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58" r:id="rId3"/>
    <p:sldId id="271" r:id="rId4"/>
    <p:sldId id="259" r:id="rId5"/>
    <p:sldId id="262" r:id="rId6"/>
    <p:sldId id="265" r:id="rId7"/>
    <p:sldId id="267" r:id="rId8"/>
    <p:sldId id="266" r:id="rId9"/>
    <p:sldId id="263" r:id="rId10"/>
    <p:sldId id="264" r:id="rId11"/>
    <p:sldId id="261" r:id="rId12"/>
    <p:sldId id="260" r:id="rId13"/>
    <p:sldId id="269" r:id="rId14"/>
    <p:sldId id="272" r:id="rId15"/>
    <p:sldId id="268" r:id="rId16"/>
    <p:sldId id="270" r:id="rId17"/>
    <p:sldId id="273"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E45B6-C324-4092-8019-341BECEEFB4B}" v="15" dt="2019-03-07T19:24:34.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p>
        </p:txBody>
      </p:sp>
      <p:sp>
        <p:nvSpPr>
          <p:cNvPr id="4" name="Substituent dată 3"/>
          <p:cNvSpPr>
            <a:spLocks noGrp="1"/>
          </p:cNvSpPr>
          <p:nvPr>
            <p:ph type="dt" sz="half" idx="10"/>
          </p:nvPr>
        </p:nvSpPr>
        <p:spPr/>
        <p:txBody>
          <a:bodyPr/>
          <a:lstStyle/>
          <a:p>
            <a:fld id="{7363E8AD-4F80-492A-97A9-79DD5BB5D54F}" type="datetimeFigureOut">
              <a:rPr lang="ro-RO" smtClean="0"/>
              <a:t>11.03.2019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06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11.03.2019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88189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11.03.2019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683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11.03.2019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927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7363E8AD-4F80-492A-97A9-79DD5BB5D54F}" type="datetimeFigureOut">
              <a:rPr lang="ro-RO" smtClean="0"/>
              <a:t>11.03.2019</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031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7363E8AD-4F80-492A-97A9-79DD5BB5D54F}" type="datetimeFigureOut">
              <a:rPr lang="ro-RO" smtClean="0"/>
              <a:t>11.03.2019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41396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7363E8AD-4F80-492A-97A9-79DD5BB5D54F}" type="datetimeFigureOut">
              <a:rPr lang="ro-RO" smtClean="0"/>
              <a:t>11.03.2019</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52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dată 2"/>
          <p:cNvSpPr>
            <a:spLocks noGrp="1"/>
          </p:cNvSpPr>
          <p:nvPr>
            <p:ph type="dt" sz="half" idx="10"/>
          </p:nvPr>
        </p:nvSpPr>
        <p:spPr/>
        <p:txBody>
          <a:bodyPr/>
          <a:lstStyle/>
          <a:p>
            <a:fld id="{7363E8AD-4F80-492A-97A9-79DD5BB5D54F}" type="datetimeFigureOut">
              <a:rPr lang="ro-RO" smtClean="0"/>
              <a:t>11.03.2019</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83699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363E8AD-4F80-492A-97A9-79DD5BB5D54F}" type="datetimeFigureOut">
              <a:rPr lang="ro-RO" smtClean="0"/>
              <a:t>11.03.2019</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8959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11.03.2019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24380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11.03.2019</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5250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3E8AD-4F80-492A-97A9-79DD5BB5D54F}" type="datetimeFigureOut">
              <a:rPr lang="ro-RO" smtClean="0"/>
              <a:t>11.03.2019</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7AF6-F5DD-4AA3-9281-1BCA95A92161}" type="slidenum">
              <a:rPr lang="ro-RO" smtClean="0"/>
              <a:t>‹#›</a:t>
            </a:fld>
            <a:endParaRPr lang="ro-RO"/>
          </a:p>
        </p:txBody>
      </p:sp>
    </p:spTree>
    <p:extLst>
      <p:ext uri="{BB962C8B-B14F-4D97-AF65-F5344CB8AC3E}">
        <p14:creationId xmlns:p14="http://schemas.microsoft.com/office/powerpoint/2010/main" val="29349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4857" y="2351782"/>
            <a:ext cx="7045234" cy="2985433"/>
          </a:xfrm>
          <a:prstGeom prst="rect">
            <a:avLst/>
          </a:prstGeom>
        </p:spPr>
        <p:txBody>
          <a:bodyPr wrap="square">
            <a:spAutoFit/>
          </a:bodyPr>
          <a:lstStyle/>
          <a:p>
            <a:pPr algn="ctr"/>
            <a:r>
              <a:rPr lang="en-GB" b="1" dirty="0">
                <a:latin typeface="Tw Cen MT"/>
              </a:rPr>
              <a:t>ERASMUS + PROGRAMME- STRATEGIC PARTNERSHIP</a:t>
            </a:r>
            <a:br>
              <a:rPr lang="en-GB" b="1" dirty="0">
                <a:latin typeface="Tw Cen MT"/>
              </a:rPr>
            </a:br>
            <a:r>
              <a:rPr lang="en-GB" sz="2400" b="1" dirty="0">
                <a:latin typeface="Times New Roman" pitchFamily="18" charset="0"/>
                <a:cs typeface="Arial" pitchFamily="34" charset="0"/>
              </a:rPr>
              <a:t>‘</a:t>
            </a:r>
            <a:r>
              <a:rPr lang="ro-RO" sz="2400" b="1" dirty="0">
                <a:latin typeface="Times New Roman" pitchFamily="18" charset="0"/>
                <a:cs typeface="Arial" pitchFamily="34" charset="0"/>
              </a:rPr>
              <a:t>Youngsters Nowadays. Where from, Where to?’</a:t>
            </a:r>
            <a:r>
              <a:rPr lang="en-GB" b="1" dirty="0">
                <a:latin typeface="Times New Roman" pitchFamily="18" charset="0"/>
                <a:cs typeface="Arial" pitchFamily="34" charset="0"/>
              </a:rPr>
              <a:t/>
            </a:r>
            <a:br>
              <a:rPr lang="en-GB" b="1" dirty="0">
                <a:latin typeface="Times New Roman" pitchFamily="18" charset="0"/>
                <a:cs typeface="Arial" pitchFamily="34" charset="0"/>
              </a:rPr>
            </a:br>
            <a:r>
              <a:rPr lang="ro-RO" b="1" dirty="0">
                <a:latin typeface="Tw Cen MT"/>
              </a:rPr>
              <a:t>2017-1-RO01-KA219-037190</a:t>
            </a:r>
            <a:r>
              <a:rPr lang="en-US" b="1" dirty="0">
                <a:latin typeface="Tw Cen MT"/>
              </a:rPr>
              <a:t/>
            </a:r>
            <a:br>
              <a:rPr lang="en-US" b="1" dirty="0">
                <a:latin typeface="Tw Cen MT"/>
              </a:rPr>
            </a:br>
            <a:r>
              <a:rPr lang="en-US" b="1" dirty="0">
                <a:latin typeface="Tw Cen MT"/>
              </a:rPr>
              <a:t/>
            </a:r>
            <a:br>
              <a:rPr lang="en-US" b="1" dirty="0">
                <a:latin typeface="Tw Cen MT"/>
              </a:rPr>
            </a:br>
            <a:r>
              <a:rPr lang="en-GB" sz="2400" b="1" dirty="0"/>
              <a:t>The Environment- Our Common Goal</a:t>
            </a:r>
            <a:r>
              <a:rPr lang="en-US" dirty="0"/>
              <a:t/>
            </a:r>
            <a:br>
              <a:rPr lang="en-US" dirty="0"/>
            </a:br>
            <a:r>
              <a:rPr lang="en-GB" b="1" dirty="0">
                <a:latin typeface="Tw Cen MT"/>
              </a:rPr>
              <a:t/>
            </a:r>
            <a:br>
              <a:rPr lang="en-GB" b="1" dirty="0">
                <a:latin typeface="Tw Cen MT"/>
              </a:rPr>
            </a:br>
            <a:r>
              <a:rPr lang="en-GB" b="1" dirty="0">
                <a:latin typeface="Tw Cen MT"/>
              </a:rPr>
              <a:t>Part </a:t>
            </a:r>
            <a:r>
              <a:rPr lang="en-GB" b="1" dirty="0" smtClean="0">
                <a:latin typeface="Tw Cen MT"/>
              </a:rPr>
              <a:t>2.  </a:t>
            </a:r>
            <a:r>
              <a:rPr lang="en-GB" sz="2400" b="1" dirty="0" smtClean="0">
                <a:latin typeface="Tw Cen MT"/>
              </a:rPr>
              <a:t>CHALLENGE:</a:t>
            </a:r>
            <a:r>
              <a:rPr lang="en-US" sz="2400" b="1" dirty="0" smtClean="0"/>
              <a:t>SAVING ENERGY FOR </a:t>
            </a:r>
            <a:r>
              <a:rPr lang="en-US" sz="2400" b="1" smtClean="0"/>
              <a:t>ONE </a:t>
            </a:r>
            <a:r>
              <a:rPr lang="en-US" sz="2400" b="1" smtClean="0"/>
              <a:t>MONTH-</a:t>
            </a:r>
            <a:endParaRPr lang="en-US" sz="2400" b="1" dirty="0" smtClean="0"/>
          </a:p>
          <a:p>
            <a:pPr algn="ctr"/>
            <a:r>
              <a:rPr lang="en-US" sz="2400" b="1" dirty="0" smtClean="0"/>
              <a:t>THE ROMANIAN TEAM’S EXPERIMENT</a:t>
            </a:r>
          </a:p>
          <a:p>
            <a:r>
              <a:rPr lang="en-US" sz="2000" b="1" dirty="0" smtClean="0"/>
              <a:t> </a:t>
            </a:r>
            <a:endParaRPr lang="en-US" dirty="0"/>
          </a:p>
        </p:txBody>
      </p:sp>
      <p:pic>
        <p:nvPicPr>
          <p:cNvPr id="6" name="Picture 5"/>
          <p:cNvPicPr>
            <a:picLocks noChangeAspect="1"/>
          </p:cNvPicPr>
          <p:nvPr/>
        </p:nvPicPr>
        <p:blipFill>
          <a:blip r:embed="rId2"/>
          <a:stretch>
            <a:fillRect/>
          </a:stretch>
        </p:blipFill>
        <p:spPr>
          <a:xfrm>
            <a:off x="304562" y="181474"/>
            <a:ext cx="2743438" cy="2280102"/>
          </a:xfrm>
          <a:prstGeom prst="rect">
            <a:avLst/>
          </a:prstGeom>
        </p:spPr>
      </p:pic>
      <p:pic>
        <p:nvPicPr>
          <p:cNvPr id="7" name="Picture 6"/>
          <p:cNvPicPr>
            <a:picLocks noChangeAspect="1"/>
          </p:cNvPicPr>
          <p:nvPr/>
        </p:nvPicPr>
        <p:blipFill>
          <a:blip r:embed="rId3"/>
          <a:stretch>
            <a:fillRect/>
          </a:stretch>
        </p:blipFill>
        <p:spPr>
          <a:xfrm>
            <a:off x="5669280" y="274688"/>
            <a:ext cx="6283024" cy="1536325"/>
          </a:xfrm>
          <a:prstGeom prst="rect">
            <a:avLst/>
          </a:prstGeom>
        </p:spPr>
      </p:pic>
      <p:pic>
        <p:nvPicPr>
          <p:cNvPr id="8" name="Picture 7"/>
          <p:cNvPicPr>
            <a:picLocks noChangeAspect="1"/>
          </p:cNvPicPr>
          <p:nvPr/>
        </p:nvPicPr>
        <p:blipFill>
          <a:blip r:embed="rId4"/>
          <a:stretch>
            <a:fillRect/>
          </a:stretch>
        </p:blipFill>
        <p:spPr>
          <a:xfrm>
            <a:off x="10302240" y="1943314"/>
            <a:ext cx="1585198" cy="939223"/>
          </a:xfrm>
          <a:prstGeom prst="rect">
            <a:avLst/>
          </a:prstGeom>
        </p:spPr>
      </p:pic>
    </p:spTree>
    <p:extLst>
      <p:ext uri="{BB962C8B-B14F-4D97-AF65-F5344CB8AC3E}">
        <p14:creationId xmlns:p14="http://schemas.microsoft.com/office/powerpoint/2010/main" val="135948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66D0-1416-4244-9216-984495165D32}"/>
              </a:ext>
            </a:extLst>
          </p:cNvPr>
          <p:cNvSpPr>
            <a:spLocks noGrp="1"/>
          </p:cNvSpPr>
          <p:nvPr>
            <p:ph type="title"/>
          </p:nvPr>
        </p:nvSpPr>
        <p:spPr>
          <a:xfrm>
            <a:off x="801098" y="1396289"/>
            <a:ext cx="6387102" cy="1325563"/>
          </a:xfrm>
        </p:spPr>
        <p:txBody>
          <a:bodyPr>
            <a:normAutofit/>
          </a:bodyPr>
          <a:lstStyle/>
          <a:p>
            <a:r>
              <a:rPr lang="en-US" dirty="0">
                <a:cs typeface="Calibri Light"/>
              </a:rPr>
              <a:t>How </a:t>
            </a:r>
            <a:r>
              <a:rPr lang="en-US" dirty="0" err="1">
                <a:cs typeface="Calibri Light"/>
              </a:rPr>
              <a:t>Danina</a:t>
            </a:r>
            <a:r>
              <a:rPr lang="en-US" dirty="0">
                <a:cs typeface="Calibri Light"/>
              </a:rPr>
              <a:t> finished the 1 </a:t>
            </a:r>
            <a:r>
              <a:rPr lang="en-US" dirty="0" smtClean="0">
                <a:cs typeface="Calibri Light"/>
              </a:rPr>
              <a:t>month’s </a:t>
            </a:r>
            <a:r>
              <a:rPr lang="en-US" dirty="0">
                <a:cs typeface="Calibri Light"/>
              </a:rPr>
              <a:t>challenge</a:t>
            </a:r>
          </a:p>
        </p:txBody>
      </p:sp>
      <p:sp>
        <p:nvSpPr>
          <p:cNvPr id="3" name="Content Placeholder 2">
            <a:extLst>
              <a:ext uri="{FF2B5EF4-FFF2-40B4-BE49-F238E27FC236}">
                <a16:creationId xmlns:a16="http://schemas.microsoft.com/office/drawing/2014/main" id="{5056FD56-C9DB-40D3-8522-565861BCC17B}"/>
              </a:ext>
            </a:extLst>
          </p:cNvPr>
          <p:cNvSpPr>
            <a:spLocks noGrp="1"/>
          </p:cNvSpPr>
          <p:nvPr>
            <p:ph idx="1"/>
          </p:nvPr>
        </p:nvSpPr>
        <p:spPr>
          <a:xfrm>
            <a:off x="805542" y="2871982"/>
            <a:ext cx="6382657" cy="3181684"/>
          </a:xfrm>
        </p:spPr>
        <p:txBody>
          <a:bodyPr vert="horz" lIns="91440" tIns="45720" rIns="91440" bIns="45720" rtlCol="0" anchor="t">
            <a:normAutofit lnSpcReduction="10000"/>
          </a:bodyPr>
          <a:lstStyle/>
          <a:p>
            <a:r>
              <a:rPr lang="en-US" sz="1400" dirty="0">
                <a:cs typeface="Calibri"/>
              </a:rPr>
              <a:t>During a whole month, my parents and I decided </a:t>
            </a:r>
            <a:r>
              <a:rPr lang="en-US" sz="1400" dirty="0" smtClean="0">
                <a:cs typeface="Calibri"/>
              </a:rPr>
              <a:t>to accept this challenge and try to </a:t>
            </a:r>
            <a:r>
              <a:rPr lang="en-US" sz="1400" dirty="0">
                <a:cs typeface="Calibri"/>
              </a:rPr>
              <a:t>save energy as much as we can. In order to do that we turned off all the lights from  rooms in which we were not staying, we started unplugging the chargers from the plugs when we were not using them and I gave up my night lamp  and turned off our </a:t>
            </a:r>
            <a:r>
              <a:rPr lang="en-US" sz="1400" dirty="0" smtClean="0">
                <a:cs typeface="Calibri"/>
              </a:rPr>
              <a:t>TV </a:t>
            </a:r>
            <a:r>
              <a:rPr lang="en-US" sz="1400" dirty="0">
                <a:cs typeface="Calibri"/>
              </a:rPr>
              <a:t>when we were sleeping. We always shut them off before going to sleep We also changed the basic lightbulbs into ones that are saving more energy . During day time  we tried using natural light instead of using artificial light from lightbulbs. </a:t>
            </a:r>
          </a:p>
          <a:p>
            <a:r>
              <a:rPr lang="en-US" sz="1400" dirty="0">
                <a:cs typeface="Calibri"/>
              </a:rPr>
              <a:t>When it comes to reducing water consumption, we began turning off the water when we were brushing our teeth, doing the dishes and we started taking showers more often instead of baths. In this way we managed to reduce the water consumption with 20% percent. To reduce the gas consumption we started reducing the temperature with 1° Celsius while sleeping because it is warm </a:t>
            </a:r>
            <a:r>
              <a:rPr lang="en-US" sz="1400" dirty="0" smtClean="0">
                <a:cs typeface="Calibri"/>
              </a:rPr>
              <a:t>enough, we put lids on pots while cooking, we closed the doors in the rooms when we left them </a:t>
            </a:r>
            <a:r>
              <a:rPr lang="en-US" sz="1400" dirty="0">
                <a:cs typeface="Calibri"/>
              </a:rPr>
              <a:t>and by doing this we did actually reduce the gas usage by 5 % in the last month.</a:t>
            </a:r>
            <a:r>
              <a:rPr lang="en-GB" sz="1400" dirty="0">
                <a:cs typeface="Calibri"/>
              </a:rPr>
              <a:t> </a:t>
            </a:r>
            <a:endParaRPr lang="en-US" sz="1400" dirty="0"/>
          </a:p>
          <a:p>
            <a:endParaRPr lang="en-US" sz="1400" dirty="0"/>
          </a:p>
        </p:txBody>
      </p:sp>
      <p:sp>
        <p:nvSpPr>
          <p:cNvPr id="11" name="Freeform: Shape 10">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indoor, wall, cabinet&#10;&#10;Description generated with very high confidence">
            <a:extLst>
              <a:ext uri="{FF2B5EF4-FFF2-40B4-BE49-F238E27FC236}">
                <a16:creationId xmlns:a16="http://schemas.microsoft.com/office/drawing/2014/main" id="{E069F715-0532-4AC2-9618-807C7B9E6B35}"/>
              </a:ext>
            </a:extLst>
          </p:cNvPr>
          <p:cNvPicPr>
            <a:picLocks noChangeAspect="1"/>
          </p:cNvPicPr>
          <p:nvPr/>
        </p:nvPicPr>
        <p:blipFill rotWithShape="1">
          <a:blip r:embed="rId2"/>
          <a:srcRect t="26894" r="-2" b="1566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3" name="Freeform: Shape 12">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wall, indoor&#10;&#10;Description generated with very high confidence">
            <a:extLst>
              <a:ext uri="{FF2B5EF4-FFF2-40B4-BE49-F238E27FC236}">
                <a16:creationId xmlns:a16="http://schemas.microsoft.com/office/drawing/2014/main" id="{ADA85BF9-CC94-4DB9-8A5C-D04B6383B295}"/>
              </a:ext>
            </a:extLst>
          </p:cNvPr>
          <p:cNvPicPr>
            <a:picLocks noChangeAspect="1"/>
          </p:cNvPicPr>
          <p:nvPr/>
        </p:nvPicPr>
        <p:blipFill rotWithShape="1">
          <a:blip r:embed="rId3"/>
          <a:srcRect t="155" r="4" b="39030"/>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5043395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3538-1EC6-4AA0-8800-C1E6D333FD31}"/>
              </a:ext>
            </a:extLst>
          </p:cNvPr>
          <p:cNvSpPr>
            <a:spLocks noGrp="1"/>
          </p:cNvSpPr>
          <p:nvPr>
            <p:ph type="title"/>
          </p:nvPr>
        </p:nvSpPr>
        <p:spPr>
          <a:xfrm>
            <a:off x="801098" y="1404998"/>
            <a:ext cx="6387102" cy="1325563"/>
          </a:xfrm>
        </p:spPr>
        <p:txBody>
          <a:bodyPr>
            <a:normAutofit/>
          </a:bodyPr>
          <a:lstStyle/>
          <a:p>
            <a:r>
              <a:rPr lang="en-US" dirty="0">
                <a:cs typeface="Calibri Light"/>
              </a:rPr>
              <a:t>How Ana </a:t>
            </a:r>
            <a:r>
              <a:rPr lang="en-US" dirty="0" smtClean="0">
                <a:cs typeface="Calibri Light"/>
              </a:rPr>
              <a:t>Maria </a:t>
            </a:r>
            <a:r>
              <a:rPr lang="en-US" dirty="0">
                <a:cs typeface="Calibri Light"/>
              </a:rPr>
              <a:t>finished the challenge</a:t>
            </a:r>
          </a:p>
        </p:txBody>
      </p:sp>
      <p:sp>
        <p:nvSpPr>
          <p:cNvPr id="3" name="Content Placeholder 2">
            <a:extLst>
              <a:ext uri="{FF2B5EF4-FFF2-40B4-BE49-F238E27FC236}">
                <a16:creationId xmlns:a16="http://schemas.microsoft.com/office/drawing/2014/main" id="{C6002D37-DB18-4F8A-9E5C-2416DD7B998B}"/>
              </a:ext>
            </a:extLst>
          </p:cNvPr>
          <p:cNvSpPr>
            <a:spLocks noGrp="1"/>
          </p:cNvSpPr>
          <p:nvPr>
            <p:ph idx="1"/>
          </p:nvPr>
        </p:nvSpPr>
        <p:spPr>
          <a:xfrm>
            <a:off x="805542" y="2871982"/>
            <a:ext cx="6382657" cy="3181684"/>
          </a:xfrm>
        </p:spPr>
        <p:txBody>
          <a:bodyPr vert="horz" lIns="91440" tIns="45720" rIns="91440" bIns="45720" rtlCol="0" anchor="t">
            <a:normAutofit/>
          </a:bodyPr>
          <a:lstStyle/>
          <a:p>
            <a:pPr marL="0" indent="0">
              <a:buNone/>
            </a:pPr>
            <a:r>
              <a:rPr lang="ro" sz="1800" dirty="0">
                <a:cs typeface="Calibri"/>
              </a:rPr>
              <a:t>                     SAVING ENERGY</a:t>
            </a:r>
            <a:r>
              <a:rPr lang="en-US" sz="1800" dirty="0">
                <a:cs typeface="Calibri"/>
              </a:rPr>
              <a:t> "Challenge"</a:t>
            </a:r>
          </a:p>
          <a:p>
            <a:r>
              <a:rPr lang="ro" sz="1800" dirty="0">
                <a:cs typeface="Calibri"/>
              </a:rPr>
              <a:t>For about a month, my family and I tried this experiment in which we were more careful </a:t>
            </a:r>
            <a:r>
              <a:rPr lang="en-US" sz="1800" dirty="0" smtClean="0">
                <a:cs typeface="Calibri"/>
              </a:rPr>
              <a:t>about </a:t>
            </a:r>
            <a:r>
              <a:rPr lang="ro" sz="1800" dirty="0" smtClean="0">
                <a:cs typeface="Calibri"/>
              </a:rPr>
              <a:t>how </a:t>
            </a:r>
            <a:r>
              <a:rPr lang="ro" sz="1800" dirty="0">
                <a:cs typeface="Calibri"/>
              </a:rPr>
              <a:t>much energy we were using at home and if we used energy in excess.</a:t>
            </a:r>
            <a:r>
              <a:rPr lang="en-US" sz="1800" dirty="0">
                <a:cs typeface="Calibri"/>
              </a:rPr>
              <a:t> </a:t>
            </a:r>
            <a:endParaRPr lang="en-US" sz="1800" dirty="0"/>
          </a:p>
          <a:p>
            <a:r>
              <a:rPr lang="ro" sz="1800" dirty="0">
                <a:cs typeface="Calibri"/>
              </a:rPr>
              <a:t>At first, it seemed difficult because we always </a:t>
            </a:r>
            <a:r>
              <a:rPr lang="ro" sz="1800" dirty="0" smtClean="0">
                <a:cs typeface="Calibri"/>
              </a:rPr>
              <a:t>forg</a:t>
            </a:r>
            <a:r>
              <a:rPr lang="en-US" sz="1800" dirty="0" smtClean="0">
                <a:cs typeface="Calibri"/>
              </a:rPr>
              <a:t>o</a:t>
            </a:r>
            <a:r>
              <a:rPr lang="ro" sz="1800" dirty="0" smtClean="0">
                <a:cs typeface="Calibri"/>
              </a:rPr>
              <a:t>t </a:t>
            </a:r>
            <a:r>
              <a:rPr lang="ro" sz="1800" dirty="0">
                <a:cs typeface="Calibri"/>
              </a:rPr>
              <a:t>to turn off the light or to stop the valve when we </a:t>
            </a:r>
            <a:r>
              <a:rPr lang="ro" sz="1800" dirty="0" smtClean="0">
                <a:cs typeface="Calibri"/>
              </a:rPr>
              <a:t>brush</a:t>
            </a:r>
            <a:r>
              <a:rPr lang="en-US" sz="1800" dirty="0" err="1" smtClean="0">
                <a:cs typeface="Calibri"/>
              </a:rPr>
              <a:t>ed</a:t>
            </a:r>
            <a:r>
              <a:rPr lang="ro" sz="1800" dirty="0" smtClean="0">
                <a:cs typeface="Calibri"/>
              </a:rPr>
              <a:t> </a:t>
            </a:r>
            <a:r>
              <a:rPr lang="ro" sz="1800" dirty="0">
                <a:cs typeface="Calibri"/>
              </a:rPr>
              <a:t>our teeth, but as time passed we finally succeeded </a:t>
            </a:r>
            <a:r>
              <a:rPr lang="en-US" sz="1800" dirty="0" smtClean="0">
                <a:cs typeface="Calibri"/>
              </a:rPr>
              <a:t>in</a:t>
            </a:r>
            <a:r>
              <a:rPr lang="ro" sz="1800" dirty="0" smtClean="0">
                <a:cs typeface="Calibri"/>
              </a:rPr>
              <a:t> get</a:t>
            </a:r>
            <a:r>
              <a:rPr lang="en-US" sz="1800" dirty="0" smtClean="0">
                <a:cs typeface="Calibri"/>
              </a:rPr>
              <a:t>ting</a:t>
            </a:r>
            <a:r>
              <a:rPr lang="ro" sz="1800" dirty="0" smtClean="0">
                <a:cs typeface="Calibri"/>
              </a:rPr>
              <a:t> </a:t>
            </a:r>
            <a:r>
              <a:rPr lang="ro" sz="1800" dirty="0">
                <a:cs typeface="Calibri"/>
              </a:rPr>
              <a:t>our job done:</a:t>
            </a:r>
            <a:r>
              <a:rPr lang="en-US" sz="1800" dirty="0">
                <a:cs typeface="Calibri"/>
              </a:rPr>
              <a:t> </a:t>
            </a:r>
            <a:endParaRPr lang="en-US" sz="1800" dirty="0"/>
          </a:p>
          <a:p>
            <a:r>
              <a:rPr lang="ro" sz="1800" dirty="0">
                <a:cs typeface="Calibri"/>
              </a:rPr>
              <a:t>Now it became a habit to stop the valve when we do not need water and to remove the cables from the socket.We also love to use natural lighting </a:t>
            </a:r>
            <a:r>
              <a:rPr lang="ro" sz="1800" dirty="0" smtClean="0">
                <a:cs typeface="Calibri"/>
              </a:rPr>
              <a:t>now</a:t>
            </a:r>
            <a:r>
              <a:rPr lang="en-US" sz="1800" dirty="0" smtClean="0">
                <a:cs typeface="Calibri"/>
              </a:rPr>
              <a:t> when it is daytime</a:t>
            </a:r>
            <a:r>
              <a:rPr lang="ro" sz="1800" dirty="0" smtClean="0">
                <a:cs typeface="Calibri"/>
              </a:rPr>
              <a:t>.</a:t>
            </a:r>
            <a:endParaRPr lang="en-US" sz="1800" dirty="0"/>
          </a:p>
        </p:txBody>
      </p:sp>
      <p:sp>
        <p:nvSpPr>
          <p:cNvPr id="10" name="Freeform: Shape 12">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4">
            <a:extLst>
              <a:ext uri="{FF2B5EF4-FFF2-40B4-BE49-F238E27FC236}">
                <a16:creationId xmlns:a16="http://schemas.microsoft.com/office/drawing/2014/main" id="{46EA0402-5843-4D53-BF9C-BE72058120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indoor, sink, bathroom, wall&#10;&#10;Description generated with very high confidence">
            <a:extLst>
              <a:ext uri="{FF2B5EF4-FFF2-40B4-BE49-F238E27FC236}">
                <a16:creationId xmlns:a16="http://schemas.microsoft.com/office/drawing/2014/main" id="{52447995-A9CD-4C33-84E1-D9732EF80A49}"/>
              </a:ext>
            </a:extLst>
          </p:cNvPr>
          <p:cNvPicPr>
            <a:picLocks noChangeAspect="1"/>
          </p:cNvPicPr>
          <p:nvPr/>
        </p:nvPicPr>
        <p:blipFill>
          <a:blip r:embed="rId2"/>
          <a:stretch>
            <a:fillRect/>
          </a:stretch>
        </p:blipFill>
        <p:spPr>
          <a:xfrm>
            <a:off x="9056378" y="197802"/>
            <a:ext cx="2005635" cy="2674180"/>
          </a:xfrm>
          <a:prstGeom prst="rect">
            <a:avLst/>
          </a:prstGeom>
        </p:spPr>
      </p:pic>
      <p:sp>
        <p:nvSpPr>
          <p:cNvPr id="12"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8">
            <a:extLst>
              <a:ext uri="{FF2B5EF4-FFF2-40B4-BE49-F238E27FC236}">
                <a16:creationId xmlns:a16="http://schemas.microsoft.com/office/drawing/2014/main" id="{91B43EC4-7D6F-44CA-82DD-103883D236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wall, indoor&#10;&#10;Description generated with very high confidence">
            <a:extLst>
              <a:ext uri="{FF2B5EF4-FFF2-40B4-BE49-F238E27FC236}">
                <a16:creationId xmlns:a16="http://schemas.microsoft.com/office/drawing/2014/main" id="{A65566FC-33B0-488F-B4B2-AB7E9BB20775}"/>
              </a:ext>
            </a:extLst>
          </p:cNvPr>
          <p:cNvPicPr>
            <a:picLocks noChangeAspect="1"/>
          </p:cNvPicPr>
          <p:nvPr/>
        </p:nvPicPr>
        <p:blipFill>
          <a:blip r:embed="rId3"/>
          <a:stretch>
            <a:fillRect/>
          </a:stretch>
        </p:blipFill>
        <p:spPr>
          <a:xfrm>
            <a:off x="9912335" y="4769963"/>
            <a:ext cx="1442202" cy="1922936"/>
          </a:xfrm>
          <a:prstGeom prst="rect">
            <a:avLst/>
          </a:prstGeom>
        </p:spPr>
      </p:pic>
      <p:sp>
        <p:nvSpPr>
          <p:cNvPr id="4" name="TextBox 3">
            <a:extLst>
              <a:ext uri="{FF2B5EF4-FFF2-40B4-BE49-F238E27FC236}">
                <a16:creationId xmlns:a16="http://schemas.microsoft.com/office/drawing/2014/main" id="{218345A5-92AD-44E5-A372-1891337CCE09}"/>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829CCA90-647B-4B01-BF9B-D7CBF598C3FC}"/>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555587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133BB-C698-4DF8-84C6-0DD14497C04F}"/>
              </a:ext>
            </a:extLst>
          </p:cNvPr>
          <p:cNvSpPr>
            <a:spLocks noGrp="1"/>
          </p:cNvSpPr>
          <p:nvPr>
            <p:ph idx="1"/>
          </p:nvPr>
        </p:nvSpPr>
        <p:spPr>
          <a:xfrm>
            <a:off x="805543" y="809007"/>
            <a:ext cx="4558309" cy="5923024"/>
          </a:xfrm>
        </p:spPr>
        <p:txBody>
          <a:bodyPr vert="horz" lIns="91440" tIns="45720" rIns="91440" bIns="45720" rtlCol="0" anchor="t">
            <a:noAutofit/>
          </a:bodyPr>
          <a:lstStyle/>
          <a:p>
            <a:r>
              <a:rPr lang="en-US" sz="1600" dirty="0">
                <a:cs typeface="Calibri"/>
              </a:rPr>
              <a:t>        Saving Energy for 1 month "Challenge"</a:t>
            </a:r>
          </a:p>
          <a:p>
            <a:pPr marL="0" indent="0">
              <a:buNone/>
            </a:pPr>
            <a:r>
              <a:rPr lang="en-US" sz="1600" dirty="0">
                <a:cs typeface="Calibri"/>
              </a:rPr>
              <a:t>         This is how Simona </a:t>
            </a:r>
            <a:r>
              <a:rPr lang="en-US" sz="1600" dirty="0" smtClean="0">
                <a:cs typeface="Calibri"/>
              </a:rPr>
              <a:t>saved </a:t>
            </a:r>
            <a:r>
              <a:rPr lang="en-US" sz="1600" dirty="0">
                <a:cs typeface="Calibri"/>
              </a:rPr>
              <a:t>energy.</a:t>
            </a:r>
          </a:p>
          <a:p>
            <a:pPr marL="0" indent="0">
              <a:buNone/>
            </a:pPr>
            <a:r>
              <a:rPr lang="en-US" sz="1600" dirty="0">
                <a:cs typeface="Calibri"/>
              </a:rPr>
              <a:t>  </a:t>
            </a:r>
          </a:p>
          <a:p>
            <a:r>
              <a:rPr lang="en-US" sz="1600" dirty="0">
                <a:cs typeface="Calibri"/>
              </a:rPr>
              <a:t>The task was an interesting one, I was not used </a:t>
            </a:r>
            <a:r>
              <a:rPr lang="en-US" sz="1600" dirty="0" smtClean="0">
                <a:cs typeface="Calibri"/>
              </a:rPr>
              <a:t>to </a:t>
            </a:r>
            <a:r>
              <a:rPr lang="en-US" sz="1600" dirty="0">
                <a:cs typeface="Calibri"/>
              </a:rPr>
              <a:t>saving energy and water. It was a great experience and I hope that I’ll continue doing that for a long, long time.   </a:t>
            </a:r>
          </a:p>
          <a:p>
            <a:r>
              <a:rPr lang="en-US" sz="1600" dirty="0">
                <a:cs typeface="Calibri"/>
              </a:rPr>
              <a:t>First of all, I used the natural light as much as possible.   </a:t>
            </a:r>
          </a:p>
          <a:p>
            <a:r>
              <a:rPr lang="en-US" sz="1600" dirty="0">
                <a:cs typeface="Calibri"/>
              </a:rPr>
              <a:t>Then, even if it doesn’t make a big difference, after I charge my phone I always pull out the charger from the electrical outlet. </a:t>
            </a:r>
            <a:endParaRPr lang="en-US" sz="1600" dirty="0" smtClean="0">
              <a:cs typeface="Calibri"/>
            </a:endParaRPr>
          </a:p>
          <a:p>
            <a:r>
              <a:rPr lang="en-US" sz="1600" dirty="0" smtClean="0">
                <a:cs typeface="Calibri"/>
              </a:rPr>
              <a:t>My mom put lids on pots when she cooked.</a:t>
            </a:r>
          </a:p>
          <a:p>
            <a:r>
              <a:rPr lang="en-US" sz="1600" dirty="0" smtClean="0">
                <a:cs typeface="Calibri"/>
              </a:rPr>
              <a:t>We changed the lightbulbs with economic ones.</a:t>
            </a:r>
            <a:endParaRPr lang="en-US" sz="1600" dirty="0">
              <a:cs typeface="Calibri"/>
            </a:endParaRPr>
          </a:p>
          <a:p>
            <a:pPr marL="0" indent="0">
              <a:buNone/>
            </a:pPr>
            <a:r>
              <a:rPr lang="en-US" sz="1600" dirty="0">
                <a:cs typeface="Calibri"/>
              </a:rPr>
              <a:t>  </a:t>
            </a:r>
          </a:p>
          <a:p>
            <a:r>
              <a:rPr lang="en-US" sz="1600" dirty="0">
                <a:cs typeface="Calibri"/>
              </a:rPr>
              <a:t>Last but not least, when I wash my hair, I stop the water while I’m using shampoo. You’d be surprised how much water you save by just doing this little thing.</a:t>
            </a:r>
          </a:p>
          <a:p>
            <a:endParaRPr lang="en-US" sz="900" dirty="0">
              <a:cs typeface="Calibri"/>
            </a:endParaRPr>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descr="A picture containing wall, indoor, bathroom, toilet&#10;&#10;Description generated with very high confidence">
            <a:extLst>
              <a:ext uri="{FF2B5EF4-FFF2-40B4-BE49-F238E27FC236}">
                <a16:creationId xmlns:a16="http://schemas.microsoft.com/office/drawing/2014/main" id="{AAEDFD82-F8EB-4FAD-9EA6-AE16279134A0}"/>
              </a:ext>
            </a:extLst>
          </p:cNvPr>
          <p:cNvPicPr>
            <a:picLocks noChangeAspect="1"/>
          </p:cNvPicPr>
          <p:nvPr/>
        </p:nvPicPr>
        <p:blipFill rotWithShape="1">
          <a:blip r:embed="rId2"/>
          <a:srcRect t="26703" r="-5" b="43"/>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11" descr="A picture containing indoor, person, wall, bathroom&#10;&#10;Description generated with very high confidence">
            <a:extLst>
              <a:ext uri="{FF2B5EF4-FFF2-40B4-BE49-F238E27FC236}">
                <a16:creationId xmlns:a16="http://schemas.microsoft.com/office/drawing/2014/main" id="{A68E4152-27E1-4CCA-B5FD-14A048B1F041}"/>
              </a:ext>
            </a:extLst>
          </p:cNvPr>
          <p:cNvPicPr>
            <a:picLocks noChangeAspect="1"/>
          </p:cNvPicPr>
          <p:nvPr/>
        </p:nvPicPr>
        <p:blipFill rotWithShape="1">
          <a:blip r:embed="rId3"/>
          <a:srcRect t="35701" b="996"/>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person, indoor, cat, wall&#10;&#10;Description generated with very high confidence">
            <a:extLst>
              <a:ext uri="{FF2B5EF4-FFF2-40B4-BE49-F238E27FC236}">
                <a16:creationId xmlns:a16="http://schemas.microsoft.com/office/drawing/2014/main" id="{F9517539-FFC7-438A-BFF4-B1A3E50A9BB4}"/>
              </a:ext>
            </a:extLst>
          </p:cNvPr>
          <p:cNvPicPr>
            <a:picLocks noChangeAspect="1"/>
          </p:cNvPicPr>
          <p:nvPr/>
        </p:nvPicPr>
        <p:blipFill rotWithShape="1">
          <a:blip r:embed="rId4">
            <a:extLst/>
          </a:blip>
          <a:srcRect l="12481" r="21163"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8675948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D7DCA-BDDA-4D6C-B529-075B4B17EFC0}"/>
              </a:ext>
            </a:extLst>
          </p:cNvPr>
          <p:cNvSpPr>
            <a:spLocks noGrp="1"/>
          </p:cNvSpPr>
          <p:nvPr>
            <p:ph idx="1"/>
          </p:nvPr>
        </p:nvSpPr>
        <p:spPr>
          <a:xfrm>
            <a:off x="899892" y="1250905"/>
            <a:ext cx="6204984" cy="3626917"/>
          </a:xfrm>
        </p:spPr>
        <p:txBody>
          <a:bodyPr vert="horz" lIns="91440" tIns="45720" rIns="91440" bIns="45720" rtlCol="0" anchor="t">
            <a:normAutofit fontScale="85000" lnSpcReduction="20000"/>
          </a:bodyPr>
          <a:lstStyle/>
          <a:p>
            <a:pPr marL="0" indent="0">
              <a:buNone/>
            </a:pPr>
            <a:r>
              <a:rPr lang="en-US" sz="1500" b="1" dirty="0">
                <a:cs typeface="Calibri"/>
              </a:rPr>
              <a:t>                                     </a:t>
            </a:r>
            <a:r>
              <a:rPr lang="en-US" sz="1900" b="1" dirty="0">
                <a:cs typeface="Calibri"/>
              </a:rPr>
              <a:t>How Daniel used less energy and saved water</a:t>
            </a:r>
            <a:r>
              <a:rPr lang="en-US" sz="1500" b="1" dirty="0">
                <a:cs typeface="Calibri"/>
              </a:rPr>
              <a:t/>
            </a:r>
            <a:br>
              <a:rPr lang="en-US" sz="1500" b="1" dirty="0">
                <a:cs typeface="Calibri"/>
              </a:rPr>
            </a:br>
            <a:r>
              <a:rPr lang="en-US" sz="1500" b="1" dirty="0">
                <a:cs typeface="Calibri"/>
              </a:rPr>
              <a:t> </a:t>
            </a:r>
            <a:r>
              <a:rPr lang="en-US" sz="1500" b="1" dirty="0" smtClean="0">
                <a:cs typeface="Calibri"/>
              </a:rPr>
              <a:t> </a:t>
            </a:r>
            <a:r>
              <a:rPr lang="en-US" sz="1500" b="1" dirty="0">
                <a:cs typeface="Calibri"/>
              </a:rPr>
              <a:t/>
            </a:r>
            <a:br>
              <a:rPr lang="en-US" sz="1500" b="1" dirty="0">
                <a:cs typeface="Calibri"/>
              </a:rPr>
            </a:br>
            <a:r>
              <a:rPr lang="en-US" sz="1500" b="1" dirty="0">
                <a:cs typeface="Calibri"/>
              </a:rPr>
              <a:t>In the last month, we did our best in order to stop wasting energy</a:t>
            </a:r>
            <a:r>
              <a:rPr lang="en-US" sz="1500" b="1" dirty="0" smtClean="0">
                <a:cs typeface="Calibri"/>
              </a:rPr>
              <a:t>. The </a:t>
            </a:r>
            <a:r>
              <a:rPr lang="en-US" sz="1500" b="1" dirty="0">
                <a:cs typeface="Calibri"/>
              </a:rPr>
              <a:t>first couple days were the hardest, since my family and I had to keep reminding ourselves things like ‘’turn off the light’’ or ‘leave the window open’, but after a while we got used to </a:t>
            </a:r>
            <a:r>
              <a:rPr lang="en-US" sz="1500" b="1" dirty="0" smtClean="0">
                <a:cs typeface="Calibri"/>
              </a:rPr>
              <a:t>it.</a:t>
            </a:r>
            <a:r>
              <a:rPr lang="en-US" sz="1500" b="1" dirty="0">
                <a:cs typeface="Calibri"/>
              </a:rPr>
              <a:t/>
            </a:r>
            <a:br>
              <a:rPr lang="en-US" sz="1500" b="1" dirty="0">
                <a:cs typeface="Calibri"/>
              </a:rPr>
            </a:br>
            <a:r>
              <a:rPr lang="en-US" sz="1500" b="1" dirty="0">
                <a:cs typeface="Calibri"/>
              </a:rPr>
              <a:t> </a:t>
            </a:r>
            <a:br>
              <a:rPr lang="en-US" sz="1500" b="1" dirty="0">
                <a:cs typeface="Calibri"/>
              </a:rPr>
            </a:br>
            <a:r>
              <a:rPr lang="en-US" sz="1500" b="1" dirty="0">
                <a:cs typeface="Calibri"/>
              </a:rPr>
              <a:t>The first ( and the easiest) thing we did was giving up the night lamps</a:t>
            </a:r>
            <a:r>
              <a:rPr lang="en-US" sz="1500" b="1" dirty="0" smtClean="0">
                <a:cs typeface="Calibri"/>
              </a:rPr>
              <a:t>. Our </a:t>
            </a:r>
            <a:r>
              <a:rPr lang="en-US" sz="1500" b="1" dirty="0">
                <a:cs typeface="Calibri"/>
              </a:rPr>
              <a:t>house is really dark during the night, so we use them in order to move around at midnight. </a:t>
            </a:r>
            <a:br>
              <a:rPr lang="en-US" sz="1500" b="1" dirty="0">
                <a:cs typeface="Calibri"/>
              </a:rPr>
            </a:br>
            <a:r>
              <a:rPr lang="en-US" sz="1500" b="1" dirty="0">
                <a:cs typeface="Calibri"/>
              </a:rPr>
              <a:t/>
            </a:r>
            <a:br>
              <a:rPr lang="en-US" sz="1500" b="1" dirty="0">
                <a:cs typeface="Calibri"/>
              </a:rPr>
            </a:br>
            <a:r>
              <a:rPr lang="en-US" sz="1500" b="1" dirty="0">
                <a:cs typeface="Calibri"/>
              </a:rPr>
              <a:t/>
            </a:r>
            <a:br>
              <a:rPr lang="en-US" sz="1500" b="1" dirty="0">
                <a:cs typeface="Calibri"/>
              </a:rPr>
            </a:br>
            <a:r>
              <a:rPr lang="en-US" sz="1500" b="1" dirty="0">
                <a:cs typeface="Calibri"/>
              </a:rPr>
              <a:t>Another thing we did was closing the </a:t>
            </a:r>
            <a:r>
              <a:rPr lang="en-US" sz="1500" b="1" dirty="0" smtClean="0">
                <a:cs typeface="Calibri"/>
              </a:rPr>
              <a:t>sink tap </a:t>
            </a:r>
            <a:r>
              <a:rPr lang="en-US" sz="1500" b="1" dirty="0">
                <a:cs typeface="Calibri"/>
              </a:rPr>
              <a:t>when we do not use the water</a:t>
            </a:r>
            <a:r>
              <a:rPr lang="en-US" sz="1500" b="1" dirty="0" smtClean="0">
                <a:cs typeface="Calibri"/>
              </a:rPr>
              <a:t>. In </a:t>
            </a:r>
            <a:r>
              <a:rPr lang="en-US" sz="1500" b="1" dirty="0">
                <a:cs typeface="Calibri"/>
              </a:rPr>
              <a:t>order to do so, we placed a sign above it until we got used to it</a:t>
            </a:r>
            <a:r>
              <a:rPr lang="en-US" sz="1500" b="1" dirty="0" smtClean="0">
                <a:cs typeface="Calibri"/>
              </a:rPr>
              <a:t>. This </a:t>
            </a:r>
            <a:r>
              <a:rPr lang="en-US" sz="1500" b="1" dirty="0">
                <a:cs typeface="Calibri"/>
              </a:rPr>
              <a:t>made a huge difference in energy usage.</a:t>
            </a:r>
            <a:br>
              <a:rPr lang="en-US" sz="1500" b="1" dirty="0">
                <a:cs typeface="Calibri"/>
              </a:rPr>
            </a:br>
            <a:r>
              <a:rPr lang="en-US" sz="1500" b="1" dirty="0">
                <a:cs typeface="Calibri"/>
              </a:rPr>
              <a:t> </a:t>
            </a:r>
            <a:r>
              <a:rPr lang="en-US" sz="1500" b="1" dirty="0" smtClean="0">
                <a:cs typeface="Calibri"/>
              </a:rPr>
              <a:t> We also took showers instead of baths.</a:t>
            </a:r>
            <a:r>
              <a:rPr lang="en-US" sz="1500" b="1" dirty="0">
                <a:cs typeface="Calibri"/>
              </a:rPr>
              <a:t/>
            </a:r>
            <a:br>
              <a:rPr lang="en-US" sz="1500" b="1" dirty="0">
                <a:cs typeface="Calibri"/>
              </a:rPr>
            </a:br>
            <a:r>
              <a:rPr lang="en-US" sz="1500" b="1" dirty="0">
                <a:cs typeface="Calibri"/>
              </a:rPr>
              <a:t/>
            </a:r>
            <a:br>
              <a:rPr lang="en-US" sz="1500" b="1" dirty="0">
                <a:cs typeface="Calibri"/>
              </a:rPr>
            </a:br>
            <a:r>
              <a:rPr lang="en-US" sz="1500" b="1" dirty="0">
                <a:cs typeface="Calibri"/>
              </a:rPr>
              <a:t/>
            </a:r>
            <a:br>
              <a:rPr lang="en-US" sz="1500" b="1" dirty="0">
                <a:cs typeface="Calibri"/>
              </a:rPr>
            </a:br>
            <a:r>
              <a:rPr lang="en-US" sz="1500" b="1" dirty="0">
                <a:cs typeface="Calibri"/>
              </a:rPr>
              <a:t>And finally, the last thing we did was taking the charger out of the plug when we did not use it</a:t>
            </a:r>
            <a:r>
              <a:rPr lang="en-US" sz="1500" b="1" dirty="0" smtClean="0">
                <a:cs typeface="Calibri"/>
              </a:rPr>
              <a:t>. This </a:t>
            </a:r>
            <a:r>
              <a:rPr lang="en-US" sz="1500" b="1" dirty="0">
                <a:cs typeface="Calibri"/>
              </a:rPr>
              <a:t>was my father’s idea, since he believes that ‘everything that stays plugged in uses </a:t>
            </a:r>
            <a:r>
              <a:rPr lang="en-US" sz="1500" b="1" dirty="0" smtClean="0">
                <a:cs typeface="Calibri"/>
              </a:rPr>
              <a:t>energy. This </a:t>
            </a:r>
            <a:r>
              <a:rPr lang="en-US" sz="1500" b="1" dirty="0">
                <a:cs typeface="Calibri"/>
              </a:rPr>
              <a:t>also made us use our phones less</a:t>
            </a:r>
            <a:br>
              <a:rPr lang="en-US" sz="1500" b="1" dirty="0">
                <a:cs typeface="Calibri"/>
              </a:rPr>
            </a:br>
            <a:r>
              <a:rPr lang="en-US" sz="1500" b="1" dirty="0">
                <a:cs typeface="Calibri"/>
              </a:rPr>
              <a:t> </a:t>
            </a:r>
            <a:r>
              <a:rPr lang="en-US" sz="1500" b="1" dirty="0" smtClean="0">
                <a:cs typeface="Calibri"/>
              </a:rPr>
              <a:t>.</a:t>
            </a:r>
            <a:r>
              <a:rPr lang="en-US" sz="1500" b="1" dirty="0">
                <a:cs typeface="Calibri"/>
              </a:rPr>
              <a:t/>
            </a:r>
            <a:br>
              <a:rPr lang="en-US" sz="1500" b="1" dirty="0">
                <a:cs typeface="Calibri"/>
              </a:rPr>
            </a:br>
            <a:r>
              <a:rPr lang="en-US" sz="1100" dirty="0">
                <a:cs typeface="Calibri"/>
              </a:rPr>
              <a:t/>
            </a:r>
            <a:br>
              <a:rPr lang="en-US" sz="1100" dirty="0">
                <a:cs typeface="Calibri"/>
              </a:rPr>
            </a:br>
            <a:r>
              <a:rPr lang="en-US" sz="1100" dirty="0">
                <a:cs typeface="Calibri"/>
              </a:rPr>
              <a:t/>
            </a:r>
            <a:br>
              <a:rPr lang="en-US" sz="1100" dirty="0">
                <a:cs typeface="Calibri"/>
              </a:rPr>
            </a:br>
            <a:r>
              <a:rPr lang="en-US" sz="1100" dirty="0">
                <a:cs typeface="Calibri"/>
              </a:rPr>
              <a:t/>
            </a:r>
            <a:br>
              <a:rPr lang="en-US" sz="1100" dirty="0">
                <a:cs typeface="Calibri"/>
              </a:rPr>
            </a:br>
            <a:endParaRPr lang="en-US" sz="1100" dirty="0">
              <a:cs typeface="Calibri"/>
            </a:endParaRPr>
          </a:p>
        </p:txBody>
      </p:sp>
      <p:pic>
        <p:nvPicPr>
          <p:cNvPr id="4" name="Picture 4" descr="A picture containing wall, indoor, bathroom&#10;&#10;Description generated with very high confidence">
            <a:extLst>
              <a:ext uri="{FF2B5EF4-FFF2-40B4-BE49-F238E27FC236}">
                <a16:creationId xmlns:a16="http://schemas.microsoft.com/office/drawing/2014/main" id="{222E89D8-68B5-4509-B009-96BF46D4812D}"/>
              </a:ext>
            </a:extLst>
          </p:cNvPr>
          <p:cNvPicPr>
            <a:picLocks noChangeAspect="1"/>
          </p:cNvPicPr>
          <p:nvPr/>
        </p:nvPicPr>
        <p:blipFill>
          <a:blip r:embed="rId2"/>
          <a:stretch>
            <a:fillRect/>
          </a:stretch>
        </p:blipFill>
        <p:spPr>
          <a:xfrm>
            <a:off x="8993505" y="306909"/>
            <a:ext cx="1714500" cy="2286000"/>
          </a:xfrm>
          <a:prstGeom prst="rect">
            <a:avLst/>
          </a:prstGeom>
        </p:spPr>
      </p:pic>
      <p:pic>
        <p:nvPicPr>
          <p:cNvPr id="6" name="Picture 6" descr="A picture containing wall, indoor&#10;&#10;Description generated with very high confidence">
            <a:extLst>
              <a:ext uri="{FF2B5EF4-FFF2-40B4-BE49-F238E27FC236}">
                <a16:creationId xmlns:a16="http://schemas.microsoft.com/office/drawing/2014/main" id="{2686E2DE-499D-45D1-A91D-FAAA39444260}"/>
              </a:ext>
            </a:extLst>
          </p:cNvPr>
          <p:cNvPicPr>
            <a:picLocks noChangeAspect="1"/>
          </p:cNvPicPr>
          <p:nvPr/>
        </p:nvPicPr>
        <p:blipFill>
          <a:blip r:embed="rId3"/>
          <a:stretch>
            <a:fillRect/>
          </a:stretch>
        </p:blipFill>
        <p:spPr>
          <a:xfrm>
            <a:off x="8579883" y="2828925"/>
            <a:ext cx="2541745" cy="3388994"/>
          </a:xfrm>
          <a:prstGeom prst="rect">
            <a:avLst/>
          </a:prstGeom>
        </p:spPr>
      </p:pic>
    </p:spTree>
    <p:extLst>
      <p:ext uri="{BB962C8B-B14F-4D97-AF65-F5344CB8AC3E}">
        <p14:creationId xmlns:p14="http://schemas.microsoft.com/office/powerpoint/2010/main" val="69601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168" y="434725"/>
            <a:ext cx="6096000" cy="6771084"/>
          </a:xfrm>
          <a:prstGeom prst="rect">
            <a:avLst/>
          </a:prstGeom>
        </p:spPr>
        <p:txBody>
          <a:bodyPr>
            <a:spAutoFit/>
          </a:bodyPr>
          <a:lstStyle/>
          <a:p>
            <a:endParaRPr lang="en-US" dirty="0" smtClean="0"/>
          </a:p>
          <a:p>
            <a:r>
              <a:rPr lang="en-US" sz="2000" b="1" dirty="0">
                <a:cs typeface="Calibri"/>
              </a:rPr>
              <a:t>Saving Energy for 1 month "Challenge"</a:t>
            </a:r>
          </a:p>
          <a:p>
            <a:endParaRPr lang="en-US" sz="2000" b="1" dirty="0" smtClean="0"/>
          </a:p>
          <a:p>
            <a:r>
              <a:rPr lang="en-US" sz="2000" b="1" dirty="0" smtClean="0"/>
              <a:t>How </a:t>
            </a:r>
            <a:r>
              <a:rPr lang="en-US" sz="2000" b="1" dirty="0" err="1" smtClean="0"/>
              <a:t>Ioana</a:t>
            </a:r>
            <a:r>
              <a:rPr lang="en-US" sz="2000" b="1" dirty="0" smtClean="0"/>
              <a:t> and her family saved energy for a month</a:t>
            </a:r>
          </a:p>
          <a:p>
            <a:endParaRPr lang="en-US" dirty="0" smtClean="0"/>
          </a:p>
          <a:p>
            <a:r>
              <a:rPr lang="en-US" dirty="0" smtClean="0"/>
              <a:t>First </a:t>
            </a:r>
            <a:r>
              <a:rPr lang="en-US" dirty="0"/>
              <a:t>of all, I tried to take shorter showers as I had been told that showering accounts for 50% of an average household’s hot water use and it was my family’s case, too. My father switched to an energy-efficient showerhead and this was very useful.</a:t>
            </a:r>
          </a:p>
          <a:p>
            <a:r>
              <a:rPr lang="en-US" dirty="0"/>
              <a:t>Fortunately, my washing machine is a front loader and these types of washing machines use up to 60% less energy and water than top loaders. We only washed full loads. We also dried the washed clothes naturally, outside.</a:t>
            </a:r>
          </a:p>
          <a:p>
            <a:r>
              <a:rPr lang="en-US" dirty="0"/>
              <a:t>Something very important about saving the energy that my family and I did was that we never let the light on if you didn’t need it. </a:t>
            </a:r>
            <a:endParaRPr lang="en-US" dirty="0" smtClean="0"/>
          </a:p>
          <a:p>
            <a:r>
              <a:rPr lang="en-US" dirty="0" smtClean="0"/>
              <a:t>We </a:t>
            </a:r>
            <a:r>
              <a:rPr lang="en-US" dirty="0"/>
              <a:t>also turned down the heat with two grades when we left home.</a:t>
            </a:r>
          </a:p>
          <a:p>
            <a:r>
              <a:rPr lang="en-US" dirty="0"/>
              <a:t>In this way, we have seen that saving energy is the best way to spend less money on the bills and we also managed to take a little step to protect the </a:t>
            </a:r>
            <a:r>
              <a:rPr lang="en-US" dirty="0" smtClean="0"/>
              <a:t>environment</a:t>
            </a:r>
          </a:p>
          <a:p>
            <a:r>
              <a:rPr lang="en-US" dirty="0" smtClean="0"/>
              <a:t>                                                                              - </a:t>
            </a:r>
            <a:r>
              <a:rPr lang="en-US" dirty="0" err="1" smtClean="0"/>
              <a:t>Ioana</a:t>
            </a:r>
            <a:endParaRPr lang="en-US" dirty="0"/>
          </a:p>
          <a:p>
            <a:endParaRPr lang="en-US" dirty="0" smtClean="0"/>
          </a:p>
          <a:p>
            <a:endParaRPr lang="en-US" dirty="0"/>
          </a:p>
        </p:txBody>
      </p:sp>
      <p:pic>
        <p:nvPicPr>
          <p:cNvPr id="8" name="Picture 7"/>
          <p:cNvPicPr>
            <a:picLocks noChangeAspect="1"/>
          </p:cNvPicPr>
          <p:nvPr/>
        </p:nvPicPr>
        <p:blipFill>
          <a:blip r:embed="rId2"/>
          <a:stretch>
            <a:fillRect/>
          </a:stretch>
        </p:blipFill>
        <p:spPr>
          <a:xfrm>
            <a:off x="6602168" y="3170694"/>
            <a:ext cx="2322777" cy="3481118"/>
          </a:xfrm>
          <a:prstGeom prst="rect">
            <a:avLst/>
          </a:prstGeom>
        </p:spPr>
      </p:pic>
      <p:pic>
        <p:nvPicPr>
          <p:cNvPr id="9" name="Picture 8"/>
          <p:cNvPicPr>
            <a:picLocks noChangeAspect="1"/>
          </p:cNvPicPr>
          <p:nvPr/>
        </p:nvPicPr>
        <p:blipFill>
          <a:blip r:embed="rId3"/>
          <a:stretch>
            <a:fillRect/>
          </a:stretch>
        </p:blipFill>
        <p:spPr>
          <a:xfrm>
            <a:off x="8924945" y="91892"/>
            <a:ext cx="3127519" cy="3670110"/>
          </a:xfrm>
          <a:prstGeom prst="rect">
            <a:avLst/>
          </a:prstGeom>
        </p:spPr>
      </p:pic>
    </p:spTree>
    <p:extLst>
      <p:ext uri="{BB962C8B-B14F-4D97-AF65-F5344CB8AC3E}">
        <p14:creationId xmlns:p14="http://schemas.microsoft.com/office/powerpoint/2010/main" val="213230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403E9A9-D9ED-4394-A266-B5F87A21B971}"/>
              </a:ext>
            </a:extLst>
          </p:cNvPr>
          <p:cNvSpPr>
            <a:spLocks noGrp="1"/>
          </p:cNvSpPr>
          <p:nvPr>
            <p:ph idx="1"/>
          </p:nvPr>
        </p:nvSpPr>
        <p:spPr>
          <a:xfrm>
            <a:off x="838200" y="556295"/>
            <a:ext cx="4936067" cy="5620667"/>
          </a:xfrm>
        </p:spPr>
        <p:txBody>
          <a:bodyPr vert="horz" lIns="91440" tIns="45720" rIns="91440" bIns="45720" rtlCol="0" anchor="t">
            <a:normAutofit/>
          </a:bodyPr>
          <a:lstStyle/>
          <a:p>
            <a:pPr marL="0" indent="0">
              <a:buNone/>
            </a:pPr>
            <a:endParaRPr lang="en-US" sz="700" dirty="0">
              <a:cs typeface="Calibri"/>
            </a:endParaRPr>
          </a:p>
          <a:p>
            <a:pPr marL="0" indent="0">
              <a:buNone/>
            </a:pPr>
            <a:r>
              <a:rPr lang="en-US" sz="700" dirty="0">
                <a:cs typeface="Calibri"/>
              </a:rPr>
              <a:t>        </a:t>
            </a:r>
            <a:r>
              <a:rPr lang="en-US" sz="1050" dirty="0">
                <a:cs typeface="Calibri"/>
              </a:rPr>
              <a:t> </a:t>
            </a:r>
            <a:r>
              <a:rPr lang="en-US" sz="1200" b="1" dirty="0">
                <a:cs typeface="Calibri"/>
              </a:rPr>
              <a:t> </a:t>
            </a:r>
            <a:r>
              <a:rPr lang="en-US" sz="1050" b="1" dirty="0">
                <a:cs typeface="Calibri"/>
              </a:rPr>
              <a:t> </a:t>
            </a:r>
            <a:r>
              <a:rPr lang="en-US" sz="1800" b="1" dirty="0">
                <a:cs typeface="Calibri"/>
              </a:rPr>
              <a:t>Giulia accepted and completed the 1 month "Saving Energy" Challenge</a:t>
            </a:r>
          </a:p>
          <a:p>
            <a:r>
              <a:rPr lang="en-US" sz="1000" b="1" dirty="0">
                <a:cs typeface="Calibri"/>
              </a:rPr>
              <a:t>I want to start by saying that saving energy is one of the </a:t>
            </a:r>
            <a:r>
              <a:rPr lang="en-US" sz="1000" b="1" dirty="0" smtClean="0">
                <a:cs typeface="Calibri"/>
              </a:rPr>
              <a:t>most </a:t>
            </a:r>
            <a:r>
              <a:rPr lang="en-US" sz="1000" b="1" dirty="0">
                <a:cs typeface="Calibri"/>
              </a:rPr>
              <a:t>important and easy activities to help improving the </a:t>
            </a:r>
            <a:r>
              <a:rPr lang="en-US" sz="1000" b="1" dirty="0" smtClean="0">
                <a:cs typeface="Calibri"/>
              </a:rPr>
              <a:t>environment</a:t>
            </a:r>
            <a:r>
              <a:rPr lang="en-US" sz="1000" b="1" dirty="0">
                <a:cs typeface="Calibri"/>
              </a:rPr>
              <a:t>.</a:t>
            </a:r>
          </a:p>
          <a:p>
            <a:r>
              <a:rPr lang="en-US" sz="1000" b="1" dirty="0">
                <a:cs typeface="Calibri"/>
              </a:rPr>
              <a:t>I accepted this challenge to see if I see the </a:t>
            </a:r>
            <a:r>
              <a:rPr lang="en-US" sz="1000" b="1" dirty="0" smtClean="0">
                <a:cs typeface="Calibri"/>
              </a:rPr>
              <a:t>difference</a:t>
            </a:r>
            <a:endParaRPr lang="en-US" sz="1000" b="1" dirty="0">
              <a:cs typeface="Calibri"/>
            </a:endParaRPr>
          </a:p>
          <a:p>
            <a:r>
              <a:rPr lang="en-US" sz="1000" b="1" dirty="0">
                <a:cs typeface="Calibri"/>
              </a:rPr>
              <a:t>This challenge was also attended by my parents, who </a:t>
            </a:r>
          </a:p>
          <a:p>
            <a:pPr marL="0" indent="0">
              <a:buNone/>
            </a:pPr>
            <a:r>
              <a:rPr lang="en-US" sz="1000" b="1" dirty="0">
                <a:cs typeface="Calibri"/>
              </a:rPr>
              <a:t>changed some normal bulbs through the house, with some </a:t>
            </a:r>
            <a:r>
              <a:rPr lang="en-US" sz="1000" b="1" dirty="0" smtClean="0">
                <a:cs typeface="Calibri"/>
              </a:rPr>
              <a:t>economic </a:t>
            </a:r>
            <a:r>
              <a:rPr lang="en-US" sz="1000" b="1" dirty="0">
                <a:cs typeface="Calibri"/>
              </a:rPr>
              <a:t>ones, set the washing </a:t>
            </a:r>
            <a:r>
              <a:rPr lang="en-US" sz="1000" b="1" dirty="0" smtClean="0">
                <a:cs typeface="Calibri"/>
              </a:rPr>
              <a:t>machine</a:t>
            </a:r>
            <a:r>
              <a:rPr lang="en-US" sz="1000" b="1" dirty="0">
                <a:cs typeface="Calibri"/>
              </a:rPr>
              <a:t>  to quick wash programs, and have </a:t>
            </a:r>
            <a:r>
              <a:rPr lang="en-US" sz="1000" b="1" dirty="0" smtClean="0">
                <a:cs typeface="Calibri"/>
              </a:rPr>
              <a:t>water </a:t>
            </a:r>
            <a:r>
              <a:rPr lang="en-US" sz="1000" b="1" dirty="0">
                <a:cs typeface="Calibri"/>
              </a:rPr>
              <a:t>turned off during washing  </a:t>
            </a:r>
            <a:r>
              <a:rPr lang="en-US" sz="1000" b="1" dirty="0" smtClean="0">
                <a:cs typeface="Calibri"/>
              </a:rPr>
              <a:t>dishes.</a:t>
            </a:r>
          </a:p>
          <a:p>
            <a:pPr marL="0" indent="0">
              <a:buNone/>
            </a:pPr>
            <a:r>
              <a:rPr lang="en-US" sz="1000" b="1" dirty="0" smtClean="0">
                <a:cs typeface="Calibri"/>
              </a:rPr>
              <a:t>We used showers more than baths and we saw that it was possible to save water in this way, and also gas.</a:t>
            </a:r>
            <a:endParaRPr lang="en-US" sz="1000" b="1" dirty="0">
              <a:cs typeface="Calibri"/>
            </a:endParaRPr>
          </a:p>
          <a:p>
            <a:r>
              <a:rPr lang="en-US" sz="1000" b="1" dirty="0">
                <a:cs typeface="Calibri"/>
              </a:rPr>
              <a:t>Personally, I tried to use my computer and phone less, </a:t>
            </a:r>
            <a:r>
              <a:rPr lang="en-US" sz="1000" b="1" dirty="0" smtClean="0">
                <a:cs typeface="Calibri"/>
              </a:rPr>
              <a:t>choosing </a:t>
            </a:r>
            <a:r>
              <a:rPr lang="en-US" sz="1000" b="1" dirty="0">
                <a:cs typeface="Calibri"/>
              </a:rPr>
              <a:t>to participate in other activities </a:t>
            </a:r>
            <a:r>
              <a:rPr lang="en-US" sz="1000" b="1" dirty="0" smtClean="0">
                <a:cs typeface="Calibri"/>
              </a:rPr>
              <a:t>like dancing </a:t>
            </a:r>
            <a:r>
              <a:rPr lang="en-US" sz="1000" b="1" dirty="0">
                <a:cs typeface="Calibri"/>
              </a:rPr>
              <a:t>and painting.</a:t>
            </a:r>
          </a:p>
          <a:p>
            <a:endParaRPr lang="en-US" sz="1000" b="1" dirty="0">
              <a:cs typeface="Calibri"/>
            </a:endParaRPr>
          </a:p>
          <a:p>
            <a:r>
              <a:rPr lang="en-US" sz="1000" b="1" dirty="0">
                <a:cs typeface="Calibri"/>
              </a:rPr>
              <a:t>I would say that this challenge should be taken into </a:t>
            </a:r>
            <a:r>
              <a:rPr lang="en-US" sz="1000" b="1" dirty="0" smtClean="0">
                <a:cs typeface="Calibri"/>
              </a:rPr>
              <a:t>consideration </a:t>
            </a:r>
            <a:r>
              <a:rPr lang="en-US" sz="1000" b="1" dirty="0">
                <a:cs typeface="Calibri"/>
              </a:rPr>
              <a:t>by more </a:t>
            </a:r>
          </a:p>
          <a:p>
            <a:pPr marL="0" indent="0">
              <a:buNone/>
            </a:pPr>
            <a:r>
              <a:rPr lang="en-US" sz="1000" b="1" dirty="0">
                <a:cs typeface="Calibri"/>
              </a:rPr>
              <a:t>people, and I will personally continue trying all of the </a:t>
            </a:r>
            <a:r>
              <a:rPr lang="en-US" sz="1050" b="1" dirty="0">
                <a:cs typeface="Calibri"/>
              </a:rPr>
              <a:t>above</a:t>
            </a:r>
          </a:p>
          <a:p>
            <a:pPr marL="0" indent="0">
              <a:buNone/>
            </a:pPr>
            <a:r>
              <a:rPr lang="en-US" sz="700" dirty="0">
                <a:cs typeface="Calibri"/>
              </a:rPr>
              <a:t>                                                                                                                                                     </a:t>
            </a:r>
          </a:p>
          <a:p>
            <a:endParaRPr lang="en-US" sz="700" dirty="0">
              <a:cs typeface="Calibri"/>
            </a:endParaRPr>
          </a:p>
        </p:txBody>
      </p:sp>
      <p:pic>
        <p:nvPicPr>
          <p:cNvPr id="6" name="Picture 6" descr="A picture containing photo&#10;&#10;Description generated with high confidence">
            <a:extLst>
              <a:ext uri="{FF2B5EF4-FFF2-40B4-BE49-F238E27FC236}">
                <a16:creationId xmlns:a16="http://schemas.microsoft.com/office/drawing/2014/main" id="{377F666A-AC6E-4B2D-BECB-D7FAC3C24795}"/>
              </a:ext>
            </a:extLst>
          </p:cNvPr>
          <p:cNvPicPr>
            <a:picLocks noChangeAspect="1"/>
          </p:cNvPicPr>
          <p:nvPr/>
        </p:nvPicPr>
        <p:blipFill>
          <a:blip r:embed="rId2"/>
          <a:stretch>
            <a:fillRect/>
          </a:stretch>
        </p:blipFill>
        <p:spPr>
          <a:xfrm>
            <a:off x="6417734" y="2333396"/>
            <a:ext cx="4935970" cy="3701977"/>
          </a:xfrm>
          <a:prstGeom prst="rect">
            <a:avLst/>
          </a:prstGeom>
        </p:spPr>
      </p:pic>
    </p:spTree>
    <p:extLst>
      <p:ext uri="{BB962C8B-B14F-4D97-AF65-F5344CB8AC3E}">
        <p14:creationId xmlns:p14="http://schemas.microsoft.com/office/powerpoint/2010/main" val="16851056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35446-CEFC-461A-939F-7B31EDF8F21E}"/>
              </a:ext>
            </a:extLst>
          </p:cNvPr>
          <p:cNvSpPr>
            <a:spLocks noGrp="1"/>
          </p:cNvSpPr>
          <p:nvPr>
            <p:ph idx="1"/>
          </p:nvPr>
        </p:nvSpPr>
        <p:spPr>
          <a:xfrm>
            <a:off x="762000" y="2279018"/>
            <a:ext cx="5314543" cy="3375920"/>
          </a:xfrm>
        </p:spPr>
        <p:txBody>
          <a:bodyPr vert="horz" lIns="91440" tIns="45720" rIns="91440" bIns="45720" rtlCol="0" anchor="t">
            <a:normAutofit fontScale="85000" lnSpcReduction="20000"/>
          </a:bodyPr>
          <a:lstStyle/>
          <a:p>
            <a:pPr marL="0" indent="0">
              <a:buNone/>
            </a:pPr>
            <a:r>
              <a:rPr lang="ro" sz="1100" dirty="0">
                <a:cs typeface="Calibri"/>
              </a:rPr>
              <a:t>         </a:t>
            </a:r>
            <a:r>
              <a:rPr lang="ro" sz="1600" dirty="0">
                <a:cs typeface="Calibri"/>
              </a:rPr>
              <a:t>        "How I saved energy for one month" by Denisa </a:t>
            </a:r>
            <a:endParaRPr lang="en-US" sz="1600" dirty="0">
              <a:cs typeface="Calibri"/>
            </a:endParaRPr>
          </a:p>
          <a:p>
            <a:r>
              <a:rPr lang="ro" sz="1600" dirty="0">
                <a:cs typeface="Calibri"/>
              </a:rPr>
              <a:t>Last month me and my family tried to save energy </a:t>
            </a:r>
            <a:r>
              <a:rPr lang="en-US" sz="1600" dirty="0" smtClean="0">
                <a:cs typeface="Calibri"/>
              </a:rPr>
              <a:t>during the challenge that we took on through this project </a:t>
            </a:r>
            <a:r>
              <a:rPr lang="ro" sz="1600" dirty="0" smtClean="0">
                <a:cs typeface="Calibri"/>
              </a:rPr>
              <a:t>and</a:t>
            </a:r>
            <a:r>
              <a:rPr lang="en-US" sz="1600" dirty="0" smtClean="0">
                <a:cs typeface="Calibri"/>
              </a:rPr>
              <a:t> we saw that we</a:t>
            </a:r>
            <a:r>
              <a:rPr lang="ro" sz="1600" dirty="0" smtClean="0">
                <a:cs typeface="Calibri"/>
              </a:rPr>
              <a:t> reduce</a:t>
            </a:r>
            <a:r>
              <a:rPr lang="en-US" sz="1600" dirty="0" smtClean="0">
                <a:cs typeface="Calibri"/>
              </a:rPr>
              <a:t>d</a:t>
            </a:r>
            <a:r>
              <a:rPr lang="ro" sz="1600" dirty="0" smtClean="0">
                <a:cs typeface="Calibri"/>
              </a:rPr>
              <a:t> </a:t>
            </a:r>
            <a:r>
              <a:rPr lang="ro" sz="1600" dirty="0">
                <a:cs typeface="Calibri"/>
              </a:rPr>
              <a:t>the cost of our bills. </a:t>
            </a:r>
            <a:br>
              <a:rPr lang="ro" sz="1600" dirty="0">
                <a:cs typeface="Calibri"/>
              </a:rPr>
            </a:br>
            <a:r>
              <a:rPr lang="ro" sz="1600" dirty="0">
                <a:cs typeface="Calibri"/>
              </a:rPr>
              <a:t>It </a:t>
            </a:r>
            <a:r>
              <a:rPr lang="ro" sz="1600" dirty="0" err="1">
                <a:cs typeface="Calibri"/>
              </a:rPr>
              <a:t>was</a:t>
            </a:r>
            <a:r>
              <a:rPr lang="ro" sz="1600" dirty="0">
                <a:cs typeface="Calibri"/>
              </a:rPr>
              <a:t> </a:t>
            </a:r>
            <a:r>
              <a:rPr lang="ro" sz="1600" dirty="0" err="1">
                <a:cs typeface="Calibri"/>
              </a:rPr>
              <a:t>not</a:t>
            </a:r>
            <a:r>
              <a:rPr lang="ro" sz="1600" dirty="0">
                <a:cs typeface="Calibri"/>
              </a:rPr>
              <a:t> </a:t>
            </a:r>
            <a:r>
              <a:rPr lang="ro" sz="1600" dirty="0" err="1">
                <a:cs typeface="Calibri"/>
              </a:rPr>
              <a:t>very</a:t>
            </a:r>
            <a:r>
              <a:rPr lang="ro" sz="1600" dirty="0">
                <a:cs typeface="Calibri"/>
              </a:rPr>
              <a:t> </a:t>
            </a:r>
            <a:r>
              <a:rPr lang="ro" sz="1600" dirty="0" err="1">
                <a:cs typeface="Calibri"/>
              </a:rPr>
              <a:t>difficult</a:t>
            </a:r>
            <a:r>
              <a:rPr lang="ro" sz="1600" dirty="0">
                <a:cs typeface="Calibri"/>
              </a:rPr>
              <a:t> for </a:t>
            </a:r>
            <a:r>
              <a:rPr lang="ro" sz="1600" dirty="0" err="1">
                <a:cs typeface="Calibri"/>
              </a:rPr>
              <a:t>us</a:t>
            </a:r>
            <a:r>
              <a:rPr lang="ro" sz="1600" dirty="0">
                <a:cs typeface="Calibri"/>
              </a:rPr>
              <a:t> </a:t>
            </a:r>
            <a:r>
              <a:rPr lang="ro" sz="1600" dirty="0" err="1">
                <a:cs typeface="Calibri"/>
              </a:rPr>
              <a:t>because</a:t>
            </a:r>
            <a:r>
              <a:rPr lang="ro" sz="1600" dirty="0">
                <a:cs typeface="Calibri"/>
              </a:rPr>
              <a:t> </a:t>
            </a:r>
            <a:r>
              <a:rPr lang="ro" sz="1600" dirty="0" err="1">
                <a:cs typeface="Calibri"/>
              </a:rPr>
              <a:t>we</a:t>
            </a:r>
            <a:r>
              <a:rPr lang="ro" sz="1600" dirty="0">
                <a:cs typeface="Calibri"/>
              </a:rPr>
              <a:t> </a:t>
            </a:r>
            <a:r>
              <a:rPr lang="ro" sz="1600" dirty="0" err="1">
                <a:cs typeface="Calibri"/>
              </a:rPr>
              <a:t>were</a:t>
            </a:r>
            <a:r>
              <a:rPr lang="ro" sz="1600" dirty="0">
                <a:cs typeface="Calibri"/>
              </a:rPr>
              <a:t> </a:t>
            </a:r>
            <a:r>
              <a:rPr lang="ro" sz="1600" dirty="0" err="1">
                <a:cs typeface="Calibri"/>
              </a:rPr>
              <a:t>motivated</a:t>
            </a:r>
            <a:r>
              <a:rPr lang="ro" sz="1600" dirty="0">
                <a:cs typeface="Calibri"/>
              </a:rPr>
              <a:t> </a:t>
            </a:r>
            <a:r>
              <a:rPr lang="ro" sz="1600" dirty="0" err="1">
                <a:cs typeface="Calibri"/>
              </a:rPr>
              <a:t>by</a:t>
            </a:r>
            <a:r>
              <a:rPr lang="ro" sz="1600" dirty="0">
                <a:cs typeface="Calibri"/>
              </a:rPr>
              <a:t> </a:t>
            </a:r>
            <a:r>
              <a:rPr lang="ro" sz="1600" dirty="0" err="1">
                <a:cs typeface="Calibri"/>
              </a:rPr>
              <a:t>environmental</a:t>
            </a:r>
            <a:r>
              <a:rPr lang="ro" sz="1600" dirty="0">
                <a:cs typeface="Calibri"/>
              </a:rPr>
              <a:t> </a:t>
            </a:r>
            <a:r>
              <a:rPr lang="ro" sz="1600" dirty="0" err="1">
                <a:cs typeface="Calibri"/>
              </a:rPr>
              <a:t>issues</a:t>
            </a:r>
            <a:r>
              <a:rPr lang="ro" sz="1600" dirty="0">
                <a:cs typeface="Calibri"/>
              </a:rPr>
              <a:t> </a:t>
            </a:r>
            <a:r>
              <a:rPr lang="ro" sz="1600" dirty="0" err="1">
                <a:cs typeface="Calibri"/>
              </a:rPr>
              <a:t>and</a:t>
            </a:r>
            <a:r>
              <a:rPr lang="ro" sz="1600" dirty="0">
                <a:cs typeface="Calibri"/>
              </a:rPr>
              <a:t> </a:t>
            </a:r>
            <a:r>
              <a:rPr lang="ro" sz="1600" dirty="0" err="1">
                <a:cs typeface="Calibri"/>
              </a:rPr>
              <a:t>the</a:t>
            </a:r>
            <a:r>
              <a:rPr lang="ro" sz="1600" dirty="0">
                <a:cs typeface="Calibri"/>
              </a:rPr>
              <a:t> </a:t>
            </a:r>
            <a:r>
              <a:rPr lang="ro" sz="1600" dirty="0" err="1">
                <a:cs typeface="Calibri"/>
              </a:rPr>
              <a:t>challenge</a:t>
            </a:r>
            <a:r>
              <a:rPr lang="ro" sz="1600" dirty="0">
                <a:cs typeface="Calibri"/>
              </a:rPr>
              <a:t> </a:t>
            </a:r>
            <a:r>
              <a:rPr lang="ro" sz="1600" dirty="0" err="1">
                <a:cs typeface="Calibri"/>
              </a:rPr>
              <a:t>to</a:t>
            </a:r>
            <a:r>
              <a:rPr lang="ro" sz="1600" dirty="0">
                <a:cs typeface="Calibri"/>
              </a:rPr>
              <a:t> do </a:t>
            </a:r>
            <a:r>
              <a:rPr lang="ro" sz="1600" dirty="0" err="1">
                <a:cs typeface="Calibri"/>
              </a:rPr>
              <a:t>this</a:t>
            </a:r>
            <a:r>
              <a:rPr lang="ro" sz="1600" dirty="0">
                <a:cs typeface="Calibri"/>
              </a:rPr>
              <a:t> .At </a:t>
            </a:r>
            <a:r>
              <a:rPr lang="ro" sz="1600" dirty="0" err="1">
                <a:cs typeface="Calibri"/>
              </a:rPr>
              <a:t>first</a:t>
            </a:r>
            <a:r>
              <a:rPr lang="ro" sz="1600" dirty="0">
                <a:cs typeface="Calibri"/>
              </a:rPr>
              <a:t> </a:t>
            </a:r>
            <a:r>
              <a:rPr lang="ro" sz="1600" dirty="0" err="1">
                <a:cs typeface="Calibri"/>
              </a:rPr>
              <a:t>we</a:t>
            </a:r>
            <a:r>
              <a:rPr lang="ro" sz="1600" dirty="0">
                <a:cs typeface="Calibri"/>
              </a:rPr>
              <a:t> </a:t>
            </a:r>
            <a:r>
              <a:rPr lang="ro" sz="1600" dirty="0" err="1">
                <a:cs typeface="Calibri"/>
              </a:rPr>
              <a:t>started</a:t>
            </a:r>
            <a:r>
              <a:rPr lang="ro" sz="1600" dirty="0">
                <a:cs typeface="Calibri"/>
              </a:rPr>
              <a:t> </a:t>
            </a:r>
            <a:r>
              <a:rPr lang="ro" sz="1600" dirty="0" err="1">
                <a:cs typeface="Calibri"/>
              </a:rPr>
              <a:t>to</a:t>
            </a:r>
            <a:r>
              <a:rPr lang="ro" sz="1600" dirty="0">
                <a:cs typeface="Calibri"/>
              </a:rPr>
              <a:t> </a:t>
            </a:r>
            <a:r>
              <a:rPr lang="ro" sz="1600" dirty="0" err="1">
                <a:cs typeface="Calibri"/>
              </a:rPr>
              <a:t>take</a:t>
            </a:r>
            <a:r>
              <a:rPr lang="ro" sz="1600" dirty="0">
                <a:cs typeface="Calibri"/>
              </a:rPr>
              <a:t> </a:t>
            </a:r>
            <a:r>
              <a:rPr lang="ro" sz="1600" dirty="0" err="1">
                <a:cs typeface="Calibri"/>
              </a:rPr>
              <a:t>showers</a:t>
            </a:r>
            <a:r>
              <a:rPr lang="ro" sz="1600" dirty="0">
                <a:cs typeface="Calibri"/>
              </a:rPr>
              <a:t> </a:t>
            </a:r>
            <a:r>
              <a:rPr lang="ro" sz="1600" dirty="0" err="1">
                <a:cs typeface="Calibri"/>
              </a:rPr>
              <a:t>instead</a:t>
            </a:r>
            <a:r>
              <a:rPr lang="ro" sz="1600" dirty="0">
                <a:cs typeface="Calibri"/>
              </a:rPr>
              <a:t> of </a:t>
            </a:r>
            <a:r>
              <a:rPr lang="ro" sz="1600" dirty="0" err="1">
                <a:cs typeface="Calibri"/>
              </a:rPr>
              <a:t>baths</a:t>
            </a:r>
            <a:r>
              <a:rPr lang="ro" sz="1600" dirty="0">
                <a:cs typeface="Calibri"/>
              </a:rPr>
              <a:t> </a:t>
            </a:r>
            <a:r>
              <a:rPr lang="ro" sz="1600" dirty="0" err="1">
                <a:cs typeface="Calibri"/>
              </a:rPr>
              <a:t>when</a:t>
            </a:r>
            <a:r>
              <a:rPr lang="ro" sz="1600" dirty="0">
                <a:cs typeface="Calibri"/>
              </a:rPr>
              <a:t> </a:t>
            </a:r>
            <a:r>
              <a:rPr lang="ro" sz="1600" dirty="0" err="1">
                <a:cs typeface="Calibri"/>
              </a:rPr>
              <a:t>we</a:t>
            </a:r>
            <a:r>
              <a:rPr lang="ro" sz="1600" dirty="0">
                <a:cs typeface="Calibri"/>
              </a:rPr>
              <a:t> </a:t>
            </a:r>
            <a:r>
              <a:rPr lang="ro" sz="1600" dirty="0" err="1">
                <a:cs typeface="Calibri"/>
              </a:rPr>
              <a:t>could</a:t>
            </a:r>
            <a:r>
              <a:rPr lang="ro" sz="1600" dirty="0">
                <a:cs typeface="Calibri"/>
              </a:rPr>
              <a:t>, </a:t>
            </a:r>
            <a:r>
              <a:rPr lang="ro" sz="1600" dirty="0" err="1">
                <a:cs typeface="Calibri"/>
              </a:rPr>
              <a:t>we</a:t>
            </a:r>
            <a:r>
              <a:rPr lang="ro" sz="1600" dirty="0">
                <a:cs typeface="Calibri"/>
              </a:rPr>
              <a:t> </a:t>
            </a:r>
            <a:r>
              <a:rPr lang="ro" sz="1600" dirty="0" err="1">
                <a:cs typeface="Calibri"/>
              </a:rPr>
              <a:t>tried</a:t>
            </a:r>
            <a:r>
              <a:rPr lang="ro" sz="1600" dirty="0">
                <a:cs typeface="Calibri"/>
              </a:rPr>
              <a:t> </a:t>
            </a:r>
            <a:r>
              <a:rPr lang="ro" sz="1600" dirty="0" err="1">
                <a:cs typeface="Calibri"/>
              </a:rPr>
              <a:t>to</a:t>
            </a:r>
            <a:r>
              <a:rPr lang="ro" sz="1600" dirty="0">
                <a:cs typeface="Calibri"/>
              </a:rPr>
              <a:t> turn off </a:t>
            </a:r>
            <a:r>
              <a:rPr lang="ro" sz="1600" dirty="0" err="1">
                <a:cs typeface="Calibri"/>
              </a:rPr>
              <a:t>the</a:t>
            </a:r>
            <a:r>
              <a:rPr lang="ro" sz="1600" dirty="0">
                <a:cs typeface="Calibri"/>
              </a:rPr>
              <a:t> </a:t>
            </a:r>
            <a:r>
              <a:rPr lang="ro" sz="1600" dirty="0" err="1">
                <a:cs typeface="Calibri"/>
              </a:rPr>
              <a:t>tap</a:t>
            </a:r>
            <a:r>
              <a:rPr lang="ro" sz="1600" dirty="0">
                <a:cs typeface="Calibri"/>
              </a:rPr>
              <a:t> </a:t>
            </a:r>
            <a:r>
              <a:rPr lang="ro" sz="1600" dirty="0" err="1">
                <a:cs typeface="Calibri"/>
              </a:rPr>
              <a:t>whenever</a:t>
            </a:r>
            <a:r>
              <a:rPr lang="ro" sz="1600" dirty="0">
                <a:cs typeface="Calibri"/>
              </a:rPr>
              <a:t> </a:t>
            </a:r>
            <a:r>
              <a:rPr lang="ro" sz="1600" dirty="0" err="1">
                <a:cs typeface="Calibri"/>
              </a:rPr>
              <a:t>we</a:t>
            </a:r>
            <a:r>
              <a:rPr lang="ro" sz="1600" dirty="0">
                <a:cs typeface="Calibri"/>
              </a:rPr>
              <a:t> </a:t>
            </a:r>
            <a:r>
              <a:rPr lang="ro" sz="1600" dirty="0" err="1">
                <a:cs typeface="Calibri"/>
              </a:rPr>
              <a:t>were</a:t>
            </a:r>
            <a:r>
              <a:rPr lang="ro" sz="1600" dirty="0">
                <a:cs typeface="Calibri"/>
              </a:rPr>
              <a:t> </a:t>
            </a:r>
            <a:r>
              <a:rPr lang="ro" sz="1600" dirty="0" err="1">
                <a:cs typeface="Calibri"/>
              </a:rPr>
              <a:t>brushing</a:t>
            </a:r>
            <a:r>
              <a:rPr lang="ro" sz="1600" dirty="0">
                <a:cs typeface="Calibri"/>
              </a:rPr>
              <a:t> </a:t>
            </a:r>
            <a:r>
              <a:rPr lang="ro" sz="1600" dirty="0" err="1">
                <a:cs typeface="Calibri"/>
              </a:rPr>
              <a:t>our</a:t>
            </a:r>
            <a:r>
              <a:rPr lang="ro" sz="1600" dirty="0">
                <a:cs typeface="Calibri"/>
              </a:rPr>
              <a:t> </a:t>
            </a:r>
            <a:r>
              <a:rPr lang="ro" sz="1600" dirty="0" err="1">
                <a:cs typeface="Calibri"/>
              </a:rPr>
              <a:t>teeth</a:t>
            </a:r>
            <a:r>
              <a:rPr lang="ro" sz="1600" dirty="0">
                <a:cs typeface="Calibri"/>
              </a:rPr>
              <a:t> or </a:t>
            </a:r>
            <a:r>
              <a:rPr lang="ro" sz="1600" dirty="0" err="1">
                <a:cs typeface="Calibri"/>
              </a:rPr>
              <a:t>taking</a:t>
            </a:r>
            <a:r>
              <a:rPr lang="ro" sz="1600" dirty="0">
                <a:cs typeface="Calibri"/>
              </a:rPr>
              <a:t> a </a:t>
            </a:r>
            <a:r>
              <a:rPr lang="ro" sz="1600" dirty="0" err="1">
                <a:cs typeface="Calibri"/>
              </a:rPr>
              <a:t>shower</a:t>
            </a:r>
            <a:r>
              <a:rPr lang="ro" sz="1600" dirty="0">
                <a:cs typeface="Calibri"/>
              </a:rPr>
              <a:t> or a </a:t>
            </a:r>
            <a:r>
              <a:rPr lang="ro" sz="1600" dirty="0" err="1">
                <a:cs typeface="Calibri"/>
              </a:rPr>
              <a:t>bath</a:t>
            </a:r>
            <a:r>
              <a:rPr lang="ro" sz="1600" dirty="0">
                <a:cs typeface="Calibri"/>
              </a:rPr>
              <a:t>. Then we wanted to use more natural light rather than artificial one so we weren't using the lights very often and they were almost always turned </a:t>
            </a:r>
            <a:r>
              <a:rPr lang="ro" sz="1600" dirty="0" smtClean="0">
                <a:cs typeface="Calibri"/>
              </a:rPr>
              <a:t>off</a:t>
            </a:r>
            <a:r>
              <a:rPr lang="en-US" sz="1600" dirty="0" smtClean="0">
                <a:cs typeface="Calibri"/>
              </a:rPr>
              <a:t> during the day</a:t>
            </a:r>
            <a:r>
              <a:rPr lang="ro" sz="1600" dirty="0" smtClean="0">
                <a:cs typeface="Calibri"/>
              </a:rPr>
              <a:t> </a:t>
            </a:r>
            <a:r>
              <a:rPr lang="en-US" sz="1600" dirty="0">
                <a:cs typeface="Calibri"/>
              </a:rPr>
              <a:t>a</a:t>
            </a:r>
            <a:r>
              <a:rPr lang="ro" sz="1600" dirty="0" smtClean="0">
                <a:cs typeface="Calibri"/>
              </a:rPr>
              <a:t>nd </a:t>
            </a:r>
            <a:r>
              <a:rPr lang="ro" sz="1600" dirty="0">
                <a:cs typeface="Calibri"/>
              </a:rPr>
              <a:t>for the shortest period of time when they were on, we changed the light bulbs to be economical ones.</a:t>
            </a:r>
            <a:br>
              <a:rPr lang="ro" sz="1600" dirty="0">
                <a:cs typeface="Calibri"/>
              </a:rPr>
            </a:br>
            <a:r>
              <a:rPr lang="ro" sz="1600" dirty="0">
                <a:cs typeface="Calibri"/>
              </a:rPr>
              <a:t> </a:t>
            </a:r>
            <a:r>
              <a:rPr lang="ro" sz="1600" dirty="0" err="1">
                <a:cs typeface="Calibri"/>
              </a:rPr>
              <a:t>After</a:t>
            </a:r>
            <a:r>
              <a:rPr lang="ro" sz="1600" dirty="0">
                <a:cs typeface="Calibri"/>
              </a:rPr>
              <a:t> 1 </a:t>
            </a:r>
            <a:r>
              <a:rPr lang="ro" sz="1600" dirty="0" err="1">
                <a:cs typeface="Calibri"/>
              </a:rPr>
              <a:t>week</a:t>
            </a:r>
            <a:r>
              <a:rPr lang="ro" sz="1600" dirty="0">
                <a:cs typeface="Calibri"/>
              </a:rPr>
              <a:t>, </a:t>
            </a:r>
            <a:r>
              <a:rPr lang="ro" sz="1600" dirty="0" err="1">
                <a:cs typeface="Calibri"/>
              </a:rPr>
              <a:t>we</a:t>
            </a:r>
            <a:r>
              <a:rPr lang="ro" sz="1600" dirty="0">
                <a:cs typeface="Calibri"/>
              </a:rPr>
              <a:t> </a:t>
            </a:r>
            <a:r>
              <a:rPr lang="ro" sz="1600" dirty="0" err="1">
                <a:cs typeface="Calibri"/>
              </a:rPr>
              <a:t>were</a:t>
            </a:r>
            <a:r>
              <a:rPr lang="ro" sz="1600" dirty="0">
                <a:cs typeface="Calibri"/>
              </a:rPr>
              <a:t> </a:t>
            </a:r>
            <a:r>
              <a:rPr lang="ro" sz="1600" dirty="0" err="1">
                <a:cs typeface="Calibri"/>
              </a:rPr>
              <a:t>using</a:t>
            </a:r>
            <a:r>
              <a:rPr lang="ro" sz="1600" dirty="0">
                <a:cs typeface="Calibri"/>
              </a:rPr>
              <a:t> </a:t>
            </a:r>
            <a:r>
              <a:rPr lang="ro" sz="1600" dirty="0" err="1">
                <a:cs typeface="Calibri"/>
              </a:rPr>
              <a:t>only</a:t>
            </a:r>
            <a:r>
              <a:rPr lang="ro" sz="1600" dirty="0">
                <a:cs typeface="Calibri"/>
              </a:rPr>
              <a:t> </a:t>
            </a:r>
            <a:r>
              <a:rPr lang="ro" sz="1600" dirty="0" err="1">
                <a:cs typeface="Calibri"/>
              </a:rPr>
              <a:t>the</a:t>
            </a:r>
            <a:r>
              <a:rPr lang="ro" sz="1600" dirty="0">
                <a:cs typeface="Calibri"/>
              </a:rPr>
              <a:t> </a:t>
            </a:r>
            <a:r>
              <a:rPr lang="ro" sz="1600" dirty="0" err="1">
                <a:cs typeface="Calibri"/>
              </a:rPr>
              <a:t>shortest</a:t>
            </a:r>
            <a:r>
              <a:rPr lang="ro" sz="1600" dirty="0">
                <a:cs typeface="Calibri"/>
              </a:rPr>
              <a:t> </a:t>
            </a:r>
            <a:r>
              <a:rPr lang="ro" sz="1600" dirty="0" err="1">
                <a:cs typeface="Calibri"/>
              </a:rPr>
              <a:t>washing</a:t>
            </a:r>
            <a:r>
              <a:rPr lang="ro" sz="1600" dirty="0">
                <a:cs typeface="Calibri"/>
              </a:rPr>
              <a:t> </a:t>
            </a:r>
            <a:r>
              <a:rPr lang="ro" sz="1600" dirty="0" err="1">
                <a:cs typeface="Calibri"/>
              </a:rPr>
              <a:t>cycle</a:t>
            </a:r>
            <a:r>
              <a:rPr lang="ro" sz="1600" dirty="0">
                <a:cs typeface="Calibri"/>
              </a:rPr>
              <a:t> for </a:t>
            </a:r>
            <a:r>
              <a:rPr lang="ro" sz="1600" dirty="0" err="1">
                <a:cs typeface="Calibri"/>
              </a:rPr>
              <a:t>the</a:t>
            </a:r>
            <a:r>
              <a:rPr lang="ro" sz="1600" dirty="0">
                <a:cs typeface="Calibri"/>
              </a:rPr>
              <a:t> </a:t>
            </a:r>
            <a:r>
              <a:rPr lang="ro" sz="1600" dirty="0" err="1">
                <a:cs typeface="Calibri"/>
              </a:rPr>
              <a:t>washing</a:t>
            </a:r>
            <a:r>
              <a:rPr lang="ro" sz="1600" dirty="0">
                <a:cs typeface="Calibri"/>
              </a:rPr>
              <a:t> </a:t>
            </a:r>
            <a:r>
              <a:rPr lang="ro" sz="1600" dirty="0" err="1">
                <a:cs typeface="Calibri"/>
              </a:rPr>
              <a:t>machine</a:t>
            </a:r>
            <a:r>
              <a:rPr lang="ro" sz="1600" dirty="0">
                <a:cs typeface="Calibri"/>
              </a:rPr>
              <a:t> </a:t>
            </a:r>
            <a:r>
              <a:rPr lang="ro" sz="1600" dirty="0" err="1">
                <a:cs typeface="Calibri"/>
              </a:rPr>
              <a:t>and</a:t>
            </a:r>
            <a:r>
              <a:rPr lang="ro" sz="1600" dirty="0">
                <a:cs typeface="Calibri"/>
              </a:rPr>
              <a:t> </a:t>
            </a:r>
            <a:r>
              <a:rPr lang="ro" sz="1600" dirty="0" err="1">
                <a:cs typeface="Calibri"/>
              </a:rPr>
              <a:t>washing</a:t>
            </a:r>
            <a:r>
              <a:rPr lang="ro" sz="1600" dirty="0">
                <a:cs typeface="Calibri"/>
              </a:rPr>
              <a:t> </a:t>
            </a:r>
            <a:r>
              <a:rPr lang="ro" sz="1600" dirty="0" err="1">
                <a:cs typeface="Calibri"/>
              </a:rPr>
              <a:t>only</a:t>
            </a:r>
            <a:r>
              <a:rPr lang="ro" sz="1600" dirty="0">
                <a:cs typeface="Calibri"/>
              </a:rPr>
              <a:t> full </a:t>
            </a:r>
            <a:r>
              <a:rPr lang="ro" sz="1600" dirty="0" err="1">
                <a:cs typeface="Calibri"/>
              </a:rPr>
              <a:t>loads</a:t>
            </a:r>
            <a:r>
              <a:rPr lang="ro" sz="1600" dirty="0">
                <a:cs typeface="Calibri"/>
              </a:rPr>
              <a:t> of </a:t>
            </a:r>
            <a:r>
              <a:rPr lang="ro" sz="1600" dirty="0" err="1">
                <a:cs typeface="Calibri"/>
              </a:rPr>
              <a:t>clothes</a:t>
            </a:r>
            <a:r>
              <a:rPr lang="ro" sz="1600" dirty="0">
                <a:cs typeface="Calibri"/>
              </a:rPr>
              <a:t>. After they were washed </a:t>
            </a:r>
            <a:r>
              <a:rPr lang="en-US" sz="1600" dirty="0" smtClean="0">
                <a:cs typeface="Calibri"/>
              </a:rPr>
              <a:t>,</a:t>
            </a:r>
            <a:r>
              <a:rPr lang="ro" sz="1600" dirty="0" smtClean="0">
                <a:cs typeface="Calibri"/>
              </a:rPr>
              <a:t>we </a:t>
            </a:r>
            <a:r>
              <a:rPr lang="ro" sz="1600" dirty="0">
                <a:cs typeface="Calibri"/>
              </a:rPr>
              <a:t>dried the clothes naturally. </a:t>
            </a:r>
            <a:br>
              <a:rPr lang="ro" sz="1600" dirty="0">
                <a:cs typeface="Calibri"/>
              </a:rPr>
            </a:br>
            <a:r>
              <a:rPr lang="ro" sz="1600" dirty="0" err="1">
                <a:cs typeface="Calibri"/>
              </a:rPr>
              <a:t>We</a:t>
            </a:r>
            <a:r>
              <a:rPr lang="ro" sz="1600" dirty="0">
                <a:cs typeface="Calibri"/>
              </a:rPr>
              <a:t> </a:t>
            </a:r>
            <a:r>
              <a:rPr lang="ro" sz="1600" dirty="0" err="1">
                <a:cs typeface="Calibri"/>
              </a:rPr>
              <a:t>would</a:t>
            </a:r>
            <a:r>
              <a:rPr lang="ro" sz="1600" dirty="0">
                <a:cs typeface="Calibri"/>
              </a:rPr>
              <a:t> </a:t>
            </a:r>
            <a:r>
              <a:rPr lang="ro" sz="1600" dirty="0" err="1">
                <a:cs typeface="Calibri"/>
              </a:rPr>
              <a:t>shut</a:t>
            </a:r>
            <a:r>
              <a:rPr lang="ro" sz="1600" dirty="0">
                <a:cs typeface="Calibri"/>
              </a:rPr>
              <a:t> </a:t>
            </a:r>
            <a:r>
              <a:rPr lang="ro" sz="1600" dirty="0" err="1">
                <a:cs typeface="Calibri"/>
              </a:rPr>
              <a:t>the</a:t>
            </a:r>
            <a:r>
              <a:rPr lang="ro" sz="1600" dirty="0">
                <a:cs typeface="Calibri"/>
              </a:rPr>
              <a:t> </a:t>
            </a:r>
            <a:r>
              <a:rPr lang="ro" sz="1600" dirty="0" err="1">
                <a:cs typeface="Calibri"/>
              </a:rPr>
              <a:t>doors</a:t>
            </a:r>
            <a:r>
              <a:rPr lang="ro" sz="1600" dirty="0">
                <a:cs typeface="Calibri"/>
              </a:rPr>
              <a:t> for </a:t>
            </a:r>
            <a:r>
              <a:rPr lang="ro" sz="1600" dirty="0" err="1">
                <a:cs typeface="Calibri"/>
              </a:rPr>
              <a:t>the</a:t>
            </a:r>
            <a:r>
              <a:rPr lang="ro" sz="1600" dirty="0">
                <a:cs typeface="Calibri"/>
              </a:rPr>
              <a:t> </a:t>
            </a:r>
            <a:r>
              <a:rPr lang="ro" sz="1600" dirty="0" err="1">
                <a:cs typeface="Calibri"/>
              </a:rPr>
              <a:t>areas</a:t>
            </a:r>
            <a:r>
              <a:rPr lang="ro" sz="1600" dirty="0">
                <a:cs typeface="Calibri"/>
              </a:rPr>
              <a:t> </a:t>
            </a:r>
            <a:r>
              <a:rPr lang="ro" sz="1600" dirty="0" err="1">
                <a:cs typeface="Calibri"/>
              </a:rPr>
              <a:t>we</a:t>
            </a:r>
            <a:r>
              <a:rPr lang="ro" sz="1600" dirty="0">
                <a:cs typeface="Calibri"/>
              </a:rPr>
              <a:t> </a:t>
            </a:r>
            <a:r>
              <a:rPr lang="ro" sz="1600" dirty="0" err="1">
                <a:cs typeface="Calibri"/>
              </a:rPr>
              <a:t>did</a:t>
            </a:r>
            <a:r>
              <a:rPr lang="ro" sz="1600" dirty="0">
                <a:cs typeface="Calibri"/>
              </a:rPr>
              <a:t> </a:t>
            </a:r>
            <a:r>
              <a:rPr lang="ro" sz="1600" dirty="0" err="1">
                <a:cs typeface="Calibri"/>
              </a:rPr>
              <a:t>not</a:t>
            </a:r>
            <a:r>
              <a:rPr lang="ro" sz="1600" dirty="0">
                <a:cs typeface="Calibri"/>
              </a:rPr>
              <a:t> </a:t>
            </a:r>
            <a:r>
              <a:rPr lang="ro" sz="1600" dirty="0" err="1">
                <a:cs typeface="Calibri"/>
              </a:rPr>
              <a:t>use</a:t>
            </a:r>
            <a:r>
              <a:rPr lang="ro" sz="1600" dirty="0">
                <a:cs typeface="Calibri"/>
              </a:rPr>
              <a:t> </a:t>
            </a:r>
            <a:r>
              <a:rPr lang="ro" sz="1600" dirty="0" err="1">
                <a:cs typeface="Calibri"/>
              </a:rPr>
              <a:t>and</a:t>
            </a:r>
            <a:r>
              <a:rPr lang="ro" sz="1600" dirty="0">
                <a:cs typeface="Calibri"/>
              </a:rPr>
              <a:t> turn </a:t>
            </a:r>
            <a:r>
              <a:rPr lang="ro" sz="1600" dirty="0" err="1">
                <a:cs typeface="Calibri"/>
              </a:rPr>
              <a:t>the</a:t>
            </a:r>
            <a:r>
              <a:rPr lang="ro" sz="1600" dirty="0">
                <a:cs typeface="Calibri"/>
              </a:rPr>
              <a:t> </a:t>
            </a:r>
            <a:r>
              <a:rPr lang="ro" sz="1600" dirty="0" err="1">
                <a:cs typeface="Calibri"/>
              </a:rPr>
              <a:t>heating</a:t>
            </a:r>
            <a:r>
              <a:rPr lang="ro" sz="1600" dirty="0">
                <a:cs typeface="Calibri"/>
              </a:rPr>
              <a:t> </a:t>
            </a:r>
            <a:r>
              <a:rPr lang="ro" sz="1600" dirty="0" err="1">
                <a:cs typeface="Calibri"/>
              </a:rPr>
              <a:t>down</a:t>
            </a:r>
            <a:r>
              <a:rPr lang="ro" sz="1600" dirty="0">
                <a:cs typeface="Calibri"/>
              </a:rPr>
              <a:t> </a:t>
            </a:r>
            <a:r>
              <a:rPr lang="ro" sz="1600" dirty="0" err="1">
                <a:cs typeface="Calibri"/>
              </a:rPr>
              <a:t>when</a:t>
            </a:r>
            <a:r>
              <a:rPr lang="ro" sz="1600" dirty="0">
                <a:cs typeface="Calibri"/>
              </a:rPr>
              <a:t> </a:t>
            </a:r>
            <a:r>
              <a:rPr lang="ro" sz="1600" dirty="0" err="1">
                <a:cs typeface="Calibri"/>
              </a:rPr>
              <a:t>we</a:t>
            </a:r>
            <a:r>
              <a:rPr lang="ro" sz="1600" dirty="0">
                <a:cs typeface="Calibri"/>
              </a:rPr>
              <a:t> </a:t>
            </a:r>
            <a:r>
              <a:rPr lang="ro" sz="1600" dirty="0" err="1">
                <a:cs typeface="Calibri"/>
              </a:rPr>
              <a:t>went</a:t>
            </a:r>
            <a:r>
              <a:rPr lang="ro" sz="1600" dirty="0">
                <a:cs typeface="Calibri"/>
              </a:rPr>
              <a:t> out for a </a:t>
            </a:r>
            <a:r>
              <a:rPr lang="ro" sz="1600" dirty="0" err="1">
                <a:cs typeface="Calibri"/>
              </a:rPr>
              <a:t>few</a:t>
            </a:r>
            <a:r>
              <a:rPr lang="ro" sz="1600" dirty="0">
                <a:cs typeface="Calibri"/>
              </a:rPr>
              <a:t> </a:t>
            </a:r>
            <a:r>
              <a:rPr lang="ro" sz="1600" dirty="0" err="1">
                <a:cs typeface="Calibri"/>
              </a:rPr>
              <a:t>hours</a:t>
            </a:r>
            <a:r>
              <a:rPr lang="ro" sz="1600" dirty="0">
                <a:cs typeface="Calibri"/>
              </a:rPr>
              <a:t>. </a:t>
            </a:r>
            <a:br>
              <a:rPr lang="ro" sz="1600" dirty="0">
                <a:cs typeface="Calibri"/>
              </a:rPr>
            </a:br>
            <a:r>
              <a:rPr lang="ro" sz="1600" dirty="0">
                <a:cs typeface="Calibri"/>
              </a:rPr>
              <a:t>At </a:t>
            </a:r>
            <a:r>
              <a:rPr lang="ro" sz="1600" dirty="0" err="1">
                <a:cs typeface="Calibri"/>
              </a:rPr>
              <a:t>the</a:t>
            </a:r>
            <a:r>
              <a:rPr lang="ro" sz="1600" dirty="0">
                <a:cs typeface="Calibri"/>
              </a:rPr>
              <a:t> </a:t>
            </a:r>
            <a:r>
              <a:rPr lang="ro" sz="1600" dirty="0" err="1">
                <a:cs typeface="Calibri"/>
              </a:rPr>
              <a:t>end</a:t>
            </a:r>
            <a:r>
              <a:rPr lang="ro" sz="1600" dirty="0">
                <a:cs typeface="Calibri"/>
              </a:rPr>
              <a:t> of </a:t>
            </a:r>
            <a:r>
              <a:rPr lang="ro" sz="1600" dirty="0" err="1">
                <a:cs typeface="Calibri"/>
              </a:rPr>
              <a:t>the</a:t>
            </a:r>
            <a:r>
              <a:rPr lang="ro" sz="1600" dirty="0">
                <a:cs typeface="Calibri"/>
              </a:rPr>
              <a:t> </a:t>
            </a:r>
            <a:r>
              <a:rPr lang="ro" sz="1600" dirty="0" err="1">
                <a:cs typeface="Calibri"/>
              </a:rPr>
              <a:t>month</a:t>
            </a:r>
            <a:r>
              <a:rPr lang="ro" sz="1600" dirty="0">
                <a:cs typeface="Calibri"/>
              </a:rPr>
              <a:t> </a:t>
            </a:r>
            <a:r>
              <a:rPr lang="ro" sz="1600" dirty="0" err="1">
                <a:cs typeface="Calibri"/>
              </a:rPr>
              <a:t>the</a:t>
            </a:r>
            <a:r>
              <a:rPr lang="ro" sz="1600" dirty="0">
                <a:cs typeface="Calibri"/>
              </a:rPr>
              <a:t> </a:t>
            </a:r>
            <a:r>
              <a:rPr lang="ro" sz="1600" dirty="0" err="1">
                <a:cs typeface="Calibri"/>
              </a:rPr>
              <a:t>differences</a:t>
            </a:r>
            <a:r>
              <a:rPr lang="ro" sz="1600" dirty="0">
                <a:cs typeface="Calibri"/>
              </a:rPr>
              <a:t> </a:t>
            </a:r>
            <a:r>
              <a:rPr lang="ro" sz="1600" dirty="0" err="1">
                <a:cs typeface="Calibri"/>
              </a:rPr>
              <a:t>were</a:t>
            </a:r>
            <a:r>
              <a:rPr lang="ro" sz="1600" dirty="0">
                <a:cs typeface="Calibri"/>
              </a:rPr>
              <a:t> </a:t>
            </a:r>
            <a:r>
              <a:rPr lang="ro" sz="1600" dirty="0" err="1">
                <a:cs typeface="Calibri"/>
              </a:rPr>
              <a:t>very</a:t>
            </a:r>
            <a:r>
              <a:rPr lang="ro" sz="1600" dirty="0">
                <a:cs typeface="Calibri"/>
              </a:rPr>
              <a:t> </a:t>
            </a:r>
            <a:r>
              <a:rPr lang="ro" sz="1600" dirty="0" err="1">
                <a:cs typeface="Calibri"/>
              </a:rPr>
              <a:t>obvious</a:t>
            </a:r>
            <a:r>
              <a:rPr lang="ro" sz="1600" dirty="0">
                <a:cs typeface="Calibri"/>
              </a:rPr>
              <a:t> </a:t>
            </a:r>
            <a:r>
              <a:rPr lang="ro" sz="1600" dirty="0" err="1">
                <a:cs typeface="Calibri"/>
              </a:rPr>
              <a:t>and</a:t>
            </a:r>
            <a:r>
              <a:rPr lang="ro" sz="1600" dirty="0">
                <a:cs typeface="Calibri"/>
              </a:rPr>
              <a:t> </a:t>
            </a:r>
            <a:r>
              <a:rPr lang="ro" sz="1600" dirty="0" err="1">
                <a:cs typeface="Calibri"/>
              </a:rPr>
              <a:t>the</a:t>
            </a:r>
            <a:r>
              <a:rPr lang="ro" sz="1600" dirty="0">
                <a:cs typeface="Calibri"/>
              </a:rPr>
              <a:t> </a:t>
            </a:r>
            <a:r>
              <a:rPr lang="ro" sz="1600" dirty="0" err="1">
                <a:cs typeface="Calibri"/>
              </a:rPr>
              <a:t>bills</a:t>
            </a:r>
            <a:r>
              <a:rPr lang="ro" sz="1600" dirty="0">
                <a:cs typeface="Calibri"/>
              </a:rPr>
              <a:t> </a:t>
            </a:r>
            <a:r>
              <a:rPr lang="ro" sz="1600" dirty="0" err="1">
                <a:cs typeface="Calibri"/>
              </a:rPr>
              <a:t>surely</a:t>
            </a:r>
            <a:r>
              <a:rPr lang="ro" sz="1600" dirty="0">
                <a:cs typeface="Calibri"/>
              </a:rPr>
              <a:t> </a:t>
            </a:r>
            <a:r>
              <a:rPr lang="ro" sz="1600" dirty="0" err="1">
                <a:cs typeface="Calibri"/>
              </a:rPr>
              <a:t>approved</a:t>
            </a:r>
            <a:r>
              <a:rPr lang="ro" sz="1600" dirty="0">
                <a:cs typeface="Calibri"/>
              </a:rPr>
              <a:t> </a:t>
            </a:r>
            <a:r>
              <a:rPr lang="ro" sz="1600" dirty="0" err="1">
                <a:cs typeface="Calibri"/>
              </a:rPr>
              <a:t>that</a:t>
            </a:r>
            <a:r>
              <a:rPr lang="ro" sz="1600" dirty="0">
                <a:cs typeface="Calibri"/>
              </a:rPr>
              <a:t> </a:t>
            </a:r>
            <a:r>
              <a:rPr lang="ro" sz="1600" dirty="0" err="1">
                <a:cs typeface="Calibri"/>
              </a:rPr>
              <a:t>we</a:t>
            </a:r>
            <a:r>
              <a:rPr lang="ro" sz="1600" dirty="0">
                <a:cs typeface="Calibri"/>
              </a:rPr>
              <a:t> </a:t>
            </a:r>
            <a:r>
              <a:rPr lang="ro" sz="1600" dirty="0" err="1">
                <a:cs typeface="Calibri"/>
              </a:rPr>
              <a:t>saved</a:t>
            </a:r>
            <a:r>
              <a:rPr lang="ro" sz="1600" dirty="0">
                <a:cs typeface="Calibri"/>
              </a:rPr>
              <a:t> </a:t>
            </a:r>
            <a:r>
              <a:rPr lang="ro" sz="1600" dirty="0" err="1">
                <a:cs typeface="Calibri"/>
              </a:rPr>
              <a:t>energy</a:t>
            </a:r>
            <a:r>
              <a:rPr lang="ro" sz="1600" dirty="0">
                <a:cs typeface="Calibri"/>
              </a:rPr>
              <a:t> for </a:t>
            </a:r>
            <a:r>
              <a:rPr lang="ro" sz="1600" dirty="0" err="1">
                <a:cs typeface="Calibri"/>
              </a:rPr>
              <a:t>one</a:t>
            </a:r>
            <a:r>
              <a:rPr lang="ro" sz="1600" dirty="0">
                <a:cs typeface="Calibri"/>
              </a:rPr>
              <a:t> </a:t>
            </a:r>
            <a:r>
              <a:rPr lang="ro" sz="1600" dirty="0" err="1">
                <a:cs typeface="Calibri"/>
              </a:rPr>
              <a:t>month</a:t>
            </a:r>
            <a:r>
              <a:rPr lang="ro" sz="1600" dirty="0">
                <a:cs typeface="Calibri"/>
              </a:rPr>
              <a:t>.</a:t>
            </a:r>
            <a:endParaRPr lang="en-US" sz="1600" dirty="0">
              <a:cs typeface="Calibri" panose="020F0502020204030204"/>
            </a:endParaRPr>
          </a:p>
        </p:txBody>
      </p:sp>
      <p:sp>
        <p:nvSpPr>
          <p:cNvPr id="7"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wall, indoor&#10;&#10;Description generated with very high confidence">
            <a:extLst>
              <a:ext uri="{FF2B5EF4-FFF2-40B4-BE49-F238E27FC236}">
                <a16:creationId xmlns:a16="http://schemas.microsoft.com/office/drawing/2014/main" id="{4BCBFD69-9F9D-4380-8BC0-A7C883395B54}"/>
              </a:ext>
            </a:extLst>
          </p:cNvPr>
          <p:cNvPicPr>
            <a:picLocks noChangeAspect="1"/>
          </p:cNvPicPr>
          <p:nvPr/>
        </p:nvPicPr>
        <p:blipFill rotWithShape="1">
          <a:blip r:embed="rId2"/>
          <a:srcRect t="22063" r="3" b="3"/>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5228357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43" y="4519974"/>
            <a:ext cx="7210697" cy="1477328"/>
          </a:xfrm>
          <a:prstGeom prst="rect">
            <a:avLst/>
          </a:prstGeom>
        </p:spPr>
        <p:txBody>
          <a:bodyPr wrap="square">
            <a:spAutoFit/>
          </a:bodyPr>
          <a:lstStyle/>
          <a:p>
            <a:r>
              <a:rPr lang="en-US" kern="1400" dirty="0">
                <a:solidFill>
                  <a:srgbClr val="222222"/>
                </a:solidFill>
                <a:latin typeface="Trebuchet MS" panose="020B0603020202020204" pitchFamily="34" charset="0"/>
              </a:rPr>
              <a:t>"</a:t>
            </a:r>
            <a:r>
              <a:rPr lang="en-US" b="1" kern="1400" dirty="0">
                <a:solidFill>
                  <a:srgbClr val="222222"/>
                </a:solidFill>
                <a:latin typeface="Trebuchet MS" panose="020B0603020202020204" pitchFamily="34" charset="0"/>
              </a:rPr>
              <a:t>This project has been funded with support from the European Commission. This publication reflects the views only of </a:t>
            </a:r>
            <a:endParaRPr lang="en-US" kern="1400" dirty="0">
              <a:solidFill>
                <a:srgbClr val="000000"/>
              </a:solidFill>
              <a:latin typeface="Times New Roman" panose="02020603050405020304" pitchFamily="18" charset="0"/>
            </a:endParaRPr>
          </a:p>
          <a:p>
            <a:r>
              <a:rPr lang="en-US" b="1" kern="1400" dirty="0">
                <a:solidFill>
                  <a:srgbClr val="222222"/>
                </a:solidFill>
                <a:latin typeface="Trebuchet MS" panose="020B0603020202020204" pitchFamily="34" charset="0"/>
              </a:rPr>
              <a:t>the author, and the Commission cannot be held responsible for any use which may be made of the information contained therein."</a:t>
            </a:r>
            <a:endParaRPr lang="en-US" kern="1400" dirty="0">
              <a:solidFill>
                <a:srgbClr val="000000"/>
              </a:solidFill>
              <a:latin typeface="Times New Roman" panose="02020603050405020304" pitchFamily="18" charset="0"/>
            </a:endParaRPr>
          </a:p>
        </p:txBody>
      </p:sp>
      <p:sp>
        <p:nvSpPr>
          <p:cNvPr id="3" name="Rectangle 2"/>
          <p:cNvSpPr/>
          <p:nvPr/>
        </p:nvSpPr>
        <p:spPr>
          <a:xfrm>
            <a:off x="2847703" y="1228134"/>
            <a:ext cx="6096000" cy="1754326"/>
          </a:xfrm>
          <a:prstGeom prst="rect">
            <a:avLst/>
          </a:prstGeom>
        </p:spPr>
        <p:txBody>
          <a:bodyPr>
            <a:spAutoFit/>
          </a:bodyPr>
          <a:lstStyle/>
          <a:p>
            <a:r>
              <a:rPr lang="en-US" dirty="0"/>
              <a:t>All students considered that the experiment was beneficial for their families’ budget and for the raise of</a:t>
            </a:r>
          </a:p>
          <a:p>
            <a:r>
              <a:rPr lang="en-US" dirty="0"/>
              <a:t>their families’ awareness regarding the environmental issues. They are all committed to make use of </a:t>
            </a:r>
          </a:p>
          <a:p>
            <a:r>
              <a:rPr lang="en-US" dirty="0"/>
              <a:t>these ‘good habits’ in the future, too and to persuade as many people as possible to succeed in doing </a:t>
            </a:r>
            <a:r>
              <a:rPr lang="en-US" dirty="0" smtClean="0"/>
              <a:t>this.</a:t>
            </a:r>
            <a:endParaRPr lang="en-US" dirty="0"/>
          </a:p>
        </p:txBody>
      </p:sp>
    </p:spTree>
    <p:extLst>
      <p:ext uri="{BB962C8B-B14F-4D97-AF65-F5344CB8AC3E}">
        <p14:creationId xmlns:p14="http://schemas.microsoft.com/office/powerpoint/2010/main" val="27395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C069EE-620C-470C-9B90-CD382345F9D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cs typeface="Calibri Light"/>
              </a:rPr>
              <a:t>         </a:t>
            </a:r>
            <a:r>
              <a:rPr lang="en-US" sz="4000" b="1" dirty="0">
                <a:solidFill>
                  <a:srgbClr val="FFFFFF"/>
                </a:solidFill>
                <a:cs typeface="Calibri Light"/>
              </a:rPr>
              <a:t>Saving Energy for 1 month challenge </a:t>
            </a:r>
          </a:p>
        </p:txBody>
      </p:sp>
      <p:sp>
        <p:nvSpPr>
          <p:cNvPr id="3" name="Content Placeholder 2">
            <a:extLst>
              <a:ext uri="{FF2B5EF4-FFF2-40B4-BE49-F238E27FC236}">
                <a16:creationId xmlns:a16="http://schemas.microsoft.com/office/drawing/2014/main" id="{27CB28E2-A6D9-4B36-9675-60ED6B7E0E8F}"/>
              </a:ext>
            </a:extLst>
          </p:cNvPr>
          <p:cNvSpPr>
            <a:spLocks noGrp="1"/>
          </p:cNvSpPr>
          <p:nvPr>
            <p:ph idx="1"/>
          </p:nvPr>
        </p:nvSpPr>
        <p:spPr>
          <a:xfrm>
            <a:off x="1179226" y="3092970"/>
            <a:ext cx="9833548" cy="2693976"/>
          </a:xfrm>
        </p:spPr>
        <p:txBody>
          <a:bodyPr vert="horz" lIns="91440" tIns="45720" rIns="91440" bIns="45720" rtlCol="0" anchor="t">
            <a:normAutofit/>
          </a:bodyPr>
          <a:lstStyle/>
          <a:p>
            <a:pPr marL="0" indent="0">
              <a:buNone/>
            </a:pPr>
            <a:r>
              <a:rPr lang="en-US" sz="2000" b="1" dirty="0">
                <a:solidFill>
                  <a:srgbClr val="000000"/>
                </a:solidFill>
                <a:cs typeface="Calibri"/>
              </a:rPr>
              <a:t>The </a:t>
            </a:r>
            <a:r>
              <a:rPr lang="en-US" sz="2000" b="1" dirty="0" smtClean="0">
                <a:solidFill>
                  <a:srgbClr val="000000"/>
                </a:solidFill>
                <a:cs typeface="Calibri"/>
              </a:rPr>
              <a:t>Romanian </a:t>
            </a:r>
            <a:r>
              <a:rPr lang="en-US" sz="2000" b="1" dirty="0">
                <a:solidFill>
                  <a:srgbClr val="000000"/>
                </a:solidFill>
                <a:cs typeface="Calibri"/>
              </a:rPr>
              <a:t>team </a:t>
            </a:r>
            <a:r>
              <a:rPr lang="en-US" sz="2000" b="1" dirty="0" smtClean="0">
                <a:solidFill>
                  <a:srgbClr val="000000"/>
                </a:solidFill>
                <a:cs typeface="Calibri"/>
              </a:rPr>
              <a:t>has taken on  “ The saving </a:t>
            </a:r>
            <a:r>
              <a:rPr lang="en-US" sz="2000" b="1" dirty="0">
                <a:solidFill>
                  <a:srgbClr val="000000"/>
                </a:solidFill>
                <a:cs typeface="Calibri"/>
              </a:rPr>
              <a:t>e</a:t>
            </a:r>
            <a:r>
              <a:rPr lang="en-US" sz="2000" b="1" dirty="0" smtClean="0">
                <a:solidFill>
                  <a:srgbClr val="000000"/>
                </a:solidFill>
                <a:cs typeface="Calibri"/>
              </a:rPr>
              <a:t>nergy </a:t>
            </a:r>
            <a:r>
              <a:rPr lang="en-US" sz="2000" b="1" dirty="0">
                <a:solidFill>
                  <a:srgbClr val="000000"/>
                </a:solidFill>
                <a:cs typeface="Calibri"/>
              </a:rPr>
              <a:t>for 1 month" challenge and completed it . </a:t>
            </a:r>
            <a:r>
              <a:rPr lang="en-US" sz="2000" b="1" dirty="0" smtClean="0">
                <a:solidFill>
                  <a:srgbClr val="000000"/>
                </a:solidFill>
                <a:cs typeface="Calibri"/>
              </a:rPr>
              <a:t>The members of the team </a:t>
            </a:r>
            <a:r>
              <a:rPr lang="en-US" sz="2000" b="1" dirty="0">
                <a:solidFill>
                  <a:srgbClr val="000000"/>
                </a:solidFill>
                <a:cs typeface="Calibri"/>
              </a:rPr>
              <a:t>were impressed </a:t>
            </a:r>
            <a:r>
              <a:rPr lang="en-US" sz="2000" b="1" dirty="0" smtClean="0">
                <a:solidFill>
                  <a:srgbClr val="000000"/>
                </a:solidFill>
                <a:cs typeface="Calibri"/>
              </a:rPr>
              <a:t>with </a:t>
            </a:r>
            <a:r>
              <a:rPr lang="en-US" sz="2000" b="1" dirty="0">
                <a:solidFill>
                  <a:srgbClr val="000000"/>
                </a:solidFill>
                <a:cs typeface="Calibri"/>
              </a:rPr>
              <a:t>the </a:t>
            </a:r>
            <a:r>
              <a:rPr lang="en-US" sz="2000" b="1" dirty="0" smtClean="0">
                <a:solidFill>
                  <a:srgbClr val="000000"/>
                </a:solidFill>
                <a:cs typeface="Calibri"/>
              </a:rPr>
              <a:t>results that they had obtained </a:t>
            </a:r>
            <a:r>
              <a:rPr lang="en-US" sz="2000" b="1" dirty="0">
                <a:solidFill>
                  <a:srgbClr val="000000"/>
                </a:solidFill>
                <a:cs typeface="Calibri"/>
              </a:rPr>
              <a:t>and wanted to share them with you . </a:t>
            </a:r>
            <a:r>
              <a:rPr lang="en-US" sz="2000" b="1" dirty="0" smtClean="0">
                <a:solidFill>
                  <a:srgbClr val="000000"/>
                </a:solidFill>
                <a:cs typeface="Calibri"/>
              </a:rPr>
              <a:t>Hopefully, </a:t>
            </a:r>
            <a:r>
              <a:rPr lang="en-US" sz="2000" b="1" dirty="0">
                <a:solidFill>
                  <a:srgbClr val="000000"/>
                </a:solidFill>
                <a:cs typeface="Calibri"/>
              </a:rPr>
              <a:t>they've learned something from this and they challenge you to do the same  !!! </a:t>
            </a:r>
          </a:p>
        </p:txBody>
      </p:sp>
    </p:spTree>
    <p:extLst>
      <p:ext uri="{BB962C8B-B14F-4D97-AF65-F5344CB8AC3E}">
        <p14:creationId xmlns:p14="http://schemas.microsoft.com/office/powerpoint/2010/main" val="425521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C54116-936B-4DD4-B494-B459D5DBBD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5468471"/>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823A416-999C-4FA3-A853-0AE48404B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20" name="Picture 19">
              <a:extLst>
                <a:ext uri="{FF2B5EF4-FFF2-40B4-BE49-F238E27FC236}">
                  <a16:creationId xmlns:a16="http://schemas.microsoft.com/office/drawing/2014/main" id="{9362F656-1A8D-4BA3-BA72-92332E75DB9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1" name="Oval 20">
              <a:extLst>
                <a:ext uri="{FF2B5EF4-FFF2-40B4-BE49-F238E27FC236}">
                  <a16:creationId xmlns:a16="http://schemas.microsoft.com/office/drawing/2014/main" id="{9338807D-FB66-4E3A-9CF0-786662C4A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5644B33-6ACB-4285-9C2E-C6C7D8078F3C}"/>
              </a:ext>
            </a:extLst>
          </p:cNvPr>
          <p:cNvSpPr>
            <a:spLocks noGrp="1"/>
          </p:cNvSpPr>
          <p:nvPr>
            <p:ph idx="1"/>
          </p:nvPr>
        </p:nvSpPr>
        <p:spPr>
          <a:xfrm>
            <a:off x="826105" y="26412"/>
            <a:ext cx="10186669" cy="4636842"/>
          </a:xfrm>
        </p:spPr>
        <p:txBody>
          <a:bodyPr vert="horz" lIns="91440" tIns="45720" rIns="91440" bIns="45720" rtlCol="0" anchor="ctr">
            <a:normAutofit/>
          </a:bodyPr>
          <a:lstStyle/>
          <a:p>
            <a:pPr marL="0" indent="0">
              <a:buNone/>
            </a:pPr>
            <a:r>
              <a:rPr lang="en-US" sz="1100" dirty="0">
                <a:solidFill>
                  <a:srgbClr val="FFFFFF"/>
                </a:solidFill>
                <a:cs typeface="Calibri"/>
              </a:rPr>
              <a:t>             </a:t>
            </a:r>
            <a:r>
              <a:rPr lang="en-US" sz="1700" dirty="0">
                <a:solidFill>
                  <a:srgbClr val="FFFFFF"/>
                </a:solidFill>
                <a:cs typeface="Calibri"/>
              </a:rPr>
              <a:t>       </a:t>
            </a:r>
            <a:r>
              <a:rPr lang="en-US" sz="1700" dirty="0" smtClean="0">
                <a:solidFill>
                  <a:srgbClr val="FFFFFF"/>
                </a:solidFill>
                <a:cs typeface="Calibri"/>
              </a:rPr>
              <a:t> </a:t>
            </a:r>
            <a:r>
              <a:rPr lang="en-US" sz="1700" b="1" dirty="0" smtClean="0">
                <a:solidFill>
                  <a:srgbClr val="FFFFFF"/>
                </a:solidFill>
                <a:cs typeface="Calibri"/>
              </a:rPr>
              <a:t>DRAGOS C. ’S RESULTS FOR </a:t>
            </a:r>
            <a:r>
              <a:rPr lang="en-US" sz="1700" b="1" dirty="0">
                <a:solidFill>
                  <a:srgbClr val="FFFFFF"/>
                </a:solidFill>
                <a:cs typeface="Calibri"/>
              </a:rPr>
              <a:t>THE </a:t>
            </a:r>
            <a:r>
              <a:rPr lang="en-US" sz="1700" b="1" dirty="0" smtClean="0">
                <a:solidFill>
                  <a:srgbClr val="FFFFFF"/>
                </a:solidFill>
                <a:cs typeface="Calibri"/>
              </a:rPr>
              <a:t> </a:t>
            </a:r>
            <a:r>
              <a:rPr lang="en-US" sz="1700" b="1" dirty="0">
                <a:solidFill>
                  <a:srgbClr val="FFFFFF"/>
                </a:solidFill>
                <a:cs typeface="Calibri"/>
              </a:rPr>
              <a:t>1 MONTH "SAVING ENERGY" CHALLENGE </a:t>
            </a:r>
            <a:endParaRPr lang="en-US" sz="1700" dirty="0">
              <a:solidFill>
                <a:srgbClr val="FFFFFF"/>
              </a:solidFill>
              <a:cs typeface="Calibri"/>
            </a:endParaRPr>
          </a:p>
          <a:p>
            <a:pPr marL="0" indent="0">
              <a:buNone/>
            </a:pPr>
            <a:endParaRPr lang="en-US" sz="1700" dirty="0">
              <a:solidFill>
                <a:srgbClr val="FFFFFF"/>
              </a:solidFill>
              <a:cs typeface="Calibri"/>
            </a:endParaRPr>
          </a:p>
          <a:p>
            <a:endParaRPr lang="en-US" sz="1700" dirty="0">
              <a:solidFill>
                <a:srgbClr val="FFFFFF"/>
              </a:solidFill>
              <a:cs typeface="Calibri"/>
            </a:endParaRPr>
          </a:p>
          <a:p>
            <a:r>
              <a:rPr lang="en-US" sz="1700" dirty="0">
                <a:solidFill>
                  <a:srgbClr val="FFFFFF"/>
                </a:solidFill>
                <a:cs typeface="Calibri"/>
              </a:rPr>
              <a:t>     Last month I</a:t>
            </a:r>
            <a:r>
              <a:rPr lang="en-US" sz="1700" dirty="0" smtClean="0">
                <a:solidFill>
                  <a:srgbClr val="FFFFFF"/>
                </a:solidFill>
                <a:cs typeface="Calibri"/>
              </a:rPr>
              <a:t> </a:t>
            </a:r>
            <a:r>
              <a:rPr lang="en-US" sz="1700" dirty="0">
                <a:solidFill>
                  <a:srgbClr val="FFFFFF"/>
                </a:solidFill>
                <a:cs typeface="Calibri"/>
              </a:rPr>
              <a:t>told my family that we were </a:t>
            </a:r>
            <a:r>
              <a:rPr lang="en-US" sz="1700" dirty="0" smtClean="0">
                <a:solidFill>
                  <a:srgbClr val="FFFFFF"/>
                </a:solidFill>
                <a:cs typeface="Calibri"/>
              </a:rPr>
              <a:t>going to </a:t>
            </a:r>
            <a:r>
              <a:rPr lang="en-US" sz="1700" dirty="0">
                <a:solidFill>
                  <a:srgbClr val="FFFFFF"/>
                </a:solidFill>
                <a:cs typeface="Calibri"/>
              </a:rPr>
              <a:t>start a challenge . We wanted to see if we </a:t>
            </a:r>
            <a:r>
              <a:rPr lang="en-US" sz="1700" dirty="0" smtClean="0">
                <a:solidFill>
                  <a:srgbClr val="FFFFFF"/>
                </a:solidFill>
                <a:cs typeface="Calibri"/>
              </a:rPr>
              <a:t>could </a:t>
            </a:r>
            <a:r>
              <a:rPr lang="en-US" sz="1700" dirty="0">
                <a:solidFill>
                  <a:srgbClr val="FFFFFF"/>
                </a:solidFill>
                <a:cs typeface="Calibri"/>
              </a:rPr>
              <a:t>live with less electricity and water (and with less </a:t>
            </a:r>
            <a:r>
              <a:rPr lang="en-US" sz="1700" dirty="0" smtClean="0">
                <a:solidFill>
                  <a:srgbClr val="FFFFFF"/>
                </a:solidFill>
                <a:cs typeface="Calibri"/>
              </a:rPr>
              <a:t>I mean </a:t>
            </a:r>
            <a:r>
              <a:rPr lang="en-US" sz="1700" dirty="0">
                <a:solidFill>
                  <a:srgbClr val="FFFFFF"/>
                </a:solidFill>
                <a:cs typeface="Calibri"/>
              </a:rPr>
              <a:t>not to waste it). </a:t>
            </a:r>
            <a:r>
              <a:rPr lang="en-US" sz="1700" dirty="0" smtClean="0">
                <a:solidFill>
                  <a:srgbClr val="FFFFFF"/>
                </a:solidFill>
                <a:cs typeface="Calibri"/>
              </a:rPr>
              <a:t>My father, mother and I </a:t>
            </a:r>
            <a:r>
              <a:rPr lang="en-US" sz="1700" dirty="0">
                <a:solidFill>
                  <a:srgbClr val="FFFFFF"/>
                </a:solidFill>
                <a:cs typeface="Calibri"/>
              </a:rPr>
              <a:t>did the following in that month : When we brushed our teeth we turned the water tap off , we opened the </a:t>
            </a:r>
            <a:r>
              <a:rPr lang="en-US" sz="1700" dirty="0" smtClean="0">
                <a:solidFill>
                  <a:srgbClr val="FFFFFF"/>
                </a:solidFill>
                <a:cs typeface="Calibri"/>
              </a:rPr>
              <a:t>curtains </a:t>
            </a:r>
            <a:r>
              <a:rPr lang="en-US" sz="1700" dirty="0">
                <a:solidFill>
                  <a:srgbClr val="FFFFFF"/>
                </a:solidFill>
                <a:cs typeface="Calibri"/>
              </a:rPr>
              <a:t>more and turned off the light,  we unplugged unused electronics and </a:t>
            </a:r>
            <a:r>
              <a:rPr lang="en-US" sz="1700" dirty="0" smtClean="0">
                <a:solidFill>
                  <a:srgbClr val="FFFFFF"/>
                </a:solidFill>
                <a:cs typeface="Calibri"/>
              </a:rPr>
              <a:t>we </a:t>
            </a:r>
            <a:r>
              <a:rPr lang="en-US" sz="1700" dirty="0">
                <a:solidFill>
                  <a:srgbClr val="FFFFFF"/>
                </a:solidFill>
                <a:cs typeface="Calibri"/>
              </a:rPr>
              <a:t>dried our </a:t>
            </a:r>
            <a:r>
              <a:rPr lang="en-US" sz="1700" dirty="0" smtClean="0">
                <a:solidFill>
                  <a:srgbClr val="FFFFFF"/>
                </a:solidFill>
                <a:cs typeface="Calibri"/>
              </a:rPr>
              <a:t>clothes out, naturally.</a:t>
            </a:r>
            <a:r>
              <a:rPr lang="en-US" sz="1700" dirty="0">
                <a:solidFill>
                  <a:srgbClr val="FFFFFF"/>
                </a:solidFill>
                <a:cs typeface="Calibri"/>
              </a:rPr>
              <a:t> </a:t>
            </a:r>
          </a:p>
          <a:p>
            <a:r>
              <a:rPr lang="en-US" sz="1700" dirty="0">
                <a:solidFill>
                  <a:srgbClr val="FFFFFF"/>
                </a:solidFill>
                <a:cs typeface="Calibri"/>
              </a:rPr>
              <a:t>     After just one month we </a:t>
            </a:r>
            <a:r>
              <a:rPr lang="en-US" sz="1700" dirty="0" smtClean="0">
                <a:solidFill>
                  <a:srgbClr val="FFFFFF"/>
                </a:solidFill>
                <a:cs typeface="Calibri"/>
              </a:rPr>
              <a:t>have realized </a:t>
            </a:r>
            <a:r>
              <a:rPr lang="en-US" sz="1700" dirty="0">
                <a:solidFill>
                  <a:srgbClr val="FFFFFF"/>
                </a:solidFill>
                <a:cs typeface="Calibri"/>
              </a:rPr>
              <a:t>that we overuse a lot of things and waste a lot of water and energy . For example it wasn’t long until our electricity bill was a lot cheaper and that shocked us because we didn’t expect to save money in the process. </a:t>
            </a:r>
          </a:p>
          <a:p>
            <a:r>
              <a:rPr lang="en-US" sz="1700" dirty="0">
                <a:solidFill>
                  <a:srgbClr val="FFFFFF"/>
                </a:solidFill>
                <a:cs typeface="Calibri"/>
              </a:rPr>
              <a:t>      With just a little bit of research </a:t>
            </a:r>
            <a:r>
              <a:rPr lang="en-US" sz="1700" dirty="0" smtClean="0">
                <a:solidFill>
                  <a:srgbClr val="FFFFFF"/>
                </a:solidFill>
                <a:cs typeface="Calibri"/>
              </a:rPr>
              <a:t>I have found </a:t>
            </a:r>
            <a:r>
              <a:rPr lang="en-US" sz="1700" dirty="0">
                <a:solidFill>
                  <a:srgbClr val="FFFFFF"/>
                </a:solidFill>
                <a:cs typeface="Calibri"/>
              </a:rPr>
              <a:t>out that the little things we did helped the planet a lot and if we </a:t>
            </a:r>
            <a:r>
              <a:rPr lang="en-US" sz="1700" dirty="0" smtClean="0">
                <a:solidFill>
                  <a:srgbClr val="FFFFFF"/>
                </a:solidFill>
                <a:cs typeface="Calibri"/>
              </a:rPr>
              <a:t>all do </a:t>
            </a:r>
            <a:r>
              <a:rPr lang="en-US" sz="1700" dirty="0">
                <a:solidFill>
                  <a:srgbClr val="FFFFFF"/>
                </a:solidFill>
                <a:cs typeface="Calibri"/>
              </a:rPr>
              <a:t>them on a daily basis, our mother nature will thank and help us even more. I’m happy that we completed the challenge and I’m sure that we will continue with it for quite some time to see the good impact that it has . </a:t>
            </a:r>
          </a:p>
          <a:p>
            <a:r>
              <a:rPr lang="en-US" sz="1700" dirty="0">
                <a:solidFill>
                  <a:srgbClr val="FFFFFF"/>
                </a:solidFill>
                <a:cs typeface="Calibri"/>
              </a:rPr>
              <a:t>     My family is challenging you to do the same for at least one month to see how much you can help the mother nature . </a:t>
            </a:r>
          </a:p>
        </p:txBody>
      </p:sp>
    </p:spTree>
    <p:extLst>
      <p:ext uri="{BB962C8B-B14F-4D97-AF65-F5344CB8AC3E}">
        <p14:creationId xmlns:p14="http://schemas.microsoft.com/office/powerpoint/2010/main" val="33663466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288A9C-45F9-487C-90C6-6F294D0E62F2}"/>
              </a:ext>
            </a:extLst>
          </p:cNvPr>
          <p:cNvSpPr>
            <a:spLocks noGrp="1"/>
          </p:cNvSpPr>
          <p:nvPr>
            <p:ph idx="1"/>
          </p:nvPr>
        </p:nvSpPr>
        <p:spPr>
          <a:xfrm>
            <a:off x="607784" y="1090275"/>
            <a:ext cx="6418715" cy="4658404"/>
          </a:xfrm>
        </p:spPr>
        <p:txBody>
          <a:bodyPr vert="horz" lIns="91440" tIns="45720" rIns="91440" bIns="45720" rtlCol="0" anchor="t">
            <a:normAutofit/>
          </a:bodyPr>
          <a:lstStyle/>
          <a:p>
            <a:pPr marL="0" indent="0">
              <a:buNone/>
            </a:pPr>
            <a:r>
              <a:rPr lang="en-US" sz="1300" b="1" dirty="0">
                <a:cs typeface="Calibri"/>
              </a:rPr>
              <a:t>                                  How I saved energy in one month</a:t>
            </a:r>
            <a:r>
              <a:rPr lang="en-US" sz="1300" dirty="0">
                <a:cs typeface="Calibri"/>
              </a:rPr>
              <a:t> </a:t>
            </a:r>
            <a:endParaRPr lang="en-US" dirty="0"/>
          </a:p>
          <a:p>
            <a:r>
              <a:rPr lang="en-US" sz="1300" dirty="0">
                <a:cs typeface="Calibri"/>
              </a:rPr>
              <a:t>For me, this month wasn’t too hard to </a:t>
            </a:r>
            <a:r>
              <a:rPr lang="en-US" sz="1300" dirty="0" smtClean="0">
                <a:cs typeface="Calibri"/>
              </a:rPr>
              <a:t>accomplish the challenge </a:t>
            </a:r>
            <a:r>
              <a:rPr lang="en-US" sz="1300" dirty="0">
                <a:cs typeface="Calibri"/>
              </a:rPr>
              <a:t>but it wasn’t that easy either. I realized how much useless energy I was using daily. At the end of the month me and my family saved about 15% from the energy bill. </a:t>
            </a:r>
          </a:p>
          <a:p>
            <a:r>
              <a:rPr lang="en-US" sz="1300" dirty="0">
                <a:cs typeface="Calibri"/>
              </a:rPr>
              <a:t>First of all, I started to always turn the lights down when I'm leaving a room even if it's a small one. Also, we replaced some light bulbs in the house for some that consume less energy. </a:t>
            </a:r>
          </a:p>
          <a:p>
            <a:r>
              <a:rPr lang="en-US" sz="1300" dirty="0">
                <a:cs typeface="Calibri"/>
              </a:rPr>
              <a:t>I always left the curtains open during daytime and tried to use natural light as much as possible                                                                                               </a:t>
            </a:r>
          </a:p>
          <a:p>
            <a:endParaRPr lang="en-US" sz="1300" dirty="0">
              <a:cs typeface="Calibri"/>
            </a:endParaRPr>
          </a:p>
          <a:p>
            <a:r>
              <a:rPr lang="en-US" sz="1300" dirty="0">
                <a:cs typeface="Calibri"/>
              </a:rPr>
              <a:t>I tried to keep the doors and windows closed as much as I could so I could keep the rooms warm for longer. </a:t>
            </a:r>
          </a:p>
          <a:p>
            <a:r>
              <a:rPr lang="en-US" sz="1300" dirty="0">
                <a:cs typeface="Calibri"/>
              </a:rPr>
              <a:t>I turned off the tap if I </a:t>
            </a:r>
            <a:r>
              <a:rPr lang="en-US" sz="1300" dirty="0" smtClean="0">
                <a:cs typeface="Calibri"/>
              </a:rPr>
              <a:t>didn’t </a:t>
            </a:r>
            <a:r>
              <a:rPr lang="en-US" sz="1300" dirty="0">
                <a:cs typeface="Calibri"/>
              </a:rPr>
              <a:t>use it . And that made  a big difference in the amount of water we used in one month. </a:t>
            </a:r>
          </a:p>
          <a:p>
            <a:pPr marL="0" indent="0">
              <a:buNone/>
            </a:pPr>
            <a:r>
              <a:rPr lang="en-US" sz="1300" dirty="0">
                <a:cs typeface="Calibri"/>
              </a:rPr>
              <a:t>   </a:t>
            </a:r>
          </a:p>
          <a:p>
            <a:pPr marL="0" indent="0">
              <a:buNone/>
            </a:pPr>
            <a:endParaRPr lang="en-US" sz="1300" dirty="0">
              <a:cs typeface="Calibri"/>
            </a:endParaRPr>
          </a:p>
          <a:p>
            <a:pPr marL="0" indent="0">
              <a:buNone/>
            </a:pPr>
            <a:r>
              <a:rPr lang="en-US" sz="1300" dirty="0">
                <a:cs typeface="Calibri"/>
              </a:rPr>
              <a:t>                                                                                                                    -</a:t>
            </a:r>
            <a:r>
              <a:rPr lang="en-US" sz="1300" b="1" dirty="0" err="1">
                <a:cs typeface="Calibri"/>
              </a:rPr>
              <a:t>Mihaela</a:t>
            </a:r>
            <a:r>
              <a:rPr lang="en-US" sz="1300" b="1" dirty="0">
                <a:cs typeface="Calibri"/>
              </a:rPr>
              <a:t> </a:t>
            </a:r>
          </a:p>
        </p:txBody>
      </p:sp>
      <p:pic>
        <p:nvPicPr>
          <p:cNvPr id="4" name="Picture 4" descr="A picture containing indoor, wall&#10;&#10;Description generated with very high confidence">
            <a:extLst>
              <a:ext uri="{FF2B5EF4-FFF2-40B4-BE49-F238E27FC236}">
                <a16:creationId xmlns:a16="http://schemas.microsoft.com/office/drawing/2014/main" id="{BA033F1C-C0C4-45A3-8CA0-19C8E8F7533D}"/>
              </a:ext>
            </a:extLst>
          </p:cNvPr>
          <p:cNvPicPr>
            <a:picLocks noChangeAspect="1"/>
          </p:cNvPicPr>
          <p:nvPr/>
        </p:nvPicPr>
        <p:blipFill>
          <a:blip r:embed="rId2"/>
          <a:stretch>
            <a:fillRect/>
          </a:stretch>
        </p:blipFill>
        <p:spPr>
          <a:xfrm>
            <a:off x="7987665" y="306909"/>
            <a:ext cx="3726180" cy="2286000"/>
          </a:xfrm>
          <a:prstGeom prst="rect">
            <a:avLst/>
          </a:prstGeom>
        </p:spPr>
      </p:pic>
      <p:pic>
        <p:nvPicPr>
          <p:cNvPr id="6" name="Picture 6" descr="A close up of a lamp&#10;&#10;Description generated with high confidence">
            <a:extLst>
              <a:ext uri="{FF2B5EF4-FFF2-40B4-BE49-F238E27FC236}">
                <a16:creationId xmlns:a16="http://schemas.microsoft.com/office/drawing/2014/main" id="{44968DE8-CC78-4521-9F6F-59CEAE8F514E}"/>
              </a:ext>
            </a:extLst>
          </p:cNvPr>
          <p:cNvPicPr>
            <a:picLocks noChangeAspect="1"/>
          </p:cNvPicPr>
          <p:nvPr/>
        </p:nvPicPr>
        <p:blipFill>
          <a:blip r:embed="rId3"/>
          <a:stretch>
            <a:fillRect/>
          </a:stretch>
        </p:blipFill>
        <p:spPr>
          <a:xfrm>
            <a:off x="7829551" y="3230951"/>
            <a:ext cx="4042410" cy="2584942"/>
          </a:xfrm>
          <a:prstGeom prst="rect">
            <a:avLst/>
          </a:prstGeom>
        </p:spPr>
      </p:pic>
    </p:spTree>
    <p:extLst>
      <p:ext uri="{BB962C8B-B14F-4D97-AF65-F5344CB8AC3E}">
        <p14:creationId xmlns:p14="http://schemas.microsoft.com/office/powerpoint/2010/main" val="205260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AC04C2-7228-46E0-B977-95BB8C51C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EEC808F-1FC1-4A2E-B01B-768121195E7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ACFE68EA-4FC5-4C75-90E1-184E465FBD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27A6CF9-A4EF-4E3C-9BB9-CE9E1B2B1F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43F6BCD4-4B29-4570-86DD-C063D0A718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F98776EA-E610-4021-B218-9F405372BE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8D8448F1-3976-4285-B6F0-2B679F0AD8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AE12B694-C60D-430E-A9A1-E531B8CF48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362150B2-8E09-4106-A3B4-D04A65F1992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9ED1904E-7B40-4203-A4F2-64086596B9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A107C6D6-7CCD-45C1-9F72-CCF3DBD2F5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35DBC124-02A4-4147-A227-8AACC31122D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1A046586-2FEC-449F-80AC-2A700A742C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A35E19B7-E89C-447B-A2C5-6B0B9E2BF4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A227A78E-EFBE-4DEA-80DF-C449D1F03A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42E64BBD-72C4-4DCC-8ECE-3A1934C606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AACC5732-AB88-454E-8058-13C8C46030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2031E1C6-5224-4679-925E-ADD051DA19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9B568F1B-8844-4ABD-AEE9-24E3ED5A880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2540ED86-90CE-4D49-84DF-E52E9534109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2B709B38-34E6-4418-817C-C6852373DB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a:extLst>
                <a:ext uri="{FF2B5EF4-FFF2-40B4-BE49-F238E27FC236}">
                  <a16:creationId xmlns:a16="http://schemas.microsoft.com/office/drawing/2014/main" id="{C4DCC7CA-1427-4272-9997-7FA64B3976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0066B0F1-E8C5-4219-A992-9769BCD8C8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4504ED0C-6A4A-48BD-B467-0AD542E2EA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picture containing indoor, table, wall&#10;&#10;Description generated with very high confidence">
            <a:extLst>
              <a:ext uri="{FF2B5EF4-FFF2-40B4-BE49-F238E27FC236}">
                <a16:creationId xmlns:a16="http://schemas.microsoft.com/office/drawing/2014/main" id="{D41B4609-6525-434B-8EF3-877688C43773}"/>
              </a:ext>
            </a:extLst>
          </p:cNvPr>
          <p:cNvPicPr>
            <a:picLocks noChangeAspect="1"/>
          </p:cNvPicPr>
          <p:nvPr/>
        </p:nvPicPr>
        <p:blipFill rotWithShape="1">
          <a:blip r:embed="rId2"/>
          <a:srcRect t="5470" r="1" b="39123"/>
          <a:stretch/>
        </p:blipFill>
        <p:spPr>
          <a:xfrm>
            <a:off x="7550167" y="10"/>
            <a:ext cx="4641833" cy="3429217"/>
          </a:xfrm>
          <a:prstGeom prst="rect">
            <a:avLst/>
          </a:prstGeom>
          <a:ln>
            <a:noFill/>
          </a:ln>
        </p:spPr>
      </p:pic>
      <p:sp>
        <p:nvSpPr>
          <p:cNvPr id="44" name="Isosceles Triangle 22">
            <a:extLst>
              <a:ext uri="{FF2B5EF4-FFF2-40B4-BE49-F238E27FC236}">
                <a16:creationId xmlns:a16="http://schemas.microsoft.com/office/drawing/2014/main" id="{F4366B6B-9464-4F48-BFFE-BF288234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201C424-7227-4039-8615-710FEBBEF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0E2AEE8-6C6F-4A3D-8486-9EDC041B8293}"/>
              </a:ext>
            </a:extLst>
          </p:cNvPr>
          <p:cNvSpPr>
            <a:spLocks noGrp="1"/>
          </p:cNvSpPr>
          <p:nvPr>
            <p:ph type="ctrTitle"/>
          </p:nvPr>
        </p:nvSpPr>
        <p:spPr>
          <a:xfrm>
            <a:off x="873978" y="1718735"/>
            <a:ext cx="5767566" cy="1072378"/>
          </a:xfrm>
        </p:spPr>
        <p:txBody>
          <a:bodyPr vert="horz" lIns="91440" tIns="45720" rIns="91440" bIns="45720" rtlCol="0" anchor="ctr">
            <a:normAutofit/>
          </a:bodyPr>
          <a:lstStyle/>
          <a:p>
            <a:r>
              <a:rPr lang="en-US" sz="3300" kern="1200" dirty="0">
                <a:solidFill>
                  <a:srgbClr val="FFFFFF"/>
                </a:solidFill>
                <a:latin typeface="+mj-lt"/>
                <a:ea typeface="+mj-ea"/>
                <a:cs typeface="+mj-cs"/>
              </a:rPr>
              <a:t>How Emma</a:t>
            </a:r>
            <a:r>
              <a:rPr lang="en-US" sz="3300" dirty="0">
                <a:solidFill>
                  <a:srgbClr val="FFFFFF"/>
                </a:solidFill>
              </a:rPr>
              <a:t> </a:t>
            </a:r>
            <a:r>
              <a:rPr lang="en-US" sz="3300" kern="1200" dirty="0" smtClean="0">
                <a:solidFill>
                  <a:srgbClr val="FFFFFF"/>
                </a:solidFill>
                <a:latin typeface="+mj-lt"/>
                <a:ea typeface="+mj-ea"/>
                <a:cs typeface="+mj-cs"/>
              </a:rPr>
              <a:t> </a:t>
            </a:r>
            <a:r>
              <a:rPr lang="en-US" sz="3300" kern="1200" dirty="0">
                <a:solidFill>
                  <a:srgbClr val="FFFFFF"/>
                </a:solidFill>
                <a:latin typeface="+mj-lt"/>
                <a:ea typeface="+mj-ea"/>
                <a:cs typeface="+mj-cs"/>
              </a:rPr>
              <a:t>took the challenge</a:t>
            </a:r>
            <a:r>
              <a:rPr lang="en-US" sz="3300" kern="1200" dirty="0"/>
              <a:t/>
            </a:r>
            <a:br>
              <a:rPr lang="en-US" sz="3300" kern="1200" dirty="0"/>
            </a:br>
            <a:endParaRPr lang="en-US" sz="33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25288A9C-45F9-487C-90C6-6F294D0E62F2}"/>
              </a:ext>
            </a:extLst>
          </p:cNvPr>
          <p:cNvSpPr>
            <a:spLocks noGrp="1"/>
          </p:cNvSpPr>
          <p:nvPr>
            <p:ph type="subTitle" idx="1"/>
          </p:nvPr>
        </p:nvSpPr>
        <p:spPr>
          <a:xfrm>
            <a:off x="873102" y="2789239"/>
            <a:ext cx="5768442" cy="3324178"/>
          </a:xfrm>
        </p:spPr>
        <p:txBody>
          <a:bodyPr vert="horz" lIns="91440" tIns="45720" rIns="91440" bIns="45720" rtlCol="0" anchor="ctr">
            <a:normAutofit/>
          </a:bodyPr>
          <a:lstStyle/>
          <a:p>
            <a:pPr algn="l"/>
            <a:r>
              <a:rPr lang="en-US" sz="1100" dirty="0">
                <a:solidFill>
                  <a:srgbClr val="FFFFFF"/>
                </a:solidFill>
              </a:rPr>
              <a:t>                                                        Means of saving energy </a:t>
            </a:r>
          </a:p>
          <a:p>
            <a:pPr algn="l"/>
            <a:r>
              <a:rPr lang="en-US" sz="1100" dirty="0">
                <a:solidFill>
                  <a:srgbClr val="FFFFFF"/>
                </a:solidFill>
              </a:rPr>
              <a:t>  </a:t>
            </a:r>
            <a:endParaRPr lang="en-US" sz="1100" dirty="0">
              <a:solidFill>
                <a:srgbClr val="FFFFFF"/>
              </a:solidFill>
              <a:cs typeface="Calibri"/>
            </a:endParaRPr>
          </a:p>
          <a:p>
            <a:pPr indent="-228600" algn="l">
              <a:buFont typeface="Arial" panose="020B0604020202020204" pitchFamily="34" charset="0"/>
              <a:buChar char="•"/>
            </a:pPr>
            <a:r>
              <a:rPr lang="en-US" sz="1100" dirty="0">
                <a:solidFill>
                  <a:srgbClr val="FFFFFF"/>
                </a:solidFill>
              </a:rPr>
              <a:t>    The challenge I had to deal with during one month “ saving energy at your own home” was not only a mandatory task I was supposed to accomplish, but also more as a self-awareness stimulus towards how simple and </a:t>
            </a:r>
            <a:r>
              <a:rPr lang="en-US" sz="1100" dirty="0" smtClean="0">
                <a:solidFill>
                  <a:srgbClr val="FFFFFF"/>
                </a:solidFill>
              </a:rPr>
              <a:t>efficient means </a:t>
            </a:r>
            <a:r>
              <a:rPr lang="en-US" sz="1100" dirty="0">
                <a:solidFill>
                  <a:srgbClr val="FFFFFF"/>
                </a:solidFill>
              </a:rPr>
              <a:t>of suppressing energy at my home exist. </a:t>
            </a:r>
            <a:endParaRPr lang="en-US" sz="1100" dirty="0">
              <a:solidFill>
                <a:srgbClr val="FFFFFF"/>
              </a:solidFill>
              <a:cs typeface="Calibri"/>
            </a:endParaRPr>
          </a:p>
          <a:p>
            <a:pPr indent="-228600" algn="l">
              <a:buFont typeface="Arial" panose="020B0604020202020204" pitchFamily="34" charset="0"/>
              <a:buChar char="•"/>
            </a:pPr>
            <a:r>
              <a:rPr lang="en-US" sz="1100" dirty="0">
                <a:solidFill>
                  <a:srgbClr val="FFFFFF"/>
                </a:solidFill>
              </a:rPr>
              <a:t>     I handled this by some easy actions, such as: always turning off the lights whenever I </a:t>
            </a:r>
            <a:r>
              <a:rPr lang="en-US" sz="1100" dirty="0" smtClean="0">
                <a:solidFill>
                  <a:srgbClr val="FFFFFF"/>
                </a:solidFill>
              </a:rPr>
              <a:t>left a </a:t>
            </a:r>
            <a:r>
              <a:rPr lang="en-US" sz="1100" dirty="0">
                <a:solidFill>
                  <a:srgbClr val="FFFFFF"/>
                </a:solidFill>
              </a:rPr>
              <a:t>room, closing the water tap when </a:t>
            </a:r>
            <a:r>
              <a:rPr lang="en-US" sz="1100" dirty="0" smtClean="0">
                <a:solidFill>
                  <a:srgbClr val="FFFFFF"/>
                </a:solidFill>
              </a:rPr>
              <a:t>I</a:t>
            </a:r>
            <a:r>
              <a:rPr lang="en-US" sz="1100" dirty="0">
                <a:solidFill>
                  <a:srgbClr val="FFFFFF"/>
                </a:solidFill>
              </a:rPr>
              <a:t> </a:t>
            </a:r>
            <a:r>
              <a:rPr lang="en-US" sz="1100" dirty="0" smtClean="0">
                <a:solidFill>
                  <a:srgbClr val="FFFFFF"/>
                </a:solidFill>
              </a:rPr>
              <a:t>was </a:t>
            </a:r>
            <a:r>
              <a:rPr lang="en-US" sz="1100" dirty="0">
                <a:solidFill>
                  <a:srgbClr val="FFFFFF"/>
                </a:solidFill>
              </a:rPr>
              <a:t>brushing my teeth</a:t>
            </a:r>
            <a:r>
              <a:rPr lang="en-US" sz="1100" dirty="0" smtClean="0">
                <a:solidFill>
                  <a:srgbClr val="FFFFFF"/>
                </a:solidFill>
              </a:rPr>
              <a:t>, using </a:t>
            </a:r>
            <a:r>
              <a:rPr lang="en-US" sz="1100" dirty="0">
                <a:solidFill>
                  <a:srgbClr val="FFFFFF"/>
                </a:solidFill>
              </a:rPr>
              <a:t>an economic </a:t>
            </a:r>
            <a:r>
              <a:rPr lang="en-US" sz="1100" dirty="0" smtClean="0">
                <a:solidFill>
                  <a:srgbClr val="FFFFFF"/>
                </a:solidFill>
              </a:rPr>
              <a:t>bulb, disconnecting </a:t>
            </a:r>
            <a:r>
              <a:rPr lang="en-US" sz="1100" dirty="0">
                <a:solidFill>
                  <a:srgbClr val="FFFFFF"/>
                </a:solidFill>
              </a:rPr>
              <a:t>the chargers devices when I </a:t>
            </a:r>
            <a:r>
              <a:rPr lang="en-US" sz="1100" dirty="0" smtClean="0">
                <a:solidFill>
                  <a:srgbClr val="FFFFFF"/>
                </a:solidFill>
              </a:rPr>
              <a:t> did not use </a:t>
            </a:r>
            <a:r>
              <a:rPr lang="en-US" sz="1100" dirty="0">
                <a:solidFill>
                  <a:srgbClr val="FFFFFF"/>
                </a:solidFill>
              </a:rPr>
              <a:t>them on purpose in order to save electricity, deploying a water saver. </a:t>
            </a:r>
            <a:endParaRPr lang="en-US" sz="1100" dirty="0">
              <a:solidFill>
                <a:srgbClr val="FFFFFF"/>
              </a:solidFill>
              <a:cs typeface="Calibri"/>
            </a:endParaRPr>
          </a:p>
          <a:p>
            <a:pPr indent="-228600" algn="l">
              <a:buFont typeface="Arial" panose="020B0604020202020204" pitchFamily="34" charset="0"/>
              <a:buChar char="•"/>
            </a:pPr>
            <a:r>
              <a:rPr lang="en-US" sz="1100" dirty="0">
                <a:solidFill>
                  <a:srgbClr val="FFFFFF"/>
                </a:solidFill>
              </a:rPr>
              <a:t>           These really proved productive and useful, since the results did not appear slow . </a:t>
            </a:r>
            <a:endParaRPr lang="en-US" sz="1100" dirty="0">
              <a:solidFill>
                <a:srgbClr val="FFFFFF"/>
              </a:solidFill>
              <a:cs typeface="Calibri"/>
            </a:endParaRPr>
          </a:p>
          <a:p>
            <a:pPr indent="-228600" algn="l">
              <a:buFont typeface="Arial" panose="020B0604020202020204" pitchFamily="34" charset="0"/>
              <a:buChar char="•"/>
            </a:pPr>
            <a:r>
              <a:rPr lang="en-US" sz="1100" dirty="0">
                <a:solidFill>
                  <a:srgbClr val="FFFFFF"/>
                </a:solidFill>
              </a:rPr>
              <a:t>            Therefore, I would definitely recommend this ‘challenge’ to anyone willing to make a beneficial change related to both environmental point of view and financial </a:t>
            </a:r>
            <a:endParaRPr lang="en-US" sz="1100" dirty="0">
              <a:solidFill>
                <a:srgbClr val="FFFFFF"/>
              </a:solidFill>
              <a:cs typeface="Calibri"/>
            </a:endParaRPr>
          </a:p>
          <a:p>
            <a:pPr indent="-228600" algn="l">
              <a:buFont typeface="Arial" panose="020B0604020202020204" pitchFamily="34" charset="0"/>
              <a:buChar char="•"/>
            </a:pPr>
            <a:endParaRPr lang="en-US" sz="1100" dirty="0">
              <a:solidFill>
                <a:srgbClr val="FFFFFF"/>
              </a:solidFill>
            </a:endParaRPr>
          </a:p>
          <a:p>
            <a:pPr indent="-228600" algn="l">
              <a:buFont typeface="Arial" panose="020B0604020202020204" pitchFamily="34" charset="0"/>
              <a:buChar char="•"/>
            </a:pPr>
            <a:endParaRPr lang="en-US" sz="1100" dirty="0">
              <a:solidFill>
                <a:srgbClr val="FFFFFF"/>
              </a:solidFill>
            </a:endParaRPr>
          </a:p>
        </p:txBody>
      </p:sp>
      <p:pic>
        <p:nvPicPr>
          <p:cNvPr id="7" name="Picture 7" descr="A close up of a mouse&#10;&#10;Description generated with high confidence">
            <a:extLst>
              <a:ext uri="{FF2B5EF4-FFF2-40B4-BE49-F238E27FC236}">
                <a16:creationId xmlns:a16="http://schemas.microsoft.com/office/drawing/2014/main" id="{56409677-21D7-4D97-8748-E9C310FDDA55}"/>
              </a:ext>
            </a:extLst>
          </p:cNvPr>
          <p:cNvPicPr>
            <a:picLocks noChangeAspect="1"/>
          </p:cNvPicPr>
          <p:nvPr/>
        </p:nvPicPr>
        <p:blipFill rotWithShape="1">
          <a:blip r:embed="rId3"/>
          <a:srcRect t="34287" r="1" b="10306"/>
          <a:stretch/>
        </p:blipFill>
        <p:spPr>
          <a:xfrm>
            <a:off x="7549862" y="3428999"/>
            <a:ext cx="4641833" cy="3429227"/>
          </a:xfrm>
          <a:prstGeom prst="rect">
            <a:avLst/>
          </a:prstGeom>
          <a:ln>
            <a:noFill/>
          </a:ln>
        </p:spPr>
      </p:pic>
      <p:sp>
        <p:nvSpPr>
          <p:cNvPr id="4" name="TextBox 3">
            <a:extLst>
              <a:ext uri="{FF2B5EF4-FFF2-40B4-BE49-F238E27FC236}">
                <a16:creationId xmlns:a16="http://schemas.microsoft.com/office/drawing/2014/main" id="{D077B987-B33D-4F0D-936D-B08C75A6CABD}"/>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CF103987-29A7-4D9F-A5E8-C2CDA456AA09}"/>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73ECC96-519E-4A3B-8A7B-0A122F8F7BFB}"/>
              </a:ext>
            </a:extLst>
          </p:cNvPr>
          <p:cNvSpPr txBox="1"/>
          <p:nvPr/>
        </p:nvSpPr>
        <p:spPr>
          <a:xfrm>
            <a:off x="4668644" y="2912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4596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A65FC4-7851-42E6-A643-14D8B7ED18FC}"/>
              </a:ext>
            </a:extLst>
          </p:cNvPr>
          <p:cNvSpPr>
            <a:spLocks noGrp="1"/>
          </p:cNvSpPr>
          <p:nvPr>
            <p:ph idx="1"/>
          </p:nvPr>
        </p:nvSpPr>
        <p:spPr>
          <a:xfrm>
            <a:off x="821515" y="1053104"/>
            <a:ext cx="6204984" cy="4695575"/>
          </a:xfrm>
        </p:spPr>
        <p:txBody>
          <a:bodyPr vert="horz" lIns="91440" tIns="45720" rIns="91440" bIns="45720" rtlCol="0" anchor="t">
            <a:normAutofit/>
          </a:bodyPr>
          <a:lstStyle/>
          <a:p>
            <a:r>
              <a:rPr lang="en-US" sz="1400" dirty="0">
                <a:latin typeface="Consolas"/>
              </a:rPr>
              <a:t>In the last month, my family and I have been trying to save energy through several methods.</a:t>
            </a:r>
            <a:r>
              <a:rPr lang="en" sz="1400" dirty="0">
                <a:latin typeface="Consolas"/>
              </a:rPr>
              <a:t>It was not difficult at </a:t>
            </a:r>
            <a:r>
              <a:rPr lang="en" sz="1400" dirty="0" smtClean="0">
                <a:latin typeface="Consolas"/>
              </a:rPr>
              <a:t>all. Without </a:t>
            </a:r>
            <a:r>
              <a:rPr lang="en" sz="1400" dirty="0">
                <a:latin typeface="Consolas"/>
              </a:rPr>
              <a:t>effort we managed to save energy and to reduce </a:t>
            </a:r>
            <a:r>
              <a:rPr lang="en" sz="1400" dirty="0" smtClean="0">
                <a:latin typeface="Consolas"/>
              </a:rPr>
              <a:t>pollution.The </a:t>
            </a:r>
            <a:r>
              <a:rPr lang="en" sz="1400" dirty="0">
                <a:latin typeface="Consolas"/>
              </a:rPr>
              <a:t>mothods we used were: 1</a:t>
            </a:r>
            <a:r>
              <a:rPr lang="en" sz="1400" dirty="0" smtClean="0">
                <a:latin typeface="Consolas"/>
              </a:rPr>
              <a:t>. </a:t>
            </a:r>
            <a:r>
              <a:rPr lang="en-US" sz="1400" dirty="0">
                <a:latin typeface="Consolas"/>
              </a:rPr>
              <a:t>When we were not at home, we turn off the lights</a:t>
            </a:r>
            <a:r>
              <a:rPr lang="en-US" sz="1400" dirty="0" smtClean="0">
                <a:latin typeface="Consolas"/>
              </a:rPr>
              <a:t>. We did </a:t>
            </a:r>
            <a:r>
              <a:rPr lang="en-US" sz="1400" dirty="0">
                <a:latin typeface="Consolas"/>
              </a:rPr>
              <a:t>this to save energy</a:t>
            </a:r>
            <a:r>
              <a:rPr lang="en-US" sz="1400" dirty="0" smtClean="0">
                <a:latin typeface="Consolas"/>
              </a:rPr>
              <a:t>. </a:t>
            </a:r>
            <a:r>
              <a:rPr lang="en" sz="1400" dirty="0" smtClean="0">
                <a:latin typeface="Consolas"/>
              </a:rPr>
              <a:t>Another </a:t>
            </a:r>
            <a:r>
              <a:rPr lang="en" sz="1400" dirty="0">
                <a:latin typeface="Consolas"/>
              </a:rPr>
              <a:t>way to save energy </a:t>
            </a:r>
            <a:r>
              <a:rPr lang="en" sz="1400" dirty="0" smtClean="0">
                <a:latin typeface="Consolas"/>
              </a:rPr>
              <a:t>was </a:t>
            </a:r>
            <a:r>
              <a:rPr lang="en" sz="1400" dirty="0">
                <a:latin typeface="Consolas"/>
              </a:rPr>
              <a:t>to change the conventional bulbs to </a:t>
            </a:r>
            <a:r>
              <a:rPr lang="en-US" sz="1400" dirty="0">
                <a:latin typeface="Consolas"/>
              </a:rPr>
              <a:t>economical lightbulbs</a:t>
            </a:r>
            <a:r>
              <a:rPr lang="en-US" sz="1400" dirty="0" smtClean="0">
                <a:latin typeface="Consolas"/>
              </a:rPr>
              <a:t>. </a:t>
            </a:r>
            <a:r>
              <a:rPr lang="en" sz="1400" dirty="0" smtClean="0">
                <a:latin typeface="Consolas"/>
              </a:rPr>
              <a:t>2.</a:t>
            </a:r>
            <a:r>
              <a:rPr lang="en-US" sz="1400" dirty="0" smtClean="0">
                <a:latin typeface="Consolas"/>
              </a:rPr>
              <a:t>For </a:t>
            </a:r>
            <a:r>
              <a:rPr lang="en-US" sz="1400" dirty="0">
                <a:latin typeface="Consolas"/>
              </a:rPr>
              <a:t>saving water we </a:t>
            </a:r>
            <a:r>
              <a:rPr lang="en-US" sz="1400" dirty="0" smtClean="0">
                <a:latin typeface="Consolas"/>
              </a:rPr>
              <a:t>turned </a:t>
            </a:r>
            <a:r>
              <a:rPr lang="en-US" sz="1400" dirty="0">
                <a:latin typeface="Consolas"/>
              </a:rPr>
              <a:t>off the tap when we </a:t>
            </a:r>
            <a:r>
              <a:rPr lang="en-US" sz="1400" dirty="0" smtClean="0">
                <a:latin typeface="Consolas"/>
              </a:rPr>
              <a:t>brushed </a:t>
            </a:r>
            <a:r>
              <a:rPr lang="en-US" sz="1400" dirty="0">
                <a:latin typeface="Consolas"/>
              </a:rPr>
              <a:t>our </a:t>
            </a:r>
            <a:r>
              <a:rPr lang="en-US" sz="1400" dirty="0" smtClean="0">
                <a:latin typeface="Consolas"/>
              </a:rPr>
              <a:t>teeth. The </a:t>
            </a:r>
            <a:r>
              <a:rPr lang="en-US" sz="1400" dirty="0">
                <a:latin typeface="Consolas"/>
              </a:rPr>
              <a:t>second thing we did to save water </a:t>
            </a:r>
            <a:r>
              <a:rPr lang="en-US" sz="1400" dirty="0" smtClean="0">
                <a:latin typeface="Consolas"/>
              </a:rPr>
              <a:t>was </a:t>
            </a:r>
            <a:r>
              <a:rPr lang="en-US" sz="1400" dirty="0">
                <a:latin typeface="Consolas"/>
              </a:rPr>
              <a:t>that we took showers instead of baths.</a:t>
            </a:r>
            <a:r>
              <a:rPr lang="en" sz="1400" dirty="0">
                <a:latin typeface="Consolas"/>
              </a:rPr>
              <a:t>3.   When washing clothes my family and I </a:t>
            </a:r>
            <a:r>
              <a:rPr lang="en-US" sz="1400" dirty="0" smtClean="0">
                <a:latin typeface="Consolas"/>
              </a:rPr>
              <a:t>selected </a:t>
            </a:r>
            <a:r>
              <a:rPr lang="en-US" sz="1400" dirty="0">
                <a:latin typeface="Consolas"/>
              </a:rPr>
              <a:t>the shortest washing cycle for the washing </a:t>
            </a:r>
            <a:r>
              <a:rPr lang="en-US" sz="1400" dirty="0" smtClean="0">
                <a:latin typeface="Consolas"/>
              </a:rPr>
              <a:t>machine</a:t>
            </a:r>
            <a:r>
              <a:rPr lang="en-US" sz="1400" dirty="0">
                <a:latin typeface="Consolas"/>
              </a:rPr>
              <a:t> </a:t>
            </a:r>
            <a:r>
              <a:rPr lang="en-US" sz="1400" dirty="0" smtClean="0">
                <a:latin typeface="Consolas"/>
              </a:rPr>
              <a:t>and </a:t>
            </a:r>
            <a:r>
              <a:rPr lang="en-US" sz="1400" dirty="0">
                <a:latin typeface="Consolas"/>
              </a:rPr>
              <a:t>we </a:t>
            </a:r>
            <a:r>
              <a:rPr lang="en-US" sz="1400" dirty="0" smtClean="0">
                <a:latin typeface="Consolas"/>
              </a:rPr>
              <a:t>turned on </a:t>
            </a:r>
            <a:r>
              <a:rPr lang="en-US" sz="1400" dirty="0">
                <a:latin typeface="Consolas"/>
              </a:rPr>
              <a:t>the washing machine only </a:t>
            </a:r>
            <a:r>
              <a:rPr lang="en-US" sz="1400" dirty="0" smtClean="0">
                <a:latin typeface="Consolas"/>
              </a:rPr>
              <a:t>when it was </a:t>
            </a:r>
            <a:r>
              <a:rPr lang="en-US" sz="1400" dirty="0">
                <a:latin typeface="Consolas"/>
              </a:rPr>
              <a:t>full to save energy and water</a:t>
            </a:r>
            <a:r>
              <a:rPr lang="en-US" sz="1400" dirty="0" smtClean="0">
                <a:latin typeface="Consolas"/>
              </a:rPr>
              <a:t>. When </a:t>
            </a:r>
            <a:r>
              <a:rPr lang="en-US" sz="1400" dirty="0">
                <a:latin typeface="Consolas"/>
              </a:rPr>
              <a:t>it </a:t>
            </a:r>
            <a:r>
              <a:rPr lang="en-US" sz="1400" dirty="0" smtClean="0">
                <a:latin typeface="Consolas"/>
              </a:rPr>
              <a:t>come </a:t>
            </a:r>
            <a:r>
              <a:rPr lang="en-US" sz="1400" dirty="0">
                <a:latin typeface="Consolas"/>
              </a:rPr>
              <a:t>to drying we </a:t>
            </a:r>
            <a:r>
              <a:rPr lang="en-US" sz="1400" dirty="0" smtClean="0">
                <a:latin typeface="Consolas"/>
              </a:rPr>
              <a:t>dried the washed clothes </a:t>
            </a:r>
            <a:r>
              <a:rPr lang="en-US" sz="1400" dirty="0">
                <a:latin typeface="Consolas"/>
              </a:rPr>
              <a:t>outside </a:t>
            </a:r>
            <a:r>
              <a:rPr lang="en-US" sz="1400" dirty="0" smtClean="0">
                <a:latin typeface="Consolas"/>
              </a:rPr>
              <a:t>naturally. </a:t>
            </a:r>
            <a:r>
              <a:rPr lang="en" sz="1400" dirty="0" smtClean="0">
                <a:latin typeface="Consolas"/>
              </a:rPr>
              <a:t>4</a:t>
            </a:r>
            <a:r>
              <a:rPr lang="en" sz="1400" dirty="0">
                <a:latin typeface="Consolas"/>
              </a:rPr>
              <a:t>. </a:t>
            </a:r>
            <a:r>
              <a:rPr lang="en" sz="1400" dirty="0" smtClean="0">
                <a:latin typeface="Consolas"/>
              </a:rPr>
              <a:t> </a:t>
            </a:r>
            <a:r>
              <a:rPr lang="en-US" sz="1400" dirty="0">
                <a:latin typeface="Consolas"/>
              </a:rPr>
              <a:t>To save energy when the weather </a:t>
            </a:r>
            <a:r>
              <a:rPr lang="en-US" sz="1400" dirty="0" smtClean="0">
                <a:latin typeface="Consolas"/>
              </a:rPr>
              <a:t>permitted </a:t>
            </a:r>
            <a:r>
              <a:rPr lang="en-US" sz="1400" dirty="0">
                <a:latin typeface="Consolas"/>
              </a:rPr>
              <a:t>us we </a:t>
            </a:r>
            <a:r>
              <a:rPr lang="en-US" sz="1400" dirty="0" smtClean="0">
                <a:latin typeface="Consolas"/>
              </a:rPr>
              <a:t>opened </a:t>
            </a:r>
            <a:r>
              <a:rPr lang="en-US" sz="1400" dirty="0">
                <a:latin typeface="Consolas"/>
              </a:rPr>
              <a:t>the curtain facing the sun to let the natural light enter</a:t>
            </a:r>
            <a:r>
              <a:rPr lang="en-US" sz="1400" dirty="0" smtClean="0">
                <a:latin typeface="Consolas"/>
              </a:rPr>
              <a:t>. With </a:t>
            </a:r>
            <a:r>
              <a:rPr lang="en-US" sz="1400" dirty="0">
                <a:latin typeface="Consolas"/>
              </a:rPr>
              <a:t>this method we save energy and we also protect the planet because we save the </a:t>
            </a:r>
            <a:r>
              <a:rPr lang="en-US" sz="1400" dirty="0" smtClean="0">
                <a:latin typeface="Consolas"/>
              </a:rPr>
              <a:t>electricity that lightbulbs use.</a:t>
            </a:r>
            <a:r>
              <a:rPr lang="en" sz="1400" dirty="0">
                <a:latin typeface="Consolas"/>
              </a:rPr>
              <a:t> </a:t>
            </a:r>
            <a:r>
              <a:rPr lang="en" sz="1400" dirty="0" smtClean="0">
                <a:latin typeface="Consolas"/>
              </a:rPr>
              <a:t>This </a:t>
            </a:r>
            <a:r>
              <a:rPr lang="en" sz="1400" dirty="0">
                <a:latin typeface="Consolas"/>
              </a:rPr>
              <a:t>is how I </a:t>
            </a:r>
            <a:r>
              <a:rPr lang="en" sz="1400" dirty="0" smtClean="0">
                <a:latin typeface="Consolas"/>
              </a:rPr>
              <a:t>saved energy and </a:t>
            </a:r>
            <a:r>
              <a:rPr lang="en" sz="1400" dirty="0">
                <a:latin typeface="Consolas"/>
              </a:rPr>
              <a:t>it is not difficult at all , anyone can do it.</a:t>
            </a:r>
          </a:p>
          <a:p>
            <a:pPr marL="0" indent="0">
              <a:buNone/>
            </a:pPr>
            <a:r>
              <a:rPr lang="en" sz="1400" dirty="0" smtClean="0">
                <a:latin typeface="Consolas"/>
              </a:rPr>
              <a:t> </a:t>
            </a:r>
            <a:r>
              <a:rPr lang="en" sz="1400" dirty="0">
                <a:latin typeface="Consolas"/>
              </a:rPr>
              <a:t> </a:t>
            </a:r>
            <a:r>
              <a:rPr lang="en" sz="1400" dirty="0" smtClean="0">
                <a:latin typeface="Consolas"/>
              </a:rPr>
              <a:t> </a:t>
            </a:r>
            <a:r>
              <a:rPr lang="en" sz="1400" dirty="0">
                <a:latin typeface="Consolas"/>
              </a:rPr>
              <a:t>Dragos </a:t>
            </a:r>
            <a:r>
              <a:rPr lang="en" sz="1400" dirty="0" smtClean="0">
                <a:latin typeface="Consolas"/>
              </a:rPr>
              <a:t>H.</a:t>
            </a:r>
            <a:r>
              <a:rPr lang="en" sz="1300" dirty="0" smtClean="0">
                <a:latin typeface="Consolas"/>
              </a:rPr>
              <a:t> </a:t>
            </a:r>
            <a:r>
              <a:rPr lang="en" sz="1300" dirty="0">
                <a:latin typeface="Consolas"/>
              </a:rPr>
              <a:t>"</a:t>
            </a:r>
            <a:r>
              <a:rPr lang="en" sz="1300" b="1" dirty="0">
                <a:latin typeface="Consolas"/>
              </a:rPr>
              <a:t>1 month Saving Energy challenge"</a:t>
            </a:r>
          </a:p>
        </p:txBody>
      </p:sp>
      <p:pic>
        <p:nvPicPr>
          <p:cNvPr id="4" name="Picture 4" descr="A picture containing indoor, wall&#10;&#10;Description generated with very high confidence">
            <a:extLst>
              <a:ext uri="{FF2B5EF4-FFF2-40B4-BE49-F238E27FC236}">
                <a16:creationId xmlns:a16="http://schemas.microsoft.com/office/drawing/2014/main" id="{9935737C-43DE-43AD-B666-6242F1C68ECB}"/>
              </a:ext>
            </a:extLst>
          </p:cNvPr>
          <p:cNvPicPr>
            <a:picLocks noChangeAspect="1"/>
          </p:cNvPicPr>
          <p:nvPr/>
        </p:nvPicPr>
        <p:blipFill>
          <a:blip r:embed="rId2"/>
          <a:stretch>
            <a:fillRect/>
          </a:stretch>
        </p:blipFill>
        <p:spPr>
          <a:xfrm>
            <a:off x="7829551" y="328140"/>
            <a:ext cx="4042409" cy="2243538"/>
          </a:xfrm>
          <a:prstGeom prst="rect">
            <a:avLst/>
          </a:prstGeom>
        </p:spPr>
      </p:pic>
      <p:pic>
        <p:nvPicPr>
          <p:cNvPr id="6" name="Picture 6" descr="A picture containing floor&#10;&#10;Description generated with very high confidence">
            <a:extLst>
              <a:ext uri="{FF2B5EF4-FFF2-40B4-BE49-F238E27FC236}">
                <a16:creationId xmlns:a16="http://schemas.microsoft.com/office/drawing/2014/main" id="{A4A9FE06-01B7-449E-9A22-352FEDBA7888}"/>
              </a:ext>
            </a:extLst>
          </p:cNvPr>
          <p:cNvPicPr>
            <a:picLocks noChangeAspect="1"/>
          </p:cNvPicPr>
          <p:nvPr/>
        </p:nvPicPr>
        <p:blipFill>
          <a:blip r:embed="rId3"/>
          <a:stretch>
            <a:fillRect/>
          </a:stretch>
        </p:blipFill>
        <p:spPr>
          <a:xfrm>
            <a:off x="7829551" y="3386494"/>
            <a:ext cx="4042410" cy="2273856"/>
          </a:xfrm>
          <a:prstGeom prst="rect">
            <a:avLst/>
          </a:prstGeom>
        </p:spPr>
      </p:pic>
    </p:spTree>
    <p:extLst>
      <p:ext uri="{BB962C8B-B14F-4D97-AF65-F5344CB8AC3E}">
        <p14:creationId xmlns:p14="http://schemas.microsoft.com/office/powerpoint/2010/main" val="262588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bathroom with a white tub sitting next to a sink&#10;&#10;Description generated with high confidence">
            <a:extLst>
              <a:ext uri="{FF2B5EF4-FFF2-40B4-BE49-F238E27FC236}">
                <a16:creationId xmlns:a16="http://schemas.microsoft.com/office/drawing/2014/main" id="{E0C94650-B49C-4655-AB0B-2D7126E810C4}"/>
              </a:ext>
            </a:extLst>
          </p:cNvPr>
          <p:cNvPicPr>
            <a:picLocks noChangeAspect="1"/>
          </p:cNvPicPr>
          <p:nvPr/>
        </p:nvPicPr>
        <p:blipFill rotWithShape="1">
          <a:blip r:embed="rId2">
            <a:alphaModFix/>
            <a:extLst/>
          </a:blip>
          <a:srcRect l="19" r="10415"/>
          <a:stretch/>
        </p:blipFill>
        <p:spPr>
          <a:xfrm>
            <a:off x="6083786" y="-168318"/>
            <a:ext cx="6261330" cy="3932313"/>
          </a:xfrm>
          <a:prstGeom prst="rect">
            <a:avLst/>
          </a:prstGeom>
          <a:effectLst>
            <a:softEdge rad="533400"/>
          </a:effectLst>
        </p:spPr>
      </p:pic>
      <p:pic>
        <p:nvPicPr>
          <p:cNvPr id="4" name="Picture 4" descr="A close up of a purple light in front of a window&#10;&#10;Description generated with high confidence">
            <a:extLst>
              <a:ext uri="{FF2B5EF4-FFF2-40B4-BE49-F238E27FC236}">
                <a16:creationId xmlns:a16="http://schemas.microsoft.com/office/drawing/2014/main" id="{F75D9A04-DAB1-4CDF-B19A-4F922ECC69B6}"/>
              </a:ext>
            </a:extLst>
          </p:cNvPr>
          <p:cNvPicPr>
            <a:picLocks noChangeAspect="1"/>
          </p:cNvPicPr>
          <p:nvPr/>
        </p:nvPicPr>
        <p:blipFill rotWithShape="1">
          <a:blip r:embed="rId3"/>
          <a:srcRect t="28074" r="1" b="21452"/>
          <a:stretch/>
        </p:blipFill>
        <p:spPr>
          <a:xfrm>
            <a:off x="6089904" y="2495877"/>
            <a:ext cx="6263640" cy="4215384"/>
          </a:xfrm>
          <a:prstGeom prst="rect">
            <a:avLst/>
          </a:prstGeom>
          <a:effectLst>
            <a:softEdge rad="533400"/>
          </a:effectLst>
        </p:spPr>
      </p:pic>
      <p:pic>
        <p:nvPicPr>
          <p:cNvPr id="11" name="Picture 10">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6C92F65-4923-47DA-9CBE-670471AFB358}"/>
              </a:ext>
            </a:extLst>
          </p:cNvPr>
          <p:cNvSpPr>
            <a:spLocks noGrp="1"/>
          </p:cNvSpPr>
          <p:nvPr>
            <p:ph idx="1"/>
          </p:nvPr>
        </p:nvSpPr>
        <p:spPr>
          <a:xfrm>
            <a:off x="804997" y="738851"/>
            <a:ext cx="4803637" cy="5322122"/>
          </a:xfrm>
        </p:spPr>
        <p:txBody>
          <a:bodyPr vert="horz" lIns="91440" tIns="45720" rIns="91440" bIns="45720" rtlCol="0" anchor="ctr">
            <a:noAutofit/>
          </a:bodyPr>
          <a:lstStyle/>
          <a:p>
            <a:pPr marL="0" indent="0" algn="ctr">
              <a:buNone/>
            </a:pPr>
            <a:r>
              <a:rPr lang="ro" sz="1600" b="1" dirty="0">
                <a:solidFill>
                  <a:srgbClr val="000000"/>
                </a:solidFill>
                <a:cs typeface="Calibri"/>
              </a:rPr>
              <a:t>How </a:t>
            </a:r>
            <a:r>
              <a:rPr lang="ro" sz="1600" b="1" dirty="0" smtClean="0">
                <a:solidFill>
                  <a:srgbClr val="000000"/>
                </a:solidFill>
                <a:cs typeface="Calibri"/>
              </a:rPr>
              <a:t>Crist</a:t>
            </a:r>
            <a:r>
              <a:rPr lang="en-US" sz="1600" b="1" dirty="0" err="1" smtClean="0">
                <a:solidFill>
                  <a:srgbClr val="000000"/>
                </a:solidFill>
                <a:cs typeface="Calibri"/>
              </a:rPr>
              <a:t>ina</a:t>
            </a:r>
            <a:r>
              <a:rPr lang="en-US" sz="1600" b="1" dirty="0" smtClean="0">
                <a:solidFill>
                  <a:srgbClr val="000000"/>
                </a:solidFill>
                <a:cs typeface="Calibri"/>
              </a:rPr>
              <a:t> and her mother</a:t>
            </a:r>
            <a:r>
              <a:rPr lang="ro" sz="1600" b="1" dirty="0" smtClean="0">
                <a:solidFill>
                  <a:srgbClr val="000000"/>
                </a:solidFill>
                <a:cs typeface="Calibri"/>
              </a:rPr>
              <a:t> </a:t>
            </a:r>
            <a:r>
              <a:rPr lang="ro" sz="1600" b="1" dirty="0">
                <a:solidFill>
                  <a:srgbClr val="000000"/>
                </a:solidFill>
                <a:cs typeface="Calibri"/>
              </a:rPr>
              <a:t>saved </a:t>
            </a:r>
            <a:r>
              <a:rPr lang="ro" sz="1600" b="1" dirty="0" smtClean="0">
                <a:solidFill>
                  <a:srgbClr val="000000"/>
                </a:solidFill>
                <a:cs typeface="Calibri"/>
              </a:rPr>
              <a:t>energy</a:t>
            </a:r>
            <a:endParaRPr lang="en-US" sz="1600" b="1" dirty="0" smtClean="0">
              <a:solidFill>
                <a:srgbClr val="000000"/>
              </a:solidFill>
              <a:cs typeface="Calibri"/>
            </a:endParaRPr>
          </a:p>
          <a:p>
            <a:r>
              <a:rPr lang="ro" sz="1600" dirty="0" smtClean="0">
                <a:solidFill>
                  <a:srgbClr val="000000"/>
                </a:solidFill>
                <a:cs typeface="Calibri"/>
              </a:rPr>
              <a:t> </a:t>
            </a:r>
            <a:r>
              <a:rPr lang="en-US" sz="1600" dirty="0">
                <a:solidFill>
                  <a:srgbClr val="000000"/>
                </a:solidFill>
                <a:cs typeface="Calibri"/>
              </a:rPr>
              <a:t>M</a:t>
            </a:r>
            <a:r>
              <a:rPr lang="ro" sz="1600" dirty="0" smtClean="0">
                <a:solidFill>
                  <a:srgbClr val="000000"/>
                </a:solidFill>
                <a:cs typeface="Calibri"/>
              </a:rPr>
              <a:t>y </a:t>
            </a:r>
            <a:r>
              <a:rPr lang="ro" sz="1600" dirty="0">
                <a:solidFill>
                  <a:srgbClr val="000000"/>
                </a:solidFill>
                <a:cs typeface="Calibri"/>
              </a:rPr>
              <a:t>mom </a:t>
            </a:r>
            <a:r>
              <a:rPr lang="en-US" sz="1600" dirty="0" smtClean="0">
                <a:solidFill>
                  <a:srgbClr val="000000"/>
                </a:solidFill>
                <a:cs typeface="Calibri"/>
              </a:rPr>
              <a:t>and I took on the challenge and </a:t>
            </a:r>
            <a:r>
              <a:rPr lang="ro" sz="1600" dirty="0" smtClean="0">
                <a:solidFill>
                  <a:srgbClr val="000000"/>
                </a:solidFill>
                <a:cs typeface="Calibri"/>
              </a:rPr>
              <a:t>decided </a:t>
            </a:r>
            <a:r>
              <a:rPr lang="ro" sz="1600" dirty="0">
                <a:solidFill>
                  <a:srgbClr val="000000"/>
                </a:solidFill>
                <a:cs typeface="Calibri"/>
              </a:rPr>
              <a:t>that we wanted to reduce the cost of our bills and also to  see if we </a:t>
            </a:r>
            <a:r>
              <a:rPr lang="ro" sz="1600" dirty="0" smtClean="0">
                <a:solidFill>
                  <a:srgbClr val="000000"/>
                </a:solidFill>
                <a:cs typeface="Calibri"/>
              </a:rPr>
              <a:t>c</a:t>
            </a:r>
            <a:r>
              <a:rPr lang="en-US" sz="1600" dirty="0" err="1" smtClean="0">
                <a:solidFill>
                  <a:srgbClr val="000000"/>
                </a:solidFill>
                <a:cs typeface="Calibri"/>
              </a:rPr>
              <a:t>ould</a:t>
            </a:r>
            <a:r>
              <a:rPr lang="ro" sz="1600" dirty="0" smtClean="0">
                <a:solidFill>
                  <a:srgbClr val="000000"/>
                </a:solidFill>
                <a:cs typeface="Calibri"/>
              </a:rPr>
              <a:t> </a:t>
            </a:r>
            <a:r>
              <a:rPr lang="ro" sz="1600" dirty="0">
                <a:solidFill>
                  <a:srgbClr val="000000"/>
                </a:solidFill>
                <a:cs typeface="Calibri"/>
              </a:rPr>
              <a:t>save energy in a pleasant way, so we made a plan. </a:t>
            </a:r>
            <a:endParaRPr lang="en-US" sz="1600" dirty="0">
              <a:solidFill>
                <a:srgbClr val="000000"/>
              </a:solidFill>
              <a:cs typeface="Calibri"/>
            </a:endParaRPr>
          </a:p>
          <a:p>
            <a:r>
              <a:rPr lang="ro" sz="1600" dirty="0" err="1">
                <a:solidFill>
                  <a:srgbClr val="000000"/>
                </a:solidFill>
                <a:cs typeface="Calibri"/>
              </a:rPr>
              <a:t>First</a:t>
            </a:r>
            <a:r>
              <a:rPr lang="ro" sz="1600" dirty="0">
                <a:solidFill>
                  <a:srgbClr val="000000"/>
                </a:solidFill>
                <a:cs typeface="Calibri"/>
              </a:rPr>
              <a:t> of </a:t>
            </a:r>
            <a:r>
              <a:rPr lang="ro" sz="1600" dirty="0" err="1">
                <a:solidFill>
                  <a:srgbClr val="000000"/>
                </a:solidFill>
                <a:cs typeface="Calibri"/>
              </a:rPr>
              <a:t>all</a:t>
            </a:r>
            <a:r>
              <a:rPr lang="ro" sz="1600" dirty="0">
                <a:solidFill>
                  <a:srgbClr val="000000"/>
                </a:solidFill>
                <a:cs typeface="Calibri"/>
              </a:rPr>
              <a:t>, </a:t>
            </a:r>
            <a:r>
              <a:rPr lang="ro" sz="1600" dirty="0" err="1">
                <a:solidFill>
                  <a:srgbClr val="000000"/>
                </a:solidFill>
                <a:cs typeface="Calibri"/>
              </a:rPr>
              <a:t>we</a:t>
            </a:r>
            <a:r>
              <a:rPr lang="ro" sz="1600" dirty="0">
                <a:solidFill>
                  <a:srgbClr val="000000"/>
                </a:solidFill>
                <a:cs typeface="Calibri"/>
              </a:rPr>
              <a:t> </a:t>
            </a:r>
            <a:r>
              <a:rPr lang="ro" sz="1600" dirty="0" err="1">
                <a:solidFill>
                  <a:srgbClr val="000000"/>
                </a:solidFill>
                <a:cs typeface="Calibri"/>
              </a:rPr>
              <a:t>started</a:t>
            </a:r>
            <a:r>
              <a:rPr lang="ro" sz="1600" dirty="0">
                <a:solidFill>
                  <a:srgbClr val="000000"/>
                </a:solidFill>
                <a:cs typeface="Calibri"/>
              </a:rPr>
              <a:t> </a:t>
            </a:r>
            <a:r>
              <a:rPr lang="ro" sz="1600" dirty="0" err="1">
                <a:solidFill>
                  <a:srgbClr val="000000"/>
                </a:solidFill>
                <a:cs typeface="Calibri"/>
              </a:rPr>
              <a:t>with</a:t>
            </a:r>
            <a:r>
              <a:rPr lang="ro" sz="1600" dirty="0">
                <a:solidFill>
                  <a:srgbClr val="000000"/>
                </a:solidFill>
                <a:cs typeface="Calibri"/>
              </a:rPr>
              <a:t> </a:t>
            </a:r>
            <a:r>
              <a:rPr lang="ro" sz="1600" dirty="0" err="1">
                <a:solidFill>
                  <a:srgbClr val="000000"/>
                </a:solidFill>
                <a:cs typeface="Calibri"/>
              </a:rPr>
              <a:t>something</a:t>
            </a:r>
            <a:r>
              <a:rPr lang="ro" sz="1600" dirty="0">
                <a:solidFill>
                  <a:srgbClr val="000000"/>
                </a:solidFill>
                <a:cs typeface="Calibri"/>
              </a:rPr>
              <a:t> </a:t>
            </a:r>
            <a:r>
              <a:rPr lang="ro" sz="1600" dirty="0" err="1">
                <a:solidFill>
                  <a:srgbClr val="000000"/>
                </a:solidFill>
                <a:cs typeface="Calibri"/>
              </a:rPr>
              <a:t>easy</a:t>
            </a:r>
            <a:r>
              <a:rPr lang="ro" sz="1600" dirty="0">
                <a:solidFill>
                  <a:srgbClr val="000000"/>
                </a:solidFill>
                <a:cs typeface="Calibri"/>
              </a:rPr>
              <a:t> </a:t>
            </a:r>
            <a:r>
              <a:rPr lang="ro" sz="1600" dirty="0" err="1">
                <a:solidFill>
                  <a:srgbClr val="000000"/>
                </a:solidFill>
                <a:cs typeface="Calibri"/>
              </a:rPr>
              <a:t>to</a:t>
            </a:r>
            <a:r>
              <a:rPr lang="ro" sz="1600" dirty="0">
                <a:solidFill>
                  <a:srgbClr val="000000"/>
                </a:solidFill>
                <a:cs typeface="Calibri"/>
              </a:rPr>
              <a:t> do.  </a:t>
            </a:r>
            <a:r>
              <a:rPr lang="ro" sz="1600" dirty="0" err="1">
                <a:solidFill>
                  <a:srgbClr val="000000"/>
                </a:solidFill>
                <a:cs typeface="Calibri"/>
              </a:rPr>
              <a:t>We</a:t>
            </a:r>
            <a:r>
              <a:rPr lang="ro" sz="1600" dirty="0">
                <a:solidFill>
                  <a:srgbClr val="000000"/>
                </a:solidFill>
                <a:cs typeface="Calibri"/>
              </a:rPr>
              <a:t> put </a:t>
            </a:r>
            <a:r>
              <a:rPr lang="ro" sz="1600" dirty="0" err="1">
                <a:solidFill>
                  <a:srgbClr val="000000"/>
                </a:solidFill>
                <a:cs typeface="Calibri"/>
              </a:rPr>
              <a:t>lids</a:t>
            </a:r>
            <a:r>
              <a:rPr lang="ro" sz="1600" dirty="0">
                <a:solidFill>
                  <a:srgbClr val="000000"/>
                </a:solidFill>
                <a:cs typeface="Calibri"/>
              </a:rPr>
              <a:t> on </a:t>
            </a:r>
            <a:r>
              <a:rPr lang="ro" sz="1600" dirty="0" err="1">
                <a:solidFill>
                  <a:srgbClr val="000000"/>
                </a:solidFill>
                <a:cs typeface="Calibri"/>
              </a:rPr>
              <a:t>our</a:t>
            </a:r>
            <a:r>
              <a:rPr lang="ro" sz="1600" dirty="0">
                <a:solidFill>
                  <a:srgbClr val="000000"/>
                </a:solidFill>
                <a:cs typeface="Calibri"/>
              </a:rPr>
              <a:t> </a:t>
            </a:r>
            <a:r>
              <a:rPr lang="ro" sz="1600" dirty="0" err="1">
                <a:solidFill>
                  <a:srgbClr val="000000"/>
                </a:solidFill>
                <a:cs typeface="Calibri"/>
              </a:rPr>
              <a:t>pots</a:t>
            </a:r>
            <a:r>
              <a:rPr lang="ro" sz="1600" dirty="0">
                <a:solidFill>
                  <a:srgbClr val="000000"/>
                </a:solidFill>
                <a:cs typeface="Calibri"/>
              </a:rPr>
              <a:t> </a:t>
            </a:r>
            <a:r>
              <a:rPr lang="ro" sz="1600" dirty="0" err="1">
                <a:solidFill>
                  <a:srgbClr val="000000"/>
                </a:solidFill>
                <a:cs typeface="Calibri"/>
              </a:rPr>
              <a:t>while</a:t>
            </a:r>
            <a:r>
              <a:rPr lang="ro" sz="1600" dirty="0">
                <a:solidFill>
                  <a:srgbClr val="000000"/>
                </a:solidFill>
                <a:cs typeface="Calibri"/>
              </a:rPr>
              <a:t> </a:t>
            </a:r>
            <a:r>
              <a:rPr lang="ro" sz="1600" dirty="0" err="1">
                <a:solidFill>
                  <a:srgbClr val="000000"/>
                </a:solidFill>
                <a:cs typeface="Calibri"/>
              </a:rPr>
              <a:t>we</a:t>
            </a:r>
            <a:r>
              <a:rPr lang="ro" sz="1600" dirty="0">
                <a:solidFill>
                  <a:srgbClr val="000000"/>
                </a:solidFill>
                <a:cs typeface="Calibri"/>
              </a:rPr>
              <a:t> </a:t>
            </a:r>
            <a:r>
              <a:rPr lang="ro" sz="1600" dirty="0" err="1">
                <a:solidFill>
                  <a:srgbClr val="000000"/>
                </a:solidFill>
                <a:cs typeface="Calibri"/>
              </a:rPr>
              <a:t>cooked</a:t>
            </a:r>
            <a:r>
              <a:rPr lang="ro" sz="1600" dirty="0">
                <a:solidFill>
                  <a:srgbClr val="000000"/>
                </a:solidFill>
                <a:cs typeface="Calibri"/>
              </a:rPr>
              <a:t>, </a:t>
            </a:r>
            <a:r>
              <a:rPr lang="ro" sz="1600" dirty="0" err="1">
                <a:solidFill>
                  <a:srgbClr val="000000"/>
                </a:solidFill>
                <a:cs typeface="Calibri"/>
              </a:rPr>
              <a:t>we</a:t>
            </a:r>
            <a:r>
              <a:rPr lang="ro" sz="1600" dirty="0">
                <a:solidFill>
                  <a:srgbClr val="000000"/>
                </a:solidFill>
                <a:cs typeface="Calibri"/>
              </a:rPr>
              <a:t> open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curtains</a:t>
            </a:r>
            <a:r>
              <a:rPr lang="ro" sz="1600" dirty="0">
                <a:solidFill>
                  <a:srgbClr val="000000"/>
                </a:solidFill>
                <a:cs typeface="Calibri"/>
              </a:rPr>
              <a:t> in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morning</a:t>
            </a:r>
            <a:r>
              <a:rPr lang="ro" sz="1600" dirty="0">
                <a:solidFill>
                  <a:srgbClr val="000000"/>
                </a:solidFill>
                <a:cs typeface="Calibri"/>
              </a:rPr>
              <a:t> </a:t>
            </a:r>
            <a:r>
              <a:rPr lang="ro" sz="1600" dirty="0" err="1">
                <a:solidFill>
                  <a:srgbClr val="000000"/>
                </a:solidFill>
                <a:cs typeface="Calibri"/>
              </a:rPr>
              <a:t>to</a:t>
            </a:r>
            <a:r>
              <a:rPr lang="ro" sz="1600" dirty="0">
                <a:solidFill>
                  <a:srgbClr val="000000"/>
                </a:solidFill>
                <a:cs typeface="Calibri"/>
              </a:rPr>
              <a:t> </a:t>
            </a:r>
            <a:r>
              <a:rPr lang="ro" sz="1600" dirty="0" err="1">
                <a:solidFill>
                  <a:srgbClr val="000000"/>
                </a:solidFill>
                <a:cs typeface="Calibri"/>
              </a:rPr>
              <a:t>use</a:t>
            </a:r>
            <a:r>
              <a:rPr lang="ro" sz="1600" dirty="0">
                <a:solidFill>
                  <a:srgbClr val="000000"/>
                </a:solidFill>
                <a:cs typeface="Calibri"/>
              </a:rPr>
              <a:t> </a:t>
            </a:r>
            <a:r>
              <a:rPr lang="ro" sz="1600" dirty="0" err="1">
                <a:solidFill>
                  <a:srgbClr val="000000"/>
                </a:solidFill>
                <a:cs typeface="Calibri"/>
              </a:rPr>
              <a:t>the</a:t>
            </a:r>
            <a:r>
              <a:rPr lang="ro" sz="1600" dirty="0">
                <a:solidFill>
                  <a:srgbClr val="000000"/>
                </a:solidFill>
                <a:cs typeface="Calibri"/>
              </a:rPr>
              <a:t> natural </a:t>
            </a:r>
            <a:r>
              <a:rPr lang="ro" sz="1600" dirty="0" err="1">
                <a:solidFill>
                  <a:srgbClr val="000000"/>
                </a:solidFill>
                <a:cs typeface="Calibri"/>
              </a:rPr>
              <a:t>light</a:t>
            </a:r>
            <a:r>
              <a:rPr lang="ro" sz="1600" dirty="0">
                <a:solidFill>
                  <a:srgbClr val="000000"/>
                </a:solidFill>
                <a:cs typeface="Calibri"/>
              </a:rPr>
              <a:t> </a:t>
            </a:r>
            <a:r>
              <a:rPr lang="ro" sz="1600" dirty="0" err="1">
                <a:solidFill>
                  <a:srgbClr val="000000"/>
                </a:solidFill>
                <a:cs typeface="Calibri"/>
              </a:rPr>
              <a:t>instead</a:t>
            </a:r>
            <a:r>
              <a:rPr lang="ro" sz="1600" dirty="0">
                <a:solidFill>
                  <a:srgbClr val="000000"/>
                </a:solidFill>
                <a:cs typeface="Calibri"/>
              </a:rPr>
              <a:t> of </a:t>
            </a:r>
            <a:r>
              <a:rPr lang="ro" sz="1600" dirty="0" err="1">
                <a:solidFill>
                  <a:srgbClr val="000000"/>
                </a:solidFill>
                <a:cs typeface="Calibri"/>
              </a:rPr>
              <a:t>using</a:t>
            </a:r>
            <a:r>
              <a:rPr lang="ro" sz="1600" dirty="0">
                <a:solidFill>
                  <a:srgbClr val="000000"/>
                </a:solidFill>
                <a:cs typeface="Calibri"/>
              </a:rPr>
              <a:t>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lightbulb</a:t>
            </a:r>
            <a:r>
              <a:rPr lang="ro" sz="1600" dirty="0">
                <a:solidFill>
                  <a:srgbClr val="000000"/>
                </a:solidFill>
                <a:cs typeface="Calibri"/>
              </a:rPr>
              <a:t>.</a:t>
            </a:r>
            <a:r>
              <a:rPr lang="en-US" sz="1600" dirty="0">
                <a:solidFill>
                  <a:srgbClr val="000000"/>
                </a:solidFill>
                <a:cs typeface="Calibri"/>
              </a:rPr>
              <a:t> </a:t>
            </a:r>
          </a:p>
          <a:p>
            <a:r>
              <a:rPr lang="ro" sz="1600" dirty="0">
                <a:solidFill>
                  <a:srgbClr val="000000"/>
                </a:solidFill>
                <a:cs typeface="Calibri"/>
              </a:rPr>
              <a:t>We unpluged all the devices that we didn’t use and that was really challenging for us, because we </a:t>
            </a:r>
            <a:r>
              <a:rPr lang="ro" sz="1600" dirty="0" smtClean="0">
                <a:solidFill>
                  <a:srgbClr val="000000"/>
                </a:solidFill>
                <a:cs typeface="Calibri"/>
              </a:rPr>
              <a:t>ha</a:t>
            </a:r>
            <a:r>
              <a:rPr lang="en-US" sz="1600" dirty="0" smtClean="0">
                <a:solidFill>
                  <a:srgbClr val="000000"/>
                </a:solidFill>
                <a:cs typeface="Calibri"/>
              </a:rPr>
              <a:t>d</a:t>
            </a:r>
            <a:r>
              <a:rPr lang="ro" sz="1600" dirty="0" smtClean="0">
                <a:solidFill>
                  <a:srgbClr val="000000"/>
                </a:solidFill>
                <a:cs typeface="Calibri"/>
              </a:rPr>
              <a:t>n’t </a:t>
            </a:r>
            <a:r>
              <a:rPr lang="ro" sz="1600" dirty="0">
                <a:solidFill>
                  <a:srgbClr val="000000"/>
                </a:solidFill>
                <a:cs typeface="Calibri"/>
              </a:rPr>
              <a:t>done it before. </a:t>
            </a:r>
            <a:endParaRPr lang="en-US" sz="1600" dirty="0">
              <a:solidFill>
                <a:srgbClr val="000000"/>
              </a:solidFill>
              <a:cs typeface="Calibri"/>
            </a:endParaRPr>
          </a:p>
          <a:p>
            <a:r>
              <a:rPr lang="ro" sz="1600" dirty="0" err="1">
                <a:solidFill>
                  <a:srgbClr val="000000"/>
                </a:solidFill>
                <a:cs typeface="Calibri"/>
              </a:rPr>
              <a:t>After</a:t>
            </a:r>
            <a:r>
              <a:rPr lang="ro" sz="1600" dirty="0">
                <a:solidFill>
                  <a:srgbClr val="000000"/>
                </a:solidFill>
                <a:cs typeface="Calibri"/>
              </a:rPr>
              <a:t> </a:t>
            </a:r>
            <a:r>
              <a:rPr lang="ro" sz="1600" dirty="0" err="1">
                <a:solidFill>
                  <a:srgbClr val="000000"/>
                </a:solidFill>
                <a:cs typeface="Calibri"/>
              </a:rPr>
              <a:t>that</a:t>
            </a:r>
            <a:r>
              <a:rPr lang="ro" sz="1600" dirty="0">
                <a:solidFill>
                  <a:srgbClr val="000000"/>
                </a:solidFill>
                <a:cs typeface="Calibri"/>
              </a:rPr>
              <a:t>, </a:t>
            </a:r>
            <a:r>
              <a:rPr lang="ro" sz="1600" dirty="0" err="1">
                <a:solidFill>
                  <a:srgbClr val="000000"/>
                </a:solidFill>
                <a:cs typeface="Calibri"/>
              </a:rPr>
              <a:t>we</a:t>
            </a:r>
            <a:r>
              <a:rPr lang="ro" sz="1600" dirty="0">
                <a:solidFill>
                  <a:srgbClr val="000000"/>
                </a:solidFill>
                <a:cs typeface="Calibri"/>
              </a:rPr>
              <a:t> </a:t>
            </a:r>
            <a:r>
              <a:rPr lang="ro" sz="1600" dirty="0" err="1">
                <a:solidFill>
                  <a:srgbClr val="000000"/>
                </a:solidFill>
                <a:cs typeface="Calibri"/>
              </a:rPr>
              <a:t>moved</a:t>
            </a:r>
            <a:r>
              <a:rPr lang="ro" sz="1600" dirty="0">
                <a:solidFill>
                  <a:srgbClr val="000000"/>
                </a:solidFill>
                <a:cs typeface="Calibri"/>
              </a:rPr>
              <a:t> on </a:t>
            </a:r>
            <a:r>
              <a:rPr lang="ro" sz="1600" dirty="0" err="1">
                <a:solidFill>
                  <a:srgbClr val="000000"/>
                </a:solidFill>
                <a:cs typeface="Calibri"/>
              </a:rPr>
              <a:t>to</a:t>
            </a:r>
            <a:r>
              <a:rPr lang="ro" sz="1600" dirty="0">
                <a:solidFill>
                  <a:srgbClr val="000000"/>
                </a:solidFill>
                <a:cs typeface="Calibri"/>
              </a:rPr>
              <a:t> </a:t>
            </a:r>
            <a:r>
              <a:rPr lang="ro" sz="1600" dirty="0" err="1">
                <a:solidFill>
                  <a:srgbClr val="000000"/>
                </a:solidFill>
                <a:cs typeface="Calibri"/>
              </a:rPr>
              <a:t>something</a:t>
            </a:r>
            <a:r>
              <a:rPr lang="ro" sz="1600" dirty="0">
                <a:solidFill>
                  <a:srgbClr val="000000"/>
                </a:solidFill>
                <a:cs typeface="Calibri"/>
              </a:rPr>
              <a:t> more </a:t>
            </a:r>
            <a:r>
              <a:rPr lang="ro" sz="1600" dirty="0" err="1">
                <a:solidFill>
                  <a:srgbClr val="000000"/>
                </a:solidFill>
                <a:cs typeface="Calibri"/>
              </a:rPr>
              <a:t>efficient</a:t>
            </a:r>
            <a:r>
              <a:rPr lang="ro" sz="1600" dirty="0">
                <a:solidFill>
                  <a:srgbClr val="000000"/>
                </a:solidFill>
                <a:cs typeface="Calibri"/>
              </a:rPr>
              <a:t>. I </a:t>
            </a:r>
            <a:r>
              <a:rPr lang="ro" sz="1600" dirty="0" err="1">
                <a:solidFill>
                  <a:srgbClr val="000000"/>
                </a:solidFill>
                <a:cs typeface="Calibri"/>
              </a:rPr>
              <a:t>replaced</a:t>
            </a:r>
            <a:r>
              <a:rPr lang="ro" sz="1600" dirty="0">
                <a:solidFill>
                  <a:srgbClr val="000000"/>
                </a:solidFill>
                <a:cs typeface="Calibri"/>
              </a:rPr>
              <a:t> </a:t>
            </a:r>
            <a:r>
              <a:rPr lang="ro" sz="1600" dirty="0" err="1">
                <a:solidFill>
                  <a:srgbClr val="000000"/>
                </a:solidFill>
                <a:cs typeface="Calibri"/>
              </a:rPr>
              <a:t>all</a:t>
            </a:r>
            <a:r>
              <a:rPr lang="ro" sz="1600" dirty="0">
                <a:solidFill>
                  <a:srgbClr val="000000"/>
                </a:solidFill>
                <a:cs typeface="Calibri"/>
              </a:rPr>
              <a:t> of </a:t>
            </a:r>
            <a:r>
              <a:rPr lang="ro" sz="1600" dirty="0" err="1">
                <a:solidFill>
                  <a:srgbClr val="000000"/>
                </a:solidFill>
                <a:cs typeface="Calibri"/>
              </a:rPr>
              <a:t>the</a:t>
            </a:r>
            <a:r>
              <a:rPr lang="ro" sz="1600" dirty="0">
                <a:solidFill>
                  <a:srgbClr val="000000"/>
                </a:solidFill>
                <a:cs typeface="Calibri"/>
              </a:rPr>
              <a:t> old </a:t>
            </a:r>
            <a:r>
              <a:rPr lang="ro" sz="1600" dirty="0" err="1">
                <a:solidFill>
                  <a:srgbClr val="000000"/>
                </a:solidFill>
                <a:cs typeface="Calibri"/>
              </a:rPr>
              <a:t>bulbs</a:t>
            </a:r>
            <a:r>
              <a:rPr lang="ro" sz="1600" dirty="0">
                <a:solidFill>
                  <a:srgbClr val="000000"/>
                </a:solidFill>
                <a:cs typeface="Calibri"/>
              </a:rPr>
              <a:t> </a:t>
            </a:r>
            <a:r>
              <a:rPr lang="ro" sz="1600" dirty="0" err="1">
                <a:solidFill>
                  <a:srgbClr val="000000"/>
                </a:solidFill>
                <a:cs typeface="Calibri"/>
              </a:rPr>
              <a:t>with</a:t>
            </a:r>
            <a:r>
              <a:rPr lang="ro" sz="1600" dirty="0">
                <a:solidFill>
                  <a:srgbClr val="000000"/>
                </a:solidFill>
                <a:cs typeface="Calibri"/>
              </a:rPr>
              <a:t> </a:t>
            </a:r>
            <a:r>
              <a:rPr lang="ro" sz="1600" dirty="0" err="1">
                <a:solidFill>
                  <a:srgbClr val="000000"/>
                </a:solidFill>
                <a:cs typeface="Calibri"/>
              </a:rPr>
              <a:t>some</a:t>
            </a:r>
            <a:r>
              <a:rPr lang="ro" sz="1600" dirty="0">
                <a:solidFill>
                  <a:srgbClr val="000000"/>
                </a:solidFill>
                <a:cs typeface="Calibri"/>
              </a:rPr>
              <a:t> </a:t>
            </a:r>
            <a:r>
              <a:rPr lang="ro" sz="1600" dirty="0" err="1">
                <a:solidFill>
                  <a:srgbClr val="000000"/>
                </a:solidFill>
                <a:cs typeface="Calibri"/>
              </a:rPr>
              <a:t>LEDs</a:t>
            </a:r>
            <a:r>
              <a:rPr lang="ro" sz="1600" dirty="0">
                <a:solidFill>
                  <a:srgbClr val="000000"/>
                </a:solidFill>
                <a:cs typeface="Calibri"/>
              </a:rPr>
              <a:t>. </a:t>
            </a:r>
            <a:r>
              <a:rPr lang="ro" sz="1600" dirty="0" err="1">
                <a:solidFill>
                  <a:srgbClr val="000000"/>
                </a:solidFill>
                <a:cs typeface="Calibri"/>
              </a:rPr>
              <a:t>My</a:t>
            </a:r>
            <a:r>
              <a:rPr lang="ro" sz="1600" dirty="0">
                <a:solidFill>
                  <a:srgbClr val="000000"/>
                </a:solidFill>
                <a:cs typeface="Calibri"/>
              </a:rPr>
              <a:t> </a:t>
            </a:r>
            <a:r>
              <a:rPr lang="ro" sz="1600" dirty="0" err="1">
                <a:solidFill>
                  <a:srgbClr val="000000"/>
                </a:solidFill>
                <a:cs typeface="Calibri"/>
              </a:rPr>
              <a:t>mom</a:t>
            </a:r>
            <a:r>
              <a:rPr lang="ro" sz="1600" dirty="0">
                <a:solidFill>
                  <a:srgbClr val="000000"/>
                </a:solidFill>
                <a:cs typeface="Calibri"/>
              </a:rPr>
              <a:t> </a:t>
            </a:r>
            <a:r>
              <a:rPr lang="ro" sz="1600" dirty="0" err="1">
                <a:solidFill>
                  <a:srgbClr val="000000"/>
                </a:solidFill>
                <a:cs typeface="Calibri"/>
              </a:rPr>
              <a:t>changed</a:t>
            </a:r>
            <a:r>
              <a:rPr lang="ro" sz="1600" dirty="0">
                <a:solidFill>
                  <a:srgbClr val="000000"/>
                </a:solidFill>
                <a:cs typeface="Calibri"/>
              </a:rPr>
              <a:t>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shower</a:t>
            </a:r>
            <a:r>
              <a:rPr lang="ro" sz="1600" dirty="0">
                <a:solidFill>
                  <a:srgbClr val="000000"/>
                </a:solidFill>
                <a:cs typeface="Calibri"/>
              </a:rPr>
              <a:t> </a:t>
            </a:r>
            <a:r>
              <a:rPr lang="ro" sz="1600" dirty="0" err="1">
                <a:solidFill>
                  <a:srgbClr val="000000"/>
                </a:solidFill>
                <a:cs typeface="Calibri"/>
              </a:rPr>
              <a:t>head</a:t>
            </a:r>
            <a:r>
              <a:rPr lang="ro" sz="1600" dirty="0">
                <a:solidFill>
                  <a:srgbClr val="000000"/>
                </a:solidFill>
                <a:cs typeface="Calibri"/>
              </a:rPr>
              <a:t> </a:t>
            </a:r>
            <a:r>
              <a:rPr lang="ro" sz="1600" dirty="0" err="1">
                <a:solidFill>
                  <a:srgbClr val="000000"/>
                </a:solidFill>
                <a:cs typeface="Calibri"/>
              </a:rPr>
              <a:t>with</a:t>
            </a:r>
            <a:r>
              <a:rPr lang="ro" sz="1600" dirty="0">
                <a:solidFill>
                  <a:srgbClr val="000000"/>
                </a:solidFill>
                <a:cs typeface="Calibri"/>
              </a:rPr>
              <a:t> a </a:t>
            </a:r>
            <a:r>
              <a:rPr lang="ro" sz="1600" dirty="0" err="1">
                <a:solidFill>
                  <a:srgbClr val="000000"/>
                </a:solidFill>
                <a:cs typeface="Calibri"/>
              </a:rPr>
              <a:t>low-flow</a:t>
            </a:r>
            <a:r>
              <a:rPr lang="ro" sz="1600" dirty="0">
                <a:solidFill>
                  <a:srgbClr val="000000"/>
                </a:solidFill>
                <a:cs typeface="Calibri"/>
              </a:rPr>
              <a:t> </a:t>
            </a:r>
            <a:r>
              <a:rPr lang="ro" sz="1600" dirty="0" err="1">
                <a:solidFill>
                  <a:srgbClr val="000000"/>
                </a:solidFill>
                <a:cs typeface="Calibri"/>
              </a:rPr>
              <a:t>one</a:t>
            </a:r>
            <a:r>
              <a:rPr lang="ro" sz="1600" dirty="0">
                <a:solidFill>
                  <a:srgbClr val="000000"/>
                </a:solidFill>
                <a:cs typeface="Calibri"/>
              </a:rPr>
              <a:t> </a:t>
            </a:r>
            <a:r>
              <a:rPr lang="ro" sz="1600" dirty="0" err="1">
                <a:solidFill>
                  <a:srgbClr val="000000"/>
                </a:solidFill>
                <a:cs typeface="Calibri"/>
              </a:rPr>
              <a:t>and</a:t>
            </a:r>
            <a:r>
              <a:rPr lang="ro" sz="1600" dirty="0">
                <a:solidFill>
                  <a:srgbClr val="000000"/>
                </a:solidFill>
                <a:cs typeface="Calibri"/>
              </a:rPr>
              <a:t> </a:t>
            </a:r>
            <a:r>
              <a:rPr lang="ro" sz="1600" dirty="0" err="1">
                <a:solidFill>
                  <a:srgbClr val="000000"/>
                </a:solidFill>
                <a:cs typeface="Calibri"/>
              </a:rPr>
              <a:t>she</a:t>
            </a:r>
            <a:r>
              <a:rPr lang="ro" sz="1600" dirty="0">
                <a:solidFill>
                  <a:srgbClr val="000000"/>
                </a:solidFill>
                <a:cs typeface="Calibri"/>
              </a:rPr>
              <a:t> </a:t>
            </a:r>
            <a:r>
              <a:rPr lang="ro" sz="1600" dirty="0" err="1">
                <a:solidFill>
                  <a:srgbClr val="000000"/>
                </a:solidFill>
                <a:cs typeface="Calibri"/>
              </a:rPr>
              <a:t>was</a:t>
            </a:r>
            <a:r>
              <a:rPr lang="ro" sz="1600" dirty="0">
                <a:solidFill>
                  <a:srgbClr val="000000"/>
                </a:solidFill>
                <a:cs typeface="Calibri"/>
              </a:rPr>
              <a:t> </a:t>
            </a:r>
            <a:r>
              <a:rPr lang="ro" sz="1600" dirty="0" err="1">
                <a:solidFill>
                  <a:srgbClr val="000000"/>
                </a:solidFill>
                <a:cs typeface="Calibri"/>
              </a:rPr>
              <a:t>so</a:t>
            </a:r>
            <a:r>
              <a:rPr lang="ro" sz="1600" dirty="0">
                <a:solidFill>
                  <a:srgbClr val="000000"/>
                </a:solidFill>
                <a:cs typeface="Calibri"/>
              </a:rPr>
              <a:t> </a:t>
            </a:r>
            <a:r>
              <a:rPr lang="ro" sz="1600" dirty="0" err="1">
                <a:solidFill>
                  <a:srgbClr val="000000"/>
                </a:solidFill>
                <a:cs typeface="Calibri"/>
              </a:rPr>
              <a:t>motivated</a:t>
            </a:r>
            <a:r>
              <a:rPr lang="ro" sz="1600" dirty="0">
                <a:solidFill>
                  <a:srgbClr val="000000"/>
                </a:solidFill>
                <a:cs typeface="Calibri"/>
              </a:rPr>
              <a:t> </a:t>
            </a:r>
            <a:r>
              <a:rPr lang="ro" sz="1600" dirty="0" err="1">
                <a:solidFill>
                  <a:srgbClr val="000000"/>
                </a:solidFill>
                <a:cs typeface="Calibri"/>
              </a:rPr>
              <a:t>to</a:t>
            </a:r>
            <a:r>
              <a:rPr lang="ro" sz="1600" dirty="0">
                <a:solidFill>
                  <a:srgbClr val="000000"/>
                </a:solidFill>
                <a:cs typeface="Calibri"/>
              </a:rPr>
              <a:t> </a:t>
            </a:r>
            <a:r>
              <a:rPr lang="ro" sz="1600" dirty="0" err="1">
                <a:solidFill>
                  <a:srgbClr val="000000"/>
                </a:solidFill>
                <a:cs typeface="Calibri"/>
              </a:rPr>
              <a:t>save</a:t>
            </a:r>
            <a:r>
              <a:rPr lang="ro" sz="1600" dirty="0">
                <a:solidFill>
                  <a:srgbClr val="000000"/>
                </a:solidFill>
                <a:cs typeface="Calibri"/>
              </a:rPr>
              <a:t> as </a:t>
            </a:r>
            <a:r>
              <a:rPr lang="ro" sz="1600" dirty="0" err="1">
                <a:solidFill>
                  <a:srgbClr val="000000"/>
                </a:solidFill>
                <a:cs typeface="Calibri"/>
              </a:rPr>
              <a:t>much</a:t>
            </a:r>
            <a:r>
              <a:rPr lang="ro" sz="1600" dirty="0">
                <a:solidFill>
                  <a:srgbClr val="000000"/>
                </a:solidFill>
                <a:cs typeface="Calibri"/>
              </a:rPr>
              <a:t> </a:t>
            </a:r>
            <a:r>
              <a:rPr lang="ro" sz="1600" dirty="0" err="1">
                <a:solidFill>
                  <a:srgbClr val="000000"/>
                </a:solidFill>
                <a:cs typeface="Calibri"/>
              </a:rPr>
              <a:t>energy</a:t>
            </a:r>
            <a:r>
              <a:rPr lang="ro" sz="1600" dirty="0">
                <a:solidFill>
                  <a:srgbClr val="000000"/>
                </a:solidFill>
                <a:cs typeface="Calibri"/>
              </a:rPr>
              <a:t> as </a:t>
            </a:r>
            <a:r>
              <a:rPr lang="ro" sz="1600" dirty="0" err="1">
                <a:solidFill>
                  <a:srgbClr val="000000"/>
                </a:solidFill>
                <a:cs typeface="Calibri"/>
              </a:rPr>
              <a:t>she</a:t>
            </a:r>
            <a:r>
              <a:rPr lang="ro" sz="1600" dirty="0">
                <a:solidFill>
                  <a:srgbClr val="000000"/>
                </a:solidFill>
                <a:cs typeface="Calibri"/>
              </a:rPr>
              <a:t> </a:t>
            </a:r>
            <a:r>
              <a:rPr lang="ro" sz="1600" dirty="0" err="1">
                <a:solidFill>
                  <a:srgbClr val="000000"/>
                </a:solidFill>
                <a:cs typeface="Calibri"/>
              </a:rPr>
              <a:t>could</a:t>
            </a:r>
            <a:r>
              <a:rPr lang="ro" sz="1600" dirty="0">
                <a:solidFill>
                  <a:srgbClr val="000000"/>
                </a:solidFill>
                <a:cs typeface="Calibri"/>
              </a:rPr>
              <a:t>, </a:t>
            </a:r>
            <a:r>
              <a:rPr lang="ro" sz="1600" dirty="0" err="1">
                <a:solidFill>
                  <a:srgbClr val="000000"/>
                </a:solidFill>
                <a:cs typeface="Calibri"/>
              </a:rPr>
              <a:t>that</a:t>
            </a:r>
            <a:r>
              <a:rPr lang="ro" sz="1600" dirty="0">
                <a:solidFill>
                  <a:srgbClr val="000000"/>
                </a:solidFill>
                <a:cs typeface="Calibri"/>
              </a:rPr>
              <a:t> </a:t>
            </a:r>
            <a:r>
              <a:rPr lang="ro" sz="1600" dirty="0" err="1">
                <a:solidFill>
                  <a:srgbClr val="000000"/>
                </a:solidFill>
                <a:cs typeface="Calibri"/>
              </a:rPr>
              <a:t>she</a:t>
            </a:r>
            <a:r>
              <a:rPr lang="ro" sz="1600" dirty="0">
                <a:solidFill>
                  <a:srgbClr val="000000"/>
                </a:solidFill>
                <a:cs typeface="Calibri"/>
              </a:rPr>
              <a:t> </a:t>
            </a:r>
            <a:r>
              <a:rPr lang="ro" sz="1600" dirty="0" err="1">
                <a:solidFill>
                  <a:srgbClr val="000000"/>
                </a:solidFill>
                <a:cs typeface="Calibri"/>
              </a:rPr>
              <a:t>defrost</a:t>
            </a:r>
            <a:r>
              <a:rPr lang="ro" sz="1600" dirty="0">
                <a:solidFill>
                  <a:srgbClr val="000000"/>
                </a:solidFill>
                <a:cs typeface="Calibri"/>
              </a:rPr>
              <a:t> </a:t>
            </a:r>
            <a:r>
              <a:rPr lang="ro" sz="1600" dirty="0" err="1">
                <a:solidFill>
                  <a:srgbClr val="000000"/>
                </a:solidFill>
                <a:cs typeface="Calibri"/>
              </a:rPr>
              <a:t>all</a:t>
            </a:r>
            <a:r>
              <a:rPr lang="ro" sz="1600" dirty="0">
                <a:solidFill>
                  <a:srgbClr val="000000"/>
                </a:solidFill>
                <a:cs typeface="Calibri"/>
              </a:rPr>
              <a:t>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food</a:t>
            </a:r>
            <a:r>
              <a:rPr lang="ro" sz="1600" dirty="0">
                <a:solidFill>
                  <a:srgbClr val="000000"/>
                </a:solidFill>
                <a:cs typeface="Calibri"/>
              </a:rPr>
              <a:t> </a:t>
            </a:r>
            <a:r>
              <a:rPr lang="ro" sz="1600" dirty="0" err="1">
                <a:solidFill>
                  <a:srgbClr val="000000"/>
                </a:solidFill>
                <a:cs typeface="Calibri"/>
              </a:rPr>
              <a:t>that</a:t>
            </a:r>
            <a:r>
              <a:rPr lang="ro" sz="1600" dirty="0">
                <a:solidFill>
                  <a:srgbClr val="000000"/>
                </a:solidFill>
                <a:cs typeface="Calibri"/>
              </a:rPr>
              <a:t> </a:t>
            </a:r>
            <a:r>
              <a:rPr lang="ro" sz="1600" dirty="0" err="1">
                <a:solidFill>
                  <a:srgbClr val="000000"/>
                </a:solidFill>
                <a:cs typeface="Calibri"/>
              </a:rPr>
              <a:t>we</a:t>
            </a:r>
            <a:r>
              <a:rPr lang="ro" sz="1600" dirty="0">
                <a:solidFill>
                  <a:srgbClr val="000000"/>
                </a:solidFill>
                <a:cs typeface="Calibri"/>
              </a:rPr>
              <a:t> </a:t>
            </a:r>
            <a:r>
              <a:rPr lang="ro" sz="1600" dirty="0" err="1">
                <a:solidFill>
                  <a:srgbClr val="000000"/>
                </a:solidFill>
                <a:cs typeface="Calibri"/>
              </a:rPr>
              <a:t>needed</a:t>
            </a:r>
            <a:r>
              <a:rPr lang="ro" sz="1600" dirty="0">
                <a:solidFill>
                  <a:srgbClr val="000000"/>
                </a:solidFill>
                <a:cs typeface="Calibri"/>
              </a:rPr>
              <a:t> </a:t>
            </a:r>
            <a:r>
              <a:rPr lang="ro" sz="1600" dirty="0" err="1">
                <a:solidFill>
                  <a:srgbClr val="000000"/>
                </a:solidFill>
                <a:cs typeface="Calibri"/>
              </a:rPr>
              <a:t>naturally</a:t>
            </a:r>
            <a:r>
              <a:rPr lang="ro" sz="1600" dirty="0">
                <a:solidFill>
                  <a:srgbClr val="000000"/>
                </a:solidFill>
                <a:cs typeface="Calibri"/>
              </a:rPr>
              <a:t>, </a:t>
            </a:r>
            <a:r>
              <a:rPr lang="ro" sz="1600" dirty="0" err="1">
                <a:solidFill>
                  <a:srgbClr val="000000"/>
                </a:solidFill>
                <a:cs typeface="Calibri"/>
              </a:rPr>
              <a:t>without</a:t>
            </a:r>
            <a:r>
              <a:rPr lang="ro" sz="1600" dirty="0">
                <a:solidFill>
                  <a:srgbClr val="000000"/>
                </a:solidFill>
                <a:cs typeface="Calibri"/>
              </a:rPr>
              <a:t> </a:t>
            </a:r>
            <a:r>
              <a:rPr lang="ro" sz="1600" dirty="0" err="1">
                <a:solidFill>
                  <a:srgbClr val="000000"/>
                </a:solidFill>
                <a:cs typeface="Calibri"/>
              </a:rPr>
              <a:t>using</a:t>
            </a:r>
            <a:r>
              <a:rPr lang="ro" sz="1600" dirty="0">
                <a:solidFill>
                  <a:srgbClr val="000000"/>
                </a:solidFill>
                <a:cs typeface="Calibri"/>
              </a:rPr>
              <a:t> </a:t>
            </a:r>
            <a:r>
              <a:rPr lang="ro" sz="1600" dirty="0" err="1">
                <a:solidFill>
                  <a:srgbClr val="000000"/>
                </a:solidFill>
                <a:cs typeface="Calibri"/>
              </a:rPr>
              <a:t>the</a:t>
            </a:r>
            <a:r>
              <a:rPr lang="ro" sz="1600" dirty="0">
                <a:solidFill>
                  <a:srgbClr val="000000"/>
                </a:solidFill>
                <a:cs typeface="Calibri"/>
              </a:rPr>
              <a:t> </a:t>
            </a:r>
            <a:r>
              <a:rPr lang="ro" sz="1600" dirty="0" err="1">
                <a:solidFill>
                  <a:srgbClr val="000000"/>
                </a:solidFill>
                <a:cs typeface="Calibri"/>
              </a:rPr>
              <a:t>microwave</a:t>
            </a:r>
            <a:r>
              <a:rPr lang="ro" sz="1600" dirty="0">
                <a:solidFill>
                  <a:srgbClr val="000000"/>
                </a:solidFill>
                <a:cs typeface="Calibri"/>
              </a:rPr>
              <a:t>. </a:t>
            </a:r>
            <a:endParaRPr lang="en-US" sz="1600" dirty="0">
              <a:solidFill>
                <a:srgbClr val="000000"/>
              </a:solidFill>
              <a:cs typeface="Calibri"/>
            </a:endParaRPr>
          </a:p>
          <a:p>
            <a:r>
              <a:rPr lang="ro" sz="1600" dirty="0">
                <a:solidFill>
                  <a:srgbClr val="000000"/>
                </a:solidFill>
                <a:cs typeface="Calibri"/>
              </a:rPr>
              <a:t>At the end of this month we save almost 25€, which I think is impressive if we think about the effort that </a:t>
            </a:r>
            <a:r>
              <a:rPr lang="ro" sz="1600" dirty="0" smtClean="0">
                <a:solidFill>
                  <a:srgbClr val="000000"/>
                </a:solidFill>
                <a:cs typeface="Calibri"/>
              </a:rPr>
              <a:t>we</a:t>
            </a:r>
            <a:r>
              <a:rPr lang="en-US" sz="1600" dirty="0" smtClean="0">
                <a:solidFill>
                  <a:srgbClr val="000000"/>
                </a:solidFill>
                <a:cs typeface="Calibri"/>
              </a:rPr>
              <a:t> had made</a:t>
            </a:r>
            <a:r>
              <a:rPr lang="ro" sz="1600" dirty="0" smtClean="0">
                <a:solidFill>
                  <a:srgbClr val="000000"/>
                </a:solidFill>
                <a:cs typeface="Calibri"/>
              </a:rPr>
              <a:t>.</a:t>
            </a:r>
            <a:endParaRPr lang="en-US" sz="1200" dirty="0">
              <a:solidFill>
                <a:srgbClr val="000000"/>
              </a:solidFill>
              <a:cs typeface="Calibri" panose="020F0502020204030204"/>
            </a:endParaRPr>
          </a:p>
        </p:txBody>
      </p:sp>
    </p:spTree>
    <p:extLst>
      <p:ext uri="{BB962C8B-B14F-4D97-AF65-F5344CB8AC3E}">
        <p14:creationId xmlns:p14="http://schemas.microsoft.com/office/powerpoint/2010/main" val="73129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7E1A7-08C0-4953-987F-3835F530B5CC}"/>
              </a:ext>
            </a:extLst>
          </p:cNvPr>
          <p:cNvSpPr>
            <a:spLocks noGrp="1"/>
          </p:cNvSpPr>
          <p:nvPr>
            <p:ph idx="1"/>
          </p:nvPr>
        </p:nvSpPr>
        <p:spPr>
          <a:xfrm>
            <a:off x="805542" y="1078495"/>
            <a:ext cx="6382657" cy="4975171"/>
          </a:xfrm>
        </p:spPr>
        <p:txBody>
          <a:bodyPr vert="horz" lIns="91440" tIns="45720" rIns="91440" bIns="45720" rtlCol="0" anchor="t">
            <a:normAutofit/>
          </a:bodyPr>
          <a:lstStyle/>
          <a:p>
            <a:pPr marL="0" indent="0">
              <a:buNone/>
            </a:pPr>
            <a:r>
              <a:rPr lang="en-US" sz="1300" dirty="0">
                <a:cs typeface="Calibri"/>
              </a:rPr>
              <a:t>          </a:t>
            </a:r>
            <a:r>
              <a:rPr lang="en-US" sz="1800" dirty="0">
                <a:cs typeface="Calibri"/>
              </a:rPr>
              <a:t>           </a:t>
            </a:r>
            <a:r>
              <a:rPr lang="en-US" sz="1800" b="1" dirty="0">
                <a:cs typeface="Calibri"/>
              </a:rPr>
              <a:t>How I accepted and finished the 1 </a:t>
            </a:r>
            <a:r>
              <a:rPr lang="en-US" sz="1800" b="1" dirty="0" smtClean="0">
                <a:cs typeface="Calibri"/>
              </a:rPr>
              <a:t>month’s </a:t>
            </a:r>
            <a:r>
              <a:rPr lang="en-US" sz="1800" b="1" dirty="0">
                <a:cs typeface="Calibri"/>
              </a:rPr>
              <a:t>challenge</a:t>
            </a:r>
            <a:r>
              <a:rPr lang="en-US" sz="1800" dirty="0">
                <a:cs typeface="Calibri"/>
              </a:rPr>
              <a:t>.</a:t>
            </a:r>
          </a:p>
          <a:p>
            <a:r>
              <a:rPr lang="en-US" sz="1800" dirty="0">
                <a:cs typeface="Calibri"/>
              </a:rPr>
              <a:t>Saving energy is something we should all do, for the sake of the environment. This period was a bit difficult for my family, as we are not used to saving </a:t>
            </a:r>
            <a:r>
              <a:rPr lang="en-US" sz="1800" dirty="0" smtClean="0">
                <a:cs typeface="Calibri"/>
              </a:rPr>
              <a:t> </a:t>
            </a:r>
            <a:r>
              <a:rPr lang="en-US" sz="1800" dirty="0">
                <a:cs typeface="Calibri"/>
              </a:rPr>
              <a:t>much energy, but we managed to get through it. </a:t>
            </a:r>
          </a:p>
          <a:p>
            <a:r>
              <a:rPr lang="en-US" sz="1800" dirty="0">
                <a:cs typeface="Calibri"/>
              </a:rPr>
              <a:t>We turned off the lights every time we left a room, which helped with saving electricity.</a:t>
            </a:r>
          </a:p>
          <a:p>
            <a:r>
              <a:rPr lang="en-US" sz="1800" dirty="0">
                <a:cs typeface="Calibri"/>
              </a:rPr>
              <a:t>By closing the tap water while brushing our teeth </a:t>
            </a:r>
            <a:r>
              <a:rPr lang="en-US" sz="1800" dirty="0" smtClean="0">
                <a:cs typeface="Calibri"/>
              </a:rPr>
              <a:t>and instead </a:t>
            </a:r>
            <a:r>
              <a:rPr lang="en-US" sz="1800" dirty="0">
                <a:cs typeface="Calibri"/>
              </a:rPr>
              <a:t>of taking long </a:t>
            </a:r>
            <a:r>
              <a:rPr lang="en-US" sz="1800" dirty="0" smtClean="0">
                <a:cs typeface="Calibri"/>
              </a:rPr>
              <a:t>baths , we </a:t>
            </a:r>
            <a:r>
              <a:rPr lang="en-US" sz="1800" dirty="0">
                <a:cs typeface="Calibri"/>
              </a:rPr>
              <a:t>had short showers. </a:t>
            </a:r>
          </a:p>
          <a:p>
            <a:r>
              <a:rPr lang="en-US" sz="1800" dirty="0">
                <a:cs typeface="Calibri"/>
              </a:rPr>
              <a:t>We also saved electricity by turning off the extension cord every time we didn't use it. </a:t>
            </a:r>
          </a:p>
          <a:p>
            <a:r>
              <a:rPr lang="en-US" sz="1800" dirty="0">
                <a:cs typeface="Calibri"/>
              </a:rPr>
              <a:t>We avoided leaving the computers or TVs on </a:t>
            </a:r>
            <a:r>
              <a:rPr lang="en-US" sz="1800" dirty="0" err="1">
                <a:cs typeface="Calibri"/>
              </a:rPr>
              <a:t>stand by</a:t>
            </a:r>
            <a:r>
              <a:rPr lang="en-US" sz="1800" dirty="0">
                <a:cs typeface="Calibri"/>
              </a:rPr>
              <a:t>, and turned them off anytime we didn't use them for a long time.</a:t>
            </a:r>
          </a:p>
          <a:p>
            <a:r>
              <a:rPr lang="en-US" sz="1300" dirty="0">
                <a:cs typeface="Calibri"/>
              </a:rPr>
              <a:t>                                                                                                       </a:t>
            </a:r>
            <a:r>
              <a:rPr lang="en-US" sz="1600" b="1" dirty="0">
                <a:cs typeface="Calibri"/>
              </a:rPr>
              <a:t> -</a:t>
            </a:r>
            <a:r>
              <a:rPr lang="en-US" sz="1600" b="1" dirty="0" err="1">
                <a:cs typeface="Calibri"/>
              </a:rPr>
              <a:t>Andra</a:t>
            </a:r>
            <a:r>
              <a:rPr lang="en-US" sz="1600" b="1" dirty="0">
                <a:cs typeface="Calibri"/>
              </a:rPr>
              <a:t> </a:t>
            </a:r>
          </a:p>
        </p:txBody>
      </p:sp>
      <p:sp>
        <p:nvSpPr>
          <p:cNvPr id="11" name="Freeform: Shape 10">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remote control on a wooden table&#10;&#10;Description generated with high confidence">
            <a:extLst>
              <a:ext uri="{FF2B5EF4-FFF2-40B4-BE49-F238E27FC236}">
                <a16:creationId xmlns:a16="http://schemas.microsoft.com/office/drawing/2014/main" id="{686D3196-DB47-41E0-8A33-558A45451E33}"/>
              </a:ext>
            </a:extLst>
          </p:cNvPr>
          <p:cNvPicPr>
            <a:picLocks noChangeAspect="1"/>
          </p:cNvPicPr>
          <p:nvPr/>
        </p:nvPicPr>
        <p:blipFill rotWithShape="1">
          <a:blip r:embed="rId2"/>
          <a:srcRect l="11989" r="14566" b="-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3" name="Freeform: Shape 12">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wall, person, indoor&#10;&#10;Description generated with very high confidence">
            <a:extLst>
              <a:ext uri="{FF2B5EF4-FFF2-40B4-BE49-F238E27FC236}">
                <a16:creationId xmlns:a16="http://schemas.microsoft.com/office/drawing/2014/main" id="{4F403953-219C-4260-AC5A-B16190489006}"/>
              </a:ext>
            </a:extLst>
          </p:cNvPr>
          <p:cNvPicPr>
            <a:picLocks noChangeAspect="1"/>
          </p:cNvPicPr>
          <p:nvPr/>
        </p:nvPicPr>
        <p:blipFill rotWithShape="1">
          <a:blip r:embed="rId3"/>
          <a:srcRect t="13751" r="-1" b="40635"/>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1815862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5288A9C-45F9-487C-90C6-6F294D0E62F2}"/>
              </a:ext>
            </a:extLst>
          </p:cNvPr>
          <p:cNvSpPr>
            <a:spLocks noGrp="1"/>
          </p:cNvSpPr>
          <p:nvPr>
            <p:ph idx="1"/>
          </p:nvPr>
        </p:nvSpPr>
        <p:spPr>
          <a:xfrm>
            <a:off x="6090574" y="801866"/>
            <a:ext cx="5306084" cy="5230634"/>
          </a:xfrm>
        </p:spPr>
        <p:txBody>
          <a:bodyPr vert="horz" lIns="91440" tIns="45720" rIns="91440" bIns="45720" rtlCol="0" anchor="ctr">
            <a:normAutofit/>
          </a:bodyPr>
          <a:lstStyle/>
          <a:p>
            <a:pPr>
              <a:buNone/>
            </a:pPr>
            <a:r>
              <a:rPr lang="en-US" sz="1500" dirty="0">
                <a:solidFill>
                  <a:srgbClr val="000000"/>
                </a:solidFill>
                <a:cs typeface="Calibri"/>
              </a:rPr>
              <a:t>                                               </a:t>
            </a:r>
            <a:r>
              <a:rPr lang="en-US" sz="1500" b="1" dirty="0">
                <a:solidFill>
                  <a:srgbClr val="000000"/>
                </a:solidFill>
                <a:cs typeface="Calibri"/>
              </a:rPr>
              <a:t>Saving Energy</a:t>
            </a:r>
            <a:r>
              <a:rPr lang="en-US" sz="1500" dirty="0">
                <a:solidFill>
                  <a:srgbClr val="000000"/>
                </a:solidFill>
                <a:cs typeface="Calibri"/>
              </a:rPr>
              <a:t> </a:t>
            </a:r>
            <a:endParaRPr lang="en-US" sz="1500" dirty="0">
              <a:solidFill>
                <a:srgbClr val="000000"/>
              </a:solidFill>
            </a:endParaRPr>
          </a:p>
          <a:p>
            <a:pPr>
              <a:buNone/>
            </a:pPr>
            <a:r>
              <a:rPr lang="en-US" sz="1500" dirty="0">
                <a:solidFill>
                  <a:srgbClr val="000000"/>
                </a:solidFill>
                <a:cs typeface="Calibri"/>
              </a:rPr>
              <a:t>The task itself was quite difficult, as we were not used to saving energy at all, but we managed to fulfill it without too much trouble and it turned out to be fun, while also beneficial. </a:t>
            </a:r>
            <a:endParaRPr lang="en-US" sz="1500" dirty="0">
              <a:solidFill>
                <a:srgbClr val="000000"/>
              </a:solidFill>
            </a:endParaRPr>
          </a:p>
          <a:p>
            <a:pPr marL="0" indent="0">
              <a:buNone/>
            </a:pPr>
            <a:r>
              <a:rPr lang="ro" sz="1500" dirty="0">
                <a:solidFill>
                  <a:srgbClr val="000000"/>
                </a:solidFill>
                <a:cs typeface="Calibri"/>
              </a:rPr>
              <a:t>The </a:t>
            </a:r>
            <a:r>
              <a:rPr lang="ro" sz="1500" dirty="0" err="1">
                <a:solidFill>
                  <a:srgbClr val="000000"/>
                </a:solidFill>
                <a:cs typeface="Calibri"/>
              </a:rPr>
              <a:t>first</a:t>
            </a:r>
            <a:r>
              <a:rPr lang="ro" sz="1500" dirty="0">
                <a:solidFill>
                  <a:srgbClr val="000000"/>
                </a:solidFill>
                <a:cs typeface="Calibri"/>
              </a:rPr>
              <a:t> </a:t>
            </a:r>
            <a:r>
              <a:rPr lang="ro" sz="1500" dirty="0" err="1">
                <a:solidFill>
                  <a:srgbClr val="000000"/>
                </a:solidFill>
                <a:cs typeface="Calibri"/>
              </a:rPr>
              <a:t>thing</a:t>
            </a:r>
            <a:r>
              <a:rPr lang="ro" sz="1500" dirty="0">
                <a:solidFill>
                  <a:srgbClr val="000000"/>
                </a:solidFill>
                <a:cs typeface="Calibri"/>
              </a:rPr>
              <a:t> </a:t>
            </a:r>
            <a:r>
              <a:rPr lang="ro" sz="1500" dirty="0" err="1">
                <a:solidFill>
                  <a:srgbClr val="000000"/>
                </a:solidFill>
                <a:cs typeface="Calibri"/>
              </a:rPr>
              <a:t>me</a:t>
            </a:r>
            <a:r>
              <a:rPr lang="ro" sz="1500" dirty="0">
                <a:solidFill>
                  <a:srgbClr val="000000"/>
                </a:solidFill>
                <a:cs typeface="Calibri"/>
              </a:rPr>
              <a:t> </a:t>
            </a:r>
            <a:r>
              <a:rPr lang="ro" sz="1500" dirty="0" err="1">
                <a:solidFill>
                  <a:srgbClr val="000000"/>
                </a:solidFill>
                <a:cs typeface="Calibri"/>
              </a:rPr>
              <a:t>and</a:t>
            </a:r>
            <a:r>
              <a:rPr lang="ro" sz="1500" dirty="0">
                <a:solidFill>
                  <a:srgbClr val="000000"/>
                </a:solidFill>
                <a:cs typeface="Calibri"/>
              </a:rPr>
              <a:t> </a:t>
            </a:r>
            <a:r>
              <a:rPr lang="ro" sz="1500" dirty="0" err="1">
                <a:solidFill>
                  <a:srgbClr val="000000"/>
                </a:solidFill>
                <a:cs typeface="Calibri"/>
              </a:rPr>
              <a:t>my</a:t>
            </a:r>
            <a:r>
              <a:rPr lang="ro" sz="1500" dirty="0">
                <a:solidFill>
                  <a:srgbClr val="000000"/>
                </a:solidFill>
                <a:cs typeface="Calibri"/>
              </a:rPr>
              <a:t> </a:t>
            </a:r>
            <a:r>
              <a:rPr lang="ro" sz="1500" dirty="0" err="1">
                <a:solidFill>
                  <a:srgbClr val="000000"/>
                </a:solidFill>
                <a:cs typeface="Calibri"/>
              </a:rPr>
              <a:t>family</a:t>
            </a:r>
            <a:r>
              <a:rPr lang="ro" sz="1500" dirty="0">
                <a:solidFill>
                  <a:srgbClr val="000000"/>
                </a:solidFill>
                <a:cs typeface="Calibri"/>
              </a:rPr>
              <a:t> </a:t>
            </a:r>
            <a:r>
              <a:rPr lang="ro" sz="1500" dirty="0" err="1">
                <a:solidFill>
                  <a:srgbClr val="000000"/>
                </a:solidFill>
                <a:cs typeface="Calibri"/>
              </a:rPr>
              <a:t>did</a:t>
            </a:r>
            <a:r>
              <a:rPr lang="ro" sz="1500" dirty="0">
                <a:solidFill>
                  <a:srgbClr val="000000"/>
                </a:solidFill>
                <a:cs typeface="Calibri"/>
              </a:rPr>
              <a:t> </a:t>
            </a:r>
            <a:r>
              <a:rPr lang="ro" sz="1500" dirty="0" err="1">
                <a:solidFill>
                  <a:srgbClr val="000000"/>
                </a:solidFill>
                <a:cs typeface="Calibri"/>
              </a:rPr>
              <a:t>was</a:t>
            </a:r>
            <a:r>
              <a:rPr lang="ro" sz="1500" dirty="0">
                <a:solidFill>
                  <a:srgbClr val="000000"/>
                </a:solidFill>
                <a:cs typeface="Calibri"/>
              </a:rPr>
              <a:t> </a:t>
            </a:r>
            <a:r>
              <a:rPr lang="ro" sz="1500" dirty="0" err="1">
                <a:solidFill>
                  <a:srgbClr val="000000"/>
                </a:solidFill>
                <a:cs typeface="Calibri"/>
              </a:rPr>
              <a:t>trying</a:t>
            </a:r>
            <a:r>
              <a:rPr lang="ro" sz="1500" dirty="0">
                <a:solidFill>
                  <a:srgbClr val="000000"/>
                </a:solidFill>
                <a:cs typeface="Calibri"/>
              </a:rPr>
              <a:t> </a:t>
            </a:r>
            <a:r>
              <a:rPr lang="ro" sz="1500" dirty="0" err="1">
                <a:solidFill>
                  <a:srgbClr val="000000"/>
                </a:solidFill>
                <a:cs typeface="Calibri"/>
              </a:rPr>
              <a:t>to</a:t>
            </a:r>
            <a:r>
              <a:rPr lang="ro" sz="1500" dirty="0">
                <a:solidFill>
                  <a:srgbClr val="000000"/>
                </a:solidFill>
                <a:cs typeface="Calibri"/>
              </a:rPr>
              <a:t> </a:t>
            </a:r>
            <a:r>
              <a:rPr lang="ro" sz="1500" dirty="0" err="1">
                <a:solidFill>
                  <a:srgbClr val="000000"/>
                </a:solidFill>
                <a:cs typeface="Calibri"/>
              </a:rPr>
              <a:t>keep</a:t>
            </a:r>
            <a:r>
              <a:rPr lang="ro" sz="1500" dirty="0">
                <a:solidFill>
                  <a:srgbClr val="000000"/>
                </a:solidFill>
                <a:cs typeface="Calibri"/>
              </a:rPr>
              <a:t> </a:t>
            </a:r>
            <a:r>
              <a:rPr lang="ro" sz="1500" dirty="0" err="1">
                <a:solidFill>
                  <a:srgbClr val="000000"/>
                </a:solidFill>
                <a:cs typeface="Calibri"/>
              </a:rPr>
              <a:t>the</a:t>
            </a:r>
            <a:r>
              <a:rPr lang="ro" sz="1500" dirty="0">
                <a:solidFill>
                  <a:srgbClr val="000000"/>
                </a:solidFill>
                <a:cs typeface="Calibri"/>
              </a:rPr>
              <a:t> </a:t>
            </a:r>
            <a:r>
              <a:rPr lang="ro" sz="1500" dirty="0" err="1">
                <a:solidFill>
                  <a:srgbClr val="000000"/>
                </a:solidFill>
                <a:cs typeface="Calibri"/>
              </a:rPr>
              <a:t>curtains</a:t>
            </a:r>
            <a:r>
              <a:rPr lang="ro" sz="1500" dirty="0">
                <a:solidFill>
                  <a:srgbClr val="000000"/>
                </a:solidFill>
                <a:cs typeface="Calibri"/>
              </a:rPr>
              <a:t> </a:t>
            </a:r>
            <a:r>
              <a:rPr lang="ro" sz="1500" dirty="0" err="1">
                <a:solidFill>
                  <a:srgbClr val="000000"/>
                </a:solidFill>
                <a:cs typeface="Calibri"/>
              </a:rPr>
              <a:t>opened</a:t>
            </a:r>
            <a:r>
              <a:rPr lang="ro" sz="1500" dirty="0">
                <a:solidFill>
                  <a:srgbClr val="000000"/>
                </a:solidFill>
                <a:cs typeface="Calibri"/>
              </a:rPr>
              <a:t> in </a:t>
            </a:r>
            <a:r>
              <a:rPr lang="ro" sz="1500" dirty="0" err="1">
                <a:solidFill>
                  <a:srgbClr val="000000"/>
                </a:solidFill>
                <a:cs typeface="Calibri"/>
              </a:rPr>
              <a:t>order</a:t>
            </a:r>
            <a:r>
              <a:rPr lang="ro" sz="1500" dirty="0">
                <a:solidFill>
                  <a:srgbClr val="000000"/>
                </a:solidFill>
                <a:cs typeface="Calibri"/>
              </a:rPr>
              <a:t> </a:t>
            </a:r>
            <a:r>
              <a:rPr lang="ro" sz="1500" dirty="0" err="1">
                <a:solidFill>
                  <a:srgbClr val="000000"/>
                </a:solidFill>
                <a:cs typeface="Calibri"/>
              </a:rPr>
              <a:t>to</a:t>
            </a:r>
            <a:r>
              <a:rPr lang="ro" sz="1500" dirty="0">
                <a:solidFill>
                  <a:srgbClr val="000000"/>
                </a:solidFill>
                <a:cs typeface="Calibri"/>
              </a:rPr>
              <a:t> get more </a:t>
            </a:r>
            <a:r>
              <a:rPr lang="ro" sz="1500" dirty="0" err="1">
                <a:solidFill>
                  <a:srgbClr val="000000"/>
                </a:solidFill>
                <a:cs typeface="Calibri"/>
              </a:rPr>
              <a:t>energy</a:t>
            </a:r>
            <a:r>
              <a:rPr lang="ro" sz="1500" dirty="0">
                <a:solidFill>
                  <a:srgbClr val="000000"/>
                </a:solidFill>
                <a:cs typeface="Calibri"/>
              </a:rPr>
              <a:t> </a:t>
            </a:r>
            <a:r>
              <a:rPr lang="ro" sz="1500" dirty="0" err="1">
                <a:solidFill>
                  <a:srgbClr val="000000"/>
                </a:solidFill>
                <a:cs typeface="Calibri"/>
              </a:rPr>
              <a:t>from</a:t>
            </a:r>
            <a:r>
              <a:rPr lang="ro" sz="1500" dirty="0">
                <a:solidFill>
                  <a:srgbClr val="000000"/>
                </a:solidFill>
                <a:cs typeface="Calibri"/>
              </a:rPr>
              <a:t> </a:t>
            </a:r>
            <a:r>
              <a:rPr lang="ro" sz="1500" dirty="0" err="1">
                <a:solidFill>
                  <a:srgbClr val="000000"/>
                </a:solidFill>
                <a:cs typeface="Calibri"/>
              </a:rPr>
              <a:t>outside</a:t>
            </a:r>
            <a:r>
              <a:rPr lang="ro" sz="1500" dirty="0">
                <a:solidFill>
                  <a:srgbClr val="000000"/>
                </a:solidFill>
                <a:cs typeface="Calibri"/>
              </a:rPr>
              <a:t>, </a:t>
            </a:r>
            <a:r>
              <a:rPr lang="ro" sz="1500" dirty="0" err="1">
                <a:solidFill>
                  <a:srgbClr val="000000"/>
                </a:solidFill>
                <a:cs typeface="Calibri"/>
              </a:rPr>
              <a:t>instead</a:t>
            </a:r>
            <a:r>
              <a:rPr lang="ro" sz="1500" dirty="0">
                <a:solidFill>
                  <a:srgbClr val="000000"/>
                </a:solidFill>
                <a:cs typeface="Calibri"/>
              </a:rPr>
              <a:t> of </a:t>
            </a:r>
            <a:r>
              <a:rPr lang="ro" sz="1500" dirty="0" err="1">
                <a:solidFill>
                  <a:srgbClr val="000000"/>
                </a:solidFill>
                <a:cs typeface="Calibri"/>
              </a:rPr>
              <a:t>using</a:t>
            </a:r>
            <a:r>
              <a:rPr lang="ro" sz="1500" dirty="0">
                <a:solidFill>
                  <a:srgbClr val="000000"/>
                </a:solidFill>
                <a:cs typeface="Calibri"/>
              </a:rPr>
              <a:t> </a:t>
            </a:r>
            <a:r>
              <a:rPr lang="ro" sz="1500" dirty="0" err="1">
                <a:solidFill>
                  <a:srgbClr val="000000"/>
                </a:solidFill>
                <a:cs typeface="Calibri"/>
              </a:rPr>
              <a:t>the</a:t>
            </a:r>
            <a:r>
              <a:rPr lang="ro" sz="1500" dirty="0">
                <a:solidFill>
                  <a:srgbClr val="000000"/>
                </a:solidFill>
                <a:cs typeface="Calibri"/>
              </a:rPr>
              <a:t> </a:t>
            </a:r>
            <a:r>
              <a:rPr lang="ro" sz="1500" dirty="0" err="1">
                <a:solidFill>
                  <a:srgbClr val="000000"/>
                </a:solidFill>
                <a:cs typeface="Calibri"/>
              </a:rPr>
              <a:t>lightbulbs</a:t>
            </a:r>
            <a:r>
              <a:rPr lang="ro" sz="1500" dirty="0">
                <a:solidFill>
                  <a:srgbClr val="000000"/>
                </a:solidFill>
                <a:cs typeface="Calibri"/>
              </a:rPr>
              <a:t>.</a:t>
            </a:r>
            <a:endParaRPr lang="en-US" sz="1500" dirty="0">
              <a:solidFill>
                <a:srgbClr val="000000"/>
              </a:solidFill>
            </a:endParaRPr>
          </a:p>
          <a:p>
            <a:pPr>
              <a:buNone/>
            </a:pPr>
            <a:r>
              <a:rPr lang="ro" sz="1500" dirty="0" err="1">
                <a:solidFill>
                  <a:srgbClr val="000000"/>
                </a:solidFill>
                <a:cs typeface="Calibri"/>
              </a:rPr>
              <a:t>Water</a:t>
            </a:r>
            <a:r>
              <a:rPr lang="ro" sz="1500" dirty="0">
                <a:solidFill>
                  <a:srgbClr val="000000"/>
                </a:solidFill>
                <a:cs typeface="Calibri"/>
              </a:rPr>
              <a:t> </a:t>
            </a:r>
            <a:r>
              <a:rPr lang="ro" sz="1500" dirty="0" err="1">
                <a:solidFill>
                  <a:srgbClr val="000000"/>
                </a:solidFill>
                <a:cs typeface="Calibri"/>
              </a:rPr>
              <a:t>usage</a:t>
            </a:r>
            <a:r>
              <a:rPr lang="ro" sz="1500" dirty="0">
                <a:solidFill>
                  <a:srgbClr val="000000"/>
                </a:solidFill>
                <a:cs typeface="Calibri"/>
              </a:rPr>
              <a:t> </a:t>
            </a:r>
            <a:r>
              <a:rPr lang="ro" sz="1500" dirty="0" err="1">
                <a:solidFill>
                  <a:srgbClr val="000000"/>
                </a:solidFill>
                <a:cs typeface="Calibri"/>
              </a:rPr>
              <a:t>significantly</a:t>
            </a:r>
            <a:r>
              <a:rPr lang="ro" sz="1500" dirty="0">
                <a:solidFill>
                  <a:srgbClr val="000000"/>
                </a:solidFill>
                <a:cs typeface="Calibri"/>
              </a:rPr>
              <a:t> </a:t>
            </a:r>
            <a:r>
              <a:rPr lang="ro" sz="1500" dirty="0" err="1">
                <a:solidFill>
                  <a:srgbClr val="000000"/>
                </a:solidFill>
                <a:cs typeface="Calibri"/>
              </a:rPr>
              <a:t>decreased</a:t>
            </a:r>
            <a:r>
              <a:rPr lang="ro" sz="1500" dirty="0">
                <a:solidFill>
                  <a:srgbClr val="000000"/>
                </a:solidFill>
                <a:cs typeface="Calibri"/>
              </a:rPr>
              <a:t>, as </a:t>
            </a:r>
            <a:r>
              <a:rPr lang="ro" sz="1500" dirty="0" err="1">
                <a:solidFill>
                  <a:srgbClr val="000000"/>
                </a:solidFill>
                <a:cs typeface="Calibri"/>
              </a:rPr>
              <a:t>we</a:t>
            </a:r>
            <a:r>
              <a:rPr lang="ro" sz="1500" dirty="0">
                <a:solidFill>
                  <a:srgbClr val="000000"/>
                </a:solidFill>
                <a:cs typeface="Calibri"/>
              </a:rPr>
              <a:t> </a:t>
            </a:r>
            <a:r>
              <a:rPr lang="ro" sz="1500" dirty="0" err="1">
                <a:solidFill>
                  <a:srgbClr val="000000"/>
                </a:solidFill>
                <a:cs typeface="Calibri"/>
              </a:rPr>
              <a:t>started</a:t>
            </a:r>
            <a:r>
              <a:rPr lang="ro" sz="1500" dirty="0">
                <a:solidFill>
                  <a:srgbClr val="000000"/>
                </a:solidFill>
                <a:cs typeface="Calibri"/>
              </a:rPr>
              <a:t> </a:t>
            </a:r>
            <a:r>
              <a:rPr lang="ro" sz="1500" dirty="0" err="1">
                <a:solidFill>
                  <a:srgbClr val="000000"/>
                </a:solidFill>
                <a:cs typeface="Calibri"/>
              </a:rPr>
              <a:t>closing</a:t>
            </a:r>
            <a:r>
              <a:rPr lang="ro" sz="1500" dirty="0">
                <a:solidFill>
                  <a:srgbClr val="000000"/>
                </a:solidFill>
                <a:cs typeface="Calibri"/>
              </a:rPr>
              <a:t> </a:t>
            </a:r>
            <a:r>
              <a:rPr lang="ro" sz="1500" dirty="0" err="1">
                <a:solidFill>
                  <a:srgbClr val="000000"/>
                </a:solidFill>
                <a:cs typeface="Calibri"/>
              </a:rPr>
              <a:t>the</a:t>
            </a:r>
            <a:r>
              <a:rPr lang="ro" sz="1500" dirty="0">
                <a:solidFill>
                  <a:srgbClr val="000000"/>
                </a:solidFill>
                <a:cs typeface="Calibri"/>
              </a:rPr>
              <a:t> </a:t>
            </a:r>
            <a:r>
              <a:rPr lang="ro" sz="1500" dirty="0" err="1">
                <a:solidFill>
                  <a:srgbClr val="000000"/>
                </a:solidFill>
                <a:cs typeface="Calibri"/>
              </a:rPr>
              <a:t>tap</a:t>
            </a:r>
            <a:r>
              <a:rPr lang="ro" sz="1500" dirty="0">
                <a:solidFill>
                  <a:srgbClr val="000000"/>
                </a:solidFill>
                <a:cs typeface="Calibri"/>
              </a:rPr>
              <a:t> </a:t>
            </a:r>
            <a:r>
              <a:rPr lang="ro" sz="1500" dirty="0" err="1">
                <a:solidFill>
                  <a:srgbClr val="000000"/>
                </a:solidFill>
                <a:cs typeface="Calibri"/>
              </a:rPr>
              <a:t>water</a:t>
            </a:r>
            <a:r>
              <a:rPr lang="ro" sz="1500" dirty="0">
                <a:solidFill>
                  <a:srgbClr val="000000"/>
                </a:solidFill>
                <a:cs typeface="Calibri"/>
              </a:rPr>
              <a:t> </a:t>
            </a:r>
            <a:r>
              <a:rPr lang="ro" sz="1500" dirty="0" err="1">
                <a:solidFill>
                  <a:srgbClr val="000000"/>
                </a:solidFill>
                <a:cs typeface="Calibri"/>
              </a:rPr>
              <a:t>when</a:t>
            </a:r>
            <a:r>
              <a:rPr lang="ro" sz="1500" dirty="0">
                <a:solidFill>
                  <a:srgbClr val="000000"/>
                </a:solidFill>
                <a:cs typeface="Calibri"/>
              </a:rPr>
              <a:t> </a:t>
            </a:r>
            <a:r>
              <a:rPr lang="ro" sz="1500" dirty="0" err="1">
                <a:solidFill>
                  <a:srgbClr val="000000"/>
                </a:solidFill>
                <a:cs typeface="Calibri"/>
              </a:rPr>
              <a:t>we</a:t>
            </a:r>
            <a:r>
              <a:rPr lang="ro" sz="1500" dirty="0">
                <a:solidFill>
                  <a:srgbClr val="000000"/>
                </a:solidFill>
                <a:cs typeface="Calibri"/>
              </a:rPr>
              <a:t> </a:t>
            </a:r>
            <a:r>
              <a:rPr lang="ro" sz="1500" dirty="0" err="1">
                <a:solidFill>
                  <a:srgbClr val="000000"/>
                </a:solidFill>
                <a:cs typeface="Calibri"/>
              </a:rPr>
              <a:t>brushed</a:t>
            </a:r>
            <a:r>
              <a:rPr lang="ro" sz="1500" dirty="0">
                <a:solidFill>
                  <a:srgbClr val="000000"/>
                </a:solidFill>
                <a:cs typeface="Calibri"/>
              </a:rPr>
              <a:t> </a:t>
            </a:r>
            <a:r>
              <a:rPr lang="ro" sz="1500" dirty="0" err="1">
                <a:solidFill>
                  <a:srgbClr val="000000"/>
                </a:solidFill>
                <a:cs typeface="Calibri"/>
              </a:rPr>
              <a:t>our</a:t>
            </a:r>
            <a:r>
              <a:rPr lang="ro" sz="1500" dirty="0">
                <a:solidFill>
                  <a:srgbClr val="000000"/>
                </a:solidFill>
                <a:cs typeface="Calibri"/>
              </a:rPr>
              <a:t> </a:t>
            </a:r>
            <a:r>
              <a:rPr lang="ro" sz="1500" dirty="0" err="1">
                <a:solidFill>
                  <a:srgbClr val="000000"/>
                </a:solidFill>
                <a:cs typeface="Calibri"/>
              </a:rPr>
              <a:t>teeth</a:t>
            </a:r>
            <a:r>
              <a:rPr lang="ro" sz="1500" dirty="0">
                <a:solidFill>
                  <a:srgbClr val="000000"/>
                </a:solidFill>
                <a:cs typeface="Calibri"/>
              </a:rPr>
              <a:t> </a:t>
            </a:r>
            <a:r>
              <a:rPr lang="ro" sz="1500" dirty="0" err="1">
                <a:solidFill>
                  <a:srgbClr val="000000"/>
                </a:solidFill>
                <a:cs typeface="Calibri"/>
              </a:rPr>
              <a:t>and</a:t>
            </a:r>
            <a:r>
              <a:rPr lang="ro" sz="1500" dirty="0">
                <a:solidFill>
                  <a:srgbClr val="000000"/>
                </a:solidFill>
                <a:cs typeface="Calibri"/>
              </a:rPr>
              <a:t> </a:t>
            </a:r>
            <a:r>
              <a:rPr lang="ro" sz="1500" dirty="0" err="1">
                <a:solidFill>
                  <a:srgbClr val="000000"/>
                </a:solidFill>
                <a:cs typeface="Calibri"/>
              </a:rPr>
              <a:t>during</a:t>
            </a:r>
            <a:r>
              <a:rPr lang="ro" sz="1500" dirty="0">
                <a:solidFill>
                  <a:srgbClr val="000000"/>
                </a:solidFill>
                <a:cs typeface="Calibri"/>
              </a:rPr>
              <a:t> </a:t>
            </a:r>
            <a:r>
              <a:rPr lang="ro" sz="1500" dirty="0" err="1">
                <a:solidFill>
                  <a:srgbClr val="000000"/>
                </a:solidFill>
                <a:cs typeface="Calibri"/>
              </a:rPr>
              <a:t>baths</a:t>
            </a:r>
            <a:r>
              <a:rPr lang="ro" sz="1500" dirty="0">
                <a:solidFill>
                  <a:srgbClr val="000000"/>
                </a:solidFill>
                <a:cs typeface="Calibri"/>
              </a:rPr>
              <a:t>. </a:t>
            </a:r>
            <a:endParaRPr lang="ro" sz="1500" dirty="0">
              <a:solidFill>
                <a:srgbClr val="000000"/>
              </a:solidFill>
            </a:endParaRPr>
          </a:p>
          <a:p>
            <a:pPr marL="0" indent="0">
              <a:buNone/>
            </a:pPr>
            <a:r>
              <a:rPr lang="ro" sz="1500" dirty="0" err="1">
                <a:solidFill>
                  <a:srgbClr val="000000"/>
                </a:solidFill>
                <a:cs typeface="Calibri"/>
              </a:rPr>
              <a:t>We</a:t>
            </a:r>
            <a:r>
              <a:rPr lang="ro" sz="1500" dirty="0">
                <a:solidFill>
                  <a:srgbClr val="000000"/>
                </a:solidFill>
                <a:cs typeface="Calibri"/>
              </a:rPr>
              <a:t> </a:t>
            </a:r>
            <a:r>
              <a:rPr lang="ro" sz="1500" dirty="0" err="1">
                <a:solidFill>
                  <a:srgbClr val="000000"/>
                </a:solidFill>
                <a:cs typeface="Calibri"/>
              </a:rPr>
              <a:t>also</a:t>
            </a:r>
            <a:r>
              <a:rPr lang="ro" sz="1500" dirty="0">
                <a:solidFill>
                  <a:srgbClr val="000000"/>
                </a:solidFill>
                <a:cs typeface="Calibri"/>
              </a:rPr>
              <a:t> </a:t>
            </a:r>
            <a:r>
              <a:rPr lang="ro" sz="1500" dirty="0" err="1">
                <a:solidFill>
                  <a:srgbClr val="000000"/>
                </a:solidFill>
                <a:cs typeface="Calibri"/>
              </a:rPr>
              <a:t>took</a:t>
            </a:r>
            <a:r>
              <a:rPr lang="ro" sz="1500" dirty="0">
                <a:solidFill>
                  <a:srgbClr val="000000"/>
                </a:solidFill>
                <a:cs typeface="Calibri"/>
              </a:rPr>
              <a:t> </a:t>
            </a:r>
            <a:r>
              <a:rPr lang="ro" sz="1500" dirty="0" err="1">
                <a:solidFill>
                  <a:srgbClr val="000000"/>
                </a:solidFill>
                <a:cs typeface="Calibri"/>
              </a:rPr>
              <a:t>showers</a:t>
            </a:r>
            <a:r>
              <a:rPr lang="ro" sz="1500" dirty="0">
                <a:solidFill>
                  <a:srgbClr val="000000"/>
                </a:solidFill>
                <a:cs typeface="Calibri"/>
              </a:rPr>
              <a:t>, </a:t>
            </a:r>
            <a:r>
              <a:rPr lang="ro" sz="1500" dirty="0" err="1">
                <a:solidFill>
                  <a:srgbClr val="000000"/>
                </a:solidFill>
                <a:cs typeface="Calibri"/>
              </a:rPr>
              <a:t>not</a:t>
            </a:r>
            <a:r>
              <a:rPr lang="ro" sz="1500" dirty="0">
                <a:solidFill>
                  <a:srgbClr val="000000"/>
                </a:solidFill>
                <a:cs typeface="Calibri"/>
              </a:rPr>
              <a:t> </a:t>
            </a:r>
            <a:r>
              <a:rPr lang="ro" sz="1500" dirty="0" err="1">
                <a:solidFill>
                  <a:srgbClr val="000000"/>
                </a:solidFill>
                <a:cs typeface="Calibri"/>
              </a:rPr>
              <a:t>long</a:t>
            </a:r>
            <a:r>
              <a:rPr lang="ro" sz="1500" dirty="0">
                <a:solidFill>
                  <a:srgbClr val="000000"/>
                </a:solidFill>
                <a:cs typeface="Calibri"/>
              </a:rPr>
              <a:t> </a:t>
            </a:r>
            <a:r>
              <a:rPr lang="ro" sz="1500" dirty="0" err="1">
                <a:solidFill>
                  <a:srgbClr val="000000"/>
                </a:solidFill>
                <a:cs typeface="Calibri"/>
              </a:rPr>
              <a:t>baths</a:t>
            </a:r>
            <a:r>
              <a:rPr lang="ro" sz="1500" dirty="0">
                <a:solidFill>
                  <a:srgbClr val="000000"/>
                </a:solidFill>
                <a:cs typeface="Calibri"/>
              </a:rPr>
              <a:t>, in </a:t>
            </a:r>
            <a:r>
              <a:rPr lang="ro" sz="1500" dirty="0" err="1">
                <a:solidFill>
                  <a:srgbClr val="000000"/>
                </a:solidFill>
                <a:cs typeface="Calibri"/>
              </a:rPr>
              <a:t>order</a:t>
            </a:r>
            <a:r>
              <a:rPr lang="ro" sz="1500" dirty="0">
                <a:solidFill>
                  <a:srgbClr val="000000"/>
                </a:solidFill>
                <a:cs typeface="Calibri"/>
              </a:rPr>
              <a:t> </a:t>
            </a:r>
            <a:r>
              <a:rPr lang="ro" sz="1500" dirty="0" err="1">
                <a:solidFill>
                  <a:srgbClr val="000000"/>
                </a:solidFill>
                <a:cs typeface="Calibri"/>
              </a:rPr>
              <a:t>to</a:t>
            </a:r>
            <a:r>
              <a:rPr lang="ro" sz="1500" dirty="0">
                <a:solidFill>
                  <a:srgbClr val="000000"/>
                </a:solidFill>
                <a:cs typeface="Calibri"/>
              </a:rPr>
              <a:t> reduce </a:t>
            </a:r>
            <a:r>
              <a:rPr lang="ro" sz="1500" dirty="0" err="1">
                <a:solidFill>
                  <a:srgbClr val="000000"/>
                </a:solidFill>
                <a:cs typeface="Calibri"/>
              </a:rPr>
              <a:t>the</a:t>
            </a:r>
            <a:r>
              <a:rPr lang="ro" sz="1500" dirty="0">
                <a:solidFill>
                  <a:srgbClr val="000000"/>
                </a:solidFill>
                <a:cs typeface="Calibri"/>
              </a:rPr>
              <a:t> </a:t>
            </a:r>
            <a:r>
              <a:rPr lang="ro" sz="1500" dirty="0" err="1">
                <a:solidFill>
                  <a:srgbClr val="000000"/>
                </a:solidFill>
                <a:cs typeface="Calibri"/>
              </a:rPr>
              <a:t>amount</a:t>
            </a:r>
            <a:r>
              <a:rPr lang="ro" sz="1500" dirty="0">
                <a:solidFill>
                  <a:srgbClr val="000000"/>
                </a:solidFill>
                <a:cs typeface="Calibri"/>
              </a:rPr>
              <a:t> of </a:t>
            </a:r>
            <a:r>
              <a:rPr lang="ro" sz="1500" dirty="0" err="1">
                <a:solidFill>
                  <a:srgbClr val="000000"/>
                </a:solidFill>
                <a:cs typeface="Calibri"/>
              </a:rPr>
              <a:t>water</a:t>
            </a:r>
            <a:r>
              <a:rPr lang="ro" sz="1500" dirty="0">
                <a:solidFill>
                  <a:srgbClr val="000000"/>
                </a:solidFill>
                <a:cs typeface="Calibri"/>
              </a:rPr>
              <a:t> </a:t>
            </a:r>
            <a:r>
              <a:rPr lang="ro" sz="1500" dirty="0" err="1">
                <a:solidFill>
                  <a:srgbClr val="000000"/>
                </a:solidFill>
                <a:cs typeface="Calibri"/>
              </a:rPr>
              <a:t>we</a:t>
            </a:r>
            <a:r>
              <a:rPr lang="ro" sz="1500" dirty="0">
                <a:solidFill>
                  <a:srgbClr val="000000"/>
                </a:solidFill>
                <a:cs typeface="Calibri"/>
              </a:rPr>
              <a:t> </a:t>
            </a:r>
            <a:r>
              <a:rPr lang="ro" sz="1500" dirty="0" err="1">
                <a:solidFill>
                  <a:srgbClr val="000000"/>
                </a:solidFill>
                <a:cs typeface="Calibri"/>
              </a:rPr>
              <a:t>used</a:t>
            </a:r>
            <a:r>
              <a:rPr lang="ro" sz="1500" dirty="0">
                <a:solidFill>
                  <a:srgbClr val="000000"/>
                </a:solidFill>
                <a:cs typeface="Calibri"/>
              </a:rPr>
              <a:t>.</a:t>
            </a:r>
            <a:endParaRPr lang="ro" sz="1500" dirty="0">
              <a:solidFill>
                <a:srgbClr val="000000"/>
              </a:solidFill>
            </a:endParaRPr>
          </a:p>
          <a:p>
            <a:pPr>
              <a:buNone/>
            </a:pPr>
            <a:r>
              <a:rPr lang="en-US" sz="1500" dirty="0">
                <a:solidFill>
                  <a:srgbClr val="000000"/>
                </a:solidFill>
                <a:cs typeface="Calibri"/>
              </a:rPr>
              <a:t>The windows were closed all the time, in order to save heat and to reduce the time the heating machine was used.</a:t>
            </a:r>
            <a:r>
              <a:rPr lang="ro" sz="1500" dirty="0">
                <a:solidFill>
                  <a:srgbClr val="000000"/>
                </a:solidFill>
                <a:cs typeface="Calibri"/>
              </a:rPr>
              <a:t> </a:t>
            </a:r>
            <a:endParaRPr lang="ro" sz="1500" dirty="0">
              <a:solidFill>
                <a:srgbClr val="000000"/>
              </a:solidFill>
            </a:endParaRPr>
          </a:p>
          <a:p>
            <a:pPr marL="0" indent="0">
              <a:buNone/>
            </a:pPr>
            <a:r>
              <a:rPr lang="en-US" sz="1500" dirty="0">
                <a:solidFill>
                  <a:srgbClr val="000000"/>
                </a:solidFill>
                <a:cs typeface="Calibri"/>
              </a:rPr>
              <a:t>Electricity was saved as well, as we closed the lights all the time we left a room and avoided leaving the Computer/TV on all the time.</a:t>
            </a:r>
            <a:endParaRPr lang="ro" sz="1500" dirty="0">
              <a:solidFill>
                <a:srgbClr val="000000"/>
              </a:solidFill>
            </a:endParaRPr>
          </a:p>
          <a:p>
            <a:pPr marL="0" indent="0">
              <a:buNone/>
            </a:pPr>
            <a:r>
              <a:rPr lang="en-US" sz="1500" dirty="0">
                <a:solidFill>
                  <a:srgbClr val="000000"/>
                </a:solidFill>
                <a:cs typeface="Calibri"/>
              </a:rPr>
              <a:t>                                                                                      </a:t>
            </a:r>
          </a:p>
          <a:p>
            <a:pPr marL="0" indent="0">
              <a:buNone/>
            </a:pPr>
            <a:r>
              <a:rPr lang="en-US" sz="1500" dirty="0">
                <a:solidFill>
                  <a:srgbClr val="000000"/>
                </a:solidFill>
                <a:cs typeface="Calibri"/>
              </a:rPr>
              <a:t>                                                                             </a:t>
            </a:r>
            <a:r>
              <a:rPr lang="en-US" sz="1500" b="1" dirty="0">
                <a:solidFill>
                  <a:srgbClr val="000000"/>
                </a:solidFill>
                <a:cs typeface="Calibri"/>
              </a:rPr>
              <a:t>-Eduard </a:t>
            </a:r>
            <a:r>
              <a:rPr lang="en-US" sz="1500" dirty="0">
                <a:solidFill>
                  <a:srgbClr val="000000"/>
                </a:solidFill>
                <a:cs typeface="Calibri"/>
              </a:rPr>
              <a:t>                                                       </a:t>
            </a:r>
          </a:p>
          <a:p>
            <a:endParaRPr lang="en-US" sz="1500" dirty="0">
              <a:solidFill>
                <a:srgbClr val="000000"/>
              </a:solidFill>
              <a:cs typeface="Calibri"/>
            </a:endParaRPr>
          </a:p>
        </p:txBody>
      </p:sp>
    </p:spTree>
    <p:extLst>
      <p:ext uri="{BB962C8B-B14F-4D97-AF65-F5344CB8AC3E}">
        <p14:creationId xmlns:p14="http://schemas.microsoft.com/office/powerpoint/2010/main" val="291434646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450</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Consolas</vt:lpstr>
      <vt:lpstr>Times New Roman</vt:lpstr>
      <vt:lpstr>Trebuchet MS</vt:lpstr>
      <vt:lpstr>Tw Cen MT</vt:lpstr>
      <vt:lpstr>Temă Office</vt:lpstr>
      <vt:lpstr>PowerPoint Presentation</vt:lpstr>
      <vt:lpstr>         Saving Energy for 1 month challenge </vt:lpstr>
      <vt:lpstr>PowerPoint Presentation</vt:lpstr>
      <vt:lpstr>PowerPoint Presentation</vt:lpstr>
      <vt:lpstr>How Emma  took the challenge </vt:lpstr>
      <vt:lpstr>PowerPoint Presentation</vt:lpstr>
      <vt:lpstr>PowerPoint Presentation</vt:lpstr>
      <vt:lpstr>PowerPoint Presentation</vt:lpstr>
      <vt:lpstr>PowerPoint Presentation</vt:lpstr>
      <vt:lpstr>How Danina finished the 1 month’s challenge</vt:lpstr>
      <vt:lpstr>How Ana Maria finished the challenge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447</cp:revision>
  <dcterms:created xsi:type="dcterms:W3CDTF">2012-08-15T22:34:51Z</dcterms:created>
  <dcterms:modified xsi:type="dcterms:W3CDTF">2019-03-11T06:32:08Z</dcterms:modified>
</cp:coreProperties>
</file>