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8" r:id="rId2"/>
  </p:sldMasterIdLst>
  <p:sldIdLst>
    <p:sldId id="313" r:id="rId3"/>
    <p:sldId id="314"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6" r:id="rId27"/>
    <p:sldId id="287" r:id="rId28"/>
    <p:sldId id="288" r:id="rId29"/>
    <p:sldId id="289" r:id="rId30"/>
    <p:sldId id="290" r:id="rId31"/>
    <p:sldId id="291" r:id="rId32"/>
    <p:sldId id="292" r:id="rId33"/>
    <p:sldId id="293" r:id="rId34"/>
    <p:sldId id="294" r:id="rId35"/>
    <p:sldId id="295" r:id="rId36"/>
    <p:sldId id="296" r:id="rId37"/>
    <p:sldId id="323" r:id="rId38"/>
    <p:sldId id="31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Destaqu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com Tema 1 - Destaqu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com Tema 2 - Destaqu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86" d="100"/>
          <a:sy n="86" d="100"/>
        </p:scale>
        <p:origin x="72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F:\JO\Erasmus+\Greek%20youngsters'%20eating%20habits\&#914;&#953;&#946;&#955;&#943;&#959;4.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2.xml.rels><?xml version="1.0" encoding="UTF-8" standalone="yes"?>
<Relationships xmlns="http://schemas.openxmlformats.org/package/2006/relationships"><Relationship Id="rId2" Type="http://schemas.openxmlformats.org/officeDocument/2006/relationships/oleObject" Target="file:///F:\JO\Erasmus+\Greek%20youngsters'%20eating%20habits\How%20many%20servings%20of%20vegetables%20and%20fruit%20do%20you%20eat%20every%20day.xlsx" TargetMode="External"/><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14.xml.rels><?xml version="1.0" encoding="UTF-8" standalone="yes"?>
<Relationships xmlns="http://schemas.openxmlformats.org/package/2006/relationships"><Relationship Id="rId2" Type="http://schemas.openxmlformats.org/officeDocument/2006/relationships/oleObject" Target="file:///F:\JO\Erasmus+\Greek%20youngsters'%20eating%20habits\How%20many%20glasses%20cans%20of%20fizzy%20drinks%20do%20you%20have%20a%20day.xlsx" TargetMode="External"/><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6.xml.rels><?xml version="1.0" encoding="UTF-8" standalone="yes"?>
<Relationships xmlns="http://schemas.openxmlformats.org/package/2006/relationships"><Relationship Id="rId2" Type="http://schemas.openxmlformats.org/officeDocument/2006/relationships/oleObject" Target="&#914;&#953;&#946;&#955;&#943;&#959;1" TargetMode="External"/><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oleObject" Target="file:///F:\JO\Erasmus+\Greek%20youngsters'%20eating%20habits\What%20sort%20of%20food%20do%20you%20buy.xlsx" TargetMode="External"/><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oleObject" Target="file:///F:\JO\Erasmus+\Greek%20youngsters'%20eating%20habits\Regarding%20your%20diet,%20%20is%20there%20at%20least%20ONE%20thing%20you%20would%20like%20to%20change%20now.xlsx" TargetMode="External"/><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oleObject" Target="file:///F:\JO\Erasmus+\Greek%20youngsters'%20eating%20habits\Which%20meals%20do%20you%20consider%20the%20most%20important%20of%20the%20day%20and%20you%20always%20have%20itthem.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2" Type="http://schemas.openxmlformats.org/officeDocument/2006/relationships/oleObject" Target="file:///F:\JO\Erasmus+\Greek%20youngsters'%20eating%20habits\&#914;&#953;&#946;&#955;&#943;&#959;9.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2" Type="http://schemas.openxmlformats.org/officeDocument/2006/relationships/oleObject" Target="file:///F:\JO\Erasmus+\Greek%20youngsters'%20eating%20habits\What%20are%20your%20main%20meals%20consist%20of.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2" Type="http://schemas.openxmlformats.org/officeDocument/2006/relationships/oleObject" Target="file:///F:\JO\Erasmus+\Greek%20youngsters'%20eating%20habits\Do%20you%20choose%20food%20which%20is%20baked,%20steamed%20or%20grilled%20rather%20than%20food%20that%20is%20fried.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6.9314481489537255E-2"/>
          <c:y val="0.1288467948005777"/>
          <c:w val="0.53320620869981583"/>
          <c:h val="0.74230668269974365"/>
        </c:manualLayout>
      </c:layout>
      <c:pieChart>
        <c:varyColors val="1"/>
        <c:ser>
          <c:idx val="0"/>
          <c:order val="0"/>
          <c:dLbls>
            <c:spPr>
              <a:noFill/>
              <a:ln>
                <a:noFill/>
              </a:ln>
              <a:effectLst/>
            </c:spPr>
            <c:txPr>
              <a:bodyPr/>
              <a:lstStyle/>
              <a:p>
                <a:pPr>
                  <a:defRPr lang="pt-PT" baseline="0">
                    <a:solidFill>
                      <a:schemeClr val="bg1"/>
                    </a:solidFill>
                    <a:latin typeface="Arial" panose="020B0604020202020204" pitchFamily="34" charset="0"/>
                  </a:defRPr>
                </a:pPr>
                <a:endParaRPr lang="ro-RO"/>
              </a:p>
            </c:txPr>
            <c:showLegendKey val="0"/>
            <c:showVal val="1"/>
            <c:showCatName val="0"/>
            <c:showSerName val="0"/>
            <c:showPercent val="0"/>
            <c:showBubbleSize val="0"/>
            <c:showLeaderLines val="1"/>
            <c:extLst>
              <c:ext xmlns:c15="http://schemas.microsoft.com/office/drawing/2012/chart" uri="{CE6537A1-D6FC-4f65-9D91-7224C49458BB}"/>
            </c:extLst>
          </c:dLbls>
          <c:cat>
            <c:strRef>
              <c:f>Φύλλο1!$A$1:$A$4</c:f>
              <c:strCache>
                <c:ptCount val="4"/>
                <c:pt idx="0">
                  <c:v>1 meal a day</c:v>
                </c:pt>
                <c:pt idx="1">
                  <c:v>2 meals a day</c:v>
                </c:pt>
                <c:pt idx="2">
                  <c:v>3 meals a day</c:v>
                </c:pt>
                <c:pt idx="3">
                  <c:v>more than 3 meals a day</c:v>
                </c:pt>
              </c:strCache>
            </c:strRef>
          </c:cat>
          <c:val>
            <c:numRef>
              <c:f>Φύλλο1!$B$1:$B$4</c:f>
              <c:numCache>
                <c:formatCode>0.00%</c:formatCode>
                <c:ptCount val="4"/>
                <c:pt idx="0">
                  <c:v>4.9000000000000099E-2</c:v>
                </c:pt>
                <c:pt idx="1">
                  <c:v>0.23500000000000001</c:v>
                </c:pt>
                <c:pt idx="2">
                  <c:v>0.45100000000000001</c:v>
                </c:pt>
                <c:pt idx="3">
                  <c:v>0.26500000000000001</c:v>
                </c:pt>
              </c:numCache>
            </c:numRef>
          </c:val>
          <c:extLst>
            <c:ext xmlns:c16="http://schemas.microsoft.com/office/drawing/2014/chart" uri="{C3380CC4-5D6E-409C-BE32-E72D297353CC}">
              <c16:uniqueId val="{00000000-B00A-4598-ACD1-E50F901A4DC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365370327441927"/>
          <c:y val="0.35027200755763782"/>
          <c:w val="0.36197347516529216"/>
          <c:h val="0.26295814325809747"/>
        </c:manualLayout>
      </c:layout>
      <c:overlay val="0"/>
      <c:spPr>
        <a:noFill/>
        <a:ln>
          <a:solidFill>
            <a:sysClr val="window" lastClr="FFFFFF"/>
          </a:solidFill>
        </a:ln>
      </c:spPr>
      <c:txPr>
        <a:bodyPr/>
        <a:lstStyle/>
        <a:p>
          <a:pPr>
            <a:defRPr lang="pt-PT">
              <a:solidFill>
                <a:schemeClr val="bg1"/>
              </a:solidFill>
            </a:defRPr>
          </a:pPr>
          <a:endParaRPr lang="ro-RO"/>
        </a:p>
      </c:txPr>
    </c:legend>
    <c:plotVisOnly val="1"/>
    <c:dispBlanksAs val="zero"/>
    <c:showDLblsOverMax val="0"/>
  </c:chart>
  <c:spPr>
    <a:noFill/>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5157232704402552E-2"/>
          <c:y val="0.3121289228159469"/>
          <c:w val="0.608017179670723"/>
          <c:h val="0.65055131467345373"/>
        </c:manualLayout>
      </c:layout>
      <c:pie3DChart>
        <c:varyColors val="1"/>
        <c:ser>
          <c:idx val="0"/>
          <c:order val="0"/>
          <c:dLbls>
            <c:dLbl>
              <c:idx val="0"/>
              <c:layout>
                <c:manualLayout>
                  <c:x val="0.1189275311426552"/>
                  <c:y val="-1.976771987471035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32F-451B-8D91-F7403ED4DFB8}"/>
                </c:ext>
              </c:extLst>
            </c:dLbl>
            <c:dLbl>
              <c:idx val="1"/>
              <c:layout>
                <c:manualLayout>
                  <c:x val="-2.3941059683148531E-2"/>
                  <c:y val="-8.50334929507857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32F-451B-8D91-F7403ED4DFB8}"/>
                </c:ext>
              </c:extLst>
            </c:dLbl>
            <c:spPr>
              <a:noFill/>
              <a:ln>
                <a:noFill/>
              </a:ln>
              <a:effectLst/>
            </c:spPr>
            <c:txPr>
              <a:bodyPr/>
              <a:lstStyle/>
              <a:p>
                <a:pPr>
                  <a:defRPr lang="ro-RO" sz="1400" baseline="0">
                    <a:solidFill>
                      <a:schemeClr val="bg1"/>
                    </a:solidFill>
                    <a:latin typeface="Arial" panose="020B0604020202020204" pitchFamily="34" charset="0"/>
                  </a:defRPr>
                </a:pPr>
                <a:endParaRPr lang="ro-RO"/>
              </a:p>
            </c:tx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54</c:v>
                </c:pt>
                <c:pt idx="1">
                  <c:v>15</c:v>
                </c:pt>
              </c:numCache>
            </c:numRef>
          </c:val>
          <c:extLst>
            <c:ext xmlns:c16="http://schemas.microsoft.com/office/drawing/2014/chart" uri="{C3380CC4-5D6E-409C-BE32-E72D297353CC}">
              <c16:uniqueId val="{00000002-E32F-451B-8D91-F7403ED4DFB8}"/>
            </c:ext>
          </c:extLst>
        </c:ser>
        <c:dLbls>
          <c:showLegendKey val="0"/>
          <c:showVal val="0"/>
          <c:showCatName val="0"/>
          <c:showSerName val="0"/>
          <c:showPercent val="0"/>
          <c:showBubbleSize val="0"/>
          <c:showLeaderLines val="1"/>
        </c:dLbls>
      </c:pie3DChart>
    </c:plotArea>
    <c:legend>
      <c:legendPos val="r"/>
      <c:layout>
        <c:manualLayout>
          <c:xMode val="edge"/>
          <c:yMode val="edge"/>
          <c:x val="0.80470099899605152"/>
          <c:y val="0.4352571577407785"/>
          <c:w val="0.12918413284100622"/>
          <c:h val="0.14644894579017376"/>
        </c:manualLayout>
      </c:layout>
      <c:overlay val="0"/>
      <c:spPr>
        <a:noFill/>
      </c:spPr>
      <c:txPr>
        <a:bodyPr/>
        <a:lstStyle/>
        <a:p>
          <a:pPr>
            <a:defRPr lang="ro-RO" sz="1400" baseline="0">
              <a:solidFill>
                <a:schemeClr val="bg1"/>
              </a:solidFill>
              <a:latin typeface="Arial" panose="020B0604020202020204" pitchFamily="34" charset="0"/>
            </a:defRPr>
          </a:pPr>
          <a:endParaRPr lang="ro-RO"/>
        </a:p>
      </c:txPr>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2891436536297349E-2"/>
          <c:y val="0.26070763500931099"/>
          <c:w val="0.55194736496088292"/>
          <c:h val="0.67970204841713311"/>
        </c:manualLayout>
      </c:layout>
      <c:pie3DChart>
        <c:varyColors val="1"/>
        <c:ser>
          <c:idx val="0"/>
          <c:order val="0"/>
          <c:dLbls>
            <c:dLbl>
              <c:idx val="0"/>
              <c:layout>
                <c:manualLayout>
                  <c:x val="1.5766844173380062E-2"/>
                  <c:y val="-1.037229284886875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E5C-4173-A207-1DF79DFB1C88}"/>
                </c:ext>
              </c:extLst>
            </c:dLbl>
            <c:dLbl>
              <c:idx val="1"/>
              <c:layout>
                <c:manualLayout>
                  <c:x val="9.1974277719310497E-3"/>
                  <c:y val="-3.1029882416739912E-2"/>
                </c:manualLayout>
              </c:layout>
              <c:showLegendKey val="0"/>
              <c:showVal val="0"/>
              <c:showCatName val="0"/>
              <c:showSerName val="0"/>
              <c:showPercent val="1"/>
              <c:showBubbleSize val="0"/>
              <c:extLst>
                <c:ext xmlns:c15="http://schemas.microsoft.com/office/drawing/2012/chart" uri="{CE6537A1-D6FC-4f65-9D91-7224C49458BB}">
                  <c15:layout>
                    <c:manualLayout>
                      <c:w val="5.8873820426857695E-2"/>
                      <c:h val="9.6784039528376095E-2"/>
                    </c:manualLayout>
                  </c15:layout>
                </c:ext>
                <c:ext xmlns:c16="http://schemas.microsoft.com/office/drawing/2014/chart" uri="{C3380CC4-5D6E-409C-BE32-E72D297353CC}">
                  <c16:uniqueId val="{00000001-5E5C-4173-A207-1DF79DFB1C88}"/>
                </c:ext>
              </c:extLst>
            </c:dLbl>
            <c:dLbl>
              <c:idx val="2"/>
              <c:layout>
                <c:manualLayout>
                  <c:x val="4.7810295389376922E-2"/>
                  <c:y val="-1.4809601313802291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E5C-4173-A207-1DF79DFB1C88}"/>
                </c:ext>
              </c:extLst>
            </c:dLbl>
            <c:dLbl>
              <c:idx val="3"/>
              <c:layout>
                <c:manualLayout>
                  <c:x val="1.7970152574858778E-2"/>
                  <c:y val="2.660508218595585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E5C-4173-A207-1DF79DFB1C88}"/>
                </c:ext>
              </c:extLst>
            </c:dLbl>
            <c:dLbl>
              <c:idx val="4"/>
              <c:layout>
                <c:manualLayout>
                  <c:x val="3.6145626305382349E-3"/>
                  <c:y val="4.075484977785585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E5C-4173-A207-1DF79DFB1C88}"/>
                </c:ext>
              </c:extLst>
            </c:dLbl>
            <c:dLbl>
              <c:idx val="5"/>
              <c:layout>
                <c:manualLayout>
                  <c:x val="5.37200046525977E-2"/>
                  <c:y val="0.1126485725597149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5C-4173-A207-1DF79DFB1C88}"/>
                </c:ext>
              </c:extLst>
            </c:dLbl>
            <c:dLbl>
              <c:idx val="6"/>
              <c:layout>
                <c:manualLayout>
                  <c:x val="1.425818882466282E-3"/>
                  <c:y val="3.534333347996315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E5C-4173-A207-1DF79DFB1C88}"/>
                </c:ext>
              </c:extLst>
            </c:dLbl>
            <c:dLbl>
              <c:idx val="7"/>
              <c:layout>
                <c:manualLayout>
                  <c:x val="-2.1920446032644477E-2"/>
                  <c:y val="-0.143541400900306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E5C-4173-A207-1DF79DFB1C88}"/>
                </c:ext>
              </c:extLst>
            </c:dLbl>
            <c:dLbl>
              <c:idx val="8"/>
              <c:layout>
                <c:manualLayout>
                  <c:x val="4.2671914583128003E-2"/>
                  <c:y val="-8.868018592648006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5E5C-4173-A207-1DF79DFB1C88}"/>
                </c:ext>
              </c:extLst>
            </c:dLbl>
            <c:dLbl>
              <c:idx val="9"/>
              <c:layout>
                <c:manualLayout>
                  <c:x val="4.1874676420254546E-2"/>
                  <c:y val="-3.324682180090617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E5C-4173-A207-1DF79DFB1C88}"/>
                </c:ext>
              </c:extLst>
            </c:dLbl>
            <c:spPr>
              <a:noFill/>
              <a:ln>
                <a:noFill/>
              </a:ln>
              <a:effectLst/>
            </c:spPr>
            <c:txPr>
              <a:bodyPr/>
              <a:lstStyle/>
              <a:p>
                <a:pPr>
                  <a:defRPr lang="pt-PT" sz="1400" baseline="0">
                    <a:solidFill>
                      <a:schemeClr val="bg1"/>
                    </a:solidFill>
                    <a:latin typeface="Arial" panose="020B0604020202020204" pitchFamily="34" charset="0"/>
                  </a:defRPr>
                </a:pPr>
                <a:endParaRPr lang="ro-RO"/>
              </a:p>
            </c:tx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Sheet1!$A$2:$A$11</c:f>
              <c:strCache>
                <c:ptCount val="10"/>
                <c:pt idx="0">
                  <c:v>biscuits</c:v>
                </c:pt>
                <c:pt idx="1">
                  <c:v>candies</c:v>
                </c:pt>
                <c:pt idx="2">
                  <c:v>nuts/peanuts</c:v>
                </c:pt>
                <c:pt idx="3">
                  <c:v>fruit</c:v>
                </c:pt>
                <c:pt idx="4">
                  <c:v>chocolate</c:v>
                </c:pt>
                <c:pt idx="5">
                  <c:v>yoghurt</c:v>
                </c:pt>
                <c:pt idx="6">
                  <c:v>veggies</c:v>
                </c:pt>
                <c:pt idx="7">
                  <c:v>pastries</c:v>
                </c:pt>
                <c:pt idx="8">
                  <c:v>sandwiches</c:v>
                </c:pt>
                <c:pt idx="9">
                  <c:v>pizza</c:v>
                </c:pt>
              </c:strCache>
            </c:strRef>
          </c:cat>
          <c:val>
            <c:numRef>
              <c:f>Sheet1!$B$2:$B$11</c:f>
              <c:numCache>
                <c:formatCode>General</c:formatCode>
                <c:ptCount val="10"/>
                <c:pt idx="0">
                  <c:v>97</c:v>
                </c:pt>
                <c:pt idx="1">
                  <c:v>50</c:v>
                </c:pt>
                <c:pt idx="2">
                  <c:v>49</c:v>
                </c:pt>
                <c:pt idx="3">
                  <c:v>100</c:v>
                </c:pt>
                <c:pt idx="4">
                  <c:v>105</c:v>
                </c:pt>
                <c:pt idx="5">
                  <c:v>51</c:v>
                </c:pt>
                <c:pt idx="6">
                  <c:v>21</c:v>
                </c:pt>
                <c:pt idx="7">
                  <c:v>22</c:v>
                </c:pt>
                <c:pt idx="8">
                  <c:v>84</c:v>
                </c:pt>
                <c:pt idx="9">
                  <c:v>73</c:v>
                </c:pt>
              </c:numCache>
            </c:numRef>
          </c:val>
          <c:extLst>
            <c:ext xmlns:c16="http://schemas.microsoft.com/office/drawing/2014/chart" uri="{C3380CC4-5D6E-409C-BE32-E72D297353CC}">
              <c16:uniqueId val="{0000000A-5E5C-4173-A207-1DF79DFB1C88}"/>
            </c:ext>
          </c:extLst>
        </c:ser>
        <c:dLbls>
          <c:showLegendKey val="0"/>
          <c:showVal val="0"/>
          <c:showCatName val="0"/>
          <c:showSerName val="0"/>
          <c:showPercent val="0"/>
          <c:showBubbleSize val="0"/>
          <c:showLeaderLines val="1"/>
        </c:dLbls>
      </c:pie3DChart>
    </c:plotArea>
    <c:legend>
      <c:legendPos val="r"/>
      <c:legendEntry>
        <c:idx val="0"/>
        <c:txPr>
          <a:bodyPr/>
          <a:lstStyle/>
          <a:p>
            <a:pPr>
              <a:defRPr lang="pt-PT" sz="1400" baseline="0">
                <a:solidFill>
                  <a:schemeClr val="bg1"/>
                </a:solidFill>
                <a:latin typeface="Arial" panose="020B0604020202020204" pitchFamily="34" charset="0"/>
              </a:defRPr>
            </a:pPr>
            <a:endParaRPr lang="ro-RO"/>
          </a:p>
        </c:txPr>
      </c:legendEntry>
      <c:legendEntry>
        <c:idx val="1"/>
        <c:txPr>
          <a:bodyPr/>
          <a:lstStyle/>
          <a:p>
            <a:pPr>
              <a:defRPr lang="pt-PT" sz="1400" baseline="0">
                <a:solidFill>
                  <a:schemeClr val="bg1"/>
                </a:solidFill>
                <a:latin typeface="Arial" panose="020B0604020202020204" pitchFamily="34" charset="0"/>
              </a:defRPr>
            </a:pPr>
            <a:endParaRPr lang="ro-RO"/>
          </a:p>
        </c:txPr>
      </c:legendEntry>
      <c:layout>
        <c:manualLayout>
          <c:xMode val="edge"/>
          <c:yMode val="edge"/>
          <c:x val="0.6991299081017347"/>
          <c:y val="0"/>
          <c:w val="0.27006786368407498"/>
          <c:h val="0.939957345054377"/>
        </c:manualLayout>
      </c:layout>
      <c:overlay val="0"/>
      <c:txPr>
        <a:bodyPr/>
        <a:lstStyle/>
        <a:p>
          <a:pPr>
            <a:defRPr lang="pt-PT" sz="1400" baseline="0">
              <a:solidFill>
                <a:schemeClr val="bg1"/>
              </a:solidFill>
              <a:latin typeface="Arial" panose="020B0604020202020204" pitchFamily="34" charset="0"/>
            </a:defRPr>
          </a:pPr>
          <a:endParaRPr lang="ro-RO"/>
        </a:p>
      </c:txPr>
    </c:legend>
    <c:plotVisOnly val="1"/>
    <c:dispBlanksAs val="zero"/>
    <c:showDLblsOverMax val="0"/>
  </c:chart>
  <c:txPr>
    <a:bodyPr/>
    <a:lstStyle/>
    <a:p>
      <a:pPr>
        <a:defRPr lang="pt-PT" sz="3200" kern="1200">
          <a:solidFill>
            <a:schemeClr val="tx2">
              <a:lumMod val="75000"/>
            </a:schemeClr>
          </a:solidFill>
          <a:latin typeface="+mn-lt"/>
          <a:ea typeface="+mn-ea"/>
          <a:cs typeface="+mn-cs"/>
        </a:defRPr>
      </a:pPr>
      <a:endParaRPr lang="ro-R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pieChart>
        <c:varyColors val="1"/>
        <c:ser>
          <c:idx val="1"/>
          <c:order val="1"/>
          <c:dLbls>
            <c:spPr>
              <a:noFill/>
              <a:ln>
                <a:noFill/>
              </a:ln>
              <a:effectLst/>
            </c:spPr>
            <c:txPr>
              <a:bodyPr/>
              <a:lstStyle/>
              <a:p>
                <a:pPr>
                  <a:defRPr lang="pt-PT" baseline="0">
                    <a:solidFill>
                      <a:schemeClr val="bg1"/>
                    </a:solidFill>
                    <a:latin typeface="Arial" panose="020B060402020202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Φύλλο1!$A$1:$A$10</c:f>
              <c:strCache>
                <c:ptCount val="10"/>
                <c:pt idx="0">
                  <c:v>eight</c:v>
                </c:pt>
                <c:pt idx="1">
                  <c:v>five</c:v>
                </c:pt>
                <c:pt idx="2">
                  <c:v>four</c:v>
                </c:pt>
                <c:pt idx="3">
                  <c:v>more than ten</c:v>
                </c:pt>
                <c:pt idx="4">
                  <c:v>none</c:v>
                </c:pt>
                <c:pt idx="5">
                  <c:v>one</c:v>
                </c:pt>
                <c:pt idx="6">
                  <c:v>seven</c:v>
                </c:pt>
                <c:pt idx="7">
                  <c:v>six</c:v>
                </c:pt>
                <c:pt idx="8">
                  <c:v>three</c:v>
                </c:pt>
                <c:pt idx="9">
                  <c:v>two</c:v>
                </c:pt>
              </c:strCache>
            </c:strRef>
          </c:cat>
          <c:val>
            <c:numRef>
              <c:f>Φύλλο1!$C$1:$C$10</c:f>
              <c:numCache>
                <c:formatCode>0.00%</c:formatCode>
                <c:ptCount val="10"/>
                <c:pt idx="0">
                  <c:v>1.9607843000000003E-2</c:v>
                </c:pt>
                <c:pt idx="1">
                  <c:v>5.8823528999999999E-2</c:v>
                </c:pt>
                <c:pt idx="2">
                  <c:v>0.12745097999999988</c:v>
                </c:pt>
                <c:pt idx="3">
                  <c:v>3.9215686E-2</c:v>
                </c:pt>
                <c:pt idx="4">
                  <c:v>2.9411764E-2</c:v>
                </c:pt>
                <c:pt idx="5">
                  <c:v>0.16666665999999997</c:v>
                </c:pt>
                <c:pt idx="6">
                  <c:v>1.9599999999999999E-2</c:v>
                </c:pt>
                <c:pt idx="7">
                  <c:v>3.9199999999999999E-2</c:v>
                </c:pt>
                <c:pt idx="8">
                  <c:v>0.18627450000000001</c:v>
                </c:pt>
                <c:pt idx="9">
                  <c:v>0.31372549000000038</c:v>
                </c:pt>
              </c:numCache>
            </c:numRef>
          </c:val>
          <c:extLst>
            <c:ext xmlns:c16="http://schemas.microsoft.com/office/drawing/2014/chart" uri="{C3380CC4-5D6E-409C-BE32-E72D297353CC}">
              <c16:uniqueId val="{00000000-FC6A-4EB4-8B61-CC0450BE48EE}"/>
            </c:ext>
          </c:extLst>
        </c:ser>
        <c:ser>
          <c:idx val="0"/>
          <c:order val="0"/>
          <c:cat>
            <c:strRef>
              <c:f>Φύλλο1!$A$1:$A$10</c:f>
              <c:strCache>
                <c:ptCount val="10"/>
                <c:pt idx="0">
                  <c:v>eight</c:v>
                </c:pt>
                <c:pt idx="1">
                  <c:v>five</c:v>
                </c:pt>
                <c:pt idx="2">
                  <c:v>four</c:v>
                </c:pt>
                <c:pt idx="3">
                  <c:v>more than ten</c:v>
                </c:pt>
                <c:pt idx="4">
                  <c:v>none</c:v>
                </c:pt>
                <c:pt idx="5">
                  <c:v>one</c:v>
                </c:pt>
                <c:pt idx="6">
                  <c:v>seven</c:v>
                </c:pt>
                <c:pt idx="7">
                  <c:v>six</c:v>
                </c:pt>
                <c:pt idx="8">
                  <c:v>three</c:v>
                </c:pt>
                <c:pt idx="9">
                  <c:v>two</c:v>
                </c:pt>
              </c:strCache>
            </c:strRef>
          </c:cat>
          <c:val>
            <c:numRef>
              <c:f>Φύλλο1!$B$1:$B$10</c:f>
            </c:numRef>
          </c:val>
          <c:extLst>
            <c:ext xmlns:c16="http://schemas.microsoft.com/office/drawing/2014/chart" uri="{C3380CC4-5D6E-409C-BE32-E72D297353CC}">
              <c16:uniqueId val="{00000001-FC6A-4EB4-8B61-CC0450BE48EE}"/>
            </c:ext>
          </c:extLst>
        </c:ser>
        <c:dLbls>
          <c:showLegendKey val="0"/>
          <c:showVal val="0"/>
          <c:showCatName val="0"/>
          <c:showSerName val="0"/>
          <c:showPercent val="0"/>
          <c:showBubbleSize val="0"/>
          <c:showLeaderLines val="0"/>
        </c:dLbls>
        <c:firstSliceAng val="0"/>
      </c:pieChart>
    </c:plotArea>
    <c:legend>
      <c:legendPos val="r"/>
      <c:overlay val="0"/>
      <c:spPr>
        <a:noFill/>
      </c:spPr>
      <c:txPr>
        <a:bodyPr/>
        <a:lstStyle/>
        <a:p>
          <a:pPr>
            <a:defRPr lang="pt-PT" baseline="0">
              <a:solidFill>
                <a:schemeClr val="bg1"/>
              </a:solidFill>
              <a:latin typeface="Arial" panose="020B0604020202020204" pitchFamily="34" charset="0"/>
            </a:defRPr>
          </a:pPr>
          <a:endParaRPr lang="ro-RO"/>
        </a:p>
      </c:txPr>
    </c:legend>
    <c:plotVisOnly val="1"/>
    <c:dispBlanksAs val="zero"/>
    <c:showDLblsOverMax val="0"/>
  </c:chart>
  <c:spPr>
    <a:noFill/>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3243528790280001E-2"/>
          <c:y val="0.30873621713316368"/>
          <c:w val="0.60567461555419977"/>
          <c:h val="0.65394402035623522"/>
        </c:manualLayout>
      </c:layout>
      <c:pie3DChart>
        <c:varyColors val="1"/>
        <c:ser>
          <c:idx val="0"/>
          <c:order val="0"/>
          <c:dLbls>
            <c:dLbl>
              <c:idx val="0"/>
              <c:layout>
                <c:manualLayout>
                  <c:x val="-2.9048587627022102E-3"/>
                  <c:y val="-4.183713677011746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795-4300-B7A3-B16CD6F32F03}"/>
                </c:ext>
              </c:extLst>
            </c:dLbl>
            <c:dLbl>
              <c:idx val="1"/>
              <c:layout>
                <c:manualLayout>
                  <c:x val="2.2242493063961345E-2"/>
                  <c:y val="-2.403665190706123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795-4300-B7A3-B16CD6F32F03}"/>
                </c:ext>
              </c:extLst>
            </c:dLbl>
            <c:dLbl>
              <c:idx val="2"/>
              <c:layout>
                <c:manualLayout>
                  <c:x val="3.3545553240076367E-2"/>
                  <c:y val="-0.1003979082767325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795-4300-B7A3-B16CD6F32F03}"/>
                </c:ext>
              </c:extLst>
            </c:dLbl>
            <c:dLbl>
              <c:idx val="4"/>
              <c:layout>
                <c:manualLayout>
                  <c:x val="0.10012328886781408"/>
                  <c:y val="-5.837323769643309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795-4300-B7A3-B16CD6F32F03}"/>
                </c:ext>
              </c:extLst>
            </c:dLbl>
            <c:dLbl>
              <c:idx val="5"/>
              <c:layout>
                <c:manualLayout>
                  <c:x val="3.6859211932898248E-2"/>
                  <c:y val="7.52846733852924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795-4300-B7A3-B16CD6F32F03}"/>
                </c:ext>
              </c:extLst>
            </c:dLbl>
            <c:dLbl>
              <c:idx val="6"/>
              <c:layout>
                <c:manualLayout>
                  <c:x val="-3.7968395788878256E-2"/>
                  <c:y val="1.711579945636566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795-4300-B7A3-B16CD6F32F03}"/>
                </c:ext>
              </c:extLst>
            </c:dLbl>
            <c:dLbl>
              <c:idx val="7"/>
              <c:layout>
                <c:manualLayout>
                  <c:x val="4.3037381816971899E-2"/>
                  <c:y val="-0.127443382554280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795-4300-B7A3-B16CD6F32F03}"/>
                </c:ext>
              </c:extLst>
            </c:dLbl>
            <c:spPr>
              <a:noFill/>
              <a:ln>
                <a:noFill/>
              </a:ln>
              <a:effectLst/>
            </c:spPr>
            <c:txPr>
              <a:bodyPr/>
              <a:lstStyle/>
              <a:p>
                <a:pPr>
                  <a:defRPr lang="ro-RO" sz="1200" baseline="0">
                    <a:solidFill>
                      <a:schemeClr val="bg1"/>
                    </a:solidFill>
                    <a:latin typeface="Arial" panose="020B0604020202020204" pitchFamily="34" charset="0"/>
                  </a:defRPr>
                </a:pPr>
                <a:endParaRPr lang="ro-RO"/>
              </a:p>
            </c:tx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Sheet1!$A$2:$A$9</c:f>
              <c:strCache>
                <c:ptCount val="8"/>
                <c:pt idx="0">
                  <c:v>five</c:v>
                </c:pt>
                <c:pt idx="1">
                  <c:v>four</c:v>
                </c:pt>
                <c:pt idx="2">
                  <c:v>one</c:v>
                </c:pt>
                <c:pt idx="3">
                  <c:v>seven</c:v>
                </c:pt>
                <c:pt idx="4">
                  <c:v>six</c:v>
                </c:pt>
                <c:pt idx="5">
                  <c:v>ten</c:v>
                </c:pt>
                <c:pt idx="6">
                  <c:v>three</c:v>
                </c:pt>
                <c:pt idx="7">
                  <c:v>two</c:v>
                </c:pt>
              </c:strCache>
            </c:strRef>
          </c:cat>
          <c:val>
            <c:numRef>
              <c:f>Sheet1!$B$2:$B$9</c:f>
              <c:numCache>
                <c:formatCode>General</c:formatCode>
                <c:ptCount val="8"/>
                <c:pt idx="0">
                  <c:v>3</c:v>
                </c:pt>
                <c:pt idx="1">
                  <c:v>9</c:v>
                </c:pt>
                <c:pt idx="2">
                  <c:v>13</c:v>
                </c:pt>
                <c:pt idx="3">
                  <c:v>1</c:v>
                </c:pt>
                <c:pt idx="4">
                  <c:v>1</c:v>
                </c:pt>
                <c:pt idx="5">
                  <c:v>1</c:v>
                </c:pt>
                <c:pt idx="6">
                  <c:v>12</c:v>
                </c:pt>
                <c:pt idx="7">
                  <c:v>29</c:v>
                </c:pt>
              </c:numCache>
            </c:numRef>
          </c:val>
          <c:extLst>
            <c:ext xmlns:c16="http://schemas.microsoft.com/office/drawing/2014/chart" uri="{C3380CC4-5D6E-409C-BE32-E72D297353CC}">
              <c16:uniqueId val="{00000007-9795-4300-B7A3-B16CD6F32F03}"/>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3264084911018468"/>
          <c:y val="4.4230433808540769E-2"/>
          <c:w val="0.20142188408174411"/>
          <c:h val="0.95576956619145925"/>
        </c:manualLayout>
      </c:layout>
      <c:overlay val="0"/>
      <c:txPr>
        <a:bodyPr/>
        <a:lstStyle/>
        <a:p>
          <a:pPr>
            <a:defRPr lang="ro-RO" sz="1400" baseline="0">
              <a:solidFill>
                <a:schemeClr val="bg1"/>
              </a:solidFill>
            </a:defRPr>
          </a:pPr>
          <a:endParaRPr lang="ro-RO"/>
        </a:p>
      </c:txPr>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pieChart>
        <c:varyColors val="1"/>
        <c:ser>
          <c:idx val="1"/>
          <c:order val="1"/>
          <c:dLbls>
            <c:dLbl>
              <c:idx val="0"/>
              <c:layout>
                <c:manualLayout>
                  <c:x val="3.7299650043744546E-2"/>
                  <c:y val="-9.24139690871974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DD-45BD-BBC0-28AB7125E2A5}"/>
                </c:ext>
              </c:extLst>
            </c:dLbl>
            <c:spPr>
              <a:noFill/>
              <a:ln>
                <a:noFill/>
              </a:ln>
              <a:effectLst/>
            </c:spPr>
            <c:txPr>
              <a:bodyPr/>
              <a:lstStyle/>
              <a:p>
                <a:pPr>
                  <a:defRPr lang="pt-PT" baseline="0">
                    <a:solidFill>
                      <a:schemeClr val="bg1"/>
                    </a:solidFill>
                    <a:latin typeface="Arial" panose="020B060402020202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Φύλλο1!$A$1:$A$5</c:f>
              <c:strCache>
                <c:ptCount val="5"/>
                <c:pt idx="0">
                  <c:v>more than three</c:v>
                </c:pt>
                <c:pt idx="1">
                  <c:v>none</c:v>
                </c:pt>
                <c:pt idx="2">
                  <c:v>one</c:v>
                </c:pt>
                <c:pt idx="3">
                  <c:v>three</c:v>
                </c:pt>
                <c:pt idx="4">
                  <c:v>two</c:v>
                </c:pt>
              </c:strCache>
            </c:strRef>
          </c:cat>
          <c:val>
            <c:numRef>
              <c:f>Φύλλο1!$C$1:$C$5</c:f>
              <c:numCache>
                <c:formatCode>0%</c:formatCode>
                <c:ptCount val="5"/>
                <c:pt idx="0" formatCode="0.00%">
                  <c:v>9.8039210000000002E-3</c:v>
                </c:pt>
                <c:pt idx="1">
                  <c:v>0.40019607800000001</c:v>
                </c:pt>
                <c:pt idx="2" formatCode="0.00%">
                  <c:v>0.41350000000000031</c:v>
                </c:pt>
                <c:pt idx="3" formatCode="0.00%">
                  <c:v>4.9019607000000097E-2</c:v>
                </c:pt>
                <c:pt idx="4" formatCode="0.00%">
                  <c:v>0.12745097999999988</c:v>
                </c:pt>
              </c:numCache>
            </c:numRef>
          </c:val>
          <c:extLst>
            <c:ext xmlns:c16="http://schemas.microsoft.com/office/drawing/2014/chart" uri="{C3380CC4-5D6E-409C-BE32-E72D297353CC}">
              <c16:uniqueId val="{00000001-D9DD-45BD-BBC0-28AB7125E2A5}"/>
            </c:ext>
          </c:extLst>
        </c:ser>
        <c:ser>
          <c:idx val="0"/>
          <c:order val="0"/>
          <c:cat>
            <c:strRef>
              <c:f>Φύλλο1!$A$1:$A$5</c:f>
              <c:strCache>
                <c:ptCount val="5"/>
                <c:pt idx="0">
                  <c:v>more than three</c:v>
                </c:pt>
                <c:pt idx="1">
                  <c:v>none</c:v>
                </c:pt>
                <c:pt idx="2">
                  <c:v>one</c:v>
                </c:pt>
                <c:pt idx="3">
                  <c:v>three</c:v>
                </c:pt>
                <c:pt idx="4">
                  <c:v>two</c:v>
                </c:pt>
              </c:strCache>
            </c:strRef>
          </c:cat>
          <c:val>
            <c:numRef>
              <c:f>Φύλλο1!$B$1:$B$5</c:f>
            </c:numRef>
          </c:val>
          <c:extLst>
            <c:ext xmlns:c16="http://schemas.microsoft.com/office/drawing/2014/chart" uri="{C3380CC4-5D6E-409C-BE32-E72D297353CC}">
              <c16:uniqueId val="{00000002-D9DD-45BD-BBC0-28AB7125E2A5}"/>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73210904940705768"/>
          <c:y val="0.22937038725912418"/>
          <c:w val="0.25478553905550227"/>
          <c:h val="0.43401533740111026"/>
        </c:manualLayout>
      </c:layout>
      <c:overlay val="0"/>
      <c:spPr>
        <a:noFill/>
      </c:spPr>
      <c:txPr>
        <a:bodyPr/>
        <a:lstStyle/>
        <a:p>
          <a:pPr>
            <a:defRPr lang="pt-PT" baseline="0">
              <a:solidFill>
                <a:schemeClr val="bg1"/>
              </a:solidFill>
            </a:defRPr>
          </a:pPr>
          <a:endParaRPr lang="ro-RO"/>
        </a:p>
      </c:txPr>
    </c:legend>
    <c:plotVisOnly val="1"/>
    <c:dispBlanksAs val="zero"/>
    <c:showDLblsOverMax val="0"/>
  </c:chart>
  <c:spPr>
    <a:noFill/>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5.1059530312908483E-2"/>
          <c:y val="9.1723458922497642E-2"/>
          <c:w val="0.61411242344706907"/>
          <c:h val="0.80092592592592549"/>
        </c:manualLayout>
      </c:layout>
      <c:pie3DChart>
        <c:varyColors val="1"/>
        <c:ser>
          <c:idx val="0"/>
          <c:order val="0"/>
          <c:dLbls>
            <c:dLbl>
              <c:idx val="0"/>
              <c:layout>
                <c:manualLayout>
                  <c:x val="-2.3494063242094739E-2"/>
                  <c:y val="-3.21489124204302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028-4F83-89A1-3BFE723A2D06}"/>
                </c:ext>
              </c:extLst>
            </c:dLbl>
            <c:dLbl>
              <c:idx val="1"/>
              <c:layout>
                <c:manualLayout>
                  <c:x val="5.9377777777777793E-2"/>
                  <c:y val="6.551543126074771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28-4F83-89A1-3BFE723A2D06}"/>
                </c:ext>
              </c:extLst>
            </c:dLbl>
            <c:dLbl>
              <c:idx val="2"/>
              <c:layout>
                <c:manualLayout>
                  <c:x val="4.3314285714285722E-2"/>
                  <c:y val="0.1665978821612819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028-4F83-89A1-3BFE723A2D06}"/>
                </c:ext>
              </c:extLst>
            </c:dLbl>
            <c:dLbl>
              <c:idx val="3"/>
              <c:layout>
                <c:manualLayout>
                  <c:x val="-4.2552680914885845E-3"/>
                  <c:y val="-9.358252632214082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28-4F83-89A1-3BFE723A2D06}"/>
                </c:ext>
              </c:extLst>
            </c:dLbl>
            <c:dLbl>
              <c:idx val="4"/>
              <c:layout>
                <c:manualLayout>
                  <c:x val="2.1139957505311887E-2"/>
                  <c:y val="-6.942770084773906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028-4F83-89A1-3BFE723A2D06}"/>
                </c:ext>
              </c:extLst>
            </c:dLbl>
            <c:spPr>
              <a:noFill/>
              <a:ln>
                <a:noFill/>
              </a:ln>
              <a:effectLst/>
            </c:spPr>
            <c:txPr>
              <a:bodyPr/>
              <a:lstStyle/>
              <a:p>
                <a:pPr>
                  <a:defRPr lang="ro-RO" sz="1200" baseline="0">
                    <a:solidFill>
                      <a:schemeClr val="bg1"/>
                    </a:solidFill>
                    <a:latin typeface="Arial" panose="020B0604020202020204" pitchFamily="34" charset="0"/>
                  </a:defRPr>
                </a:pPr>
                <a:endParaRPr lang="ro-RO"/>
              </a:p>
            </c:tx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Sheet1!$A$2:$A$6</c:f>
              <c:strCache>
                <c:ptCount val="5"/>
                <c:pt idx="0">
                  <c:v>more than three</c:v>
                </c:pt>
                <c:pt idx="1">
                  <c:v>none</c:v>
                </c:pt>
                <c:pt idx="2">
                  <c:v>one</c:v>
                </c:pt>
                <c:pt idx="3">
                  <c:v>three</c:v>
                </c:pt>
                <c:pt idx="4">
                  <c:v>two</c:v>
                </c:pt>
              </c:strCache>
            </c:strRef>
          </c:cat>
          <c:val>
            <c:numRef>
              <c:f>Sheet1!$B$2:$B$6</c:f>
              <c:numCache>
                <c:formatCode>General</c:formatCode>
                <c:ptCount val="5"/>
                <c:pt idx="0">
                  <c:v>6</c:v>
                </c:pt>
                <c:pt idx="1">
                  <c:v>34</c:v>
                </c:pt>
                <c:pt idx="2">
                  <c:v>15</c:v>
                </c:pt>
                <c:pt idx="3">
                  <c:v>2</c:v>
                </c:pt>
                <c:pt idx="4">
                  <c:v>12</c:v>
                </c:pt>
              </c:numCache>
            </c:numRef>
          </c:val>
          <c:extLst>
            <c:ext xmlns:c16="http://schemas.microsoft.com/office/drawing/2014/chart" uri="{C3380CC4-5D6E-409C-BE32-E72D297353CC}">
              <c16:uniqueId val="{00000005-A028-4F83-89A1-3BFE723A2D06}"/>
            </c:ext>
          </c:extLst>
        </c:ser>
        <c:dLbls>
          <c:showLegendKey val="0"/>
          <c:showVal val="0"/>
          <c:showCatName val="0"/>
          <c:showSerName val="0"/>
          <c:showPercent val="0"/>
          <c:showBubbleSize val="0"/>
          <c:showLeaderLines val="1"/>
        </c:dLbls>
      </c:pie3DChart>
    </c:plotArea>
    <c:legend>
      <c:legendPos val="r"/>
      <c:layout>
        <c:manualLayout>
          <c:xMode val="edge"/>
          <c:yMode val="edge"/>
          <c:x val="0.74225487144524371"/>
          <c:y val="0"/>
          <c:w val="0.25774512855475623"/>
          <c:h val="1"/>
        </c:manualLayout>
      </c:layout>
      <c:overlay val="0"/>
      <c:txPr>
        <a:bodyPr/>
        <a:lstStyle/>
        <a:p>
          <a:pPr>
            <a:defRPr lang="ro-RO" sz="1400" baseline="0">
              <a:solidFill>
                <a:schemeClr val="bg1"/>
              </a:solidFill>
              <a:latin typeface="Arial" panose="020B0604020202020204" pitchFamily="34" charset="0"/>
            </a:defRPr>
          </a:pPr>
          <a:endParaRPr lang="ro-RO"/>
        </a:p>
      </c:txPr>
    </c:legend>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015297542697276"/>
          <c:y val="0.10841379293722954"/>
          <c:w val="0.55232836082186121"/>
          <c:h val="0.79082471294841294"/>
        </c:manualLayout>
      </c:layout>
      <c:pieChart>
        <c:varyColors val="1"/>
        <c:ser>
          <c:idx val="0"/>
          <c:order val="0"/>
          <c:dLbls>
            <c:spPr>
              <a:solidFill>
                <a:sysClr val="window" lastClr="FFFFFF"/>
              </a:solidFill>
              <a:ln>
                <a:solidFill>
                  <a:sysClr val="window" lastClr="FFFFFF"/>
                </a:solidFill>
              </a:ln>
              <a:effectLst/>
            </c:spPr>
            <c:txPr>
              <a:bodyPr/>
              <a:lstStyle/>
              <a:p>
                <a:pPr>
                  <a:defRPr lang="pt-PT" baseline="0">
                    <a:solidFill>
                      <a:schemeClr val="bg1"/>
                    </a:solidFill>
                    <a:latin typeface="Arial" panose="020B0604020202020204" pitchFamily="34" charset="0"/>
                  </a:defRPr>
                </a:pPr>
                <a:endParaRPr lang="ro-RO"/>
              </a:p>
            </c:txPr>
            <c:showLegendKey val="0"/>
            <c:showVal val="1"/>
            <c:showCatName val="0"/>
            <c:showSerName val="0"/>
            <c:showPercent val="0"/>
            <c:showBubbleSize val="0"/>
            <c:showLeaderLines val="1"/>
            <c:extLst>
              <c:ext xmlns:c15="http://schemas.microsoft.com/office/drawing/2012/chart" uri="{CE6537A1-D6FC-4f65-9D91-7224C49458BB}"/>
            </c:extLst>
          </c:dLbls>
          <c:cat>
            <c:strRef>
              <c:f>Φύλλο1!$A$1:$A$8</c:f>
              <c:strCache>
                <c:ptCount val="8"/>
                <c:pt idx="0">
                  <c:v>eight</c:v>
                </c:pt>
                <c:pt idx="1">
                  <c:v>five</c:v>
                </c:pt>
                <c:pt idx="2">
                  <c:v>four</c:v>
                </c:pt>
                <c:pt idx="3">
                  <c:v>more than eight</c:v>
                </c:pt>
                <c:pt idx="4">
                  <c:v>seven</c:v>
                </c:pt>
                <c:pt idx="5">
                  <c:v>six</c:v>
                </c:pt>
                <c:pt idx="6">
                  <c:v>three</c:v>
                </c:pt>
                <c:pt idx="7">
                  <c:v>two</c:v>
                </c:pt>
              </c:strCache>
            </c:strRef>
          </c:cat>
          <c:val>
            <c:numRef>
              <c:f>Φύλλο1!$B$1:$B$8</c:f>
              <c:numCache>
                <c:formatCode>0.00%</c:formatCode>
                <c:ptCount val="8"/>
                <c:pt idx="0">
                  <c:v>0.15686274000000022</c:v>
                </c:pt>
                <c:pt idx="1">
                  <c:v>7.8431371999999999E-2</c:v>
                </c:pt>
                <c:pt idx="2">
                  <c:v>6.8627450000000007E-2</c:v>
                </c:pt>
                <c:pt idx="3">
                  <c:v>0.41176470000000032</c:v>
                </c:pt>
                <c:pt idx="4">
                  <c:v>5.8823528999999999E-2</c:v>
                </c:pt>
                <c:pt idx="5">
                  <c:v>9.8039215000000027E-2</c:v>
                </c:pt>
                <c:pt idx="6">
                  <c:v>6.8627450000000007E-2</c:v>
                </c:pt>
                <c:pt idx="7">
                  <c:v>5.8823528999999999E-2</c:v>
                </c:pt>
              </c:numCache>
            </c:numRef>
          </c:val>
          <c:extLst>
            <c:ext xmlns:c16="http://schemas.microsoft.com/office/drawing/2014/chart" uri="{C3380CC4-5D6E-409C-BE32-E72D297353CC}">
              <c16:uniqueId val="{00000000-E908-4B86-AC3C-B174D2A07DC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6073239337043363"/>
          <c:y val="0.17763576503706846"/>
          <c:w val="0.22857855861133275"/>
          <c:h val="0.52229168875991749"/>
        </c:manualLayout>
      </c:layout>
      <c:overlay val="0"/>
      <c:spPr>
        <a:solidFill>
          <a:sysClr val="window" lastClr="FFFFFF"/>
        </a:solidFill>
      </c:spPr>
      <c:txPr>
        <a:bodyPr/>
        <a:lstStyle/>
        <a:p>
          <a:pPr>
            <a:defRPr lang="pt-PT" baseline="0">
              <a:solidFill>
                <a:schemeClr val="bg1"/>
              </a:solidFill>
              <a:latin typeface="Arial" panose="020B0604020202020204" pitchFamily="34" charset="0"/>
            </a:defRPr>
          </a:pPr>
          <a:endParaRPr lang="ro-RO"/>
        </a:p>
      </c:txPr>
    </c:legend>
    <c:plotVisOnly val="1"/>
    <c:dispBlanksAs val="zero"/>
    <c:showDLblsOverMax val="0"/>
  </c:chart>
  <c:spPr>
    <a:noFill/>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pieChart>
        <c:varyColors val="1"/>
        <c:ser>
          <c:idx val="1"/>
          <c:order val="1"/>
          <c:dPt>
            <c:idx val="0"/>
            <c:bubble3D val="0"/>
            <c:spPr>
              <a:solidFill>
                <a:srgbClr val="608F3D">
                  <a:lumMod val="75000"/>
                </a:srgbClr>
              </a:solidFill>
            </c:spPr>
            <c:extLst>
              <c:ext xmlns:c16="http://schemas.microsoft.com/office/drawing/2014/chart" uri="{C3380CC4-5D6E-409C-BE32-E72D297353CC}">
                <c16:uniqueId val="{00000000-FF4C-4921-8419-11D8348C9BC5}"/>
              </c:ext>
            </c:extLst>
          </c:dPt>
          <c:dLbls>
            <c:spPr>
              <a:noFill/>
              <a:ln>
                <a:noFill/>
              </a:ln>
              <a:effectLst/>
            </c:spPr>
            <c:txPr>
              <a:bodyPr/>
              <a:lstStyle/>
              <a:p>
                <a:pPr>
                  <a:defRPr lang="pt-PT" baseline="0">
                    <a:solidFill>
                      <a:schemeClr val="bg1"/>
                    </a:solidFill>
                    <a:latin typeface="Arial" panose="020B060402020202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Φύλλο1!$A$1:$A$3</c:f>
              <c:strCache>
                <c:ptCount val="3"/>
                <c:pt idx="0">
                  <c:v>fresh </c:v>
                </c:pt>
                <c:pt idx="1">
                  <c:v>fresh,frozen,canned,              processed</c:v>
                </c:pt>
                <c:pt idx="2">
                  <c:v>fresh, frozen</c:v>
                </c:pt>
              </c:strCache>
            </c:strRef>
          </c:cat>
          <c:val>
            <c:numRef>
              <c:f>Φύλλο1!$C$1:$C$3</c:f>
              <c:numCache>
                <c:formatCode>0.00%</c:formatCode>
                <c:ptCount val="3"/>
                <c:pt idx="0">
                  <c:v>0.75510000000000077</c:v>
                </c:pt>
                <c:pt idx="1">
                  <c:v>0.12245714000000002</c:v>
                </c:pt>
                <c:pt idx="2">
                  <c:v>0.12245714000000002</c:v>
                </c:pt>
              </c:numCache>
            </c:numRef>
          </c:val>
          <c:extLst>
            <c:ext xmlns:c16="http://schemas.microsoft.com/office/drawing/2014/chart" uri="{C3380CC4-5D6E-409C-BE32-E72D297353CC}">
              <c16:uniqueId val="{00000000-C997-4C6A-BC54-F9B114803FDD}"/>
            </c:ext>
          </c:extLst>
        </c:ser>
        <c:ser>
          <c:idx val="0"/>
          <c:order val="0"/>
          <c:cat>
            <c:strRef>
              <c:f>Φύλλο1!$A$1:$A$3</c:f>
              <c:strCache>
                <c:ptCount val="3"/>
                <c:pt idx="0">
                  <c:v>fresh </c:v>
                </c:pt>
                <c:pt idx="1">
                  <c:v>fresh,frozen,canned,              processed</c:v>
                </c:pt>
                <c:pt idx="2">
                  <c:v>fresh, frozen</c:v>
                </c:pt>
              </c:strCache>
            </c:strRef>
          </c:cat>
          <c:val>
            <c:numRef>
              <c:f>Φύλλο1!$B$1:$B$3</c:f>
            </c:numRef>
          </c:val>
          <c:extLst>
            <c:ext xmlns:c16="http://schemas.microsoft.com/office/drawing/2014/chart" uri="{C3380CC4-5D6E-409C-BE32-E72D297353CC}">
              <c16:uniqueId val="{00000001-C997-4C6A-BC54-F9B114803FDD}"/>
            </c:ext>
          </c:extLst>
        </c:ser>
        <c:dLbls>
          <c:showLegendKey val="0"/>
          <c:showVal val="0"/>
          <c:showCatName val="0"/>
          <c:showSerName val="0"/>
          <c:showPercent val="0"/>
          <c:showBubbleSize val="0"/>
          <c:showLeaderLines val="0"/>
        </c:dLbls>
        <c:firstSliceAng val="0"/>
      </c:pieChart>
    </c:plotArea>
    <c:legend>
      <c:legendPos val="r"/>
      <c:legendEntry>
        <c:idx val="0"/>
        <c:txPr>
          <a:bodyPr/>
          <a:lstStyle/>
          <a:p>
            <a:pPr>
              <a:defRPr lang="pt-PT" baseline="0">
                <a:solidFill>
                  <a:schemeClr val="bg1"/>
                </a:solidFill>
                <a:latin typeface="Arial" panose="020B0604020202020204" pitchFamily="34" charset="0"/>
              </a:defRPr>
            </a:pPr>
            <a:endParaRPr lang="ro-RO"/>
          </a:p>
        </c:txPr>
      </c:legendEntry>
      <c:legendEntry>
        <c:idx val="1"/>
        <c:txPr>
          <a:bodyPr/>
          <a:lstStyle/>
          <a:p>
            <a:pPr>
              <a:defRPr lang="pt-PT" baseline="0">
                <a:solidFill>
                  <a:schemeClr val="bg1"/>
                </a:solidFill>
                <a:latin typeface="Arial" panose="020B0604020202020204" pitchFamily="34" charset="0"/>
              </a:defRPr>
            </a:pPr>
            <a:endParaRPr lang="ro-RO"/>
          </a:p>
        </c:txPr>
      </c:legendEntry>
      <c:legendEntry>
        <c:idx val="2"/>
        <c:txPr>
          <a:bodyPr/>
          <a:lstStyle/>
          <a:p>
            <a:pPr>
              <a:defRPr lang="pt-PT" baseline="0">
                <a:solidFill>
                  <a:schemeClr val="bg1"/>
                </a:solidFill>
                <a:latin typeface="Arial" panose="020B0604020202020204" pitchFamily="34" charset="0"/>
              </a:defRPr>
            </a:pPr>
            <a:endParaRPr lang="ro-RO"/>
          </a:p>
        </c:txPr>
      </c:legendEntry>
      <c:overlay val="0"/>
      <c:spPr>
        <a:solidFill>
          <a:srgbClr val="94D7E4"/>
        </a:solidFill>
      </c:spPr>
      <c:txPr>
        <a:bodyPr/>
        <a:lstStyle/>
        <a:p>
          <a:pPr>
            <a:defRPr lang="pt-PT"/>
          </a:pPr>
          <a:endParaRPr lang="ro-RO"/>
        </a:p>
      </c:txPr>
    </c:legend>
    <c:plotVisOnly val="1"/>
    <c:dispBlanksAs val="zero"/>
    <c:showDLblsOverMax val="0"/>
  </c:chart>
  <c:spPr>
    <a:noFill/>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2.572987751531065E-2"/>
          <c:y val="9.2592592592592921E-2"/>
          <c:w val="0.53888888888888964"/>
          <c:h val="0.89814814814814814"/>
        </c:manualLayout>
      </c:layout>
      <c:pieChart>
        <c:varyColors val="1"/>
        <c:ser>
          <c:idx val="0"/>
          <c:order val="0"/>
          <c:dLbls>
            <c:spPr>
              <a:solidFill>
                <a:srgbClr val="0070C0"/>
              </a:solidFill>
              <a:ln>
                <a:noFill/>
              </a:ln>
              <a:effectLst/>
            </c:spPr>
            <c:txPr>
              <a:bodyPr/>
              <a:lstStyle/>
              <a:p>
                <a:pPr>
                  <a:defRPr lang="pt-PT" baseline="0">
                    <a:solidFill>
                      <a:schemeClr val="bg1"/>
                    </a:solidFill>
                  </a:defRPr>
                </a:pPr>
                <a:endParaRPr lang="ro-RO"/>
              </a:p>
            </c:txPr>
            <c:showLegendKey val="0"/>
            <c:showVal val="1"/>
            <c:showCatName val="0"/>
            <c:showSerName val="0"/>
            <c:showPercent val="0"/>
            <c:showBubbleSize val="0"/>
            <c:showLeaderLines val="1"/>
            <c:extLst>
              <c:ext xmlns:c15="http://schemas.microsoft.com/office/drawing/2012/chart" uri="{CE6537A1-D6FC-4f65-9D91-7224C49458BB}"/>
            </c:extLst>
          </c:dLbls>
          <c:cat>
            <c:strRef>
              <c:f>Φύλλο1!$A$1:$A$3</c:f>
              <c:strCache>
                <c:ptCount val="3"/>
                <c:pt idx="0">
                  <c:v>Eat less unhealthy snacks</c:v>
                </c:pt>
                <c:pt idx="1">
                  <c:v>Eat more fruits</c:v>
                </c:pt>
                <c:pt idx="2">
                  <c:v>Have breakfast</c:v>
                </c:pt>
              </c:strCache>
            </c:strRef>
          </c:cat>
          <c:val>
            <c:numRef>
              <c:f>Φύλλο1!$B$1:$B$3</c:f>
              <c:numCache>
                <c:formatCode>0.00%</c:formatCode>
                <c:ptCount val="3"/>
                <c:pt idx="0">
                  <c:v>0.30303030000000031</c:v>
                </c:pt>
                <c:pt idx="1">
                  <c:v>0.39393939000000039</c:v>
                </c:pt>
                <c:pt idx="2">
                  <c:v>0.30303030000000031</c:v>
                </c:pt>
              </c:numCache>
            </c:numRef>
          </c:val>
          <c:extLst>
            <c:ext xmlns:c16="http://schemas.microsoft.com/office/drawing/2014/chart" uri="{C3380CC4-5D6E-409C-BE32-E72D297353CC}">
              <c16:uniqueId val="{00000000-525E-4501-AAA8-57B1D3BB33D1}"/>
            </c:ext>
          </c:extLst>
        </c:ser>
        <c:dLbls>
          <c:showLegendKey val="0"/>
          <c:showVal val="0"/>
          <c:showCatName val="0"/>
          <c:showSerName val="0"/>
          <c:showPercent val="0"/>
          <c:showBubbleSize val="0"/>
          <c:showLeaderLines val="1"/>
        </c:dLbls>
        <c:firstSliceAng val="0"/>
      </c:pieChart>
    </c:plotArea>
    <c:legend>
      <c:legendPos val="r"/>
      <c:overlay val="0"/>
      <c:spPr>
        <a:solidFill>
          <a:srgbClr val="0070C0"/>
        </a:solidFill>
      </c:spPr>
      <c:txPr>
        <a:bodyPr/>
        <a:lstStyle/>
        <a:p>
          <a:pPr>
            <a:defRPr lang="pt-PT" baseline="0">
              <a:solidFill>
                <a:schemeClr val="bg1"/>
              </a:solidFill>
            </a:defRPr>
          </a:pPr>
          <a:endParaRPr lang="ro-RO"/>
        </a:p>
      </c:txPr>
    </c:legend>
    <c:plotVisOnly val="1"/>
    <c:dispBlanksAs val="zero"/>
    <c:showDLblsOverMax val="0"/>
  </c:chart>
  <c:spPr>
    <a:noFill/>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5.3435114503816793E-2"/>
          <c:y val="0.17986314760508321"/>
          <c:w val="0.52433972470998358"/>
          <c:h val="0.78885630498533621"/>
        </c:manualLayout>
      </c:layout>
      <c:pie3DChart>
        <c:varyColors val="1"/>
        <c:ser>
          <c:idx val="0"/>
          <c:order val="0"/>
          <c:dLbls>
            <c:dLbl>
              <c:idx val="0"/>
              <c:layout>
                <c:manualLayout>
                  <c:x val="-1.649896816333073E-2"/>
                  <c:y val="-2.315468630937256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BB2-48A8-98D6-CA181A707776}"/>
                </c:ext>
              </c:extLst>
            </c:dLbl>
            <c:dLbl>
              <c:idx val="1"/>
              <c:layout>
                <c:manualLayout>
                  <c:x val="-2.9050710264270445E-3"/>
                  <c:y val="-2.469747000100061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BB2-48A8-98D6-CA181A707776}"/>
                </c:ext>
              </c:extLst>
            </c:dLbl>
            <c:dLbl>
              <c:idx val="2"/>
              <c:layout>
                <c:manualLayout>
                  <c:x val="-1.5281100358638408E-2"/>
                  <c:y val="-4.94041763841103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BB2-48A8-98D6-CA181A707776}"/>
                </c:ext>
              </c:extLst>
            </c:dLbl>
            <c:dLbl>
              <c:idx val="3"/>
              <c:layout>
                <c:manualLayout>
                  <c:x val="-3.2369617919897464E-3"/>
                  <c:y val="1.073975723709023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BB2-48A8-98D6-CA181A707776}"/>
                </c:ext>
              </c:extLst>
            </c:dLbl>
            <c:dLbl>
              <c:idx val="4"/>
              <c:layout>
                <c:manualLayout>
                  <c:x val="-2.7041133217126558E-2"/>
                  <c:y val="1.96343932081803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BB2-48A8-98D6-CA181A707776}"/>
                </c:ext>
              </c:extLst>
            </c:dLbl>
            <c:dLbl>
              <c:idx val="5"/>
              <c:layout>
                <c:manualLayout>
                  <c:x val="2.2850574021758746E-2"/>
                  <c:y val="3.830820267701141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BB2-48A8-98D6-CA181A707776}"/>
                </c:ext>
              </c:extLst>
            </c:dLbl>
            <c:dLbl>
              <c:idx val="6"/>
              <c:layout>
                <c:manualLayout>
                  <c:x val="3.5776682494840857E-3"/>
                  <c:y val="2.557000023090955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BB2-48A8-98D6-CA181A707776}"/>
                </c:ext>
              </c:extLst>
            </c:dLbl>
            <c:dLbl>
              <c:idx val="7"/>
              <c:layout>
                <c:manualLayout>
                  <c:x val="2.6102662739676631E-2"/>
                  <c:y val="-8.431339044496270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BB2-48A8-98D6-CA181A707776}"/>
                </c:ext>
              </c:extLst>
            </c:dLbl>
            <c:dLbl>
              <c:idx val="8"/>
              <c:layout>
                <c:manualLayout>
                  <c:x val="8.1969906433451544E-3"/>
                  <c:y val="-1.798169656945374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BB2-48A8-98D6-CA181A707776}"/>
                </c:ext>
              </c:extLst>
            </c:dLbl>
            <c:spPr>
              <a:noFill/>
              <a:ln>
                <a:noFill/>
              </a:ln>
              <a:effectLst/>
            </c:spPr>
            <c:txPr>
              <a:bodyPr/>
              <a:lstStyle/>
              <a:p>
                <a:pPr>
                  <a:defRPr lang="ro-RO" sz="1400" baseline="0">
                    <a:solidFill>
                      <a:schemeClr val="bg1"/>
                    </a:solidFill>
                    <a:latin typeface="Arial" panose="020B0604020202020204" pitchFamily="34" charset="0"/>
                  </a:defRPr>
                </a:pPr>
                <a:endParaRPr lang="ro-RO"/>
              </a:p>
            </c:tx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Sheet1!$A$2:$A$10</c:f>
              <c:strCache>
                <c:ptCount val="9"/>
                <c:pt idx="0">
                  <c:v>Drink less soda</c:v>
                </c:pt>
                <c:pt idx="1">
                  <c:v>Juice or coffee</c:v>
                </c:pt>
                <c:pt idx="2">
                  <c:v>Drink more water</c:v>
                </c:pt>
                <c:pt idx="3">
                  <c:v>Eat less fast food/takeout</c:v>
                </c:pt>
                <c:pt idx="4">
                  <c:v>Eat less unhealthy snacks</c:v>
                </c:pt>
                <c:pt idx="5">
                  <c:v>Eat more food</c:v>
                </c:pt>
                <c:pt idx="6">
                  <c:v>Eat more home-made food</c:v>
                </c:pt>
                <c:pt idx="7">
                  <c:v>Eat more vegetables</c:v>
                </c:pt>
                <c:pt idx="8">
                  <c:v>Have breakfast</c:v>
                </c:pt>
              </c:strCache>
            </c:strRef>
          </c:cat>
          <c:val>
            <c:numRef>
              <c:f>Sheet1!$B$2:$B$10</c:f>
              <c:numCache>
                <c:formatCode>General</c:formatCode>
                <c:ptCount val="9"/>
                <c:pt idx="0">
                  <c:v>13</c:v>
                </c:pt>
                <c:pt idx="1">
                  <c:v>14</c:v>
                </c:pt>
                <c:pt idx="2">
                  <c:v>27</c:v>
                </c:pt>
                <c:pt idx="3">
                  <c:v>17</c:v>
                </c:pt>
                <c:pt idx="4">
                  <c:v>19</c:v>
                </c:pt>
                <c:pt idx="5">
                  <c:v>42</c:v>
                </c:pt>
                <c:pt idx="6">
                  <c:v>9</c:v>
                </c:pt>
                <c:pt idx="7">
                  <c:v>29</c:v>
                </c:pt>
                <c:pt idx="8">
                  <c:v>25</c:v>
                </c:pt>
              </c:numCache>
            </c:numRef>
          </c:val>
          <c:extLst>
            <c:ext xmlns:c16="http://schemas.microsoft.com/office/drawing/2014/chart" uri="{C3380CC4-5D6E-409C-BE32-E72D297353CC}">
              <c16:uniqueId val="{00000009-9BB2-48A8-98D6-CA181A707776}"/>
            </c:ext>
          </c:extLst>
        </c:ser>
        <c:dLbls>
          <c:showLegendKey val="0"/>
          <c:showVal val="0"/>
          <c:showCatName val="0"/>
          <c:showSerName val="0"/>
          <c:showPercent val="0"/>
          <c:showBubbleSize val="0"/>
          <c:showLeaderLines val="1"/>
        </c:dLbls>
      </c:pie3DChart>
    </c:plotArea>
    <c:legend>
      <c:legendPos val="r"/>
      <c:layout>
        <c:manualLayout>
          <c:xMode val="edge"/>
          <c:yMode val="edge"/>
          <c:x val="0.63120995371761734"/>
          <c:y val="0.23265646046443633"/>
          <c:w val="0.32298851956482666"/>
          <c:h val="0.63634885815226172"/>
        </c:manualLayout>
      </c:layout>
      <c:overlay val="0"/>
      <c:txPr>
        <a:bodyPr/>
        <a:lstStyle/>
        <a:p>
          <a:pPr>
            <a:defRPr lang="ro-RO" sz="1400" baseline="0">
              <a:solidFill>
                <a:schemeClr val="bg1"/>
              </a:solidFill>
              <a:latin typeface="Arial" panose="020B0604020202020204" pitchFamily="34" charset="0"/>
            </a:defRPr>
          </a:pPr>
          <a:endParaRPr lang="ro-RO"/>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6194940594976922E-2"/>
          <c:y val="0.16219163687406452"/>
          <c:w val="0.53186456518226199"/>
          <c:h val="0.71760210039483863"/>
        </c:manualLayout>
      </c:layout>
      <c:pie3DChart>
        <c:varyColors val="1"/>
        <c:ser>
          <c:idx val="0"/>
          <c:order val="0"/>
          <c:dLbls>
            <c:dLbl>
              <c:idx val="0"/>
              <c:layout>
                <c:manualLayout>
                  <c:x val="-7.8718496294452503E-2"/>
                  <c:y val="-0.1221974839351977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AB7-4C74-9EEA-C999DA3D3835}"/>
                </c:ext>
              </c:extLst>
            </c:dLbl>
            <c:dLbl>
              <c:idx val="1"/>
              <c:layout>
                <c:manualLayout>
                  <c:x val="3.3634843065581892E-2"/>
                  <c:y val="-0.1021217606419889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B7-4C74-9EEA-C999DA3D3835}"/>
                </c:ext>
              </c:extLst>
            </c:dLbl>
            <c:dLbl>
              <c:idx val="2"/>
              <c:layout>
                <c:manualLayout>
                  <c:x val="-5.2895742441512662E-2"/>
                  <c:y val="-2.559024949467527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AB7-4C74-9EEA-C999DA3D3835}"/>
                </c:ext>
              </c:extLst>
            </c:dLbl>
            <c:dLbl>
              <c:idx val="3"/>
              <c:layout>
                <c:manualLayout>
                  <c:x val="-6.6443329359204481E-2"/>
                  <c:y val="-2.462726641928385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AB7-4C74-9EEA-C999DA3D3835}"/>
                </c:ext>
              </c:extLst>
            </c:dLbl>
            <c:spPr>
              <a:noFill/>
              <a:ln>
                <a:noFill/>
              </a:ln>
              <a:effectLst/>
            </c:spPr>
            <c:txPr>
              <a:bodyPr wrap="square" lIns="38100" tIns="19050" rIns="38100" bIns="19050" anchor="ctr">
                <a:spAutoFit/>
              </a:bodyPr>
              <a:lstStyle/>
              <a:p>
                <a:pPr>
                  <a:defRPr baseline="0"/>
                </a:pPr>
                <a:endParaRPr lang="ro-RO"/>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 meal a day</c:v>
                </c:pt>
                <c:pt idx="1">
                  <c:v>2 meals a day</c:v>
                </c:pt>
                <c:pt idx="2">
                  <c:v>3 meals a day</c:v>
                </c:pt>
                <c:pt idx="3">
                  <c:v>more than 3 meals a day</c:v>
                </c:pt>
              </c:strCache>
            </c:strRef>
          </c:cat>
          <c:val>
            <c:numRef>
              <c:f>Sheet1!$D$2:$D$5</c:f>
              <c:numCache>
                <c:formatCode>General</c:formatCode>
                <c:ptCount val="4"/>
                <c:pt idx="0">
                  <c:v>10</c:v>
                </c:pt>
                <c:pt idx="1">
                  <c:v>52</c:v>
                </c:pt>
                <c:pt idx="2">
                  <c:v>69</c:v>
                </c:pt>
                <c:pt idx="3">
                  <c:v>19</c:v>
                </c:pt>
              </c:numCache>
            </c:numRef>
          </c:val>
          <c:extLst>
            <c:ext xmlns:c16="http://schemas.microsoft.com/office/drawing/2014/chart" uri="{C3380CC4-5D6E-409C-BE32-E72D297353CC}">
              <c16:uniqueId val="{00000004-BAB7-4C74-9EEA-C999DA3D3835}"/>
            </c:ext>
          </c:extLst>
        </c:ser>
        <c:ser>
          <c:idx val="1"/>
          <c:order val="1"/>
          <c:cat>
            <c:strRef>
              <c:f>Sheet1!$A$1</c:f>
              <c:strCache>
                <c:ptCount val="1"/>
                <c:pt idx="0">
                  <c:v>How many meals do you eat every day during weekdays?. </c:v>
                </c:pt>
              </c:strCache>
            </c:strRef>
          </c:cat>
          <c:val>
            <c:numRef>
              <c:f>Sheet1!$B$1</c:f>
              <c:numCache>
                <c:formatCode>General</c:formatCode>
                <c:ptCount val="1"/>
              </c:numCache>
            </c:numRef>
          </c:val>
          <c:extLst>
            <c:ext xmlns:c16="http://schemas.microsoft.com/office/drawing/2014/chart" uri="{C3380CC4-5D6E-409C-BE32-E72D297353CC}">
              <c16:uniqueId val="{00000005-BAB7-4C74-9EEA-C999DA3D3835}"/>
            </c:ext>
          </c:extLst>
        </c:ser>
        <c:ser>
          <c:idx val="2"/>
          <c:order val="2"/>
          <c:cat>
            <c:strRef>
              <c:f>Sheet1!$A$1</c:f>
              <c:strCache>
                <c:ptCount val="1"/>
                <c:pt idx="0">
                  <c:v>How many meals do you eat every day during weekdays?. </c:v>
                </c:pt>
              </c:strCache>
            </c:strRef>
          </c:cat>
          <c:val>
            <c:numRef>
              <c:f>Sheet1!$C$1</c:f>
              <c:numCache>
                <c:formatCode>General</c:formatCode>
                <c:ptCount val="1"/>
              </c:numCache>
            </c:numRef>
          </c:val>
          <c:extLst>
            <c:ext xmlns:c16="http://schemas.microsoft.com/office/drawing/2014/chart" uri="{C3380CC4-5D6E-409C-BE32-E72D297353CC}">
              <c16:uniqueId val="{00000006-BAB7-4C74-9EEA-C999DA3D3835}"/>
            </c:ext>
          </c:extLst>
        </c:ser>
        <c:ser>
          <c:idx val="3"/>
          <c:order val="3"/>
          <c:cat>
            <c:strRef>
              <c:f>Sheet1!$A$1</c:f>
              <c:strCache>
                <c:ptCount val="1"/>
                <c:pt idx="0">
                  <c:v>How many meals do you eat every day during weekdays?. </c:v>
                </c:pt>
              </c:strCache>
            </c:strRef>
          </c:cat>
          <c:val>
            <c:numRef>
              <c:f>Sheet1!$D$1</c:f>
              <c:numCache>
                <c:formatCode>General</c:formatCode>
                <c:ptCount val="1"/>
              </c:numCache>
            </c:numRef>
          </c:val>
          <c:extLst>
            <c:ext xmlns:c16="http://schemas.microsoft.com/office/drawing/2014/chart" uri="{C3380CC4-5D6E-409C-BE32-E72D297353CC}">
              <c16:uniqueId val="{00000007-BAB7-4C74-9EEA-C999DA3D3835}"/>
            </c:ext>
          </c:extLst>
        </c:ser>
        <c:ser>
          <c:idx val="4"/>
          <c:order val="4"/>
          <c:cat>
            <c:strRef>
              <c:f>Sheet1!$A$1</c:f>
              <c:strCache>
                <c:ptCount val="1"/>
                <c:pt idx="0">
                  <c:v>How many meals do you eat every day during weekdays?. </c:v>
                </c:pt>
              </c:strCache>
            </c:strRef>
          </c:cat>
          <c:val>
            <c:numRef>
              <c:f>Sheet1!$E$1</c:f>
              <c:numCache>
                <c:formatCode>General</c:formatCode>
                <c:ptCount val="1"/>
              </c:numCache>
            </c:numRef>
          </c:val>
          <c:extLst>
            <c:ext xmlns:c16="http://schemas.microsoft.com/office/drawing/2014/chart" uri="{C3380CC4-5D6E-409C-BE32-E72D297353CC}">
              <c16:uniqueId val="{00000008-BAB7-4C74-9EEA-C999DA3D3835}"/>
            </c:ext>
          </c:extLst>
        </c:ser>
        <c:ser>
          <c:idx val="5"/>
          <c:order val="5"/>
          <c:cat>
            <c:strRef>
              <c:f>Sheet1!$A$1</c:f>
              <c:strCache>
                <c:ptCount val="1"/>
                <c:pt idx="0">
                  <c:v>How many meals do you eat every day during weekdays?. </c:v>
                </c:pt>
              </c:strCache>
            </c:strRef>
          </c:cat>
          <c:val>
            <c:numRef>
              <c:f>Sheet1!$F$1</c:f>
              <c:numCache>
                <c:formatCode>General</c:formatCode>
                <c:ptCount val="1"/>
              </c:numCache>
            </c:numRef>
          </c:val>
          <c:extLst>
            <c:ext xmlns:c16="http://schemas.microsoft.com/office/drawing/2014/chart" uri="{C3380CC4-5D6E-409C-BE32-E72D297353CC}">
              <c16:uniqueId val="{00000009-BAB7-4C74-9EEA-C999DA3D3835}"/>
            </c:ext>
          </c:extLst>
        </c:ser>
        <c:dLbls>
          <c:showLegendKey val="0"/>
          <c:showVal val="0"/>
          <c:showCatName val="0"/>
          <c:showSerName val="0"/>
          <c:showPercent val="0"/>
          <c:showBubbleSize val="0"/>
          <c:showLeaderLines val="0"/>
        </c:dLbls>
      </c:pie3DChart>
      <c:spPr>
        <a:ln>
          <a:solidFill>
            <a:schemeClr val="bg1"/>
          </a:solidFill>
        </a:ln>
      </c:spPr>
    </c:plotArea>
    <c:legend>
      <c:legendPos val="r"/>
      <c:layout>
        <c:manualLayout>
          <c:xMode val="edge"/>
          <c:yMode val="edge"/>
          <c:x val="0.71779012763661687"/>
          <c:y val="0.22026426878226454"/>
          <c:w val="0.2647310602619895"/>
          <c:h val="0.64565028008923564"/>
        </c:manualLayout>
      </c:layout>
      <c:overlay val="0"/>
    </c:legend>
    <c:plotVisOnly val="1"/>
    <c:dispBlanksAs val="zero"/>
    <c:showDLblsOverMax val="0"/>
  </c:chart>
  <c:txPr>
    <a:bodyPr/>
    <a:lstStyle/>
    <a:p>
      <a:pPr>
        <a:defRPr baseline="0">
          <a:solidFill>
            <a:schemeClr val="bg1"/>
          </a:solidFill>
        </a:defRPr>
      </a:pPr>
      <a:endParaRPr lang="ro-R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pieChart>
        <c:varyColors val="1"/>
        <c:ser>
          <c:idx val="1"/>
          <c:order val="1"/>
          <c:dLbls>
            <c:spPr>
              <a:noFill/>
              <a:ln>
                <a:noFill/>
              </a:ln>
              <a:effectLst/>
            </c:spPr>
            <c:txPr>
              <a:bodyPr/>
              <a:lstStyle/>
              <a:p>
                <a:pPr>
                  <a:defRPr lang="pt-PT" baseline="0">
                    <a:solidFill>
                      <a:schemeClr val="bg1"/>
                    </a:solidFill>
                    <a:latin typeface="Arial" panose="020B060402020202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Φύλλο1!$A$1:$A$13</c:f>
              <c:strCache>
                <c:ptCount val="13"/>
                <c:pt idx="0">
                  <c:v>breakfast</c:v>
                </c:pt>
                <c:pt idx="1">
                  <c:v>breakfast, dinner</c:v>
                </c:pt>
                <c:pt idx="2">
                  <c:v>breakfast, lunch</c:v>
                </c:pt>
                <c:pt idx="3">
                  <c:v>breakfast, lunch, dinner</c:v>
                </c:pt>
                <c:pt idx="4">
                  <c:v>breakfast, lunch, dinner, supper</c:v>
                </c:pt>
                <c:pt idx="5">
                  <c:v>breakfast, lunch, supper</c:v>
                </c:pt>
                <c:pt idx="6">
                  <c:v>breakfast, supper</c:v>
                </c:pt>
                <c:pt idx="7">
                  <c:v>dinner</c:v>
                </c:pt>
                <c:pt idx="8">
                  <c:v>dinner, supper</c:v>
                </c:pt>
                <c:pt idx="9">
                  <c:v>lunch</c:v>
                </c:pt>
                <c:pt idx="10">
                  <c:v>lunch, dinner</c:v>
                </c:pt>
                <c:pt idx="11">
                  <c:v>lunch, supper</c:v>
                </c:pt>
                <c:pt idx="12">
                  <c:v>supper</c:v>
                </c:pt>
              </c:strCache>
            </c:strRef>
          </c:cat>
          <c:val>
            <c:numRef>
              <c:f>Φύλλο1!$C$1:$C$13</c:f>
              <c:numCache>
                <c:formatCode>0.00%</c:formatCode>
                <c:ptCount val="13"/>
                <c:pt idx="0" formatCode="0%">
                  <c:v>0.35300000000000031</c:v>
                </c:pt>
                <c:pt idx="1">
                  <c:v>6.9000000000000034E-2</c:v>
                </c:pt>
                <c:pt idx="2">
                  <c:v>9.8000000000000184E-2</c:v>
                </c:pt>
                <c:pt idx="3">
                  <c:v>9.8000000000000184E-2</c:v>
                </c:pt>
                <c:pt idx="4">
                  <c:v>3.9000000000000014E-2</c:v>
                </c:pt>
                <c:pt idx="5">
                  <c:v>1.9599999999999999E-2</c:v>
                </c:pt>
                <c:pt idx="6">
                  <c:v>9.800000000000024E-3</c:v>
                </c:pt>
                <c:pt idx="7">
                  <c:v>2.9000000000000001E-2</c:v>
                </c:pt>
                <c:pt idx="8">
                  <c:v>9.800000000000024E-3</c:v>
                </c:pt>
                <c:pt idx="9">
                  <c:v>0.22500000000000001</c:v>
                </c:pt>
                <c:pt idx="10">
                  <c:v>2.9000000000000001E-2</c:v>
                </c:pt>
                <c:pt idx="11">
                  <c:v>9.800000000000024E-3</c:v>
                </c:pt>
                <c:pt idx="12">
                  <c:v>9.800000000000024E-3</c:v>
                </c:pt>
              </c:numCache>
            </c:numRef>
          </c:val>
          <c:extLst>
            <c:ext xmlns:c16="http://schemas.microsoft.com/office/drawing/2014/chart" uri="{C3380CC4-5D6E-409C-BE32-E72D297353CC}">
              <c16:uniqueId val="{00000000-96C9-404E-BEE9-ACB0EDD3D883}"/>
            </c:ext>
          </c:extLst>
        </c:ser>
        <c:ser>
          <c:idx val="0"/>
          <c:order val="0"/>
          <c:cat>
            <c:strRef>
              <c:f>Φύλλο1!$A$1:$A$13</c:f>
              <c:strCache>
                <c:ptCount val="13"/>
                <c:pt idx="0">
                  <c:v>breakfast</c:v>
                </c:pt>
                <c:pt idx="1">
                  <c:v>breakfast, dinner</c:v>
                </c:pt>
                <c:pt idx="2">
                  <c:v>breakfast, lunch</c:v>
                </c:pt>
                <c:pt idx="3">
                  <c:v>breakfast, lunch, dinner</c:v>
                </c:pt>
                <c:pt idx="4">
                  <c:v>breakfast, lunch, dinner, supper</c:v>
                </c:pt>
                <c:pt idx="5">
                  <c:v>breakfast, lunch, supper</c:v>
                </c:pt>
                <c:pt idx="6">
                  <c:v>breakfast, supper</c:v>
                </c:pt>
                <c:pt idx="7">
                  <c:v>dinner</c:v>
                </c:pt>
                <c:pt idx="8">
                  <c:v>dinner, supper</c:v>
                </c:pt>
                <c:pt idx="9">
                  <c:v>lunch</c:v>
                </c:pt>
                <c:pt idx="10">
                  <c:v>lunch, dinner</c:v>
                </c:pt>
                <c:pt idx="11">
                  <c:v>lunch, supper</c:v>
                </c:pt>
                <c:pt idx="12">
                  <c:v>supper</c:v>
                </c:pt>
              </c:strCache>
            </c:strRef>
          </c:cat>
          <c:val>
            <c:numRef>
              <c:f>Φύλλο1!$B$1:$B$13</c:f>
            </c:numRef>
          </c:val>
          <c:extLst>
            <c:ext xmlns:c16="http://schemas.microsoft.com/office/drawing/2014/chart" uri="{C3380CC4-5D6E-409C-BE32-E72D297353CC}">
              <c16:uniqueId val="{00000001-96C9-404E-BEE9-ACB0EDD3D883}"/>
            </c:ext>
          </c:extLst>
        </c:ser>
        <c:dLbls>
          <c:showLegendKey val="0"/>
          <c:showVal val="0"/>
          <c:showCatName val="0"/>
          <c:showSerName val="0"/>
          <c:showPercent val="0"/>
          <c:showBubbleSize val="0"/>
          <c:showLeaderLines val="0"/>
        </c:dLbls>
        <c:firstSliceAng val="0"/>
      </c:pieChart>
    </c:plotArea>
    <c:legend>
      <c:legendPos val="r"/>
      <c:overlay val="0"/>
      <c:spPr>
        <a:noFill/>
      </c:spPr>
      <c:txPr>
        <a:bodyPr/>
        <a:lstStyle/>
        <a:p>
          <a:pPr>
            <a:defRPr lang="pt-PT" baseline="0">
              <a:solidFill>
                <a:schemeClr val="bg1"/>
              </a:solidFill>
              <a:latin typeface="Arial" panose="020B0604020202020204" pitchFamily="34" charset="0"/>
            </a:defRPr>
          </a:pPr>
          <a:endParaRPr lang="ro-RO"/>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1636512628981656E-2"/>
          <c:y val="0.17129625043340449"/>
          <c:w val="0.53611111111111109"/>
          <c:h val="0.82870370370370372"/>
        </c:manualLayout>
      </c:layout>
      <c:pie3DChart>
        <c:varyColors val="1"/>
        <c:ser>
          <c:idx val="0"/>
          <c:order val="0"/>
          <c:dPt>
            <c:idx val="0"/>
            <c:bubble3D val="0"/>
            <c:extLst>
              <c:ext xmlns:c16="http://schemas.microsoft.com/office/drawing/2014/chart" uri="{C3380CC4-5D6E-409C-BE32-E72D297353CC}">
                <c16:uniqueId val="{00000001-5E6E-47E5-B909-E1A7025CB9ED}"/>
              </c:ext>
            </c:extLst>
          </c:dPt>
          <c:dLbls>
            <c:dLbl>
              <c:idx val="0"/>
              <c:layout>
                <c:manualLayout>
                  <c:x val="1.0469938921186254E-2"/>
                  <c:y val="-4.68345860176568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E6E-47E5-B909-E1A7025CB9ED}"/>
                </c:ext>
              </c:extLst>
            </c:dLbl>
            <c:dLbl>
              <c:idx val="1"/>
              <c:layout>
                <c:manualLayout>
                  <c:x val="9.0654401844629515E-2"/>
                  <c:y val="1.778513481269387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E6E-47E5-B909-E1A7025CB9ED}"/>
                </c:ext>
              </c:extLst>
            </c:dLbl>
            <c:dLbl>
              <c:idx val="2"/>
              <c:layout>
                <c:manualLayout>
                  <c:x val="4.0097137390536594E-2"/>
                  <c:y val="4.40205201622524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E6E-47E5-B909-E1A7025CB9ED}"/>
                </c:ext>
              </c:extLst>
            </c:dLbl>
            <c:dLbl>
              <c:idx val="3"/>
              <c:layout>
                <c:manualLayout>
                  <c:x val="1.9264895626364503E-2"/>
                  <c:y val="0.1361116082080648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E6E-47E5-B909-E1A7025CB9ED}"/>
                </c:ext>
              </c:extLst>
            </c:dLbl>
            <c:dLbl>
              <c:idx val="4"/>
              <c:layout>
                <c:manualLayout>
                  <c:x val="2.9264846567076397E-3"/>
                  <c:y val="7.656257456454312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6E-47E5-B909-E1A7025CB9ED}"/>
                </c:ext>
              </c:extLst>
            </c:dLbl>
            <c:dLbl>
              <c:idx val="5"/>
              <c:layout>
                <c:manualLayout>
                  <c:x val="-1.2164250496725301E-2"/>
                  <c:y val="-9.079277022190405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E6E-47E5-B909-E1A7025CB9ED}"/>
                </c:ext>
              </c:extLst>
            </c:dLbl>
            <c:dLbl>
              <c:idx val="6"/>
              <c:layout>
                <c:manualLayout>
                  <c:x val="-1.5844972649446863E-2"/>
                  <c:y val="-2.517686709615843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E6E-47E5-B909-E1A7025CB9ED}"/>
                </c:ext>
              </c:extLst>
            </c:dLbl>
            <c:dLbl>
              <c:idx val="7"/>
              <c:layout>
                <c:manualLayout>
                  <c:x val="1.8085019746363517E-2"/>
                  <c:y val="-5.665235027439744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5E6E-47E5-B909-E1A7025CB9ED}"/>
                </c:ext>
              </c:extLst>
            </c:dLbl>
            <c:spPr>
              <a:noFill/>
              <a:ln>
                <a:noFill/>
              </a:ln>
              <a:effectLst/>
            </c:spPr>
            <c:txPr>
              <a:bodyPr/>
              <a:lstStyle/>
              <a:p>
                <a:pPr>
                  <a:defRPr lang="ro-RO" sz="1400" baseline="0">
                    <a:solidFill>
                      <a:schemeClr val="bg1"/>
                    </a:solidFill>
                    <a:latin typeface="Arial" panose="020B0604020202020204" pitchFamily="34" charset="0"/>
                  </a:defRPr>
                </a:pPr>
                <a:endParaRPr lang="ro-RO"/>
              </a:p>
            </c:tx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Sheet1!$A$2:$A$9</c:f>
              <c:strCache>
                <c:ptCount val="8"/>
                <c:pt idx="0">
                  <c:v>Breakfast</c:v>
                </c:pt>
                <c:pt idx="1">
                  <c:v>Breakfast, dinner</c:v>
                </c:pt>
                <c:pt idx="2">
                  <c:v>Breakfast, lunch</c:v>
                </c:pt>
                <c:pt idx="3">
                  <c:v>Breakfast, lunch, dinner</c:v>
                </c:pt>
                <c:pt idx="4">
                  <c:v>Dinner</c:v>
                </c:pt>
                <c:pt idx="5">
                  <c:v>Lunch</c:v>
                </c:pt>
                <c:pt idx="6">
                  <c:v>Lunch , Dinner</c:v>
                </c:pt>
                <c:pt idx="7">
                  <c:v>Supper</c:v>
                </c:pt>
              </c:strCache>
            </c:strRef>
          </c:cat>
          <c:val>
            <c:numRef>
              <c:f>Sheet1!$B$2:$B$9</c:f>
              <c:numCache>
                <c:formatCode>General</c:formatCode>
                <c:ptCount val="8"/>
                <c:pt idx="0">
                  <c:v>34</c:v>
                </c:pt>
                <c:pt idx="1">
                  <c:v>3</c:v>
                </c:pt>
                <c:pt idx="2">
                  <c:v>5</c:v>
                </c:pt>
                <c:pt idx="3">
                  <c:v>2</c:v>
                </c:pt>
                <c:pt idx="4">
                  <c:v>5</c:v>
                </c:pt>
                <c:pt idx="5">
                  <c:v>17</c:v>
                </c:pt>
                <c:pt idx="6">
                  <c:v>2</c:v>
                </c:pt>
                <c:pt idx="7">
                  <c:v>1</c:v>
                </c:pt>
              </c:numCache>
            </c:numRef>
          </c:val>
          <c:extLst>
            <c:ext xmlns:c16="http://schemas.microsoft.com/office/drawing/2014/chart" uri="{C3380CC4-5D6E-409C-BE32-E72D297353CC}">
              <c16:uniqueId val="{00000009-5E6E-47E5-B909-E1A7025CB9ED}"/>
            </c:ext>
          </c:extLst>
        </c:ser>
        <c:dLbls>
          <c:showLegendKey val="0"/>
          <c:showVal val="0"/>
          <c:showCatName val="0"/>
          <c:showSerName val="0"/>
          <c:showPercent val="0"/>
          <c:showBubbleSize val="0"/>
          <c:showLeaderLines val="1"/>
        </c:dLbls>
      </c:pie3DChart>
    </c:plotArea>
    <c:legend>
      <c:legendPos val="r"/>
      <c:layout>
        <c:manualLayout>
          <c:xMode val="edge"/>
          <c:yMode val="edge"/>
          <c:x val="0.72571544747361383"/>
          <c:y val="0.11206434360626284"/>
          <c:w val="0.26017520769622171"/>
          <c:h val="0.8284335635696688"/>
        </c:manualLayout>
      </c:layout>
      <c:overlay val="0"/>
      <c:txPr>
        <a:bodyPr/>
        <a:lstStyle/>
        <a:p>
          <a:pPr>
            <a:defRPr lang="ro-RO" sz="1400" baseline="0">
              <a:solidFill>
                <a:schemeClr val="bg1"/>
              </a:solidFill>
              <a:latin typeface="Arial" panose="020B0604020202020204" pitchFamily="34" charset="0"/>
            </a:defRPr>
          </a:pPr>
          <a:endParaRPr lang="ro-RO"/>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pieChart>
        <c:varyColors val="1"/>
        <c:ser>
          <c:idx val="1"/>
          <c:order val="1"/>
          <c:dLbls>
            <c:dLbl>
              <c:idx val="0"/>
              <c:layout>
                <c:manualLayout>
                  <c:x val="7.9138013998250323E-2"/>
                  <c:y val="2.8044254884806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A5-4575-A7F8-515819581803}"/>
                </c:ext>
              </c:extLst>
            </c:dLbl>
            <c:dLbl>
              <c:idx val="2"/>
              <c:layout>
                <c:manualLayout>
                  <c:x val="9.3569663167104369E-2"/>
                  <c:y val="-2.4738626421697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5-4575-A7F8-515819581803}"/>
                </c:ext>
              </c:extLst>
            </c:dLbl>
            <c:dLbl>
              <c:idx val="3"/>
              <c:layout>
                <c:manualLayout>
                  <c:x val="-7.0646544181977258E-2"/>
                  <c:y val="8.7518226888305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A5-4575-A7F8-515819581803}"/>
                </c:ext>
              </c:extLst>
            </c:dLbl>
            <c:spPr>
              <a:noFill/>
              <a:ln>
                <a:solidFill>
                  <a:sysClr val="window" lastClr="FFFFFF"/>
                </a:solidFill>
              </a:ln>
              <a:effectLst/>
            </c:spPr>
            <c:txPr>
              <a:bodyPr/>
              <a:lstStyle/>
              <a:p>
                <a:pPr>
                  <a:defRPr lang="pt-PT" baseline="0">
                    <a:solidFill>
                      <a:schemeClr val="bg1"/>
                    </a:solidFill>
                    <a:latin typeface="Arial" panose="020B060402020202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Φύλλο1!$A$10:$A$13</c:f>
              <c:strCache>
                <c:ptCount val="4"/>
                <c:pt idx="0">
                  <c:v>fast food, takeaways</c:v>
                </c:pt>
                <c:pt idx="1">
                  <c:v>freshly home-cooked</c:v>
                </c:pt>
                <c:pt idx="2">
                  <c:v>pre-cooked, microwave</c:v>
                </c:pt>
                <c:pt idx="3">
                  <c:v>taken in a restaurant</c:v>
                </c:pt>
              </c:strCache>
            </c:strRef>
          </c:cat>
          <c:val>
            <c:numRef>
              <c:f>Φύλλο1!$C$10:$C$13</c:f>
              <c:numCache>
                <c:formatCode>0.00%</c:formatCode>
                <c:ptCount val="4"/>
                <c:pt idx="0">
                  <c:v>5.900000000000008E-2</c:v>
                </c:pt>
                <c:pt idx="1">
                  <c:v>0.90300000000000002</c:v>
                </c:pt>
                <c:pt idx="2">
                  <c:v>1.9000000000000027E-2</c:v>
                </c:pt>
                <c:pt idx="3">
                  <c:v>1.9000000000000027E-2</c:v>
                </c:pt>
              </c:numCache>
            </c:numRef>
          </c:val>
          <c:extLst>
            <c:ext xmlns:c16="http://schemas.microsoft.com/office/drawing/2014/chart" uri="{C3380CC4-5D6E-409C-BE32-E72D297353CC}">
              <c16:uniqueId val="{00000003-A2A5-4575-A7F8-515819581803}"/>
            </c:ext>
          </c:extLst>
        </c:ser>
        <c:ser>
          <c:idx val="0"/>
          <c:order val="0"/>
          <c:cat>
            <c:strRef>
              <c:f>Φύλλο1!$A$10:$A$13</c:f>
              <c:strCache>
                <c:ptCount val="4"/>
                <c:pt idx="0">
                  <c:v>fast food, takeaways</c:v>
                </c:pt>
                <c:pt idx="1">
                  <c:v>freshly home-cooked</c:v>
                </c:pt>
                <c:pt idx="2">
                  <c:v>pre-cooked, microwave</c:v>
                </c:pt>
                <c:pt idx="3">
                  <c:v>taken in a restaurant</c:v>
                </c:pt>
              </c:strCache>
            </c:strRef>
          </c:cat>
          <c:val>
            <c:numRef>
              <c:f>Φύλλο1!$B$10:$B$13</c:f>
            </c:numRef>
          </c:val>
          <c:extLst>
            <c:ext xmlns:c16="http://schemas.microsoft.com/office/drawing/2014/chart" uri="{C3380CC4-5D6E-409C-BE32-E72D297353CC}">
              <c16:uniqueId val="{00000004-A2A5-4575-A7F8-515819581803}"/>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3061661449381445"/>
          <c:y val="0.3019602228104924"/>
          <c:w val="0.35382138912669842"/>
          <c:h val="0.30181320849407539"/>
        </c:manualLayout>
      </c:layout>
      <c:overlay val="0"/>
      <c:spPr>
        <a:solidFill>
          <a:sysClr val="window" lastClr="FFFFFF"/>
        </a:solidFill>
      </c:spPr>
      <c:txPr>
        <a:bodyPr/>
        <a:lstStyle/>
        <a:p>
          <a:pPr>
            <a:defRPr lang="pt-PT" baseline="0">
              <a:solidFill>
                <a:schemeClr val="bg1"/>
              </a:solidFill>
              <a:latin typeface="Arial" panose="020B0604020202020204" pitchFamily="34" charset="0"/>
            </a:defRPr>
          </a:pPr>
          <a:endParaRPr lang="ro-RO"/>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1413706486450152E-2"/>
          <c:y val="0.14727766052285571"/>
          <c:w val="0.58038982832063957"/>
          <c:h val="0.81201044386422949"/>
        </c:manualLayout>
      </c:layout>
      <c:pie3DChart>
        <c:varyColors val="1"/>
        <c:ser>
          <c:idx val="0"/>
          <c:order val="0"/>
          <c:dLbls>
            <c:dLbl>
              <c:idx val="0"/>
              <c:layout>
                <c:manualLayout>
                  <c:x val="2.5514297051666408E-3"/>
                  <c:y val="-7.73416116719091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401-457F-9CE5-E8931D647A62}"/>
                </c:ext>
              </c:extLst>
            </c:dLbl>
            <c:dLbl>
              <c:idx val="1"/>
              <c:layout>
                <c:manualLayout>
                  <c:x val="5.9071850991303694E-2"/>
                  <c:y val="0.1116369592182180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01-457F-9CE5-E8931D647A62}"/>
                </c:ext>
              </c:extLst>
            </c:dLbl>
            <c:dLbl>
              <c:idx val="2"/>
              <c:layout>
                <c:manualLayout>
                  <c:x val="-8.5239017253990759E-2"/>
                  <c:y val="-6.138333230539393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401-457F-9CE5-E8931D647A62}"/>
                </c:ext>
              </c:extLst>
            </c:dLbl>
            <c:dLbl>
              <c:idx val="3"/>
              <c:layout>
                <c:manualLayout>
                  <c:x val="-3.0485970674430818E-2"/>
                  <c:y val="-4.165840888687869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401-457F-9CE5-E8931D647A62}"/>
                </c:ext>
              </c:extLst>
            </c:dLbl>
            <c:spPr>
              <a:noFill/>
              <a:ln>
                <a:noFill/>
              </a:ln>
              <a:effectLst/>
            </c:spPr>
            <c:txPr>
              <a:bodyPr/>
              <a:lstStyle/>
              <a:p>
                <a:pPr>
                  <a:defRPr lang="ro-RO" sz="1400" baseline="0">
                    <a:solidFill>
                      <a:schemeClr val="bg1"/>
                    </a:solidFill>
                    <a:latin typeface="Arial" panose="020B0604020202020204" pitchFamily="34" charset="0"/>
                  </a:defRPr>
                </a:pPr>
                <a:endParaRPr lang="ro-RO"/>
              </a:p>
            </c:tx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Sheet1!$A$2:$A$5</c:f>
              <c:strCache>
                <c:ptCount val="4"/>
                <c:pt idx="0">
                  <c:v>fast food, takeaways</c:v>
                </c:pt>
                <c:pt idx="1">
                  <c:v>freshly home-cooked</c:v>
                </c:pt>
                <c:pt idx="2">
                  <c:v>pre-cooked, microwave</c:v>
                </c:pt>
                <c:pt idx="3">
                  <c:v>taken in a restaurant</c:v>
                </c:pt>
              </c:strCache>
            </c:strRef>
          </c:cat>
          <c:val>
            <c:numRef>
              <c:f>Sheet1!$B$2:$B$5</c:f>
              <c:numCache>
                <c:formatCode>General</c:formatCode>
                <c:ptCount val="4"/>
                <c:pt idx="0">
                  <c:v>3</c:v>
                </c:pt>
                <c:pt idx="1">
                  <c:v>61</c:v>
                </c:pt>
                <c:pt idx="2">
                  <c:v>4</c:v>
                </c:pt>
                <c:pt idx="3">
                  <c:v>1</c:v>
                </c:pt>
              </c:numCache>
            </c:numRef>
          </c:val>
          <c:extLst>
            <c:ext xmlns:c16="http://schemas.microsoft.com/office/drawing/2014/chart" uri="{C3380CC4-5D6E-409C-BE32-E72D297353CC}">
              <c16:uniqueId val="{00000004-F401-457F-9CE5-E8931D647A62}"/>
            </c:ext>
          </c:extLst>
        </c:ser>
        <c:dLbls>
          <c:showLegendKey val="0"/>
          <c:showVal val="0"/>
          <c:showCatName val="0"/>
          <c:showSerName val="0"/>
          <c:showPercent val="0"/>
          <c:showBubbleSize val="0"/>
          <c:showLeaderLines val="1"/>
        </c:dLbls>
      </c:pie3DChart>
    </c:plotArea>
    <c:legend>
      <c:legendPos val="r"/>
      <c:layout>
        <c:manualLayout>
          <c:xMode val="edge"/>
          <c:yMode val="edge"/>
          <c:x val="0.63634906658449764"/>
          <c:y val="0.25974905961527339"/>
          <c:w val="0.3103094976661035"/>
          <c:h val="0.60573858124141611"/>
        </c:manualLayout>
      </c:layout>
      <c:overlay val="0"/>
      <c:txPr>
        <a:bodyPr/>
        <a:lstStyle/>
        <a:p>
          <a:pPr>
            <a:defRPr lang="ro-RO" sz="1400" baseline="0">
              <a:solidFill>
                <a:schemeClr val="bg1"/>
              </a:solidFill>
              <a:latin typeface="Arial" panose="020B0604020202020204" pitchFamily="34" charset="0"/>
            </a:defRPr>
          </a:pPr>
          <a:endParaRPr lang="ro-RO"/>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pieChart>
        <c:varyColors val="1"/>
        <c:ser>
          <c:idx val="1"/>
          <c:order val="1"/>
          <c:dLbls>
            <c:spPr>
              <a:solidFill>
                <a:sysClr val="window" lastClr="FFFFFF"/>
              </a:solidFill>
              <a:ln>
                <a:noFill/>
              </a:ln>
              <a:effectLst/>
            </c:spPr>
            <c:txPr>
              <a:bodyPr/>
              <a:lstStyle/>
              <a:p>
                <a:pPr>
                  <a:defRPr lang="pt-PT" baseline="0">
                    <a:solidFill>
                      <a:schemeClr val="bg1"/>
                    </a:solidFill>
                    <a:latin typeface="Arial" panose="020B060402020202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Φύλλο1!$A$1:$A$4</c:f>
              <c:strCache>
                <c:ptCount val="4"/>
                <c:pt idx="0">
                  <c:v>fast food</c:v>
                </c:pt>
                <c:pt idx="1">
                  <c:v>fruit</c:v>
                </c:pt>
                <c:pt idx="2">
                  <c:v>soup/sour soup, steak, fish, vegetables, salad, cereals, dairy products (milk, yoghurt, cheese, butter), fruit, salami, bologna, ham, bacon, sausages, fast food, pasta dishes, rice dishes</c:v>
                </c:pt>
                <c:pt idx="3">
                  <c:v>others</c:v>
                </c:pt>
              </c:strCache>
            </c:strRef>
          </c:cat>
          <c:val>
            <c:numRef>
              <c:f>Φύλλο1!$C$1:$C$4</c:f>
              <c:numCache>
                <c:formatCode>0.00%</c:formatCode>
                <c:ptCount val="4"/>
                <c:pt idx="0">
                  <c:v>0.26500000000000001</c:v>
                </c:pt>
                <c:pt idx="1">
                  <c:v>0.19919999999999999</c:v>
                </c:pt>
                <c:pt idx="2">
                  <c:v>0.46300000000000002</c:v>
                </c:pt>
                <c:pt idx="3">
                  <c:v>7.2800000000000031E-2</c:v>
                </c:pt>
              </c:numCache>
            </c:numRef>
          </c:val>
          <c:extLst>
            <c:ext xmlns:c16="http://schemas.microsoft.com/office/drawing/2014/chart" uri="{C3380CC4-5D6E-409C-BE32-E72D297353CC}">
              <c16:uniqueId val="{00000000-3E3F-4BC8-A0EA-B9135BE49C13}"/>
            </c:ext>
          </c:extLst>
        </c:ser>
        <c:ser>
          <c:idx val="0"/>
          <c:order val="0"/>
          <c:cat>
            <c:strRef>
              <c:f>Φύλλο1!$A$1:$A$4</c:f>
              <c:strCache>
                <c:ptCount val="4"/>
                <c:pt idx="0">
                  <c:v>fast food</c:v>
                </c:pt>
                <c:pt idx="1">
                  <c:v>fruit</c:v>
                </c:pt>
                <c:pt idx="2">
                  <c:v>soup/sour soup, steak, fish, vegetables, salad, cereals, dairy products (milk, yoghurt, cheese, butter), fruit, salami, bologna, ham, bacon, sausages, fast food, pasta dishes, rice dishes</c:v>
                </c:pt>
                <c:pt idx="3">
                  <c:v>others</c:v>
                </c:pt>
              </c:strCache>
            </c:strRef>
          </c:cat>
          <c:val>
            <c:numRef>
              <c:f>Φύλλο1!$B$1:$B$4</c:f>
            </c:numRef>
          </c:val>
          <c:extLst>
            <c:ext xmlns:c16="http://schemas.microsoft.com/office/drawing/2014/chart" uri="{C3380CC4-5D6E-409C-BE32-E72D297353CC}">
              <c16:uniqueId val="{00000001-3E3F-4BC8-A0EA-B9135BE49C13}"/>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59297542352660471"/>
          <c:y val="0"/>
          <c:w val="0.40702465884348293"/>
          <c:h val="1"/>
        </c:manualLayout>
      </c:layout>
      <c:overlay val="0"/>
      <c:spPr>
        <a:solidFill>
          <a:sysClr val="window" lastClr="FFFFFF"/>
        </a:solidFill>
      </c:spPr>
      <c:txPr>
        <a:bodyPr/>
        <a:lstStyle/>
        <a:p>
          <a:pPr>
            <a:defRPr lang="pt-PT" kern="0" spc="-90" baseline="0">
              <a:solidFill>
                <a:schemeClr val="bg1"/>
              </a:solidFill>
              <a:latin typeface="Arial" panose="020B0604020202020204" pitchFamily="34" charset="0"/>
            </a:defRPr>
          </a:pPr>
          <a:endParaRPr lang="ro-RO"/>
        </a:p>
      </c:txPr>
    </c:legend>
    <c:plotVisOnly val="1"/>
    <c:dispBlanksAs val="zero"/>
    <c:showDLblsOverMax val="0"/>
  </c:chart>
  <c:spPr>
    <a:no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6772486772486793E-2"/>
          <c:y val="0.38189300411522636"/>
          <c:w val="0.39545073532475239"/>
          <c:h val="0.47325102880658376"/>
        </c:manualLayout>
      </c:layout>
      <c:pie3DChart>
        <c:varyColors val="1"/>
        <c:ser>
          <c:idx val="0"/>
          <c:order val="0"/>
          <c:dLbls>
            <c:dLbl>
              <c:idx val="0"/>
              <c:layout>
                <c:manualLayout>
                  <c:x val="-1.4404616089655459E-2"/>
                  <c:y val="-4.174433751336638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034-4B0D-B87C-4C359DC74764}"/>
                </c:ext>
              </c:extLst>
            </c:dLbl>
            <c:dLbl>
              <c:idx val="1"/>
              <c:layout>
                <c:manualLayout>
                  <c:x val="-1.4452776736241299E-2"/>
                  <c:y val="-3.969488999060302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34-4B0D-B87C-4C359DC74764}"/>
                </c:ext>
              </c:extLst>
            </c:dLbl>
            <c:dLbl>
              <c:idx val="2"/>
              <c:layout>
                <c:manualLayout>
                  <c:x val="-5.9434237386993499E-4"/>
                  <c:y val="-1.844399079744662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034-4B0D-B87C-4C359DC74764}"/>
                </c:ext>
              </c:extLst>
            </c:dLbl>
            <c:dLbl>
              <c:idx val="3"/>
              <c:layout>
                <c:manualLayout>
                  <c:x val="3.3739949173020108E-3"/>
                  <c:y val="-4.656595703314873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034-4B0D-B87C-4C359DC74764}"/>
                </c:ext>
              </c:extLst>
            </c:dLbl>
            <c:dLbl>
              <c:idx val="4"/>
              <c:layout>
                <c:manualLayout>
                  <c:x val="1.7651793525809274E-2"/>
                  <c:y val="-4.136275558147826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034-4B0D-B87C-4C359DC74764}"/>
                </c:ext>
              </c:extLst>
            </c:dLbl>
            <c:dLbl>
              <c:idx val="5"/>
              <c:layout>
                <c:manualLayout>
                  <c:x val="1.2361121526475867E-2"/>
                  <c:y val="1.3768056770681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034-4B0D-B87C-4C359DC74764}"/>
                </c:ext>
              </c:extLst>
            </c:dLbl>
            <c:dLbl>
              <c:idx val="6"/>
              <c:layout>
                <c:manualLayout>
                  <c:x val="-2.1697704453610012E-2"/>
                  <c:y val="3.94600304591556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034-4B0D-B87C-4C359DC74764}"/>
                </c:ext>
              </c:extLst>
            </c:dLbl>
            <c:dLbl>
              <c:idx val="7"/>
              <c:layout>
                <c:manualLayout>
                  <c:x val="-1.5157105361829773E-2"/>
                  <c:y val="5.594271086484571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034-4B0D-B87C-4C359DC74764}"/>
                </c:ext>
              </c:extLst>
            </c:dLbl>
            <c:dLbl>
              <c:idx val="8"/>
              <c:layout>
                <c:manualLayout>
                  <c:x val="1.1166020914052437E-2"/>
                  <c:y val="9.414575029973103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C034-4B0D-B87C-4C359DC74764}"/>
                </c:ext>
              </c:extLst>
            </c:dLbl>
            <c:dLbl>
              <c:idx val="9"/>
              <c:layout>
                <c:manualLayout>
                  <c:x val="-9.6304628588093509E-4"/>
                  <c:y val="7.420083600661039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034-4B0D-B87C-4C359DC74764}"/>
                </c:ext>
              </c:extLst>
            </c:dLbl>
            <c:dLbl>
              <c:idx val="10"/>
              <c:layout>
                <c:manualLayout>
                  <c:x val="-1.9614881473149201E-2"/>
                  <c:y val="7.998185412008697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C034-4B0D-B87C-4C359DC74764}"/>
                </c:ext>
              </c:extLst>
            </c:dLbl>
            <c:dLbl>
              <c:idx val="11"/>
              <c:layout>
                <c:manualLayout>
                  <c:x val="-5.2644836062158855E-2"/>
                  <c:y val="-8.279705777518549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034-4B0D-B87C-4C359DC74764}"/>
                </c:ext>
              </c:extLst>
            </c:dLbl>
            <c:dLbl>
              <c:idx val="12"/>
              <c:layout>
                <c:manualLayout>
                  <c:x val="-1.9546473357497006E-2"/>
                  <c:y val="-0.1059035028028903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C034-4B0D-B87C-4C359DC74764}"/>
                </c:ext>
              </c:extLst>
            </c:dLbl>
            <c:dLbl>
              <c:idx val="13"/>
              <c:layout>
                <c:manualLayout>
                  <c:x val="2.2292213473315919E-2"/>
                  <c:y val="-7.616759016234082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034-4B0D-B87C-4C359DC74764}"/>
                </c:ext>
              </c:extLst>
            </c:dLbl>
            <c:dLbl>
              <c:idx val="14"/>
              <c:layout>
                <c:manualLayout>
                  <c:x val="4.6112485939257687E-2"/>
                  <c:y val="-7.930553125303797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E-C034-4B0D-B87C-4C359DC74764}"/>
                </c:ext>
              </c:extLst>
            </c:dLbl>
            <c:dLbl>
              <c:idx val="15"/>
              <c:layout>
                <c:manualLayout>
                  <c:x val="5.1884597758613524E-2"/>
                  <c:y val="-3.950435825151485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034-4B0D-B87C-4C359DC74764}"/>
                </c:ext>
              </c:extLst>
            </c:dLbl>
            <c:spPr>
              <a:noFill/>
              <a:ln>
                <a:noFill/>
              </a:ln>
              <a:effectLst/>
            </c:spPr>
            <c:txPr>
              <a:bodyPr/>
              <a:lstStyle/>
              <a:p>
                <a:pPr>
                  <a:defRPr lang="ro-RO" sz="1200" baseline="0">
                    <a:solidFill>
                      <a:schemeClr val="bg1"/>
                    </a:solidFill>
                    <a:latin typeface="Arial" panose="020B0604020202020204" pitchFamily="34" charset="0"/>
                  </a:defRPr>
                </a:pPr>
                <a:endParaRPr lang="ro-RO"/>
              </a:p>
            </c:tx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Sheet1!$A$2:$A$17</c:f>
              <c:strCache>
                <c:ptCount val="16"/>
                <c:pt idx="0">
                  <c:v>sour/sour soup</c:v>
                </c:pt>
                <c:pt idx="1">
                  <c:v>cereals</c:v>
                </c:pt>
                <c:pt idx="2">
                  <c:v>dairy products</c:v>
                </c:pt>
                <c:pt idx="3">
                  <c:v>fruits</c:v>
                </c:pt>
                <c:pt idx="4">
                  <c:v>fast food</c:v>
                </c:pt>
                <c:pt idx="5">
                  <c:v>pasta dishes</c:v>
                </c:pt>
                <c:pt idx="6">
                  <c:v>fish</c:v>
                </c:pt>
                <c:pt idx="7">
                  <c:v>vegetables</c:v>
                </c:pt>
                <c:pt idx="8">
                  <c:v>salad</c:v>
                </c:pt>
                <c:pt idx="9">
                  <c:v>rice dishes</c:v>
                </c:pt>
                <c:pt idx="10">
                  <c:v>bologna</c:v>
                </c:pt>
                <c:pt idx="11">
                  <c:v>ham</c:v>
                </c:pt>
                <c:pt idx="12">
                  <c:v>bacon</c:v>
                </c:pt>
                <c:pt idx="13">
                  <c:v>sausages</c:v>
                </c:pt>
                <c:pt idx="14">
                  <c:v>salami</c:v>
                </c:pt>
                <c:pt idx="15">
                  <c:v>steak</c:v>
                </c:pt>
              </c:strCache>
            </c:strRef>
          </c:cat>
          <c:val>
            <c:numRef>
              <c:f>Sheet1!$B$2:$B$17</c:f>
              <c:numCache>
                <c:formatCode>General</c:formatCode>
                <c:ptCount val="16"/>
                <c:pt idx="0">
                  <c:v>92</c:v>
                </c:pt>
                <c:pt idx="1">
                  <c:v>57</c:v>
                </c:pt>
                <c:pt idx="2">
                  <c:v>68</c:v>
                </c:pt>
                <c:pt idx="3">
                  <c:v>86</c:v>
                </c:pt>
                <c:pt idx="4">
                  <c:v>52</c:v>
                </c:pt>
                <c:pt idx="5">
                  <c:v>63</c:v>
                </c:pt>
                <c:pt idx="6">
                  <c:v>46</c:v>
                </c:pt>
                <c:pt idx="7">
                  <c:v>87</c:v>
                </c:pt>
                <c:pt idx="8">
                  <c:v>75</c:v>
                </c:pt>
                <c:pt idx="9">
                  <c:v>23</c:v>
                </c:pt>
                <c:pt idx="10">
                  <c:v>52</c:v>
                </c:pt>
                <c:pt idx="11">
                  <c:v>46</c:v>
                </c:pt>
                <c:pt idx="12">
                  <c:v>54</c:v>
                </c:pt>
                <c:pt idx="13">
                  <c:v>54</c:v>
                </c:pt>
                <c:pt idx="14">
                  <c:v>51</c:v>
                </c:pt>
                <c:pt idx="15">
                  <c:v>71</c:v>
                </c:pt>
              </c:numCache>
            </c:numRef>
          </c:val>
          <c:extLst>
            <c:ext xmlns:c16="http://schemas.microsoft.com/office/drawing/2014/chart" uri="{C3380CC4-5D6E-409C-BE32-E72D297353CC}">
              <c16:uniqueId val="{00000010-C034-4B0D-B87C-4C359DC74764}"/>
            </c:ext>
          </c:extLst>
        </c:ser>
        <c:dLbls>
          <c:showLegendKey val="0"/>
          <c:showVal val="0"/>
          <c:showCatName val="0"/>
          <c:showSerName val="0"/>
          <c:showPercent val="0"/>
          <c:showBubbleSize val="0"/>
          <c:showLeaderLines val="1"/>
        </c:dLbls>
      </c:pie3DChart>
    </c:plotArea>
    <c:legend>
      <c:legendPos val="r"/>
      <c:layout>
        <c:manualLayout>
          <c:xMode val="edge"/>
          <c:yMode val="edge"/>
          <c:x val="0.65365185955529259"/>
          <c:y val="0.32083339243706227"/>
          <c:w val="0.34423180435778861"/>
          <c:h val="0.53347728513057191"/>
        </c:manualLayout>
      </c:layout>
      <c:overlay val="0"/>
      <c:txPr>
        <a:bodyPr/>
        <a:lstStyle/>
        <a:p>
          <a:pPr>
            <a:defRPr lang="ro-RO" sz="1400" baseline="0">
              <a:solidFill>
                <a:schemeClr val="bg1"/>
              </a:solidFill>
              <a:latin typeface="Arial" panose="020B0604020202020204" pitchFamily="34" charset="0"/>
            </a:defRPr>
          </a:pPr>
          <a:endParaRPr lang="ro-RO"/>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25732974604972736"/>
          <c:y val="2.5780032045730122E-2"/>
          <c:w val="0.74103241754845073"/>
          <c:h val="0.90547321583232243"/>
        </c:manualLayout>
      </c:layout>
      <c:barChart>
        <c:barDir val="col"/>
        <c:grouping val="clustered"/>
        <c:varyColors val="0"/>
        <c:ser>
          <c:idx val="0"/>
          <c:order val="0"/>
          <c:tx>
            <c:strRef>
              <c:f>Φύλλο1!$A$1</c:f>
              <c:strCache>
                <c:ptCount val="1"/>
                <c:pt idx="0">
                  <c:v>no</c:v>
                </c:pt>
              </c:strCache>
            </c:strRef>
          </c:tx>
          <c:invertIfNegative val="0"/>
          <c:val>
            <c:numRef>
              <c:f>Φύλλο1!$B$1:$C$1</c:f>
              <c:numCache>
                <c:formatCode>0.00%</c:formatCode>
                <c:ptCount val="1"/>
                <c:pt idx="0">
                  <c:v>0.19600000000000001</c:v>
                </c:pt>
              </c:numCache>
            </c:numRef>
          </c:val>
          <c:extLst>
            <c:ext xmlns:c16="http://schemas.microsoft.com/office/drawing/2014/chart" uri="{C3380CC4-5D6E-409C-BE32-E72D297353CC}">
              <c16:uniqueId val="{00000000-03A7-4719-8A89-67869CAD70C3}"/>
            </c:ext>
          </c:extLst>
        </c:ser>
        <c:ser>
          <c:idx val="1"/>
          <c:order val="1"/>
          <c:tx>
            <c:strRef>
              <c:f>Φύλλο1!$A$2</c:f>
              <c:strCache>
                <c:ptCount val="1"/>
                <c:pt idx="0">
                  <c:v>yes</c:v>
                </c:pt>
              </c:strCache>
            </c:strRef>
          </c:tx>
          <c:invertIfNegative val="0"/>
          <c:val>
            <c:numRef>
              <c:f>Φύλλο1!$B$2:$C$2</c:f>
              <c:numCache>
                <c:formatCode>0.00%</c:formatCode>
                <c:ptCount val="1"/>
                <c:pt idx="0">
                  <c:v>0.80400000000000005</c:v>
                </c:pt>
              </c:numCache>
            </c:numRef>
          </c:val>
          <c:extLst>
            <c:ext xmlns:c16="http://schemas.microsoft.com/office/drawing/2014/chart" uri="{C3380CC4-5D6E-409C-BE32-E72D297353CC}">
              <c16:uniqueId val="{00000001-03A7-4719-8A89-67869CAD70C3}"/>
            </c:ext>
          </c:extLst>
        </c:ser>
        <c:dLbls>
          <c:showLegendKey val="0"/>
          <c:showVal val="0"/>
          <c:showCatName val="0"/>
          <c:showSerName val="0"/>
          <c:showPercent val="0"/>
          <c:showBubbleSize val="0"/>
        </c:dLbls>
        <c:gapWidth val="150"/>
        <c:axId val="75321344"/>
        <c:axId val="75322880"/>
      </c:barChart>
      <c:catAx>
        <c:axId val="75321344"/>
        <c:scaling>
          <c:orientation val="minMax"/>
        </c:scaling>
        <c:delete val="1"/>
        <c:axPos val="b"/>
        <c:majorTickMark val="out"/>
        <c:minorTickMark val="none"/>
        <c:tickLblPos val="none"/>
        <c:crossAx val="75322880"/>
        <c:crosses val="autoZero"/>
        <c:auto val="1"/>
        <c:lblAlgn val="ctr"/>
        <c:lblOffset val="100"/>
        <c:noMultiLvlLbl val="0"/>
      </c:catAx>
      <c:valAx>
        <c:axId val="75322880"/>
        <c:scaling>
          <c:orientation val="minMax"/>
        </c:scaling>
        <c:delete val="0"/>
        <c:axPos val="l"/>
        <c:majorGridlines/>
        <c:numFmt formatCode="0.00%" sourceLinked="1"/>
        <c:majorTickMark val="out"/>
        <c:minorTickMark val="none"/>
        <c:tickLblPos val="nextTo"/>
        <c:spPr>
          <a:noFill/>
        </c:spPr>
        <c:txPr>
          <a:bodyPr/>
          <a:lstStyle/>
          <a:p>
            <a:pPr>
              <a:defRPr lang="pt-PT" baseline="0">
                <a:solidFill>
                  <a:schemeClr val="bg1"/>
                </a:solidFill>
                <a:latin typeface="Arial" panose="020B0604020202020204" pitchFamily="34" charset="0"/>
              </a:defRPr>
            </a:pPr>
            <a:endParaRPr lang="ro-RO"/>
          </a:p>
        </c:txPr>
        <c:crossAx val="75321344"/>
        <c:crosses val="autoZero"/>
        <c:crossBetween val="between"/>
      </c:valAx>
      <c:spPr>
        <a:ln>
          <a:solidFill>
            <a:srgbClr val="0070C0"/>
          </a:solidFill>
        </a:ln>
      </c:spPr>
    </c:plotArea>
    <c:legend>
      <c:legendPos val="r"/>
      <c:layout>
        <c:manualLayout>
          <c:xMode val="edge"/>
          <c:yMode val="edge"/>
          <c:x val="0.84453110194547987"/>
          <c:y val="0.37451885698508258"/>
          <c:w val="0.13869695184184364"/>
          <c:h val="0.19225875517736232"/>
        </c:manualLayout>
      </c:layout>
      <c:overlay val="0"/>
      <c:spPr>
        <a:noFill/>
        <a:ln>
          <a:solidFill>
            <a:srgbClr val="0070C0"/>
          </a:solidFill>
        </a:ln>
      </c:spPr>
      <c:txPr>
        <a:bodyPr/>
        <a:lstStyle/>
        <a:p>
          <a:pPr>
            <a:defRPr lang="pt-PT" baseline="0">
              <a:solidFill>
                <a:schemeClr val="bg1"/>
              </a:solidFill>
              <a:latin typeface="Arial" panose="020B0604020202020204" pitchFamily="34" charset="0"/>
            </a:defRPr>
          </a:pPr>
          <a:endParaRPr lang="ro-RO"/>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7" name="Date Placeholder 6"/>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61222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1294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3574147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t-PT"/>
              <a:t>Clique para editar o estilo de título do Modelo Global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811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4515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t-PT"/>
              <a:t>Clique para editar o estilo de título do Modelo Global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PT"/>
              <a:t>Editar os estilos de texto do Modelo Global</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PT"/>
              <a:t>Editar os estilos de texto do Modelo Global</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3" name="Date Placeholder 2"/>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36441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t-PT"/>
              <a:t>Clique para editar o estilo de título do Modelo Global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3" name="Date Placeholder 2"/>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27102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765846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2101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810" y="1905000"/>
            <a:ext cx="9146382" cy="2667000"/>
          </a:xfrm>
        </p:spPr>
        <p:txBody>
          <a:bodyPr rtlCol="0">
            <a:noAutofit/>
          </a:bodyPr>
          <a:lstStyle>
            <a:lvl1pPr>
              <a:defRPr sz="5400"/>
            </a:lvl1pPr>
          </a:lstStyle>
          <a:p>
            <a:pPr rtl="0"/>
            <a:r>
              <a:rPr lang="pt-PT"/>
              <a:t>Clique para editar o estilo de título do Modelo Global</a:t>
            </a:r>
            <a:endParaRPr lang="pt-PT" dirty="0"/>
          </a:p>
        </p:txBody>
      </p:sp>
      <p:grpSp>
        <p:nvGrpSpPr>
          <p:cNvPr id="256" name="linha" descr="Gráfico de linhas"/>
          <p:cNvGrpSpPr/>
          <p:nvPr/>
        </p:nvGrpSpPr>
        <p:grpSpPr bwMode="invGray">
          <a:xfrm>
            <a:off x="1585309" y="4724400"/>
            <a:ext cx="8634184" cy="64008"/>
            <a:chOff x="-4110038" y="2703513"/>
            <a:chExt cx="17394239" cy="160336"/>
          </a:xfrm>
          <a:solidFill>
            <a:schemeClr val="accent1"/>
          </a:solidFill>
        </p:grpSpPr>
        <p:sp>
          <p:nvSpPr>
            <p:cNvPr id="257" name="Forma liv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8" name="Forma liv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9" name="Forma liv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0" name="Forma liv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1" name="Forma liv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2" name="Forma liv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3" name="Forma liv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4" name="Forma liv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5" name="Forma liv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6" name="Forma liv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7" name="Forma liv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8" name="Forma liv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9" name="Forma liv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0" name="Forma liv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1" name="Forma liv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2" name="Forma liv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3" name="Forma liv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4" name="Forma liv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5" name="Forma liv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6" name="Forma liv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7" name="Forma liv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8" name="Forma liv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9" name="Forma liv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0" name="Forma liv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1" name="Forma liv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2" name="Forma liv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3" name="Forma liv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4" name="Forma liv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5" name="Forma liv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6" name="Forma liv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7" name="Forma liv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8" name="Forma liv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9" name="Forma liv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0" name="Forma liv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1" name="Forma liv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2" name="Forma liv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3" name="Forma liv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4" name="Forma liv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5" name="Forma liv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6" name="Forma liv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7" name="Forma liv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8" name="Forma liv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9" name="Forma liv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0" name="Forma liv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1" name="Forma liv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2" name="Forma liv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3" name="Forma liv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4" name="Forma liv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5" name="Forma liv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6" name="Forma liv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7" name="Forma liv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8" name="Forma liv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9" name="Forma liv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0" name="Forma liv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1" name="Forma liv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2" name="Forma liv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3" name="Forma liv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4" name="Forma liv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5" name="Forma liv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6" name="Forma liv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7" name="Forma liv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8" name="Forma liv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9" name="Forma liv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0" name="Forma liv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1" name="Forma liv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2" name="Forma liv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3" name="Forma liv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4" name="Forma liv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5" name="Forma liv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6" name="Forma liv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7" name="Forma liv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8" name="Forma liv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9" name="Forma liv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0" name="Forma liv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1" name="Forma liv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2" name="Forma liv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3" name="Forma liv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4" name="Forma liv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5" name="Forma liv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6" name="Forma liv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7" name="Forma liv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8" name="Forma liv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9" name="Forma liv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0" name="Forma liv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1" name="Forma liv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2" name="Forma liv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3" name="Forma liv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4" name="Forma liv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5" name="Forma liv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6" name="Forma liv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7" name="Forma liv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8" name="Forma liv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9" name="Forma liv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0" name="Forma liv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1" name="Forma liv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2" name="Forma liv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3" name="Forma liv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4" name="Forma liv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5" name="Forma liv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6" name="Forma liv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7" name="Forma liv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8" name="Forma liv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9" name="Forma liv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0" name="Forma liv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1" name="Forma liv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2" name="Forma liv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3" name="Forma liv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4" name="Forma liv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5" name="Forma liv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6" name="Forma liv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7" name="Forma liv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8" name="Forma liv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9" name="Forma liv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0" name="Forma liv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1" name="Forma liv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2" name="Forma liv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3" name="Forma liv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4" name="Forma liv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5" name="Forma liv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6" name="Forma liv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7" name="Forma liv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8" name="Forma liv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9" name="Forma liv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grpSp>
      <p:sp>
        <p:nvSpPr>
          <p:cNvPr id="3" name="Subtítulo 2"/>
          <p:cNvSpPr>
            <a:spLocks noGrp="1"/>
          </p:cNvSpPr>
          <p:nvPr>
            <p:ph type="subTitle" idx="1"/>
          </p:nvPr>
        </p:nvSpPr>
        <p:spPr>
          <a:xfrm>
            <a:off x="1522810" y="5105400"/>
            <a:ext cx="9146381"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PT"/>
              <a:t>Clique para editar o estilo de subtítulo do Modelo Global</a:t>
            </a:r>
            <a:endParaRPr lang="pt-PT" dirty="0"/>
          </a:p>
        </p:txBody>
      </p:sp>
    </p:spTree>
    <p:extLst>
      <p:ext uri="{BB962C8B-B14F-4D97-AF65-F5344CB8AC3E}">
        <p14:creationId xmlns:p14="http://schemas.microsoft.com/office/powerpoint/2010/main" val="205026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lstStyle/>
          <a:p>
            <a:pPr rtl="0"/>
            <a:r>
              <a:rPr lang="pt-PT"/>
              <a:t>Clique para editar o estilo de título do Modelo Global</a:t>
            </a:r>
            <a:endParaRPr lang="pt-PT" dirty="0"/>
          </a:p>
        </p:txBody>
      </p:sp>
      <p:grpSp>
        <p:nvGrpSpPr>
          <p:cNvPr id="167" name="linha" descr="Gráfico de linhas"/>
          <p:cNvGrpSpPr/>
          <p:nvPr/>
        </p:nvGrpSpPr>
        <p:grpSpPr bwMode="invGray">
          <a:xfrm>
            <a:off x="1522810" y="1514475"/>
            <a:ext cx="10572328" cy="64008"/>
            <a:chOff x="1522413" y="1514475"/>
            <a:chExt cx="10569575" cy="64008"/>
          </a:xfrm>
        </p:grpSpPr>
        <p:sp>
          <p:nvSpPr>
            <p:cNvPr id="168" name="Forma liv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9" name="Forma liv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0" name="Forma liv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1"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2"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3"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4"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5"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6"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7"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8"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9"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0"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1"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2"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3"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4"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5"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6"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7"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8"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9"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0"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1"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2"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3"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4"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5"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6"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7"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8"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9"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0"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1"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2"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3"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4"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5"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6"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7"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8"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9"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0"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1"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2"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3"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4"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5"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6"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7"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8"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9"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0"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1"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2"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3"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4"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5"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6"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7"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8"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9"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0"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1"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2"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3"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4"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5"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6"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7"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8"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9"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40"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41"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Conteú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5" name="Marcador de Posição de Rodapé 4"/>
          <p:cNvSpPr>
            <a:spLocks noGrp="1"/>
          </p:cNvSpPr>
          <p:nvPr>
            <p:ph type="ftr" sz="quarter" idx="11"/>
          </p:nvPr>
        </p:nvSpPr>
        <p:spPr/>
        <p:txBody>
          <a:bodyPr rtlCol="0"/>
          <a:lstStyle/>
          <a:p>
            <a:pPr rtl="0"/>
            <a:endParaRPr lang="pt-PT" dirty="0"/>
          </a:p>
        </p:txBody>
      </p:sp>
      <p:sp>
        <p:nvSpPr>
          <p:cNvPr id="4" name="Marcador de Posição de Data 3"/>
          <p:cNvSpPr>
            <a:spLocks noGrp="1"/>
          </p:cNvSpPr>
          <p:nvPr>
            <p:ph type="dt" sz="half" idx="10"/>
          </p:nvPr>
        </p:nvSpPr>
        <p:spPr/>
        <p:txBody>
          <a:bodyPr rtlCol="0"/>
          <a:lstStyle/>
          <a:p>
            <a:pPr rtl="0"/>
            <a:fld id="{71BD9A5E-5B6D-44E5-BD3E-BA277A05C363}" type="datetime1">
              <a:rPr lang="pt-PT" smtClean="0"/>
              <a:pPr rtl="0"/>
              <a:t>31/08/2019</a:t>
            </a:fld>
            <a:endParaRPr lang="pt-PT" dirty="0"/>
          </a:p>
        </p:txBody>
      </p:sp>
      <p:sp>
        <p:nvSpPr>
          <p:cNvPr id="6" name="Marcador de Posição de Número do Diapositivo 5"/>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2445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3608071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1522810" y="1905000"/>
            <a:ext cx="9146382" cy="2667000"/>
          </a:xfrm>
        </p:spPr>
        <p:txBody>
          <a:bodyPr rtlCol="0" anchor="b">
            <a:noAutofit/>
          </a:bodyPr>
          <a:lstStyle>
            <a:lvl1pPr algn="l">
              <a:defRPr sz="4400" b="0" cap="none" baseline="0"/>
            </a:lvl1pPr>
          </a:lstStyle>
          <a:p>
            <a:pPr rtl="0"/>
            <a:r>
              <a:rPr lang="pt-PT"/>
              <a:t>Clique para editar o estilo de título do Modelo Global</a:t>
            </a:r>
            <a:endParaRPr lang="pt-PT" dirty="0"/>
          </a:p>
        </p:txBody>
      </p:sp>
      <p:grpSp>
        <p:nvGrpSpPr>
          <p:cNvPr id="255" name="linha" descr="Gráfico de linhas"/>
          <p:cNvGrpSpPr/>
          <p:nvPr/>
        </p:nvGrpSpPr>
        <p:grpSpPr bwMode="invGray">
          <a:xfrm>
            <a:off x="1585309" y="4724400"/>
            <a:ext cx="8634184" cy="64008"/>
            <a:chOff x="-4110038" y="2703513"/>
            <a:chExt cx="17394239" cy="160336"/>
          </a:xfrm>
          <a:solidFill>
            <a:schemeClr val="accent1"/>
          </a:solidFill>
        </p:grpSpPr>
        <p:sp>
          <p:nvSpPr>
            <p:cNvPr id="256" name="Forma liv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7" name="Forma liv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8" name="Forma liv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59" name="Forma liv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0" name="Forma liv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1" name="Forma liv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2" name="Forma liv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3" name="Forma liv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4" name="Forma liv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5" name="Forma liv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6" name="Forma liv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7" name="Forma liv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8" name="Forma liv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69" name="Forma liv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0" name="Forma liv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1" name="Forma liv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2" name="Forma liv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3" name="Forma liv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4" name="Forma liv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5" name="Forma liv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6" name="Forma liv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7" name="Forma liv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8" name="Forma liv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79" name="Forma liv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0" name="Forma liv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1" name="Forma liv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2" name="Forma liv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3" name="Forma liv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4" name="Forma liv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5" name="Forma liv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6" name="Forma liv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7" name="Forma liv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8" name="Forma liv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89" name="Forma liv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0" name="Forma liv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1" name="Forma liv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2" name="Forma liv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3" name="Forma liv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4" name="Forma liv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5" name="Forma liv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6" name="Forma liv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7" name="Forma liv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8" name="Forma liv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299" name="Forma liv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0" name="Forma liv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1" name="Forma liv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2" name="Forma liv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3" name="Forma liv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4" name="Forma liv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5" name="Forma liv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6" name="Forma liv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7" name="Forma liv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8" name="Forma liv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09" name="Forma liv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0" name="Forma liv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1" name="Forma liv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2" name="Forma liv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3" name="Forma liv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4" name="Forma liv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5" name="Forma liv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6" name="Forma liv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7" name="Forma liv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8" name="Forma liv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19" name="Forma liv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0" name="Forma liv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1" name="Forma liv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2" name="Forma liv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3" name="Forma liv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4" name="Forma liv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5" name="Forma liv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6" name="Forma liv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7" name="Forma liv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8" name="Forma liv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29" name="Forma liv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0" name="Forma liv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1" name="Forma liv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2" name="Forma liv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3" name="Forma liv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4" name="Forma liv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5" name="Forma liv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6" name="Forma liv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7" name="Forma liv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8" name="Forma liv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39" name="Forma liv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0" name="Forma liv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1" name="Forma liv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2" name="Forma liv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3" name="Forma liv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4" name="Forma liv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5" name="Forma liv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6" name="Forma liv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7" name="Forma liv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8" name="Forma liv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49" name="Forma liv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0" name="Forma liv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1" name="Forma liv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2" name="Forma liv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3" name="Forma liv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4" name="Forma liv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5" name="Forma liv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6" name="Forma liv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7" name="Forma liv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8" name="Forma liv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59" name="Forma liv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0" name="Forma liv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1" name="Forma liv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2" name="Forma liv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3" name="Forma liv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4" name="Forma liv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5" name="Forma liv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6" name="Forma liv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7" name="Forma liv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8" name="Forma liv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69" name="Forma liv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0" name="Forma liv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1" name="Forma liv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2" name="Forma liv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3" name="Forma liv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4" name="Forma liv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5" name="Forma liv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6" name="Forma liv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7" name="Forma liv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sp>
          <p:nvSpPr>
            <p:cNvPr id="378" name="Forma liv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p>
          </p:txBody>
        </p:sp>
      </p:grpSp>
      <p:sp>
        <p:nvSpPr>
          <p:cNvPr id="3" name="Marcador de Posição de Texto 2"/>
          <p:cNvSpPr>
            <a:spLocks noGrp="1"/>
          </p:cNvSpPr>
          <p:nvPr>
            <p:ph type="body" idx="1"/>
          </p:nvPr>
        </p:nvSpPr>
        <p:spPr>
          <a:xfrm>
            <a:off x="1522810" y="5102526"/>
            <a:ext cx="9146381"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PT"/>
              <a:t>Editar os estilos de texto do Modelo Global</a:t>
            </a:r>
          </a:p>
        </p:txBody>
      </p:sp>
      <p:sp>
        <p:nvSpPr>
          <p:cNvPr id="5" name="Marcador de Posição de Rodapé 4"/>
          <p:cNvSpPr>
            <a:spLocks noGrp="1"/>
          </p:cNvSpPr>
          <p:nvPr>
            <p:ph type="ftr" sz="quarter" idx="11"/>
          </p:nvPr>
        </p:nvSpPr>
        <p:spPr/>
        <p:txBody>
          <a:bodyPr rtlCol="0"/>
          <a:lstStyle/>
          <a:p>
            <a:pPr rtl="0"/>
            <a:endParaRPr lang="pt-PT" dirty="0"/>
          </a:p>
        </p:txBody>
      </p:sp>
      <p:sp>
        <p:nvSpPr>
          <p:cNvPr id="4" name="Marcador de Posição de Data 3"/>
          <p:cNvSpPr>
            <a:spLocks noGrp="1"/>
          </p:cNvSpPr>
          <p:nvPr>
            <p:ph type="dt" sz="half" idx="10"/>
          </p:nvPr>
        </p:nvSpPr>
        <p:spPr/>
        <p:txBody>
          <a:bodyPr rtlCol="0"/>
          <a:lstStyle/>
          <a:p>
            <a:pPr rtl="0"/>
            <a:fld id="{24E1F93C-31EC-4C9F-A718-84DDD56349EA}" type="datetime1">
              <a:rPr lang="pt-PT" smtClean="0"/>
              <a:pPr rtl="0"/>
              <a:t>31/08/2019</a:t>
            </a:fld>
            <a:endParaRPr lang="pt-PT" dirty="0"/>
          </a:p>
        </p:txBody>
      </p:sp>
      <p:sp>
        <p:nvSpPr>
          <p:cNvPr id="6" name="Marcador de Posição de Número do Diapositivo 5"/>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15484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lstStyle/>
          <a:p>
            <a:pPr rtl="0"/>
            <a:r>
              <a:rPr lang="pt-PT"/>
              <a:t>Clique para editar o estilo de título do Modelo Global</a:t>
            </a:r>
            <a:endParaRPr lang="pt-PT" dirty="0"/>
          </a:p>
        </p:txBody>
      </p:sp>
      <p:grpSp>
        <p:nvGrpSpPr>
          <p:cNvPr id="158" name="linha" descr="Gráfico de linhas"/>
          <p:cNvGrpSpPr/>
          <p:nvPr/>
        </p:nvGrpSpPr>
        <p:grpSpPr bwMode="invGray">
          <a:xfrm>
            <a:off x="1522810" y="1514475"/>
            <a:ext cx="10572328" cy="64008"/>
            <a:chOff x="1522413" y="1514475"/>
            <a:chExt cx="10569575" cy="64008"/>
          </a:xfrm>
        </p:grpSpPr>
        <p:sp>
          <p:nvSpPr>
            <p:cNvPr id="159" name="Forma liv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0" name="Forma liv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1" name="Forma liv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2"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3"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4"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5"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6"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7"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8"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9"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0"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1"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2"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3"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4"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5"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6"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7"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8"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9"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0"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1"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2"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3"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4"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5"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6"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7"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8"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9"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0"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1"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2"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3"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4"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5"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6"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7"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8"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9"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0"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1"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2"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3"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4"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5"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6"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7"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8"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9"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0"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1"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2"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3"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4"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5"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6"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7"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8"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9"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0"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1"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2"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3"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4"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5"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6"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7"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8"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9"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0"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1"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2"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Conteúdo 2"/>
          <p:cNvSpPr>
            <a:spLocks noGrp="1"/>
          </p:cNvSpPr>
          <p:nvPr>
            <p:ph sz="half" idx="1"/>
          </p:nvPr>
        </p:nvSpPr>
        <p:spPr>
          <a:xfrm>
            <a:off x="1522810" y="1905000"/>
            <a:ext cx="4420750"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4" name="Marcador de Posição de Conteúdo 3"/>
          <p:cNvSpPr>
            <a:spLocks noGrp="1"/>
          </p:cNvSpPr>
          <p:nvPr>
            <p:ph sz="half" idx="2"/>
          </p:nvPr>
        </p:nvSpPr>
        <p:spPr>
          <a:xfrm>
            <a:off x="6248442" y="1905000"/>
            <a:ext cx="442074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6" name="Marcador de Posição de Rodapé 5"/>
          <p:cNvSpPr>
            <a:spLocks noGrp="1"/>
          </p:cNvSpPr>
          <p:nvPr>
            <p:ph type="ftr" sz="quarter" idx="11"/>
          </p:nvPr>
        </p:nvSpPr>
        <p:spPr/>
        <p:txBody>
          <a:bodyPr rtlCol="0"/>
          <a:lstStyle/>
          <a:p>
            <a:pPr rtl="0"/>
            <a:endParaRPr lang="pt-PT" dirty="0"/>
          </a:p>
        </p:txBody>
      </p:sp>
      <p:sp>
        <p:nvSpPr>
          <p:cNvPr id="5" name="Marcador de Posição de Data 4"/>
          <p:cNvSpPr>
            <a:spLocks noGrp="1"/>
          </p:cNvSpPr>
          <p:nvPr>
            <p:ph type="dt" sz="half" idx="10"/>
          </p:nvPr>
        </p:nvSpPr>
        <p:spPr/>
        <p:txBody>
          <a:bodyPr rtlCol="0"/>
          <a:lstStyle/>
          <a:p>
            <a:pPr rtl="0"/>
            <a:fld id="{240E582C-8934-4D1B-B1BA-8DF4636F918D}" type="datetime1">
              <a:rPr lang="pt-PT" smtClean="0"/>
              <a:pPr rtl="0"/>
              <a:t>31/08/2019</a:t>
            </a:fld>
            <a:endParaRPr lang="pt-PT" dirty="0"/>
          </a:p>
        </p:txBody>
      </p:sp>
      <p:sp>
        <p:nvSpPr>
          <p:cNvPr id="7" name="Marcador de Posição de Número do Diapositivo 6"/>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33767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lstStyle>
            <a:lvl1pPr>
              <a:defRPr/>
            </a:lvl1pPr>
          </a:lstStyle>
          <a:p>
            <a:pPr rtl="0"/>
            <a:r>
              <a:rPr lang="pt-PT"/>
              <a:t>Clique para editar o estilo de título do Modelo Global</a:t>
            </a:r>
            <a:endParaRPr lang="pt-PT" dirty="0"/>
          </a:p>
        </p:txBody>
      </p:sp>
      <p:grpSp>
        <p:nvGrpSpPr>
          <p:cNvPr id="160" name="linha" descr="Gráfico de linhas"/>
          <p:cNvGrpSpPr/>
          <p:nvPr/>
        </p:nvGrpSpPr>
        <p:grpSpPr bwMode="invGray">
          <a:xfrm>
            <a:off x="1522810" y="1514475"/>
            <a:ext cx="10572328" cy="64008"/>
            <a:chOff x="1522413" y="1514475"/>
            <a:chExt cx="10569575" cy="64008"/>
          </a:xfrm>
        </p:grpSpPr>
        <p:sp>
          <p:nvSpPr>
            <p:cNvPr id="161" name="Forma liv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2" name="Forma liv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3" name="Forma liv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4"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5"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6"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7"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8"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9"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0"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1"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2"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3"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4"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5"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6"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7"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8"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9"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0"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1"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2"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3"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4"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5"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6"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7"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8"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9"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0"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1"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2"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3"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4"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5"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6"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7"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8"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9"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0"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1"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2"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3"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4"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5"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6"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7"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8"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9"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0"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1"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2"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3"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4"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5"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6"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7"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8"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9"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0"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1"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2"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3"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4"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5"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6"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7"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8"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9"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0"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1"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2"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3"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4"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Texto 2"/>
          <p:cNvSpPr>
            <a:spLocks noGrp="1"/>
          </p:cNvSpPr>
          <p:nvPr>
            <p:ph type="body" idx="1"/>
          </p:nvPr>
        </p:nvSpPr>
        <p:spPr>
          <a:xfrm>
            <a:off x="1522810" y="1905000"/>
            <a:ext cx="441770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PT"/>
              <a:t>Editar os estilos de texto do Modelo Global</a:t>
            </a:r>
          </a:p>
        </p:txBody>
      </p:sp>
      <p:sp>
        <p:nvSpPr>
          <p:cNvPr id="4" name="Marcador de Posição de Conteúdo 3"/>
          <p:cNvSpPr>
            <a:spLocks noGrp="1"/>
          </p:cNvSpPr>
          <p:nvPr>
            <p:ph sz="half" idx="2"/>
          </p:nvPr>
        </p:nvSpPr>
        <p:spPr>
          <a:xfrm>
            <a:off x="1522810" y="2819400"/>
            <a:ext cx="441770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5" name="Marcador de Posição de Texto 4"/>
          <p:cNvSpPr>
            <a:spLocks noGrp="1"/>
          </p:cNvSpPr>
          <p:nvPr>
            <p:ph type="body" sz="quarter" idx="3"/>
          </p:nvPr>
        </p:nvSpPr>
        <p:spPr>
          <a:xfrm>
            <a:off x="6251488" y="1905000"/>
            <a:ext cx="441770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PT"/>
              <a:t>Editar os estilos de texto do Modelo Global</a:t>
            </a:r>
          </a:p>
        </p:txBody>
      </p:sp>
      <p:sp>
        <p:nvSpPr>
          <p:cNvPr id="8" name="Marcador de Posição de Rodapé 7"/>
          <p:cNvSpPr>
            <a:spLocks noGrp="1"/>
          </p:cNvSpPr>
          <p:nvPr>
            <p:ph type="ftr" sz="quarter" idx="11"/>
          </p:nvPr>
        </p:nvSpPr>
        <p:spPr/>
        <p:txBody>
          <a:bodyPr rtlCol="0"/>
          <a:lstStyle/>
          <a:p>
            <a:pPr rtl="0"/>
            <a:endParaRPr lang="pt-PT" dirty="0"/>
          </a:p>
        </p:txBody>
      </p:sp>
      <p:sp>
        <p:nvSpPr>
          <p:cNvPr id="7" name="Marcador de Posição de Data 6"/>
          <p:cNvSpPr>
            <a:spLocks noGrp="1"/>
          </p:cNvSpPr>
          <p:nvPr>
            <p:ph type="dt" sz="half" idx="10"/>
          </p:nvPr>
        </p:nvSpPr>
        <p:spPr/>
        <p:txBody>
          <a:bodyPr rtlCol="0"/>
          <a:lstStyle/>
          <a:p>
            <a:pPr rtl="0"/>
            <a:fld id="{693317AF-9027-4891-BB3B-D38BF38B7A34}" type="datetime1">
              <a:rPr lang="pt-PT" smtClean="0"/>
              <a:pPr rtl="0"/>
              <a:t>31/08/2019</a:t>
            </a:fld>
            <a:endParaRPr lang="pt-PT" dirty="0"/>
          </a:p>
        </p:txBody>
      </p:sp>
      <p:sp>
        <p:nvSpPr>
          <p:cNvPr id="9" name="Marcador de Posição de Número do Diapositivo 8"/>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
        <p:nvSpPr>
          <p:cNvPr id="85" name="Marcador de Posição de Conteúdo 3"/>
          <p:cNvSpPr>
            <a:spLocks noGrp="1"/>
          </p:cNvSpPr>
          <p:nvPr>
            <p:ph sz="half" idx="13"/>
          </p:nvPr>
        </p:nvSpPr>
        <p:spPr>
          <a:xfrm>
            <a:off x="6251488" y="2819401"/>
            <a:ext cx="441770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Tree>
    <p:extLst>
      <p:ext uri="{BB962C8B-B14F-4D97-AF65-F5344CB8AC3E}">
        <p14:creationId xmlns:p14="http://schemas.microsoft.com/office/powerpoint/2010/main" val="12935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PT"/>
              <a:t>Clique para editar o estilo de título do Modelo Global</a:t>
            </a:r>
            <a:endParaRPr lang="pt-PT" dirty="0"/>
          </a:p>
        </p:txBody>
      </p:sp>
      <p:grpSp>
        <p:nvGrpSpPr>
          <p:cNvPr id="156" name="linha" descr="Gráfico de linhas"/>
          <p:cNvGrpSpPr/>
          <p:nvPr/>
        </p:nvGrpSpPr>
        <p:grpSpPr bwMode="invGray">
          <a:xfrm>
            <a:off x="1522810" y="1514475"/>
            <a:ext cx="10572328" cy="64008"/>
            <a:chOff x="1522413" y="1514475"/>
            <a:chExt cx="10569575" cy="64008"/>
          </a:xfrm>
        </p:grpSpPr>
        <p:sp>
          <p:nvSpPr>
            <p:cNvPr id="157" name="Forma liv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58" name="Forma liv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59" name="Forma liv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0"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1"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2"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3"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4"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5"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6"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7"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8"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9"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0"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1"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2"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3"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4"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5"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6"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7"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8"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9"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0"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1"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2"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3"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4"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5"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6"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7"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8"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9"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0"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1"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2"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3"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4"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5"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6"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7"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8"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9"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0"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1"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2"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3"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4"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5"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6"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7"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8"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9"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0"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1"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2"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3"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4"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5"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6"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7"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8"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9"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0"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1"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2"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3"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4"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5"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6"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7"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8"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9"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0"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4" name="Marcador de Posição de Rodapé 3"/>
          <p:cNvSpPr>
            <a:spLocks noGrp="1"/>
          </p:cNvSpPr>
          <p:nvPr>
            <p:ph type="ftr" sz="quarter" idx="11"/>
          </p:nvPr>
        </p:nvSpPr>
        <p:spPr/>
        <p:txBody>
          <a:bodyPr rtlCol="0"/>
          <a:lstStyle/>
          <a:p>
            <a:pPr rtl="0"/>
            <a:endParaRPr lang="pt-PT" dirty="0"/>
          </a:p>
        </p:txBody>
      </p:sp>
      <p:sp>
        <p:nvSpPr>
          <p:cNvPr id="3" name="Marcador de Posição de Data 2"/>
          <p:cNvSpPr>
            <a:spLocks noGrp="1"/>
          </p:cNvSpPr>
          <p:nvPr>
            <p:ph type="dt" sz="half" idx="10"/>
          </p:nvPr>
        </p:nvSpPr>
        <p:spPr/>
        <p:txBody>
          <a:bodyPr rtlCol="0"/>
          <a:lstStyle/>
          <a:p>
            <a:pPr rtl="0"/>
            <a:fld id="{136F63A5-DDF0-4B04-82AF-3240462BC9FF}" type="datetime1">
              <a:rPr lang="pt-PT" smtClean="0"/>
              <a:pPr rtl="0"/>
              <a:t>31/08/2019</a:t>
            </a:fld>
            <a:endParaRPr lang="pt-PT" dirty="0"/>
          </a:p>
        </p:txBody>
      </p:sp>
      <p:sp>
        <p:nvSpPr>
          <p:cNvPr id="5" name="Marcador de Posição de Número do Diapositivo 4"/>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35596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Marcador de Posição de Rodapé 2"/>
          <p:cNvSpPr>
            <a:spLocks noGrp="1"/>
          </p:cNvSpPr>
          <p:nvPr>
            <p:ph type="ftr" sz="quarter" idx="11"/>
          </p:nvPr>
        </p:nvSpPr>
        <p:spPr/>
        <p:txBody>
          <a:bodyPr rtlCol="0"/>
          <a:lstStyle/>
          <a:p>
            <a:pPr rtl="0"/>
            <a:endParaRPr lang="pt-PT" dirty="0"/>
          </a:p>
        </p:txBody>
      </p:sp>
      <p:sp>
        <p:nvSpPr>
          <p:cNvPr id="2" name="Marcador de Posição de Data 1"/>
          <p:cNvSpPr>
            <a:spLocks noGrp="1"/>
          </p:cNvSpPr>
          <p:nvPr>
            <p:ph type="dt" sz="half" idx="10"/>
          </p:nvPr>
        </p:nvSpPr>
        <p:spPr/>
        <p:txBody>
          <a:bodyPr rtlCol="0"/>
          <a:lstStyle/>
          <a:p>
            <a:pPr rtl="0"/>
            <a:fld id="{950EE36D-A1AA-4B05-95B7-9C268769DE09}" type="datetime1">
              <a:rPr lang="pt-PT" smtClean="0"/>
              <a:pPr rtl="0"/>
              <a:t>31/08/2019</a:t>
            </a:fld>
            <a:endParaRPr lang="pt-PT" dirty="0"/>
          </a:p>
        </p:txBody>
      </p:sp>
      <p:sp>
        <p:nvSpPr>
          <p:cNvPr id="4" name="Marcador de Posição de Número do Diapositivo 3"/>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12141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nchor="b">
            <a:noAutofit/>
          </a:bodyPr>
          <a:lstStyle>
            <a:lvl1pPr algn="l">
              <a:defRPr sz="3200" b="0"/>
            </a:lvl1pPr>
          </a:lstStyle>
          <a:p>
            <a:pPr rtl="0"/>
            <a:r>
              <a:rPr lang="pt-PT"/>
              <a:t>Clique para editar o estilo de título do Modelo Global</a:t>
            </a:r>
            <a:endParaRPr lang="pt-PT" dirty="0"/>
          </a:p>
        </p:txBody>
      </p:sp>
      <p:sp>
        <p:nvSpPr>
          <p:cNvPr id="4" name="Marcador de Posição de Texto 3"/>
          <p:cNvSpPr>
            <a:spLocks noGrp="1"/>
          </p:cNvSpPr>
          <p:nvPr>
            <p:ph type="body" sz="half" idx="2"/>
          </p:nvPr>
        </p:nvSpPr>
        <p:spPr>
          <a:xfrm>
            <a:off x="1522809" y="3429000"/>
            <a:ext cx="2743915"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PT"/>
              <a:t>Editar os estilos de texto do Modelo Global</a:t>
            </a:r>
          </a:p>
        </p:txBody>
      </p:sp>
      <p:sp>
        <p:nvSpPr>
          <p:cNvPr id="3" name="Marcador de Posição de Conteúdo 2"/>
          <p:cNvSpPr>
            <a:spLocks noGrp="1"/>
          </p:cNvSpPr>
          <p:nvPr>
            <p:ph idx="1"/>
          </p:nvPr>
        </p:nvSpPr>
        <p:spPr>
          <a:xfrm>
            <a:off x="4711249" y="1905000"/>
            <a:ext cx="5670757"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grpSp>
        <p:nvGrpSpPr>
          <p:cNvPr id="615" name="moldura" descr="Gráfico de Caixa"/>
          <p:cNvGrpSpPr/>
          <p:nvPr/>
        </p:nvGrpSpPr>
        <p:grpSpPr bwMode="invGray">
          <a:xfrm>
            <a:off x="4418990" y="1630822"/>
            <a:ext cx="6292667"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v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5" name="Forma liv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6" name="Forma liv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7"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8"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9"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0"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1"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2"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3"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4"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5"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6"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7"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8"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9"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0"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1"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2"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3"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4"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5"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6"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7"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8"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9"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0"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1"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2"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3"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4"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5"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6"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7"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8"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9"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0"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1"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2"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3"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4"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5"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6"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7"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8"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9"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0"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1"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2"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3"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4"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5"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6"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7"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8"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9"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0"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1"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2"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3"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4"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5"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6"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7"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8"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9"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0"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1"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2"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3"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4"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5"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6"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7"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v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1" name="Forma liv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2" name="Forma liv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3"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4"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5"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6"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7"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8"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9"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0"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1"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2"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3"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4"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5"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6"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7"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8"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9"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0"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1"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2"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3"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4"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5"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6"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7"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8"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9"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0"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1"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2"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3"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4"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5"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6"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7"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8"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9"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0"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1"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2"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3"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4"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5"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6"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7"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8"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9"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0"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1"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2"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3"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4"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5"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6"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7"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8"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9"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0"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1"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2"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3"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4"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5"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6"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7"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8"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9"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0"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1"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2"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3"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v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5" name="Forma liv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6" name="Forma liv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7"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8"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9"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0"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1"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2"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3"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4"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5"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6"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7"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8"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9"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0"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1"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2"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3"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4"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5"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6"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7"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8"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9"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0"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1"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2"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3"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4"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5"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6"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7"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8"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9"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0"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1"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2"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3"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4"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5"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6"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7"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8"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9"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0"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1"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2"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3"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4"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5"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6"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7"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8"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9"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0"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1"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2"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3"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4"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5"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6"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7"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8"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9"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0"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1"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2"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3"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4"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5"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6"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7"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v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1" name="Forma liv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2" name="Forma liv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3"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4"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5"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6"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7"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8"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9"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0"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1"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2"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3"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4"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5"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6"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7"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8"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9"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0"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1"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2"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3"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4"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5"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6"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7"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8"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9"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0"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1"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2"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3"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4"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5"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6"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7"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8"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9"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0"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1"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2"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3"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4"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5"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6"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7"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8"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9"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0"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1"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2"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3"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4"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5"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6"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7"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8"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9"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0"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1"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2"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3"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4"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5"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6"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7"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8"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9"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0"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1"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2"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3"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grpSp>
      <p:sp>
        <p:nvSpPr>
          <p:cNvPr id="6" name="Marcador de Posição de Rodapé 5"/>
          <p:cNvSpPr>
            <a:spLocks noGrp="1"/>
          </p:cNvSpPr>
          <p:nvPr>
            <p:ph type="ftr" sz="quarter" idx="11"/>
          </p:nvPr>
        </p:nvSpPr>
        <p:spPr/>
        <p:txBody>
          <a:bodyPr rtlCol="0"/>
          <a:lstStyle/>
          <a:p>
            <a:pPr rtl="0"/>
            <a:endParaRPr lang="pt-PT" dirty="0"/>
          </a:p>
        </p:txBody>
      </p:sp>
      <p:sp>
        <p:nvSpPr>
          <p:cNvPr id="5" name="Marcador de Posição de Data 4"/>
          <p:cNvSpPr>
            <a:spLocks noGrp="1"/>
          </p:cNvSpPr>
          <p:nvPr>
            <p:ph type="dt" sz="half" idx="10"/>
          </p:nvPr>
        </p:nvSpPr>
        <p:spPr/>
        <p:txBody>
          <a:bodyPr rtlCol="0"/>
          <a:lstStyle/>
          <a:p>
            <a:pPr rtl="0"/>
            <a:fld id="{6BE1E804-FDEB-4910-9695-1C9206C3EA15}" type="datetime1">
              <a:rPr lang="pt-PT" smtClean="0"/>
              <a:pPr rtl="0"/>
              <a:t>31/08/2019</a:t>
            </a:fld>
            <a:endParaRPr lang="pt-PT" dirty="0"/>
          </a:p>
        </p:txBody>
      </p:sp>
      <p:sp>
        <p:nvSpPr>
          <p:cNvPr id="7" name="Marcador de Posição de Número do Diapositivo 6"/>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40463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74638"/>
            <a:ext cx="9146380" cy="1020762"/>
          </a:xfrm>
        </p:spPr>
        <p:txBody>
          <a:bodyPr rtlCol="0" anchor="b">
            <a:noAutofit/>
          </a:bodyPr>
          <a:lstStyle>
            <a:lvl1pPr algn="l">
              <a:defRPr sz="3200" b="0"/>
            </a:lvl1pPr>
          </a:lstStyle>
          <a:p>
            <a:pPr rtl="0"/>
            <a:r>
              <a:rPr lang="pt-PT"/>
              <a:t>Clique para editar o estilo de título do Modelo Global</a:t>
            </a:r>
            <a:endParaRPr lang="pt-PT" dirty="0"/>
          </a:p>
        </p:txBody>
      </p:sp>
      <p:sp>
        <p:nvSpPr>
          <p:cNvPr id="3" name="Marcador de Posição de Imagem 2" descr="Um marcador de posição vazio para adicionar uma imagem. Clique no marcador de posição e selecione a imagem que pretende adicionar."/>
          <p:cNvSpPr>
            <a:spLocks noGrp="1"/>
          </p:cNvSpPr>
          <p:nvPr>
            <p:ph type="pic" idx="1"/>
          </p:nvPr>
        </p:nvSpPr>
        <p:spPr>
          <a:xfrm>
            <a:off x="1746293" y="1884311"/>
            <a:ext cx="5670757"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PT"/>
              <a:t>Clique no ícone para adicionar uma imagem</a:t>
            </a:r>
            <a:endParaRPr lang="pt-PT" dirty="0"/>
          </a:p>
        </p:txBody>
      </p:sp>
      <p:grpSp>
        <p:nvGrpSpPr>
          <p:cNvPr id="614" name="moldura" descr="Gráfico de Caixa"/>
          <p:cNvGrpSpPr/>
          <p:nvPr/>
        </p:nvGrpSpPr>
        <p:grpSpPr bwMode="invGray">
          <a:xfrm flipH="1">
            <a:off x="1447877" y="1630822"/>
            <a:ext cx="6292667"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v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4" name="Forma liv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5" name="Forma liv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6"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7"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8"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9"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0"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1"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2"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3"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4"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5"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6"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7"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8"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59"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0"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1"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2"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3"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4"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5"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6"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7"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8"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69"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0"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1"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2"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3"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4"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5"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6"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7"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8"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79"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0"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1"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2"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3"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4"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5"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6"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7"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8"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89"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0"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1"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2"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3"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4"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5"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6"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7"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8"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99"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0"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1"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2"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3"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4"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5"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6"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7"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8"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09"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0"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1"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2"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3"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4"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5"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16"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v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0" name="Forma liv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1" name="Forma liv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2"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3"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4"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5"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6"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7"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8"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9"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0"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1"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2"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3"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4"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5"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6"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7"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8"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9"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0"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1"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2"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3"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4"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5"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6"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7"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8"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9"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0"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1"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2"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3"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4"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5"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6"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7"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8"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9"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0"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1"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2"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3"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4"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5"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6"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7"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8"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9"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0"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1"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2"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3"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4"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5"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6"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7"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8"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29"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0"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1"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2"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3"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4"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5"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6"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7"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8"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39"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0"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1"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42"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v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4" name="Forma liv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5" name="Forma liv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6"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7"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8"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9"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0"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1"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2"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3"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4"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5"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6"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7"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8"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9"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0"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1"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2"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3"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4"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5"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6"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7"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8"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9"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0"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1"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2"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3"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4"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5"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6"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7"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8"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9"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0"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1"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2"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3"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4"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5"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6"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7"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8"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9"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0"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1"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2"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3"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4"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5"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6"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7"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8"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9"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0"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1"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2"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3"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4"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5"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6"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7"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8"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9"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0"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1"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2"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3"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4"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5"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6"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v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0" name="Forma liv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1" name="Forma liv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2" name="Forma liv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3" name="Forma liv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4" name="Forma liv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5" name="Forma liv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6" name="Forma liv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7" name="Forma liv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8" name="Forma liv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9" name="Forma liv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0" name="Forma liv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1" name="Forma liv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2" name="Forma liv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3" name="Forma liv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4" name="Forma liv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5" name="Forma liv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6" name="Forma liv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7" name="Forma liv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8" name="Forma liv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9" name="Forma liv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0" name="Forma liv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1" name="Forma liv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2" name="Forma liv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3" name="Forma liv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4" name="Forma liv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5" name="Forma liv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6" name="Forma liv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7" name="Forma liv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8" name="Forma liv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9" name="Forma liv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0" name="Forma liv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1" name="Forma liv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2" name="Forma liv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3" name="Forma liv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4" name="Forma liv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5" name="Forma liv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6" name="Forma liv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7" name="Forma liv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8" name="Forma liv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9" name="Forma liv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0" name="Forma liv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1" name="Forma liv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2" name="Forma liv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3" name="Forma liv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4" name="Forma liv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5" name="Forma liv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6" name="Forma liv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7" name="Forma liv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8" name="Forma liv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9" name="Forma liv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0" name="Forma liv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1" name="Forma liv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2" name="Forma liv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3" name="Forma liv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4" name="Forma liv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5" name="Forma liv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6" name="Forma liv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7" name="Forma liv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8" name="Forma liv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9" name="Forma liv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0" name="Forma liv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1" name="Forma liv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2" name="Forma liv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3" name="Forma liv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4" name="Forma liv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5" name="Forma liv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6" name="Forma liv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7" name="Forma liv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8" name="Forma liv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9" name="Forma liv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0" name="Forma liv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1" name="Forma liv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2" name="Forma liv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grpSp>
      </p:grpSp>
      <p:sp>
        <p:nvSpPr>
          <p:cNvPr id="4" name="Marcador de Posição de Texto 3"/>
          <p:cNvSpPr>
            <a:spLocks noGrp="1"/>
          </p:cNvSpPr>
          <p:nvPr>
            <p:ph type="body" sz="half" idx="2"/>
          </p:nvPr>
        </p:nvSpPr>
        <p:spPr>
          <a:xfrm>
            <a:off x="7908018" y="3411748"/>
            <a:ext cx="2743915"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PT"/>
              <a:t>Editar os estilos de texto do Modelo Global</a:t>
            </a:r>
          </a:p>
        </p:txBody>
      </p:sp>
      <p:sp>
        <p:nvSpPr>
          <p:cNvPr id="6" name="Marcador de Posição de Rodapé 5"/>
          <p:cNvSpPr>
            <a:spLocks noGrp="1"/>
          </p:cNvSpPr>
          <p:nvPr>
            <p:ph type="ftr" sz="quarter" idx="11"/>
          </p:nvPr>
        </p:nvSpPr>
        <p:spPr/>
        <p:txBody>
          <a:bodyPr rtlCol="0"/>
          <a:lstStyle/>
          <a:p>
            <a:pPr rtl="0"/>
            <a:endParaRPr lang="pt-PT" dirty="0"/>
          </a:p>
        </p:txBody>
      </p:sp>
      <p:sp>
        <p:nvSpPr>
          <p:cNvPr id="5" name="Marcador de Posição de Data 4"/>
          <p:cNvSpPr>
            <a:spLocks noGrp="1"/>
          </p:cNvSpPr>
          <p:nvPr>
            <p:ph type="dt" sz="half" idx="10"/>
          </p:nvPr>
        </p:nvSpPr>
        <p:spPr/>
        <p:txBody>
          <a:bodyPr rtlCol="0"/>
          <a:lstStyle/>
          <a:p>
            <a:pPr rtl="0"/>
            <a:fld id="{406E725A-EEB9-4B84-9C8D-69BB496E03BB}" type="datetime1">
              <a:rPr lang="pt-PT" smtClean="0"/>
              <a:pPr rtl="0"/>
              <a:t>31/08/2019</a:t>
            </a:fld>
            <a:endParaRPr lang="pt-PT" dirty="0"/>
          </a:p>
        </p:txBody>
      </p:sp>
      <p:sp>
        <p:nvSpPr>
          <p:cNvPr id="7" name="Marcador de Posição de Número do Diapositivo 6"/>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4590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PT"/>
              <a:t>Clique para editar o estilo de título do Modelo Global</a:t>
            </a:r>
            <a:endParaRPr lang="pt-PT" dirty="0"/>
          </a:p>
        </p:txBody>
      </p:sp>
      <p:grpSp>
        <p:nvGrpSpPr>
          <p:cNvPr id="7" name="linha" descr="Gráfico de linhas"/>
          <p:cNvGrpSpPr/>
          <p:nvPr/>
        </p:nvGrpSpPr>
        <p:grpSpPr bwMode="invGray">
          <a:xfrm>
            <a:off x="1522810" y="1514475"/>
            <a:ext cx="10572328" cy="64008"/>
            <a:chOff x="1522413" y="1514475"/>
            <a:chExt cx="10569575" cy="64008"/>
          </a:xfrm>
        </p:grpSpPr>
        <p:sp>
          <p:nvSpPr>
            <p:cNvPr id="8" name="Forma liv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 name="Forma liv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0" name="Forma liv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1"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2"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3"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4"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5"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4"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5"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6"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7"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8"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9"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0"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1"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2"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3"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4"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5"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6"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7"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8"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9"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0"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1"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2"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3"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4"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5"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6"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7"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8"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9"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0"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1"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2"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3"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4"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5"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6"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7"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8"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9"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0"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1"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pt-PT"/>
              <a:t>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dirty="0"/>
          </a:p>
        </p:txBody>
      </p:sp>
      <p:sp>
        <p:nvSpPr>
          <p:cNvPr id="5" name="Marcador de Posição de Rodapé 4"/>
          <p:cNvSpPr>
            <a:spLocks noGrp="1"/>
          </p:cNvSpPr>
          <p:nvPr>
            <p:ph type="ftr" sz="quarter" idx="11"/>
          </p:nvPr>
        </p:nvSpPr>
        <p:spPr/>
        <p:txBody>
          <a:bodyPr rtlCol="0"/>
          <a:lstStyle/>
          <a:p>
            <a:pPr rtl="0"/>
            <a:endParaRPr lang="pt-PT" dirty="0"/>
          </a:p>
        </p:txBody>
      </p:sp>
      <p:sp>
        <p:nvSpPr>
          <p:cNvPr id="4" name="Marcador de Posição de Data 3"/>
          <p:cNvSpPr>
            <a:spLocks noGrp="1"/>
          </p:cNvSpPr>
          <p:nvPr>
            <p:ph type="dt" sz="half" idx="10"/>
          </p:nvPr>
        </p:nvSpPr>
        <p:spPr/>
        <p:txBody>
          <a:bodyPr rtlCol="0"/>
          <a:lstStyle/>
          <a:p>
            <a:pPr rtl="0"/>
            <a:fld id="{BBE7CFD1-6E6A-4D9D-8B38-6B05F0AF43B5}" type="datetime1">
              <a:rPr lang="pt-PT" smtClean="0"/>
              <a:pPr rtl="0"/>
              <a:t>31/08/2019</a:t>
            </a:fld>
            <a:endParaRPr lang="pt-PT" dirty="0"/>
          </a:p>
        </p:txBody>
      </p:sp>
      <p:sp>
        <p:nvSpPr>
          <p:cNvPr id="6" name="Marcador de Posição de Número do Diapositivo 5"/>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336514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4311" y="274640"/>
            <a:ext cx="1371957" cy="5901747"/>
          </a:xfrm>
        </p:spPr>
        <p:txBody>
          <a:bodyPr vert="eaVert" rtlCol="0"/>
          <a:lstStyle/>
          <a:p>
            <a:pPr rtl="0"/>
            <a:r>
              <a:rPr lang="pt-PT"/>
              <a:t>Clique para editar o estilo de título do Modelo Global</a:t>
            </a:r>
            <a:endParaRPr lang="pt-PT" dirty="0"/>
          </a:p>
        </p:txBody>
      </p:sp>
      <p:grpSp>
        <p:nvGrpSpPr>
          <p:cNvPr id="7" name="linha" descr="Gráfico de linhas"/>
          <p:cNvGrpSpPr/>
          <p:nvPr/>
        </p:nvGrpSpPr>
        <p:grpSpPr bwMode="invGray">
          <a:xfrm rot="5400000">
            <a:off x="6867046" y="3472590"/>
            <a:ext cx="6492240" cy="64025"/>
            <a:chOff x="1522413" y="1514475"/>
            <a:chExt cx="10569575" cy="64008"/>
          </a:xfrm>
        </p:grpSpPr>
        <p:sp>
          <p:nvSpPr>
            <p:cNvPr id="8" name="Forma liv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9" name="Forma liv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0" name="Forma liv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1" name="Forma liv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2" name="Forma liv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3" name="Forma liv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4" name="Forma liv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5" name="Forma liv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6" name="Forma liv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7" name="Forma liv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8" name="Forma liv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19" name="Forma liv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0" name="Forma liv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1" name="Forma liv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2" name="Forma liv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3" name="Forma liv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4" name="Forma liv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5" name="Forma liv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6" name="Forma liv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7" name="Forma liv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8" name="Forma liv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29" name="Forma liv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0" name="Forma liv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1" name="Forma liv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2" name="Forma liv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3" name="Forma liv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4" name="Forma liv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5" name="Forma liv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6" name="Forma liv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7" name="Forma liv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8" name="Forma liv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39" name="Forma liv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0" name="Forma liv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1" name="Forma liv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2" name="Forma liv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3" name="Forma liv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4" name="Forma liv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5" name="Forma liv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6" name="Forma liv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7" name="Forma liv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8" name="Forma liv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49" name="Forma liv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0" name="Forma liv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1" name="Forma liv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2" name="Forma liv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3" name="Forma liv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4" name="Forma liv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5" name="Forma liv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6" name="Forma liv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7" name="Forma liv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8" name="Forma liv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59" name="Forma liv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0" name="Forma liv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1" name="Forma liv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2" name="Forma liv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3" name="Forma liv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4" name="Forma liv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5" name="Forma liv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6" name="Forma liv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7" name="Forma liv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8" name="Forma liv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69" name="Forma liv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0" name="Forma liv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1" name="Forma liv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2" name="Forma liv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3" name="Forma liv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4" name="Forma liv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5" name="Forma liv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6" name="Forma liv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7" name="Forma liv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8" name="Forma liv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79" name="Forma liv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0" name="Forma liv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sp>
          <p:nvSpPr>
            <p:cNvPr id="81" name="Forma liv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t-PT" sz="1800" dirty="0">
                <a:ln>
                  <a:noFill/>
                </a:ln>
              </a:endParaRPr>
            </a:p>
          </p:txBody>
        </p:sp>
      </p:grpSp>
      <p:sp>
        <p:nvSpPr>
          <p:cNvPr id="3" name="Marcador de Posição de Texto Vertical 2"/>
          <p:cNvSpPr>
            <a:spLocks noGrp="1"/>
          </p:cNvSpPr>
          <p:nvPr>
            <p:ph type="body" orient="vert" idx="1" hasCustomPrompt="1"/>
          </p:nvPr>
        </p:nvSpPr>
        <p:spPr>
          <a:xfrm>
            <a:off x="608171" y="277814"/>
            <a:ext cx="9146383"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pt-PT" dirty="0"/>
              <a:t>Clique para editar os estilos de texto do Modelo Global</a:t>
            </a:r>
          </a:p>
          <a:p>
            <a:pPr lvl="1" rtl="0"/>
            <a:r>
              <a:rPr lang="pt-PT" dirty="0"/>
              <a:t>Segundo nível</a:t>
            </a:r>
          </a:p>
          <a:p>
            <a:pPr lvl="2" rtl="0"/>
            <a:r>
              <a:rPr lang="pt-PT" dirty="0"/>
              <a:t>Terceiro nível</a:t>
            </a:r>
          </a:p>
          <a:p>
            <a:pPr lvl="3" rtl="0"/>
            <a:r>
              <a:rPr lang="pt-PT" dirty="0"/>
              <a:t>Quarto nível</a:t>
            </a:r>
          </a:p>
          <a:p>
            <a:pPr lvl="4" rtl="0"/>
            <a:r>
              <a:rPr lang="pt-PT" dirty="0"/>
              <a:t>Quinto nível</a:t>
            </a:r>
          </a:p>
        </p:txBody>
      </p:sp>
      <p:sp>
        <p:nvSpPr>
          <p:cNvPr id="5" name="Marcador de Posição de Rodapé 4"/>
          <p:cNvSpPr>
            <a:spLocks noGrp="1"/>
          </p:cNvSpPr>
          <p:nvPr>
            <p:ph type="ftr" sz="quarter" idx="11"/>
          </p:nvPr>
        </p:nvSpPr>
        <p:spPr/>
        <p:txBody>
          <a:bodyPr rtlCol="0"/>
          <a:lstStyle/>
          <a:p>
            <a:pPr rtl="0"/>
            <a:endParaRPr lang="pt-PT" dirty="0"/>
          </a:p>
        </p:txBody>
      </p:sp>
      <p:sp>
        <p:nvSpPr>
          <p:cNvPr id="4" name="Marcador de Posição de Data 3"/>
          <p:cNvSpPr>
            <a:spLocks noGrp="1"/>
          </p:cNvSpPr>
          <p:nvPr>
            <p:ph type="dt" sz="half" idx="10"/>
          </p:nvPr>
        </p:nvSpPr>
        <p:spPr/>
        <p:txBody>
          <a:bodyPr rtlCol="0"/>
          <a:lstStyle/>
          <a:p>
            <a:pPr rtl="0"/>
            <a:fld id="{9A66093D-D8CB-4E51-B9F1-E6C540988E66}" type="datetime1">
              <a:rPr lang="pt-PT" smtClean="0"/>
              <a:pPr rtl="0"/>
              <a:t>31/08/2019</a:t>
            </a:fld>
            <a:endParaRPr lang="pt-PT" dirty="0"/>
          </a:p>
        </p:txBody>
      </p:sp>
      <p:sp>
        <p:nvSpPr>
          <p:cNvPr id="6" name="Marcador de Posição de Número do Diapositivo 5"/>
          <p:cNvSpPr>
            <a:spLocks noGrp="1"/>
          </p:cNvSpPr>
          <p:nvPr>
            <p:ph type="sldNum" sz="quarter" idx="12"/>
          </p:nvPr>
        </p:nvSpPr>
        <p:spPr/>
        <p:txBody>
          <a:bodyPr rtlCol="0"/>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125523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5"/>
            <a:ext cx="10972801"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600202"/>
            <a:ext cx="5384800" cy="4530725"/>
          </a:xfrm>
        </p:spPr>
        <p:txBody>
          <a:bodyPr/>
          <a:lstStyle/>
          <a:p>
            <a:pPr lvl="0"/>
            <a:endParaRPr lang="en-GB" noProof="0"/>
          </a:p>
        </p:txBody>
      </p:sp>
      <p:sp>
        <p:nvSpPr>
          <p:cNvPr id="5" name="Rectangle 26">
            <a:extLst>
              <a:ext uri="{FF2B5EF4-FFF2-40B4-BE49-F238E27FC236}">
                <a16:creationId xmlns:a16="http://schemas.microsoft.com/office/drawing/2014/main" id="{DC3590C6-28FA-4AB9-9F78-78CE0666A55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27">
            <a:extLst>
              <a:ext uri="{FF2B5EF4-FFF2-40B4-BE49-F238E27FC236}">
                <a16:creationId xmlns:a16="http://schemas.microsoft.com/office/drawing/2014/main" id="{253D7ACB-D6B9-4334-8F02-C6D6F760DF7D}"/>
              </a:ext>
            </a:extLst>
          </p:cNvPr>
          <p:cNvSpPr>
            <a:spLocks noGrp="1" noChangeArrowheads="1"/>
          </p:cNvSpPr>
          <p:nvPr>
            <p:ph type="sldNum" sz="quarter" idx="11"/>
          </p:nvPr>
        </p:nvSpPr>
        <p:spPr>
          <a:ln/>
        </p:spPr>
        <p:txBody>
          <a:bodyPr/>
          <a:lstStyle>
            <a:lvl1pPr>
              <a:defRPr/>
            </a:lvl1pPr>
          </a:lstStyle>
          <a:p>
            <a:fld id="{CE2F944B-40FB-49D0-8DCF-4029C1E65B39}" type="slidenum">
              <a:rPr lang="en-US" altLang="pt-PT"/>
              <a:pPr/>
              <a:t>‹#›</a:t>
            </a:fld>
            <a:endParaRPr lang="en-US" altLang="pt-PT"/>
          </a:p>
        </p:txBody>
      </p:sp>
      <p:sp>
        <p:nvSpPr>
          <p:cNvPr id="7" name="Rectangle 28">
            <a:extLst>
              <a:ext uri="{FF2B5EF4-FFF2-40B4-BE49-F238E27FC236}">
                <a16:creationId xmlns:a16="http://schemas.microsoft.com/office/drawing/2014/main" id="{04343683-9B85-4788-AF0C-9F0D4F5B57D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449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t-PT"/>
              <a:t>Clique para editar o estilo de título do Modelo Global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356124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2922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1120000" y="2505075"/>
            <a:ext cx="5025216"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PT"/>
              <a:t>Editar os estilos de texto do Modelo Global</a:t>
            </a:r>
          </a:p>
        </p:txBody>
      </p:sp>
      <p:sp>
        <p:nvSpPr>
          <p:cNvPr id="6" name="Content Placeholder 5"/>
          <p:cNvSpPr>
            <a:spLocks noGrp="1"/>
          </p:cNvSpPr>
          <p:nvPr>
            <p:ph sz="quarter" idx="4"/>
          </p:nvPr>
        </p:nvSpPr>
        <p:spPr>
          <a:xfrm>
            <a:off x="6319840" y="2505075"/>
            <a:ext cx="503554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20296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64929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83786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122317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881889E-511F-4BB8-A39E-4813E64B6C3F}" type="datetimeFigureOut">
              <a:rPr lang="pt-PT" smtClean="0"/>
              <a:pPr/>
              <a:t>31/08/2019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49A3ED1-0C23-4A70-8720-DF3FF4AC8773}" type="slidenum">
              <a:rPr lang="pt-PT" smtClean="0"/>
              <a:pPr/>
              <a:t>‹#›</a:t>
            </a:fld>
            <a:endParaRPr lang="pt-PT"/>
          </a:p>
        </p:txBody>
      </p:sp>
    </p:spTree>
    <p:extLst>
      <p:ext uri="{BB962C8B-B14F-4D97-AF65-F5344CB8AC3E}">
        <p14:creationId xmlns:p14="http://schemas.microsoft.com/office/powerpoint/2010/main" val="232295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881889E-511F-4BB8-A39E-4813E64B6C3F}" type="datetimeFigureOut">
              <a:rPr lang="pt-PT" smtClean="0"/>
              <a:pPr/>
              <a:t>31/08/2019</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A3ED1-0C23-4A70-8720-DF3FF4AC8773}" type="slidenum">
              <a:rPr lang="pt-PT" smtClean="0"/>
              <a:pPr/>
              <a:t>‹#›</a:t>
            </a:fld>
            <a:endParaRPr lang="pt-PT"/>
          </a:p>
        </p:txBody>
      </p:sp>
    </p:spTree>
    <p:extLst>
      <p:ext uri="{BB962C8B-B14F-4D97-AF65-F5344CB8AC3E}">
        <p14:creationId xmlns:p14="http://schemas.microsoft.com/office/powerpoint/2010/main" val="157327609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Marcador de Posição de Título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pPr rtl="0"/>
            <a:r>
              <a:rPr lang="pt-PT" dirty="0"/>
              <a:t>Clique para editar o estilo de título do Modelo Global</a:t>
            </a:r>
          </a:p>
        </p:txBody>
      </p:sp>
      <p:sp>
        <p:nvSpPr>
          <p:cNvPr id="3" name="Marcador de Posição de Texto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rtl="0"/>
            <a:r>
              <a:rPr lang="pt-PT" dirty="0"/>
              <a:t>Clique para editar os estilos de texto do Modelo Global</a:t>
            </a:r>
          </a:p>
          <a:p>
            <a:pPr lvl="1" rtl="0"/>
            <a:r>
              <a:rPr lang="pt-PT" dirty="0"/>
              <a:t>Segundo nível</a:t>
            </a:r>
          </a:p>
          <a:p>
            <a:pPr lvl="2" rtl="0"/>
            <a:r>
              <a:rPr lang="pt-PT" dirty="0"/>
              <a:t>Terceiro nível</a:t>
            </a:r>
          </a:p>
          <a:p>
            <a:pPr lvl="3" rtl="0"/>
            <a:r>
              <a:rPr lang="pt-PT" dirty="0"/>
              <a:t>Quarto nível</a:t>
            </a:r>
          </a:p>
          <a:p>
            <a:pPr lvl="4" rtl="0"/>
            <a:r>
              <a:rPr lang="pt-PT" dirty="0"/>
              <a:t>Quinto nível</a:t>
            </a:r>
          </a:p>
        </p:txBody>
      </p:sp>
      <p:sp>
        <p:nvSpPr>
          <p:cNvPr id="5" name="Marcador de Posição de Rodapé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pt-PT" dirty="0"/>
          </a:p>
        </p:txBody>
      </p:sp>
      <p:sp>
        <p:nvSpPr>
          <p:cNvPr id="4" name="Marcador de Posição de Data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D952100-EB08-42A1-B709-07E26AA1D63E}" type="datetime1">
              <a:rPr lang="pt-PT" smtClean="0"/>
              <a:pPr rtl="0"/>
              <a:t>31/08/2019</a:t>
            </a:fld>
            <a:endParaRPr lang="pt-PT" dirty="0"/>
          </a:p>
        </p:txBody>
      </p:sp>
      <p:sp>
        <p:nvSpPr>
          <p:cNvPr id="6" name="Marcador de Posição de Número do Diapositivo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pt-PT" smtClean="0"/>
              <a:pPr rtl="0"/>
              <a:t>‹#›</a:t>
            </a:fld>
            <a:endParaRPr lang="pt-PT" dirty="0"/>
          </a:p>
        </p:txBody>
      </p:sp>
    </p:spTree>
    <p:extLst>
      <p:ext uri="{BB962C8B-B14F-4D97-AF65-F5344CB8AC3E}">
        <p14:creationId xmlns:p14="http://schemas.microsoft.com/office/powerpoint/2010/main" val="229591488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F1607-13C0-4120-9AE3-CF3F11856815}"/>
              </a:ext>
            </a:extLst>
          </p:cNvPr>
          <p:cNvPicPr>
            <a:picLocks noChangeAspect="1"/>
          </p:cNvPicPr>
          <p:nvPr/>
        </p:nvPicPr>
        <p:blipFill>
          <a:blip r:embed="rId2"/>
          <a:stretch>
            <a:fillRect/>
          </a:stretch>
        </p:blipFill>
        <p:spPr>
          <a:xfrm>
            <a:off x="7032105" y="0"/>
            <a:ext cx="5167573" cy="1487552"/>
          </a:xfrm>
          <a:prstGeom prst="rect">
            <a:avLst/>
          </a:prstGeom>
        </p:spPr>
      </p:pic>
      <p:pic>
        <p:nvPicPr>
          <p:cNvPr id="4" name="Picture 3">
            <a:extLst>
              <a:ext uri="{FF2B5EF4-FFF2-40B4-BE49-F238E27FC236}">
                <a16:creationId xmlns:a16="http://schemas.microsoft.com/office/drawing/2014/main" id="{9278CEB7-EAF3-4A57-915D-1FDE45D18557}"/>
              </a:ext>
            </a:extLst>
          </p:cNvPr>
          <p:cNvPicPr>
            <a:picLocks noChangeAspect="1"/>
          </p:cNvPicPr>
          <p:nvPr/>
        </p:nvPicPr>
        <p:blipFill>
          <a:blip r:embed="rId3"/>
          <a:stretch>
            <a:fillRect/>
          </a:stretch>
        </p:blipFill>
        <p:spPr>
          <a:xfrm>
            <a:off x="6312025" y="2"/>
            <a:ext cx="2017951" cy="1487551"/>
          </a:xfrm>
          <a:prstGeom prst="rect">
            <a:avLst/>
          </a:prstGeom>
        </p:spPr>
      </p:pic>
      <p:pic>
        <p:nvPicPr>
          <p:cNvPr id="5" name="Picture 4">
            <a:extLst>
              <a:ext uri="{FF2B5EF4-FFF2-40B4-BE49-F238E27FC236}">
                <a16:creationId xmlns:a16="http://schemas.microsoft.com/office/drawing/2014/main" id="{CE730C32-AF0A-4B50-95CB-2165829C54EA}"/>
              </a:ext>
            </a:extLst>
          </p:cNvPr>
          <p:cNvPicPr>
            <a:picLocks noChangeAspect="1"/>
          </p:cNvPicPr>
          <p:nvPr/>
        </p:nvPicPr>
        <p:blipFill>
          <a:blip r:embed="rId4"/>
          <a:stretch>
            <a:fillRect/>
          </a:stretch>
        </p:blipFill>
        <p:spPr>
          <a:xfrm>
            <a:off x="28605" y="11097"/>
            <a:ext cx="2127688" cy="1476455"/>
          </a:xfrm>
          <a:prstGeom prst="rect">
            <a:avLst/>
          </a:prstGeom>
        </p:spPr>
      </p:pic>
      <p:pic>
        <p:nvPicPr>
          <p:cNvPr id="6" name="Picture 5">
            <a:extLst>
              <a:ext uri="{FF2B5EF4-FFF2-40B4-BE49-F238E27FC236}">
                <a16:creationId xmlns:a16="http://schemas.microsoft.com/office/drawing/2014/main" id="{CBB5D81D-0E7D-4439-BA7E-BFD270FC47E4}"/>
              </a:ext>
            </a:extLst>
          </p:cNvPr>
          <p:cNvPicPr>
            <a:picLocks noChangeAspect="1"/>
          </p:cNvPicPr>
          <p:nvPr/>
        </p:nvPicPr>
        <p:blipFill>
          <a:blip r:embed="rId5"/>
          <a:stretch>
            <a:fillRect/>
          </a:stretch>
        </p:blipFill>
        <p:spPr>
          <a:xfrm>
            <a:off x="2168975" y="22192"/>
            <a:ext cx="2017951" cy="1476455"/>
          </a:xfrm>
          <a:prstGeom prst="rect">
            <a:avLst/>
          </a:prstGeom>
        </p:spPr>
      </p:pic>
      <p:pic>
        <p:nvPicPr>
          <p:cNvPr id="7" name="Picture 6">
            <a:extLst>
              <a:ext uri="{FF2B5EF4-FFF2-40B4-BE49-F238E27FC236}">
                <a16:creationId xmlns:a16="http://schemas.microsoft.com/office/drawing/2014/main" id="{8DDA981C-1724-42A6-A796-FAAC2015D3AD}"/>
              </a:ext>
            </a:extLst>
          </p:cNvPr>
          <p:cNvPicPr>
            <a:picLocks noChangeAspect="1"/>
          </p:cNvPicPr>
          <p:nvPr/>
        </p:nvPicPr>
        <p:blipFill>
          <a:blip r:embed="rId6"/>
          <a:stretch>
            <a:fillRect/>
          </a:stretch>
        </p:blipFill>
        <p:spPr>
          <a:xfrm>
            <a:off x="4151784" y="11097"/>
            <a:ext cx="2174538" cy="1476455"/>
          </a:xfrm>
          <a:prstGeom prst="rect">
            <a:avLst/>
          </a:prstGeom>
        </p:spPr>
      </p:pic>
      <p:pic>
        <p:nvPicPr>
          <p:cNvPr id="8" name="Picture 7">
            <a:extLst>
              <a:ext uri="{FF2B5EF4-FFF2-40B4-BE49-F238E27FC236}">
                <a16:creationId xmlns:a16="http://schemas.microsoft.com/office/drawing/2014/main" id="{1971E6DA-4698-4DA7-89AA-E55E6BFBFC99}"/>
              </a:ext>
            </a:extLst>
          </p:cNvPr>
          <p:cNvPicPr>
            <a:picLocks noChangeAspect="1"/>
          </p:cNvPicPr>
          <p:nvPr/>
        </p:nvPicPr>
        <p:blipFill>
          <a:blip r:embed="rId7"/>
          <a:stretch>
            <a:fillRect/>
          </a:stretch>
        </p:blipFill>
        <p:spPr>
          <a:xfrm>
            <a:off x="1104664" y="1487552"/>
            <a:ext cx="2160240" cy="1487551"/>
          </a:xfrm>
          <a:prstGeom prst="rect">
            <a:avLst/>
          </a:prstGeom>
        </p:spPr>
      </p:pic>
      <p:pic>
        <p:nvPicPr>
          <p:cNvPr id="9" name="Picture 8">
            <a:extLst>
              <a:ext uri="{FF2B5EF4-FFF2-40B4-BE49-F238E27FC236}">
                <a16:creationId xmlns:a16="http://schemas.microsoft.com/office/drawing/2014/main" id="{7D14DA13-43CA-410D-A04C-FE1EF95A712E}"/>
              </a:ext>
            </a:extLst>
          </p:cNvPr>
          <p:cNvPicPr>
            <a:picLocks noChangeAspect="1"/>
          </p:cNvPicPr>
          <p:nvPr/>
        </p:nvPicPr>
        <p:blipFill>
          <a:blip r:embed="rId8"/>
          <a:stretch>
            <a:fillRect/>
          </a:stretch>
        </p:blipFill>
        <p:spPr>
          <a:xfrm>
            <a:off x="3277585" y="1493100"/>
            <a:ext cx="2160240" cy="1487551"/>
          </a:xfrm>
          <a:prstGeom prst="rect">
            <a:avLst/>
          </a:prstGeom>
        </p:spPr>
      </p:pic>
      <p:sp>
        <p:nvSpPr>
          <p:cNvPr id="10" name="Rectangle 9">
            <a:extLst>
              <a:ext uri="{FF2B5EF4-FFF2-40B4-BE49-F238E27FC236}">
                <a16:creationId xmlns:a16="http://schemas.microsoft.com/office/drawing/2014/main" id="{F956A923-93C9-4E62-B4AB-62E9298EC3DA}"/>
              </a:ext>
            </a:extLst>
          </p:cNvPr>
          <p:cNvSpPr/>
          <p:nvPr/>
        </p:nvSpPr>
        <p:spPr>
          <a:xfrm>
            <a:off x="5450506" y="1772817"/>
            <a:ext cx="6622158" cy="2086725"/>
          </a:xfrm>
          <a:prstGeom prst="rect">
            <a:avLst/>
          </a:prstGeom>
        </p:spPr>
        <p:txBody>
          <a:bodyPr wrap="square">
            <a:spAutoFit/>
          </a:bodyPr>
          <a:lstStyle/>
          <a:p>
            <a:pPr algn="ctr" defTabSz="914400">
              <a:lnSpc>
                <a:spcPct val="90000"/>
              </a:lnSpc>
              <a:buSzPct val="100000"/>
              <a:defRPr/>
            </a:pPr>
            <a:r>
              <a:rPr lang="en-GB" sz="2400" b="1" dirty="0">
                <a:solidFill>
                  <a:prstClr val="black"/>
                </a:solidFill>
                <a:latin typeface="Times New Roman" panose="02020603050405020304" pitchFamily="18" charset="0"/>
                <a:cs typeface="Times New Roman" panose="02020603050405020304" pitchFamily="18" charset="0"/>
              </a:rPr>
              <a:t>ERASMUS + PROGRAMME- STRATEGIC PARTNERSHIP</a:t>
            </a:r>
          </a:p>
          <a:p>
            <a:pPr algn="ctr" defTabSz="914400">
              <a:lnSpc>
                <a:spcPct val="90000"/>
              </a:lnSpc>
              <a:buSzPct val="100000"/>
              <a:defRPr/>
            </a:pPr>
            <a:br>
              <a:rPr lang="en-GB" sz="2400" b="1" dirty="0">
                <a:solidFill>
                  <a:prstClr val="black"/>
                </a:solidFill>
                <a:latin typeface="Times New Roman" panose="02020603050405020304" pitchFamily="18" charset="0"/>
                <a:cs typeface="Times New Roman" panose="02020603050405020304" pitchFamily="18" charset="0"/>
              </a:rPr>
            </a:br>
            <a:r>
              <a:rPr lang="en-GB"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Youngsters Nowadays. Where from, Where to?’</a:t>
            </a:r>
            <a:endParaRPr lang="en-US" sz="2400" b="1" dirty="0">
              <a:solidFill>
                <a:prstClr val="black"/>
              </a:solidFill>
              <a:latin typeface="Times New Roman" panose="02020603050405020304" pitchFamily="18" charset="0"/>
              <a:cs typeface="Times New Roman" panose="02020603050405020304" pitchFamily="18" charset="0"/>
            </a:endParaRPr>
          </a:p>
          <a:p>
            <a:pPr algn="ctr" defTabSz="914400">
              <a:lnSpc>
                <a:spcPct val="90000"/>
              </a:lnSpc>
              <a:buSzPct val="100000"/>
              <a:defRPr/>
            </a:pPr>
            <a:br>
              <a:rPr lang="en-GB" sz="2400" b="1" dirty="0">
                <a:solidFill>
                  <a:prstClr val="black"/>
                </a:solidFill>
                <a:latin typeface="Times New Roman" panose="02020603050405020304" pitchFamily="18" charset="0"/>
                <a:cs typeface="Times New Roman" panose="02020603050405020304" pitchFamily="18" charset="0"/>
              </a:rPr>
            </a:br>
            <a:r>
              <a:rPr lang="ro-RO" sz="2400" b="1" dirty="0">
                <a:solidFill>
                  <a:prstClr val="black"/>
                </a:solidFill>
                <a:latin typeface="Times New Roman" panose="02020603050405020304" pitchFamily="18" charset="0"/>
                <a:cs typeface="Times New Roman" panose="02020603050405020304" pitchFamily="18" charset="0"/>
              </a:rPr>
              <a:t>2017-1-RO01-KA219-037190</a:t>
            </a:r>
            <a:endParaRPr lang="en-GB" sz="2400" b="1" dirty="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17B1CAA-F914-4EA1-960A-ACA71A5778E2}"/>
              </a:ext>
            </a:extLst>
          </p:cNvPr>
          <p:cNvSpPr/>
          <p:nvPr/>
        </p:nvSpPr>
        <p:spPr>
          <a:xfrm>
            <a:off x="1991545" y="4197376"/>
            <a:ext cx="9261177" cy="1077218"/>
          </a:xfrm>
          <a:prstGeom prst="rect">
            <a:avLst/>
          </a:prstGeom>
        </p:spPr>
        <p:txBody>
          <a:bodyPr wrap="square">
            <a:spAutoFit/>
          </a:bodyPr>
          <a:lstStyle/>
          <a:p>
            <a:pPr algn="ctr" defTabSz="914400"/>
            <a:r>
              <a:rPr lang="en-GB" sz="3200" b="1" dirty="0">
                <a:solidFill>
                  <a:schemeClr val="bg1"/>
                </a:solidFill>
                <a:latin typeface="Arial" panose="020B0604020202020204" pitchFamily="34" charset="0"/>
                <a:cs typeface="Arial" panose="020B0604020202020204" pitchFamily="34" charset="0"/>
              </a:rPr>
              <a:t>Let’s </a:t>
            </a:r>
            <a:r>
              <a:rPr lang="ro-RO" sz="3200" b="1" dirty="0">
                <a:solidFill>
                  <a:schemeClr val="bg1"/>
                </a:solidFill>
                <a:latin typeface="Arial" panose="020B0604020202020204" pitchFamily="34" charset="0"/>
                <a:cs typeface="Arial" panose="020B0604020202020204" pitchFamily="34" charset="0"/>
              </a:rPr>
              <a:t>K</a:t>
            </a:r>
            <a:r>
              <a:rPr lang="en-GB" sz="3200" b="1" dirty="0">
                <a:solidFill>
                  <a:schemeClr val="bg1"/>
                </a:solidFill>
                <a:latin typeface="Arial" panose="020B0604020202020204" pitchFamily="34" charset="0"/>
                <a:cs typeface="Arial" panose="020B0604020202020204" pitchFamily="34" charset="0"/>
              </a:rPr>
              <a:t>now </a:t>
            </a:r>
            <a:r>
              <a:rPr lang="ro-RO" sz="3200" b="1" dirty="0">
                <a:solidFill>
                  <a:schemeClr val="bg1"/>
                </a:solidFill>
                <a:latin typeface="Arial" panose="020B0604020202020204" pitchFamily="34" charset="0"/>
                <a:cs typeface="Arial" panose="020B0604020202020204" pitchFamily="34" charset="0"/>
              </a:rPr>
              <a:t>W</a:t>
            </a:r>
            <a:r>
              <a:rPr lang="en-GB" sz="3200" b="1" dirty="0">
                <a:solidFill>
                  <a:schemeClr val="bg1"/>
                </a:solidFill>
                <a:latin typeface="Arial" panose="020B0604020202020204" pitchFamily="34" charset="0"/>
                <a:cs typeface="Arial" panose="020B0604020202020204" pitchFamily="34" charset="0"/>
              </a:rPr>
              <a:t>hat </a:t>
            </a:r>
            <a:r>
              <a:rPr lang="ro-RO" sz="3200" b="1" dirty="0">
                <a:solidFill>
                  <a:schemeClr val="bg1"/>
                </a:solidFill>
                <a:latin typeface="Arial" panose="020B0604020202020204" pitchFamily="34" charset="0"/>
                <a:cs typeface="Arial" panose="020B0604020202020204" pitchFamily="34" charset="0"/>
              </a:rPr>
              <a:t>W</a:t>
            </a:r>
            <a:r>
              <a:rPr lang="en-GB" sz="3200" b="1" dirty="0">
                <a:solidFill>
                  <a:schemeClr val="bg1"/>
                </a:solidFill>
                <a:latin typeface="Arial" panose="020B0604020202020204" pitchFamily="34" charset="0"/>
                <a:cs typeface="Arial" panose="020B0604020202020204" pitchFamily="34" charset="0"/>
              </a:rPr>
              <a:t>e </a:t>
            </a:r>
            <a:r>
              <a:rPr lang="ro-RO" sz="3200" b="1" dirty="0">
                <a:solidFill>
                  <a:schemeClr val="bg1"/>
                </a:solidFill>
                <a:latin typeface="Arial" panose="020B0604020202020204" pitchFamily="34" charset="0"/>
                <a:cs typeface="Arial" panose="020B0604020202020204" pitchFamily="34" charset="0"/>
              </a:rPr>
              <a:t>E</a:t>
            </a:r>
            <a:r>
              <a:rPr lang="en-GB" sz="3200" b="1" dirty="0">
                <a:solidFill>
                  <a:schemeClr val="bg1"/>
                </a:solidFill>
                <a:latin typeface="Arial" panose="020B0604020202020204" pitchFamily="34" charset="0"/>
                <a:cs typeface="Arial" panose="020B0604020202020204" pitchFamily="34" charset="0"/>
              </a:rPr>
              <a:t>at and </a:t>
            </a:r>
            <a:r>
              <a:rPr lang="ro-RO" sz="3200" b="1" dirty="0">
                <a:solidFill>
                  <a:schemeClr val="bg1"/>
                </a:solidFill>
                <a:latin typeface="Arial" panose="020B0604020202020204" pitchFamily="34" charset="0"/>
                <a:cs typeface="Arial" panose="020B0604020202020204" pitchFamily="34" charset="0"/>
              </a:rPr>
              <a:t>D</a:t>
            </a:r>
            <a:r>
              <a:rPr lang="en-GB" sz="3200" b="1" dirty="0">
                <a:solidFill>
                  <a:schemeClr val="bg1"/>
                </a:solidFill>
                <a:latin typeface="Arial" panose="020B0604020202020204" pitchFamily="34" charset="0"/>
                <a:cs typeface="Arial" panose="020B0604020202020204" pitchFamily="34" charset="0"/>
              </a:rPr>
              <a:t>rink</a:t>
            </a:r>
            <a:r>
              <a:rPr lang="ro-RO" sz="3200" b="1" dirty="0">
                <a:solidFill>
                  <a:schemeClr val="bg1"/>
                </a:solidFill>
                <a:latin typeface="Arial" panose="020B0604020202020204" pitchFamily="34" charset="0"/>
                <a:cs typeface="Arial" panose="020B0604020202020204" pitchFamily="34" charset="0"/>
              </a:rPr>
              <a:t>!</a:t>
            </a:r>
            <a:endParaRPr lang="en-US" sz="3200" b="1" dirty="0">
              <a:solidFill>
                <a:schemeClr val="bg1"/>
              </a:solidFill>
              <a:latin typeface="Arial" panose="020B0604020202020204" pitchFamily="34" charset="0"/>
              <a:cs typeface="Arial" panose="020B0604020202020204" pitchFamily="34" charset="0"/>
            </a:endParaRPr>
          </a:p>
          <a:p>
            <a:pPr algn="ctr" defTabSz="914400"/>
            <a:r>
              <a:rPr lang="en-US" sz="3200" b="1" dirty="0">
                <a:solidFill>
                  <a:schemeClr val="bg1"/>
                </a:solidFill>
                <a:latin typeface="Arial" panose="020B0604020202020204" pitchFamily="34" charset="0"/>
                <a:cs typeface="Arial" panose="020B0604020202020204" pitchFamily="34" charset="0"/>
              </a:rPr>
              <a:t>Part I</a:t>
            </a:r>
            <a:endParaRPr lang="ro-RO"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94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88D06AE-BAE0-465C-9340-A4656A4C8387}"/>
              </a:ext>
            </a:extLst>
          </p:cNvPr>
          <p:cNvSpPr txBox="1"/>
          <p:nvPr/>
        </p:nvSpPr>
        <p:spPr>
          <a:xfrm>
            <a:off x="1736436" y="365125"/>
            <a:ext cx="2237608"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Portugal</a:t>
            </a:r>
          </a:p>
        </p:txBody>
      </p:sp>
      <p:pic>
        <p:nvPicPr>
          <p:cNvPr id="8" name="Imagem 7">
            <a:extLst>
              <a:ext uri="{FF2B5EF4-FFF2-40B4-BE49-F238E27FC236}">
                <a16:creationId xmlns:a16="http://schemas.microsoft.com/office/drawing/2014/main" id="{F226DFE7-8443-4743-8C64-4FC2FB337C1A}"/>
              </a:ext>
            </a:extLst>
          </p:cNvPr>
          <p:cNvPicPr>
            <a:picLocks noChangeAspect="1"/>
          </p:cNvPicPr>
          <p:nvPr/>
        </p:nvPicPr>
        <p:blipFill rotWithShape="1">
          <a:blip r:embed="rId2"/>
          <a:srcRect l="28416" t="32281" r="28416" b="26375"/>
          <a:stretch/>
        </p:blipFill>
        <p:spPr>
          <a:xfrm>
            <a:off x="520081" y="1210398"/>
            <a:ext cx="5123337" cy="2931228"/>
          </a:xfrm>
          <a:prstGeom prst="rect">
            <a:avLst/>
          </a:prstGeom>
        </p:spPr>
      </p:pic>
      <p:sp>
        <p:nvSpPr>
          <p:cNvPr id="9" name="Retângulo 8">
            <a:extLst>
              <a:ext uri="{FF2B5EF4-FFF2-40B4-BE49-F238E27FC236}">
                <a16:creationId xmlns:a16="http://schemas.microsoft.com/office/drawing/2014/main" id="{DA3E3433-DF85-4435-AC5B-8BBC41974DA8}"/>
              </a:ext>
            </a:extLst>
          </p:cNvPr>
          <p:cNvSpPr/>
          <p:nvPr/>
        </p:nvSpPr>
        <p:spPr>
          <a:xfrm>
            <a:off x="352401" y="4461458"/>
            <a:ext cx="6096000" cy="1323439"/>
          </a:xfrm>
          <a:prstGeom prst="rect">
            <a:avLst/>
          </a:prstGeom>
        </p:spPr>
        <p:txBody>
          <a:bodyPr>
            <a:spAutoFit/>
          </a:bodyPr>
          <a:lstStyle/>
          <a:p>
            <a:pPr algn="just"/>
            <a:r>
              <a:rPr lang="pt-PT" sz="1600" dirty="0">
                <a:solidFill>
                  <a:schemeClr val="bg1"/>
                </a:solidFill>
                <a:latin typeface="Arial" panose="020B0604020202020204" pitchFamily="34" charset="0"/>
                <a:cs typeface="Arial" panose="020B0604020202020204" pitchFamily="34" charset="0"/>
              </a:rPr>
              <a:t>For the question “Your main meals are: “ 86,4%</a:t>
            </a:r>
            <a:r>
              <a:rPr lang="en-US" sz="1600" dirty="0">
                <a:solidFill>
                  <a:schemeClr val="bg1"/>
                </a:solidFill>
                <a:latin typeface="Arial" pitchFamily="34" charset="0"/>
                <a:cs typeface="Arial" pitchFamily="34" charset="0"/>
              </a:rPr>
              <a:t> students say the main meal is freshly home-cooked, 2,7% students answered pre-cooked, microwave, 2% students answered taken in a restaurant, 2,7% students answered fast food, takeaways and 6,1% students answered taken in a cafeteria.</a:t>
            </a:r>
            <a:endParaRPr lang="pt-PT" sz="1600" dirty="0">
              <a:solidFill>
                <a:schemeClr val="bg1"/>
              </a:solidFill>
              <a:latin typeface="Arial" panose="020B0604020202020204" pitchFamily="34" charset="0"/>
              <a:cs typeface="Arial" pitchFamily="34" charset="0"/>
            </a:endParaRPr>
          </a:p>
        </p:txBody>
      </p:sp>
      <p:sp>
        <p:nvSpPr>
          <p:cNvPr id="10" name="Título 1">
            <a:extLst>
              <a:ext uri="{FF2B5EF4-FFF2-40B4-BE49-F238E27FC236}">
                <a16:creationId xmlns:a16="http://schemas.microsoft.com/office/drawing/2014/main" id="{E9A2EDC4-DAE0-4404-9681-F220126D7009}"/>
              </a:ext>
            </a:extLst>
          </p:cNvPr>
          <p:cNvSpPr>
            <a:spLocks noGrp="1"/>
          </p:cNvSpPr>
          <p:nvPr>
            <p:ph type="title"/>
          </p:nvPr>
        </p:nvSpPr>
        <p:spPr>
          <a:xfrm>
            <a:off x="7691582" y="397741"/>
            <a:ext cx="3641436" cy="518948"/>
          </a:xfrm>
        </p:spPr>
        <p:txBody>
          <a:bodyPr>
            <a:normAutofit/>
          </a:bodyPr>
          <a:lstStyle/>
          <a:p>
            <a:r>
              <a:rPr lang="pt-PT" sz="2000" dirty="0">
                <a:solidFill>
                  <a:schemeClr val="bg1"/>
                </a:solidFill>
                <a:latin typeface="Arial" panose="020B0604020202020204" pitchFamily="34" charset="0"/>
                <a:ea typeface="+mn-ea"/>
                <a:cs typeface="Arial" panose="020B0604020202020204" pitchFamily="34" charset="0"/>
              </a:rPr>
              <a:t>             Romania</a:t>
            </a:r>
          </a:p>
        </p:txBody>
      </p:sp>
      <p:graphicFrame>
        <p:nvGraphicFramePr>
          <p:cNvPr id="11" name="Chart 3">
            <a:extLst>
              <a:ext uri="{FF2B5EF4-FFF2-40B4-BE49-F238E27FC236}">
                <a16:creationId xmlns:a16="http://schemas.microsoft.com/office/drawing/2014/main" id="{C7ADA618-0F62-4A2C-A29A-C365A172B710}"/>
              </a:ext>
            </a:extLst>
          </p:cNvPr>
          <p:cNvGraphicFramePr/>
          <p:nvPr>
            <p:extLst>
              <p:ext uri="{D42A27DB-BD31-4B8C-83A1-F6EECF244321}">
                <p14:modId xmlns:p14="http://schemas.microsoft.com/office/powerpoint/2010/main" val="84239597"/>
              </p:ext>
            </p:extLst>
          </p:nvPr>
        </p:nvGraphicFramePr>
        <p:xfrm>
          <a:off x="6937929" y="908109"/>
          <a:ext cx="4647396" cy="323351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D78B34D-F345-4938-9E7A-6868C6B5E374}"/>
              </a:ext>
            </a:extLst>
          </p:cNvPr>
          <p:cNvSpPr/>
          <p:nvPr/>
        </p:nvSpPr>
        <p:spPr>
          <a:xfrm>
            <a:off x="6597688" y="4461458"/>
            <a:ext cx="4987637" cy="1323439"/>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 In Romania, 4% of the students admit their main meals are fast food, 88% say that they mostly have freshly home-cooked food, 6% choose to have pre-cooked meals and only 2% usually eat at a restaurant.</a:t>
            </a:r>
          </a:p>
        </p:txBody>
      </p:sp>
    </p:spTree>
    <p:extLst>
      <p:ext uri="{BB962C8B-B14F-4D97-AF65-F5344CB8AC3E}">
        <p14:creationId xmlns:p14="http://schemas.microsoft.com/office/powerpoint/2010/main" val="290678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C5CFFB60-22D7-4DE7-BED0-48B44B5E9BAF}"/>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3701" y="956971"/>
            <a:ext cx="5454735" cy="3799755"/>
          </a:xfrm>
          <a:prstGeom prst="rect">
            <a:avLst/>
          </a:prstGeom>
        </p:spPr>
      </p:pic>
      <p:sp>
        <p:nvSpPr>
          <p:cNvPr id="5" name="CaixaDeTexto 4">
            <a:extLst>
              <a:ext uri="{FF2B5EF4-FFF2-40B4-BE49-F238E27FC236}">
                <a16:creationId xmlns:a16="http://schemas.microsoft.com/office/drawing/2014/main" id="{1667251E-6A73-455B-994A-07D05C366CF1}"/>
              </a:ext>
            </a:extLst>
          </p:cNvPr>
          <p:cNvSpPr txBox="1"/>
          <p:nvPr/>
        </p:nvSpPr>
        <p:spPr>
          <a:xfrm>
            <a:off x="1579418" y="407549"/>
            <a:ext cx="2503055" cy="400110"/>
          </a:xfrm>
          <a:prstGeom prst="rect">
            <a:avLst/>
          </a:prstGeom>
          <a:noFill/>
        </p:spPr>
        <p:txBody>
          <a:bodyPr wrap="square" rtlCol="0">
            <a:spAutoFit/>
          </a:bodyPr>
          <a:lstStyle/>
          <a:p>
            <a:pPr algn="ctr"/>
            <a:r>
              <a:rPr lang="pt-PT" sz="2000" dirty="0" err="1">
                <a:solidFill>
                  <a:schemeClr val="bg1"/>
                </a:solidFill>
                <a:latin typeface="Arial" panose="020B0604020202020204" pitchFamily="34" charset="0"/>
                <a:cs typeface="Arial" panose="020B0604020202020204" pitchFamily="34" charset="0"/>
              </a:rPr>
              <a:t>Turkey</a:t>
            </a:r>
            <a:endParaRPr lang="pt-PT" sz="2000" dirty="0">
              <a:solidFill>
                <a:schemeClr val="bg1"/>
              </a:solidFill>
              <a:latin typeface="Arial" panose="020B0604020202020204" pitchFamily="34" charset="0"/>
              <a:cs typeface="Arial" panose="020B0604020202020204" pitchFamily="34" charset="0"/>
            </a:endParaRPr>
          </a:p>
        </p:txBody>
      </p:sp>
      <p:sp>
        <p:nvSpPr>
          <p:cNvPr id="9" name="Başlık 1">
            <a:extLst>
              <a:ext uri="{FF2B5EF4-FFF2-40B4-BE49-F238E27FC236}">
                <a16:creationId xmlns:a16="http://schemas.microsoft.com/office/drawing/2014/main" id="{780B2F2D-2B63-4565-B029-EAE8DC26E24D}"/>
              </a:ext>
            </a:extLst>
          </p:cNvPr>
          <p:cNvSpPr txBox="1">
            <a:spLocks/>
          </p:cNvSpPr>
          <p:nvPr/>
        </p:nvSpPr>
        <p:spPr>
          <a:xfrm>
            <a:off x="6438810" y="1087368"/>
            <a:ext cx="4899490" cy="81540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tr-TR" sz="1600" dirty="0">
                <a:solidFill>
                  <a:schemeClr val="bg1"/>
                </a:solidFill>
                <a:latin typeface="Arial" pitchFamily="34" charset="0"/>
                <a:ea typeface="+mn-ea"/>
                <a:cs typeface="Arial" pitchFamily="34" charset="0"/>
              </a:rPr>
              <a:t>The main meals of the students </a:t>
            </a:r>
            <a:r>
              <a:rPr lang="en-US" sz="1600" dirty="0">
                <a:solidFill>
                  <a:schemeClr val="bg1"/>
                </a:solidFill>
                <a:latin typeface="Arial" pitchFamily="34" charset="0"/>
                <a:ea typeface="+mn-ea"/>
                <a:cs typeface="Arial" pitchFamily="34" charset="0"/>
              </a:rPr>
              <a:t>from Turkey </a:t>
            </a:r>
            <a:r>
              <a:rPr lang="tr-TR" sz="1600" dirty="0">
                <a:solidFill>
                  <a:schemeClr val="bg1"/>
                </a:solidFill>
                <a:latin typeface="Arial" pitchFamily="34" charset="0"/>
                <a:ea typeface="+mn-ea"/>
                <a:cs typeface="Arial" pitchFamily="34" charset="0"/>
              </a:rPr>
              <a:t>are freshly home- cooked</a:t>
            </a:r>
            <a:r>
              <a:rPr lang="en-US" sz="1600" dirty="0">
                <a:solidFill>
                  <a:schemeClr val="bg1"/>
                </a:solidFill>
                <a:latin typeface="+mn-lt"/>
                <a:ea typeface="+mn-ea"/>
                <a:cs typeface="+mn-cs"/>
              </a:rPr>
              <a:t>, representing 134 answers 89,33% out of the total of 150 replies (100%).</a:t>
            </a:r>
            <a:endParaRPr lang="tr-TR" sz="1600" dirty="0">
              <a:solidFill>
                <a:schemeClr val="bg1"/>
              </a:solidFill>
              <a:latin typeface="+mn-lt"/>
              <a:ea typeface="+mn-ea"/>
              <a:cs typeface="+mn-cs"/>
            </a:endParaRPr>
          </a:p>
        </p:txBody>
      </p:sp>
      <p:sp>
        <p:nvSpPr>
          <p:cNvPr id="11" name="4 Metin kutusu">
            <a:extLst>
              <a:ext uri="{FF2B5EF4-FFF2-40B4-BE49-F238E27FC236}">
                <a16:creationId xmlns:a16="http://schemas.microsoft.com/office/drawing/2014/main" id="{5461A79C-AFE6-4948-BF84-A3DF21CB4C2F}"/>
              </a:ext>
            </a:extLst>
          </p:cNvPr>
          <p:cNvSpPr txBox="1"/>
          <p:nvPr/>
        </p:nvSpPr>
        <p:spPr>
          <a:xfrm>
            <a:off x="5856424" y="4159237"/>
            <a:ext cx="5971142" cy="307777"/>
          </a:xfrm>
          <a:prstGeom prst="rect">
            <a:avLst/>
          </a:prstGeom>
          <a:noFill/>
        </p:spPr>
        <p:txBody>
          <a:bodyPr wrap="square" rtlCol="0">
            <a:spAutoFit/>
          </a:bodyPr>
          <a:lstStyle/>
          <a:p>
            <a:r>
              <a:rPr lang="tr-TR" sz="1400" dirty="0"/>
              <a:t>      89.33%                                          1.33%                                       2.66%</a:t>
            </a:r>
          </a:p>
        </p:txBody>
      </p:sp>
      <p:sp>
        <p:nvSpPr>
          <p:cNvPr id="7" name="Rectangle 6">
            <a:extLst>
              <a:ext uri="{FF2B5EF4-FFF2-40B4-BE49-F238E27FC236}">
                <a16:creationId xmlns:a16="http://schemas.microsoft.com/office/drawing/2014/main" id="{6D42DCFD-E620-4039-950F-58CAD1C3BCD9}"/>
              </a:ext>
            </a:extLst>
          </p:cNvPr>
          <p:cNvSpPr/>
          <p:nvPr/>
        </p:nvSpPr>
        <p:spPr>
          <a:xfrm>
            <a:off x="1727199" y="5478244"/>
            <a:ext cx="8469745" cy="1077218"/>
          </a:xfrm>
          <a:prstGeom prst="rect">
            <a:avLst/>
          </a:prstGeom>
        </p:spPr>
        <p:txBody>
          <a:bodyPr wrap="square">
            <a:spAutoFit/>
          </a:bodyPr>
          <a:lstStyle/>
          <a:p>
            <a:pPr algn="just"/>
            <a:r>
              <a:rPr lang="en-US" sz="1600" dirty="0">
                <a:solidFill>
                  <a:prstClr val="black"/>
                </a:solidFill>
                <a:latin typeface="Arial" pitchFamily="34" charset="0"/>
                <a:cs typeface="Arial" pitchFamily="34" charset="0"/>
              </a:rPr>
              <a:t> </a:t>
            </a:r>
            <a:r>
              <a:rPr lang="en-US" sz="1600" b="1" dirty="0">
                <a:solidFill>
                  <a:prstClr val="black"/>
                </a:solidFill>
                <a:latin typeface="Arial" pitchFamily="34" charset="0"/>
                <a:cs typeface="Arial" pitchFamily="34" charset="0"/>
              </a:rPr>
              <a:t>Conclusion: </a:t>
            </a:r>
            <a:r>
              <a:rPr lang="en-US" sz="1600" dirty="0">
                <a:solidFill>
                  <a:prstClr val="black"/>
                </a:solidFill>
                <a:latin typeface="Arial" pitchFamily="34" charset="0"/>
                <a:cs typeface="Arial" pitchFamily="34" charset="0"/>
              </a:rPr>
              <a:t>The vast majority of the</a:t>
            </a:r>
            <a:r>
              <a:rPr lang="tr-TR" sz="1600" dirty="0">
                <a:solidFill>
                  <a:prstClr val="black"/>
                </a:solidFill>
                <a:latin typeface="Arial" pitchFamily="34" charset="0"/>
                <a:cs typeface="Arial" pitchFamily="34" charset="0"/>
              </a:rPr>
              <a:t> students </a:t>
            </a:r>
            <a:r>
              <a:rPr lang="en-US" sz="1600" dirty="0">
                <a:solidFill>
                  <a:prstClr val="black"/>
                </a:solidFill>
                <a:latin typeface="Arial" pitchFamily="34" charset="0"/>
                <a:cs typeface="Arial" pitchFamily="34" charset="0"/>
              </a:rPr>
              <a:t>from the countries involved in the partnership prefer eating</a:t>
            </a:r>
            <a:r>
              <a:rPr lang="tr-TR" sz="1600" dirty="0">
                <a:solidFill>
                  <a:prstClr val="black"/>
                </a:solidFill>
                <a:latin typeface="Arial" pitchFamily="34" charset="0"/>
                <a:cs typeface="Arial" pitchFamily="34" charset="0"/>
              </a:rPr>
              <a:t> freshly home- cooked</a:t>
            </a:r>
            <a:r>
              <a:rPr lang="en-US" sz="1600" dirty="0">
                <a:solidFill>
                  <a:prstClr val="black"/>
                </a:solidFill>
                <a:latin typeface="Arial" pitchFamily="34" charset="0"/>
                <a:cs typeface="Arial" pitchFamily="34" charset="0"/>
              </a:rPr>
              <a:t> meals which means that they are aware of the necessity of leading a healthy life and at the same time, it means that in families, healthy lifestyle is targeted, in general.</a:t>
            </a:r>
            <a:endParaRPr lang="ro-RO" dirty="0"/>
          </a:p>
        </p:txBody>
      </p:sp>
    </p:spTree>
    <p:extLst>
      <p:ext uri="{BB962C8B-B14F-4D97-AF65-F5344CB8AC3E}">
        <p14:creationId xmlns:p14="http://schemas.microsoft.com/office/powerpoint/2010/main" val="66659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ysClr val="window" lastClr="FFFF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4A64-D19A-412A-8200-5082CE121C6F}"/>
              </a:ext>
            </a:extLst>
          </p:cNvPr>
          <p:cNvSpPr>
            <a:spLocks noGrp="1"/>
          </p:cNvSpPr>
          <p:nvPr>
            <p:ph type="title"/>
          </p:nvPr>
        </p:nvSpPr>
        <p:spPr>
          <a:xfrm>
            <a:off x="838200" y="206099"/>
            <a:ext cx="10515600" cy="856083"/>
          </a:xfrm>
        </p:spPr>
        <p:txBody>
          <a:bodyPr>
            <a:normAutofit/>
          </a:bodyPr>
          <a:lstStyle/>
          <a:p>
            <a:pPr marL="571500" indent="-571500" algn="ctr">
              <a:buFont typeface="Wingdings" panose="05000000000000000000" pitchFamily="2" charset="2"/>
              <a:buChar char="Ø"/>
            </a:pPr>
            <a:r>
              <a:rPr lang="pt-PT" sz="2000" b="1" dirty="0" err="1">
                <a:solidFill>
                  <a:schemeClr val="bg1"/>
                </a:solidFill>
                <a:latin typeface="Arial" panose="020B0604020202020204" pitchFamily="34" charset="0"/>
                <a:cs typeface="Arial" panose="020B0604020202020204" pitchFamily="34" charset="0"/>
              </a:rPr>
              <a:t>Your</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main</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meals</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consist</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of</a:t>
            </a:r>
            <a:r>
              <a:rPr lang="pt-PT" sz="2000" b="1" dirty="0">
                <a:solidFill>
                  <a:schemeClr val="bg1"/>
                </a:solidFill>
                <a:latin typeface="Arial" panose="020B0604020202020204" pitchFamily="34" charset="0"/>
                <a:cs typeface="Arial" panose="020B0604020202020204" pitchFamily="34" charset="0"/>
              </a:rPr>
              <a:t>:</a:t>
            </a:r>
          </a:p>
        </p:txBody>
      </p:sp>
      <p:sp>
        <p:nvSpPr>
          <p:cNvPr id="4" name="CaixaDeTexto 3">
            <a:extLst>
              <a:ext uri="{FF2B5EF4-FFF2-40B4-BE49-F238E27FC236}">
                <a16:creationId xmlns:a16="http://schemas.microsoft.com/office/drawing/2014/main" id="{D8444116-4340-4F80-8B0A-C1727587141D}"/>
              </a:ext>
            </a:extLst>
          </p:cNvPr>
          <p:cNvSpPr txBox="1"/>
          <p:nvPr/>
        </p:nvSpPr>
        <p:spPr>
          <a:xfrm>
            <a:off x="2022764" y="855054"/>
            <a:ext cx="2372139"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5" name="3 - Γράφημα">
            <a:extLst>
              <a:ext uri="{FF2B5EF4-FFF2-40B4-BE49-F238E27FC236}">
                <a16:creationId xmlns:a16="http://schemas.microsoft.com/office/drawing/2014/main" id="{3B70A026-EECF-4AC9-A21E-16710FDEF777}"/>
              </a:ext>
            </a:extLst>
          </p:cNvPr>
          <p:cNvGraphicFramePr/>
          <p:nvPr>
            <p:extLst>
              <p:ext uri="{D42A27DB-BD31-4B8C-83A1-F6EECF244321}">
                <p14:modId xmlns:p14="http://schemas.microsoft.com/office/powerpoint/2010/main" val="572588842"/>
              </p:ext>
            </p:extLst>
          </p:nvPr>
        </p:nvGraphicFramePr>
        <p:xfrm>
          <a:off x="855606" y="1062183"/>
          <a:ext cx="4084782" cy="3331410"/>
        </p:xfrm>
        <a:graphic>
          <a:graphicData uri="http://schemas.openxmlformats.org/drawingml/2006/chart">
            <c:chart xmlns:c="http://schemas.openxmlformats.org/drawingml/2006/chart" xmlns:r="http://schemas.openxmlformats.org/officeDocument/2006/relationships" r:id="rId2"/>
          </a:graphicData>
        </a:graphic>
      </p:graphicFrame>
      <p:sp>
        <p:nvSpPr>
          <p:cNvPr id="6" name="3 - TextBox">
            <a:extLst>
              <a:ext uri="{FF2B5EF4-FFF2-40B4-BE49-F238E27FC236}">
                <a16:creationId xmlns:a16="http://schemas.microsoft.com/office/drawing/2014/main" id="{B21303F6-BBEB-4C4E-855C-22AF26450EEB}"/>
              </a:ext>
            </a:extLst>
          </p:cNvPr>
          <p:cNvSpPr txBox="1"/>
          <p:nvPr/>
        </p:nvSpPr>
        <p:spPr>
          <a:xfrm>
            <a:off x="664617" y="4462148"/>
            <a:ext cx="5431383" cy="1569660"/>
          </a:xfrm>
          <a:prstGeom prst="rect">
            <a:avLst/>
          </a:prstGeom>
          <a:noFill/>
        </p:spPr>
        <p:txBody>
          <a:bodyPr wrap="square">
            <a:spAutoFit/>
          </a:bodyPr>
          <a:lstStyle/>
          <a:p>
            <a:pPr algn="just" fontAlgn="auto">
              <a:spcBef>
                <a:spcPts val="0"/>
              </a:spcBef>
              <a:spcAft>
                <a:spcPts val="0"/>
              </a:spcAft>
              <a:defRPr/>
            </a:pPr>
            <a:r>
              <a:rPr lang="en-US" sz="1600" dirty="0">
                <a:solidFill>
                  <a:schemeClr val="bg1"/>
                </a:solidFill>
                <a:latin typeface="Arial" pitchFamily="34" charset="0"/>
                <a:cs typeface="Arial" pitchFamily="34" charset="0"/>
              </a:rPr>
              <a:t>The results of the questionnaire show that the 47% of Greeks’ main meals consist of a wide variety  including soup, fish, meat, rice, dairy products, while 20% of Greek teenagers do include fruit as part of their meals. However, fast food  appears to be part of the 27% of the respondents’ diet.</a:t>
            </a:r>
            <a:endParaRPr lang="el-GR" sz="1600" dirty="0">
              <a:solidFill>
                <a:schemeClr val="bg1"/>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68BA5F78-9EC8-4DBC-A0BF-443F672FC139}"/>
              </a:ext>
            </a:extLst>
          </p:cNvPr>
          <p:cNvSpPr/>
          <p:nvPr/>
        </p:nvSpPr>
        <p:spPr>
          <a:xfrm>
            <a:off x="8569125" y="934545"/>
            <a:ext cx="724878"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 Italy</a:t>
            </a:r>
            <a:endParaRPr lang="ro-RO" dirty="0"/>
          </a:p>
        </p:txBody>
      </p:sp>
      <p:pic>
        <p:nvPicPr>
          <p:cNvPr id="7" name="Immagine 3">
            <a:extLst>
              <a:ext uri="{FF2B5EF4-FFF2-40B4-BE49-F238E27FC236}">
                <a16:creationId xmlns:a16="http://schemas.microsoft.com/office/drawing/2014/main" id="{D4709D67-C133-430C-937E-09723C0FF644}"/>
              </a:ext>
            </a:extLst>
          </p:cNvPr>
          <p:cNvPicPr>
            <a:picLocks noChangeAspect="1"/>
          </p:cNvPicPr>
          <p:nvPr/>
        </p:nvPicPr>
        <p:blipFill>
          <a:blip r:embed="rId3"/>
          <a:stretch>
            <a:fillRect/>
          </a:stretch>
        </p:blipFill>
        <p:spPr>
          <a:xfrm>
            <a:off x="6096000" y="1403210"/>
            <a:ext cx="5240394" cy="2953436"/>
          </a:xfrm>
          <a:prstGeom prst="rect">
            <a:avLst/>
          </a:prstGeom>
        </p:spPr>
      </p:pic>
      <p:sp>
        <p:nvSpPr>
          <p:cNvPr id="8" name="Rectangle 7">
            <a:extLst>
              <a:ext uri="{FF2B5EF4-FFF2-40B4-BE49-F238E27FC236}">
                <a16:creationId xmlns:a16="http://schemas.microsoft.com/office/drawing/2014/main" id="{542A5218-32CB-4BB2-B635-CB96D3ED1C46}"/>
              </a:ext>
            </a:extLst>
          </p:cNvPr>
          <p:cNvSpPr/>
          <p:nvPr/>
        </p:nvSpPr>
        <p:spPr>
          <a:xfrm>
            <a:off x="6974854" y="4971534"/>
            <a:ext cx="3124060" cy="338554"/>
          </a:xfrm>
          <a:prstGeom prst="rect">
            <a:avLst/>
          </a:prstGeom>
        </p:spPr>
        <p:txBody>
          <a:bodyPr wrap="none">
            <a:spAutoFit/>
          </a:bodyPr>
          <a:lstStyle/>
          <a:p>
            <a:pPr algn="just"/>
            <a:r>
              <a:rPr lang="en-US" sz="1600" dirty="0">
                <a:solidFill>
                  <a:prstClr val="black"/>
                </a:solidFill>
                <a:latin typeface="Arial" pitchFamily="34" charset="0"/>
                <a:cs typeface="Arial" pitchFamily="34" charset="0"/>
              </a:rPr>
              <a:t>We have a variegated feedback.</a:t>
            </a:r>
            <a:endParaRPr lang="ro-RO" sz="1600" dirty="0"/>
          </a:p>
        </p:txBody>
      </p:sp>
    </p:spTree>
    <p:extLst>
      <p:ext uri="{BB962C8B-B14F-4D97-AF65-F5344CB8AC3E}">
        <p14:creationId xmlns:p14="http://schemas.microsoft.com/office/powerpoint/2010/main" val="266999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ysClr val="window" lastClr="FFFFFF"/>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E036DB9-0DAC-4726-BB8E-93D554EAEB96}"/>
              </a:ext>
            </a:extLst>
          </p:cNvPr>
          <p:cNvSpPr txBox="1"/>
          <p:nvPr/>
        </p:nvSpPr>
        <p:spPr>
          <a:xfrm>
            <a:off x="932872" y="182449"/>
            <a:ext cx="3530600"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Portugal</a:t>
            </a:r>
          </a:p>
        </p:txBody>
      </p:sp>
      <p:sp>
        <p:nvSpPr>
          <p:cNvPr id="7" name="Rettangolo 10">
            <a:extLst>
              <a:ext uri="{FF2B5EF4-FFF2-40B4-BE49-F238E27FC236}">
                <a16:creationId xmlns:a16="http://schemas.microsoft.com/office/drawing/2014/main" id="{A0BD427D-47AB-4C05-980B-F005C31EFF57}"/>
              </a:ext>
            </a:extLst>
          </p:cNvPr>
          <p:cNvSpPr/>
          <p:nvPr/>
        </p:nvSpPr>
        <p:spPr>
          <a:xfrm>
            <a:off x="1482755" y="5166649"/>
            <a:ext cx="3475721" cy="369332"/>
          </a:xfrm>
          <a:prstGeom prst="rect">
            <a:avLst/>
          </a:prstGeom>
        </p:spPr>
        <p:txBody>
          <a:bodyPr wrap="square">
            <a:spAutoFit/>
          </a:bodyPr>
          <a:lstStyle/>
          <a:p>
            <a:r>
              <a:rPr lang="en-US" dirty="0">
                <a:solidFill>
                  <a:schemeClr val="bg1"/>
                </a:solidFill>
                <a:latin typeface="Arial" pitchFamily="34" charset="0"/>
                <a:cs typeface="Arial" pitchFamily="34" charset="0"/>
              </a:rPr>
              <a:t>.</a:t>
            </a:r>
          </a:p>
        </p:txBody>
      </p:sp>
      <p:pic>
        <p:nvPicPr>
          <p:cNvPr id="8" name="Imagem 7">
            <a:extLst>
              <a:ext uri="{FF2B5EF4-FFF2-40B4-BE49-F238E27FC236}">
                <a16:creationId xmlns:a16="http://schemas.microsoft.com/office/drawing/2014/main" id="{9F9B114D-357A-49EB-BEE4-84B5FD7ADD01}"/>
              </a:ext>
            </a:extLst>
          </p:cNvPr>
          <p:cNvPicPr>
            <a:picLocks noChangeAspect="1"/>
          </p:cNvPicPr>
          <p:nvPr/>
        </p:nvPicPr>
        <p:blipFill rotWithShape="1">
          <a:blip r:embed="rId2"/>
          <a:srcRect l="33397" t="30313" r="41115" b="30100"/>
          <a:stretch/>
        </p:blipFill>
        <p:spPr>
          <a:xfrm>
            <a:off x="590592" y="582559"/>
            <a:ext cx="5028973" cy="3656933"/>
          </a:xfrm>
          <a:prstGeom prst="rect">
            <a:avLst/>
          </a:prstGeom>
        </p:spPr>
      </p:pic>
      <p:sp>
        <p:nvSpPr>
          <p:cNvPr id="9" name="Retângulo 8">
            <a:extLst>
              <a:ext uri="{FF2B5EF4-FFF2-40B4-BE49-F238E27FC236}">
                <a16:creationId xmlns:a16="http://schemas.microsoft.com/office/drawing/2014/main" id="{DEBD12E9-816F-4EDD-916B-C42F40831042}"/>
              </a:ext>
            </a:extLst>
          </p:cNvPr>
          <p:cNvSpPr/>
          <p:nvPr/>
        </p:nvSpPr>
        <p:spPr>
          <a:xfrm>
            <a:off x="835954" y="4704984"/>
            <a:ext cx="4233196" cy="1077218"/>
          </a:xfrm>
          <a:prstGeom prst="rect">
            <a:avLst/>
          </a:prstGeom>
        </p:spPr>
        <p:txBody>
          <a:bodyPr wrap="square">
            <a:spAutoFit/>
          </a:bodyPr>
          <a:lstStyle/>
          <a:p>
            <a:pPr algn="just"/>
            <a:r>
              <a:rPr lang="pt-PT" sz="1600" dirty="0">
                <a:solidFill>
                  <a:schemeClr val="bg1"/>
                </a:solidFill>
                <a:latin typeface="Arial" pitchFamily="34" charset="0"/>
                <a:cs typeface="Arial" pitchFamily="34" charset="0"/>
              </a:rPr>
              <a:t>For the question “Your main meals consist of” most students say they consume soup, cereals, steak, fish, vegetables, salad and dairy products</a:t>
            </a:r>
            <a:r>
              <a:rPr lang="pt-PT" sz="1600" dirty="0">
                <a:solidFill>
                  <a:schemeClr val="bg1"/>
                </a:solidFill>
              </a:rPr>
              <a:t>.</a:t>
            </a:r>
          </a:p>
        </p:txBody>
      </p:sp>
      <p:graphicFrame>
        <p:nvGraphicFramePr>
          <p:cNvPr id="10" name="Chart 3">
            <a:extLst>
              <a:ext uri="{FF2B5EF4-FFF2-40B4-BE49-F238E27FC236}">
                <a16:creationId xmlns:a16="http://schemas.microsoft.com/office/drawing/2014/main" id="{F7EA5F50-E830-48DF-A6A1-6BA028549E87}"/>
              </a:ext>
            </a:extLst>
          </p:cNvPr>
          <p:cNvGraphicFramePr/>
          <p:nvPr>
            <p:extLst>
              <p:ext uri="{D42A27DB-BD31-4B8C-83A1-F6EECF244321}">
                <p14:modId xmlns:p14="http://schemas.microsoft.com/office/powerpoint/2010/main" val="3969227202"/>
              </p:ext>
            </p:extLst>
          </p:nvPr>
        </p:nvGraphicFramePr>
        <p:xfrm>
          <a:off x="6399605" y="293727"/>
          <a:ext cx="4859523" cy="323497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274ACCC3-FA1D-47C5-96E7-B43683C286DA}"/>
              </a:ext>
            </a:extLst>
          </p:cNvPr>
          <p:cNvSpPr/>
          <p:nvPr/>
        </p:nvSpPr>
        <p:spPr>
          <a:xfrm>
            <a:off x="8611795" y="182449"/>
            <a:ext cx="1212191"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Romania</a:t>
            </a:r>
            <a:endParaRPr lang="ro-RO" dirty="0"/>
          </a:p>
        </p:txBody>
      </p:sp>
      <p:sp>
        <p:nvSpPr>
          <p:cNvPr id="3" name="Rectangle 2">
            <a:extLst>
              <a:ext uri="{FF2B5EF4-FFF2-40B4-BE49-F238E27FC236}">
                <a16:creationId xmlns:a16="http://schemas.microsoft.com/office/drawing/2014/main" id="{3936B992-D50E-460F-83C1-0BD72695D3C5}"/>
              </a:ext>
            </a:extLst>
          </p:cNvPr>
          <p:cNvSpPr/>
          <p:nvPr/>
        </p:nvSpPr>
        <p:spPr>
          <a:xfrm>
            <a:off x="5504155" y="3396934"/>
            <a:ext cx="6276968" cy="3293209"/>
          </a:xfrm>
          <a:prstGeom prst="rect">
            <a:avLst/>
          </a:prstGeom>
        </p:spPr>
        <p:txBody>
          <a:bodyPr wrap="square">
            <a:spAutoFit/>
          </a:bodyPr>
          <a:lstStyle/>
          <a:p>
            <a:pPr lvl="0" algn="just"/>
            <a:r>
              <a:rPr lang="en-US" sz="1600" dirty="0">
                <a:solidFill>
                  <a:prstClr val="black"/>
                </a:solidFill>
                <a:latin typeface="Arial" panose="020B0604020202020204" pitchFamily="34" charset="0"/>
                <a:cs typeface="Arial" panose="020B0604020202020204" pitchFamily="34" charset="0"/>
              </a:rPr>
              <a:t>Regarding the type of food the youngsters eat, 4% of the Romanian students admit their main meals are fast food, 88% say that they mostly have freshly home-cooked food, 6% choose to have pre-cooked meals and only 2% usually eat at a restaurant.</a:t>
            </a:r>
          </a:p>
          <a:p>
            <a:pPr lvl="0" algn="just"/>
            <a:r>
              <a:rPr lang="en-US" sz="1600" dirty="0">
                <a:solidFill>
                  <a:prstClr val="black"/>
                </a:solidFill>
                <a:latin typeface="Arial" panose="020B0604020202020204" pitchFamily="34" charset="0"/>
                <a:cs typeface="Arial" panose="020B0604020202020204" pitchFamily="34" charset="0"/>
              </a:rPr>
              <a:t>At this question 9% say their main meals are sour soup 7% choose dairy products as their main meals, 5% eat mostly fast food, 5% admit they eat a lot of fish, 8% still eat salad as their main meals, 5% admit they eat bologna, 6% eat a lot of bacon, 5% pick salami as their main meal, 6% admit they eat cereals as their main meals, 9% say their main meals consist of fruits, 6% eat a lot of pasta dishes, 9% choose vegetables, 2% pick rice dishes as their main meals, 5% admit they consume lots of ham, 6% say their main meals consist of sausages and 7% pick stake as their main meals.</a:t>
            </a:r>
          </a:p>
        </p:txBody>
      </p:sp>
    </p:spTree>
    <p:extLst>
      <p:ext uri="{BB962C8B-B14F-4D97-AF65-F5344CB8AC3E}">
        <p14:creationId xmlns:p14="http://schemas.microsoft.com/office/powerpoint/2010/main" val="190920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ysClr val="window" lastClr="FFFFFF"/>
        </a:solidFill>
        <a:effectLst/>
      </p:bgPr>
    </p:bg>
    <p:spTree>
      <p:nvGrpSpPr>
        <p:cNvPr id="1" name=""/>
        <p:cNvGrpSpPr/>
        <p:nvPr/>
      </p:nvGrpSpPr>
      <p:grpSpPr>
        <a:xfrm>
          <a:off x="0" y="0"/>
          <a:ext cx="0" cy="0"/>
          <a:chOff x="0" y="0"/>
          <a:chExt cx="0" cy="0"/>
        </a:xfrm>
      </p:grpSpPr>
      <p:pic>
        <p:nvPicPr>
          <p:cNvPr id="9" name="Picture 5">
            <a:extLst>
              <a:ext uri="{FF2B5EF4-FFF2-40B4-BE49-F238E27FC236}">
                <a16:creationId xmlns:a16="http://schemas.microsoft.com/office/drawing/2014/main" id="{C4A7E8AD-D20A-4995-B564-90BE4C583C9E}"/>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8525" y="854421"/>
            <a:ext cx="5015729" cy="3542087"/>
          </a:xfrm>
          <a:prstGeom prst="rect">
            <a:avLst/>
          </a:prstGeom>
        </p:spPr>
      </p:pic>
      <p:sp>
        <p:nvSpPr>
          <p:cNvPr id="5" name="CaixaDeTexto 4">
            <a:extLst>
              <a:ext uri="{FF2B5EF4-FFF2-40B4-BE49-F238E27FC236}">
                <a16:creationId xmlns:a16="http://schemas.microsoft.com/office/drawing/2014/main" id="{46AB134E-F7F4-453D-892F-C6737BF078A9}"/>
              </a:ext>
            </a:extLst>
          </p:cNvPr>
          <p:cNvSpPr txBox="1"/>
          <p:nvPr/>
        </p:nvSpPr>
        <p:spPr>
          <a:xfrm>
            <a:off x="3158836" y="295046"/>
            <a:ext cx="1625600"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Turkey</a:t>
            </a:r>
            <a:endParaRPr lang="pt-PT" sz="2000" dirty="0">
              <a:solidFill>
                <a:schemeClr val="bg1"/>
              </a:solidFill>
              <a:latin typeface="Arial" panose="020B0604020202020204" pitchFamily="34" charset="0"/>
              <a:cs typeface="Arial" panose="020B0604020202020204" pitchFamily="34" charset="0"/>
            </a:endParaRPr>
          </a:p>
        </p:txBody>
      </p:sp>
      <p:sp>
        <p:nvSpPr>
          <p:cNvPr id="12" name="Başlık 1">
            <a:extLst>
              <a:ext uri="{FF2B5EF4-FFF2-40B4-BE49-F238E27FC236}">
                <a16:creationId xmlns:a16="http://schemas.microsoft.com/office/drawing/2014/main" id="{C29A2723-E6F1-410A-81E2-F398730C24F3}"/>
              </a:ext>
            </a:extLst>
          </p:cNvPr>
          <p:cNvSpPr txBox="1">
            <a:spLocks/>
          </p:cNvSpPr>
          <p:nvPr/>
        </p:nvSpPr>
        <p:spPr>
          <a:xfrm>
            <a:off x="6354617" y="1209964"/>
            <a:ext cx="4703572" cy="912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tr-TR" sz="1600" dirty="0">
                <a:solidFill>
                  <a:schemeClr val="bg1"/>
                </a:solidFill>
                <a:latin typeface="Arial" pitchFamily="34" charset="0"/>
                <a:ea typeface="+mn-ea"/>
                <a:cs typeface="Arial" pitchFamily="34" charset="0"/>
              </a:rPr>
              <a:t>The meals Turkish students eat usually consist </a:t>
            </a:r>
            <a:r>
              <a:rPr lang="en-US" sz="1600" dirty="0">
                <a:solidFill>
                  <a:schemeClr val="bg1"/>
                </a:solidFill>
                <a:latin typeface="Arial" pitchFamily="34" charset="0"/>
                <a:ea typeface="+mn-ea"/>
                <a:cs typeface="Arial" pitchFamily="34" charset="0"/>
              </a:rPr>
              <a:t> of </a:t>
            </a:r>
            <a:r>
              <a:rPr lang="tr-TR" sz="1600" dirty="0">
                <a:solidFill>
                  <a:schemeClr val="bg1"/>
                </a:solidFill>
                <a:latin typeface="Arial" pitchFamily="34" charset="0"/>
                <a:ea typeface="+mn-ea"/>
                <a:cs typeface="Arial" pitchFamily="34" charset="0"/>
              </a:rPr>
              <a:t>soup, steak, salad, vegetables, dairy products, fruit and pasta dishes.</a:t>
            </a:r>
            <a:endParaRPr lang="en-US" sz="1600" dirty="0">
              <a:solidFill>
                <a:schemeClr val="bg1"/>
              </a:solidFill>
              <a:latin typeface="Arial" pitchFamily="34" charset="0"/>
              <a:ea typeface="+mn-ea"/>
              <a:cs typeface="Arial" pitchFamily="34" charset="0"/>
            </a:endParaRPr>
          </a:p>
          <a:p>
            <a:endParaRPr lang="tr-TR" sz="1600" dirty="0">
              <a:solidFill>
                <a:schemeClr val="bg1"/>
              </a:solidFill>
              <a:latin typeface="Arial" pitchFamily="34" charset="0"/>
              <a:ea typeface="+mn-ea"/>
              <a:cs typeface="Arial" pitchFamily="34" charset="0"/>
            </a:endParaRPr>
          </a:p>
        </p:txBody>
      </p:sp>
      <p:sp>
        <p:nvSpPr>
          <p:cNvPr id="2" name="Rectangle 1">
            <a:extLst>
              <a:ext uri="{FF2B5EF4-FFF2-40B4-BE49-F238E27FC236}">
                <a16:creationId xmlns:a16="http://schemas.microsoft.com/office/drawing/2014/main" id="{90083FDF-3C52-48FD-A05E-0FE938AE1973}"/>
              </a:ext>
            </a:extLst>
          </p:cNvPr>
          <p:cNvSpPr/>
          <p:nvPr/>
        </p:nvSpPr>
        <p:spPr>
          <a:xfrm>
            <a:off x="928064" y="5089485"/>
            <a:ext cx="10666174" cy="830997"/>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Conclusion: </a:t>
            </a:r>
            <a:r>
              <a:rPr lang="ro-RO" sz="1600" dirty="0">
                <a:solidFill>
                  <a:schemeClr val="bg1"/>
                </a:solidFill>
                <a:latin typeface="Arial" panose="020B0604020202020204" pitchFamily="34" charset="0"/>
                <a:cs typeface="Arial" panose="020B0604020202020204" pitchFamily="34" charset="0"/>
              </a:rPr>
              <a:t>Soup/sour soup, steak, fish, vegetables, salad, cereals, dairy products (milk, yogurt, cheese, butter), fruit, salami, bologna, ham, bacon, sausages, fast food, pasta dishes, </a:t>
            </a:r>
            <a:r>
              <a:rPr lang="en-US" sz="1600" dirty="0">
                <a:solidFill>
                  <a:schemeClr val="bg1"/>
                </a:solidFill>
                <a:latin typeface="Arial" panose="020B0604020202020204" pitchFamily="34" charset="0"/>
                <a:cs typeface="Arial" panose="020B0604020202020204" pitchFamily="34" charset="0"/>
              </a:rPr>
              <a:t>r</a:t>
            </a:r>
            <a:r>
              <a:rPr lang="ro-RO" sz="1600" dirty="0">
                <a:solidFill>
                  <a:schemeClr val="bg1"/>
                </a:solidFill>
                <a:latin typeface="Arial" panose="020B0604020202020204" pitchFamily="34" charset="0"/>
                <a:cs typeface="Arial" panose="020B0604020202020204" pitchFamily="34" charset="0"/>
              </a:rPr>
              <a:t>ice dishes are highly preferred in every country. The students’ diet is very diverse even though not everything is completely healthy.</a:t>
            </a:r>
          </a:p>
        </p:txBody>
      </p:sp>
    </p:spTree>
    <p:extLst>
      <p:ext uri="{BB962C8B-B14F-4D97-AF65-F5344CB8AC3E}">
        <p14:creationId xmlns:p14="http://schemas.microsoft.com/office/powerpoint/2010/main" val="145623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85F27-6AF7-4BEF-A306-33B7BBE7FB7A}"/>
              </a:ext>
            </a:extLst>
          </p:cNvPr>
          <p:cNvSpPr>
            <a:spLocks noGrp="1"/>
          </p:cNvSpPr>
          <p:nvPr>
            <p:ph type="title"/>
          </p:nvPr>
        </p:nvSpPr>
        <p:spPr>
          <a:xfrm>
            <a:off x="838200" y="110836"/>
            <a:ext cx="10515600" cy="689103"/>
          </a:xfrm>
        </p:spPr>
        <p:txBody>
          <a:bodyPr>
            <a:normAutofit/>
          </a:bodyPr>
          <a:lstStyle/>
          <a:p>
            <a:pPr marL="571500" indent="-571500" algn="ctr">
              <a:buFont typeface="Wingdings" panose="05000000000000000000" pitchFamily="2" charset="2"/>
              <a:buChar char="Ø"/>
            </a:pPr>
            <a:r>
              <a:rPr lang="pt-PT" sz="2000" b="1" dirty="0">
                <a:solidFill>
                  <a:schemeClr val="bg1"/>
                </a:solidFill>
                <a:latin typeface="Arial" panose="020B0604020202020204" pitchFamily="34" charset="0"/>
                <a:cs typeface="Arial" panose="020B0604020202020204" pitchFamily="34" charset="0"/>
              </a:rPr>
              <a:t>Do </a:t>
            </a:r>
            <a:r>
              <a:rPr lang="pt-PT" sz="2000" b="1" dirty="0" err="1">
                <a:solidFill>
                  <a:schemeClr val="bg1"/>
                </a:solidFill>
                <a:latin typeface="Arial" panose="020B0604020202020204" pitchFamily="34" charset="0"/>
                <a:cs typeface="Arial" panose="020B0604020202020204" pitchFamily="34" charset="0"/>
              </a:rPr>
              <a:t>you</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choose</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food</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which</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is</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baked</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steamed</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or</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grilled</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rather</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than</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food</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that</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is</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fried</a:t>
            </a:r>
            <a:r>
              <a:rPr lang="pt-PT" sz="2000" b="1" dirty="0">
                <a:solidFill>
                  <a:schemeClr val="bg1"/>
                </a:solidFill>
                <a:latin typeface="Arial" panose="020B0604020202020204" pitchFamily="34" charset="0"/>
                <a:cs typeface="Arial" panose="020B0604020202020204" pitchFamily="34" charset="0"/>
              </a:rPr>
              <a:t>?</a:t>
            </a:r>
          </a:p>
        </p:txBody>
      </p:sp>
      <p:sp>
        <p:nvSpPr>
          <p:cNvPr id="3" name="CaixaDeTexto 2">
            <a:extLst>
              <a:ext uri="{FF2B5EF4-FFF2-40B4-BE49-F238E27FC236}">
                <a16:creationId xmlns:a16="http://schemas.microsoft.com/office/drawing/2014/main" id="{466EDDE3-4E85-4C3E-8A74-08F0672E44EC}"/>
              </a:ext>
            </a:extLst>
          </p:cNvPr>
          <p:cNvSpPr txBox="1"/>
          <p:nvPr/>
        </p:nvSpPr>
        <p:spPr>
          <a:xfrm>
            <a:off x="1487052" y="919931"/>
            <a:ext cx="2660073"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           Greece</a:t>
            </a:r>
          </a:p>
        </p:txBody>
      </p:sp>
      <p:graphicFrame>
        <p:nvGraphicFramePr>
          <p:cNvPr id="4" name="6 - Γράφημα">
            <a:extLst>
              <a:ext uri="{FF2B5EF4-FFF2-40B4-BE49-F238E27FC236}">
                <a16:creationId xmlns:a16="http://schemas.microsoft.com/office/drawing/2014/main" id="{A7A8CBF8-8D1E-4688-B4FF-3795B2011C47}"/>
              </a:ext>
            </a:extLst>
          </p:cNvPr>
          <p:cNvGraphicFramePr/>
          <p:nvPr>
            <p:extLst>
              <p:ext uri="{D42A27DB-BD31-4B8C-83A1-F6EECF244321}">
                <p14:modId xmlns:p14="http://schemas.microsoft.com/office/powerpoint/2010/main" val="793204039"/>
              </p:ext>
            </p:extLst>
          </p:nvPr>
        </p:nvGraphicFramePr>
        <p:xfrm>
          <a:off x="930564" y="1428013"/>
          <a:ext cx="4195620" cy="2487756"/>
        </p:xfrm>
        <a:graphic>
          <a:graphicData uri="http://schemas.openxmlformats.org/drawingml/2006/chart">
            <c:chart xmlns:c="http://schemas.openxmlformats.org/drawingml/2006/chart" xmlns:r="http://schemas.openxmlformats.org/officeDocument/2006/relationships" r:id="rId2"/>
          </a:graphicData>
        </a:graphic>
      </p:graphicFrame>
      <p:sp>
        <p:nvSpPr>
          <p:cNvPr id="6" name="6 - TextBox">
            <a:extLst>
              <a:ext uri="{FF2B5EF4-FFF2-40B4-BE49-F238E27FC236}">
                <a16:creationId xmlns:a16="http://schemas.microsoft.com/office/drawing/2014/main" id="{6C43B554-EF93-4849-B07F-3E41950BD1C3}"/>
              </a:ext>
            </a:extLst>
          </p:cNvPr>
          <p:cNvSpPr txBox="1"/>
          <p:nvPr/>
        </p:nvSpPr>
        <p:spPr>
          <a:xfrm>
            <a:off x="745018" y="3833492"/>
            <a:ext cx="5674255" cy="3385542"/>
          </a:xfrm>
          <a:prstGeom prst="rect">
            <a:avLst/>
          </a:prstGeom>
          <a:noFill/>
        </p:spPr>
        <p:txBody>
          <a:bodyPr wrap="square">
            <a:spAutoFit/>
          </a:bodyPr>
          <a:lstStyle/>
          <a:p>
            <a:pPr algn="just" fontAlgn="auto">
              <a:spcBef>
                <a:spcPts val="0"/>
              </a:spcBef>
              <a:spcAft>
                <a:spcPts val="0"/>
              </a:spcAft>
              <a:defRPr/>
            </a:pPr>
            <a:r>
              <a:rPr lang="en-US" sz="1600" dirty="0">
                <a:solidFill>
                  <a:schemeClr val="bg1"/>
                </a:solidFill>
                <a:latin typeface="Arial" pitchFamily="34" charset="0"/>
                <a:cs typeface="Arial" pitchFamily="34" charset="0"/>
              </a:rPr>
              <a:t>Interestingly, although fried food is tastier than other ways of cooking, still 80 % of youngsters and their families avoid frying, with fried meals being confined to 2 or 3 times per week for 55% of them or even just once for 15% of Greek families. Still, there are exceptions representing 8% of youngsters’ population that has the tendency to overdo it. </a:t>
            </a:r>
          </a:p>
          <a:p>
            <a:pPr lvl="0" algn="just">
              <a:defRPr/>
            </a:pPr>
            <a:r>
              <a:rPr lang="en-US" sz="1600" dirty="0">
                <a:solidFill>
                  <a:schemeClr val="bg1"/>
                </a:solidFill>
                <a:latin typeface="Arial" pitchFamily="34" charset="0"/>
                <a:cs typeface="Arial" pitchFamily="34" charset="0"/>
              </a:rPr>
              <a:t>Dessert, also seems to be confined to once or twice a week for 56% of youngsters, while 19% of them claim that they rarely have one.</a:t>
            </a:r>
            <a:r>
              <a:rPr lang="en-US" dirty="0">
                <a:solidFill>
                  <a:prstClr val="black"/>
                </a:solidFill>
                <a:latin typeface="Arial" pitchFamily="34" charset="0"/>
                <a:cs typeface="Arial" pitchFamily="34" charset="0"/>
              </a:rPr>
              <a:t> In a similar “healthy” vein, 66% of Greek youngsters do opt for low fat products whenever there is such an option.</a:t>
            </a:r>
            <a:endParaRPr lang="el-GR" dirty="0">
              <a:solidFill>
                <a:prstClr val="black"/>
              </a:solidFill>
              <a:latin typeface="Arial" pitchFamily="34" charset="0"/>
              <a:cs typeface="Arial" pitchFamily="34" charset="0"/>
            </a:endParaRPr>
          </a:p>
          <a:p>
            <a:pPr fontAlgn="auto">
              <a:spcBef>
                <a:spcPts val="0"/>
              </a:spcBef>
              <a:spcAft>
                <a:spcPts val="0"/>
              </a:spcAft>
              <a:defRPr/>
            </a:pPr>
            <a:endParaRPr lang="el-GR" sz="1600" dirty="0">
              <a:solidFill>
                <a:schemeClr val="bg1"/>
              </a:solidFill>
              <a:latin typeface="Arial" pitchFamily="34" charset="0"/>
              <a:cs typeface="Arial" pitchFamily="34" charset="0"/>
            </a:endParaRPr>
          </a:p>
          <a:p>
            <a:pPr fontAlgn="auto">
              <a:spcBef>
                <a:spcPts val="0"/>
              </a:spcBef>
              <a:spcAft>
                <a:spcPts val="0"/>
              </a:spcAft>
              <a:defRPr/>
            </a:pPr>
            <a:endParaRPr lang="en-US" sz="1600" dirty="0">
              <a:solidFill>
                <a:schemeClr val="bg1"/>
              </a:solidFill>
              <a:latin typeface="+mn-lt"/>
              <a:cs typeface="+mn-cs"/>
            </a:endParaRPr>
          </a:p>
        </p:txBody>
      </p:sp>
      <p:sp>
        <p:nvSpPr>
          <p:cNvPr id="7" name="Rectangle 6">
            <a:extLst>
              <a:ext uri="{FF2B5EF4-FFF2-40B4-BE49-F238E27FC236}">
                <a16:creationId xmlns:a16="http://schemas.microsoft.com/office/drawing/2014/main" id="{10D9AD12-A9E5-4B6F-A29B-45C897629A7B}"/>
              </a:ext>
            </a:extLst>
          </p:cNvPr>
          <p:cNvSpPr/>
          <p:nvPr/>
        </p:nvSpPr>
        <p:spPr>
          <a:xfrm>
            <a:off x="9731227" y="919931"/>
            <a:ext cx="654346"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Italy</a:t>
            </a:r>
            <a:endParaRPr lang="ro-RO" dirty="0"/>
          </a:p>
        </p:txBody>
      </p:sp>
      <p:pic>
        <p:nvPicPr>
          <p:cNvPr id="8" name="Immagine 2">
            <a:extLst>
              <a:ext uri="{FF2B5EF4-FFF2-40B4-BE49-F238E27FC236}">
                <a16:creationId xmlns:a16="http://schemas.microsoft.com/office/drawing/2014/main" id="{2B12834B-714D-4C4F-B03B-1BABE47B226E}"/>
              </a:ext>
            </a:extLst>
          </p:cNvPr>
          <p:cNvPicPr>
            <a:picLocks noChangeAspect="1"/>
          </p:cNvPicPr>
          <p:nvPr/>
        </p:nvPicPr>
        <p:blipFill>
          <a:blip r:embed="rId3" cstate="print"/>
          <a:stretch>
            <a:fillRect/>
          </a:stretch>
        </p:blipFill>
        <p:spPr>
          <a:xfrm>
            <a:off x="6604819" y="1320041"/>
            <a:ext cx="4550470" cy="2913322"/>
          </a:xfrm>
          <a:prstGeom prst="rect">
            <a:avLst/>
          </a:prstGeom>
          <a:effectLst>
            <a:softEdge rad="114300"/>
          </a:effectLst>
        </p:spPr>
      </p:pic>
      <p:sp>
        <p:nvSpPr>
          <p:cNvPr id="9" name="Rectangle 8">
            <a:extLst>
              <a:ext uri="{FF2B5EF4-FFF2-40B4-BE49-F238E27FC236}">
                <a16:creationId xmlns:a16="http://schemas.microsoft.com/office/drawing/2014/main" id="{30409025-59B3-433C-BFF9-24D24C278780}"/>
              </a:ext>
            </a:extLst>
          </p:cNvPr>
          <p:cNvSpPr/>
          <p:nvPr/>
        </p:nvSpPr>
        <p:spPr>
          <a:xfrm>
            <a:off x="6905408" y="4897643"/>
            <a:ext cx="3804247" cy="338554"/>
          </a:xfrm>
          <a:prstGeom prst="rect">
            <a:avLst/>
          </a:prstGeom>
        </p:spPr>
        <p:txBody>
          <a:bodyPr wrap="none">
            <a:spAutoFit/>
          </a:bodyPr>
          <a:lstStyle/>
          <a:p>
            <a:pPr algn="just"/>
            <a:r>
              <a:rPr lang="it-IT" sz="1600" dirty="0">
                <a:solidFill>
                  <a:prstClr val="black"/>
                </a:solidFill>
                <a:latin typeface="Arial" pitchFamily="34" charset="0"/>
                <a:cs typeface="Arial" pitchFamily="34" charset="0"/>
              </a:rPr>
              <a:t>Baked food is preferred to the fried one.</a:t>
            </a:r>
            <a:endParaRPr lang="ro-RO" sz="1600" dirty="0"/>
          </a:p>
        </p:txBody>
      </p:sp>
    </p:spTree>
    <p:extLst>
      <p:ext uri="{BB962C8B-B14F-4D97-AF65-F5344CB8AC3E}">
        <p14:creationId xmlns:p14="http://schemas.microsoft.com/office/powerpoint/2010/main" val="376516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973F60B-CBB9-42CB-AE06-A4F65FB67C7A}"/>
              </a:ext>
            </a:extLst>
          </p:cNvPr>
          <p:cNvSpPr txBox="1"/>
          <p:nvPr/>
        </p:nvSpPr>
        <p:spPr>
          <a:xfrm>
            <a:off x="424873" y="177097"/>
            <a:ext cx="3731491" cy="400110"/>
          </a:xfrm>
          <a:prstGeom prst="rect">
            <a:avLst/>
          </a:prstGeom>
          <a:noFill/>
        </p:spPr>
        <p:txBody>
          <a:bodyPr wrap="square" rtlCol="0">
            <a:spAutoFit/>
          </a:bodyPr>
          <a:lstStyle/>
          <a:p>
            <a:r>
              <a:rPr lang="ro-RO" sz="2000" dirty="0">
                <a:solidFill>
                  <a:schemeClr val="bg1"/>
                </a:solidFill>
                <a:latin typeface="Arial" panose="020B0604020202020204" pitchFamily="34" charset="0"/>
                <a:cs typeface="Arial" panose="020B0604020202020204" pitchFamily="34" charset="0"/>
              </a:rPr>
              <a:t>                     </a:t>
            </a:r>
            <a:r>
              <a:rPr lang="pt-PT" sz="2000" dirty="0">
                <a:solidFill>
                  <a:schemeClr val="bg1"/>
                </a:solidFill>
                <a:latin typeface="Arial" panose="020B0604020202020204" pitchFamily="34" charset="0"/>
                <a:cs typeface="Arial" panose="020B0604020202020204" pitchFamily="34" charset="0"/>
              </a:rPr>
              <a:t>Portugal</a:t>
            </a:r>
          </a:p>
        </p:txBody>
      </p:sp>
      <p:sp>
        <p:nvSpPr>
          <p:cNvPr id="7" name="CasellaDiTesto 4">
            <a:extLst>
              <a:ext uri="{FF2B5EF4-FFF2-40B4-BE49-F238E27FC236}">
                <a16:creationId xmlns:a16="http://schemas.microsoft.com/office/drawing/2014/main" id="{BDED2F66-1DC5-4BEB-B2A2-5DA2DFBF2EA5}"/>
              </a:ext>
            </a:extLst>
          </p:cNvPr>
          <p:cNvSpPr txBox="1"/>
          <p:nvPr/>
        </p:nvSpPr>
        <p:spPr>
          <a:xfrm>
            <a:off x="745685" y="4247977"/>
            <a:ext cx="4720855" cy="369332"/>
          </a:xfrm>
          <a:prstGeom prst="rect">
            <a:avLst/>
          </a:prstGeom>
          <a:noFill/>
        </p:spPr>
        <p:txBody>
          <a:bodyPr wrap="square" rtlCol="0">
            <a:spAutoFit/>
          </a:bodyPr>
          <a:lstStyle/>
          <a:p>
            <a:r>
              <a:rPr lang="it-IT" dirty="0">
                <a:latin typeface="Arial" pitchFamily="34" charset="0"/>
                <a:cs typeface="Arial" pitchFamily="34" charset="0"/>
              </a:rPr>
              <a:t>.</a:t>
            </a:r>
          </a:p>
        </p:txBody>
      </p:sp>
      <p:pic>
        <p:nvPicPr>
          <p:cNvPr id="8" name="Imagem 7">
            <a:extLst>
              <a:ext uri="{FF2B5EF4-FFF2-40B4-BE49-F238E27FC236}">
                <a16:creationId xmlns:a16="http://schemas.microsoft.com/office/drawing/2014/main" id="{CFF7B397-02F7-477C-8BC7-8D8FD31453B1}"/>
              </a:ext>
            </a:extLst>
          </p:cNvPr>
          <p:cNvPicPr>
            <a:picLocks noChangeAspect="1"/>
          </p:cNvPicPr>
          <p:nvPr/>
        </p:nvPicPr>
        <p:blipFill rotWithShape="1">
          <a:blip r:embed="rId2"/>
          <a:srcRect l="28416" t="36219" r="28416" b="27359"/>
          <a:stretch/>
        </p:blipFill>
        <p:spPr>
          <a:xfrm>
            <a:off x="443345" y="947102"/>
            <a:ext cx="5023195" cy="2913321"/>
          </a:xfrm>
          <a:prstGeom prst="rect">
            <a:avLst/>
          </a:prstGeom>
        </p:spPr>
      </p:pic>
      <p:sp>
        <p:nvSpPr>
          <p:cNvPr id="9" name="Retângulo 8">
            <a:extLst>
              <a:ext uri="{FF2B5EF4-FFF2-40B4-BE49-F238E27FC236}">
                <a16:creationId xmlns:a16="http://schemas.microsoft.com/office/drawing/2014/main" id="{134656D0-4FE2-4D47-9244-E715A81726F7}"/>
              </a:ext>
            </a:extLst>
          </p:cNvPr>
          <p:cNvSpPr/>
          <p:nvPr/>
        </p:nvSpPr>
        <p:spPr>
          <a:xfrm>
            <a:off x="424873" y="4265637"/>
            <a:ext cx="5671127" cy="830997"/>
          </a:xfrm>
          <a:prstGeom prst="rect">
            <a:avLst/>
          </a:prstGeom>
        </p:spPr>
        <p:txBody>
          <a:bodyPr wrap="square">
            <a:spAutoFit/>
          </a:bodyPr>
          <a:lstStyle/>
          <a:p>
            <a:pPr algn="just"/>
            <a:r>
              <a:rPr lang="pt-PT" sz="1600" dirty="0">
                <a:solidFill>
                  <a:schemeClr val="bg1"/>
                </a:solidFill>
                <a:latin typeface="Arial" pitchFamily="34" charset="0"/>
                <a:cs typeface="Arial" pitchFamily="34" charset="0"/>
              </a:rPr>
              <a:t>For the question, “Do you choose food which is baked, steamed or grilled rather than food that is fried?”</a:t>
            </a:r>
            <a:r>
              <a:rPr lang="ro-RO" sz="1600" dirty="0">
                <a:solidFill>
                  <a:schemeClr val="bg1"/>
                </a:solidFill>
                <a:latin typeface="Arial" pitchFamily="34" charset="0"/>
                <a:cs typeface="Arial" pitchFamily="34" charset="0"/>
              </a:rPr>
              <a:t> 81,6</a:t>
            </a:r>
            <a:r>
              <a:rPr lang="en-US" sz="1600" dirty="0">
                <a:solidFill>
                  <a:schemeClr val="bg1"/>
                </a:solidFill>
                <a:latin typeface="Arial" pitchFamily="34" charset="0"/>
                <a:cs typeface="Arial" pitchFamily="34" charset="0"/>
              </a:rPr>
              <a:t>%</a:t>
            </a:r>
            <a:r>
              <a:rPr lang="pt-PT" sz="1600" dirty="0">
                <a:solidFill>
                  <a:schemeClr val="bg1"/>
                </a:solidFill>
                <a:latin typeface="Arial" pitchFamily="34" charset="0"/>
                <a:cs typeface="Arial" pitchFamily="34" charset="0"/>
              </a:rPr>
              <a:t> students say ‘yes’ and 18,4% say ‘no’.</a:t>
            </a:r>
            <a:endParaRPr lang="en-US" sz="1600" dirty="0">
              <a:solidFill>
                <a:schemeClr val="bg1"/>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0375F659-C4D6-4D1F-8234-FA9BC049104C}"/>
              </a:ext>
            </a:extLst>
          </p:cNvPr>
          <p:cNvSpPr/>
          <p:nvPr/>
        </p:nvSpPr>
        <p:spPr>
          <a:xfrm>
            <a:off x="8741104" y="273309"/>
            <a:ext cx="1212191"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Romania</a:t>
            </a:r>
            <a:endParaRPr lang="ro-RO" dirty="0"/>
          </a:p>
        </p:txBody>
      </p:sp>
      <p:graphicFrame>
        <p:nvGraphicFramePr>
          <p:cNvPr id="11" name="Chart 3">
            <a:extLst>
              <a:ext uri="{FF2B5EF4-FFF2-40B4-BE49-F238E27FC236}">
                <a16:creationId xmlns:a16="http://schemas.microsoft.com/office/drawing/2014/main" id="{06C08380-7CBB-47D7-94A0-56CE9B48FE6D}"/>
              </a:ext>
            </a:extLst>
          </p:cNvPr>
          <p:cNvGraphicFramePr/>
          <p:nvPr>
            <p:extLst>
              <p:ext uri="{D42A27DB-BD31-4B8C-83A1-F6EECF244321}">
                <p14:modId xmlns:p14="http://schemas.microsoft.com/office/powerpoint/2010/main" val="3394787105"/>
              </p:ext>
            </p:extLst>
          </p:nvPr>
        </p:nvGraphicFramePr>
        <p:xfrm>
          <a:off x="6725462" y="1052945"/>
          <a:ext cx="4090319" cy="280747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AADD834C-9323-4214-BCA1-5B1777AFDDE2}"/>
              </a:ext>
            </a:extLst>
          </p:cNvPr>
          <p:cNvSpPr/>
          <p:nvPr/>
        </p:nvSpPr>
        <p:spPr>
          <a:xfrm>
            <a:off x="6262254" y="4239949"/>
            <a:ext cx="5589435"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At this question, 78% admit they choose baked, steamed or grilled food over fried food and 22% pick the opposite.</a:t>
            </a:r>
            <a:endParaRPr lang="ro-RO"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81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66CFEAC-9702-4DFB-9503-093EF4D812B6}"/>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6065" y="1185926"/>
            <a:ext cx="4362626" cy="3029127"/>
          </a:xfrm>
          <a:prstGeom prst="rect">
            <a:avLst/>
          </a:prstGeom>
        </p:spPr>
      </p:pic>
      <p:sp>
        <p:nvSpPr>
          <p:cNvPr id="5" name="CaixaDeTexto 4">
            <a:extLst>
              <a:ext uri="{FF2B5EF4-FFF2-40B4-BE49-F238E27FC236}">
                <a16:creationId xmlns:a16="http://schemas.microsoft.com/office/drawing/2014/main" id="{8A226C99-9521-4669-AC47-4BF51DDE2486}"/>
              </a:ext>
            </a:extLst>
          </p:cNvPr>
          <p:cNvSpPr txBox="1"/>
          <p:nvPr/>
        </p:nvSpPr>
        <p:spPr>
          <a:xfrm>
            <a:off x="1096065" y="603141"/>
            <a:ext cx="3299792"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                     Turkey</a:t>
            </a:r>
          </a:p>
        </p:txBody>
      </p:sp>
      <p:sp>
        <p:nvSpPr>
          <p:cNvPr id="10" name="Başlık 1">
            <a:extLst>
              <a:ext uri="{FF2B5EF4-FFF2-40B4-BE49-F238E27FC236}">
                <a16:creationId xmlns:a16="http://schemas.microsoft.com/office/drawing/2014/main" id="{985E6291-CA77-4F9C-9E09-4712A3B1A2E5}"/>
              </a:ext>
            </a:extLst>
          </p:cNvPr>
          <p:cNvSpPr txBox="1">
            <a:spLocks/>
          </p:cNvSpPr>
          <p:nvPr/>
        </p:nvSpPr>
        <p:spPr>
          <a:xfrm>
            <a:off x="6266873" y="1031101"/>
            <a:ext cx="4730262" cy="112444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1600" dirty="0">
                <a:solidFill>
                  <a:schemeClr val="bg1"/>
                </a:solidFill>
                <a:latin typeface="Arial" pitchFamily="34" charset="0"/>
                <a:ea typeface="+mn-ea"/>
                <a:cs typeface="Arial" pitchFamily="34" charset="0"/>
              </a:rPr>
              <a:t> In Turkey, </a:t>
            </a:r>
            <a:r>
              <a:rPr lang="tr-TR" sz="1600" dirty="0">
                <a:solidFill>
                  <a:schemeClr val="bg1"/>
                </a:solidFill>
                <a:latin typeface="Arial" pitchFamily="34" charset="0"/>
                <a:ea typeface="+mn-ea"/>
                <a:cs typeface="Arial" pitchFamily="34" charset="0"/>
              </a:rPr>
              <a:t>118</a:t>
            </a:r>
            <a:r>
              <a:rPr lang="en-US" sz="1600" dirty="0">
                <a:solidFill>
                  <a:schemeClr val="bg1"/>
                </a:solidFill>
                <a:latin typeface="Arial" pitchFamily="34" charset="0"/>
                <a:ea typeface="+mn-ea"/>
                <a:cs typeface="Arial" pitchFamily="34" charset="0"/>
              </a:rPr>
              <a:t> (78,66%))</a:t>
            </a:r>
            <a:r>
              <a:rPr lang="tr-TR" sz="1600" dirty="0">
                <a:solidFill>
                  <a:schemeClr val="bg1"/>
                </a:solidFill>
                <a:latin typeface="Arial" pitchFamily="34" charset="0"/>
                <a:ea typeface="+mn-ea"/>
                <a:cs typeface="Arial" pitchFamily="34" charset="0"/>
              </a:rPr>
              <a:t> of 150 students</a:t>
            </a:r>
            <a:r>
              <a:rPr lang="en-US" sz="1600" dirty="0">
                <a:solidFill>
                  <a:schemeClr val="bg1"/>
                </a:solidFill>
                <a:latin typeface="Arial" pitchFamily="34" charset="0"/>
                <a:ea typeface="+mn-ea"/>
                <a:cs typeface="Arial" pitchFamily="34" charset="0"/>
              </a:rPr>
              <a:t> from the respondents</a:t>
            </a:r>
            <a:r>
              <a:rPr lang="tr-TR" sz="1600" dirty="0">
                <a:solidFill>
                  <a:schemeClr val="bg1"/>
                </a:solidFill>
                <a:latin typeface="Arial" pitchFamily="34" charset="0"/>
                <a:ea typeface="+mn-ea"/>
                <a:cs typeface="Arial" pitchFamily="34" charset="0"/>
              </a:rPr>
              <a:t> prefer baked, steamed or grilled food, whereas 32</a:t>
            </a:r>
            <a:r>
              <a:rPr lang="en-US" sz="1600" dirty="0">
                <a:solidFill>
                  <a:schemeClr val="bg1"/>
                </a:solidFill>
                <a:latin typeface="Arial" pitchFamily="34" charset="0"/>
                <a:ea typeface="+mn-ea"/>
                <a:cs typeface="Arial" pitchFamily="34" charset="0"/>
              </a:rPr>
              <a:t>(21,33%)</a:t>
            </a:r>
            <a:r>
              <a:rPr lang="tr-TR" sz="1600" dirty="0">
                <a:solidFill>
                  <a:schemeClr val="bg1"/>
                </a:solidFill>
                <a:latin typeface="Arial" pitchFamily="34" charset="0"/>
                <a:ea typeface="+mn-ea"/>
                <a:cs typeface="Arial" pitchFamily="34" charset="0"/>
              </a:rPr>
              <a:t> do not</a:t>
            </a:r>
            <a:r>
              <a:rPr lang="en-US" sz="1600" dirty="0">
                <a:solidFill>
                  <a:schemeClr val="bg1"/>
                </a:solidFill>
                <a:latin typeface="Arial" pitchFamily="34" charset="0"/>
                <a:ea typeface="+mn-ea"/>
                <a:cs typeface="Arial" pitchFamily="34" charset="0"/>
              </a:rPr>
              <a:t> eat food cooked in this way</a:t>
            </a:r>
            <a:r>
              <a:rPr lang="tr-TR" sz="1600" dirty="0">
                <a:solidFill>
                  <a:schemeClr val="bg1"/>
                </a:solidFill>
                <a:latin typeface="Arial" pitchFamily="34" charset="0"/>
                <a:ea typeface="+mn-ea"/>
                <a:cs typeface="Arial" pitchFamily="34" charset="0"/>
              </a:rPr>
              <a:t> when they can</a:t>
            </a:r>
            <a:r>
              <a:rPr lang="tr-TR" sz="1600" dirty="0">
                <a:solidFill>
                  <a:schemeClr val="bg1"/>
                </a:solidFill>
                <a:latin typeface="+mn-lt"/>
                <a:ea typeface="+mn-ea"/>
                <a:cs typeface="+mn-cs"/>
              </a:rPr>
              <a:t>.</a:t>
            </a:r>
          </a:p>
        </p:txBody>
      </p:sp>
      <p:sp>
        <p:nvSpPr>
          <p:cNvPr id="11" name="4 Metin kutusu">
            <a:extLst>
              <a:ext uri="{FF2B5EF4-FFF2-40B4-BE49-F238E27FC236}">
                <a16:creationId xmlns:a16="http://schemas.microsoft.com/office/drawing/2014/main" id="{4A5B4430-861B-499B-B52D-33243ADB5F95}"/>
              </a:ext>
            </a:extLst>
          </p:cNvPr>
          <p:cNvSpPr txBox="1"/>
          <p:nvPr/>
        </p:nvSpPr>
        <p:spPr>
          <a:xfrm>
            <a:off x="8405022" y="4215053"/>
            <a:ext cx="2005070" cy="307777"/>
          </a:xfrm>
          <a:prstGeom prst="rect">
            <a:avLst/>
          </a:prstGeom>
          <a:noFill/>
        </p:spPr>
        <p:txBody>
          <a:bodyPr wrap="square" rtlCol="0">
            <a:spAutoFit/>
          </a:bodyPr>
          <a:lstStyle/>
          <a:p>
            <a:r>
              <a:rPr lang="tr-TR" sz="1400" dirty="0"/>
              <a:t>   78.66%        22.33%</a:t>
            </a:r>
          </a:p>
        </p:txBody>
      </p:sp>
      <p:sp>
        <p:nvSpPr>
          <p:cNvPr id="3" name="Rectangle 2">
            <a:extLst>
              <a:ext uri="{FF2B5EF4-FFF2-40B4-BE49-F238E27FC236}">
                <a16:creationId xmlns:a16="http://schemas.microsoft.com/office/drawing/2014/main" id="{05C3636A-CF56-40A0-AB10-E7EFEC5735B5}"/>
              </a:ext>
            </a:extLst>
          </p:cNvPr>
          <p:cNvSpPr/>
          <p:nvPr/>
        </p:nvSpPr>
        <p:spPr>
          <a:xfrm>
            <a:off x="932873" y="5493388"/>
            <a:ext cx="10668000"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Conclusion: </a:t>
            </a:r>
            <a:r>
              <a:rPr lang="en-US" sz="1600" dirty="0">
                <a:solidFill>
                  <a:schemeClr val="bg1"/>
                </a:solidFill>
                <a:latin typeface="Arial" panose="020B0604020202020204" pitchFamily="34" charset="0"/>
                <a:cs typeface="Arial" panose="020B0604020202020204" pitchFamily="34" charset="0"/>
              </a:rPr>
              <a:t>The respondents from each country think that steamed, grilled or baked food is better than the fried food even though fried food is tastier to eat. Students know it is not as healthy as the other styles of food. </a:t>
            </a:r>
          </a:p>
        </p:txBody>
      </p:sp>
    </p:spTree>
    <p:extLst>
      <p:ext uri="{BB962C8B-B14F-4D97-AF65-F5344CB8AC3E}">
        <p14:creationId xmlns:p14="http://schemas.microsoft.com/office/powerpoint/2010/main" val="369793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FDCDC-8122-4A45-BC20-95C50C5A75F7}"/>
              </a:ext>
            </a:extLst>
          </p:cNvPr>
          <p:cNvSpPr>
            <a:spLocks noGrp="1"/>
          </p:cNvSpPr>
          <p:nvPr>
            <p:ph type="title"/>
          </p:nvPr>
        </p:nvSpPr>
        <p:spPr>
          <a:xfrm>
            <a:off x="838200" y="0"/>
            <a:ext cx="10515600" cy="1325563"/>
          </a:xfrm>
        </p:spPr>
        <p:txBody>
          <a:bodyPr>
            <a:normAutofit/>
          </a:bodyPr>
          <a:lstStyle/>
          <a:p>
            <a:pPr marL="571500" indent="-571500" algn="ctr">
              <a:buFont typeface="Wingdings" panose="05000000000000000000" pitchFamily="2" charset="2"/>
              <a:buChar char="Ø"/>
            </a:pPr>
            <a:r>
              <a:rPr lang="pt-PT" sz="2000" b="1" dirty="0" err="1">
                <a:solidFill>
                  <a:schemeClr val="bg1"/>
                </a:solidFill>
                <a:latin typeface="Arial" panose="020B0604020202020204" pitchFamily="34" charset="0"/>
                <a:cs typeface="Arial" panose="020B0604020202020204" pitchFamily="34" charset="0"/>
              </a:rPr>
              <a:t>What</a:t>
            </a:r>
            <a:r>
              <a:rPr lang="pt-PT" sz="2000" b="1" dirty="0">
                <a:solidFill>
                  <a:schemeClr val="bg1"/>
                </a:solidFill>
                <a:latin typeface="Arial" panose="020B0604020202020204" pitchFamily="34" charset="0"/>
                <a:cs typeface="Arial" panose="020B0604020202020204" pitchFamily="34" charset="0"/>
              </a:rPr>
              <a:t> do </a:t>
            </a:r>
            <a:r>
              <a:rPr lang="pt-PT" sz="2000" b="1" dirty="0" err="1">
                <a:solidFill>
                  <a:schemeClr val="bg1"/>
                </a:solidFill>
                <a:latin typeface="Arial" panose="020B0604020202020204" pitchFamily="34" charset="0"/>
                <a:cs typeface="Arial" panose="020B0604020202020204" pitchFamily="34" charset="0"/>
              </a:rPr>
              <a:t>you</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eat</a:t>
            </a:r>
            <a:r>
              <a:rPr lang="pt-PT" sz="2000" b="1" dirty="0">
                <a:solidFill>
                  <a:schemeClr val="bg1"/>
                </a:solidFill>
                <a:latin typeface="Arial" panose="020B0604020202020204" pitchFamily="34" charset="0"/>
                <a:cs typeface="Arial" panose="020B0604020202020204" pitchFamily="34" charset="0"/>
              </a:rPr>
              <a:t> as snacks?</a:t>
            </a:r>
          </a:p>
        </p:txBody>
      </p:sp>
      <p:sp>
        <p:nvSpPr>
          <p:cNvPr id="4" name="CaixaDeTexto 3">
            <a:extLst>
              <a:ext uri="{FF2B5EF4-FFF2-40B4-BE49-F238E27FC236}">
                <a16:creationId xmlns:a16="http://schemas.microsoft.com/office/drawing/2014/main" id="{5AF9F804-BE8A-4790-A432-76A1C6EDA9C3}"/>
              </a:ext>
            </a:extLst>
          </p:cNvPr>
          <p:cNvSpPr txBox="1"/>
          <p:nvPr/>
        </p:nvSpPr>
        <p:spPr>
          <a:xfrm>
            <a:off x="2068944" y="925453"/>
            <a:ext cx="1805207"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5" name="7 - Γράφημα">
            <a:extLst>
              <a:ext uri="{FF2B5EF4-FFF2-40B4-BE49-F238E27FC236}">
                <a16:creationId xmlns:a16="http://schemas.microsoft.com/office/drawing/2014/main" id="{7A5F9EE4-BB38-48F4-B69B-97FA644E0BF8}"/>
              </a:ext>
            </a:extLst>
          </p:cNvPr>
          <p:cNvGraphicFramePr>
            <a:graphicFrameLocks/>
          </p:cNvGraphicFramePr>
          <p:nvPr>
            <p:extLst>
              <p:ext uri="{D42A27DB-BD31-4B8C-83A1-F6EECF244321}">
                <p14:modId xmlns:p14="http://schemas.microsoft.com/office/powerpoint/2010/main" val="3285850338"/>
              </p:ext>
            </p:extLst>
          </p:nvPr>
        </p:nvGraphicFramePr>
        <p:xfrm>
          <a:off x="1438565" y="1325563"/>
          <a:ext cx="3955472" cy="2821564"/>
        </p:xfrm>
        <a:graphic>
          <a:graphicData uri="http://schemas.openxmlformats.org/presentationml/2006/ole">
            <mc:AlternateContent xmlns:mc="http://schemas.openxmlformats.org/markup-compatibility/2006">
              <mc:Choice xmlns:v="urn:schemas-microsoft-com:vml" Requires="v">
                <p:oleObj spid="_x0000_s1085" r:id="rId3" imgW="5078408" imgH="3993226" progId="Excel.Sheet.8">
                  <p:embed/>
                </p:oleObj>
              </mc:Choice>
              <mc:Fallback>
                <p:oleObj r:id="rId3" imgW="5078408" imgH="3993226" progId="Excel.Sheet.8">
                  <p:embed/>
                  <p:pic>
                    <p:nvPicPr>
                      <p:cNvPr id="0"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565" y="1325563"/>
                        <a:ext cx="3955472" cy="2821564"/>
                      </a:xfrm>
                      <a:prstGeom prst="rect">
                        <a:avLst/>
                      </a:prstGeom>
                      <a:solidFill>
                        <a:schemeClr val="accent1"/>
                      </a:solidFill>
                    </p:spPr>
                  </p:pic>
                </p:oleObj>
              </mc:Fallback>
            </mc:AlternateContent>
          </a:graphicData>
        </a:graphic>
      </p:graphicFrame>
      <p:sp>
        <p:nvSpPr>
          <p:cNvPr id="7" name="11 - TextBox">
            <a:extLst>
              <a:ext uri="{FF2B5EF4-FFF2-40B4-BE49-F238E27FC236}">
                <a16:creationId xmlns:a16="http://schemas.microsoft.com/office/drawing/2014/main" id="{982BEA85-DEBA-46A2-8BC1-E6805FE62397}"/>
              </a:ext>
            </a:extLst>
          </p:cNvPr>
          <p:cNvSpPr txBox="1"/>
          <p:nvPr/>
        </p:nvSpPr>
        <p:spPr>
          <a:xfrm>
            <a:off x="838200" y="4253276"/>
            <a:ext cx="6135255" cy="2554545"/>
          </a:xfrm>
          <a:prstGeom prst="rect">
            <a:avLst/>
          </a:prstGeom>
          <a:noFill/>
        </p:spPr>
        <p:txBody>
          <a:bodyPr wrap="square">
            <a:spAutoFit/>
          </a:bodyPr>
          <a:lstStyle/>
          <a:p>
            <a:pPr algn="just" fontAlgn="auto">
              <a:spcBef>
                <a:spcPts val="0"/>
              </a:spcBef>
              <a:spcAft>
                <a:spcPts val="0"/>
              </a:spcAft>
              <a:defRPr/>
            </a:pPr>
            <a:r>
              <a:rPr lang="en-US" sz="1600" dirty="0">
                <a:solidFill>
                  <a:schemeClr val="bg1"/>
                </a:solidFill>
                <a:latin typeface="Arial" pitchFamily="34" charset="0"/>
                <a:cs typeface="Arial" pitchFamily="34" charset="0"/>
              </a:rPr>
              <a:t>According to the survey, 63% of Greek youngsters were found to have 1 to 2 snacks per day in-between their main meals. Other 22% appear to consume three or more.</a:t>
            </a:r>
          </a:p>
          <a:p>
            <a:pPr algn="just" fontAlgn="auto">
              <a:spcBef>
                <a:spcPts val="0"/>
              </a:spcBef>
              <a:spcAft>
                <a:spcPts val="0"/>
              </a:spcAft>
              <a:defRPr/>
            </a:pPr>
            <a:r>
              <a:rPr lang="en-US" sz="1600" dirty="0">
                <a:solidFill>
                  <a:schemeClr val="bg1"/>
                </a:solidFill>
                <a:latin typeface="Arial" pitchFamily="34" charset="0"/>
                <a:cs typeface="Arial" pitchFamily="34" charset="0"/>
              </a:rPr>
              <a:t>Concerning snacking habits, the first place in their list of preferences is fruit reaching up to 30%, sandwiches and fruit are to follow with 21% which go hand in hand with a more enriched “snack pool” including pizza, chocolate, biscuits and yoghurt. </a:t>
            </a:r>
          </a:p>
          <a:p>
            <a:pPr algn="just" fontAlgn="auto">
              <a:spcBef>
                <a:spcPts val="0"/>
              </a:spcBef>
              <a:spcAft>
                <a:spcPts val="0"/>
              </a:spcAft>
              <a:defRPr/>
            </a:pPr>
            <a:r>
              <a:rPr lang="en-US" sz="1600" dirty="0">
                <a:solidFill>
                  <a:schemeClr val="bg1"/>
                </a:solidFill>
                <a:latin typeface="Arial" pitchFamily="34" charset="0"/>
                <a:cs typeface="Arial" pitchFamily="34" charset="0"/>
              </a:rPr>
              <a:t>An encouraging finding that came to light and should be underlined, though, is that fruit is the most popular snack; being part of every single Greek youngster’s snacking habits.</a:t>
            </a:r>
            <a:r>
              <a:rPr lang="en-US" sz="1600" dirty="0">
                <a:solidFill>
                  <a:schemeClr val="tx1">
                    <a:lumMod val="75000"/>
                    <a:lumOff val="25000"/>
                  </a:schemeClr>
                </a:solidFill>
                <a:latin typeface="Arial" pitchFamily="34" charset="0"/>
                <a:cs typeface="Arial" pitchFamily="34" charset="0"/>
              </a:rPr>
              <a:t>.</a:t>
            </a:r>
            <a:endParaRPr lang="el-GR" sz="1600" dirty="0">
              <a:solidFill>
                <a:schemeClr val="tx1">
                  <a:lumMod val="75000"/>
                  <a:lumOff val="25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ABFED241-C340-452C-BD1D-13B46C9817B2}"/>
              </a:ext>
            </a:extLst>
          </p:cNvPr>
          <p:cNvSpPr/>
          <p:nvPr/>
        </p:nvSpPr>
        <p:spPr>
          <a:xfrm>
            <a:off x="8742936" y="925453"/>
            <a:ext cx="654346"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Italy</a:t>
            </a:r>
            <a:endParaRPr lang="ro-RO" dirty="0"/>
          </a:p>
        </p:txBody>
      </p:sp>
      <p:pic>
        <p:nvPicPr>
          <p:cNvPr id="8" name="Immagine 7">
            <a:extLst>
              <a:ext uri="{FF2B5EF4-FFF2-40B4-BE49-F238E27FC236}">
                <a16:creationId xmlns:a16="http://schemas.microsoft.com/office/drawing/2014/main" id="{2EA067BC-9F0C-4A4D-A64D-1D473E25BF62}"/>
              </a:ext>
            </a:extLst>
          </p:cNvPr>
          <p:cNvPicPr>
            <a:picLocks noChangeAspect="1"/>
          </p:cNvPicPr>
          <p:nvPr/>
        </p:nvPicPr>
        <p:blipFill>
          <a:blip r:embed="rId5" cstate="print"/>
          <a:stretch>
            <a:fillRect/>
          </a:stretch>
        </p:blipFill>
        <p:spPr>
          <a:xfrm>
            <a:off x="7073176" y="1314998"/>
            <a:ext cx="4749369" cy="2938278"/>
          </a:xfrm>
          <a:prstGeom prst="rect">
            <a:avLst/>
          </a:prstGeom>
        </p:spPr>
      </p:pic>
      <p:sp>
        <p:nvSpPr>
          <p:cNvPr id="6" name="Rectangle 5">
            <a:extLst>
              <a:ext uri="{FF2B5EF4-FFF2-40B4-BE49-F238E27FC236}">
                <a16:creationId xmlns:a16="http://schemas.microsoft.com/office/drawing/2014/main" id="{AC43F3AA-DE91-4653-9491-9BFA21AFCF70}"/>
              </a:ext>
            </a:extLst>
          </p:cNvPr>
          <p:cNvSpPr/>
          <p:nvPr/>
        </p:nvSpPr>
        <p:spPr>
          <a:xfrm>
            <a:off x="7333177" y="4759098"/>
            <a:ext cx="4749369" cy="338554"/>
          </a:xfrm>
          <a:prstGeom prst="rect">
            <a:avLst/>
          </a:prstGeom>
        </p:spPr>
        <p:txBody>
          <a:bodyPr wrap="square">
            <a:spAutoFit/>
          </a:bodyPr>
          <a:lstStyle/>
          <a:p>
            <a:r>
              <a:rPr lang="en-US" sz="1600" dirty="0">
                <a:solidFill>
                  <a:prstClr val="black"/>
                </a:solidFill>
                <a:latin typeface="Arial" pitchFamily="34" charset="0"/>
                <a:cs typeface="Arial" pitchFamily="34" charset="0"/>
              </a:rPr>
              <a:t>Biscuits and pizza predominate by a few lengths.</a:t>
            </a:r>
            <a:endParaRPr lang="ro-RO" sz="1600" dirty="0"/>
          </a:p>
        </p:txBody>
      </p:sp>
    </p:spTree>
    <p:extLst>
      <p:ext uri="{BB962C8B-B14F-4D97-AF65-F5344CB8AC3E}">
        <p14:creationId xmlns:p14="http://schemas.microsoft.com/office/powerpoint/2010/main" val="194407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18CE6C1-D14E-4021-9236-2D14E6642095}"/>
              </a:ext>
            </a:extLst>
          </p:cNvPr>
          <p:cNvSpPr>
            <a:spLocks noGrp="1"/>
          </p:cNvSpPr>
          <p:nvPr>
            <p:ph type="title"/>
          </p:nvPr>
        </p:nvSpPr>
        <p:spPr>
          <a:xfrm>
            <a:off x="838200" y="365126"/>
            <a:ext cx="10515600" cy="710846"/>
          </a:xfrm>
        </p:spPr>
        <p:txBody>
          <a:bodyPr>
            <a:normAutofit/>
          </a:bodyPr>
          <a:lstStyle/>
          <a:p>
            <a:r>
              <a:rPr lang="pt-PT" sz="2000" dirty="0">
                <a:solidFill>
                  <a:schemeClr val="bg1"/>
                </a:solidFill>
                <a:latin typeface="Arial" panose="020B0604020202020204" pitchFamily="34" charset="0"/>
                <a:ea typeface="+mn-ea"/>
                <a:cs typeface="Arial" panose="020B0604020202020204" pitchFamily="34" charset="0"/>
              </a:rPr>
              <a:t>                    </a:t>
            </a:r>
          </a:p>
        </p:txBody>
      </p:sp>
      <p:sp>
        <p:nvSpPr>
          <p:cNvPr id="5" name="CaixaDeTexto 4">
            <a:extLst>
              <a:ext uri="{FF2B5EF4-FFF2-40B4-BE49-F238E27FC236}">
                <a16:creationId xmlns:a16="http://schemas.microsoft.com/office/drawing/2014/main" id="{D180BBBF-F4B4-46BE-AF16-1ADE75EE1BAA}"/>
              </a:ext>
            </a:extLst>
          </p:cNvPr>
          <p:cNvSpPr txBox="1"/>
          <p:nvPr/>
        </p:nvSpPr>
        <p:spPr>
          <a:xfrm>
            <a:off x="290648" y="365126"/>
            <a:ext cx="3856382"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              Portugal</a:t>
            </a:r>
          </a:p>
        </p:txBody>
      </p:sp>
      <p:sp>
        <p:nvSpPr>
          <p:cNvPr id="7" name="Rettangolo 8">
            <a:extLst>
              <a:ext uri="{FF2B5EF4-FFF2-40B4-BE49-F238E27FC236}">
                <a16:creationId xmlns:a16="http://schemas.microsoft.com/office/drawing/2014/main" id="{BD820CBD-EA71-44E1-BD1D-94BAE7DA81D4}"/>
              </a:ext>
            </a:extLst>
          </p:cNvPr>
          <p:cNvSpPr/>
          <p:nvPr/>
        </p:nvSpPr>
        <p:spPr>
          <a:xfrm>
            <a:off x="1182254" y="5335114"/>
            <a:ext cx="3851563" cy="369332"/>
          </a:xfrm>
          <a:prstGeom prst="rect">
            <a:avLst/>
          </a:prstGeom>
        </p:spPr>
        <p:txBody>
          <a:bodyPr wrap="square">
            <a:spAutoFit/>
          </a:bodyPr>
          <a:lstStyle/>
          <a:p>
            <a:r>
              <a:rPr lang="en-US" dirty="0">
                <a:latin typeface="Arial" pitchFamily="34" charset="0"/>
                <a:cs typeface="Arial" pitchFamily="34" charset="0"/>
              </a:rPr>
              <a:t>. </a:t>
            </a:r>
          </a:p>
        </p:txBody>
      </p:sp>
      <p:pic>
        <p:nvPicPr>
          <p:cNvPr id="8" name="Imagem 7">
            <a:extLst>
              <a:ext uri="{FF2B5EF4-FFF2-40B4-BE49-F238E27FC236}">
                <a16:creationId xmlns:a16="http://schemas.microsoft.com/office/drawing/2014/main" id="{A0008464-9C57-4A7F-971C-A05ADE5019AB}"/>
              </a:ext>
            </a:extLst>
          </p:cNvPr>
          <p:cNvPicPr>
            <a:picLocks noChangeAspect="1"/>
          </p:cNvPicPr>
          <p:nvPr/>
        </p:nvPicPr>
        <p:blipFill rotWithShape="1">
          <a:blip r:embed="rId2"/>
          <a:srcRect l="31737" t="30313" r="40591" b="29329"/>
          <a:stretch/>
        </p:blipFill>
        <p:spPr>
          <a:xfrm>
            <a:off x="686088" y="1075973"/>
            <a:ext cx="4347730" cy="2941846"/>
          </a:xfrm>
          <a:prstGeom prst="rect">
            <a:avLst/>
          </a:prstGeom>
        </p:spPr>
      </p:pic>
      <p:sp>
        <p:nvSpPr>
          <p:cNvPr id="10" name="Retângulo 9">
            <a:extLst>
              <a:ext uri="{FF2B5EF4-FFF2-40B4-BE49-F238E27FC236}">
                <a16:creationId xmlns:a16="http://schemas.microsoft.com/office/drawing/2014/main" id="{5D25C385-4FFB-4F23-BC3D-E03D1E422637}"/>
              </a:ext>
            </a:extLst>
          </p:cNvPr>
          <p:cNvSpPr/>
          <p:nvPr/>
        </p:nvSpPr>
        <p:spPr>
          <a:xfrm>
            <a:off x="488272" y="4485414"/>
            <a:ext cx="5078028" cy="830997"/>
          </a:xfrm>
          <a:prstGeom prst="rect">
            <a:avLst/>
          </a:prstGeom>
        </p:spPr>
        <p:txBody>
          <a:bodyPr wrap="square">
            <a:spAutoFit/>
          </a:bodyPr>
          <a:lstStyle/>
          <a:p>
            <a:r>
              <a:rPr lang="pt-PT" sz="1600" dirty="0">
                <a:solidFill>
                  <a:schemeClr val="bg1"/>
                </a:solidFill>
                <a:latin typeface="Arial" pitchFamily="34" charset="0"/>
                <a:cs typeface="Arial" pitchFamily="34" charset="0"/>
              </a:rPr>
              <a:t>For the question “What do you eat as snacks?”</a:t>
            </a:r>
            <a:r>
              <a:rPr lang="ro-RO" sz="1600" dirty="0">
                <a:solidFill>
                  <a:schemeClr val="bg1"/>
                </a:solidFill>
                <a:latin typeface="Arial" pitchFamily="34" charset="0"/>
                <a:cs typeface="Arial" pitchFamily="34" charset="0"/>
              </a:rPr>
              <a:t>,</a:t>
            </a:r>
            <a:r>
              <a:rPr lang="pt-PT" sz="1600" dirty="0">
                <a:solidFill>
                  <a:schemeClr val="bg1"/>
                </a:solidFill>
                <a:latin typeface="Arial" pitchFamily="34" charset="0"/>
                <a:cs typeface="Arial" pitchFamily="34" charset="0"/>
              </a:rPr>
              <a:t> most students consume biscuits, chocolate, sandwiches, pastries, fruit and yoghurt</a:t>
            </a:r>
            <a:r>
              <a:rPr lang="pt-PT" sz="1600" dirty="0">
                <a:solidFill>
                  <a:schemeClr val="bg1"/>
                </a:solidFill>
              </a:rPr>
              <a:t>.</a:t>
            </a:r>
            <a:endParaRPr lang="en-US" sz="1600" dirty="0">
              <a:solidFill>
                <a:schemeClr val="bg1"/>
              </a:solidFill>
            </a:endParaRPr>
          </a:p>
        </p:txBody>
      </p:sp>
      <p:sp>
        <p:nvSpPr>
          <p:cNvPr id="2" name="Rectangle 1">
            <a:extLst>
              <a:ext uri="{FF2B5EF4-FFF2-40B4-BE49-F238E27FC236}">
                <a16:creationId xmlns:a16="http://schemas.microsoft.com/office/drawing/2014/main" id="{0DAFCB96-CB4B-4289-B14D-95078D5D9A73}"/>
              </a:ext>
            </a:extLst>
          </p:cNvPr>
          <p:cNvSpPr/>
          <p:nvPr/>
        </p:nvSpPr>
        <p:spPr>
          <a:xfrm>
            <a:off x="8768813" y="365125"/>
            <a:ext cx="1212191"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Romania</a:t>
            </a:r>
            <a:endParaRPr lang="ro-RO" dirty="0"/>
          </a:p>
        </p:txBody>
      </p:sp>
      <p:graphicFrame>
        <p:nvGraphicFramePr>
          <p:cNvPr id="9" name="Chart 3">
            <a:extLst>
              <a:ext uri="{FF2B5EF4-FFF2-40B4-BE49-F238E27FC236}">
                <a16:creationId xmlns:a16="http://schemas.microsoft.com/office/drawing/2014/main" id="{CF5E8E91-B9D2-426F-BDF9-ED11057BE724}"/>
              </a:ext>
            </a:extLst>
          </p:cNvPr>
          <p:cNvGraphicFramePr/>
          <p:nvPr>
            <p:extLst>
              <p:ext uri="{D42A27DB-BD31-4B8C-83A1-F6EECF244321}">
                <p14:modId xmlns:p14="http://schemas.microsoft.com/office/powerpoint/2010/main" val="2563919267"/>
              </p:ext>
            </p:extLst>
          </p:nvPr>
        </p:nvGraphicFramePr>
        <p:xfrm>
          <a:off x="6857998" y="1098999"/>
          <a:ext cx="3611418" cy="296487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311423B9-E488-4FE1-A46B-D2D33ABD8C22}"/>
              </a:ext>
            </a:extLst>
          </p:cNvPr>
          <p:cNvSpPr/>
          <p:nvPr/>
        </p:nvSpPr>
        <p:spPr>
          <a:xfrm>
            <a:off x="5782537" y="4485414"/>
            <a:ext cx="5820578" cy="1815882"/>
          </a:xfrm>
          <a:prstGeom prst="rect">
            <a:avLst/>
          </a:prstGeom>
        </p:spPr>
        <p:txBody>
          <a:bodyPr wrap="square">
            <a:spAutoFit/>
          </a:bodyPr>
          <a:lstStyle/>
          <a:p>
            <a:pPr lvl="0"/>
            <a:r>
              <a:rPr lang="en-US" sz="1600" dirty="0">
                <a:solidFill>
                  <a:prstClr val="black"/>
                </a:solidFill>
                <a:latin typeface="Arial" panose="020B0604020202020204" pitchFamily="34" charset="0"/>
                <a:cs typeface="Arial" panose="020B0604020202020204" pitchFamily="34" charset="0"/>
              </a:rPr>
              <a:t>15% choose biscuits as their snacks, 8% admit they usually eat candies, 8% pick nuts or peanuts, 15% choose to eat fruit as their snack, 16% think that chocolate is the best snack, 8% eat a lot of yoghurt as their snack, 3% say that they eat veggies 3% pick pastries, 13% make a sandwich every time they want a snack and 11% pick pizza as the best snack choice.</a:t>
            </a:r>
            <a:endParaRPr lang="ro-RO"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90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31E297-E15D-4F63-AED8-E4660E18EE8C}"/>
              </a:ext>
            </a:extLst>
          </p:cNvPr>
          <p:cNvSpPr/>
          <p:nvPr/>
        </p:nvSpPr>
        <p:spPr>
          <a:xfrm>
            <a:off x="1029810" y="80776"/>
            <a:ext cx="10591059" cy="2800767"/>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 	This compendium contains the diet habits of youngsters today, starting from a survey that the partner schools did in their own country. There were 150 students from each school that answered the questionnaire and the students compared and contrasted their eating and drinking habits with their partners, they </a:t>
            </a:r>
            <a:r>
              <a:rPr lang="en-US" sz="1600" dirty="0" err="1">
                <a:solidFill>
                  <a:schemeClr val="bg1"/>
                </a:solidFill>
                <a:latin typeface="Arial" panose="020B0604020202020204" pitchFamily="34" charset="0"/>
                <a:cs typeface="Arial" panose="020B0604020202020204" pitchFamily="34" charset="0"/>
              </a:rPr>
              <a:t>analysed</a:t>
            </a:r>
            <a:r>
              <a:rPr lang="en-US" sz="1600" dirty="0">
                <a:solidFill>
                  <a:schemeClr val="bg1"/>
                </a:solidFill>
                <a:latin typeface="Arial" panose="020B0604020202020204" pitchFamily="34" charset="0"/>
                <a:cs typeface="Arial" panose="020B0604020202020204" pitchFamily="34" charset="0"/>
              </a:rPr>
              <a:t> what they had in common, what was different and what they needed to change for a better life. </a:t>
            </a:r>
          </a:p>
          <a:p>
            <a:pPr algn="just"/>
            <a:r>
              <a:rPr lang="en-US" sz="1600" dirty="0">
                <a:solidFill>
                  <a:schemeClr val="bg1"/>
                </a:solidFill>
                <a:latin typeface="Arial" panose="020B0604020202020204" pitchFamily="34" charset="0"/>
                <a:cs typeface="Arial" panose="020B0604020202020204" pitchFamily="34" charset="0"/>
              </a:rPr>
              <a:t>	The compendium has got 3 parts:</a:t>
            </a:r>
          </a:p>
          <a:p>
            <a:pPr marL="28575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 Part I which contains the analyses of the diet habits of the European youngsters;</a:t>
            </a:r>
          </a:p>
          <a:p>
            <a:pPr marL="28575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 Part II which is a comparison between the </a:t>
            </a:r>
            <a:r>
              <a:rPr lang="en-US" sz="1600" dirty="0">
                <a:solidFill>
                  <a:prstClr val="black"/>
                </a:solidFill>
                <a:latin typeface="Arial" panose="020B0604020202020204" pitchFamily="34" charset="0"/>
                <a:cs typeface="Arial" panose="020B0604020202020204" pitchFamily="34" charset="0"/>
              </a:rPr>
              <a:t>traditional food of the </a:t>
            </a:r>
            <a:r>
              <a:rPr lang="en-US" sz="1600" dirty="0">
                <a:solidFill>
                  <a:schemeClr val="bg1"/>
                </a:solidFill>
                <a:latin typeface="Arial" panose="020B0604020202020204" pitchFamily="34" charset="0"/>
                <a:cs typeface="Arial" panose="020B0604020202020204" pitchFamily="34" charset="0"/>
              </a:rPr>
              <a:t>five countries involved in the project and the international one; </a:t>
            </a:r>
          </a:p>
          <a:p>
            <a:pPr marL="28575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Part III which makes suggestions for healthy food and a plan for the perfect diet of the European youngster for a week. </a:t>
            </a:r>
          </a:p>
          <a:p>
            <a:pPr algn="just"/>
            <a:r>
              <a:rPr lang="en-US" sz="1600" dirty="0">
                <a:solidFill>
                  <a:schemeClr val="bg1"/>
                </a:solidFill>
                <a:latin typeface="Arial" panose="020B0604020202020204" pitchFamily="34" charset="0"/>
                <a:cs typeface="Arial" panose="020B0604020202020204" pitchFamily="34" charset="0"/>
              </a:rPr>
              <a:t> </a:t>
            </a:r>
            <a:endParaRPr lang="ro-RO" sz="1600" dirty="0">
              <a:solidFill>
                <a:schemeClr val="bg1"/>
              </a:solidFill>
              <a:latin typeface="Arial" panose="020B0604020202020204" pitchFamily="34" charset="0"/>
              <a:cs typeface="Arial" panose="020B0604020202020204" pitchFamily="34" charset="0"/>
            </a:endParaRPr>
          </a:p>
        </p:txBody>
      </p:sp>
      <p:pic>
        <p:nvPicPr>
          <p:cNvPr id="4" name="Picture 2" descr="Resultado de imagem para Yogurt with honey and nuts">
            <a:extLst>
              <a:ext uri="{FF2B5EF4-FFF2-40B4-BE49-F238E27FC236}">
                <a16:creationId xmlns:a16="http://schemas.microsoft.com/office/drawing/2014/main" id="{0A9B72FD-A1C2-44F3-8B06-EE0E5A28D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097" y="2568493"/>
            <a:ext cx="2788680" cy="2157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m 14">
            <a:extLst>
              <a:ext uri="{FF2B5EF4-FFF2-40B4-BE49-F238E27FC236}">
                <a16:creationId xmlns:a16="http://schemas.microsoft.com/office/drawing/2014/main" id="{FD8DE002-6B8A-4E50-999E-0E51712DC7C0}"/>
              </a:ext>
            </a:extLst>
          </p:cNvPr>
          <p:cNvPicPr>
            <a:picLocks noChangeAspect="1"/>
          </p:cNvPicPr>
          <p:nvPr/>
        </p:nvPicPr>
        <p:blipFill>
          <a:blip r:embed="rId3"/>
          <a:stretch>
            <a:fillRect/>
          </a:stretch>
        </p:blipFill>
        <p:spPr>
          <a:xfrm>
            <a:off x="4028603" y="2568493"/>
            <a:ext cx="2654688" cy="2078522"/>
          </a:xfrm>
          <a:prstGeom prst="rect">
            <a:avLst/>
          </a:prstGeom>
          <a:ln>
            <a:noFill/>
          </a:ln>
          <a:effectLst>
            <a:softEdge rad="112500"/>
          </a:effectLst>
        </p:spPr>
      </p:pic>
      <p:pic>
        <p:nvPicPr>
          <p:cNvPr id="6" name="Imagem 10">
            <a:extLst>
              <a:ext uri="{FF2B5EF4-FFF2-40B4-BE49-F238E27FC236}">
                <a16:creationId xmlns:a16="http://schemas.microsoft.com/office/drawing/2014/main" id="{1F8FC99E-3708-4CE6-8DC3-F6F03DFCF54D}"/>
              </a:ext>
            </a:extLst>
          </p:cNvPr>
          <p:cNvPicPr>
            <a:picLocks noChangeAspect="1"/>
          </p:cNvPicPr>
          <p:nvPr/>
        </p:nvPicPr>
        <p:blipFill>
          <a:blip r:embed="rId4"/>
          <a:stretch>
            <a:fillRect/>
          </a:stretch>
        </p:blipFill>
        <p:spPr>
          <a:xfrm>
            <a:off x="9304853" y="2614777"/>
            <a:ext cx="2166201" cy="2032238"/>
          </a:xfrm>
          <a:prstGeom prst="rect">
            <a:avLst/>
          </a:prstGeom>
          <a:ln>
            <a:noFill/>
          </a:ln>
          <a:effectLst>
            <a:softEdge rad="112500"/>
          </a:effectLst>
        </p:spPr>
      </p:pic>
      <p:pic>
        <p:nvPicPr>
          <p:cNvPr id="8" name="Imagem 11">
            <a:extLst>
              <a:ext uri="{FF2B5EF4-FFF2-40B4-BE49-F238E27FC236}">
                <a16:creationId xmlns:a16="http://schemas.microsoft.com/office/drawing/2014/main" id="{116C4862-E9F2-46BF-B78E-079DE0C22204}"/>
              </a:ext>
            </a:extLst>
          </p:cNvPr>
          <p:cNvPicPr>
            <a:picLocks noChangeAspect="1"/>
          </p:cNvPicPr>
          <p:nvPr/>
        </p:nvPicPr>
        <p:blipFill>
          <a:blip r:embed="rId5" cstate="print"/>
          <a:stretch>
            <a:fillRect/>
          </a:stretch>
        </p:blipFill>
        <p:spPr>
          <a:xfrm>
            <a:off x="7356509" y="4567115"/>
            <a:ext cx="2400049" cy="1700519"/>
          </a:xfrm>
          <a:prstGeom prst="rect">
            <a:avLst/>
          </a:prstGeom>
          <a:ln>
            <a:noFill/>
          </a:ln>
          <a:effectLst>
            <a:softEdge rad="112500"/>
          </a:effectLst>
        </p:spPr>
      </p:pic>
      <p:pic>
        <p:nvPicPr>
          <p:cNvPr id="9" name="Imagem 12">
            <a:extLst>
              <a:ext uri="{FF2B5EF4-FFF2-40B4-BE49-F238E27FC236}">
                <a16:creationId xmlns:a16="http://schemas.microsoft.com/office/drawing/2014/main" id="{6C644118-5BA6-4D55-B860-EEFABAE7713B}"/>
              </a:ext>
            </a:extLst>
          </p:cNvPr>
          <p:cNvPicPr>
            <a:picLocks noChangeAspect="1"/>
          </p:cNvPicPr>
          <p:nvPr/>
        </p:nvPicPr>
        <p:blipFill>
          <a:blip r:embed="rId6"/>
          <a:stretch>
            <a:fillRect/>
          </a:stretch>
        </p:blipFill>
        <p:spPr>
          <a:xfrm>
            <a:off x="6715042" y="2568493"/>
            <a:ext cx="2665755" cy="2032237"/>
          </a:xfrm>
          <a:prstGeom prst="rect">
            <a:avLst/>
          </a:prstGeom>
          <a:ln>
            <a:noFill/>
          </a:ln>
          <a:effectLst>
            <a:softEdge rad="112500"/>
          </a:effectLst>
        </p:spPr>
      </p:pic>
      <p:pic>
        <p:nvPicPr>
          <p:cNvPr id="2050" name="Picture 2">
            <a:extLst>
              <a:ext uri="{FF2B5EF4-FFF2-40B4-BE49-F238E27FC236}">
                <a16:creationId xmlns:a16="http://schemas.microsoft.com/office/drawing/2014/main" id="{42C83746-6E9F-45E4-8376-7E2756772D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5437" y="4634144"/>
            <a:ext cx="2333291" cy="15449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6122852-6E27-4816-AFB0-D1603EBED8E6}"/>
              </a:ext>
            </a:extLst>
          </p:cNvPr>
          <p:cNvPicPr>
            <a:picLocks noChangeAspect="1"/>
          </p:cNvPicPr>
          <p:nvPr/>
        </p:nvPicPr>
        <p:blipFill>
          <a:blip r:embed="rId8"/>
          <a:stretch>
            <a:fillRect/>
          </a:stretch>
        </p:blipFill>
        <p:spPr>
          <a:xfrm>
            <a:off x="5026843" y="4533701"/>
            <a:ext cx="2487384" cy="1733933"/>
          </a:xfrm>
          <a:prstGeom prst="rect">
            <a:avLst/>
          </a:prstGeom>
        </p:spPr>
      </p:pic>
    </p:spTree>
    <p:extLst>
      <p:ext uri="{BB962C8B-B14F-4D97-AF65-F5344CB8AC3E}">
        <p14:creationId xmlns:p14="http://schemas.microsoft.com/office/powerpoint/2010/main" val="373593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9">
            <a:extLst>
              <a:ext uri="{FF2B5EF4-FFF2-40B4-BE49-F238E27FC236}">
                <a16:creationId xmlns:a16="http://schemas.microsoft.com/office/drawing/2014/main" id="{2E48B135-4839-44F9-8E43-7425F513980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8625" y="961293"/>
            <a:ext cx="5146320" cy="3499871"/>
          </a:xfrm>
          <a:prstGeom prst="rect">
            <a:avLst/>
          </a:prstGeom>
        </p:spPr>
      </p:pic>
      <p:sp>
        <p:nvSpPr>
          <p:cNvPr id="5" name="CaixaDeTexto 4">
            <a:extLst>
              <a:ext uri="{FF2B5EF4-FFF2-40B4-BE49-F238E27FC236}">
                <a16:creationId xmlns:a16="http://schemas.microsoft.com/office/drawing/2014/main" id="{00F27473-BD6A-4D65-AC79-43C1EDB900C0}"/>
              </a:ext>
            </a:extLst>
          </p:cNvPr>
          <p:cNvSpPr txBox="1"/>
          <p:nvPr/>
        </p:nvSpPr>
        <p:spPr>
          <a:xfrm>
            <a:off x="2548604" y="227425"/>
            <a:ext cx="2114726"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Turkey</a:t>
            </a:r>
            <a:endParaRPr lang="pt-PT" sz="2000" dirty="0">
              <a:solidFill>
                <a:schemeClr val="bg1"/>
              </a:solidFill>
              <a:latin typeface="Arial" panose="020B0604020202020204" pitchFamily="34" charset="0"/>
              <a:cs typeface="Arial" panose="020B0604020202020204" pitchFamily="34" charset="0"/>
            </a:endParaRPr>
          </a:p>
        </p:txBody>
      </p:sp>
      <p:sp>
        <p:nvSpPr>
          <p:cNvPr id="9" name="Başlık 1">
            <a:extLst>
              <a:ext uri="{FF2B5EF4-FFF2-40B4-BE49-F238E27FC236}">
                <a16:creationId xmlns:a16="http://schemas.microsoft.com/office/drawing/2014/main" id="{069A31D7-FFBD-4FF6-B816-8A686106BD59}"/>
              </a:ext>
            </a:extLst>
          </p:cNvPr>
          <p:cNvSpPr txBox="1">
            <a:spLocks/>
          </p:cNvSpPr>
          <p:nvPr/>
        </p:nvSpPr>
        <p:spPr>
          <a:xfrm>
            <a:off x="6355022" y="627535"/>
            <a:ext cx="5392619" cy="89227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tr-TR" sz="1600" dirty="0">
                <a:solidFill>
                  <a:schemeClr val="bg1"/>
                </a:solidFill>
                <a:latin typeface="Arial" pitchFamily="34" charset="0"/>
                <a:ea typeface="+mn-ea"/>
                <a:cs typeface="Arial" pitchFamily="34" charset="0"/>
              </a:rPr>
              <a:t>On average 2/3 of the </a:t>
            </a:r>
            <a:r>
              <a:rPr lang="en-US" sz="1600" dirty="0">
                <a:solidFill>
                  <a:schemeClr val="bg1"/>
                </a:solidFill>
                <a:latin typeface="Arial" pitchFamily="34" charset="0"/>
                <a:ea typeface="+mn-ea"/>
                <a:cs typeface="Arial" pitchFamily="34" charset="0"/>
              </a:rPr>
              <a:t>Turkish </a:t>
            </a:r>
            <a:r>
              <a:rPr lang="tr-TR" sz="1600" dirty="0">
                <a:solidFill>
                  <a:schemeClr val="bg1"/>
                </a:solidFill>
                <a:latin typeface="Arial" pitchFamily="34" charset="0"/>
                <a:ea typeface="+mn-ea"/>
                <a:cs typeface="Arial" pitchFamily="34" charset="0"/>
              </a:rPr>
              <a:t>students eat biscuits, chocolate and fruit as snacks and half of them eat sandwiches, nuts and yog</a:t>
            </a:r>
            <a:r>
              <a:rPr lang="en-GB" sz="1600" dirty="0">
                <a:solidFill>
                  <a:schemeClr val="bg1"/>
                </a:solidFill>
                <a:latin typeface="Arial" pitchFamily="34" charset="0"/>
                <a:ea typeface="+mn-ea"/>
                <a:cs typeface="Arial" pitchFamily="34" charset="0"/>
              </a:rPr>
              <a:t>h</a:t>
            </a:r>
            <a:r>
              <a:rPr lang="tr-TR" sz="1600" dirty="0">
                <a:solidFill>
                  <a:schemeClr val="bg1"/>
                </a:solidFill>
                <a:latin typeface="Arial" pitchFamily="34" charset="0"/>
                <a:ea typeface="+mn-ea"/>
                <a:cs typeface="Arial" pitchFamily="34" charset="0"/>
              </a:rPr>
              <a:t>urt.</a:t>
            </a:r>
          </a:p>
        </p:txBody>
      </p:sp>
      <p:sp>
        <p:nvSpPr>
          <p:cNvPr id="11" name="4 Metin kutusu">
            <a:extLst>
              <a:ext uri="{FF2B5EF4-FFF2-40B4-BE49-F238E27FC236}">
                <a16:creationId xmlns:a16="http://schemas.microsoft.com/office/drawing/2014/main" id="{C6C0AFD1-5799-404F-8F86-853CA3FAF481}"/>
              </a:ext>
            </a:extLst>
          </p:cNvPr>
          <p:cNvSpPr txBox="1"/>
          <p:nvPr/>
        </p:nvSpPr>
        <p:spPr>
          <a:xfrm>
            <a:off x="5439959" y="4384816"/>
            <a:ext cx="6899964" cy="307777"/>
          </a:xfrm>
          <a:prstGeom prst="rect">
            <a:avLst/>
          </a:prstGeom>
          <a:noFill/>
        </p:spPr>
        <p:txBody>
          <a:bodyPr wrap="square" rtlCol="0">
            <a:spAutoFit/>
          </a:bodyPr>
          <a:lstStyle/>
          <a:p>
            <a:r>
              <a:rPr lang="tr-TR" sz="1400" dirty="0"/>
              <a:t>   </a:t>
            </a:r>
            <a:r>
              <a:rPr lang="pt-PT" sz="1400" dirty="0"/>
              <a:t>                            </a:t>
            </a:r>
            <a:r>
              <a:rPr lang="tr-TR" sz="1400" dirty="0"/>
              <a:t> 66%             11.33%        35.33%             23.33%         78%            24.66%</a:t>
            </a:r>
          </a:p>
        </p:txBody>
      </p:sp>
      <p:sp>
        <p:nvSpPr>
          <p:cNvPr id="3" name="Rectangle 2">
            <a:extLst>
              <a:ext uri="{FF2B5EF4-FFF2-40B4-BE49-F238E27FC236}">
                <a16:creationId xmlns:a16="http://schemas.microsoft.com/office/drawing/2014/main" id="{ECD3A402-A1FC-45A1-81FF-2B1F345CEACE}"/>
              </a:ext>
            </a:extLst>
          </p:cNvPr>
          <p:cNvSpPr/>
          <p:nvPr/>
        </p:nvSpPr>
        <p:spPr>
          <a:xfrm>
            <a:off x="951346" y="5535272"/>
            <a:ext cx="10796296"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Conclusion</a:t>
            </a:r>
            <a:r>
              <a:rPr lang="en-US" sz="1600" dirty="0">
                <a:solidFill>
                  <a:schemeClr val="bg1"/>
                </a:solidFill>
                <a:latin typeface="Arial" panose="020B0604020202020204" pitchFamily="34" charset="0"/>
                <a:cs typeface="Arial" panose="020B0604020202020204" pitchFamily="34" charset="0"/>
              </a:rPr>
              <a:t>: Except for Italian students who prefer pizza, which is their traditional food, and Greek students who prefer different types of fruit, which are healthier, the other countries` students prefer chocolate as a snack. </a:t>
            </a:r>
          </a:p>
        </p:txBody>
      </p:sp>
    </p:spTree>
    <p:extLst>
      <p:ext uri="{BB962C8B-B14F-4D97-AF65-F5344CB8AC3E}">
        <p14:creationId xmlns:p14="http://schemas.microsoft.com/office/powerpoint/2010/main" val="63304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BF9C1-7E77-47AB-B712-FA36740A739A}"/>
              </a:ext>
            </a:extLst>
          </p:cNvPr>
          <p:cNvSpPr>
            <a:spLocks noGrp="1"/>
          </p:cNvSpPr>
          <p:nvPr>
            <p:ph type="title"/>
          </p:nvPr>
        </p:nvSpPr>
        <p:spPr>
          <a:xfrm>
            <a:off x="838200" y="224448"/>
            <a:ext cx="10515600" cy="960319"/>
          </a:xfrm>
        </p:spPr>
        <p:txBody>
          <a:bodyPr>
            <a:normAutofit/>
          </a:bodyPr>
          <a:lstStyle/>
          <a:p>
            <a:pPr marL="571500" indent="-571500" algn="ctr">
              <a:buFont typeface="Wingdings" panose="05000000000000000000" pitchFamily="2" charset="2"/>
              <a:buChar char="Ø"/>
            </a:pPr>
            <a:r>
              <a:rPr lang="pt-PT" sz="2000" b="1" dirty="0" err="1">
                <a:solidFill>
                  <a:schemeClr val="bg1"/>
                </a:solidFill>
                <a:latin typeface="Arial" panose="020B0604020202020204" pitchFamily="34" charset="0"/>
                <a:cs typeface="Arial" panose="020B0604020202020204" pitchFamily="34" charset="0"/>
              </a:rPr>
              <a:t>How</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many</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servings</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of</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vegetables</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and</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fruits</a:t>
            </a:r>
            <a:r>
              <a:rPr lang="pt-PT" sz="2000" b="1" dirty="0">
                <a:solidFill>
                  <a:schemeClr val="bg1"/>
                </a:solidFill>
                <a:latin typeface="Arial" panose="020B0604020202020204" pitchFamily="34" charset="0"/>
                <a:cs typeface="Arial" panose="020B0604020202020204" pitchFamily="34" charset="0"/>
              </a:rPr>
              <a:t> do </a:t>
            </a:r>
            <a:r>
              <a:rPr lang="pt-PT" sz="2000" b="1" dirty="0" err="1">
                <a:solidFill>
                  <a:schemeClr val="bg1"/>
                </a:solidFill>
                <a:latin typeface="Arial" panose="020B0604020202020204" pitchFamily="34" charset="0"/>
                <a:cs typeface="Arial" panose="020B0604020202020204" pitchFamily="34" charset="0"/>
              </a:rPr>
              <a:t>you</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eat</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every</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day</a:t>
            </a:r>
            <a:r>
              <a:rPr lang="pt-PT" sz="2000" b="1" dirty="0">
                <a:solidFill>
                  <a:schemeClr val="bg1"/>
                </a:solidFill>
                <a:latin typeface="Arial" panose="020B0604020202020204" pitchFamily="34" charset="0"/>
                <a:cs typeface="Arial" panose="020B0604020202020204" pitchFamily="34" charset="0"/>
              </a:rPr>
              <a:t>?</a:t>
            </a:r>
          </a:p>
        </p:txBody>
      </p:sp>
      <p:sp>
        <p:nvSpPr>
          <p:cNvPr id="4" name="CaixaDeTexto 3">
            <a:extLst>
              <a:ext uri="{FF2B5EF4-FFF2-40B4-BE49-F238E27FC236}">
                <a16:creationId xmlns:a16="http://schemas.microsoft.com/office/drawing/2014/main" id="{3D9951B4-933F-4014-9F40-3BD6924ADC8A}"/>
              </a:ext>
            </a:extLst>
          </p:cNvPr>
          <p:cNvSpPr txBox="1"/>
          <p:nvPr/>
        </p:nvSpPr>
        <p:spPr>
          <a:xfrm>
            <a:off x="1717964" y="1311965"/>
            <a:ext cx="1873375"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5" name="2 - Γράφημα">
            <a:extLst>
              <a:ext uri="{FF2B5EF4-FFF2-40B4-BE49-F238E27FC236}">
                <a16:creationId xmlns:a16="http://schemas.microsoft.com/office/drawing/2014/main" id="{F5BBD9A4-7C46-40B5-882E-4DEDAFB1ED89}"/>
              </a:ext>
            </a:extLst>
          </p:cNvPr>
          <p:cNvGraphicFramePr/>
          <p:nvPr>
            <p:extLst>
              <p:ext uri="{D42A27DB-BD31-4B8C-83A1-F6EECF244321}">
                <p14:modId xmlns:p14="http://schemas.microsoft.com/office/powerpoint/2010/main" val="2454422319"/>
              </p:ext>
            </p:extLst>
          </p:nvPr>
        </p:nvGraphicFramePr>
        <p:xfrm>
          <a:off x="1173017" y="1958296"/>
          <a:ext cx="3916219" cy="2659886"/>
        </p:xfrm>
        <a:graphic>
          <a:graphicData uri="http://schemas.openxmlformats.org/drawingml/2006/chart">
            <c:chart xmlns:c="http://schemas.openxmlformats.org/drawingml/2006/chart" xmlns:r="http://schemas.openxmlformats.org/officeDocument/2006/relationships" r:id="rId2"/>
          </a:graphicData>
        </a:graphic>
      </p:graphicFrame>
      <p:sp>
        <p:nvSpPr>
          <p:cNvPr id="6" name="6 - TextBox">
            <a:extLst>
              <a:ext uri="{FF2B5EF4-FFF2-40B4-BE49-F238E27FC236}">
                <a16:creationId xmlns:a16="http://schemas.microsoft.com/office/drawing/2014/main" id="{D15C1D69-D4F3-4910-8475-E07F3D40EF81}"/>
              </a:ext>
            </a:extLst>
          </p:cNvPr>
          <p:cNvSpPr txBox="1"/>
          <p:nvPr/>
        </p:nvSpPr>
        <p:spPr>
          <a:xfrm>
            <a:off x="838200" y="5007426"/>
            <a:ext cx="5784273" cy="1323439"/>
          </a:xfrm>
          <a:prstGeom prst="rect">
            <a:avLst/>
          </a:prstGeom>
          <a:noFill/>
        </p:spPr>
        <p:txBody>
          <a:bodyPr wrap="square">
            <a:spAutoFit/>
          </a:bodyPr>
          <a:lstStyle/>
          <a:p>
            <a:pPr algn="just" fontAlgn="auto">
              <a:spcBef>
                <a:spcPts val="0"/>
              </a:spcBef>
              <a:spcAft>
                <a:spcPts val="0"/>
              </a:spcAft>
              <a:defRPr/>
            </a:pPr>
            <a:r>
              <a:rPr lang="en-US" sz="1600" dirty="0">
                <a:solidFill>
                  <a:schemeClr val="bg1"/>
                </a:solidFill>
                <a:latin typeface="Arial" pitchFamily="34" charset="0"/>
                <a:cs typeface="Arial" pitchFamily="34" charset="0"/>
              </a:rPr>
              <a:t>According to the findings of the research, 50% of Greek youngsters appear to have two to three servings of vegetables and  fruit on a daily basis, while 28% of them have more than that. Luckily, just 18% of youngsters have none or just one serving per day.</a:t>
            </a:r>
            <a:endParaRPr lang="el-GR" sz="1600" dirty="0">
              <a:solidFill>
                <a:schemeClr val="bg1"/>
              </a:solidFill>
              <a:latin typeface="Arial" pitchFamily="34" charset="0"/>
              <a:cs typeface="Arial" pitchFamily="34" charset="0"/>
            </a:endParaRPr>
          </a:p>
        </p:txBody>
      </p:sp>
      <p:sp>
        <p:nvSpPr>
          <p:cNvPr id="7" name="TextBox 6">
            <a:extLst>
              <a:ext uri="{FF2B5EF4-FFF2-40B4-BE49-F238E27FC236}">
                <a16:creationId xmlns:a16="http://schemas.microsoft.com/office/drawing/2014/main" id="{D35CFC03-7C31-4D61-8EFB-26D7BF79C2EE}"/>
              </a:ext>
            </a:extLst>
          </p:cNvPr>
          <p:cNvSpPr txBox="1"/>
          <p:nvPr/>
        </p:nvSpPr>
        <p:spPr>
          <a:xfrm>
            <a:off x="8965957" y="1311965"/>
            <a:ext cx="914400"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Italy</a:t>
            </a:r>
            <a:endParaRPr lang="ro-RO" sz="2000" dirty="0">
              <a:solidFill>
                <a:schemeClr val="bg1"/>
              </a:solidFill>
              <a:latin typeface="Arial" panose="020B0604020202020204" pitchFamily="34" charset="0"/>
              <a:cs typeface="Arial" panose="020B0604020202020204" pitchFamily="34" charset="0"/>
            </a:endParaRPr>
          </a:p>
        </p:txBody>
      </p:sp>
      <p:pic>
        <p:nvPicPr>
          <p:cNvPr id="8" name="Immagine 1">
            <a:extLst>
              <a:ext uri="{FF2B5EF4-FFF2-40B4-BE49-F238E27FC236}">
                <a16:creationId xmlns:a16="http://schemas.microsoft.com/office/drawing/2014/main" id="{881FE9BE-7E1E-4551-AD8E-FD4EF058A89C}"/>
              </a:ext>
            </a:extLst>
          </p:cNvPr>
          <p:cNvPicPr>
            <a:picLocks noChangeAspect="1"/>
          </p:cNvPicPr>
          <p:nvPr/>
        </p:nvPicPr>
        <p:blipFill>
          <a:blip r:embed="rId3" cstate="print"/>
          <a:stretch>
            <a:fillRect/>
          </a:stretch>
        </p:blipFill>
        <p:spPr>
          <a:xfrm>
            <a:off x="7019636" y="1958295"/>
            <a:ext cx="4334163" cy="2659885"/>
          </a:xfrm>
          <a:prstGeom prst="rect">
            <a:avLst/>
          </a:prstGeom>
          <a:effectLst>
            <a:softEdge rad="88900"/>
          </a:effectLst>
        </p:spPr>
      </p:pic>
      <p:sp>
        <p:nvSpPr>
          <p:cNvPr id="9" name="Rectangle 8">
            <a:extLst>
              <a:ext uri="{FF2B5EF4-FFF2-40B4-BE49-F238E27FC236}">
                <a16:creationId xmlns:a16="http://schemas.microsoft.com/office/drawing/2014/main" id="{E76D2D39-558E-464B-AA97-6BF0A146B849}"/>
              </a:ext>
            </a:extLst>
          </p:cNvPr>
          <p:cNvSpPr/>
          <p:nvPr/>
        </p:nvSpPr>
        <p:spPr>
          <a:xfrm>
            <a:off x="7411695" y="5099320"/>
            <a:ext cx="4022924" cy="584775"/>
          </a:xfrm>
          <a:prstGeom prst="rect">
            <a:avLst/>
          </a:prstGeom>
        </p:spPr>
        <p:txBody>
          <a:bodyPr wrap="square">
            <a:spAutoFit/>
          </a:bodyPr>
          <a:lstStyle/>
          <a:p>
            <a:pPr algn="just"/>
            <a:r>
              <a:rPr lang="it-IT" sz="1600" dirty="0">
                <a:solidFill>
                  <a:prstClr val="black"/>
                </a:solidFill>
                <a:latin typeface="Arial" panose="020B0604020202020204" pitchFamily="34" charset="0"/>
                <a:cs typeface="Arial" panose="020B0604020202020204" pitchFamily="34" charset="0"/>
              </a:rPr>
              <a:t>Fruit and vegetables are appreciated by the Italian students.</a:t>
            </a:r>
            <a:endParaRPr lang="ro-RO" sz="1600" dirty="0"/>
          </a:p>
        </p:txBody>
      </p:sp>
    </p:spTree>
    <p:extLst>
      <p:ext uri="{BB962C8B-B14F-4D97-AF65-F5344CB8AC3E}">
        <p14:creationId xmlns:p14="http://schemas.microsoft.com/office/powerpoint/2010/main" val="378275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FFB95CF-A6BD-4369-A95E-C02069066404}"/>
              </a:ext>
            </a:extLst>
          </p:cNvPr>
          <p:cNvSpPr txBox="1"/>
          <p:nvPr/>
        </p:nvSpPr>
        <p:spPr>
          <a:xfrm>
            <a:off x="1216791" y="472661"/>
            <a:ext cx="3856382"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Portugal</a:t>
            </a:r>
          </a:p>
        </p:txBody>
      </p:sp>
      <p:pic>
        <p:nvPicPr>
          <p:cNvPr id="8" name="Imagem 7">
            <a:extLst>
              <a:ext uri="{FF2B5EF4-FFF2-40B4-BE49-F238E27FC236}">
                <a16:creationId xmlns:a16="http://schemas.microsoft.com/office/drawing/2014/main" id="{A72F7C8A-9D27-48CA-93CC-C5AB8C4B3318}"/>
              </a:ext>
            </a:extLst>
          </p:cNvPr>
          <p:cNvPicPr>
            <a:picLocks noChangeAspect="1"/>
          </p:cNvPicPr>
          <p:nvPr/>
        </p:nvPicPr>
        <p:blipFill rotWithShape="1">
          <a:blip r:embed="rId2"/>
          <a:srcRect l="28969" t="31297" r="38427" b="31297"/>
          <a:stretch/>
        </p:blipFill>
        <p:spPr>
          <a:xfrm>
            <a:off x="812800" y="1304310"/>
            <a:ext cx="5283200" cy="3064490"/>
          </a:xfrm>
          <a:prstGeom prst="rect">
            <a:avLst/>
          </a:prstGeom>
        </p:spPr>
      </p:pic>
      <p:sp>
        <p:nvSpPr>
          <p:cNvPr id="9" name="Retângulo 8">
            <a:extLst>
              <a:ext uri="{FF2B5EF4-FFF2-40B4-BE49-F238E27FC236}">
                <a16:creationId xmlns:a16="http://schemas.microsoft.com/office/drawing/2014/main" id="{A0985B81-4F91-476E-9C6A-2C8A81C6C134}"/>
              </a:ext>
            </a:extLst>
          </p:cNvPr>
          <p:cNvSpPr/>
          <p:nvPr/>
        </p:nvSpPr>
        <p:spPr>
          <a:xfrm>
            <a:off x="812800" y="4585730"/>
            <a:ext cx="5499223" cy="830997"/>
          </a:xfrm>
          <a:prstGeom prst="rect">
            <a:avLst/>
          </a:prstGeom>
        </p:spPr>
        <p:txBody>
          <a:bodyPr wrap="square">
            <a:spAutoFit/>
          </a:bodyPr>
          <a:lstStyle/>
          <a:p>
            <a:pPr algn="just"/>
            <a:r>
              <a:rPr lang="pt-PT" sz="1600" dirty="0">
                <a:solidFill>
                  <a:schemeClr val="bg1"/>
                </a:solidFill>
                <a:latin typeface="Arial" pitchFamily="34" charset="0"/>
                <a:cs typeface="Arial" pitchFamily="34" charset="0"/>
              </a:rPr>
              <a:t>For the question “How many servings of vegetables and fruit do you eat every day?”, the students answered they eat between two a six servings of fruit per day.</a:t>
            </a:r>
            <a:endParaRPr lang="en-US" sz="1600" dirty="0">
              <a:solidFill>
                <a:schemeClr val="bg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BB293D70-E257-4F94-9E23-B98D195FA58C}"/>
              </a:ext>
            </a:extLst>
          </p:cNvPr>
          <p:cNvSpPr/>
          <p:nvPr/>
        </p:nvSpPr>
        <p:spPr>
          <a:xfrm>
            <a:off x="8814995" y="472661"/>
            <a:ext cx="1212191"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Romania</a:t>
            </a:r>
            <a:endParaRPr lang="ro-RO" dirty="0"/>
          </a:p>
        </p:txBody>
      </p:sp>
      <p:graphicFrame>
        <p:nvGraphicFramePr>
          <p:cNvPr id="10" name="Chart 3">
            <a:extLst>
              <a:ext uri="{FF2B5EF4-FFF2-40B4-BE49-F238E27FC236}">
                <a16:creationId xmlns:a16="http://schemas.microsoft.com/office/drawing/2014/main" id="{45C7E185-A2E1-443F-BBEE-4E6EC9E94D7E}"/>
              </a:ext>
            </a:extLst>
          </p:cNvPr>
          <p:cNvGraphicFramePr/>
          <p:nvPr>
            <p:extLst>
              <p:ext uri="{D42A27DB-BD31-4B8C-83A1-F6EECF244321}">
                <p14:modId xmlns:p14="http://schemas.microsoft.com/office/powerpoint/2010/main" val="813309007"/>
              </p:ext>
            </p:extLst>
          </p:nvPr>
        </p:nvGraphicFramePr>
        <p:xfrm>
          <a:off x="7250545" y="1089701"/>
          <a:ext cx="4403932" cy="262011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361C787-4593-4484-AAD8-2CD6E783FDDF}"/>
              </a:ext>
            </a:extLst>
          </p:cNvPr>
          <p:cNvSpPr/>
          <p:nvPr/>
        </p:nvSpPr>
        <p:spPr>
          <a:xfrm>
            <a:off x="6751782" y="4447231"/>
            <a:ext cx="5002254" cy="1815882"/>
          </a:xfrm>
          <a:prstGeom prst="rect">
            <a:avLst/>
          </a:prstGeom>
        </p:spPr>
        <p:txBody>
          <a:bodyPr wrap="square">
            <a:spAutoFit/>
          </a:bodyPr>
          <a:lstStyle/>
          <a:p>
            <a:pPr lvl="0" algn="just"/>
            <a:r>
              <a:rPr lang="en-US" sz="1600" dirty="0">
                <a:solidFill>
                  <a:prstClr val="black"/>
                </a:solidFill>
                <a:latin typeface="Arial" panose="020B0604020202020204" pitchFamily="34" charset="0"/>
                <a:cs typeface="Arial" panose="020B0604020202020204" pitchFamily="34" charset="0"/>
              </a:rPr>
              <a:t>At this question, 4% say they eat 5 servings of vegetables and fruit every day, 13% admit they eat 4 servings,19% confess they eat only 1 serving, 2% eat 7 servings of fruit and veggies, 2% eat 6 servings, 1% eats 10 servings of veggies and fruit, 17% pick 3 servings as their answers, 42% admit they eat only 2 servings of vegetables and fruit.</a:t>
            </a:r>
            <a:endParaRPr lang="ro-RO"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10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1E6BA19-0434-4821-8F41-689243A30E95}"/>
              </a:ext>
            </a:extLst>
          </p:cNvPr>
          <p:cNvSpPr txBox="1"/>
          <p:nvPr/>
        </p:nvSpPr>
        <p:spPr>
          <a:xfrm>
            <a:off x="1764145" y="392835"/>
            <a:ext cx="1964589"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Turkey</a:t>
            </a:r>
          </a:p>
        </p:txBody>
      </p:sp>
      <p:pic>
        <p:nvPicPr>
          <p:cNvPr id="8" name="Picture 1">
            <a:extLst>
              <a:ext uri="{FF2B5EF4-FFF2-40B4-BE49-F238E27FC236}">
                <a16:creationId xmlns:a16="http://schemas.microsoft.com/office/drawing/2014/main" id="{B8E12E60-94E1-4771-A7D0-C6EA7B8DC9AF}"/>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3000" y="1177451"/>
            <a:ext cx="5022091" cy="3311422"/>
          </a:xfrm>
          <a:prstGeom prst="rect">
            <a:avLst/>
          </a:prstGeom>
        </p:spPr>
      </p:pic>
      <p:sp>
        <p:nvSpPr>
          <p:cNvPr id="9" name="Başlık 1">
            <a:extLst>
              <a:ext uri="{FF2B5EF4-FFF2-40B4-BE49-F238E27FC236}">
                <a16:creationId xmlns:a16="http://schemas.microsoft.com/office/drawing/2014/main" id="{0B26361A-DFD5-4F13-87E3-041302FAEDBD}"/>
              </a:ext>
            </a:extLst>
          </p:cNvPr>
          <p:cNvSpPr txBox="1">
            <a:spLocks/>
          </p:cNvSpPr>
          <p:nvPr/>
        </p:nvSpPr>
        <p:spPr>
          <a:xfrm>
            <a:off x="6326911" y="1177451"/>
            <a:ext cx="3331994" cy="662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tr-TR" sz="1600" dirty="0">
                <a:solidFill>
                  <a:schemeClr val="bg1"/>
                </a:solidFill>
                <a:latin typeface="Arial" pitchFamily="34" charset="0"/>
                <a:ea typeface="+mn-ea"/>
                <a:cs typeface="Arial" pitchFamily="34" charset="0"/>
              </a:rPr>
              <a:t>Most of the students </a:t>
            </a:r>
            <a:r>
              <a:rPr lang="en-US" sz="1600" dirty="0">
                <a:solidFill>
                  <a:schemeClr val="bg1"/>
                </a:solidFill>
                <a:latin typeface="Arial" pitchFamily="34" charset="0"/>
                <a:ea typeface="+mn-ea"/>
                <a:cs typeface="Arial" pitchFamily="34" charset="0"/>
              </a:rPr>
              <a:t>in Turkey </a:t>
            </a:r>
            <a:r>
              <a:rPr lang="tr-TR" sz="1600" dirty="0">
                <a:solidFill>
                  <a:schemeClr val="bg1"/>
                </a:solidFill>
                <a:latin typeface="Arial" pitchFamily="34" charset="0"/>
                <a:ea typeface="+mn-ea"/>
                <a:cs typeface="Arial" pitchFamily="34" charset="0"/>
              </a:rPr>
              <a:t>eat 1-3 servings of veggies and fruits.</a:t>
            </a:r>
            <a:br>
              <a:rPr lang="tr-TR" sz="1600" dirty="0">
                <a:solidFill>
                  <a:schemeClr val="bg1"/>
                </a:solidFill>
                <a:latin typeface="Euphemia" pitchFamily="34" charset="0"/>
                <a:ea typeface="+mn-ea"/>
                <a:cs typeface="+mn-cs"/>
              </a:rPr>
            </a:br>
            <a:endParaRPr lang="tr-TR" sz="1600" dirty="0">
              <a:solidFill>
                <a:schemeClr val="bg1"/>
              </a:solidFill>
              <a:latin typeface="Euphemia" pitchFamily="34" charset="0"/>
              <a:ea typeface="+mn-ea"/>
              <a:cs typeface="+mn-cs"/>
            </a:endParaRPr>
          </a:p>
        </p:txBody>
      </p:sp>
      <p:sp>
        <p:nvSpPr>
          <p:cNvPr id="11" name="5 Metin kutusu">
            <a:extLst>
              <a:ext uri="{FF2B5EF4-FFF2-40B4-BE49-F238E27FC236}">
                <a16:creationId xmlns:a16="http://schemas.microsoft.com/office/drawing/2014/main" id="{FC0BDF95-745C-4ABB-9A10-81AB59165F39}"/>
              </a:ext>
            </a:extLst>
          </p:cNvPr>
          <p:cNvSpPr txBox="1"/>
          <p:nvPr/>
        </p:nvSpPr>
        <p:spPr>
          <a:xfrm>
            <a:off x="979055" y="4835727"/>
            <a:ext cx="10918626" cy="1077218"/>
          </a:xfrm>
          <a:prstGeom prst="rect">
            <a:avLst/>
          </a:prstGeom>
          <a:noFill/>
        </p:spPr>
        <p:txBody>
          <a:bodyPr wrap="square" rtlCol="0">
            <a:spAutoFit/>
          </a:bodyPr>
          <a:lstStyle/>
          <a:p>
            <a:pPr algn="just"/>
            <a:r>
              <a:rPr lang="en-US" sz="16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Conclusion:  </a:t>
            </a:r>
            <a:r>
              <a:rPr lang="en-US" sz="1600" dirty="0">
                <a:solidFill>
                  <a:schemeClr val="bg1"/>
                </a:solidFill>
                <a:latin typeface="Arial" panose="020B0604020202020204" pitchFamily="34" charset="0"/>
                <a:cs typeface="Arial" panose="020B0604020202020204" pitchFamily="34" charset="0"/>
              </a:rPr>
              <a:t>The</a:t>
            </a:r>
            <a:r>
              <a:rPr lang="en-US" sz="1600" b="1"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Greek, Romanian, Portuguese and Italian students consume two servings of fruit or vegetables each day whereas Turkish students consume one serving. This means that they are one step away from a healthier lifestyle.</a:t>
            </a:r>
          </a:p>
          <a:p>
            <a:r>
              <a:rPr lang="tr-TR" sz="1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5281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24C51-AC1B-43E6-832C-9C8204CE64B3}"/>
              </a:ext>
            </a:extLst>
          </p:cNvPr>
          <p:cNvSpPr>
            <a:spLocks noGrp="1"/>
          </p:cNvSpPr>
          <p:nvPr>
            <p:ph type="title"/>
          </p:nvPr>
        </p:nvSpPr>
        <p:spPr>
          <a:xfrm>
            <a:off x="838200" y="1"/>
            <a:ext cx="10515600" cy="852256"/>
          </a:xfrm>
        </p:spPr>
        <p:txBody>
          <a:bodyPr>
            <a:normAutofit/>
          </a:bodyPr>
          <a:lstStyle/>
          <a:p>
            <a:pPr marL="571500" indent="-571500" algn="ctr">
              <a:buFont typeface="Wingdings" panose="05000000000000000000" pitchFamily="2" charset="2"/>
              <a:buChar char="Ø"/>
            </a:pPr>
            <a:r>
              <a:rPr lang="pt-PT" sz="2000" b="1" dirty="0" err="1">
                <a:solidFill>
                  <a:schemeClr val="bg1"/>
                </a:solidFill>
                <a:latin typeface="Arial" panose="020B0604020202020204" pitchFamily="34" charset="0"/>
                <a:cs typeface="Arial" panose="020B0604020202020204" pitchFamily="34" charset="0"/>
              </a:rPr>
              <a:t>How</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many</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glasses</a:t>
            </a:r>
            <a:r>
              <a:rPr lang="pt-PT" sz="2000" b="1" dirty="0">
                <a:solidFill>
                  <a:schemeClr val="bg1"/>
                </a:solidFill>
                <a:latin typeface="Arial" panose="020B0604020202020204" pitchFamily="34" charset="0"/>
                <a:cs typeface="Arial" panose="020B0604020202020204" pitchFamily="34" charset="0"/>
              </a:rPr>
              <a:t>/</a:t>
            </a:r>
            <a:r>
              <a:rPr lang="pt-PT" sz="2000" b="1" dirty="0" err="1">
                <a:solidFill>
                  <a:schemeClr val="bg1"/>
                </a:solidFill>
                <a:latin typeface="Arial" panose="020B0604020202020204" pitchFamily="34" charset="0"/>
                <a:cs typeface="Arial" panose="020B0604020202020204" pitchFamily="34" charset="0"/>
              </a:rPr>
              <a:t>cans</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of</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fizzy</a:t>
            </a:r>
            <a:r>
              <a:rPr lang="pt-PT" sz="2000" b="1" dirty="0">
                <a:solidFill>
                  <a:schemeClr val="bg1"/>
                </a:solidFill>
                <a:latin typeface="Arial" panose="020B0604020202020204" pitchFamily="34" charset="0"/>
                <a:cs typeface="Arial" panose="020B0604020202020204" pitchFamily="34" charset="0"/>
              </a:rPr>
              <a:t> drinks do </a:t>
            </a:r>
            <a:r>
              <a:rPr lang="pt-PT" sz="2000" b="1" dirty="0" err="1">
                <a:solidFill>
                  <a:schemeClr val="bg1"/>
                </a:solidFill>
                <a:latin typeface="Arial" panose="020B0604020202020204" pitchFamily="34" charset="0"/>
                <a:cs typeface="Arial" panose="020B0604020202020204" pitchFamily="34" charset="0"/>
              </a:rPr>
              <a:t>you</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have</a:t>
            </a:r>
            <a:r>
              <a:rPr lang="pt-PT" sz="2000" b="1" dirty="0">
                <a:solidFill>
                  <a:schemeClr val="bg1"/>
                </a:solidFill>
                <a:latin typeface="Arial" panose="020B0604020202020204" pitchFamily="34" charset="0"/>
                <a:cs typeface="Arial" panose="020B0604020202020204" pitchFamily="34" charset="0"/>
              </a:rPr>
              <a:t> a </a:t>
            </a:r>
            <a:r>
              <a:rPr lang="pt-PT" sz="2000" b="1" dirty="0" err="1">
                <a:solidFill>
                  <a:schemeClr val="bg1"/>
                </a:solidFill>
                <a:latin typeface="Arial" panose="020B0604020202020204" pitchFamily="34" charset="0"/>
                <a:cs typeface="Arial" panose="020B0604020202020204" pitchFamily="34" charset="0"/>
              </a:rPr>
              <a:t>day</a:t>
            </a:r>
            <a:r>
              <a:rPr lang="pt-PT" sz="2000" b="1" dirty="0">
                <a:solidFill>
                  <a:schemeClr val="bg1"/>
                </a:solidFill>
                <a:latin typeface="Arial" panose="020B0604020202020204" pitchFamily="34" charset="0"/>
                <a:cs typeface="Arial" panose="020B0604020202020204" pitchFamily="34" charset="0"/>
              </a:rPr>
              <a:t>?</a:t>
            </a:r>
          </a:p>
        </p:txBody>
      </p:sp>
      <p:sp>
        <p:nvSpPr>
          <p:cNvPr id="4" name="CaixaDeTexto 3">
            <a:extLst>
              <a:ext uri="{FF2B5EF4-FFF2-40B4-BE49-F238E27FC236}">
                <a16:creationId xmlns:a16="http://schemas.microsoft.com/office/drawing/2014/main" id="{735B7757-C48D-49BC-A646-C1347D5A9DB5}"/>
              </a:ext>
            </a:extLst>
          </p:cNvPr>
          <p:cNvSpPr txBox="1"/>
          <p:nvPr/>
        </p:nvSpPr>
        <p:spPr>
          <a:xfrm>
            <a:off x="2071815" y="922708"/>
            <a:ext cx="1448503"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5" name="2 - Γράφημα">
            <a:extLst>
              <a:ext uri="{FF2B5EF4-FFF2-40B4-BE49-F238E27FC236}">
                <a16:creationId xmlns:a16="http://schemas.microsoft.com/office/drawing/2014/main" id="{200C2C0E-B82E-41BE-B162-24B92C4A5286}"/>
              </a:ext>
            </a:extLst>
          </p:cNvPr>
          <p:cNvGraphicFramePr/>
          <p:nvPr>
            <p:extLst>
              <p:ext uri="{D42A27DB-BD31-4B8C-83A1-F6EECF244321}">
                <p14:modId xmlns:p14="http://schemas.microsoft.com/office/powerpoint/2010/main" val="475769769"/>
              </p:ext>
            </p:extLst>
          </p:nvPr>
        </p:nvGraphicFramePr>
        <p:xfrm>
          <a:off x="934845" y="1647578"/>
          <a:ext cx="3424091" cy="2462784"/>
        </p:xfrm>
        <a:graphic>
          <a:graphicData uri="http://schemas.openxmlformats.org/drawingml/2006/chart">
            <c:chart xmlns:c="http://schemas.openxmlformats.org/drawingml/2006/chart" xmlns:r="http://schemas.openxmlformats.org/officeDocument/2006/relationships" r:id="rId2"/>
          </a:graphicData>
        </a:graphic>
      </p:graphicFrame>
      <p:sp>
        <p:nvSpPr>
          <p:cNvPr id="6" name="4 - TextBox">
            <a:extLst>
              <a:ext uri="{FF2B5EF4-FFF2-40B4-BE49-F238E27FC236}">
                <a16:creationId xmlns:a16="http://schemas.microsoft.com/office/drawing/2014/main" id="{59ABE488-30CC-484F-96B4-DA7FF3A7ABAF}"/>
              </a:ext>
            </a:extLst>
          </p:cNvPr>
          <p:cNvSpPr txBox="1"/>
          <p:nvPr/>
        </p:nvSpPr>
        <p:spPr>
          <a:xfrm>
            <a:off x="934844" y="3919355"/>
            <a:ext cx="4604822" cy="1569660"/>
          </a:xfrm>
          <a:prstGeom prst="rect">
            <a:avLst/>
          </a:prstGeom>
          <a:noFill/>
        </p:spPr>
        <p:txBody>
          <a:bodyPr wrap="square">
            <a:spAutoFit/>
          </a:bodyPr>
          <a:lstStyle/>
          <a:p>
            <a:pPr algn="just" fontAlgn="auto">
              <a:spcBef>
                <a:spcPts val="0"/>
              </a:spcBef>
              <a:spcAft>
                <a:spcPts val="0"/>
              </a:spcAft>
              <a:defRPr/>
            </a:pPr>
            <a:r>
              <a:rPr lang="en-US" sz="1600" dirty="0">
                <a:solidFill>
                  <a:schemeClr val="bg1"/>
                </a:solidFill>
                <a:latin typeface="Arial" panose="020B0604020202020204" pitchFamily="34" charset="0"/>
                <a:cs typeface="Arial" pitchFamily="34" charset="0"/>
              </a:rPr>
              <a:t>Fortunately, the vast majority representing  81% of  youngsters in Greece being at school age have none or just one glass of coffee, tea or fizzy drinks. Still, there are some students to be the exception to the rule that get two (13%) or three (5%) servings per day. </a:t>
            </a:r>
          </a:p>
        </p:txBody>
      </p:sp>
      <p:pic>
        <p:nvPicPr>
          <p:cNvPr id="7" name="Immagine 5">
            <a:extLst>
              <a:ext uri="{FF2B5EF4-FFF2-40B4-BE49-F238E27FC236}">
                <a16:creationId xmlns:a16="http://schemas.microsoft.com/office/drawing/2014/main" id="{8B1E4B73-E851-4900-B2C4-59D803C69267}"/>
              </a:ext>
            </a:extLst>
          </p:cNvPr>
          <p:cNvPicPr>
            <a:picLocks noChangeAspect="1"/>
          </p:cNvPicPr>
          <p:nvPr/>
        </p:nvPicPr>
        <p:blipFill>
          <a:blip r:embed="rId3" cstate="print"/>
          <a:stretch>
            <a:fillRect/>
          </a:stretch>
        </p:blipFill>
        <p:spPr>
          <a:xfrm>
            <a:off x="6347535" y="1575275"/>
            <a:ext cx="4288004" cy="2607390"/>
          </a:xfrm>
          <a:prstGeom prst="rect">
            <a:avLst/>
          </a:prstGeom>
          <a:effectLst>
            <a:softEdge rad="88900"/>
          </a:effectLst>
        </p:spPr>
      </p:pic>
      <p:sp>
        <p:nvSpPr>
          <p:cNvPr id="3" name="Rectangle 2">
            <a:extLst>
              <a:ext uri="{FF2B5EF4-FFF2-40B4-BE49-F238E27FC236}">
                <a16:creationId xmlns:a16="http://schemas.microsoft.com/office/drawing/2014/main" id="{3CD722B3-09DA-4F67-A511-A3C5DA567CEB}"/>
              </a:ext>
            </a:extLst>
          </p:cNvPr>
          <p:cNvSpPr/>
          <p:nvPr/>
        </p:nvSpPr>
        <p:spPr>
          <a:xfrm>
            <a:off x="8164364" y="911855"/>
            <a:ext cx="654346" cy="400110"/>
          </a:xfrm>
          <a:prstGeom prst="rect">
            <a:avLst/>
          </a:prstGeom>
        </p:spPr>
        <p:txBody>
          <a:bodyPr wrap="none">
            <a:spAutoFit/>
          </a:bodyPr>
          <a:lstStyle/>
          <a:p>
            <a:r>
              <a:rPr lang="pt-PT" sz="2000" dirty="0">
                <a:solidFill>
                  <a:prstClr val="black"/>
                </a:solidFill>
                <a:latin typeface="Arial" panose="020B0604020202020204" pitchFamily="34" charset="0"/>
                <a:cs typeface="Arial" panose="020B0604020202020204" pitchFamily="34" charset="0"/>
              </a:rPr>
              <a:t>Italy</a:t>
            </a:r>
            <a:endParaRPr lang="ro-RO" dirty="0"/>
          </a:p>
        </p:txBody>
      </p:sp>
      <p:sp>
        <p:nvSpPr>
          <p:cNvPr id="8" name="Rectangle 7">
            <a:extLst>
              <a:ext uri="{FF2B5EF4-FFF2-40B4-BE49-F238E27FC236}">
                <a16:creationId xmlns:a16="http://schemas.microsoft.com/office/drawing/2014/main" id="{B16A457D-127A-43FF-8247-D5020D321D48}"/>
              </a:ext>
            </a:extLst>
          </p:cNvPr>
          <p:cNvSpPr/>
          <p:nvPr/>
        </p:nvSpPr>
        <p:spPr>
          <a:xfrm>
            <a:off x="7149921" y="4642630"/>
            <a:ext cx="2520242" cy="338554"/>
          </a:xfrm>
          <a:prstGeom prst="rect">
            <a:avLst/>
          </a:prstGeom>
        </p:spPr>
        <p:txBody>
          <a:bodyPr wrap="none">
            <a:spAutoFit/>
          </a:bodyPr>
          <a:lstStyle/>
          <a:p>
            <a:pPr lvl="0" algn="just"/>
            <a:r>
              <a:rPr lang="it-IT" sz="1600" dirty="0">
                <a:solidFill>
                  <a:prstClr val="black"/>
                </a:solidFill>
                <a:latin typeface="Arial" pitchFamily="34" charset="0"/>
                <a:cs typeface="Arial" pitchFamily="34" charset="0"/>
              </a:rPr>
              <a:t>Fizzy drinks are common</a:t>
            </a:r>
            <a:r>
              <a:rPr lang="it-IT" sz="1600" dirty="0">
                <a:solidFill>
                  <a:prstClr val="black"/>
                </a:solidFill>
              </a:rPr>
              <a:t>.</a:t>
            </a:r>
          </a:p>
        </p:txBody>
      </p:sp>
    </p:spTree>
    <p:extLst>
      <p:ext uri="{BB962C8B-B14F-4D97-AF65-F5344CB8AC3E}">
        <p14:creationId xmlns:p14="http://schemas.microsoft.com/office/powerpoint/2010/main" val="113736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43380C8-53A5-4896-9303-9CB54EF978CF}"/>
              </a:ext>
            </a:extLst>
          </p:cNvPr>
          <p:cNvSpPr txBox="1">
            <a:spLocks/>
          </p:cNvSpPr>
          <p:nvPr/>
        </p:nvSpPr>
        <p:spPr>
          <a:xfrm>
            <a:off x="962465" y="447186"/>
            <a:ext cx="2810385" cy="40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000" dirty="0">
                <a:solidFill>
                  <a:schemeClr val="bg1"/>
                </a:solidFill>
                <a:latin typeface="Arial" panose="020B0604020202020204" pitchFamily="34" charset="0"/>
                <a:cs typeface="Arial" panose="020B0604020202020204" pitchFamily="34" charset="0"/>
              </a:rPr>
              <a:t>                </a:t>
            </a:r>
          </a:p>
        </p:txBody>
      </p:sp>
      <p:sp>
        <p:nvSpPr>
          <p:cNvPr id="5" name="CaixaDeTexto 4">
            <a:extLst>
              <a:ext uri="{FF2B5EF4-FFF2-40B4-BE49-F238E27FC236}">
                <a16:creationId xmlns:a16="http://schemas.microsoft.com/office/drawing/2014/main" id="{3E14B2E2-321F-4AEB-9EDF-5335110E4D66}"/>
              </a:ext>
            </a:extLst>
          </p:cNvPr>
          <p:cNvSpPr txBox="1"/>
          <p:nvPr/>
        </p:nvSpPr>
        <p:spPr>
          <a:xfrm>
            <a:off x="1065320" y="447187"/>
            <a:ext cx="1376038"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Portugal</a:t>
            </a:r>
          </a:p>
        </p:txBody>
      </p:sp>
      <p:pic>
        <p:nvPicPr>
          <p:cNvPr id="8" name="Imagem 7">
            <a:extLst>
              <a:ext uri="{FF2B5EF4-FFF2-40B4-BE49-F238E27FC236}">
                <a16:creationId xmlns:a16="http://schemas.microsoft.com/office/drawing/2014/main" id="{A1A0B885-B9DD-42F5-A3FF-5C8D86CFAE6F}"/>
              </a:ext>
            </a:extLst>
          </p:cNvPr>
          <p:cNvPicPr>
            <a:picLocks noChangeAspect="1"/>
          </p:cNvPicPr>
          <p:nvPr/>
        </p:nvPicPr>
        <p:blipFill rotWithShape="1">
          <a:blip r:embed="rId2"/>
          <a:srcRect l="28416" t="36219" r="28416" b="27360"/>
          <a:stretch/>
        </p:blipFill>
        <p:spPr>
          <a:xfrm>
            <a:off x="769398" y="1154332"/>
            <a:ext cx="3296575" cy="2441124"/>
          </a:xfrm>
          <a:prstGeom prst="rect">
            <a:avLst/>
          </a:prstGeom>
        </p:spPr>
      </p:pic>
      <p:sp>
        <p:nvSpPr>
          <p:cNvPr id="9" name="Retângulo 8">
            <a:extLst>
              <a:ext uri="{FF2B5EF4-FFF2-40B4-BE49-F238E27FC236}">
                <a16:creationId xmlns:a16="http://schemas.microsoft.com/office/drawing/2014/main" id="{A52C9C8D-B4CC-4108-99F7-604FF0CD5E90}"/>
              </a:ext>
            </a:extLst>
          </p:cNvPr>
          <p:cNvSpPr/>
          <p:nvPr/>
        </p:nvSpPr>
        <p:spPr>
          <a:xfrm>
            <a:off x="724850" y="4027164"/>
            <a:ext cx="4477465" cy="1323439"/>
          </a:xfrm>
          <a:prstGeom prst="rect">
            <a:avLst/>
          </a:prstGeom>
        </p:spPr>
        <p:txBody>
          <a:bodyPr wrap="square">
            <a:spAutoFit/>
          </a:bodyPr>
          <a:lstStyle/>
          <a:p>
            <a:pPr algn="just"/>
            <a:r>
              <a:rPr lang="pt-PT" sz="1600" dirty="0">
                <a:solidFill>
                  <a:schemeClr val="bg1"/>
                </a:solidFill>
                <a:latin typeface="Arial" pitchFamily="34" charset="0"/>
                <a:cs typeface="Arial" pitchFamily="34" charset="0"/>
              </a:rPr>
              <a:t>At the question, “How many glasses/cans of fizzy drinks do you have a day?”, we have seen that half of the students don´t drink fizzy drinks and the other half drink between one a two glasses</a:t>
            </a:r>
            <a:r>
              <a:rPr lang="pt-PT" sz="1600" dirty="0">
                <a:solidFill>
                  <a:schemeClr val="bg1"/>
                </a:solidFill>
              </a:rPr>
              <a:t>.</a:t>
            </a:r>
            <a:endParaRPr lang="en-US" sz="1600" dirty="0">
              <a:solidFill>
                <a:schemeClr val="bg1"/>
              </a:solidFill>
            </a:endParaRPr>
          </a:p>
        </p:txBody>
      </p:sp>
      <p:sp>
        <p:nvSpPr>
          <p:cNvPr id="2" name="Rectangle 1">
            <a:extLst>
              <a:ext uri="{FF2B5EF4-FFF2-40B4-BE49-F238E27FC236}">
                <a16:creationId xmlns:a16="http://schemas.microsoft.com/office/drawing/2014/main" id="{DE639611-02E3-4F06-8A0A-FB49F548AC43}"/>
              </a:ext>
            </a:extLst>
          </p:cNvPr>
          <p:cNvSpPr/>
          <p:nvPr/>
        </p:nvSpPr>
        <p:spPr>
          <a:xfrm>
            <a:off x="8220723" y="447186"/>
            <a:ext cx="1304472" cy="400110"/>
          </a:xfrm>
          <a:prstGeom prst="rect">
            <a:avLst/>
          </a:prstGeom>
        </p:spPr>
        <p:txBody>
          <a:bodyPr wrap="square">
            <a:spAutoFit/>
          </a:bodyPr>
          <a:lstStyle/>
          <a:p>
            <a:r>
              <a:rPr lang="pt-PT" sz="2000" dirty="0">
                <a:solidFill>
                  <a:prstClr val="black"/>
                </a:solidFill>
                <a:latin typeface="Arial" panose="020B0604020202020204" pitchFamily="34" charset="0"/>
                <a:ea typeface="+mj-ea"/>
                <a:cs typeface="Arial" panose="020B0604020202020204" pitchFamily="34" charset="0"/>
              </a:rPr>
              <a:t>Romania</a:t>
            </a:r>
            <a:endParaRPr lang="ro-RO" dirty="0"/>
          </a:p>
        </p:txBody>
      </p:sp>
      <p:graphicFrame>
        <p:nvGraphicFramePr>
          <p:cNvPr id="10" name="Chart 3">
            <a:extLst>
              <a:ext uri="{FF2B5EF4-FFF2-40B4-BE49-F238E27FC236}">
                <a16:creationId xmlns:a16="http://schemas.microsoft.com/office/drawing/2014/main" id="{1850608E-15F7-437B-9FE1-3D4C46BAB5AE}"/>
              </a:ext>
            </a:extLst>
          </p:cNvPr>
          <p:cNvGraphicFramePr/>
          <p:nvPr>
            <p:extLst>
              <p:ext uri="{D42A27DB-BD31-4B8C-83A1-F6EECF244321}">
                <p14:modId xmlns:p14="http://schemas.microsoft.com/office/powerpoint/2010/main" val="1592029216"/>
              </p:ext>
            </p:extLst>
          </p:nvPr>
        </p:nvGraphicFramePr>
        <p:xfrm>
          <a:off x="7155402" y="847296"/>
          <a:ext cx="3651419" cy="301129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1F08F9C-D39F-46D2-9C78-EBD20F27A472}"/>
              </a:ext>
            </a:extLst>
          </p:cNvPr>
          <p:cNvSpPr/>
          <p:nvPr/>
        </p:nvSpPr>
        <p:spPr>
          <a:xfrm>
            <a:off x="6637537" y="4027164"/>
            <a:ext cx="4563122" cy="1569660"/>
          </a:xfrm>
          <a:prstGeom prst="rect">
            <a:avLst/>
          </a:prstGeom>
        </p:spPr>
        <p:txBody>
          <a:bodyPr wrap="square">
            <a:spAutoFit/>
          </a:bodyPr>
          <a:lstStyle/>
          <a:p>
            <a:pPr lvl="0" algn="just">
              <a:spcAft>
                <a:spcPts val="800"/>
              </a:spcAf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 Romania, 9% of the students admit they drink more than 3 cans of fizzy drinks a day, 49% say they don't drink fizzy drinks, 22% choose to drink only 1 glass of fizzy drinks, 3% drink 3 glasses and 17% admit they drink 2 cups of fizzy drinks.</a:t>
            </a:r>
            <a:endParaRPr lang="ro-RO" sz="1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69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9D1BA24-3B1C-4A19-A662-A191F287409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6163" y="983612"/>
            <a:ext cx="5315202" cy="3251037"/>
          </a:xfrm>
          <a:prstGeom prst="rect">
            <a:avLst/>
          </a:prstGeom>
        </p:spPr>
      </p:pic>
      <p:sp>
        <p:nvSpPr>
          <p:cNvPr id="5" name="CaixaDeTexto 4">
            <a:extLst>
              <a:ext uri="{FF2B5EF4-FFF2-40B4-BE49-F238E27FC236}">
                <a16:creationId xmlns:a16="http://schemas.microsoft.com/office/drawing/2014/main" id="{B5976B4F-AE9A-4A00-BF0C-17666640D298}"/>
              </a:ext>
            </a:extLst>
          </p:cNvPr>
          <p:cNvSpPr txBox="1"/>
          <p:nvPr/>
        </p:nvSpPr>
        <p:spPr>
          <a:xfrm>
            <a:off x="1874352" y="382814"/>
            <a:ext cx="3299792"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Turkey</a:t>
            </a:r>
            <a:endParaRPr lang="pt-PT" sz="2000" dirty="0">
              <a:solidFill>
                <a:schemeClr val="bg1"/>
              </a:solidFill>
              <a:latin typeface="Arial" panose="020B0604020202020204" pitchFamily="34" charset="0"/>
              <a:cs typeface="Arial" panose="020B0604020202020204" pitchFamily="34" charset="0"/>
            </a:endParaRPr>
          </a:p>
        </p:txBody>
      </p:sp>
      <p:sp>
        <p:nvSpPr>
          <p:cNvPr id="9" name="Başlık 1">
            <a:extLst>
              <a:ext uri="{FF2B5EF4-FFF2-40B4-BE49-F238E27FC236}">
                <a16:creationId xmlns:a16="http://schemas.microsoft.com/office/drawing/2014/main" id="{E19A5A07-FF28-4581-8BAE-C56B60AC3151}"/>
              </a:ext>
            </a:extLst>
          </p:cNvPr>
          <p:cNvSpPr txBox="1">
            <a:spLocks/>
          </p:cNvSpPr>
          <p:nvPr/>
        </p:nvSpPr>
        <p:spPr>
          <a:xfrm>
            <a:off x="6470759" y="1236457"/>
            <a:ext cx="5399314" cy="698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tr-TR" sz="1600" dirty="0">
                <a:solidFill>
                  <a:schemeClr val="bg1"/>
                </a:solidFill>
                <a:latin typeface="Arial" pitchFamily="34" charset="0"/>
                <a:ea typeface="+mn-ea"/>
                <a:cs typeface="Arial" pitchFamily="34" charset="0"/>
              </a:rPr>
              <a:t>Most of the students drink either only one glass of fizzy drink or none.</a:t>
            </a:r>
          </a:p>
        </p:txBody>
      </p:sp>
      <p:sp>
        <p:nvSpPr>
          <p:cNvPr id="10" name="4 Metin kutusu">
            <a:extLst>
              <a:ext uri="{FF2B5EF4-FFF2-40B4-BE49-F238E27FC236}">
                <a16:creationId xmlns:a16="http://schemas.microsoft.com/office/drawing/2014/main" id="{9F7D8C58-419E-4411-B016-85825A8DD340}"/>
              </a:ext>
            </a:extLst>
          </p:cNvPr>
          <p:cNvSpPr txBox="1"/>
          <p:nvPr/>
        </p:nvSpPr>
        <p:spPr>
          <a:xfrm>
            <a:off x="1136155" y="4923027"/>
            <a:ext cx="10360428" cy="1323439"/>
          </a:xfrm>
          <a:prstGeom prst="rect">
            <a:avLst/>
          </a:prstGeom>
          <a:noFill/>
        </p:spPr>
        <p:txBody>
          <a:bodyPr wrap="square" rtlCol="0">
            <a:spAutoFit/>
          </a:bodyPr>
          <a:lstStyle/>
          <a:p>
            <a:pPr algn="just"/>
            <a:r>
              <a:rPr lang="tr-TR" sz="16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Conclusion</a:t>
            </a:r>
            <a:r>
              <a:rPr lang="en-US" sz="1600" dirty="0">
                <a:solidFill>
                  <a:schemeClr val="bg1"/>
                </a:solidFill>
                <a:latin typeface="Arial" panose="020B0604020202020204" pitchFamily="34" charset="0"/>
                <a:cs typeface="Arial" panose="020B0604020202020204" pitchFamily="34" charset="0"/>
              </a:rPr>
              <a:t>: This question´s results show us that most of the Greek and Turkish students drink one glass of fizzy drink or they</a:t>
            </a:r>
            <a:r>
              <a:rPr lang="ro-RO" sz="1600" dirty="0">
                <a:solidFill>
                  <a:schemeClr val="bg1"/>
                </a:solidFill>
                <a:latin typeface="Arial" panose="020B0604020202020204" pitchFamily="34" charset="0"/>
                <a:cs typeface="Arial" panose="020B0604020202020204" pitchFamily="34" charset="0"/>
              </a:rPr>
              <a:t> don</a:t>
            </a:r>
            <a:r>
              <a:rPr lang="en-US" sz="1600" dirty="0">
                <a:solidFill>
                  <a:schemeClr val="bg1"/>
                </a:solidFill>
                <a:latin typeface="Arial" panose="020B0604020202020204" pitchFamily="34" charset="0"/>
                <a:cs typeface="Arial" panose="020B0604020202020204" pitchFamily="34" charset="0"/>
              </a:rPr>
              <a:t>’t drink this beverage at all; in Romania almost half of the respondents don’t drink fizzy drinks and in Italy and Portugal, there are more than half the students who drink between 1 and 2 glasses per day.</a:t>
            </a:r>
          </a:p>
          <a:p>
            <a:pPr algn="just"/>
            <a:endParaRPr lang="tr-T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64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ADC93C-9D2E-4DB4-A564-99DC45EE22A3}"/>
              </a:ext>
            </a:extLst>
          </p:cNvPr>
          <p:cNvSpPr>
            <a:spLocks noGrp="1"/>
          </p:cNvSpPr>
          <p:nvPr>
            <p:ph type="title"/>
          </p:nvPr>
        </p:nvSpPr>
        <p:spPr>
          <a:xfrm>
            <a:off x="838200" y="1"/>
            <a:ext cx="10515600" cy="905522"/>
          </a:xfrm>
        </p:spPr>
        <p:txBody>
          <a:bodyPr>
            <a:normAutofit/>
          </a:bodyPr>
          <a:lstStyle/>
          <a:p>
            <a:pPr marL="571500" indent="-571500" algn="ctr">
              <a:buFont typeface="Wingdings" panose="05000000000000000000" pitchFamily="2" charset="2"/>
              <a:buChar char="Ø"/>
            </a:pPr>
            <a:r>
              <a:rPr lang="pt-PT" sz="2000" b="1" dirty="0" err="1">
                <a:solidFill>
                  <a:schemeClr val="bg1"/>
                </a:solidFill>
                <a:latin typeface="Arial" panose="020B0604020202020204" pitchFamily="34" charset="0"/>
                <a:cs typeface="Arial" panose="020B0604020202020204" pitchFamily="34" charset="0"/>
              </a:rPr>
              <a:t>How</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many</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glasses</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of</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water</a:t>
            </a:r>
            <a:r>
              <a:rPr lang="pt-PT" sz="2000" b="1" dirty="0">
                <a:solidFill>
                  <a:schemeClr val="bg1"/>
                </a:solidFill>
                <a:latin typeface="Arial" panose="020B0604020202020204" pitchFamily="34" charset="0"/>
                <a:cs typeface="Arial" panose="020B0604020202020204" pitchFamily="34" charset="0"/>
              </a:rPr>
              <a:t> do </a:t>
            </a:r>
            <a:r>
              <a:rPr lang="pt-PT" sz="2000" b="1" dirty="0" err="1">
                <a:solidFill>
                  <a:schemeClr val="bg1"/>
                </a:solidFill>
                <a:latin typeface="Arial" panose="020B0604020202020204" pitchFamily="34" charset="0"/>
                <a:cs typeface="Arial" panose="020B0604020202020204" pitchFamily="34" charset="0"/>
              </a:rPr>
              <a:t>you</a:t>
            </a:r>
            <a:r>
              <a:rPr lang="pt-PT" sz="2000" b="1" dirty="0">
                <a:solidFill>
                  <a:schemeClr val="bg1"/>
                </a:solidFill>
                <a:latin typeface="Arial" panose="020B0604020202020204" pitchFamily="34" charset="0"/>
                <a:cs typeface="Arial" panose="020B0604020202020204" pitchFamily="34" charset="0"/>
              </a:rPr>
              <a:t> drink </a:t>
            </a:r>
            <a:r>
              <a:rPr lang="pt-PT" sz="2000" b="1" dirty="0" err="1">
                <a:solidFill>
                  <a:schemeClr val="bg1"/>
                </a:solidFill>
                <a:latin typeface="Arial" panose="020B0604020202020204" pitchFamily="34" charset="0"/>
                <a:cs typeface="Arial" panose="020B0604020202020204" pitchFamily="34" charset="0"/>
              </a:rPr>
              <a:t>every</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day</a:t>
            </a:r>
            <a:r>
              <a:rPr lang="pt-PT" sz="2000" b="1" dirty="0">
                <a:solidFill>
                  <a:schemeClr val="bg1"/>
                </a:solidFill>
                <a:latin typeface="Arial" panose="020B0604020202020204" pitchFamily="34" charset="0"/>
                <a:cs typeface="Arial" panose="020B0604020202020204" pitchFamily="34" charset="0"/>
              </a:rPr>
              <a:t>?</a:t>
            </a:r>
          </a:p>
        </p:txBody>
      </p:sp>
      <p:sp>
        <p:nvSpPr>
          <p:cNvPr id="4" name="CaixaDeTexto 3">
            <a:extLst>
              <a:ext uri="{FF2B5EF4-FFF2-40B4-BE49-F238E27FC236}">
                <a16:creationId xmlns:a16="http://schemas.microsoft.com/office/drawing/2014/main" id="{6661F71D-455C-4A30-92E9-19FBE86258C2}"/>
              </a:ext>
            </a:extLst>
          </p:cNvPr>
          <p:cNvSpPr txBox="1"/>
          <p:nvPr/>
        </p:nvSpPr>
        <p:spPr>
          <a:xfrm>
            <a:off x="1753833" y="952506"/>
            <a:ext cx="1864139"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5" name="1 - Γράφημα">
            <a:extLst>
              <a:ext uri="{FF2B5EF4-FFF2-40B4-BE49-F238E27FC236}">
                <a16:creationId xmlns:a16="http://schemas.microsoft.com/office/drawing/2014/main" id="{5643F387-3FEB-4A06-9AD6-4B2A541BBB75}"/>
              </a:ext>
            </a:extLst>
          </p:cNvPr>
          <p:cNvGraphicFramePr/>
          <p:nvPr>
            <p:extLst>
              <p:ext uri="{D42A27DB-BD31-4B8C-83A1-F6EECF244321}">
                <p14:modId xmlns:p14="http://schemas.microsoft.com/office/powerpoint/2010/main" val="1187404154"/>
              </p:ext>
            </p:extLst>
          </p:nvPr>
        </p:nvGraphicFramePr>
        <p:xfrm>
          <a:off x="1013867" y="1512020"/>
          <a:ext cx="3922117" cy="2704873"/>
        </p:xfrm>
        <a:graphic>
          <a:graphicData uri="http://schemas.openxmlformats.org/drawingml/2006/chart">
            <c:chart xmlns:c="http://schemas.openxmlformats.org/drawingml/2006/chart" xmlns:r="http://schemas.openxmlformats.org/officeDocument/2006/relationships" r:id="rId2"/>
          </a:graphicData>
        </a:graphic>
      </p:graphicFrame>
      <p:sp>
        <p:nvSpPr>
          <p:cNvPr id="6" name="8 - TextBox">
            <a:extLst>
              <a:ext uri="{FF2B5EF4-FFF2-40B4-BE49-F238E27FC236}">
                <a16:creationId xmlns:a16="http://schemas.microsoft.com/office/drawing/2014/main" id="{3643DF1C-591C-4088-A77A-039CA3387822}"/>
              </a:ext>
            </a:extLst>
          </p:cNvPr>
          <p:cNvSpPr txBox="1"/>
          <p:nvPr/>
        </p:nvSpPr>
        <p:spPr>
          <a:xfrm>
            <a:off x="1013867" y="4330773"/>
            <a:ext cx="4463655" cy="1323439"/>
          </a:xfrm>
          <a:prstGeom prst="rect">
            <a:avLst/>
          </a:prstGeom>
          <a:noFill/>
        </p:spPr>
        <p:txBody>
          <a:bodyPr wrap="square">
            <a:spAutoFit/>
          </a:bodyPr>
          <a:lstStyle/>
          <a:p>
            <a:pPr algn="just" fontAlgn="auto">
              <a:spcBef>
                <a:spcPts val="0"/>
              </a:spcBef>
              <a:spcAft>
                <a:spcPts val="0"/>
              </a:spcAft>
              <a:defRPr/>
            </a:pPr>
            <a:r>
              <a:rPr lang="en-US" sz="1600" dirty="0">
                <a:solidFill>
                  <a:schemeClr val="bg1"/>
                </a:solidFill>
                <a:latin typeface="Arial" pitchFamily="34" charset="0"/>
                <a:cs typeface="Arial" pitchFamily="34" charset="0"/>
              </a:rPr>
              <a:t>On the contrary, Greeks do drink lots of water every day. More specifically, 35% of Greek youngsters drink 6 to 8 glasses of water, while 41% of them do drink a lot more than that on a daily basis.</a:t>
            </a:r>
            <a:endParaRPr lang="el-GR" sz="1600" dirty="0">
              <a:solidFill>
                <a:schemeClr val="bg1"/>
              </a:solidFill>
              <a:latin typeface="Arial" pitchFamily="34" charset="0"/>
              <a:cs typeface="Arial" pitchFamily="34" charset="0"/>
            </a:endParaRPr>
          </a:p>
        </p:txBody>
      </p:sp>
      <p:sp>
        <p:nvSpPr>
          <p:cNvPr id="3" name="TextBox 2">
            <a:extLst>
              <a:ext uri="{FF2B5EF4-FFF2-40B4-BE49-F238E27FC236}">
                <a16:creationId xmlns:a16="http://schemas.microsoft.com/office/drawing/2014/main" id="{2A7A7A01-3949-4378-8D28-18CFA265C4AB}"/>
              </a:ext>
            </a:extLst>
          </p:cNvPr>
          <p:cNvSpPr txBox="1"/>
          <p:nvPr/>
        </p:nvSpPr>
        <p:spPr>
          <a:xfrm>
            <a:off x="7998782" y="846374"/>
            <a:ext cx="1793288"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Italy</a:t>
            </a:r>
            <a:endParaRPr lang="ro-RO" sz="2000" dirty="0">
              <a:solidFill>
                <a:schemeClr val="bg1"/>
              </a:solidFill>
              <a:latin typeface="Arial" panose="020B0604020202020204" pitchFamily="34" charset="0"/>
              <a:cs typeface="Arial" panose="020B0604020202020204" pitchFamily="34" charset="0"/>
            </a:endParaRPr>
          </a:p>
        </p:txBody>
      </p:sp>
      <p:pic>
        <p:nvPicPr>
          <p:cNvPr id="7" name="Immagine 2">
            <a:extLst>
              <a:ext uri="{FF2B5EF4-FFF2-40B4-BE49-F238E27FC236}">
                <a16:creationId xmlns:a16="http://schemas.microsoft.com/office/drawing/2014/main" id="{866F13E8-3D9C-406B-B5D1-A0436193009D}"/>
              </a:ext>
            </a:extLst>
          </p:cNvPr>
          <p:cNvPicPr>
            <a:picLocks noChangeAspect="1"/>
          </p:cNvPicPr>
          <p:nvPr/>
        </p:nvPicPr>
        <p:blipFill>
          <a:blip r:embed="rId3" cstate="print"/>
          <a:stretch>
            <a:fillRect/>
          </a:stretch>
        </p:blipFill>
        <p:spPr>
          <a:xfrm>
            <a:off x="6458326" y="1323533"/>
            <a:ext cx="4646294" cy="2589229"/>
          </a:xfrm>
          <a:prstGeom prst="rect">
            <a:avLst/>
          </a:prstGeom>
          <a:effectLst>
            <a:softEdge rad="76200"/>
          </a:effectLst>
        </p:spPr>
      </p:pic>
      <p:sp>
        <p:nvSpPr>
          <p:cNvPr id="9" name="Rectangle 8">
            <a:extLst>
              <a:ext uri="{FF2B5EF4-FFF2-40B4-BE49-F238E27FC236}">
                <a16:creationId xmlns:a16="http://schemas.microsoft.com/office/drawing/2014/main" id="{F55E420D-6D9F-4DCE-B582-66D0110116BF}"/>
              </a:ext>
            </a:extLst>
          </p:cNvPr>
          <p:cNvSpPr/>
          <p:nvPr/>
        </p:nvSpPr>
        <p:spPr>
          <a:xfrm>
            <a:off x="5733473" y="4363992"/>
            <a:ext cx="6096000" cy="830997"/>
          </a:xfrm>
          <a:prstGeom prst="rect">
            <a:avLst/>
          </a:prstGeom>
        </p:spPr>
        <p:txBody>
          <a:bodyPr>
            <a:spAutoFit/>
          </a:bodyPr>
          <a:lstStyle/>
          <a:p>
            <a:pPr lvl="0" algn="just"/>
            <a:r>
              <a:rPr lang="en-US" sz="1600" dirty="0">
                <a:solidFill>
                  <a:prstClr val="black"/>
                </a:solidFill>
                <a:latin typeface="Arial" pitchFamily="34" charset="0"/>
                <a:cs typeface="Arial" pitchFamily="34" charset="0"/>
              </a:rPr>
              <a:t>Most of the students drink enough water and there are half of them who drink eight or more than eight glasses of water per day.</a:t>
            </a:r>
            <a:r>
              <a:rPr lang="en-US" sz="1600" dirty="0">
                <a:solidFill>
                  <a:prstClr val="white"/>
                </a:solidFill>
              </a:rPr>
              <a:t>.</a:t>
            </a:r>
          </a:p>
        </p:txBody>
      </p:sp>
    </p:spTree>
    <p:extLst>
      <p:ext uri="{BB962C8B-B14F-4D97-AF65-F5344CB8AC3E}">
        <p14:creationId xmlns:p14="http://schemas.microsoft.com/office/powerpoint/2010/main" val="1295318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6DA962F-4A1B-490F-8148-9CB4B73D4623}"/>
              </a:ext>
            </a:extLst>
          </p:cNvPr>
          <p:cNvSpPr txBox="1"/>
          <p:nvPr/>
        </p:nvSpPr>
        <p:spPr>
          <a:xfrm>
            <a:off x="1206759" y="517670"/>
            <a:ext cx="3856382"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Portugal</a:t>
            </a:r>
          </a:p>
        </p:txBody>
      </p:sp>
      <p:pic>
        <p:nvPicPr>
          <p:cNvPr id="10" name="Imagem 9">
            <a:extLst>
              <a:ext uri="{FF2B5EF4-FFF2-40B4-BE49-F238E27FC236}">
                <a16:creationId xmlns:a16="http://schemas.microsoft.com/office/drawing/2014/main" id="{C97EA624-7133-42C7-A17E-62D4BDE426F9}"/>
              </a:ext>
            </a:extLst>
          </p:cNvPr>
          <p:cNvPicPr>
            <a:picLocks noChangeAspect="1"/>
          </p:cNvPicPr>
          <p:nvPr/>
        </p:nvPicPr>
        <p:blipFill rotWithShape="1">
          <a:blip r:embed="rId2"/>
          <a:srcRect l="28416" t="34858" r="28439" b="27359"/>
          <a:stretch/>
        </p:blipFill>
        <p:spPr>
          <a:xfrm>
            <a:off x="979055" y="1077867"/>
            <a:ext cx="4801697" cy="3250120"/>
          </a:xfrm>
          <a:prstGeom prst="rect">
            <a:avLst/>
          </a:prstGeom>
        </p:spPr>
      </p:pic>
      <p:sp>
        <p:nvSpPr>
          <p:cNvPr id="11" name="Retângulo 10">
            <a:extLst>
              <a:ext uri="{FF2B5EF4-FFF2-40B4-BE49-F238E27FC236}">
                <a16:creationId xmlns:a16="http://schemas.microsoft.com/office/drawing/2014/main" id="{6D47C218-F3E8-4D6C-B17B-A1A302EE8CB1}"/>
              </a:ext>
            </a:extLst>
          </p:cNvPr>
          <p:cNvSpPr/>
          <p:nvPr/>
        </p:nvSpPr>
        <p:spPr>
          <a:xfrm>
            <a:off x="841466" y="4620950"/>
            <a:ext cx="4939286" cy="1077218"/>
          </a:xfrm>
          <a:prstGeom prst="rect">
            <a:avLst/>
          </a:prstGeom>
        </p:spPr>
        <p:txBody>
          <a:bodyPr wrap="square">
            <a:spAutoFit/>
          </a:bodyPr>
          <a:lstStyle/>
          <a:p>
            <a:pPr algn="just"/>
            <a:r>
              <a:rPr lang="pt-PT" sz="1600" dirty="0">
                <a:solidFill>
                  <a:schemeClr val="bg1"/>
                </a:solidFill>
                <a:latin typeface="Arial" pitchFamily="34" charset="0"/>
                <a:cs typeface="Arial" pitchFamily="34" charset="0"/>
              </a:rPr>
              <a:t> In relation to the former  answers where the students have said they don’t drink fizzy drinks, the Portuguese students drink a lot glasses of water a day. </a:t>
            </a:r>
            <a:endParaRPr lang="en-US" sz="1600" dirty="0">
              <a:solidFill>
                <a:schemeClr val="bg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BEC791C6-1D34-4087-9687-9B57C305A781}"/>
              </a:ext>
            </a:extLst>
          </p:cNvPr>
          <p:cNvSpPr/>
          <p:nvPr/>
        </p:nvSpPr>
        <p:spPr>
          <a:xfrm>
            <a:off x="9653532" y="517670"/>
            <a:ext cx="1212190" cy="400110"/>
          </a:xfrm>
          <a:prstGeom prst="rect">
            <a:avLst/>
          </a:prstGeom>
        </p:spPr>
        <p:txBody>
          <a:bodyPr wrap="none">
            <a:spAutoFit/>
          </a:bodyPr>
          <a:lstStyle/>
          <a:p>
            <a:pPr lvl="0" algn="ctr"/>
            <a:r>
              <a:rPr lang="pt-PT" sz="2000" dirty="0">
                <a:solidFill>
                  <a:prstClr val="black"/>
                </a:solidFill>
                <a:latin typeface="Arial" panose="020B0604020202020204" pitchFamily="34" charset="0"/>
                <a:cs typeface="Arial" panose="020B0604020202020204" pitchFamily="34" charset="0"/>
              </a:rPr>
              <a:t>Romania</a:t>
            </a:r>
          </a:p>
        </p:txBody>
      </p:sp>
      <p:pic>
        <p:nvPicPr>
          <p:cNvPr id="3" name="Picture 2">
            <a:extLst>
              <a:ext uri="{FF2B5EF4-FFF2-40B4-BE49-F238E27FC236}">
                <a16:creationId xmlns:a16="http://schemas.microsoft.com/office/drawing/2014/main" id="{8A25F2D7-E09B-4316-8BFB-211E86F9BF03}"/>
              </a:ext>
            </a:extLst>
          </p:cNvPr>
          <p:cNvPicPr>
            <a:picLocks noChangeAspect="1"/>
          </p:cNvPicPr>
          <p:nvPr/>
        </p:nvPicPr>
        <p:blipFill>
          <a:blip r:embed="rId3"/>
          <a:stretch>
            <a:fillRect/>
          </a:stretch>
        </p:blipFill>
        <p:spPr>
          <a:xfrm>
            <a:off x="6849925" y="1353243"/>
            <a:ext cx="4637780" cy="2442361"/>
          </a:xfrm>
          <a:prstGeom prst="rect">
            <a:avLst/>
          </a:prstGeom>
        </p:spPr>
      </p:pic>
      <p:sp>
        <p:nvSpPr>
          <p:cNvPr id="7" name="Rectangle 6">
            <a:extLst>
              <a:ext uri="{FF2B5EF4-FFF2-40B4-BE49-F238E27FC236}">
                <a16:creationId xmlns:a16="http://schemas.microsoft.com/office/drawing/2014/main" id="{C3C319C6-4E75-47E5-A0B0-68B4AAF0641A}"/>
              </a:ext>
            </a:extLst>
          </p:cNvPr>
          <p:cNvSpPr/>
          <p:nvPr/>
        </p:nvSpPr>
        <p:spPr>
          <a:xfrm>
            <a:off x="6096000" y="4231067"/>
            <a:ext cx="5391705" cy="2062103"/>
          </a:xfrm>
          <a:prstGeom prst="rect">
            <a:avLst/>
          </a:prstGeom>
        </p:spPr>
        <p:txBody>
          <a:bodyPr wrap="square">
            <a:spAutoFit/>
          </a:bodyPr>
          <a:lstStyle/>
          <a:p>
            <a:pPr lvl="0" algn="just">
              <a:spcAft>
                <a:spcPts val="800"/>
              </a:spcAft>
            </a:pPr>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At this question, 4% of the respondents say they drink 8 glasses of water every day, 16% say they drink 5 cups, 20% admit they drink 4 glasses of water a day, 16% choose to drink more than 8 cups of water a day, 6% drink only 1 glass of water, 10% drink 7 cups of water, 18% think that it is a great idea to drink 6 cups, 6% drink 3 glasses of water every day and only 4% say they drink 2 cups of water a day.</a:t>
            </a:r>
            <a:endParaRPr lang="ro-RO" sz="1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131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D418FEA-C82A-489B-B76F-46872096E3BE}"/>
              </a:ext>
            </a:extLst>
          </p:cNvPr>
          <p:cNvSpPr txBox="1">
            <a:spLocks/>
          </p:cNvSpPr>
          <p:nvPr/>
        </p:nvSpPr>
        <p:spPr>
          <a:xfrm>
            <a:off x="1440873" y="302373"/>
            <a:ext cx="2650835" cy="7061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PT" sz="2000" dirty="0">
              <a:solidFill>
                <a:schemeClr val="bg1"/>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8AB9DF53-30BE-4BAB-BC77-86425506D119}"/>
              </a:ext>
            </a:extLst>
          </p:cNvPr>
          <p:cNvSpPr txBox="1"/>
          <p:nvPr/>
        </p:nvSpPr>
        <p:spPr>
          <a:xfrm>
            <a:off x="1557633" y="461379"/>
            <a:ext cx="1593940"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Turkey</a:t>
            </a:r>
            <a:endParaRPr lang="pt-PT" sz="2000" dirty="0">
              <a:solidFill>
                <a:schemeClr val="bg1"/>
              </a:solidFill>
              <a:latin typeface="Arial" panose="020B0604020202020204" pitchFamily="34" charset="0"/>
              <a:cs typeface="Arial" panose="020B0604020202020204" pitchFamily="34" charset="0"/>
            </a:endParaRPr>
          </a:p>
        </p:txBody>
      </p:sp>
      <p:sp>
        <p:nvSpPr>
          <p:cNvPr id="9" name="Başlık 1">
            <a:extLst>
              <a:ext uri="{FF2B5EF4-FFF2-40B4-BE49-F238E27FC236}">
                <a16:creationId xmlns:a16="http://schemas.microsoft.com/office/drawing/2014/main" id="{C93EDDAC-4743-48CB-A8FA-CB57B97BEC2C}"/>
              </a:ext>
            </a:extLst>
          </p:cNvPr>
          <p:cNvSpPr>
            <a:spLocks noGrp="1"/>
          </p:cNvSpPr>
          <p:nvPr>
            <p:ph type="title"/>
          </p:nvPr>
        </p:nvSpPr>
        <p:spPr>
          <a:xfrm>
            <a:off x="6546734" y="861489"/>
            <a:ext cx="5257801" cy="1325563"/>
          </a:xfrm>
        </p:spPr>
        <p:txBody>
          <a:bodyPr>
            <a:noAutofit/>
          </a:bodyPr>
          <a:lstStyle/>
          <a:p>
            <a:pPr algn="just">
              <a:lnSpc>
                <a:spcPct val="100000"/>
              </a:lnSpc>
            </a:pPr>
            <a:r>
              <a:rPr lang="en-US" sz="1600" dirty="0">
                <a:solidFill>
                  <a:schemeClr val="bg1"/>
                </a:solidFill>
                <a:latin typeface="Arial" panose="020B0604020202020204" pitchFamily="34" charset="0"/>
                <a:ea typeface="Abadi MT Condensed Light" charset="-94"/>
                <a:cs typeface="Arial" pitchFamily="34" charset="0"/>
              </a:rPr>
              <a:t>In Turkey,</a:t>
            </a:r>
            <a:r>
              <a:rPr lang="tr-TR" sz="1600" dirty="0">
                <a:solidFill>
                  <a:schemeClr val="bg1"/>
                </a:solidFill>
                <a:latin typeface="Arial" panose="020B0604020202020204" pitchFamily="34" charset="0"/>
                <a:ea typeface="Abadi MT Condensed Light" charset="-94"/>
                <a:cs typeface="Arial" pitchFamily="34" charset="0"/>
              </a:rPr>
              <a:t>1/4 of the students drink 3-5 glasses of water, 1/3 of the students drink 6-8 glasses of water and 37 of 150 students drink more than 8 glasses of water per day.</a:t>
            </a:r>
          </a:p>
        </p:txBody>
      </p:sp>
      <p:pic>
        <p:nvPicPr>
          <p:cNvPr id="8" name="Picture 4">
            <a:extLst>
              <a:ext uri="{FF2B5EF4-FFF2-40B4-BE49-F238E27FC236}">
                <a16:creationId xmlns:a16="http://schemas.microsoft.com/office/drawing/2014/main" id="{B8BBE4E9-3A83-4C9E-A29A-863CA9ED2FE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4045" y="1373251"/>
            <a:ext cx="4535056" cy="2772812"/>
          </a:xfrm>
          <a:prstGeom prst="rect">
            <a:avLst/>
          </a:prstGeom>
        </p:spPr>
      </p:pic>
      <p:sp>
        <p:nvSpPr>
          <p:cNvPr id="11" name="5 Metin kutusu">
            <a:extLst>
              <a:ext uri="{FF2B5EF4-FFF2-40B4-BE49-F238E27FC236}">
                <a16:creationId xmlns:a16="http://schemas.microsoft.com/office/drawing/2014/main" id="{19E51BB0-322C-4373-9FFE-13740E1CB3F5}"/>
              </a:ext>
            </a:extLst>
          </p:cNvPr>
          <p:cNvSpPr txBox="1"/>
          <p:nvPr/>
        </p:nvSpPr>
        <p:spPr>
          <a:xfrm>
            <a:off x="6546734" y="4828631"/>
            <a:ext cx="2192356" cy="307777"/>
          </a:xfrm>
          <a:prstGeom prst="rect">
            <a:avLst/>
          </a:prstGeom>
          <a:noFill/>
        </p:spPr>
        <p:txBody>
          <a:bodyPr wrap="square" rtlCol="0">
            <a:spAutoFit/>
          </a:bodyPr>
          <a:lstStyle/>
          <a:p>
            <a:r>
              <a:rPr lang="tr-TR" sz="1400" dirty="0"/>
              <a:t>7.33%          24.66%</a:t>
            </a:r>
          </a:p>
        </p:txBody>
      </p:sp>
      <p:sp>
        <p:nvSpPr>
          <p:cNvPr id="3" name="Rectangle 2">
            <a:extLst>
              <a:ext uri="{FF2B5EF4-FFF2-40B4-BE49-F238E27FC236}">
                <a16:creationId xmlns:a16="http://schemas.microsoft.com/office/drawing/2014/main" id="{B942648C-39A4-4C41-97B3-12CBC9CE05EE}"/>
              </a:ext>
            </a:extLst>
          </p:cNvPr>
          <p:cNvSpPr/>
          <p:nvPr/>
        </p:nvSpPr>
        <p:spPr>
          <a:xfrm>
            <a:off x="1043708" y="4906982"/>
            <a:ext cx="10639306" cy="830997"/>
          </a:xfrm>
          <a:prstGeom prst="rect">
            <a:avLst/>
          </a:prstGeom>
        </p:spPr>
        <p:txBody>
          <a:bodyPr wrap="square">
            <a:spAutoFit/>
          </a:bodyPr>
          <a:lstStyle/>
          <a:p>
            <a:pPr lvl="0" algn="just" defTabSz="914400">
              <a:spcBef>
                <a:spcPts val="1000"/>
              </a:spcBef>
            </a:pPr>
            <a:r>
              <a:rPr lang="pt-PT" sz="1600" b="1" dirty="0">
                <a:solidFill>
                  <a:schemeClr val="bg1"/>
                </a:solidFill>
                <a:latin typeface="Arial" pitchFamily="34" charset="0"/>
                <a:cs typeface="Arial" pitchFamily="34" charset="0"/>
              </a:rPr>
              <a:t>Conclusion: </a:t>
            </a:r>
            <a:r>
              <a:rPr lang="pt-PT" sz="1600" dirty="0">
                <a:solidFill>
                  <a:schemeClr val="bg1"/>
                </a:solidFill>
                <a:latin typeface="Arial" pitchFamily="34" charset="0"/>
                <a:cs typeface="Arial" pitchFamily="34" charset="0"/>
              </a:rPr>
              <a:t>Except for the Romanian students where only 24 % say they drink 8 or more than 8 glasses of water per day, the students from the other countries drink enough amounts of water to be able to keep their bodies healthy. </a:t>
            </a:r>
          </a:p>
        </p:txBody>
      </p:sp>
    </p:spTree>
    <p:extLst>
      <p:ext uri="{BB962C8B-B14F-4D97-AF65-F5344CB8AC3E}">
        <p14:creationId xmlns:p14="http://schemas.microsoft.com/office/powerpoint/2010/main" val="177507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6D348-5F63-4E27-A839-5ADD20E4A174}"/>
              </a:ext>
            </a:extLst>
          </p:cNvPr>
          <p:cNvSpPr>
            <a:spLocks noGrp="1"/>
          </p:cNvSpPr>
          <p:nvPr>
            <p:ph type="title"/>
          </p:nvPr>
        </p:nvSpPr>
        <p:spPr>
          <a:xfrm>
            <a:off x="838200" y="192849"/>
            <a:ext cx="10515600" cy="869334"/>
          </a:xfrm>
        </p:spPr>
        <p:txBody>
          <a:bodyPr>
            <a:normAutofit/>
          </a:bodyPr>
          <a:lstStyle/>
          <a:p>
            <a:pPr marL="742950" indent="-742950" algn="ctr">
              <a:buFont typeface="Wingdings" panose="05000000000000000000" pitchFamily="2" charset="2"/>
              <a:buChar char="Ø"/>
            </a:pPr>
            <a:r>
              <a:rPr lang="pt-PT" sz="2000" b="1" dirty="0">
                <a:solidFill>
                  <a:schemeClr val="bg1"/>
                </a:solidFill>
                <a:latin typeface="Arial" panose="020B0604020202020204" pitchFamily="34" charset="0"/>
                <a:cs typeface="Arial" panose="020B0604020202020204" pitchFamily="34" charset="0"/>
              </a:rPr>
              <a:t>How many meals do you eat every day during weekdays?</a:t>
            </a:r>
            <a:endParaRPr lang="pt-PT" sz="2000" b="1"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21525F99-1A3A-4F7B-87B9-03433A1738EA}"/>
              </a:ext>
            </a:extLst>
          </p:cNvPr>
          <p:cNvSpPr txBox="1"/>
          <p:nvPr/>
        </p:nvSpPr>
        <p:spPr>
          <a:xfrm>
            <a:off x="1682422" y="995993"/>
            <a:ext cx="3008243"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7" name="3 - Γράφημα">
            <a:extLst>
              <a:ext uri="{FF2B5EF4-FFF2-40B4-BE49-F238E27FC236}">
                <a16:creationId xmlns:a16="http://schemas.microsoft.com/office/drawing/2014/main" id="{9D3248BB-74E8-425B-9CEE-2AD373D3D636}"/>
              </a:ext>
            </a:extLst>
          </p:cNvPr>
          <p:cNvGraphicFramePr/>
          <p:nvPr>
            <p:extLst>
              <p:ext uri="{D42A27DB-BD31-4B8C-83A1-F6EECF244321}">
                <p14:modId xmlns:p14="http://schemas.microsoft.com/office/powerpoint/2010/main" val="704780637"/>
              </p:ext>
            </p:extLst>
          </p:nvPr>
        </p:nvGraphicFramePr>
        <p:xfrm>
          <a:off x="967256" y="1501847"/>
          <a:ext cx="4509908" cy="2599098"/>
        </p:xfrm>
        <a:graphic>
          <a:graphicData uri="http://schemas.openxmlformats.org/drawingml/2006/chart">
            <c:chart xmlns:c="http://schemas.openxmlformats.org/drawingml/2006/chart" xmlns:r="http://schemas.openxmlformats.org/officeDocument/2006/relationships" r:id="rId2"/>
          </a:graphicData>
        </a:graphic>
      </p:graphicFrame>
      <p:sp>
        <p:nvSpPr>
          <p:cNvPr id="9" name="4 - TextBox">
            <a:extLst>
              <a:ext uri="{FF2B5EF4-FFF2-40B4-BE49-F238E27FC236}">
                <a16:creationId xmlns:a16="http://schemas.microsoft.com/office/drawing/2014/main" id="{8CD47265-0DEB-484C-87DC-8088399E4598}"/>
              </a:ext>
            </a:extLst>
          </p:cNvPr>
          <p:cNvSpPr txBox="1"/>
          <p:nvPr/>
        </p:nvSpPr>
        <p:spPr>
          <a:xfrm>
            <a:off x="838200" y="4201991"/>
            <a:ext cx="4933140" cy="2308324"/>
          </a:xfrm>
          <a:prstGeom prst="rect">
            <a:avLst/>
          </a:prstGeom>
          <a:noFill/>
        </p:spPr>
        <p:txBody>
          <a:bodyPr wrap="square">
            <a:spAutoFit/>
          </a:bodyPr>
          <a:lstStyle/>
          <a:p>
            <a:pPr algn="just" fontAlgn="auto">
              <a:spcBef>
                <a:spcPts val="0"/>
              </a:spcBef>
              <a:spcAft>
                <a:spcPts val="0"/>
              </a:spcAft>
              <a:defRPr/>
            </a:pPr>
            <a:r>
              <a:rPr lang="en-US" sz="1600" dirty="0">
                <a:solidFill>
                  <a:schemeClr val="bg1"/>
                </a:solidFill>
                <a:latin typeface="Arial" panose="020B0604020202020204" pitchFamily="34" charset="0"/>
                <a:cs typeface="Arial" panose="020B0604020202020204" pitchFamily="34" charset="0"/>
              </a:rPr>
              <a:t>According to the findings of the research, almost half of the Greek youngsters (45%)  are used to eating three meals a day, while 27% of them prefer having more than three. 23% of them usually have 2 meals per day and hopefully just 5% is found to have only one meal per day.</a:t>
            </a:r>
          </a:p>
          <a:p>
            <a:pPr algn="just">
              <a:defRPr/>
            </a:pPr>
            <a:r>
              <a:rPr lang="en-US" altLang="pt-PT" sz="1600" dirty="0">
                <a:solidFill>
                  <a:schemeClr val="bg1"/>
                </a:solidFill>
                <a:latin typeface="Arial" panose="020B0604020202020204" pitchFamily="34" charset="0"/>
                <a:cs typeface="Arial" panose="020B0604020202020204" pitchFamily="34" charset="0"/>
              </a:rPr>
              <a:t>The same pattern is found to be followed during weekends  as well.</a:t>
            </a:r>
            <a:endParaRPr lang="el-GR" altLang="pt-PT" sz="1600" dirty="0">
              <a:solidFill>
                <a:schemeClr val="bg1"/>
              </a:solidFill>
              <a:latin typeface="Arial" panose="020B0604020202020204" pitchFamily="34" charset="0"/>
              <a:cs typeface="Arial" panose="020B0604020202020204" pitchFamily="34" charset="0"/>
            </a:endParaRPr>
          </a:p>
          <a:p>
            <a:pPr fontAlgn="auto">
              <a:spcBef>
                <a:spcPts val="0"/>
              </a:spcBef>
              <a:spcAft>
                <a:spcPts val="0"/>
              </a:spcAft>
              <a:defRPr/>
            </a:pPr>
            <a:endParaRPr lang="el-GR" sz="1600" dirty="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D69BA471-BBF1-4449-B849-B82550077D7F}"/>
              </a:ext>
            </a:extLst>
          </p:cNvPr>
          <p:cNvPicPr>
            <a:picLocks noChangeAspect="1"/>
          </p:cNvPicPr>
          <p:nvPr/>
        </p:nvPicPr>
        <p:blipFill>
          <a:blip r:embed="rId3"/>
          <a:stretch>
            <a:fillRect/>
          </a:stretch>
        </p:blipFill>
        <p:spPr>
          <a:xfrm>
            <a:off x="6973455" y="1555399"/>
            <a:ext cx="4184073" cy="2747950"/>
          </a:xfrm>
          <a:prstGeom prst="rect">
            <a:avLst/>
          </a:prstGeom>
        </p:spPr>
      </p:pic>
      <p:sp>
        <p:nvSpPr>
          <p:cNvPr id="5" name="Rectangle 4">
            <a:extLst>
              <a:ext uri="{FF2B5EF4-FFF2-40B4-BE49-F238E27FC236}">
                <a16:creationId xmlns:a16="http://schemas.microsoft.com/office/drawing/2014/main" id="{CAD174DA-BE1F-4CBC-8E20-728F190F6AD9}"/>
              </a:ext>
            </a:extLst>
          </p:cNvPr>
          <p:cNvSpPr/>
          <p:nvPr/>
        </p:nvSpPr>
        <p:spPr>
          <a:xfrm>
            <a:off x="8155945" y="1029088"/>
            <a:ext cx="1459110" cy="400110"/>
          </a:xfrm>
          <a:prstGeom prst="rect">
            <a:avLst/>
          </a:prstGeom>
        </p:spPr>
        <p:txBody>
          <a:bodyPr wrap="square">
            <a:spAutoFit/>
          </a:bodyPr>
          <a:lstStyle/>
          <a:p>
            <a:r>
              <a:rPr lang="pt-PT" sz="2000" dirty="0">
                <a:solidFill>
                  <a:prstClr val="black"/>
                </a:solidFill>
                <a:latin typeface="Arial" panose="020B0604020202020204" pitchFamily="34" charset="0"/>
                <a:ea typeface="+mj-ea"/>
                <a:cs typeface="Arial" panose="020B0604020202020204" pitchFamily="34" charset="0"/>
              </a:rPr>
              <a:t>Italy</a:t>
            </a:r>
            <a:endParaRPr lang="ro-RO" dirty="0"/>
          </a:p>
        </p:txBody>
      </p:sp>
      <p:sp>
        <p:nvSpPr>
          <p:cNvPr id="8" name="CaixaDeTexto 2">
            <a:extLst>
              <a:ext uri="{FF2B5EF4-FFF2-40B4-BE49-F238E27FC236}">
                <a16:creationId xmlns:a16="http://schemas.microsoft.com/office/drawing/2014/main" id="{400A0D7E-AC8D-46E5-961F-237C2B6DD4CE}"/>
              </a:ext>
            </a:extLst>
          </p:cNvPr>
          <p:cNvSpPr txBox="1"/>
          <p:nvPr/>
        </p:nvSpPr>
        <p:spPr>
          <a:xfrm>
            <a:off x="6818050" y="4504177"/>
            <a:ext cx="4274823" cy="584775"/>
          </a:xfrm>
          <a:prstGeom prst="rect">
            <a:avLst/>
          </a:prstGeom>
          <a:noFill/>
        </p:spPr>
        <p:txBody>
          <a:bodyPr wrap="square" rtlCol="0">
            <a:spAutoFit/>
          </a:bodyPr>
          <a:lstStyle/>
          <a:p>
            <a:r>
              <a:rPr lang="pt-PT" sz="1600" dirty="0" err="1">
                <a:solidFill>
                  <a:schemeClr val="bg1"/>
                </a:solidFill>
                <a:latin typeface="Arial" panose="020B0604020202020204" pitchFamily="34" charset="0"/>
              </a:rPr>
              <a:t>The</a:t>
            </a:r>
            <a:r>
              <a:rPr lang="pt-PT" sz="1600" dirty="0">
                <a:solidFill>
                  <a:schemeClr val="bg1"/>
                </a:solidFill>
                <a:latin typeface="Arial" panose="020B0604020202020204" pitchFamily="34" charset="0"/>
              </a:rPr>
              <a:t> </a:t>
            </a:r>
            <a:r>
              <a:rPr lang="pt-PT" sz="1600" dirty="0" err="1">
                <a:solidFill>
                  <a:schemeClr val="bg1"/>
                </a:solidFill>
                <a:latin typeface="Arial" panose="020B0604020202020204" pitchFamily="34" charset="0"/>
              </a:rPr>
              <a:t>most</a:t>
            </a:r>
            <a:r>
              <a:rPr lang="pt-PT" sz="1600" dirty="0">
                <a:solidFill>
                  <a:schemeClr val="bg1"/>
                </a:solidFill>
                <a:latin typeface="Arial" panose="020B0604020202020204" pitchFamily="34" charset="0"/>
              </a:rPr>
              <a:t> </a:t>
            </a:r>
            <a:r>
              <a:rPr lang="pt-PT" sz="1600" dirty="0" err="1">
                <a:solidFill>
                  <a:schemeClr val="bg1"/>
                </a:solidFill>
                <a:latin typeface="Arial" panose="020B0604020202020204" pitchFamily="34" charset="0"/>
              </a:rPr>
              <a:t>common</a:t>
            </a:r>
            <a:r>
              <a:rPr lang="pt-PT" sz="1600" dirty="0">
                <a:solidFill>
                  <a:schemeClr val="bg1"/>
                </a:solidFill>
                <a:latin typeface="Arial" panose="020B0604020202020204" pitchFamily="34" charset="0"/>
              </a:rPr>
              <a:t> </a:t>
            </a:r>
            <a:r>
              <a:rPr lang="pt-PT" sz="1600" dirty="0" err="1">
                <a:solidFill>
                  <a:schemeClr val="bg1"/>
                </a:solidFill>
                <a:latin typeface="Arial" panose="020B0604020202020204" pitchFamily="34" charset="0"/>
              </a:rPr>
              <a:t>habit</a:t>
            </a:r>
            <a:r>
              <a:rPr lang="pt-PT" sz="1600" dirty="0">
                <a:solidFill>
                  <a:schemeClr val="bg1"/>
                </a:solidFill>
                <a:latin typeface="Arial" panose="020B0604020202020204" pitchFamily="34" charset="0"/>
              </a:rPr>
              <a:t> </a:t>
            </a:r>
            <a:r>
              <a:rPr lang="pt-PT" sz="1600" dirty="0" err="1">
                <a:solidFill>
                  <a:schemeClr val="bg1"/>
                </a:solidFill>
                <a:latin typeface="Arial" panose="020B0604020202020204" pitchFamily="34" charset="0"/>
              </a:rPr>
              <a:t>is</a:t>
            </a:r>
            <a:r>
              <a:rPr lang="pt-PT" sz="1600" dirty="0">
                <a:solidFill>
                  <a:schemeClr val="bg1"/>
                </a:solidFill>
                <a:latin typeface="Arial" panose="020B0604020202020204" pitchFamily="34" charset="0"/>
              </a:rPr>
              <a:t> </a:t>
            </a:r>
            <a:r>
              <a:rPr lang="pt-PT" sz="1600" dirty="0" err="1">
                <a:solidFill>
                  <a:schemeClr val="bg1"/>
                </a:solidFill>
                <a:latin typeface="Arial" panose="020B0604020202020204" pitchFamily="34" charset="0"/>
              </a:rPr>
              <a:t>eating</a:t>
            </a:r>
            <a:r>
              <a:rPr lang="pt-PT" sz="1600" dirty="0">
                <a:solidFill>
                  <a:schemeClr val="bg1"/>
                </a:solidFill>
                <a:latin typeface="Arial" panose="020B0604020202020204" pitchFamily="34" charset="0"/>
              </a:rPr>
              <a:t> 3 </a:t>
            </a:r>
            <a:r>
              <a:rPr lang="pt-PT" sz="1600" dirty="0" err="1">
                <a:solidFill>
                  <a:schemeClr val="bg1"/>
                </a:solidFill>
                <a:latin typeface="Arial" panose="020B0604020202020204" pitchFamily="34" charset="0"/>
              </a:rPr>
              <a:t>meals</a:t>
            </a:r>
            <a:r>
              <a:rPr lang="pt-PT" sz="1600" dirty="0">
                <a:solidFill>
                  <a:schemeClr val="bg1"/>
                </a:solidFill>
                <a:latin typeface="Arial" panose="020B0604020202020204" pitchFamily="34" charset="0"/>
              </a:rPr>
              <a:t> a </a:t>
            </a:r>
            <a:r>
              <a:rPr lang="pt-PT" sz="1600" dirty="0" err="1">
                <a:solidFill>
                  <a:schemeClr val="bg1"/>
                </a:solidFill>
                <a:latin typeface="Arial" panose="020B0604020202020204" pitchFamily="34" charset="0"/>
              </a:rPr>
              <a:t>day</a:t>
            </a:r>
            <a:r>
              <a:rPr lang="pt-PT" sz="1600" dirty="0">
                <a:solidFill>
                  <a:schemeClr val="bg1"/>
                </a:solidFill>
                <a:latin typeface="Arial" panose="020B0604020202020204" pitchFamily="34" charset="0"/>
              </a:rPr>
              <a:t>.</a:t>
            </a:r>
          </a:p>
        </p:txBody>
      </p:sp>
    </p:spTree>
    <p:extLst>
      <p:ext uri="{BB962C8B-B14F-4D97-AF65-F5344CB8AC3E}">
        <p14:creationId xmlns:p14="http://schemas.microsoft.com/office/powerpoint/2010/main" val="3827899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2537F-0359-4D53-AFF2-265C2D1EF14C}"/>
              </a:ext>
            </a:extLst>
          </p:cNvPr>
          <p:cNvSpPr>
            <a:spLocks noGrp="1"/>
          </p:cNvSpPr>
          <p:nvPr>
            <p:ph type="title"/>
          </p:nvPr>
        </p:nvSpPr>
        <p:spPr>
          <a:xfrm>
            <a:off x="1412010" y="301841"/>
            <a:ext cx="7847399" cy="600940"/>
          </a:xfrm>
        </p:spPr>
        <p:txBody>
          <a:bodyPr>
            <a:normAutofit/>
          </a:bodyPr>
          <a:lstStyle/>
          <a:p>
            <a:pPr marL="571500" indent="-571500" algn="ctr">
              <a:buFont typeface="Wingdings" panose="05000000000000000000" pitchFamily="2" charset="2"/>
              <a:buChar char="Ø"/>
            </a:pPr>
            <a:r>
              <a:rPr lang="pt-PT" sz="2000" b="1" dirty="0" err="1">
                <a:solidFill>
                  <a:schemeClr val="bg1"/>
                </a:solidFill>
                <a:latin typeface="Arial" panose="020B0604020202020204" pitchFamily="34" charset="0"/>
                <a:cs typeface="Arial" panose="020B0604020202020204" pitchFamily="34" charset="0"/>
              </a:rPr>
              <a:t>What</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sort</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of</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food</a:t>
            </a:r>
            <a:r>
              <a:rPr lang="pt-PT" sz="2000" b="1" dirty="0">
                <a:solidFill>
                  <a:schemeClr val="bg1"/>
                </a:solidFill>
                <a:latin typeface="Arial" panose="020B0604020202020204" pitchFamily="34" charset="0"/>
                <a:cs typeface="Arial" panose="020B0604020202020204" pitchFamily="34" charset="0"/>
              </a:rPr>
              <a:t> do </a:t>
            </a:r>
            <a:r>
              <a:rPr lang="pt-PT" sz="2000" b="1" dirty="0" err="1">
                <a:solidFill>
                  <a:schemeClr val="bg1"/>
                </a:solidFill>
                <a:latin typeface="Arial" panose="020B0604020202020204" pitchFamily="34" charset="0"/>
                <a:cs typeface="Arial" panose="020B0604020202020204" pitchFamily="34" charset="0"/>
              </a:rPr>
              <a:t>you</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buy</a:t>
            </a:r>
            <a:r>
              <a:rPr lang="pt-PT" sz="2000" b="1" dirty="0">
                <a:solidFill>
                  <a:schemeClr val="bg1"/>
                </a:solidFill>
                <a:latin typeface="Arial" panose="020B0604020202020204" pitchFamily="34" charset="0"/>
                <a:cs typeface="Arial" panose="020B0604020202020204" pitchFamily="34" charset="0"/>
              </a:rPr>
              <a:t>?</a:t>
            </a:r>
          </a:p>
        </p:txBody>
      </p:sp>
      <p:sp>
        <p:nvSpPr>
          <p:cNvPr id="4" name="CaixaDeTexto 3">
            <a:extLst>
              <a:ext uri="{FF2B5EF4-FFF2-40B4-BE49-F238E27FC236}">
                <a16:creationId xmlns:a16="http://schemas.microsoft.com/office/drawing/2014/main" id="{789EA21D-28DA-48AC-BF56-ED97030820B3}"/>
              </a:ext>
            </a:extLst>
          </p:cNvPr>
          <p:cNvSpPr txBox="1"/>
          <p:nvPr/>
        </p:nvSpPr>
        <p:spPr>
          <a:xfrm>
            <a:off x="1412011" y="902781"/>
            <a:ext cx="2373744"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5" name="2 - Γράφημα">
            <a:extLst>
              <a:ext uri="{FF2B5EF4-FFF2-40B4-BE49-F238E27FC236}">
                <a16:creationId xmlns:a16="http://schemas.microsoft.com/office/drawing/2014/main" id="{C697A00F-58B4-4F74-92F8-5F65FC6E1CD5}"/>
              </a:ext>
            </a:extLst>
          </p:cNvPr>
          <p:cNvGraphicFramePr/>
          <p:nvPr>
            <p:extLst>
              <p:ext uri="{D42A27DB-BD31-4B8C-83A1-F6EECF244321}">
                <p14:modId xmlns:p14="http://schemas.microsoft.com/office/powerpoint/2010/main" val="1939520969"/>
              </p:ext>
            </p:extLst>
          </p:nvPr>
        </p:nvGraphicFramePr>
        <p:xfrm>
          <a:off x="838200" y="1423178"/>
          <a:ext cx="4009457" cy="2314212"/>
        </p:xfrm>
        <a:graphic>
          <a:graphicData uri="http://schemas.openxmlformats.org/drawingml/2006/chart">
            <c:chart xmlns:c="http://schemas.openxmlformats.org/drawingml/2006/chart" xmlns:r="http://schemas.openxmlformats.org/officeDocument/2006/relationships" r:id="rId2"/>
          </a:graphicData>
        </a:graphic>
      </p:graphicFrame>
      <p:sp>
        <p:nvSpPr>
          <p:cNvPr id="6" name="8 - TextBox">
            <a:extLst>
              <a:ext uri="{FF2B5EF4-FFF2-40B4-BE49-F238E27FC236}">
                <a16:creationId xmlns:a16="http://schemas.microsoft.com/office/drawing/2014/main" id="{B3B6A42B-F48D-4FC7-980E-DDE802066A68}"/>
              </a:ext>
            </a:extLst>
          </p:cNvPr>
          <p:cNvSpPr txBox="1"/>
          <p:nvPr/>
        </p:nvSpPr>
        <p:spPr>
          <a:xfrm>
            <a:off x="838200" y="3659050"/>
            <a:ext cx="5571478" cy="3293209"/>
          </a:xfrm>
          <a:prstGeom prst="rect">
            <a:avLst/>
          </a:prstGeom>
          <a:noFill/>
        </p:spPr>
        <p:txBody>
          <a:bodyPr wrap="square">
            <a:spAutoFit/>
          </a:bodyPr>
          <a:lstStyle/>
          <a:p>
            <a:pPr algn="just">
              <a:defRPr/>
            </a:pPr>
            <a:r>
              <a:rPr lang="en-US" sz="1600" dirty="0">
                <a:solidFill>
                  <a:schemeClr val="bg1"/>
                </a:solidFill>
                <a:latin typeface="Arial" pitchFamily="34" charset="0"/>
                <a:cs typeface="Arial" pitchFamily="34" charset="0"/>
              </a:rPr>
              <a:t>In a “healthy” vein, Greek families show a clear preference to fresh food reaching up to 75 % of the respondents. A combination of fresh, frozen and canned food represents an equally important percentage of 24% of Greek families’ food purchasing habits. As far as shopping is concerned, supermarket is by far the first choice on the list of preferences of the respondents in their entirety (97%). An equally important percentage of 78% takes also the choice of markets as well. Sadly, just 16% of Greek families do include organic food stores as part of their groceries shopping habits, which as a fact may be partly explained by the high cost of organic products.</a:t>
            </a:r>
            <a:endParaRPr lang="el-GR" sz="1600" dirty="0">
              <a:solidFill>
                <a:schemeClr val="bg1"/>
              </a:solidFill>
              <a:latin typeface="Arial" pitchFamily="34" charset="0"/>
              <a:cs typeface="Arial" pitchFamily="34" charset="0"/>
            </a:endParaRPr>
          </a:p>
          <a:p>
            <a:pPr algn="just" fontAlgn="auto">
              <a:spcBef>
                <a:spcPts val="0"/>
              </a:spcBef>
              <a:spcAft>
                <a:spcPts val="0"/>
              </a:spcAft>
              <a:defRPr/>
            </a:pPr>
            <a:endParaRPr lang="el-GR" sz="1600" dirty="0">
              <a:solidFill>
                <a:schemeClr val="bg1"/>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A4F6B59-FA6F-4FF1-A334-AC454A80EE31}"/>
              </a:ext>
            </a:extLst>
          </p:cNvPr>
          <p:cNvSpPr/>
          <p:nvPr/>
        </p:nvSpPr>
        <p:spPr>
          <a:xfrm>
            <a:off x="8629095" y="889161"/>
            <a:ext cx="1047149" cy="400110"/>
          </a:xfrm>
          <a:prstGeom prst="rect">
            <a:avLst/>
          </a:prstGeom>
        </p:spPr>
        <p:txBody>
          <a:bodyPr wrap="square">
            <a:spAutoFit/>
          </a:bodyPr>
          <a:lstStyle/>
          <a:p>
            <a:r>
              <a:rPr lang="pt-PT" sz="2000" dirty="0">
                <a:solidFill>
                  <a:prstClr val="black"/>
                </a:solidFill>
                <a:latin typeface="Arial" panose="020B0604020202020204" pitchFamily="34" charset="0"/>
                <a:cs typeface="Arial" panose="020B0604020202020204" pitchFamily="34" charset="0"/>
              </a:rPr>
              <a:t>Italy</a:t>
            </a:r>
            <a:endParaRPr lang="ro-RO" dirty="0"/>
          </a:p>
        </p:txBody>
      </p:sp>
      <p:pic>
        <p:nvPicPr>
          <p:cNvPr id="10" name="Picture 9">
            <a:extLst>
              <a:ext uri="{FF2B5EF4-FFF2-40B4-BE49-F238E27FC236}">
                <a16:creationId xmlns:a16="http://schemas.microsoft.com/office/drawing/2014/main" id="{6650ABD3-9617-42A3-A292-6362BA284D0F}"/>
              </a:ext>
            </a:extLst>
          </p:cNvPr>
          <p:cNvPicPr>
            <a:picLocks noChangeAspect="1"/>
          </p:cNvPicPr>
          <p:nvPr/>
        </p:nvPicPr>
        <p:blipFill>
          <a:blip r:embed="rId3"/>
          <a:stretch>
            <a:fillRect/>
          </a:stretch>
        </p:blipFill>
        <p:spPr>
          <a:xfrm>
            <a:off x="7254680" y="1490101"/>
            <a:ext cx="4009457" cy="2150248"/>
          </a:xfrm>
          <a:prstGeom prst="rect">
            <a:avLst/>
          </a:prstGeom>
        </p:spPr>
      </p:pic>
      <p:sp>
        <p:nvSpPr>
          <p:cNvPr id="11" name="Rectangle 10">
            <a:extLst>
              <a:ext uri="{FF2B5EF4-FFF2-40B4-BE49-F238E27FC236}">
                <a16:creationId xmlns:a16="http://schemas.microsoft.com/office/drawing/2014/main" id="{A48949EC-2412-42C9-A73B-856FF2628D47}"/>
              </a:ext>
            </a:extLst>
          </p:cNvPr>
          <p:cNvSpPr/>
          <p:nvPr/>
        </p:nvSpPr>
        <p:spPr>
          <a:xfrm>
            <a:off x="8047238" y="4043003"/>
            <a:ext cx="1986441" cy="338554"/>
          </a:xfrm>
          <a:prstGeom prst="rect">
            <a:avLst/>
          </a:prstGeom>
        </p:spPr>
        <p:txBody>
          <a:bodyPr wrap="none">
            <a:spAutoFit/>
          </a:bodyPr>
          <a:lstStyle/>
          <a:p>
            <a:pPr lvl="0" algn="just"/>
            <a:r>
              <a:rPr lang="it-IT" sz="1600" dirty="0">
                <a:solidFill>
                  <a:prstClr val="black"/>
                </a:solidFill>
                <a:latin typeface="Arial" pitchFamily="34" charset="0"/>
                <a:cs typeface="Arial" pitchFamily="34" charset="0"/>
              </a:rPr>
              <a:t>Fresh food prevails.</a:t>
            </a:r>
          </a:p>
        </p:txBody>
      </p:sp>
    </p:spTree>
    <p:extLst>
      <p:ext uri="{BB962C8B-B14F-4D97-AF65-F5344CB8AC3E}">
        <p14:creationId xmlns:p14="http://schemas.microsoft.com/office/powerpoint/2010/main" val="2398849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5E47574-8269-43B7-9E81-8E876EA7B770}"/>
              </a:ext>
            </a:extLst>
          </p:cNvPr>
          <p:cNvSpPr txBox="1"/>
          <p:nvPr/>
        </p:nvSpPr>
        <p:spPr>
          <a:xfrm>
            <a:off x="1266291" y="631473"/>
            <a:ext cx="3856382"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Portugal</a:t>
            </a:r>
          </a:p>
        </p:txBody>
      </p:sp>
      <p:pic>
        <p:nvPicPr>
          <p:cNvPr id="8" name="Picture 2">
            <a:extLst>
              <a:ext uri="{FF2B5EF4-FFF2-40B4-BE49-F238E27FC236}">
                <a16:creationId xmlns:a16="http://schemas.microsoft.com/office/drawing/2014/main" id="{696246C8-F527-4D1B-8C0D-915F92E01E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67" b="8778"/>
          <a:stretch/>
        </p:blipFill>
        <p:spPr bwMode="auto">
          <a:xfrm>
            <a:off x="1009798" y="1393524"/>
            <a:ext cx="4316804" cy="279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ângulo 8">
            <a:extLst>
              <a:ext uri="{FF2B5EF4-FFF2-40B4-BE49-F238E27FC236}">
                <a16:creationId xmlns:a16="http://schemas.microsoft.com/office/drawing/2014/main" id="{2873F4FA-8112-421E-BBD4-142FD10D6FCD}"/>
              </a:ext>
            </a:extLst>
          </p:cNvPr>
          <p:cNvSpPr/>
          <p:nvPr/>
        </p:nvSpPr>
        <p:spPr>
          <a:xfrm>
            <a:off x="761224" y="4879701"/>
            <a:ext cx="4849463" cy="830997"/>
          </a:xfrm>
          <a:prstGeom prst="rect">
            <a:avLst/>
          </a:prstGeom>
        </p:spPr>
        <p:txBody>
          <a:bodyPr wrap="square">
            <a:spAutoFit/>
          </a:bodyPr>
          <a:lstStyle/>
          <a:p>
            <a:pPr algn="just"/>
            <a:r>
              <a:rPr lang="pt-PT" sz="1600" dirty="0">
                <a:solidFill>
                  <a:schemeClr val="bg1"/>
                </a:solidFill>
                <a:latin typeface="Arial" pitchFamily="34" charset="0"/>
                <a:cs typeface="Arial" pitchFamily="34" charset="0"/>
              </a:rPr>
              <a:t>“What sort of food do you buy?” Most of the students buy fresh food, then 7,5% buy fresh, frozen food and canned one</a:t>
            </a:r>
            <a:r>
              <a:rPr lang="pt-PT" sz="1600" dirty="0">
                <a:solidFill>
                  <a:schemeClr val="bg1"/>
                </a:solidFill>
              </a:rPr>
              <a:t>.</a:t>
            </a:r>
            <a:endParaRPr lang="en-US" sz="1600" dirty="0">
              <a:solidFill>
                <a:schemeClr val="bg1"/>
              </a:solidFill>
            </a:endParaRPr>
          </a:p>
        </p:txBody>
      </p:sp>
      <p:sp>
        <p:nvSpPr>
          <p:cNvPr id="2" name="Rectangle 1">
            <a:extLst>
              <a:ext uri="{FF2B5EF4-FFF2-40B4-BE49-F238E27FC236}">
                <a16:creationId xmlns:a16="http://schemas.microsoft.com/office/drawing/2014/main" id="{77E43B73-677C-454B-857E-AAA56E8FD5A7}"/>
              </a:ext>
            </a:extLst>
          </p:cNvPr>
          <p:cNvSpPr/>
          <p:nvPr/>
        </p:nvSpPr>
        <p:spPr>
          <a:xfrm>
            <a:off x="8870413" y="631473"/>
            <a:ext cx="1212191"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Romania</a:t>
            </a:r>
            <a:endParaRPr lang="ro-RO" dirty="0"/>
          </a:p>
        </p:txBody>
      </p:sp>
      <p:pic>
        <p:nvPicPr>
          <p:cNvPr id="3" name="Picture 2">
            <a:extLst>
              <a:ext uri="{FF2B5EF4-FFF2-40B4-BE49-F238E27FC236}">
                <a16:creationId xmlns:a16="http://schemas.microsoft.com/office/drawing/2014/main" id="{E3A7C17D-C6A4-4A1D-9C36-689FC1FE23E5}"/>
              </a:ext>
            </a:extLst>
          </p:cNvPr>
          <p:cNvPicPr>
            <a:picLocks noChangeAspect="1"/>
          </p:cNvPicPr>
          <p:nvPr/>
        </p:nvPicPr>
        <p:blipFill>
          <a:blip r:embed="rId3"/>
          <a:stretch>
            <a:fillRect/>
          </a:stretch>
        </p:blipFill>
        <p:spPr>
          <a:xfrm>
            <a:off x="6865400" y="1487135"/>
            <a:ext cx="4812145" cy="2697916"/>
          </a:xfrm>
          <a:prstGeom prst="rect">
            <a:avLst/>
          </a:prstGeom>
        </p:spPr>
      </p:pic>
      <p:sp>
        <p:nvSpPr>
          <p:cNvPr id="11" name="Rectangle 10">
            <a:extLst>
              <a:ext uri="{FF2B5EF4-FFF2-40B4-BE49-F238E27FC236}">
                <a16:creationId xmlns:a16="http://schemas.microsoft.com/office/drawing/2014/main" id="{F8FBC99E-2053-40EE-84C2-B5A318C71DAC}"/>
              </a:ext>
            </a:extLst>
          </p:cNvPr>
          <p:cNvSpPr/>
          <p:nvPr/>
        </p:nvSpPr>
        <p:spPr>
          <a:xfrm>
            <a:off x="5975927" y="4185051"/>
            <a:ext cx="5942486" cy="2554545"/>
          </a:xfrm>
          <a:prstGeom prst="rect">
            <a:avLst/>
          </a:prstGeom>
        </p:spPr>
        <p:txBody>
          <a:bodyPr wrap="square">
            <a:spAutoFit/>
          </a:bodyPr>
          <a:lstStyle/>
          <a:p>
            <a:pPr algn="just">
              <a:spcAft>
                <a:spcPts val="800"/>
              </a:spcAf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In Romania, 39% of the respondents say they buy only fresh food, 2% buy fresh and canned food, 19% choose to buy fresh and frozen food, 4% opt for fresh, frozen and canned food, 7% buy fresh, frozen and processed food, 4% say they buy fresh and processed food, 3% admit they buy only frozen food, only 2% buy pre-cooked food, 7% confess they buy pre-cooked and fresh food, 6% admit they buy pre-cooked, fresh and frozen food, 2% buy only pre-cooked, fresh and processed food, 1% picks to buy pre-cooked and frozen food and 4% buy other types of food.</a:t>
            </a:r>
            <a:endParaRPr lang="ro-RO"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0580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7630DE9-0B55-424D-A3EC-E13E4FD6E5B7}"/>
              </a:ext>
            </a:extLst>
          </p:cNvPr>
          <p:cNvSpPr txBox="1"/>
          <p:nvPr/>
        </p:nvSpPr>
        <p:spPr>
          <a:xfrm>
            <a:off x="1246909" y="439122"/>
            <a:ext cx="2955636"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Turkey</a:t>
            </a:r>
            <a:endParaRPr lang="pt-PT" sz="2000" dirty="0">
              <a:solidFill>
                <a:schemeClr val="bg1"/>
              </a:solidFill>
              <a:latin typeface="Arial" panose="020B0604020202020204" pitchFamily="34" charset="0"/>
              <a:cs typeface="Arial" panose="020B0604020202020204" pitchFamily="34" charset="0"/>
            </a:endParaRPr>
          </a:p>
        </p:txBody>
      </p:sp>
      <p:pic>
        <p:nvPicPr>
          <p:cNvPr id="8" name="Picture 5">
            <a:extLst>
              <a:ext uri="{FF2B5EF4-FFF2-40B4-BE49-F238E27FC236}">
                <a16:creationId xmlns:a16="http://schemas.microsoft.com/office/drawing/2014/main" id="{442EA60D-6A58-40E4-8ADC-58920D926CAA}"/>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3391" y="1398255"/>
            <a:ext cx="5212079" cy="3192303"/>
          </a:xfrm>
          <a:prstGeom prst="rect">
            <a:avLst/>
          </a:prstGeom>
        </p:spPr>
      </p:pic>
      <p:sp>
        <p:nvSpPr>
          <p:cNvPr id="10" name="Başlık 1">
            <a:extLst>
              <a:ext uri="{FF2B5EF4-FFF2-40B4-BE49-F238E27FC236}">
                <a16:creationId xmlns:a16="http://schemas.microsoft.com/office/drawing/2014/main" id="{F8923869-D510-40AC-9814-C30B23F969B3}"/>
              </a:ext>
            </a:extLst>
          </p:cNvPr>
          <p:cNvSpPr txBox="1">
            <a:spLocks/>
          </p:cNvSpPr>
          <p:nvPr/>
        </p:nvSpPr>
        <p:spPr>
          <a:xfrm>
            <a:off x="7037973" y="1495014"/>
            <a:ext cx="2612054"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tr-TR" sz="1600" dirty="0">
                <a:solidFill>
                  <a:schemeClr val="bg1"/>
                </a:solidFill>
                <a:latin typeface="Arial" panose="020B0604020202020204" pitchFamily="34" charset="0"/>
                <a:ea typeface="Abadi MT Condensed Light" charset="-94"/>
                <a:cs typeface="Arial" pitchFamily="34" charset="0"/>
              </a:rPr>
              <a:t>Most of the students prefer fresh food when they buy</a:t>
            </a:r>
            <a:r>
              <a:rPr lang="en-GB" sz="1600" dirty="0">
                <a:solidFill>
                  <a:schemeClr val="bg1"/>
                </a:solidFill>
                <a:latin typeface="Arial" panose="020B0604020202020204" pitchFamily="34" charset="0"/>
                <a:ea typeface="Abadi MT Condensed Light" charset="-94"/>
                <a:cs typeface="Arial" pitchFamily="34" charset="0"/>
              </a:rPr>
              <a:t>.</a:t>
            </a:r>
            <a:br>
              <a:rPr lang="tr-TR" sz="1600" dirty="0">
                <a:solidFill>
                  <a:schemeClr val="bg1"/>
                </a:solidFill>
                <a:latin typeface="Arial" panose="020B0604020202020204" pitchFamily="34" charset="0"/>
                <a:ea typeface="Abadi MT Condensed Light" charset="-94"/>
                <a:cs typeface="Arial" pitchFamily="34" charset="0"/>
              </a:rPr>
            </a:br>
            <a:endParaRPr lang="tr-TR" sz="1600" dirty="0">
              <a:solidFill>
                <a:schemeClr val="bg1"/>
              </a:solidFill>
              <a:latin typeface="Arial" panose="020B0604020202020204" pitchFamily="34" charset="0"/>
              <a:ea typeface="Abadi MT Condensed Light" charset="-94"/>
              <a:cs typeface="Arial" pitchFamily="34" charset="0"/>
            </a:endParaRPr>
          </a:p>
        </p:txBody>
      </p:sp>
      <p:sp>
        <p:nvSpPr>
          <p:cNvPr id="2" name="Rectangle 1">
            <a:extLst>
              <a:ext uri="{FF2B5EF4-FFF2-40B4-BE49-F238E27FC236}">
                <a16:creationId xmlns:a16="http://schemas.microsoft.com/office/drawing/2014/main" id="{B0CF3387-87E9-4DBE-962A-9FF4168D7B9A}"/>
              </a:ext>
            </a:extLst>
          </p:cNvPr>
          <p:cNvSpPr/>
          <p:nvPr/>
        </p:nvSpPr>
        <p:spPr>
          <a:xfrm>
            <a:off x="1246909" y="5167357"/>
            <a:ext cx="10058400" cy="584775"/>
          </a:xfrm>
          <a:prstGeom prst="rect">
            <a:avLst/>
          </a:prstGeom>
        </p:spPr>
        <p:txBody>
          <a:bodyPr wrap="square">
            <a:spAutoFit/>
          </a:bodyPr>
          <a:lstStyle/>
          <a:p>
            <a:pPr algn="just"/>
            <a:r>
              <a:rPr lang="pt-PT" sz="1600" b="1" dirty="0">
                <a:solidFill>
                  <a:prstClr val="black"/>
                </a:solidFill>
                <a:latin typeface="Arial" pitchFamily="34" charset="0"/>
                <a:cs typeface="Arial" pitchFamily="34" charset="0"/>
              </a:rPr>
              <a:t>Conclusion:</a:t>
            </a:r>
            <a:r>
              <a:rPr lang="pt-PT" sz="1600" dirty="0">
                <a:solidFill>
                  <a:prstClr val="black"/>
                </a:solidFill>
                <a:latin typeface="Arial" pitchFamily="34" charset="0"/>
                <a:cs typeface="Arial" pitchFamily="34" charset="0"/>
              </a:rPr>
              <a:t> The students from all the countries prefer fresh food instead of canned and pre-cooked one. It shows that this type of food is healthier and even more delicious than the others.</a:t>
            </a:r>
            <a:endParaRPr lang="ro-RO" sz="1600" dirty="0"/>
          </a:p>
        </p:txBody>
      </p:sp>
    </p:spTree>
    <p:extLst>
      <p:ext uri="{BB962C8B-B14F-4D97-AF65-F5344CB8AC3E}">
        <p14:creationId xmlns:p14="http://schemas.microsoft.com/office/powerpoint/2010/main" val="4161201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0DEDF3-C453-4208-B76E-2F1E4E1C71AB}"/>
              </a:ext>
            </a:extLst>
          </p:cNvPr>
          <p:cNvSpPr>
            <a:spLocks noGrp="1"/>
          </p:cNvSpPr>
          <p:nvPr>
            <p:ph type="title"/>
          </p:nvPr>
        </p:nvSpPr>
        <p:spPr>
          <a:xfrm>
            <a:off x="838200" y="0"/>
            <a:ext cx="10515600" cy="932873"/>
          </a:xfrm>
        </p:spPr>
        <p:txBody>
          <a:bodyPr>
            <a:normAutofit/>
          </a:bodyPr>
          <a:lstStyle/>
          <a:p>
            <a:pPr marL="571500" indent="-571500" algn="ctr">
              <a:buFont typeface="Wingdings" panose="05000000000000000000" pitchFamily="2" charset="2"/>
              <a:buChar char="Ø"/>
            </a:pPr>
            <a:r>
              <a:rPr lang="pt-PT" sz="2000" b="1" dirty="0" err="1">
                <a:solidFill>
                  <a:schemeClr val="bg1"/>
                </a:solidFill>
                <a:latin typeface="Arial" panose="020B0604020202020204" pitchFamily="34" charset="0"/>
                <a:cs typeface="Arial" panose="020B0604020202020204" pitchFamily="34" charset="0"/>
              </a:rPr>
              <a:t>Regarding</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your</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diet</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is</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there</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at</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least</a:t>
            </a:r>
            <a:r>
              <a:rPr lang="pt-PT" sz="2000" b="1" dirty="0">
                <a:solidFill>
                  <a:schemeClr val="bg1"/>
                </a:solidFill>
                <a:latin typeface="Arial" panose="020B0604020202020204" pitchFamily="34" charset="0"/>
                <a:cs typeface="Arial" panose="020B0604020202020204" pitchFamily="34" charset="0"/>
              </a:rPr>
              <a:t> ONE </a:t>
            </a:r>
            <a:r>
              <a:rPr lang="pt-PT" sz="2000" b="1" dirty="0" err="1">
                <a:solidFill>
                  <a:schemeClr val="bg1"/>
                </a:solidFill>
                <a:latin typeface="Arial" panose="020B0604020202020204" pitchFamily="34" charset="0"/>
                <a:cs typeface="Arial" panose="020B0604020202020204" pitchFamily="34" charset="0"/>
              </a:rPr>
              <a:t>thing</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you</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would</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like</a:t>
            </a:r>
            <a:r>
              <a:rPr lang="pt-PT" sz="2000" b="1" dirty="0">
                <a:solidFill>
                  <a:schemeClr val="bg1"/>
                </a:solidFill>
                <a:latin typeface="Arial" panose="020B0604020202020204" pitchFamily="34" charset="0"/>
                <a:cs typeface="Arial" panose="020B0604020202020204" pitchFamily="34" charset="0"/>
              </a:rPr>
              <a:t> to </a:t>
            </a:r>
            <a:r>
              <a:rPr lang="pt-PT" sz="2000" b="1" dirty="0" err="1">
                <a:solidFill>
                  <a:schemeClr val="bg1"/>
                </a:solidFill>
                <a:latin typeface="Arial" panose="020B0604020202020204" pitchFamily="34" charset="0"/>
                <a:cs typeface="Arial" panose="020B0604020202020204" pitchFamily="34" charset="0"/>
              </a:rPr>
              <a:t>change</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now</a:t>
            </a:r>
            <a:r>
              <a:rPr lang="pt-PT" sz="2000" b="1" dirty="0">
                <a:solidFill>
                  <a:schemeClr val="bg1"/>
                </a:solidFill>
                <a:latin typeface="Arial" panose="020B0604020202020204" pitchFamily="34" charset="0"/>
                <a:cs typeface="Arial" panose="020B0604020202020204" pitchFamily="34" charset="0"/>
              </a:rPr>
              <a:t>?</a:t>
            </a:r>
          </a:p>
        </p:txBody>
      </p:sp>
      <p:sp>
        <p:nvSpPr>
          <p:cNvPr id="5" name="CaixaDeTexto 4">
            <a:extLst>
              <a:ext uri="{FF2B5EF4-FFF2-40B4-BE49-F238E27FC236}">
                <a16:creationId xmlns:a16="http://schemas.microsoft.com/office/drawing/2014/main" id="{E04143FD-4180-4EF5-8AF4-EEF1F4B973C4}"/>
              </a:ext>
            </a:extLst>
          </p:cNvPr>
          <p:cNvSpPr txBox="1"/>
          <p:nvPr/>
        </p:nvSpPr>
        <p:spPr>
          <a:xfrm>
            <a:off x="1566670" y="1052128"/>
            <a:ext cx="2150466"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6" name="2 - Γράφημα">
            <a:extLst>
              <a:ext uri="{FF2B5EF4-FFF2-40B4-BE49-F238E27FC236}">
                <a16:creationId xmlns:a16="http://schemas.microsoft.com/office/drawing/2014/main" id="{3DCBE1F0-5E61-44D7-A5B6-DEFCB9C93439}"/>
              </a:ext>
            </a:extLst>
          </p:cNvPr>
          <p:cNvGraphicFramePr/>
          <p:nvPr>
            <p:extLst>
              <p:ext uri="{D42A27DB-BD31-4B8C-83A1-F6EECF244321}">
                <p14:modId xmlns:p14="http://schemas.microsoft.com/office/powerpoint/2010/main" val="137553717"/>
              </p:ext>
            </p:extLst>
          </p:nvPr>
        </p:nvGraphicFramePr>
        <p:xfrm>
          <a:off x="838200" y="1359370"/>
          <a:ext cx="3881582" cy="2381357"/>
        </p:xfrm>
        <a:graphic>
          <a:graphicData uri="http://schemas.openxmlformats.org/drawingml/2006/chart">
            <c:chart xmlns:c="http://schemas.openxmlformats.org/drawingml/2006/chart" xmlns:r="http://schemas.openxmlformats.org/officeDocument/2006/relationships" r:id="rId2"/>
          </a:graphicData>
        </a:graphic>
      </p:graphicFrame>
      <p:sp>
        <p:nvSpPr>
          <p:cNvPr id="7" name="11 - TextBox">
            <a:extLst>
              <a:ext uri="{FF2B5EF4-FFF2-40B4-BE49-F238E27FC236}">
                <a16:creationId xmlns:a16="http://schemas.microsoft.com/office/drawing/2014/main" id="{7D35AF92-2CC2-4F68-98E4-04ABF84906FC}"/>
              </a:ext>
            </a:extLst>
          </p:cNvPr>
          <p:cNvSpPr txBox="1"/>
          <p:nvPr/>
        </p:nvSpPr>
        <p:spPr>
          <a:xfrm>
            <a:off x="544445" y="3740727"/>
            <a:ext cx="6031846" cy="3323987"/>
          </a:xfrm>
          <a:prstGeom prst="rect">
            <a:avLst/>
          </a:prstGeom>
          <a:noFill/>
        </p:spPr>
        <p:txBody>
          <a:bodyPr wrap="square">
            <a:spAutoFit/>
          </a:bodyPr>
          <a:lstStyle/>
          <a:p>
            <a:pPr lvl="0" algn="just">
              <a:defRPr/>
            </a:pPr>
            <a:r>
              <a:rPr lang="en-US" dirty="0">
                <a:solidFill>
                  <a:schemeClr val="tx1">
                    <a:lumMod val="75000"/>
                    <a:lumOff val="25000"/>
                  </a:schemeClr>
                </a:solidFill>
                <a:latin typeface="Euphemia" pitchFamily="34" charset="0"/>
                <a:cs typeface="+mn-cs"/>
              </a:rPr>
              <a:t> </a:t>
            </a:r>
            <a:r>
              <a:rPr lang="en-US" sz="1600" dirty="0">
                <a:solidFill>
                  <a:schemeClr val="bg1"/>
                </a:solidFill>
                <a:latin typeface="Arial" pitchFamily="34" charset="0"/>
                <a:cs typeface="Arial" pitchFamily="34" charset="0"/>
              </a:rPr>
              <a:t>Concerning healthy eating, it was found that 26</a:t>
            </a:r>
            <a:r>
              <a:rPr lang="el-GR" sz="1600" dirty="0">
                <a:solidFill>
                  <a:schemeClr val="bg1"/>
                </a:solidFill>
                <a:latin typeface="Arial" pitchFamily="34" charset="0"/>
                <a:cs typeface="Arial" pitchFamily="34" charset="0"/>
              </a:rPr>
              <a:t>% </a:t>
            </a:r>
            <a:r>
              <a:rPr lang="en-US" sz="1600" dirty="0">
                <a:solidFill>
                  <a:schemeClr val="bg1"/>
                </a:solidFill>
                <a:latin typeface="Arial" pitchFamily="34" charset="0"/>
                <a:cs typeface="Arial" pitchFamily="34" charset="0"/>
              </a:rPr>
              <a:t>of Greek youngsters </a:t>
            </a:r>
            <a:r>
              <a:rPr lang="en-US" sz="1600" b="1" dirty="0">
                <a:solidFill>
                  <a:schemeClr val="bg1"/>
                </a:solidFill>
                <a:latin typeface="Arial" pitchFamily="34" charset="0"/>
                <a:cs typeface="Arial" pitchFamily="34" charset="0"/>
              </a:rPr>
              <a:t>always</a:t>
            </a:r>
            <a:r>
              <a:rPr lang="en-US" sz="1600" dirty="0">
                <a:solidFill>
                  <a:schemeClr val="bg1"/>
                </a:solidFill>
                <a:latin typeface="Arial" pitchFamily="34" charset="0"/>
                <a:cs typeface="Arial" pitchFamily="34" charset="0"/>
              </a:rPr>
              <a:t> mind what they eat, while 40% </a:t>
            </a:r>
            <a:r>
              <a:rPr lang="en-US" sz="1600" b="1" dirty="0">
                <a:solidFill>
                  <a:schemeClr val="bg1"/>
                </a:solidFill>
                <a:latin typeface="Arial" pitchFamily="34" charset="0"/>
                <a:cs typeface="Arial" pitchFamily="34" charset="0"/>
              </a:rPr>
              <a:t>usually</a:t>
            </a:r>
            <a:r>
              <a:rPr lang="en-US" sz="1600" dirty="0">
                <a:solidFill>
                  <a:schemeClr val="bg1"/>
                </a:solidFill>
                <a:latin typeface="Arial" pitchFamily="34" charset="0"/>
                <a:cs typeface="Arial" pitchFamily="34" charset="0"/>
              </a:rPr>
              <a:t> opt for healthy eating. Hopefully, according to the research, the vast majority does appear to care about healthy diet and pays attention to what they eat most of the times.</a:t>
            </a:r>
            <a:r>
              <a:rPr lang="el-GR" sz="1600" dirty="0">
                <a:solidFill>
                  <a:schemeClr val="bg1"/>
                </a:solidFill>
                <a:latin typeface="Arial" pitchFamily="34" charset="0"/>
                <a:cs typeface="Arial" pitchFamily="34" charset="0"/>
              </a:rPr>
              <a:t> </a:t>
            </a:r>
            <a:r>
              <a:rPr lang="en-US" sz="1600" dirty="0">
                <a:solidFill>
                  <a:prstClr val="black"/>
                </a:solidFill>
                <a:latin typeface="Arial" pitchFamily="34" charset="0"/>
                <a:cs typeface="Arial" pitchFamily="34" charset="0"/>
              </a:rPr>
              <a:t>Towards  this direction, Greek youngsters claim that they would like to change their eating habits towards healthier ones. More specifically, 30% of them state their willingness to cut down on unhealthy snacks, another 30% would like to avoid skipping breakfast and 40% of them wish they ate more fruit. It should be stated, though, that Greek youngsters do not have an obsession with healthy eating, but still they try to do their best.</a:t>
            </a:r>
            <a:endParaRPr lang="el-GR" sz="1600" dirty="0">
              <a:solidFill>
                <a:prstClr val="black"/>
              </a:solidFill>
              <a:latin typeface="Arial" pitchFamily="34" charset="0"/>
              <a:cs typeface="Arial" pitchFamily="34" charset="0"/>
            </a:endParaRPr>
          </a:p>
          <a:p>
            <a:pPr algn="just" fontAlgn="auto">
              <a:spcBef>
                <a:spcPts val="0"/>
              </a:spcBef>
              <a:spcAft>
                <a:spcPts val="0"/>
              </a:spcAft>
              <a:defRPr/>
            </a:pPr>
            <a:endParaRPr lang="el-GR" sz="1600" dirty="0">
              <a:solidFill>
                <a:schemeClr val="bg1"/>
              </a:solidFill>
              <a:latin typeface="Arial" pitchFamily="34" charset="0"/>
              <a:cs typeface="Arial" pitchFamily="34" charset="0"/>
            </a:endParaRPr>
          </a:p>
        </p:txBody>
      </p:sp>
      <p:sp>
        <p:nvSpPr>
          <p:cNvPr id="8" name="4 - TextBox">
            <a:extLst>
              <a:ext uri="{FF2B5EF4-FFF2-40B4-BE49-F238E27FC236}">
                <a16:creationId xmlns:a16="http://schemas.microsoft.com/office/drawing/2014/main" id="{4FD85740-0327-4FAC-8176-A24748473EA1}"/>
              </a:ext>
            </a:extLst>
          </p:cNvPr>
          <p:cNvSpPr txBox="1"/>
          <p:nvPr/>
        </p:nvSpPr>
        <p:spPr>
          <a:xfrm>
            <a:off x="8746538" y="1128078"/>
            <a:ext cx="2952750" cy="646331"/>
          </a:xfrm>
          <a:prstGeom prst="rect">
            <a:avLst/>
          </a:prstGeom>
          <a:noFill/>
        </p:spPr>
        <p:txBody>
          <a:bodyPr>
            <a:spAutoFit/>
          </a:bodyPr>
          <a:lstStyle/>
          <a:p>
            <a:pPr fontAlgn="auto">
              <a:spcBef>
                <a:spcPts val="0"/>
              </a:spcBef>
              <a:spcAft>
                <a:spcPts val="0"/>
              </a:spcAft>
              <a:defRPr/>
            </a:pPr>
            <a:endParaRPr lang="en-US" dirty="0">
              <a:solidFill>
                <a:schemeClr val="bg1"/>
              </a:solidFill>
              <a:latin typeface="Euphemia" pitchFamily="34" charset="0"/>
              <a:cs typeface="+mn-cs"/>
            </a:endParaRPr>
          </a:p>
          <a:p>
            <a:pPr fontAlgn="auto">
              <a:spcBef>
                <a:spcPts val="0"/>
              </a:spcBef>
              <a:spcAft>
                <a:spcPts val="0"/>
              </a:spcAft>
              <a:defRPr/>
            </a:pPr>
            <a:endParaRPr lang="el-GR" dirty="0">
              <a:solidFill>
                <a:schemeClr val="bg1"/>
              </a:solidFill>
              <a:latin typeface="Euphemia" pitchFamily="34" charset="0"/>
              <a:cs typeface="+mn-cs"/>
            </a:endParaRPr>
          </a:p>
        </p:txBody>
      </p:sp>
      <p:sp>
        <p:nvSpPr>
          <p:cNvPr id="3" name="TextBox 2">
            <a:extLst>
              <a:ext uri="{FF2B5EF4-FFF2-40B4-BE49-F238E27FC236}">
                <a16:creationId xmlns:a16="http://schemas.microsoft.com/office/drawing/2014/main" id="{5831CD70-A597-4E92-A7B2-DE9C595DE17E}"/>
              </a:ext>
            </a:extLst>
          </p:cNvPr>
          <p:cNvSpPr txBox="1"/>
          <p:nvPr/>
        </p:nvSpPr>
        <p:spPr>
          <a:xfrm>
            <a:off x="9094838" y="1051133"/>
            <a:ext cx="654346"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Italy</a:t>
            </a:r>
            <a:endParaRPr lang="ro-RO" sz="2000" dirty="0">
              <a:solidFill>
                <a:schemeClr val="bg1"/>
              </a:solidFill>
              <a:latin typeface="Arial" panose="020B0604020202020204" pitchFamily="34" charset="0"/>
              <a:cs typeface="Arial" panose="020B0604020202020204" pitchFamily="34" charset="0"/>
            </a:endParaRPr>
          </a:p>
        </p:txBody>
      </p:sp>
      <p:pic>
        <p:nvPicPr>
          <p:cNvPr id="9" name="Immagine 1">
            <a:extLst>
              <a:ext uri="{FF2B5EF4-FFF2-40B4-BE49-F238E27FC236}">
                <a16:creationId xmlns:a16="http://schemas.microsoft.com/office/drawing/2014/main" id="{FD95587C-1BFF-420E-B5C7-B64BA8EA51BC}"/>
              </a:ext>
            </a:extLst>
          </p:cNvPr>
          <p:cNvPicPr>
            <a:picLocks noChangeAspect="1"/>
          </p:cNvPicPr>
          <p:nvPr/>
        </p:nvPicPr>
        <p:blipFill>
          <a:blip r:embed="rId3" cstate="print"/>
          <a:stretch>
            <a:fillRect/>
          </a:stretch>
        </p:blipFill>
        <p:spPr>
          <a:xfrm>
            <a:off x="6576291" y="1662174"/>
            <a:ext cx="5213391" cy="2817461"/>
          </a:xfrm>
          <a:prstGeom prst="rect">
            <a:avLst/>
          </a:prstGeom>
          <a:effectLst>
            <a:softEdge rad="88900"/>
          </a:effectLst>
        </p:spPr>
      </p:pic>
      <p:sp>
        <p:nvSpPr>
          <p:cNvPr id="10" name="Rectangle 9">
            <a:extLst>
              <a:ext uri="{FF2B5EF4-FFF2-40B4-BE49-F238E27FC236}">
                <a16:creationId xmlns:a16="http://schemas.microsoft.com/office/drawing/2014/main" id="{DB28E021-9009-4897-A8EE-63835EF74C08}"/>
              </a:ext>
            </a:extLst>
          </p:cNvPr>
          <p:cNvSpPr/>
          <p:nvPr/>
        </p:nvSpPr>
        <p:spPr>
          <a:xfrm>
            <a:off x="6967815" y="4939924"/>
            <a:ext cx="4429746" cy="830997"/>
          </a:xfrm>
          <a:prstGeom prst="rect">
            <a:avLst/>
          </a:prstGeom>
        </p:spPr>
        <p:txBody>
          <a:bodyPr wrap="square">
            <a:spAutoFit/>
          </a:bodyPr>
          <a:lstStyle/>
          <a:p>
            <a:pPr algn="just"/>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Likely changes in the future are oriented towards eating greater quantities of food and vegetables.</a:t>
            </a:r>
            <a:endParaRPr lang="ro-RO"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050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340DA65-EEB0-4685-8260-4CB8F34B506E}"/>
              </a:ext>
            </a:extLst>
          </p:cNvPr>
          <p:cNvSpPr txBox="1"/>
          <p:nvPr/>
        </p:nvSpPr>
        <p:spPr>
          <a:xfrm>
            <a:off x="1152137" y="435716"/>
            <a:ext cx="3856382"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Portugal</a:t>
            </a:r>
          </a:p>
        </p:txBody>
      </p:sp>
      <p:pic>
        <p:nvPicPr>
          <p:cNvPr id="8" name="Imagem 7">
            <a:extLst>
              <a:ext uri="{FF2B5EF4-FFF2-40B4-BE49-F238E27FC236}">
                <a16:creationId xmlns:a16="http://schemas.microsoft.com/office/drawing/2014/main" id="{56DA99B9-4D65-4DC7-B862-087528F2B506}"/>
              </a:ext>
            </a:extLst>
          </p:cNvPr>
          <p:cNvPicPr>
            <a:picLocks noChangeAspect="1"/>
          </p:cNvPicPr>
          <p:nvPr/>
        </p:nvPicPr>
        <p:blipFill rotWithShape="1">
          <a:blip r:embed="rId2"/>
          <a:srcRect l="28969" t="31297" r="28415" b="26113"/>
          <a:stretch/>
        </p:blipFill>
        <p:spPr>
          <a:xfrm>
            <a:off x="733865" y="1069863"/>
            <a:ext cx="5953879" cy="3603869"/>
          </a:xfrm>
          <a:prstGeom prst="rect">
            <a:avLst/>
          </a:prstGeom>
        </p:spPr>
      </p:pic>
      <p:sp>
        <p:nvSpPr>
          <p:cNvPr id="9" name="Retângulo 8">
            <a:extLst>
              <a:ext uri="{FF2B5EF4-FFF2-40B4-BE49-F238E27FC236}">
                <a16:creationId xmlns:a16="http://schemas.microsoft.com/office/drawing/2014/main" id="{4B9F5E9A-2C83-4107-B2B3-9297DC3B55DF}"/>
              </a:ext>
            </a:extLst>
          </p:cNvPr>
          <p:cNvSpPr/>
          <p:nvPr/>
        </p:nvSpPr>
        <p:spPr>
          <a:xfrm>
            <a:off x="733865" y="4817397"/>
            <a:ext cx="5294073" cy="1323439"/>
          </a:xfrm>
          <a:prstGeom prst="rect">
            <a:avLst/>
          </a:prstGeom>
        </p:spPr>
        <p:txBody>
          <a:bodyPr wrap="square">
            <a:spAutoFit/>
          </a:bodyPr>
          <a:lstStyle/>
          <a:p>
            <a:pPr algn="just"/>
            <a:r>
              <a:rPr lang="pt-PT" sz="1600" dirty="0">
                <a:solidFill>
                  <a:schemeClr val="bg1"/>
                </a:solidFill>
                <a:latin typeface="Arial" pitchFamily="34" charset="0"/>
                <a:cs typeface="Arial" pitchFamily="34" charset="0"/>
              </a:rPr>
              <a:t>In the last question, “Regarding your diet, is there at least one thing you would like to change now?”, the students would like to eat more fruit and vegetables, to eat less fast food and they would like to have breakfast on a regular basis.</a:t>
            </a:r>
            <a:endParaRPr lang="en-US" sz="1600" dirty="0">
              <a:solidFill>
                <a:schemeClr val="bg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68A51232-C361-4428-8EE1-AF6A591C0542}"/>
              </a:ext>
            </a:extLst>
          </p:cNvPr>
          <p:cNvSpPr/>
          <p:nvPr/>
        </p:nvSpPr>
        <p:spPr>
          <a:xfrm>
            <a:off x="9027431" y="435716"/>
            <a:ext cx="1212191"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Romania</a:t>
            </a:r>
            <a:endParaRPr lang="ro-RO" dirty="0"/>
          </a:p>
        </p:txBody>
      </p:sp>
      <p:graphicFrame>
        <p:nvGraphicFramePr>
          <p:cNvPr id="10" name="Chart 3">
            <a:extLst>
              <a:ext uri="{FF2B5EF4-FFF2-40B4-BE49-F238E27FC236}">
                <a16:creationId xmlns:a16="http://schemas.microsoft.com/office/drawing/2014/main" id="{D05F6B6F-A372-4B29-B98C-B173D92E4123}"/>
              </a:ext>
            </a:extLst>
          </p:cNvPr>
          <p:cNvGraphicFramePr/>
          <p:nvPr>
            <p:extLst>
              <p:ext uri="{D42A27DB-BD31-4B8C-83A1-F6EECF244321}">
                <p14:modId xmlns:p14="http://schemas.microsoft.com/office/powerpoint/2010/main" val="2900281237"/>
              </p:ext>
            </p:extLst>
          </p:nvPr>
        </p:nvGraphicFramePr>
        <p:xfrm>
          <a:off x="7407565" y="1295074"/>
          <a:ext cx="4267200" cy="299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A1CD337-669C-4BE1-A4D1-249FEF6C4304}"/>
              </a:ext>
            </a:extLst>
          </p:cNvPr>
          <p:cNvSpPr/>
          <p:nvPr/>
        </p:nvSpPr>
        <p:spPr>
          <a:xfrm>
            <a:off x="6613236" y="4225039"/>
            <a:ext cx="5061529" cy="2308324"/>
          </a:xfrm>
          <a:prstGeom prst="rect">
            <a:avLst/>
          </a:prstGeom>
        </p:spPr>
        <p:txBody>
          <a:bodyPr wrap="square">
            <a:spAutoFit/>
          </a:bodyPr>
          <a:lstStyle/>
          <a:p>
            <a:pPr algn="just">
              <a:spcAft>
                <a:spcPts val="0"/>
              </a:spcAf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At this question 7% respondents admit they would like to drink less soda, 7% would like to drink  less juice or coffee, 14% think it would be a great idea to drink more water, 9% want to eat less fast food, 10% confess they would like to eat less unhealthy snacks, 21% say they would like to eat more food, 4% would prefer to eat more home-made food, 15% admit they would like to eat more vegetables and 13% would like to have breakfast.</a:t>
            </a:r>
            <a:endParaRPr lang="ro-RO"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8779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25D091B0-C0D2-424C-8D0A-A38E6DD3091E}"/>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0751" y="1331398"/>
            <a:ext cx="4050239" cy="2965143"/>
          </a:xfrm>
          <a:prstGeom prst="rect">
            <a:avLst/>
          </a:prstGeom>
        </p:spPr>
      </p:pic>
      <p:sp>
        <p:nvSpPr>
          <p:cNvPr id="7" name="CaixaDeTexto 6">
            <a:extLst>
              <a:ext uri="{FF2B5EF4-FFF2-40B4-BE49-F238E27FC236}">
                <a16:creationId xmlns:a16="http://schemas.microsoft.com/office/drawing/2014/main" id="{CF789F0A-BBBD-44AF-AA90-DAD32EFDD2D6}"/>
              </a:ext>
            </a:extLst>
          </p:cNvPr>
          <p:cNvSpPr txBox="1"/>
          <p:nvPr/>
        </p:nvSpPr>
        <p:spPr>
          <a:xfrm>
            <a:off x="2979454" y="506027"/>
            <a:ext cx="3299792"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Turkey</a:t>
            </a:r>
            <a:endParaRPr lang="pt-PT" sz="2000" dirty="0">
              <a:solidFill>
                <a:schemeClr val="bg1"/>
              </a:solidFill>
              <a:latin typeface="Arial" panose="020B0604020202020204" pitchFamily="34" charset="0"/>
              <a:cs typeface="Arial" panose="020B0604020202020204" pitchFamily="34" charset="0"/>
            </a:endParaRPr>
          </a:p>
        </p:txBody>
      </p:sp>
      <p:sp>
        <p:nvSpPr>
          <p:cNvPr id="9" name="CasetăText 1">
            <a:extLst>
              <a:ext uri="{FF2B5EF4-FFF2-40B4-BE49-F238E27FC236}">
                <a16:creationId xmlns:a16="http://schemas.microsoft.com/office/drawing/2014/main" id="{A235E5CA-4BC2-4BC3-A127-24C50CD9577F}"/>
              </a:ext>
            </a:extLst>
          </p:cNvPr>
          <p:cNvSpPr txBox="1"/>
          <p:nvPr/>
        </p:nvSpPr>
        <p:spPr>
          <a:xfrm>
            <a:off x="182880" y="4899899"/>
            <a:ext cx="6435330"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ro-RO" sz="1600" dirty="0">
              <a:solidFill>
                <a:schemeClr val="bg1"/>
              </a:solidFill>
              <a:latin typeface="Arial" panose="020B0604020202020204" pitchFamily="34" charset="0"/>
              <a:cs typeface="Arial" pitchFamily="34" charset="0"/>
            </a:endParaRPr>
          </a:p>
        </p:txBody>
      </p:sp>
      <p:sp>
        <p:nvSpPr>
          <p:cNvPr id="11" name="Başlık 1">
            <a:extLst>
              <a:ext uri="{FF2B5EF4-FFF2-40B4-BE49-F238E27FC236}">
                <a16:creationId xmlns:a16="http://schemas.microsoft.com/office/drawing/2014/main" id="{F7B282FE-682B-4A25-AFEF-01BDC0CB555F}"/>
              </a:ext>
            </a:extLst>
          </p:cNvPr>
          <p:cNvSpPr txBox="1">
            <a:spLocks/>
          </p:cNvSpPr>
          <p:nvPr/>
        </p:nvSpPr>
        <p:spPr>
          <a:xfrm>
            <a:off x="6356411" y="506027"/>
            <a:ext cx="4882719" cy="2089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en-US" sz="1600" dirty="0">
              <a:solidFill>
                <a:schemeClr val="bg1"/>
              </a:solidFill>
              <a:latin typeface="Arial" pitchFamily="34" charset="0"/>
              <a:ea typeface="+mn-ea"/>
              <a:cs typeface="Arial" pitchFamily="34" charset="0"/>
            </a:endParaRPr>
          </a:p>
          <a:p>
            <a:pPr algn="just">
              <a:lnSpc>
                <a:spcPct val="100000"/>
              </a:lnSpc>
            </a:pPr>
            <a:r>
              <a:rPr lang="en-US" sz="1600" dirty="0">
                <a:solidFill>
                  <a:schemeClr val="bg1"/>
                </a:solidFill>
                <a:latin typeface="Arial" pitchFamily="34" charset="0"/>
                <a:ea typeface="+mn-ea"/>
                <a:cs typeface="Arial" pitchFamily="34" charset="0"/>
              </a:rPr>
              <a:t>Regarding the things that the Turkish students would change in their diets, 43</a:t>
            </a:r>
            <a:r>
              <a:rPr lang="tr-TR" sz="1600" dirty="0">
                <a:solidFill>
                  <a:schemeClr val="bg1"/>
                </a:solidFill>
                <a:latin typeface="Arial" pitchFamily="34" charset="0"/>
                <a:ea typeface="+mn-ea"/>
                <a:cs typeface="Arial" pitchFamily="34" charset="0"/>
              </a:rPr>
              <a:t> </a:t>
            </a:r>
            <a:r>
              <a:rPr lang="en-US" sz="1600" dirty="0">
                <a:solidFill>
                  <a:schemeClr val="bg1"/>
                </a:solidFill>
                <a:latin typeface="Arial" pitchFamily="34" charset="0"/>
                <a:ea typeface="+mn-ea"/>
                <a:cs typeface="Arial" pitchFamily="34" charset="0"/>
              </a:rPr>
              <a:t>have said that they</a:t>
            </a:r>
            <a:r>
              <a:rPr lang="tr-TR" sz="1600" dirty="0">
                <a:solidFill>
                  <a:schemeClr val="bg1"/>
                </a:solidFill>
                <a:latin typeface="Arial" pitchFamily="34" charset="0"/>
                <a:ea typeface="+mn-ea"/>
                <a:cs typeface="Arial" pitchFamily="34" charset="0"/>
              </a:rPr>
              <a:t> would like to change their eating habits by eating  more vegetable or</a:t>
            </a:r>
            <a:r>
              <a:rPr lang="en-US" sz="1600" dirty="0">
                <a:solidFill>
                  <a:schemeClr val="bg1"/>
                </a:solidFill>
                <a:latin typeface="Arial" pitchFamily="34" charset="0"/>
                <a:ea typeface="+mn-ea"/>
                <a:cs typeface="Arial" pitchFamily="34" charset="0"/>
              </a:rPr>
              <a:t> 31 by eating more</a:t>
            </a:r>
            <a:r>
              <a:rPr lang="tr-TR" sz="1600" dirty="0">
                <a:solidFill>
                  <a:schemeClr val="bg1"/>
                </a:solidFill>
                <a:latin typeface="Arial" pitchFamily="34" charset="0"/>
                <a:ea typeface="+mn-ea"/>
                <a:cs typeface="Arial" pitchFamily="34" charset="0"/>
              </a:rPr>
              <a:t> fruit, </a:t>
            </a:r>
            <a:r>
              <a:rPr lang="en-US" sz="1600" dirty="0">
                <a:solidFill>
                  <a:schemeClr val="bg1"/>
                </a:solidFill>
                <a:latin typeface="Arial" pitchFamily="34" charset="0"/>
                <a:ea typeface="+mn-ea"/>
                <a:cs typeface="Arial" pitchFamily="34" charset="0"/>
              </a:rPr>
              <a:t>66</a:t>
            </a:r>
            <a:r>
              <a:rPr lang="tr-TR" sz="1600" dirty="0">
                <a:solidFill>
                  <a:schemeClr val="bg1"/>
                </a:solidFill>
                <a:latin typeface="Arial" pitchFamily="34" charset="0"/>
                <a:ea typeface="+mn-ea"/>
                <a:cs typeface="Arial" pitchFamily="34" charset="0"/>
              </a:rPr>
              <a:t> students by eating less unhealthy food,</a:t>
            </a:r>
            <a:r>
              <a:rPr lang="en-US" sz="1600" dirty="0">
                <a:solidFill>
                  <a:schemeClr val="bg1"/>
                </a:solidFill>
                <a:latin typeface="Arial" pitchFamily="34" charset="0"/>
                <a:ea typeface="+mn-ea"/>
                <a:cs typeface="Arial" pitchFamily="34" charset="0"/>
              </a:rPr>
              <a:t> 29 by eating less fast food/takeout,</a:t>
            </a:r>
            <a:r>
              <a:rPr lang="tr-TR" sz="1600" dirty="0">
                <a:solidFill>
                  <a:schemeClr val="bg1"/>
                </a:solidFill>
                <a:latin typeface="Arial" pitchFamily="34" charset="0"/>
                <a:ea typeface="+mn-ea"/>
                <a:cs typeface="Arial" pitchFamily="34" charset="0"/>
              </a:rPr>
              <a:t> 85 students by drinking either less soda or more water and 67 students by either having breakfast or eating more home-cooked food.</a:t>
            </a:r>
            <a:br>
              <a:rPr lang="tr-TR" sz="1600" dirty="0">
                <a:solidFill>
                  <a:schemeClr val="bg1"/>
                </a:solidFill>
                <a:latin typeface="Arial" pitchFamily="34" charset="0"/>
                <a:cs typeface="Arial" pitchFamily="34" charset="0"/>
              </a:rPr>
            </a:br>
            <a:endParaRPr lang="tr-TR" sz="1600" dirty="0">
              <a:solidFill>
                <a:schemeClr val="bg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EE9E4863-F6CB-42DA-A6D4-739655E07751}"/>
              </a:ext>
            </a:extLst>
          </p:cNvPr>
          <p:cNvSpPr/>
          <p:nvPr/>
        </p:nvSpPr>
        <p:spPr>
          <a:xfrm>
            <a:off x="933227" y="4945358"/>
            <a:ext cx="9670473" cy="1077218"/>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 Conclusion: </a:t>
            </a:r>
            <a:r>
              <a:rPr lang="en-US" sz="1600" dirty="0">
                <a:solidFill>
                  <a:schemeClr val="bg1"/>
                </a:solidFill>
                <a:latin typeface="Arial" panose="020B0604020202020204" pitchFamily="34" charset="0"/>
                <a:cs typeface="Arial" panose="020B0604020202020204" pitchFamily="34" charset="0"/>
              </a:rPr>
              <a:t>The answers to this question show that the students from the five schools involved in the project are aware of the fact that they should have a healthier diet and they would like to have breakfast regularly, to eat more fruit and vegetables and to cut down on the types or amounts  of unhealthy food or beverages they eat or drink.</a:t>
            </a:r>
            <a:endParaRPr lang="ro-RO"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87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06622-9CB6-4C48-B98D-A15289C9D257}"/>
              </a:ext>
            </a:extLst>
          </p:cNvPr>
          <p:cNvSpPr/>
          <p:nvPr/>
        </p:nvSpPr>
        <p:spPr>
          <a:xfrm>
            <a:off x="683491" y="-190148"/>
            <a:ext cx="11083636" cy="7082580"/>
          </a:xfrm>
          <a:prstGeom prst="rect">
            <a:avLst/>
          </a:prstGeom>
        </p:spPr>
        <p:txBody>
          <a:bodyPr wrap="square">
            <a:spAutoFit/>
          </a:bodyPr>
          <a:lstStyle/>
          <a:p>
            <a:pPr algn="just">
              <a:lnSpc>
                <a:spcPct val="107000"/>
              </a:lnSpc>
              <a:spcAft>
                <a:spcPts val="800"/>
              </a:spcAft>
            </a:pPr>
            <a:endParaRPr lang="en-US" sz="1600" dirty="0">
              <a:solidFill>
                <a:srgbClr val="000000"/>
              </a:solidFill>
              <a:latin typeface="Arial" panose="020B0604020202020204" pitchFamily="34" charset="0"/>
              <a:cs typeface="Arial" panose="020B0604020202020204" pitchFamily="34" charset="0"/>
            </a:endParaRPr>
          </a:p>
          <a:p>
            <a:pPr algn="ctr">
              <a:spcAft>
                <a:spcPts val="800"/>
              </a:spcAft>
            </a:pPr>
            <a:r>
              <a:rPr lang="en-US" sz="2000" b="1" dirty="0">
                <a:solidFill>
                  <a:srgbClr val="000000"/>
                </a:solidFill>
                <a:latin typeface="Arial" panose="020B0604020202020204" pitchFamily="34" charset="0"/>
                <a:cs typeface="Arial" panose="020B0604020202020204" pitchFamily="34" charset="0"/>
              </a:rPr>
              <a:t>Final conclusions on the youngsters’ diet habits  </a:t>
            </a:r>
            <a:endParaRPr lang="ro-RO" sz="2000" b="1"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Almost all the students from all the countries involved in the partnership have in common the fact that they eat three meals a day;</a:t>
            </a:r>
            <a:endParaRPr lang="ro-RO" sz="16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 For the students from Greece, Portugal, Romania and Turkey,</a:t>
            </a:r>
            <a:r>
              <a:rPr lang="tr-TR" sz="1600" dirty="0">
                <a:solidFill>
                  <a:srgbClr val="000000"/>
                </a:solidFill>
                <a:latin typeface="Arial" panose="020B0604020202020204" pitchFamily="34" charset="0"/>
                <a:cs typeface="Arial" panose="020B0604020202020204" pitchFamily="34" charset="0"/>
              </a:rPr>
              <a:t> the most important meal of the day is breakfast</a:t>
            </a:r>
            <a:r>
              <a:rPr lang="en-US" sz="1600" dirty="0">
                <a:solidFill>
                  <a:srgbClr val="000000"/>
                </a:solidFill>
                <a:latin typeface="Arial" panose="020B0604020202020204" pitchFamily="34" charset="0"/>
                <a:cs typeface="Arial" panose="020B0604020202020204" pitchFamily="34" charset="0"/>
              </a:rPr>
              <a:t>, followed by lunch and for the Italians, lunch is the most important meal;</a:t>
            </a:r>
            <a:endParaRPr lang="ro-RO" sz="16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Most</a:t>
            </a:r>
            <a:r>
              <a:rPr lang="tr-TR" sz="1600" dirty="0">
                <a:solidFill>
                  <a:srgbClr val="000000"/>
                </a:solidFill>
                <a:latin typeface="Arial" panose="020B0604020202020204" pitchFamily="34" charset="0"/>
                <a:cs typeface="Arial" panose="020B0604020202020204" pitchFamily="34" charset="0"/>
              </a:rPr>
              <a:t> students </a:t>
            </a:r>
            <a:r>
              <a:rPr lang="en-US" sz="1600" dirty="0">
                <a:solidFill>
                  <a:srgbClr val="000000"/>
                </a:solidFill>
                <a:latin typeface="Arial" panose="020B0604020202020204" pitchFamily="34" charset="0"/>
                <a:cs typeface="Arial" panose="020B0604020202020204" pitchFamily="34" charset="0"/>
              </a:rPr>
              <a:t>prefer eating</a:t>
            </a:r>
            <a:r>
              <a:rPr lang="tr-TR" sz="1600" dirty="0">
                <a:solidFill>
                  <a:srgbClr val="000000"/>
                </a:solidFill>
                <a:latin typeface="Arial" panose="020B0604020202020204" pitchFamily="34" charset="0"/>
                <a:cs typeface="Arial" panose="020B0604020202020204" pitchFamily="34" charset="0"/>
              </a:rPr>
              <a:t> freshly home-cooked</a:t>
            </a:r>
            <a:r>
              <a:rPr lang="en-US" sz="1600" dirty="0">
                <a:solidFill>
                  <a:srgbClr val="000000"/>
                </a:solidFill>
                <a:latin typeface="Arial" panose="020B0604020202020204" pitchFamily="34" charset="0"/>
                <a:cs typeface="Arial" panose="020B0604020202020204" pitchFamily="34" charset="0"/>
              </a:rPr>
              <a:t> meals which means that they are aware of the necessity of leading a healthy life although sometimes, they eat fast food, but not on a regular basis;</a:t>
            </a:r>
            <a:endParaRPr lang="ro-RO" sz="16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Soup/sour soup, steak, fish, vegetables, salad, cereals, dairy products, fruit, salami, bologna, ham, bacon, sausages, fast food, pasta dishes, rice dishes are highly preferred in every country. The students eat diversified food although not everything is completely healthy;</a:t>
            </a:r>
            <a:endParaRPr lang="ro-RO" sz="16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The youngsters believe that steamed, grilled or baked food is better than the fried food even though fried food is tastier to eat;</a:t>
            </a:r>
            <a:endParaRPr lang="ro-RO" sz="16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80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 For a snack, the Italian students prefer pizza, the Greek students prefer different types of fruit, and the Portuguese, Romanian and Turkish students prefer chocolate;</a:t>
            </a:r>
            <a:endParaRPr lang="ro-RO" sz="16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The</a:t>
            </a:r>
            <a:r>
              <a:rPr lang="en-US" sz="1600" b="1"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Greek, Romanian, Portuguese and Italian students consume two servings of fruit or vegetables each day whereas Turkish students consume one serving;</a:t>
            </a:r>
            <a:endParaRPr lang="ro-RO" sz="1600" dirty="0">
              <a:latin typeface="Arial" panose="020B0604020202020204" pitchFamily="34" charset="0"/>
              <a:ea typeface="Times New Roman" panose="02020603050405020304" pitchFamily="18" charset="0"/>
              <a:cs typeface="Arial" panose="020B0604020202020204" pitchFamily="34" charset="0"/>
            </a:endParaRPr>
          </a:p>
          <a:p>
            <a:pPr marL="342900" lvl="0" algn="just">
              <a:spcAft>
                <a:spcPts val="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The Greek and Turkish students drink one glass of fizzy drink or they</a:t>
            </a:r>
            <a:r>
              <a:rPr lang="ro-RO" sz="1600" dirty="0">
                <a:solidFill>
                  <a:srgbClr val="000000"/>
                </a:solidFill>
                <a:latin typeface="Arial" panose="020B0604020202020204" pitchFamily="34" charset="0"/>
                <a:cs typeface="Arial" panose="020B0604020202020204" pitchFamily="34" charset="0"/>
              </a:rPr>
              <a:t> don</a:t>
            </a:r>
            <a:r>
              <a:rPr lang="en-US" sz="1600" dirty="0">
                <a:solidFill>
                  <a:srgbClr val="000000"/>
                </a:solidFill>
                <a:latin typeface="Arial" panose="020B0604020202020204" pitchFamily="34" charset="0"/>
                <a:cs typeface="Arial" panose="020B0604020202020204" pitchFamily="34" charset="0"/>
              </a:rPr>
              <a:t>’t drink this beverage at all. Almost half of the Romanian students don’t drink fizzy drinks at all whereas more than half of the Italian and Portuguese students drink between 1 and 2 glasses per day;</a:t>
            </a:r>
            <a:endParaRPr lang="ro-RO" sz="1600" dirty="0">
              <a:latin typeface="Arial" panose="020B0604020202020204" pitchFamily="34" charset="0"/>
              <a:ea typeface="Times New Roman" panose="02020603050405020304" pitchFamily="18" charset="0"/>
              <a:cs typeface="Arial" panose="020B0604020202020204" pitchFamily="34" charset="0"/>
            </a:endParaRPr>
          </a:p>
          <a:p>
            <a:pPr marL="342900" lvl="0" algn="just">
              <a:spcAft>
                <a:spcPts val="0"/>
              </a:spcAft>
              <a:buFont typeface="Symbol" panose="05050102010706020507" pitchFamily="18" charset="2"/>
              <a:buChar char=""/>
            </a:pPr>
            <a:r>
              <a:rPr lang="pt-PT" sz="1600" dirty="0">
                <a:solidFill>
                  <a:srgbClr val="000000"/>
                </a:solidFill>
                <a:latin typeface="Arial" panose="020B0604020202020204" pitchFamily="34" charset="0"/>
                <a:cs typeface="Arial" panose="020B0604020202020204" pitchFamily="34" charset="0"/>
              </a:rPr>
              <a:t>The students from Greece, Italy, Portugal and Turkey drink enough amounts of water and only a quarter of the Romanian students drink 8 or more than 8 glasses of water per day;</a:t>
            </a:r>
            <a:endParaRPr lang="ro-RO" sz="16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0"/>
              </a:spcAft>
              <a:buFont typeface="Symbol" panose="05050102010706020507" pitchFamily="18" charset="2"/>
              <a:buChar char=""/>
            </a:pPr>
            <a:r>
              <a:rPr lang="pt-PT" sz="1600" dirty="0">
                <a:solidFill>
                  <a:srgbClr val="000000"/>
                </a:solidFill>
                <a:latin typeface="Arial" panose="020B0604020202020204" pitchFamily="34" charset="0"/>
                <a:cs typeface="Arial" panose="020B0604020202020204" pitchFamily="34" charset="0"/>
              </a:rPr>
              <a:t> Most students from all the countries prefer fresh food instead of canned and pre-cooked one; </a:t>
            </a:r>
            <a:endParaRPr lang="ro-RO" sz="16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 The students would like to have breakfast regularly, to eat more fruit and vegetables and to cut down on the unhealthy food or beverages;</a:t>
            </a:r>
            <a:endParaRPr lang="ro-RO" sz="16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800"/>
              </a:spcAft>
              <a:buFont typeface="Symbol" panose="05050102010706020507" pitchFamily="18" charset="2"/>
              <a:buChar char=""/>
            </a:pPr>
            <a:r>
              <a:rPr lang="pt-PT" sz="1600"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The students are aware of the fact that they should have a healthier diet and they are trying to take determined steps to a healthy life style.  </a:t>
            </a:r>
            <a:endParaRPr lang="ro-RO"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0494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825625"/>
            <a:ext cx="10233800" cy="769793"/>
          </a:xfrm>
        </p:spPr>
        <p:txBody>
          <a:bodyPr>
            <a:normAutofit fontScale="92500" lnSpcReduction="20000"/>
          </a:bodyPr>
          <a:lstStyle/>
          <a:p>
            <a:pPr>
              <a:buNone/>
            </a:pPr>
            <a:r>
              <a:rPr lang="en-US" sz="2200" dirty="0">
                <a:solidFill>
                  <a:schemeClr val="bg2">
                    <a:lumMod val="25000"/>
                  </a:schemeClr>
                </a:solidFill>
                <a:latin typeface="Arial" panose="020B0604020202020204" pitchFamily="34" charset="0"/>
                <a:cs typeface="Arial" panose="020B0604020202020204" pitchFamily="34" charset="0"/>
              </a:rPr>
              <a:t>“</a:t>
            </a:r>
            <a:r>
              <a:rPr lang="en-US" sz="2200" dirty="0">
                <a:solidFill>
                  <a:schemeClr val="bg1"/>
                </a:solidFill>
                <a:latin typeface="Arial" panose="020B0604020202020204" pitchFamily="34" charset="0"/>
                <a:cs typeface="Arial" pitchFamily="34" charset="0"/>
              </a:rPr>
              <a:t>This project has been funded with support from the European Commission. This publication reflects the views only of the author, and the Commission cannot be held responsible for any use which may be made of the information contained therein.”</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9F30E-DF3C-4E16-9CC6-217CBCF53F0E}"/>
              </a:ext>
            </a:extLst>
          </p:cNvPr>
          <p:cNvSpPr>
            <a:spLocks noGrp="1"/>
          </p:cNvSpPr>
          <p:nvPr>
            <p:ph type="title"/>
          </p:nvPr>
        </p:nvSpPr>
        <p:spPr>
          <a:xfrm>
            <a:off x="919018" y="83825"/>
            <a:ext cx="10515600" cy="1325563"/>
          </a:xfrm>
        </p:spPr>
        <p:txBody>
          <a:bodyPr>
            <a:normAutofit/>
          </a:bodyPr>
          <a:lstStyle/>
          <a:p>
            <a:r>
              <a:rPr lang="pt-PT" sz="2000" dirty="0">
                <a:solidFill>
                  <a:schemeClr val="bg1"/>
                </a:solidFill>
                <a:latin typeface="Arial" panose="020B0604020202020204" pitchFamily="34" charset="0"/>
                <a:ea typeface="+mn-ea"/>
                <a:cs typeface="Arial" panose="020B0604020202020204" pitchFamily="34" charset="0"/>
              </a:rPr>
              <a:t>                       </a:t>
            </a:r>
            <a:endParaRPr lang="pt-PT" sz="2000" dirty="0">
              <a:solidFill>
                <a:schemeClr val="bg1"/>
              </a:solidFill>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2CCDB720-21FD-427D-AE69-552B7D906975}"/>
              </a:ext>
            </a:extLst>
          </p:cNvPr>
          <p:cNvSpPr txBox="1"/>
          <p:nvPr/>
        </p:nvSpPr>
        <p:spPr>
          <a:xfrm>
            <a:off x="1865745" y="675861"/>
            <a:ext cx="3999346"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      Portugal</a:t>
            </a:r>
          </a:p>
        </p:txBody>
      </p:sp>
      <p:pic>
        <p:nvPicPr>
          <p:cNvPr id="8" name="Imagem 7">
            <a:extLst>
              <a:ext uri="{FF2B5EF4-FFF2-40B4-BE49-F238E27FC236}">
                <a16:creationId xmlns:a16="http://schemas.microsoft.com/office/drawing/2014/main" id="{165AED4E-F476-4551-9391-E04940394D6A}"/>
              </a:ext>
            </a:extLst>
          </p:cNvPr>
          <p:cNvPicPr>
            <a:picLocks noChangeAspect="1"/>
          </p:cNvPicPr>
          <p:nvPr/>
        </p:nvPicPr>
        <p:blipFill rotWithShape="1">
          <a:blip r:embed="rId2"/>
          <a:srcRect l="28415" t="34251" r="28417" b="26375"/>
          <a:stretch/>
        </p:blipFill>
        <p:spPr>
          <a:xfrm>
            <a:off x="646546" y="1260698"/>
            <a:ext cx="5089236" cy="2803302"/>
          </a:xfrm>
          <a:prstGeom prst="rect">
            <a:avLst/>
          </a:prstGeom>
        </p:spPr>
      </p:pic>
      <p:sp>
        <p:nvSpPr>
          <p:cNvPr id="9" name="Retângulo 8">
            <a:extLst>
              <a:ext uri="{FF2B5EF4-FFF2-40B4-BE49-F238E27FC236}">
                <a16:creationId xmlns:a16="http://schemas.microsoft.com/office/drawing/2014/main" id="{2C35C703-BC4F-42C5-A14A-4E58A2F38B15}"/>
              </a:ext>
            </a:extLst>
          </p:cNvPr>
          <p:cNvSpPr/>
          <p:nvPr/>
        </p:nvSpPr>
        <p:spPr>
          <a:xfrm>
            <a:off x="817418" y="4849450"/>
            <a:ext cx="5278582" cy="1323439"/>
          </a:xfrm>
          <a:prstGeom prst="rect">
            <a:avLst/>
          </a:prstGeom>
        </p:spPr>
        <p:txBody>
          <a:bodyPr wrap="square">
            <a:spAutoFit/>
          </a:bodyPr>
          <a:lstStyle/>
          <a:p>
            <a:pPr algn="just"/>
            <a:r>
              <a:rPr lang="pt-PT" sz="1600" dirty="0">
                <a:solidFill>
                  <a:schemeClr val="bg1"/>
                </a:solidFill>
                <a:latin typeface="Arial" panose="020B0604020202020204" pitchFamily="34" charset="0"/>
              </a:rPr>
              <a:t>For the question “How many meals do you eat every day during weekdays?”, 4.1% of the students answered that have 1 meal a day, 10,2% said they have 2 meals a day, 27,2% have 3 meals a day and 58,5% have more than 3 meals a day.</a:t>
            </a:r>
            <a:endParaRPr lang="en-US" sz="1600" dirty="0">
              <a:solidFill>
                <a:schemeClr val="bg1"/>
              </a:solidFill>
              <a:latin typeface="Arial" panose="020B0604020202020204" pitchFamily="34" charset="0"/>
            </a:endParaRPr>
          </a:p>
        </p:txBody>
      </p:sp>
      <p:graphicFrame>
        <p:nvGraphicFramePr>
          <p:cNvPr id="11" name="Chart 10">
            <a:extLst>
              <a:ext uri="{FF2B5EF4-FFF2-40B4-BE49-F238E27FC236}">
                <a16:creationId xmlns:a16="http://schemas.microsoft.com/office/drawing/2014/main" id="{F23C35C6-7E4A-4C4A-9901-5CE4A2B1440D}"/>
              </a:ext>
            </a:extLst>
          </p:cNvPr>
          <p:cNvGraphicFramePr/>
          <p:nvPr>
            <p:extLst>
              <p:ext uri="{D42A27DB-BD31-4B8C-83A1-F6EECF244321}">
                <p14:modId xmlns:p14="http://schemas.microsoft.com/office/powerpoint/2010/main" val="2760695778"/>
              </p:ext>
            </p:extLst>
          </p:nvPr>
        </p:nvGraphicFramePr>
        <p:xfrm>
          <a:off x="6811818" y="1075971"/>
          <a:ext cx="4895272" cy="33574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C5C36ED-BCD8-4ECB-91A6-E0EBE4C0FA2F}"/>
              </a:ext>
            </a:extLst>
          </p:cNvPr>
          <p:cNvSpPr/>
          <p:nvPr/>
        </p:nvSpPr>
        <p:spPr>
          <a:xfrm>
            <a:off x="8519431" y="675861"/>
            <a:ext cx="1212191"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Romania</a:t>
            </a:r>
            <a:endParaRPr lang="ro-RO" dirty="0"/>
          </a:p>
        </p:txBody>
      </p:sp>
      <p:sp>
        <p:nvSpPr>
          <p:cNvPr id="12" name="Rectangle 11">
            <a:extLst>
              <a:ext uri="{FF2B5EF4-FFF2-40B4-BE49-F238E27FC236}">
                <a16:creationId xmlns:a16="http://schemas.microsoft.com/office/drawing/2014/main" id="{56B3BA35-B9CC-40D5-9D5D-211B0542CF72}"/>
              </a:ext>
            </a:extLst>
          </p:cNvPr>
          <p:cNvSpPr/>
          <p:nvPr/>
        </p:nvSpPr>
        <p:spPr>
          <a:xfrm>
            <a:off x="6132946" y="4849450"/>
            <a:ext cx="5574144" cy="1077218"/>
          </a:xfrm>
          <a:prstGeom prst="rect">
            <a:avLst/>
          </a:prstGeom>
        </p:spPr>
        <p:txBody>
          <a:bodyPr wrap="square">
            <a:spAutoFit/>
          </a:bodyPr>
          <a:lstStyle/>
          <a:p>
            <a:pPr lvl="0" algn="just"/>
            <a:r>
              <a:rPr lang="en-US" sz="1600" dirty="0">
                <a:solidFill>
                  <a:prstClr val="black"/>
                </a:solidFill>
                <a:latin typeface="Arial" panose="020B0604020202020204" pitchFamily="34" charset="0"/>
                <a:cs typeface="Arial" panose="020B0604020202020204" pitchFamily="34" charset="0"/>
              </a:rPr>
              <a:t> In Romania, 7% of the respondents say they eat 1 meal a day during weekdays, 34% admit they eat 2 meals a day, 46% have 3 meals a day and 13% confess they have more than 3 meals during a weekday.</a:t>
            </a:r>
            <a:endParaRPr lang="ro-RO"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35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2A3D0E20-6549-4C9A-AA55-02A8E84908F3}"/>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8144" y="1086081"/>
            <a:ext cx="5495638" cy="3832147"/>
          </a:xfrm>
          <a:prstGeom prst="rect">
            <a:avLst/>
          </a:prstGeom>
        </p:spPr>
      </p:pic>
      <p:sp>
        <p:nvSpPr>
          <p:cNvPr id="5" name="CaixaDeTexto 4">
            <a:extLst>
              <a:ext uri="{FF2B5EF4-FFF2-40B4-BE49-F238E27FC236}">
                <a16:creationId xmlns:a16="http://schemas.microsoft.com/office/drawing/2014/main" id="{84A49DAC-757E-4CBE-8435-724457526D56}"/>
              </a:ext>
            </a:extLst>
          </p:cNvPr>
          <p:cNvSpPr txBox="1"/>
          <p:nvPr/>
        </p:nvSpPr>
        <p:spPr>
          <a:xfrm>
            <a:off x="2660072" y="535487"/>
            <a:ext cx="1496290"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Turkey</a:t>
            </a:r>
            <a:endParaRPr lang="pt-PT" sz="2000" dirty="0">
              <a:solidFill>
                <a:schemeClr val="bg1"/>
              </a:solidFill>
              <a:latin typeface="Arial" panose="020B0604020202020204" pitchFamily="34" charset="0"/>
              <a:cs typeface="Arial" panose="020B0604020202020204" pitchFamily="34" charset="0"/>
            </a:endParaRPr>
          </a:p>
        </p:txBody>
      </p:sp>
      <p:sp>
        <p:nvSpPr>
          <p:cNvPr id="10" name="6 Metin kutusu">
            <a:extLst>
              <a:ext uri="{FF2B5EF4-FFF2-40B4-BE49-F238E27FC236}">
                <a16:creationId xmlns:a16="http://schemas.microsoft.com/office/drawing/2014/main" id="{B6929586-AEEF-493F-A9B6-72377B84A778}"/>
              </a:ext>
            </a:extLst>
          </p:cNvPr>
          <p:cNvSpPr txBox="1"/>
          <p:nvPr/>
        </p:nvSpPr>
        <p:spPr>
          <a:xfrm>
            <a:off x="6659348" y="1322007"/>
            <a:ext cx="4100388" cy="1077218"/>
          </a:xfrm>
          <a:prstGeom prst="rect">
            <a:avLst/>
          </a:prstGeom>
          <a:noFill/>
        </p:spPr>
        <p:txBody>
          <a:bodyPr wrap="square" rtlCol="0">
            <a:spAutoFit/>
          </a:bodyPr>
          <a:lstStyle/>
          <a:p>
            <a:pPr algn="just"/>
            <a:r>
              <a:rPr lang="en-US" sz="1600" dirty="0">
                <a:solidFill>
                  <a:schemeClr val="bg1"/>
                </a:solidFill>
                <a:latin typeface="Arial" panose="020B0604020202020204" pitchFamily="34" charset="0"/>
              </a:rPr>
              <a:t> In Turkey, m</a:t>
            </a:r>
            <a:r>
              <a:rPr lang="tr-TR" sz="1600" dirty="0">
                <a:solidFill>
                  <a:schemeClr val="bg1"/>
                </a:solidFill>
                <a:latin typeface="Arial" panose="020B0604020202020204" pitchFamily="34" charset="0"/>
              </a:rPr>
              <a:t>ost of the students</a:t>
            </a:r>
            <a:r>
              <a:rPr lang="en-US" sz="1600" dirty="0">
                <a:solidFill>
                  <a:schemeClr val="bg1"/>
                </a:solidFill>
                <a:latin typeface="Arial" panose="020B0604020202020204" pitchFamily="34" charset="0"/>
              </a:rPr>
              <a:t>, 86 people, representing 57,33%, </a:t>
            </a:r>
            <a:r>
              <a:rPr lang="tr-TR" sz="1600" dirty="0">
                <a:solidFill>
                  <a:schemeClr val="bg1"/>
                </a:solidFill>
                <a:latin typeface="Arial" panose="020B0604020202020204" pitchFamily="34" charset="0"/>
              </a:rPr>
              <a:t>eat three meals a day during weekdays.</a:t>
            </a:r>
          </a:p>
          <a:p>
            <a:endParaRPr lang="tr-TR" sz="1600" dirty="0"/>
          </a:p>
        </p:txBody>
      </p:sp>
      <p:sp>
        <p:nvSpPr>
          <p:cNvPr id="9" name="Rectangle 8">
            <a:extLst>
              <a:ext uri="{FF2B5EF4-FFF2-40B4-BE49-F238E27FC236}">
                <a16:creationId xmlns:a16="http://schemas.microsoft.com/office/drawing/2014/main" id="{410FA6A4-92B1-49CF-B040-8E8F08C84A1D}"/>
              </a:ext>
            </a:extLst>
          </p:cNvPr>
          <p:cNvSpPr/>
          <p:nvPr/>
        </p:nvSpPr>
        <p:spPr>
          <a:xfrm>
            <a:off x="1274548" y="5105106"/>
            <a:ext cx="10291617" cy="86177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Conclusion:</a:t>
            </a:r>
            <a:r>
              <a:rPr lang="en-US" sz="1600" dirty="0">
                <a:solidFill>
                  <a:schemeClr val="bg1"/>
                </a:solidFill>
                <a:latin typeface="Arial" panose="020B0604020202020204" pitchFamily="34" charset="0"/>
                <a:cs typeface="Arial" panose="020B0604020202020204" pitchFamily="34" charset="0"/>
              </a:rPr>
              <a:t> According to the questionnaires` results almost all the students from all the countries have in common the fact that they eat three meals a day and the least chosen answer is 1 meal a day. So this means that the students are taking determined steps to a healthy life style.  </a:t>
            </a:r>
          </a:p>
        </p:txBody>
      </p:sp>
    </p:spTree>
    <p:extLst>
      <p:ext uri="{BB962C8B-B14F-4D97-AF65-F5344CB8AC3E}">
        <p14:creationId xmlns:p14="http://schemas.microsoft.com/office/powerpoint/2010/main" val="91612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DD7FC45-F6DA-4BD4-A10A-4C4FA2E5C727}"/>
              </a:ext>
            </a:extLst>
          </p:cNvPr>
          <p:cNvSpPr>
            <a:spLocks noGrp="1"/>
          </p:cNvSpPr>
          <p:nvPr>
            <p:ph type="title"/>
          </p:nvPr>
        </p:nvSpPr>
        <p:spPr>
          <a:xfrm>
            <a:off x="838200" y="175039"/>
            <a:ext cx="10515600" cy="856605"/>
          </a:xfrm>
        </p:spPr>
        <p:txBody>
          <a:bodyPr>
            <a:normAutofit fontScale="90000"/>
          </a:bodyPr>
          <a:lstStyle/>
          <a:p>
            <a:pPr marL="457200" indent="-457200" algn="ctr">
              <a:buFont typeface="Wingdings" panose="05000000000000000000" pitchFamily="2" charset="2"/>
              <a:buChar char="Ø"/>
            </a:pPr>
            <a:r>
              <a:rPr lang="en-US" sz="2800" dirty="0">
                <a:latin typeface="+mn-lt"/>
              </a:rPr>
              <a:t> </a:t>
            </a:r>
            <a:r>
              <a:rPr lang="en-US" sz="2200" b="1" dirty="0">
                <a:solidFill>
                  <a:schemeClr val="bg1"/>
                </a:solidFill>
                <a:latin typeface="Arial" panose="020B0604020202020204" pitchFamily="34" charset="0"/>
                <a:cs typeface="Arial" panose="020B0604020202020204" pitchFamily="34" charset="0"/>
              </a:rPr>
              <a:t>Which meal(s) do you consider the most important of the day and you always have it/them?</a:t>
            </a:r>
            <a:br>
              <a:rPr lang="pt-PT" sz="3200" dirty="0"/>
            </a:br>
            <a:endParaRPr lang="pt-PT" sz="3200" dirty="0"/>
          </a:p>
        </p:txBody>
      </p:sp>
      <p:sp>
        <p:nvSpPr>
          <p:cNvPr id="5" name="CaixaDeTexto 4">
            <a:extLst>
              <a:ext uri="{FF2B5EF4-FFF2-40B4-BE49-F238E27FC236}">
                <a16:creationId xmlns:a16="http://schemas.microsoft.com/office/drawing/2014/main" id="{869807D1-83EE-434F-8366-89648F03B298}"/>
              </a:ext>
            </a:extLst>
          </p:cNvPr>
          <p:cNvSpPr txBox="1"/>
          <p:nvPr/>
        </p:nvSpPr>
        <p:spPr>
          <a:xfrm>
            <a:off x="1766264" y="725063"/>
            <a:ext cx="3008243"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7" name="3 - Γράφημα">
            <a:extLst>
              <a:ext uri="{FF2B5EF4-FFF2-40B4-BE49-F238E27FC236}">
                <a16:creationId xmlns:a16="http://schemas.microsoft.com/office/drawing/2014/main" id="{AC996CA0-9686-4339-80BD-6E8081601832}"/>
              </a:ext>
            </a:extLst>
          </p:cNvPr>
          <p:cNvGraphicFramePr/>
          <p:nvPr>
            <p:extLst>
              <p:ext uri="{D42A27DB-BD31-4B8C-83A1-F6EECF244321}">
                <p14:modId xmlns:p14="http://schemas.microsoft.com/office/powerpoint/2010/main" val="1728518778"/>
              </p:ext>
            </p:extLst>
          </p:nvPr>
        </p:nvGraphicFramePr>
        <p:xfrm>
          <a:off x="838200" y="1218702"/>
          <a:ext cx="4039647" cy="3077203"/>
        </p:xfrm>
        <a:graphic>
          <a:graphicData uri="http://schemas.openxmlformats.org/drawingml/2006/chart">
            <c:chart xmlns:c="http://schemas.openxmlformats.org/drawingml/2006/chart" xmlns:r="http://schemas.openxmlformats.org/officeDocument/2006/relationships" r:id="rId2"/>
          </a:graphicData>
        </a:graphic>
      </p:graphicFrame>
      <p:sp>
        <p:nvSpPr>
          <p:cNvPr id="10" name="6 - TextBox">
            <a:extLst>
              <a:ext uri="{FF2B5EF4-FFF2-40B4-BE49-F238E27FC236}">
                <a16:creationId xmlns:a16="http://schemas.microsoft.com/office/drawing/2014/main" id="{65063434-5BE4-4EAE-A2CF-888E66F7DF8E}"/>
              </a:ext>
            </a:extLst>
          </p:cNvPr>
          <p:cNvSpPr txBox="1"/>
          <p:nvPr/>
        </p:nvSpPr>
        <p:spPr>
          <a:xfrm>
            <a:off x="564844" y="4202212"/>
            <a:ext cx="5411082" cy="2554545"/>
          </a:xfrm>
          <a:prstGeom prst="rect">
            <a:avLst/>
          </a:prstGeom>
          <a:noFill/>
        </p:spPr>
        <p:txBody>
          <a:bodyPr wrap="square">
            <a:spAutoFit/>
          </a:bodyPr>
          <a:lstStyle/>
          <a:p>
            <a:pPr lvl="0" algn="just">
              <a:defRPr/>
            </a:pPr>
            <a:r>
              <a:rPr lang="en-US" sz="1600" dirty="0">
                <a:solidFill>
                  <a:schemeClr val="bg1"/>
                </a:solidFill>
                <a:latin typeface="Arial" panose="020B0604020202020204" pitchFamily="34" charset="0"/>
              </a:rPr>
              <a:t>Thirty-five percent of Greek youngsters seem to consider breakfast the most important meal of the day, though lunch appears to be considered  highly important as well according to 23% of the respondents. Also, a remarkable percentage of about 10% of youngsters consider both breakfast and lunch equally important meals of our daily diet.</a:t>
            </a:r>
            <a:r>
              <a:rPr lang="en-US" sz="1600" dirty="0">
                <a:solidFill>
                  <a:prstClr val="black"/>
                </a:solidFill>
                <a:latin typeface="Arial" panose="020B0604020202020204" pitchFamily="34" charset="0"/>
              </a:rPr>
              <a:t> As far as daily meals are concerned, 35% of youngsters  have hot meals twice a day, 30% have just one, while very few of them have more than that.</a:t>
            </a:r>
            <a:endParaRPr lang="el-GR" sz="1600" dirty="0">
              <a:solidFill>
                <a:prstClr val="black"/>
              </a:solidFill>
              <a:latin typeface="Arial" panose="020B0604020202020204" pitchFamily="34" charset="0"/>
            </a:endParaRPr>
          </a:p>
          <a:p>
            <a:pPr algn="just" fontAlgn="auto">
              <a:spcBef>
                <a:spcPts val="0"/>
              </a:spcBef>
              <a:spcAft>
                <a:spcPts val="0"/>
              </a:spcAft>
              <a:defRPr/>
            </a:pPr>
            <a:endParaRPr lang="el-GR" sz="1600" dirty="0">
              <a:solidFill>
                <a:schemeClr val="bg1"/>
              </a:solidFill>
              <a:latin typeface="Arial" panose="020B0604020202020204" pitchFamily="34" charset="0"/>
            </a:endParaRPr>
          </a:p>
        </p:txBody>
      </p:sp>
      <p:sp>
        <p:nvSpPr>
          <p:cNvPr id="2" name="Rectangle 1">
            <a:extLst>
              <a:ext uri="{FF2B5EF4-FFF2-40B4-BE49-F238E27FC236}">
                <a16:creationId xmlns:a16="http://schemas.microsoft.com/office/drawing/2014/main" id="{14E32FD7-DCC9-40EE-BD56-81FE9460CA96}"/>
              </a:ext>
            </a:extLst>
          </p:cNvPr>
          <p:cNvSpPr/>
          <p:nvPr/>
        </p:nvSpPr>
        <p:spPr>
          <a:xfrm>
            <a:off x="8405961" y="755841"/>
            <a:ext cx="654346" cy="400110"/>
          </a:xfrm>
          <a:prstGeom prst="rect">
            <a:avLst/>
          </a:prstGeom>
        </p:spPr>
        <p:txBody>
          <a:bodyPr wrap="none">
            <a:spAutoFit/>
          </a:bodyPr>
          <a:lstStyle/>
          <a:p>
            <a:r>
              <a:rPr lang="pt-PT" sz="2000" dirty="0">
                <a:solidFill>
                  <a:prstClr val="black"/>
                </a:solidFill>
                <a:latin typeface="Arial" panose="020B0604020202020204" pitchFamily="34" charset="0"/>
                <a:cs typeface="Arial" panose="020B0604020202020204" pitchFamily="34" charset="0"/>
              </a:rPr>
              <a:t>Italy</a:t>
            </a:r>
            <a:endParaRPr lang="ro-RO" sz="2000" dirty="0"/>
          </a:p>
        </p:txBody>
      </p:sp>
      <p:pic>
        <p:nvPicPr>
          <p:cNvPr id="8" name="Immagine 7">
            <a:extLst>
              <a:ext uri="{FF2B5EF4-FFF2-40B4-BE49-F238E27FC236}">
                <a16:creationId xmlns:a16="http://schemas.microsoft.com/office/drawing/2014/main" id="{86AFE4E6-1FD1-4860-AB97-18EEECB260C5}"/>
              </a:ext>
            </a:extLst>
          </p:cNvPr>
          <p:cNvPicPr>
            <a:picLocks noChangeAspect="1"/>
          </p:cNvPicPr>
          <p:nvPr/>
        </p:nvPicPr>
        <p:blipFill>
          <a:blip r:embed="rId3"/>
          <a:stretch>
            <a:fillRect/>
          </a:stretch>
        </p:blipFill>
        <p:spPr>
          <a:xfrm>
            <a:off x="6249282" y="1218702"/>
            <a:ext cx="5134903" cy="3371771"/>
          </a:xfrm>
          <a:prstGeom prst="rect">
            <a:avLst/>
          </a:prstGeom>
        </p:spPr>
      </p:pic>
      <p:sp>
        <p:nvSpPr>
          <p:cNvPr id="3" name="Rectangle 2">
            <a:extLst>
              <a:ext uri="{FF2B5EF4-FFF2-40B4-BE49-F238E27FC236}">
                <a16:creationId xmlns:a16="http://schemas.microsoft.com/office/drawing/2014/main" id="{7E37489D-1CBB-433E-A74B-FB624DD7113B}"/>
              </a:ext>
            </a:extLst>
          </p:cNvPr>
          <p:cNvSpPr/>
          <p:nvPr/>
        </p:nvSpPr>
        <p:spPr>
          <a:xfrm>
            <a:off x="6096000" y="4992967"/>
            <a:ext cx="5531156" cy="584775"/>
          </a:xfrm>
          <a:prstGeom prst="rect">
            <a:avLst/>
          </a:prstGeom>
        </p:spPr>
        <p:txBody>
          <a:bodyPr wrap="square">
            <a:spAutoFit/>
          </a:bodyPr>
          <a:lstStyle/>
          <a:p>
            <a:pPr lvl="0" algn="just"/>
            <a:r>
              <a:rPr lang="pt-PT" sz="1600" dirty="0">
                <a:solidFill>
                  <a:prstClr val="black"/>
                </a:solidFill>
                <a:latin typeface="Arial" pitchFamily="34" charset="0"/>
                <a:cs typeface="Arial" pitchFamily="34" charset="0"/>
              </a:rPr>
              <a:t>Although lunch is important, we can notice that breakfast and dinner have a remarkable impact on eating habits</a:t>
            </a:r>
            <a:r>
              <a:rPr lang="pt-PT" sz="1600" dirty="0">
                <a:solidFill>
                  <a:prstClr val="black"/>
                </a:solidFill>
              </a:rPr>
              <a:t>.</a:t>
            </a:r>
          </a:p>
        </p:txBody>
      </p:sp>
    </p:spTree>
    <p:extLst>
      <p:ext uri="{BB962C8B-B14F-4D97-AF65-F5344CB8AC3E}">
        <p14:creationId xmlns:p14="http://schemas.microsoft.com/office/powerpoint/2010/main" val="46790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C462B1F-6078-4086-8319-DD0EC6C1607C}"/>
              </a:ext>
            </a:extLst>
          </p:cNvPr>
          <p:cNvSpPr>
            <a:spLocks noGrp="1"/>
          </p:cNvSpPr>
          <p:nvPr>
            <p:ph type="title"/>
          </p:nvPr>
        </p:nvSpPr>
        <p:spPr>
          <a:xfrm>
            <a:off x="921327" y="289071"/>
            <a:ext cx="10515600" cy="864397"/>
          </a:xfrm>
        </p:spPr>
        <p:txBody>
          <a:bodyPr>
            <a:normAutofit/>
          </a:bodyPr>
          <a:lstStyle/>
          <a:p>
            <a:r>
              <a:rPr lang="pt-PT" sz="2000" dirty="0">
                <a:solidFill>
                  <a:schemeClr val="bg1"/>
                </a:solidFill>
                <a:latin typeface="Arial" panose="020B0604020202020204" pitchFamily="34" charset="0"/>
                <a:ea typeface="+mn-ea"/>
                <a:cs typeface="Arial" panose="020B0604020202020204" pitchFamily="34" charset="0"/>
              </a:rPr>
              <a:t>                          </a:t>
            </a:r>
          </a:p>
        </p:txBody>
      </p:sp>
      <p:sp>
        <p:nvSpPr>
          <p:cNvPr id="5" name="CaixaDeTexto 4">
            <a:extLst>
              <a:ext uri="{FF2B5EF4-FFF2-40B4-BE49-F238E27FC236}">
                <a16:creationId xmlns:a16="http://schemas.microsoft.com/office/drawing/2014/main" id="{1038D16A-4E75-4889-A4EB-6499721CBC41}"/>
              </a:ext>
            </a:extLst>
          </p:cNvPr>
          <p:cNvSpPr txBox="1"/>
          <p:nvPr/>
        </p:nvSpPr>
        <p:spPr>
          <a:xfrm>
            <a:off x="755073" y="321160"/>
            <a:ext cx="3856382" cy="400110"/>
          </a:xfrm>
          <a:prstGeom prst="rect">
            <a:avLst/>
          </a:prstGeom>
          <a:noFill/>
        </p:spPr>
        <p:txBody>
          <a:bodyPr wrap="square" rtlCol="0">
            <a:spAutoFit/>
          </a:bodyPr>
          <a:lstStyle/>
          <a:p>
            <a:r>
              <a:rPr lang="pt-PT" sz="2000" dirty="0">
                <a:solidFill>
                  <a:schemeClr val="bg1"/>
                </a:solidFill>
                <a:latin typeface="Arial" panose="020B0604020202020204" pitchFamily="34" charset="0"/>
                <a:cs typeface="Arial" panose="020B0604020202020204" pitchFamily="34" charset="0"/>
              </a:rPr>
              <a:t>                  Portugal</a:t>
            </a:r>
          </a:p>
        </p:txBody>
      </p:sp>
      <p:pic>
        <p:nvPicPr>
          <p:cNvPr id="8" name="Imagem 7">
            <a:extLst>
              <a:ext uri="{FF2B5EF4-FFF2-40B4-BE49-F238E27FC236}">
                <a16:creationId xmlns:a16="http://schemas.microsoft.com/office/drawing/2014/main" id="{2942F14E-7869-4120-A810-9A44A4D4FC4E}"/>
              </a:ext>
            </a:extLst>
          </p:cNvPr>
          <p:cNvPicPr>
            <a:picLocks noChangeAspect="1"/>
          </p:cNvPicPr>
          <p:nvPr/>
        </p:nvPicPr>
        <p:blipFill rotWithShape="1">
          <a:blip r:embed="rId2"/>
          <a:srcRect l="28416" t="35236" r="28969" b="26374"/>
          <a:stretch/>
        </p:blipFill>
        <p:spPr>
          <a:xfrm>
            <a:off x="438474" y="1207056"/>
            <a:ext cx="5657526" cy="3010905"/>
          </a:xfrm>
          <a:prstGeom prst="rect">
            <a:avLst/>
          </a:prstGeom>
        </p:spPr>
      </p:pic>
      <p:sp>
        <p:nvSpPr>
          <p:cNvPr id="9" name="Retângulo 8">
            <a:extLst>
              <a:ext uri="{FF2B5EF4-FFF2-40B4-BE49-F238E27FC236}">
                <a16:creationId xmlns:a16="http://schemas.microsoft.com/office/drawing/2014/main" id="{4AE3CC89-F82A-45DC-9A94-A7509D2A5285}"/>
              </a:ext>
            </a:extLst>
          </p:cNvPr>
          <p:cNvSpPr/>
          <p:nvPr/>
        </p:nvSpPr>
        <p:spPr>
          <a:xfrm>
            <a:off x="366130" y="4487648"/>
            <a:ext cx="5657526" cy="1569660"/>
          </a:xfrm>
          <a:prstGeom prst="rect">
            <a:avLst/>
          </a:prstGeom>
        </p:spPr>
        <p:txBody>
          <a:bodyPr wrap="square">
            <a:spAutoFit/>
          </a:bodyPr>
          <a:lstStyle/>
          <a:p>
            <a:pPr algn="just"/>
            <a:r>
              <a:rPr lang="pt-PT" sz="1600" dirty="0">
                <a:solidFill>
                  <a:schemeClr val="bg1"/>
                </a:solidFill>
                <a:latin typeface="Arial" panose="020B0604020202020204" pitchFamily="34" charset="0"/>
              </a:rPr>
              <a:t>For the question, “W</a:t>
            </a:r>
            <a:r>
              <a:rPr lang="ro-RO" sz="1600" dirty="0">
                <a:solidFill>
                  <a:schemeClr val="bg1"/>
                </a:solidFill>
                <a:latin typeface="Arial" panose="020B0604020202020204" pitchFamily="34" charset="0"/>
              </a:rPr>
              <a:t>h</a:t>
            </a:r>
            <a:r>
              <a:rPr lang="pt-PT" sz="1600" dirty="0">
                <a:solidFill>
                  <a:schemeClr val="bg1"/>
                </a:solidFill>
                <a:latin typeface="Arial" panose="020B0604020202020204" pitchFamily="34" charset="0"/>
              </a:rPr>
              <a:t>ich meal do you consider the most important of the day and you always have it?”, 59,2 %</a:t>
            </a:r>
            <a:r>
              <a:rPr lang="ro-RO" sz="1600" dirty="0">
                <a:solidFill>
                  <a:schemeClr val="bg1"/>
                </a:solidFill>
                <a:latin typeface="Arial" panose="020B0604020202020204" pitchFamily="34" charset="0"/>
              </a:rPr>
              <a:t> s</a:t>
            </a:r>
            <a:r>
              <a:rPr lang="pt-PT" sz="1600" dirty="0">
                <a:solidFill>
                  <a:schemeClr val="bg1"/>
                </a:solidFill>
                <a:latin typeface="Arial" panose="020B0604020202020204" pitchFamily="34" charset="0"/>
              </a:rPr>
              <a:t>tudents consider  </a:t>
            </a:r>
            <a:r>
              <a:rPr lang="ro-RO" sz="1600" dirty="0">
                <a:solidFill>
                  <a:schemeClr val="bg1"/>
                </a:solidFill>
                <a:latin typeface="Arial" panose="020B0604020202020204" pitchFamily="34" charset="0"/>
              </a:rPr>
              <a:t>b</a:t>
            </a:r>
            <a:r>
              <a:rPr lang="pt-PT" sz="1600" dirty="0">
                <a:solidFill>
                  <a:schemeClr val="bg1"/>
                </a:solidFill>
                <a:latin typeface="Arial" panose="020B0604020202020204" pitchFamily="34" charset="0"/>
              </a:rPr>
              <a:t>reakfa</a:t>
            </a:r>
            <a:r>
              <a:rPr lang="ro-RO" sz="1600" dirty="0">
                <a:solidFill>
                  <a:schemeClr val="bg1"/>
                </a:solidFill>
                <a:latin typeface="Arial" panose="020B0604020202020204" pitchFamily="34" charset="0"/>
              </a:rPr>
              <a:t>s</a:t>
            </a:r>
            <a:r>
              <a:rPr lang="pt-PT" sz="1600" dirty="0">
                <a:solidFill>
                  <a:schemeClr val="bg1"/>
                </a:solidFill>
                <a:latin typeface="Arial" panose="020B0604020202020204" pitchFamily="34" charset="0"/>
              </a:rPr>
              <a:t>t the</a:t>
            </a:r>
            <a:r>
              <a:rPr lang="ro-RO" sz="1600" dirty="0">
                <a:solidFill>
                  <a:schemeClr val="bg1"/>
                </a:solidFill>
                <a:latin typeface="Arial" panose="020B0604020202020204" pitchFamily="34" charset="0"/>
              </a:rPr>
              <a:t> most important </a:t>
            </a:r>
            <a:r>
              <a:rPr lang="pt-PT" sz="1600" dirty="0">
                <a:solidFill>
                  <a:schemeClr val="bg1"/>
                </a:solidFill>
                <a:latin typeface="Arial" panose="020B0604020202020204" pitchFamily="34" charset="0"/>
              </a:rPr>
              <a:t>meal,12.9% consider lunch, 9,5% </a:t>
            </a:r>
            <a:r>
              <a:rPr lang="ro-RO" sz="1600" dirty="0">
                <a:solidFill>
                  <a:schemeClr val="bg1"/>
                </a:solidFill>
                <a:latin typeface="Arial" panose="020B0604020202020204" pitchFamily="34" charset="0"/>
              </a:rPr>
              <a:t>think</a:t>
            </a:r>
            <a:r>
              <a:rPr lang="pt-PT" sz="1600" dirty="0">
                <a:solidFill>
                  <a:schemeClr val="bg1"/>
                </a:solidFill>
                <a:latin typeface="Arial" panose="020B0604020202020204" pitchFamily="34" charset="0"/>
              </a:rPr>
              <a:t> </a:t>
            </a:r>
            <a:r>
              <a:rPr lang="ro-RO" sz="1600" dirty="0">
                <a:solidFill>
                  <a:schemeClr val="bg1"/>
                </a:solidFill>
                <a:latin typeface="Arial" panose="020B0604020202020204" pitchFamily="34" charset="0"/>
              </a:rPr>
              <a:t>b</a:t>
            </a:r>
            <a:r>
              <a:rPr lang="pt-PT" sz="1600" dirty="0">
                <a:solidFill>
                  <a:schemeClr val="bg1"/>
                </a:solidFill>
                <a:latin typeface="Arial" panose="020B0604020202020204" pitchFamily="34" charset="0"/>
              </a:rPr>
              <a:t>reakfast and lunch and 7,5% students think </a:t>
            </a:r>
            <a:r>
              <a:rPr lang="ro-RO" sz="1600" dirty="0">
                <a:solidFill>
                  <a:schemeClr val="bg1"/>
                </a:solidFill>
                <a:latin typeface="Arial" panose="020B0604020202020204" pitchFamily="34" charset="0"/>
              </a:rPr>
              <a:t>b</a:t>
            </a:r>
            <a:r>
              <a:rPr lang="pt-PT" sz="1600" dirty="0">
                <a:solidFill>
                  <a:schemeClr val="bg1"/>
                </a:solidFill>
                <a:latin typeface="Arial" panose="020B0604020202020204" pitchFamily="34" charset="0"/>
              </a:rPr>
              <a:t>reakfast, lunch and dinner a</a:t>
            </a:r>
            <a:r>
              <a:rPr lang="ro-RO" sz="1600" dirty="0">
                <a:solidFill>
                  <a:schemeClr val="bg1"/>
                </a:solidFill>
                <a:latin typeface="Arial" panose="020B0604020202020204" pitchFamily="34" charset="0"/>
              </a:rPr>
              <a:t>re very important</a:t>
            </a:r>
            <a:r>
              <a:rPr lang="en-US" sz="1600" dirty="0">
                <a:solidFill>
                  <a:schemeClr val="bg1"/>
                </a:solidFill>
                <a:latin typeface="Arial" panose="020B0604020202020204" pitchFamily="34" charset="0"/>
              </a:rPr>
              <a:t>.</a:t>
            </a:r>
          </a:p>
        </p:txBody>
      </p:sp>
      <p:graphicFrame>
        <p:nvGraphicFramePr>
          <p:cNvPr id="10" name="Chart 3">
            <a:extLst>
              <a:ext uri="{FF2B5EF4-FFF2-40B4-BE49-F238E27FC236}">
                <a16:creationId xmlns:a16="http://schemas.microsoft.com/office/drawing/2014/main" id="{10ED41DE-9135-467B-AC2D-79B66D4E1ED0}"/>
              </a:ext>
            </a:extLst>
          </p:cNvPr>
          <p:cNvGraphicFramePr/>
          <p:nvPr>
            <p:extLst>
              <p:ext uri="{D42A27DB-BD31-4B8C-83A1-F6EECF244321}">
                <p14:modId xmlns:p14="http://schemas.microsoft.com/office/powerpoint/2010/main" val="2794682971"/>
              </p:ext>
            </p:extLst>
          </p:nvPr>
        </p:nvGraphicFramePr>
        <p:xfrm>
          <a:off x="6714836" y="800692"/>
          <a:ext cx="4888345" cy="363336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709D13BB-BC46-4B0D-A53F-FE82B02D3EF8}"/>
              </a:ext>
            </a:extLst>
          </p:cNvPr>
          <p:cNvSpPr/>
          <p:nvPr/>
        </p:nvSpPr>
        <p:spPr>
          <a:xfrm>
            <a:off x="8953541" y="321160"/>
            <a:ext cx="1212191" cy="400110"/>
          </a:xfrm>
          <a:prstGeom prst="rect">
            <a:avLst/>
          </a:prstGeom>
        </p:spPr>
        <p:txBody>
          <a:bodyPr wrap="none">
            <a:spAutoFit/>
          </a:bodyPr>
          <a:lstStyle/>
          <a:p>
            <a:r>
              <a:rPr lang="pt-PT" sz="2000" dirty="0">
                <a:solidFill>
                  <a:prstClr val="black"/>
                </a:solidFill>
                <a:latin typeface="Arial" panose="020B0604020202020204" pitchFamily="34" charset="0"/>
                <a:ea typeface="+mj-ea"/>
                <a:cs typeface="Arial" panose="020B0604020202020204" pitchFamily="34" charset="0"/>
              </a:rPr>
              <a:t>Romania</a:t>
            </a:r>
            <a:endParaRPr lang="ro-RO" dirty="0"/>
          </a:p>
        </p:txBody>
      </p:sp>
      <p:sp>
        <p:nvSpPr>
          <p:cNvPr id="7" name="Rectangle 6">
            <a:extLst>
              <a:ext uri="{FF2B5EF4-FFF2-40B4-BE49-F238E27FC236}">
                <a16:creationId xmlns:a16="http://schemas.microsoft.com/office/drawing/2014/main" id="{E7B21B74-29B7-4FF0-9429-E8C291A254FE}"/>
              </a:ext>
            </a:extLst>
          </p:cNvPr>
          <p:cNvSpPr/>
          <p:nvPr/>
        </p:nvSpPr>
        <p:spPr>
          <a:xfrm>
            <a:off x="6096000" y="4487648"/>
            <a:ext cx="5507181" cy="1815882"/>
          </a:xfrm>
          <a:prstGeom prst="rect">
            <a:avLst/>
          </a:prstGeom>
        </p:spPr>
        <p:txBody>
          <a:bodyPr wrap="square">
            <a:spAutoFit/>
          </a:bodyPr>
          <a:lstStyle/>
          <a:p>
            <a:pPr lvl="0" algn="just"/>
            <a:r>
              <a:rPr lang="en-US" sz="1600" dirty="0">
                <a:solidFill>
                  <a:prstClr val="black"/>
                </a:solidFill>
                <a:latin typeface="Arial" panose="020B0604020202020204" pitchFamily="34" charset="0"/>
                <a:cs typeface="Arial" panose="020B0604020202020204" pitchFamily="34" charset="0"/>
              </a:rPr>
              <a:t>At this question, 49% respondents consider that breakfast is the most important meal of the day, 4% say that they have breakfast and dinner every day, 7% choose to have breakfast and lunch, 3% have all 3 meals every day, 7% say that dinner is the most important, 25% always have lunch, 3% say they have lunch and dinner every day and 2% choose to have supper every day.</a:t>
            </a:r>
            <a:endParaRPr lang="ro-RO"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14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C3C9959-5AED-40CE-BF69-A1CFD4301ADE}"/>
              </a:ext>
            </a:extLst>
          </p:cNvPr>
          <p:cNvSpPr txBox="1"/>
          <p:nvPr/>
        </p:nvSpPr>
        <p:spPr>
          <a:xfrm>
            <a:off x="2336801" y="239767"/>
            <a:ext cx="1782617" cy="338554"/>
          </a:xfrm>
          <a:prstGeom prst="rect">
            <a:avLst/>
          </a:prstGeom>
          <a:noFill/>
        </p:spPr>
        <p:txBody>
          <a:bodyPr wrap="square" rtlCol="0">
            <a:spAutoFit/>
          </a:bodyPr>
          <a:lstStyle/>
          <a:p>
            <a:r>
              <a:rPr lang="pt-PT" sz="1600" dirty="0" err="1">
                <a:solidFill>
                  <a:schemeClr val="bg1"/>
                </a:solidFill>
                <a:latin typeface="Arial" panose="020B0604020202020204" pitchFamily="34" charset="0"/>
                <a:cs typeface="Arial" panose="020B0604020202020204" pitchFamily="34" charset="0"/>
              </a:rPr>
              <a:t>Turkey</a:t>
            </a:r>
            <a:endParaRPr lang="pt-PT" sz="1600" dirty="0">
              <a:solidFill>
                <a:schemeClr val="bg1"/>
              </a:solidFill>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F7391627-9753-490D-8FB4-75064703912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48145" y="1035169"/>
            <a:ext cx="5347855" cy="3629195"/>
          </a:xfrm>
          <a:prstGeom prst="rect">
            <a:avLst/>
          </a:prstGeom>
        </p:spPr>
      </p:pic>
      <p:sp>
        <p:nvSpPr>
          <p:cNvPr id="2" name="Rectangle 1">
            <a:extLst>
              <a:ext uri="{FF2B5EF4-FFF2-40B4-BE49-F238E27FC236}">
                <a16:creationId xmlns:a16="http://schemas.microsoft.com/office/drawing/2014/main" id="{E54AA007-B6D7-4F02-80AE-BDDC47B39B43}"/>
              </a:ext>
            </a:extLst>
          </p:cNvPr>
          <p:cNvSpPr/>
          <p:nvPr/>
        </p:nvSpPr>
        <p:spPr>
          <a:xfrm>
            <a:off x="7448365" y="1035169"/>
            <a:ext cx="3480048" cy="1077218"/>
          </a:xfrm>
          <a:prstGeom prst="rect">
            <a:avLst/>
          </a:prstGeom>
        </p:spPr>
        <p:txBody>
          <a:bodyPr wrap="square">
            <a:spAutoFit/>
          </a:bodyPr>
          <a:lstStyle/>
          <a:p>
            <a:pPr lvl="0"/>
            <a:r>
              <a:rPr lang="tr-TR" sz="1600" dirty="0">
                <a:solidFill>
                  <a:prstClr val="black"/>
                </a:solidFill>
                <a:latin typeface="Arial" panose="020B0604020202020204" pitchFamily="34" charset="0"/>
                <a:cs typeface="Arial" pitchFamily="34" charset="0"/>
              </a:rPr>
              <a:t>Most of the</a:t>
            </a:r>
            <a:r>
              <a:rPr lang="en-US" sz="1600" dirty="0">
                <a:solidFill>
                  <a:prstClr val="black"/>
                </a:solidFill>
                <a:latin typeface="Arial" panose="020B0604020202020204" pitchFamily="34" charset="0"/>
                <a:cs typeface="Arial" pitchFamily="34" charset="0"/>
              </a:rPr>
              <a:t> Turkish</a:t>
            </a:r>
            <a:r>
              <a:rPr lang="tr-TR" sz="1600" dirty="0">
                <a:solidFill>
                  <a:prstClr val="black"/>
                </a:solidFill>
                <a:latin typeface="Arial" panose="020B0604020202020204" pitchFamily="34" charset="0"/>
                <a:cs typeface="Arial" pitchFamily="34" charset="0"/>
              </a:rPr>
              <a:t> students believe</a:t>
            </a:r>
            <a:r>
              <a:rPr lang="en-US" sz="1600" dirty="0">
                <a:solidFill>
                  <a:prstClr val="black"/>
                </a:solidFill>
                <a:latin typeface="Arial" panose="020B0604020202020204" pitchFamily="34" charset="0"/>
                <a:cs typeface="Arial" pitchFamily="34" charset="0"/>
              </a:rPr>
              <a:t> </a:t>
            </a:r>
            <a:r>
              <a:rPr lang="tr-TR" sz="1600" dirty="0">
                <a:solidFill>
                  <a:prstClr val="black"/>
                </a:solidFill>
                <a:latin typeface="Arial" panose="020B0604020202020204" pitchFamily="34" charset="0"/>
                <a:cs typeface="Arial" pitchFamily="34" charset="0"/>
              </a:rPr>
              <a:t>that the most important meal of the days </a:t>
            </a:r>
            <a:r>
              <a:rPr lang="en-US" sz="1600" dirty="0">
                <a:solidFill>
                  <a:prstClr val="black"/>
                </a:solidFill>
                <a:latin typeface="Arial" panose="020B0604020202020204" pitchFamily="34" charset="0"/>
                <a:cs typeface="Arial" pitchFamily="34" charset="0"/>
              </a:rPr>
              <a:t>is </a:t>
            </a:r>
            <a:r>
              <a:rPr lang="tr-TR" sz="1600" dirty="0">
                <a:solidFill>
                  <a:prstClr val="black"/>
                </a:solidFill>
                <a:latin typeface="Arial" panose="020B0604020202020204" pitchFamily="34" charset="0"/>
                <a:cs typeface="Arial" pitchFamily="34" charset="0"/>
              </a:rPr>
              <a:t>either breakfast or</a:t>
            </a:r>
            <a:r>
              <a:rPr lang="en-US" sz="1600" dirty="0">
                <a:solidFill>
                  <a:prstClr val="black"/>
                </a:solidFill>
                <a:latin typeface="Arial" panose="020B0604020202020204" pitchFamily="34" charset="0"/>
                <a:cs typeface="Arial" pitchFamily="34" charset="0"/>
              </a:rPr>
              <a:t> </a:t>
            </a:r>
            <a:r>
              <a:rPr lang="tr-TR" sz="1600" dirty="0">
                <a:solidFill>
                  <a:prstClr val="black"/>
                </a:solidFill>
                <a:latin typeface="Arial" panose="020B0604020202020204" pitchFamily="34" charset="0"/>
                <a:cs typeface="Arial" pitchFamily="34" charset="0"/>
              </a:rPr>
              <a:t>dinner.</a:t>
            </a:r>
            <a:br>
              <a:rPr lang="tr-TR" sz="1600" dirty="0">
                <a:solidFill>
                  <a:prstClr val="black"/>
                </a:solidFill>
                <a:latin typeface="Arial" panose="020B0604020202020204" pitchFamily="34" charset="0"/>
                <a:cs typeface="Arial" pitchFamily="34" charset="0"/>
              </a:rPr>
            </a:br>
            <a:endParaRPr lang="tr-TR" sz="1600" dirty="0">
              <a:solidFill>
                <a:prstClr val="black"/>
              </a:solidFill>
              <a:latin typeface="Arial" panose="020B0604020202020204" pitchFamily="34" charset="0"/>
              <a:cs typeface="Arial" pitchFamily="34" charset="0"/>
            </a:endParaRPr>
          </a:p>
        </p:txBody>
      </p:sp>
      <p:sp>
        <p:nvSpPr>
          <p:cNvPr id="6" name="Rectangle 5">
            <a:extLst>
              <a:ext uri="{FF2B5EF4-FFF2-40B4-BE49-F238E27FC236}">
                <a16:creationId xmlns:a16="http://schemas.microsoft.com/office/drawing/2014/main" id="{F1F6530D-B0C8-43EF-8C14-42A59131B2C5}"/>
              </a:ext>
            </a:extLst>
          </p:cNvPr>
          <p:cNvSpPr/>
          <p:nvPr/>
        </p:nvSpPr>
        <p:spPr>
          <a:xfrm>
            <a:off x="1189608" y="5222667"/>
            <a:ext cx="7386221" cy="830997"/>
          </a:xfrm>
          <a:prstGeom prst="rect">
            <a:avLst/>
          </a:prstGeom>
        </p:spPr>
        <p:txBody>
          <a:bodyPr wrap="square">
            <a:spAutoFit/>
          </a:bodyPr>
          <a:lstStyle/>
          <a:p>
            <a:pPr algn="just"/>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Conclusion: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The students from Greece, Portugal, Romania and Turkey believe that the most important meal of the day is breakfast, followed by lunch whereas for the Italian respondents, lunch is considered the most important meal.</a:t>
            </a:r>
            <a:endParaRPr lang="ro-RO"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42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A521F36-D1CC-4B89-A035-99FB2DC0B906}"/>
              </a:ext>
            </a:extLst>
          </p:cNvPr>
          <p:cNvSpPr>
            <a:spLocks noGrp="1"/>
          </p:cNvSpPr>
          <p:nvPr>
            <p:ph type="title"/>
          </p:nvPr>
        </p:nvSpPr>
        <p:spPr>
          <a:xfrm>
            <a:off x="838200" y="0"/>
            <a:ext cx="10515600" cy="1325563"/>
          </a:xfrm>
        </p:spPr>
        <p:txBody>
          <a:bodyPr>
            <a:normAutofit/>
          </a:bodyPr>
          <a:lstStyle/>
          <a:p>
            <a:pPr marL="457200" indent="-457200" algn="ctr">
              <a:buFont typeface="Wingdings" panose="05000000000000000000" pitchFamily="2" charset="2"/>
              <a:buChar char="Ø"/>
            </a:pPr>
            <a:r>
              <a:rPr lang="pt-PT" sz="2000" b="1" dirty="0" err="1">
                <a:solidFill>
                  <a:schemeClr val="bg1"/>
                </a:solidFill>
                <a:latin typeface="Arial" panose="020B0604020202020204" pitchFamily="34" charset="0"/>
                <a:cs typeface="Arial" panose="020B0604020202020204" pitchFamily="34" charset="0"/>
              </a:rPr>
              <a:t>Your</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meals</a:t>
            </a:r>
            <a:r>
              <a:rPr lang="pt-PT" sz="2000" b="1" dirty="0">
                <a:solidFill>
                  <a:schemeClr val="bg1"/>
                </a:solidFill>
                <a:latin typeface="Arial" panose="020B0604020202020204" pitchFamily="34" charset="0"/>
                <a:cs typeface="Arial" panose="020B0604020202020204" pitchFamily="34" charset="0"/>
              </a:rPr>
              <a:t> are:</a:t>
            </a:r>
          </a:p>
        </p:txBody>
      </p:sp>
      <p:sp>
        <p:nvSpPr>
          <p:cNvPr id="5" name="CaixaDeTexto 4">
            <a:extLst>
              <a:ext uri="{FF2B5EF4-FFF2-40B4-BE49-F238E27FC236}">
                <a16:creationId xmlns:a16="http://schemas.microsoft.com/office/drawing/2014/main" id="{0F7F47E7-3C37-48E6-B63E-BEC7138ACAE5}"/>
              </a:ext>
            </a:extLst>
          </p:cNvPr>
          <p:cNvSpPr txBox="1"/>
          <p:nvPr/>
        </p:nvSpPr>
        <p:spPr>
          <a:xfrm>
            <a:off x="1920293" y="930216"/>
            <a:ext cx="3008243" cy="400110"/>
          </a:xfrm>
          <a:prstGeom prst="rect">
            <a:avLst/>
          </a:prstGeom>
          <a:noFill/>
        </p:spPr>
        <p:txBody>
          <a:bodyPr wrap="square" rtlCol="0">
            <a:spAutoFit/>
          </a:bodyPr>
          <a:lstStyle/>
          <a:p>
            <a:r>
              <a:rPr lang="pt-PT" sz="2000" dirty="0" err="1">
                <a:solidFill>
                  <a:schemeClr val="bg1"/>
                </a:solidFill>
                <a:latin typeface="Arial" panose="020B0604020202020204" pitchFamily="34" charset="0"/>
                <a:cs typeface="Arial" panose="020B0604020202020204" pitchFamily="34" charset="0"/>
              </a:rPr>
              <a:t>Greece</a:t>
            </a:r>
            <a:endParaRPr lang="pt-PT" sz="2000" dirty="0">
              <a:solidFill>
                <a:schemeClr val="bg1"/>
              </a:solidFill>
              <a:latin typeface="Arial" panose="020B0604020202020204" pitchFamily="34" charset="0"/>
              <a:cs typeface="Arial" panose="020B0604020202020204" pitchFamily="34" charset="0"/>
            </a:endParaRPr>
          </a:p>
        </p:txBody>
      </p:sp>
      <p:graphicFrame>
        <p:nvGraphicFramePr>
          <p:cNvPr id="7" name="2 - Γράφημα">
            <a:extLst>
              <a:ext uri="{FF2B5EF4-FFF2-40B4-BE49-F238E27FC236}">
                <a16:creationId xmlns:a16="http://schemas.microsoft.com/office/drawing/2014/main" id="{DE86B1B2-5568-422D-9EFB-D2BAAC82EF52}"/>
              </a:ext>
            </a:extLst>
          </p:cNvPr>
          <p:cNvGraphicFramePr/>
          <p:nvPr>
            <p:extLst>
              <p:ext uri="{D42A27DB-BD31-4B8C-83A1-F6EECF244321}">
                <p14:modId xmlns:p14="http://schemas.microsoft.com/office/powerpoint/2010/main" val="4166628078"/>
              </p:ext>
            </p:extLst>
          </p:nvPr>
        </p:nvGraphicFramePr>
        <p:xfrm>
          <a:off x="976142" y="1450297"/>
          <a:ext cx="4113094" cy="2512104"/>
        </p:xfrm>
        <a:graphic>
          <a:graphicData uri="http://schemas.openxmlformats.org/drawingml/2006/chart">
            <c:chart xmlns:c="http://schemas.openxmlformats.org/drawingml/2006/chart" xmlns:r="http://schemas.openxmlformats.org/officeDocument/2006/relationships" r:id="rId2"/>
          </a:graphicData>
        </a:graphic>
      </p:graphicFrame>
      <p:sp>
        <p:nvSpPr>
          <p:cNvPr id="8" name="4 - TextBox">
            <a:extLst>
              <a:ext uri="{FF2B5EF4-FFF2-40B4-BE49-F238E27FC236}">
                <a16:creationId xmlns:a16="http://schemas.microsoft.com/office/drawing/2014/main" id="{71DEF008-2E69-4E96-9A76-76B648F9F1F2}"/>
              </a:ext>
            </a:extLst>
          </p:cNvPr>
          <p:cNvSpPr txBox="1"/>
          <p:nvPr/>
        </p:nvSpPr>
        <p:spPr>
          <a:xfrm>
            <a:off x="619028" y="4200141"/>
            <a:ext cx="5259789" cy="2800767"/>
          </a:xfrm>
          <a:prstGeom prst="rect">
            <a:avLst/>
          </a:prstGeom>
          <a:noFill/>
        </p:spPr>
        <p:txBody>
          <a:bodyPr wrap="square">
            <a:spAutoFit/>
          </a:bodyPr>
          <a:lstStyle/>
          <a:p>
            <a:pPr algn="just" fontAlgn="auto">
              <a:spcBef>
                <a:spcPts val="0"/>
              </a:spcBef>
              <a:spcAft>
                <a:spcPts val="0"/>
              </a:spcAft>
              <a:defRPr/>
            </a:pPr>
            <a:r>
              <a:rPr lang="en-US" sz="1600" dirty="0">
                <a:solidFill>
                  <a:schemeClr val="bg1"/>
                </a:solidFill>
                <a:latin typeface="Arial" pitchFamily="34" charset="0"/>
                <a:cs typeface="Arial" pitchFamily="34" charset="0"/>
              </a:rPr>
              <a:t>Hopefully, youngsters in Greece appear to care about the quality of their main meals. That’s why 90% of them opt for home-made food. However, as anticipated, youngsters love junk food and Greeks do not appear to be an exception. The main reason for that according to 66% of the respondents is that  junk food is tasty, another 14% claim that it offers a variety of options while 8% finds it convenient. </a:t>
            </a:r>
            <a:endParaRPr lang="el-GR" sz="1600" dirty="0">
              <a:solidFill>
                <a:schemeClr val="bg1"/>
              </a:solidFill>
              <a:latin typeface="Arial" pitchFamily="34" charset="0"/>
              <a:cs typeface="Arial" pitchFamily="34" charset="0"/>
            </a:endParaRPr>
          </a:p>
          <a:p>
            <a:pPr fontAlgn="auto">
              <a:spcBef>
                <a:spcPts val="0"/>
              </a:spcBef>
              <a:spcAft>
                <a:spcPts val="0"/>
              </a:spcAft>
              <a:defRPr/>
            </a:pPr>
            <a:endParaRPr lang="en-US" sz="1600" dirty="0"/>
          </a:p>
          <a:p>
            <a:pPr fontAlgn="auto">
              <a:spcBef>
                <a:spcPts val="0"/>
              </a:spcBef>
              <a:spcAft>
                <a:spcPts val="0"/>
              </a:spcAft>
              <a:defRPr/>
            </a:pPr>
            <a:endParaRPr lang="en-US" sz="1600" dirty="0">
              <a:latin typeface="+mn-lt"/>
              <a:cs typeface="+mn-cs"/>
            </a:endParaRPr>
          </a:p>
          <a:p>
            <a:pPr fontAlgn="auto">
              <a:spcBef>
                <a:spcPts val="0"/>
              </a:spcBef>
              <a:spcAft>
                <a:spcPts val="0"/>
              </a:spcAft>
              <a:defRPr/>
            </a:pPr>
            <a:endParaRPr lang="el-GR" sz="1600" dirty="0">
              <a:latin typeface="+mn-lt"/>
              <a:cs typeface="+mn-cs"/>
            </a:endParaRPr>
          </a:p>
        </p:txBody>
      </p:sp>
      <p:sp>
        <p:nvSpPr>
          <p:cNvPr id="6" name="Título 1">
            <a:extLst>
              <a:ext uri="{FF2B5EF4-FFF2-40B4-BE49-F238E27FC236}">
                <a16:creationId xmlns:a16="http://schemas.microsoft.com/office/drawing/2014/main" id="{82236285-5834-483E-85F2-71A295262F15}"/>
              </a:ext>
            </a:extLst>
          </p:cNvPr>
          <p:cNvSpPr txBox="1">
            <a:spLocks/>
          </p:cNvSpPr>
          <p:nvPr/>
        </p:nvSpPr>
        <p:spPr>
          <a:xfrm>
            <a:off x="8091054" y="930216"/>
            <a:ext cx="2503056" cy="520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pt-PT" sz="2000">
                <a:solidFill>
                  <a:schemeClr val="bg1"/>
                </a:solidFill>
                <a:latin typeface="Arial" panose="020B0604020202020204" pitchFamily="34" charset="0"/>
                <a:ea typeface="+mn-ea"/>
                <a:cs typeface="Arial" panose="020B0604020202020204" pitchFamily="34" charset="0"/>
              </a:rPr>
              <a:t>Italy</a:t>
            </a:r>
            <a:endParaRPr lang="pt-PT" sz="2000" dirty="0">
              <a:solidFill>
                <a:schemeClr val="bg1"/>
              </a:solidFill>
              <a:latin typeface="Arial" panose="020B0604020202020204" pitchFamily="34" charset="0"/>
              <a:ea typeface="+mn-ea"/>
              <a:cs typeface="Arial" panose="020B0604020202020204" pitchFamily="34" charset="0"/>
            </a:endParaRPr>
          </a:p>
        </p:txBody>
      </p:sp>
      <p:pic>
        <p:nvPicPr>
          <p:cNvPr id="9" name="Immagine 1">
            <a:extLst>
              <a:ext uri="{FF2B5EF4-FFF2-40B4-BE49-F238E27FC236}">
                <a16:creationId xmlns:a16="http://schemas.microsoft.com/office/drawing/2014/main" id="{187A2E3A-2ECC-47FD-86EA-BC980F15B743}"/>
              </a:ext>
            </a:extLst>
          </p:cNvPr>
          <p:cNvPicPr>
            <a:picLocks noChangeAspect="1"/>
          </p:cNvPicPr>
          <p:nvPr/>
        </p:nvPicPr>
        <p:blipFill>
          <a:blip r:embed="rId3"/>
          <a:stretch>
            <a:fillRect/>
          </a:stretch>
        </p:blipFill>
        <p:spPr>
          <a:xfrm>
            <a:off x="7263466" y="1325563"/>
            <a:ext cx="4334164" cy="2512104"/>
          </a:xfrm>
          <a:prstGeom prst="rect">
            <a:avLst/>
          </a:prstGeom>
          <a:effectLst>
            <a:softEdge rad="114300"/>
          </a:effectLst>
        </p:spPr>
      </p:pic>
      <p:sp>
        <p:nvSpPr>
          <p:cNvPr id="2" name="Rectangle 1">
            <a:extLst>
              <a:ext uri="{FF2B5EF4-FFF2-40B4-BE49-F238E27FC236}">
                <a16:creationId xmlns:a16="http://schemas.microsoft.com/office/drawing/2014/main" id="{315EA20D-4ECC-4613-B839-66EA3EDABB00}"/>
              </a:ext>
            </a:extLst>
          </p:cNvPr>
          <p:cNvSpPr/>
          <p:nvPr/>
        </p:nvSpPr>
        <p:spPr>
          <a:xfrm>
            <a:off x="7020814" y="4793898"/>
            <a:ext cx="3589444" cy="338554"/>
          </a:xfrm>
          <a:prstGeom prst="rect">
            <a:avLst/>
          </a:prstGeom>
        </p:spPr>
        <p:txBody>
          <a:bodyPr wrap="none">
            <a:spAutoFit/>
          </a:bodyPr>
          <a:lstStyle/>
          <a:p>
            <a:pPr lvl="0"/>
            <a:r>
              <a:rPr lang="en-US" sz="1600" dirty="0">
                <a:solidFill>
                  <a:prstClr val="black"/>
                </a:solidFill>
                <a:latin typeface="Arial" pitchFamily="34" charset="0"/>
                <a:cs typeface="Arial" pitchFamily="34" charset="0"/>
              </a:rPr>
              <a:t>Most of the meals are eaten at home.</a:t>
            </a:r>
          </a:p>
        </p:txBody>
      </p:sp>
    </p:spTree>
    <p:extLst>
      <p:ext uri="{BB962C8B-B14F-4D97-AF65-F5344CB8AC3E}">
        <p14:creationId xmlns:p14="http://schemas.microsoft.com/office/powerpoint/2010/main" val="371626552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ofundidade">
  <a:themeElements>
    <a:clrScheme name="Profundidade">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Quadro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86_TF02804846_TF02804846" id="{97C674B4-D063-4CBE-A9A9-76A43658C361}" vid="{55BCDE66-B895-4BA0-A193-69F67B99008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TM04033923[[fn=Profundidade]]</Template>
  <TotalTime>1370</TotalTime>
  <Words>4203</Words>
  <Application>Microsoft Office PowerPoint</Application>
  <PresentationFormat>Widescreen</PresentationFormat>
  <Paragraphs>246</Paragraphs>
  <Slides>37</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7" baseType="lpstr">
      <vt:lpstr>Arial</vt:lpstr>
      <vt:lpstr>Consolas</vt:lpstr>
      <vt:lpstr>Corbel</vt:lpstr>
      <vt:lpstr>Euphemia</vt:lpstr>
      <vt:lpstr>Symbol</vt:lpstr>
      <vt:lpstr>Times New Roman</vt:lpstr>
      <vt:lpstr>Wingdings</vt:lpstr>
      <vt:lpstr>Profundidade</vt:lpstr>
      <vt:lpstr>Quadro 16x9</vt:lpstr>
      <vt:lpstr>Microsoft Excel 97-2003 Worksheet</vt:lpstr>
      <vt:lpstr>PowerPoint Presentation</vt:lpstr>
      <vt:lpstr>PowerPoint Presentation</vt:lpstr>
      <vt:lpstr>How many meals do you eat every day during weekdays?</vt:lpstr>
      <vt:lpstr>                       </vt:lpstr>
      <vt:lpstr>PowerPoint Presentation</vt:lpstr>
      <vt:lpstr> Which meal(s) do you consider the most important of the day and you always have it/them? </vt:lpstr>
      <vt:lpstr>                          </vt:lpstr>
      <vt:lpstr>PowerPoint Presentation</vt:lpstr>
      <vt:lpstr>Your meals are:</vt:lpstr>
      <vt:lpstr>             Romania</vt:lpstr>
      <vt:lpstr>PowerPoint Presentation</vt:lpstr>
      <vt:lpstr>Your main meals consist of:</vt:lpstr>
      <vt:lpstr>PowerPoint Presentation</vt:lpstr>
      <vt:lpstr>PowerPoint Presentation</vt:lpstr>
      <vt:lpstr>Do you choose food which is baked, steamed or grilled rather than food that is fried?</vt:lpstr>
      <vt:lpstr>PowerPoint Presentation</vt:lpstr>
      <vt:lpstr>PowerPoint Presentation</vt:lpstr>
      <vt:lpstr>What do you eat as snacks?</vt:lpstr>
      <vt:lpstr>                    </vt:lpstr>
      <vt:lpstr>PowerPoint Presentation</vt:lpstr>
      <vt:lpstr>How many servings of vegetables and fruits do you eat every day?</vt:lpstr>
      <vt:lpstr>PowerPoint Presentation</vt:lpstr>
      <vt:lpstr>PowerPoint Presentation</vt:lpstr>
      <vt:lpstr>How many glasses/cans of fizzy drinks do you have a day?</vt:lpstr>
      <vt:lpstr>PowerPoint Presentation</vt:lpstr>
      <vt:lpstr>PowerPoint Presentation</vt:lpstr>
      <vt:lpstr>How many glasses of water do you drink every day?</vt:lpstr>
      <vt:lpstr>PowerPoint Presentation</vt:lpstr>
      <vt:lpstr>In Turkey,1/4 of the students drink 3-5 glasses of water, 1/3 of the students drink 6-8 glasses of water and 37 of 150 students drink more than 8 glasses of water per day.</vt:lpstr>
      <vt:lpstr>What sort of food do you buy?</vt:lpstr>
      <vt:lpstr>PowerPoint Presentation</vt:lpstr>
      <vt:lpstr>PowerPoint Presentation</vt:lpstr>
      <vt:lpstr>Regarding your diet, is there at least ONE thing you would like to change now?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Habits</dc:title>
  <dc:creator>Acer</dc:creator>
  <cp:lastModifiedBy>Lenovo</cp:lastModifiedBy>
  <cp:revision>137</cp:revision>
  <dcterms:created xsi:type="dcterms:W3CDTF">2018-03-06T09:58:23Z</dcterms:created>
  <dcterms:modified xsi:type="dcterms:W3CDTF">2019-08-31T10:46:52Z</dcterms:modified>
</cp:coreProperties>
</file>