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1" r:id="rId1"/>
    <p:sldMasterId id="2147483773" r:id="rId2"/>
    <p:sldMasterId id="2147483785" r:id="rId3"/>
    <p:sldMasterId id="2147483797" r:id="rId4"/>
  </p:sldMasterIdLst>
  <p:sldIdLst>
    <p:sldId id="266" r:id="rId5"/>
    <p:sldId id="283" r:id="rId6"/>
    <p:sldId id="264" r:id="rId7"/>
    <p:sldId id="267" r:id="rId8"/>
    <p:sldId id="268" r:id="rId9"/>
    <p:sldId id="270" r:id="rId10"/>
    <p:sldId id="271" r:id="rId11"/>
    <p:sldId id="272" r:id="rId12"/>
    <p:sldId id="273" r:id="rId13"/>
    <p:sldId id="274" r:id="rId14"/>
    <p:sldId id="275" r:id="rId15"/>
    <p:sldId id="281" r:id="rId16"/>
    <p:sldId id="276" r:id="rId17"/>
    <p:sldId id="282" r:id="rId18"/>
    <p:sldId id="257" r:id="rId19"/>
    <p:sldId id="259" r:id="rId20"/>
    <p:sldId id="261" r:id="rId21"/>
    <p:sldId id="263" r:id="rId22"/>
    <p:sldId id="265" r:id="rId23"/>
    <p:sldId id="284" r:id="rId24"/>
    <p:sldId id="285" r:id="rId25"/>
    <p:sldId id="286" r:id="rId26"/>
    <p:sldId id="287" r:id="rId27"/>
    <p:sldId id="288" r:id="rId28"/>
    <p:sldId id="289" r:id="rId29"/>
    <p:sldId id="290" r:id="rId30"/>
    <p:sldId id="291" r:id="rId31"/>
    <p:sldId id="293" r:id="rId32"/>
    <p:sldId id="294" r:id="rId33"/>
    <p:sldId id="297" r:id="rId34"/>
    <p:sldId id="295" r:id="rId35"/>
    <p:sldId id="309" r:id="rId36"/>
    <p:sldId id="310" r:id="rId37"/>
    <p:sldId id="312" r:id="rId38"/>
    <p:sldId id="311" r:id="rId39"/>
    <p:sldId id="298" r:id="rId40"/>
    <p:sldId id="307" r:id="rId41"/>
    <p:sldId id="299" r:id="rId42"/>
    <p:sldId id="300" r:id="rId43"/>
    <p:sldId id="301" r:id="rId44"/>
    <p:sldId id="302" r:id="rId45"/>
    <p:sldId id="303" r:id="rId46"/>
    <p:sldId id="304" r:id="rId47"/>
    <p:sldId id="305" r:id="rId48"/>
    <p:sldId id="306" r:id="rId49"/>
    <p:sldId id="313" r:id="rId50"/>
    <p:sldId id="317" r:id="rId51"/>
    <p:sldId id="318" r:id="rId52"/>
    <p:sldId id="320" r:id="rId53"/>
    <p:sldId id="321" r:id="rId54"/>
    <p:sldId id="269" r:id="rId55"/>
    <p:sldId id="322" r:id="rId56"/>
    <p:sldId id="323" r:id="rId57"/>
    <p:sldId id="324" r:id="rId58"/>
    <p:sldId id="325" r:id="rId59"/>
    <p:sldId id="327" r:id="rId60"/>
    <p:sldId id="278" r:id="rId61"/>
    <p:sldId id="279" r:id="rId62"/>
    <p:sldId id="328" r:id="rId63"/>
    <p:sldId id="329" r:id="rId64"/>
    <p:sldId id="256" r:id="rId65"/>
    <p:sldId id="330" r:id="rId66"/>
    <p:sldId id="334" r:id="rId67"/>
    <p:sldId id="336" r:id="rId68"/>
    <p:sldId id="337" r:id="rId69"/>
    <p:sldId id="338" r:id="rId70"/>
    <p:sldId id="339" r:id="rId71"/>
    <p:sldId id="340" r:id="rId72"/>
    <p:sldId id="341" r:id="rId73"/>
    <p:sldId id="342" r:id="rId74"/>
    <p:sldId id="331" r:id="rId75"/>
    <p:sldId id="332" r:id="rId76"/>
    <p:sldId id="335" r:id="rId77"/>
    <p:sldId id="333" r:id="rId78"/>
    <p:sldId id="345" r:id="rId79"/>
    <p:sldId id="344" r:id="rId80"/>
    <p:sldId id="343" r:id="rId8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zalkaur111@gmail.com" initials="k" lastIdx="1" clrIdx="0"/>
  <p:cmAuthor id="2" name="Lenovo" initials="L" lastIdx="1" clrIdx="1">
    <p:extLst>
      <p:ext uri="{19B8F6BF-5375-455C-9EA6-DF929625EA0E}">
        <p15:presenceInfo xmlns:p15="http://schemas.microsoft.com/office/powerpoint/2012/main" userId="Lenov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0" autoAdjust="0"/>
    <p:restoredTop sz="94680" autoAdjust="0"/>
  </p:normalViewPr>
  <p:slideViewPr>
    <p:cSldViewPr>
      <p:cViewPr varScale="1">
        <p:scale>
          <a:sx n="82" d="100"/>
          <a:sy n="82" d="100"/>
        </p:scale>
        <p:origin x="691" y="5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commentAuthors" Target="commentAuthors.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12" name="Ορθογώνιο 11"/>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Στρογγυλεμένο ορθογώνιο 12"/>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Υπότιτλος 8"/>
          <p:cNvSpPr>
            <a:spLocks noGrp="1"/>
          </p:cNvSpPr>
          <p:nvPr>
            <p:ph type="subTitle" idx="1"/>
          </p:nvPr>
        </p:nvSpPr>
        <p:spPr>
          <a:xfrm>
            <a:off x="1727200" y="3200400"/>
            <a:ext cx="85344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a:t>Στυλ κύριου υπότιτλου</a:t>
            </a:r>
            <a:endParaRPr kumimoji="0" lang="en-US"/>
          </a:p>
        </p:txBody>
      </p:sp>
      <p:sp>
        <p:nvSpPr>
          <p:cNvPr id="28" name="Θέση ημερομηνίας 27"/>
          <p:cNvSpPr>
            <a:spLocks noGrp="1"/>
          </p:cNvSpPr>
          <p:nvPr>
            <p:ph type="dt" sz="half" idx="10"/>
          </p:nvPr>
        </p:nvSpPr>
        <p:spPr/>
        <p:txBody>
          <a:bodyPr/>
          <a:lstStyle/>
          <a:p>
            <a:fld id="{2BE451C3-0FF4-47C4-B829-773ADF60F88C}" type="datetimeFigureOut">
              <a:rPr lang="en-US" smtClean="0"/>
              <a:t>9/15/2019</a:t>
            </a:fld>
            <a:endParaRPr lang="en-US" dirty="0"/>
          </a:p>
        </p:txBody>
      </p:sp>
      <p:sp>
        <p:nvSpPr>
          <p:cNvPr id="17" name="Θέση υποσέλιδου 16"/>
          <p:cNvSpPr>
            <a:spLocks noGrp="1"/>
          </p:cNvSpPr>
          <p:nvPr>
            <p:ph type="ftr" sz="quarter" idx="11"/>
          </p:nvPr>
        </p:nvSpPr>
        <p:spPr/>
        <p:txBody>
          <a:bodyPr/>
          <a:lstStyle/>
          <a:p>
            <a:endParaRPr lang="en-US" dirty="0"/>
          </a:p>
        </p:txBody>
      </p:sp>
      <p:sp>
        <p:nvSpPr>
          <p:cNvPr id="29" name="Θέση αριθμού διαφάνειας 28"/>
          <p:cNvSpPr>
            <a:spLocks noGrp="1"/>
          </p:cNvSpPr>
          <p:nvPr>
            <p:ph type="sldNum" sz="quarter" idx="12"/>
          </p:nvPr>
        </p:nvSpPr>
        <p:spPr/>
        <p:txBody>
          <a:bodyPr lIns="0" tIns="0" rIns="0" bIns="0">
            <a:noAutofit/>
          </a:bodyPr>
          <a:lstStyle>
            <a:lvl1pPr>
              <a:defRPr sz="1400">
                <a:solidFill>
                  <a:srgbClr val="FFFFFF"/>
                </a:solidFill>
              </a:defRPr>
            </a:lvl1pPr>
          </a:lstStyle>
          <a:p>
            <a:fld id="{D57F1E4F-1CFF-5643-939E-217C01CDF565}" type="slidenum">
              <a:rPr lang="en-US" smtClean="0"/>
              <a:pPr/>
              <a:t>‹#›</a:t>
            </a:fld>
            <a:endParaRPr lang="en-US" dirty="0"/>
          </a:p>
        </p:txBody>
      </p:sp>
      <p:sp>
        <p:nvSpPr>
          <p:cNvPr id="7" name="Ορθογώνιο 6"/>
          <p:cNvSpPr/>
          <p:nvPr/>
        </p:nvSpPr>
        <p:spPr>
          <a:xfrm>
            <a:off x="83909" y="1449304"/>
            <a:ext cx="12028716"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Ορθογώνιο 9"/>
          <p:cNvSpPr/>
          <p:nvPr/>
        </p:nvSpPr>
        <p:spPr>
          <a:xfrm>
            <a:off x="83909" y="1396720"/>
            <a:ext cx="12028716"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Ορθογώνιο 10"/>
          <p:cNvSpPr/>
          <p:nvPr/>
        </p:nvSpPr>
        <p:spPr>
          <a:xfrm>
            <a:off x="83909" y="2976649"/>
            <a:ext cx="12028716"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Τίτλος 7"/>
          <p:cNvSpPr>
            <a:spLocks noGrp="1"/>
          </p:cNvSpPr>
          <p:nvPr>
            <p:ph type="ctrTitle"/>
          </p:nvPr>
        </p:nvSpPr>
        <p:spPr>
          <a:xfrm>
            <a:off x="609600" y="1505931"/>
            <a:ext cx="10972800" cy="1470025"/>
          </a:xfrm>
        </p:spPr>
        <p:txBody>
          <a:bodyPr anchor="ctr"/>
          <a:lstStyle>
            <a:lvl1pPr algn="ctr">
              <a:defRPr lang="en-US" dirty="0">
                <a:solidFill>
                  <a:srgbClr val="FFFFFF"/>
                </a:solidFill>
              </a:defRPr>
            </a:lvl1pPr>
          </a:lstStyle>
          <a:p>
            <a:r>
              <a:rPr kumimoji="0" lang="el-GR"/>
              <a:t>Στυλ κύριου τίτλου</a:t>
            </a:r>
            <a:endParaRPr kumimoji="0" lang="en-US"/>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a:t>Στυλ κύριου τίτλου</a:t>
            </a:r>
            <a:endParaRPr kumimoji="0" lang="en-US"/>
          </a:p>
        </p:txBody>
      </p:sp>
      <p:sp>
        <p:nvSpPr>
          <p:cNvPr id="3" name="Θέση κατακόρυφου κειμένου 2"/>
          <p:cNvSpPr>
            <a:spLocks noGrp="1"/>
          </p:cNvSpPr>
          <p:nvPr>
            <p:ph type="body" orient="vert" idx="1"/>
          </p:nvPr>
        </p:nvSpPr>
        <p:spPr/>
        <p:txBody>
          <a:bodyPr vert="eaVert"/>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Θέση ημερομηνίας 3"/>
          <p:cNvSpPr>
            <a:spLocks noGrp="1"/>
          </p:cNvSpPr>
          <p:nvPr>
            <p:ph type="dt" sz="half" idx="10"/>
          </p:nvPr>
        </p:nvSpPr>
        <p:spPr/>
        <p:txBody>
          <a:bodyPr/>
          <a:lstStyle/>
          <a:p>
            <a:fld id="{2BE451C3-0FF4-47C4-B829-773ADF60F88C}" type="datetimeFigureOut">
              <a:rPr lang="en-US" smtClean="0"/>
              <a:t>9/15/2019</a:t>
            </a:fld>
            <a:endParaRPr lang="en-US" dirty="0"/>
          </a:p>
        </p:txBody>
      </p:sp>
      <p:sp>
        <p:nvSpPr>
          <p:cNvPr id="5" name="Θέση υποσέλιδου 4"/>
          <p:cNvSpPr>
            <a:spLocks noGrp="1"/>
          </p:cNvSpPr>
          <p:nvPr>
            <p:ph type="ftr" sz="quarter" idx="11"/>
          </p:nvPr>
        </p:nvSpPr>
        <p:spPr/>
        <p:txBody>
          <a:bodyPr/>
          <a:lstStyle/>
          <a:p>
            <a:endParaRPr lang="en-US" dirty="0"/>
          </a:p>
        </p:txBody>
      </p:sp>
      <p:sp>
        <p:nvSpPr>
          <p:cNvPr id="6" name="Θέση αριθμού διαφάνειας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839200" y="274642"/>
            <a:ext cx="2682240" cy="5851525"/>
          </a:xfrm>
        </p:spPr>
        <p:txBody>
          <a:bodyPr vert="eaVert"/>
          <a:lstStyle/>
          <a:p>
            <a:r>
              <a:rPr kumimoji="0" lang="el-GR"/>
              <a:t>Στυλ κύριου τίτλου</a:t>
            </a:r>
            <a:endParaRPr kumimoji="0" lang="en-US"/>
          </a:p>
        </p:txBody>
      </p:sp>
      <p:sp>
        <p:nvSpPr>
          <p:cNvPr id="3" name="Θέση κατακόρυφου κειμένου 2"/>
          <p:cNvSpPr>
            <a:spLocks noGrp="1"/>
          </p:cNvSpPr>
          <p:nvPr>
            <p:ph type="body" orient="vert" idx="1"/>
          </p:nvPr>
        </p:nvSpPr>
        <p:spPr>
          <a:xfrm>
            <a:off x="1219200" y="274641"/>
            <a:ext cx="7416800" cy="5851525"/>
          </a:xfrm>
        </p:spPr>
        <p:txBody>
          <a:bodyPr vert="eaVert"/>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Θέση ημερομηνίας 3"/>
          <p:cNvSpPr>
            <a:spLocks noGrp="1"/>
          </p:cNvSpPr>
          <p:nvPr>
            <p:ph type="dt" sz="half" idx="10"/>
          </p:nvPr>
        </p:nvSpPr>
        <p:spPr/>
        <p:txBody>
          <a:bodyPr/>
          <a:lstStyle/>
          <a:p>
            <a:fld id="{2BE451C3-0FF4-47C4-B829-773ADF60F88C}" type="datetimeFigureOut">
              <a:rPr lang="en-US" smtClean="0"/>
              <a:t>9/15/2019</a:t>
            </a:fld>
            <a:endParaRPr lang="en-US" dirty="0"/>
          </a:p>
        </p:txBody>
      </p:sp>
      <p:sp>
        <p:nvSpPr>
          <p:cNvPr id="5" name="Θέση υποσέλιδου 4"/>
          <p:cNvSpPr>
            <a:spLocks noGrp="1"/>
          </p:cNvSpPr>
          <p:nvPr>
            <p:ph type="ftr" sz="quarter" idx="11"/>
          </p:nvPr>
        </p:nvSpPr>
        <p:spPr/>
        <p:txBody>
          <a:bodyPr/>
          <a:lstStyle/>
          <a:p>
            <a:endParaRPr lang="en-US" dirty="0"/>
          </a:p>
        </p:txBody>
      </p:sp>
      <p:sp>
        <p:nvSpPr>
          <p:cNvPr id="6" name="Θέση αριθμού διαφάνειας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9" name="Gruppo 8"/>
          <p:cNvGrpSpPr/>
          <p:nvPr userDrawn="1"/>
        </p:nvGrpSpPr>
        <p:grpSpPr>
          <a:xfrm>
            <a:off x="6286501" y="0"/>
            <a:ext cx="5905499" cy="6858000"/>
            <a:chOff x="4714876" y="0"/>
            <a:chExt cx="4429124" cy="6858000"/>
          </a:xfrm>
        </p:grpSpPr>
        <p:sp>
          <p:nvSpPr>
            <p:cNvPr id="7" name="Trapezio 6"/>
            <p:cNvSpPr/>
            <p:nvPr userDrawn="1"/>
          </p:nvSpPr>
          <p:spPr>
            <a:xfrm>
              <a:off x="4714876" y="0"/>
              <a:ext cx="2500330" cy="6858000"/>
            </a:xfrm>
            <a:prstGeom prst="trapezoid">
              <a:avLst/>
            </a:prstGeom>
            <a:gradFill>
              <a:gsLst>
                <a:gs pos="0">
                  <a:schemeClr val="accent4">
                    <a:lumMod val="50000"/>
                    <a:alpha val="15000"/>
                  </a:schemeClr>
                </a:gs>
                <a:gs pos="25000">
                  <a:schemeClr val="accent4">
                    <a:lumMod val="60000"/>
                    <a:lumOff val="40000"/>
                    <a:alpha val="25000"/>
                  </a:schemeClr>
                </a:gs>
                <a:gs pos="75000">
                  <a:srgbClr val="0087E6">
                    <a:alpha val="50000"/>
                  </a:srgbClr>
                </a:gs>
                <a:gs pos="100000">
                  <a:srgbClr val="002060"/>
                </a:gs>
              </a:gsLst>
              <a:lin ang="16200000" scaled="0"/>
            </a:gradFill>
          </p:spPr>
          <p:style>
            <a:lnRef idx="0">
              <a:schemeClr val="accent4"/>
            </a:lnRef>
            <a:fillRef idx="3">
              <a:schemeClr val="accent4"/>
            </a:fillRef>
            <a:effectRef idx="3">
              <a:schemeClr val="accent4"/>
            </a:effectRef>
            <a:fontRef idx="minor">
              <a:schemeClr val="lt1"/>
            </a:fontRef>
          </p:style>
          <p:txBody>
            <a:bodyPr rtlCol="0" anchor="ctr"/>
            <a:lstStyle/>
            <a:p>
              <a:pPr marL="0" algn="ctr" defTabSz="914400" rtl="0" eaLnBrk="1" latinLnBrk="0" hangingPunct="1"/>
              <a:endParaRPr lang="it-IT" sz="1800" kern="1200">
                <a:solidFill>
                  <a:schemeClr val="lt1"/>
                </a:solidFill>
                <a:latin typeface="+mn-lt"/>
                <a:ea typeface="+mn-ea"/>
                <a:cs typeface="+mn-cs"/>
              </a:endParaRPr>
            </a:p>
          </p:txBody>
        </p:sp>
        <p:sp>
          <p:nvSpPr>
            <p:cNvPr id="8" name="Trapezio 7"/>
            <p:cNvSpPr/>
            <p:nvPr userDrawn="1"/>
          </p:nvSpPr>
          <p:spPr>
            <a:xfrm flipV="1">
              <a:off x="5857884" y="0"/>
              <a:ext cx="3286116" cy="6858000"/>
            </a:xfrm>
            <a:prstGeom prst="trapezoid">
              <a:avLst/>
            </a:prstGeom>
            <a:gradFill>
              <a:gsLst>
                <a:gs pos="0">
                  <a:schemeClr val="accent4">
                    <a:lumMod val="50000"/>
                    <a:alpha val="75000"/>
                  </a:schemeClr>
                </a:gs>
                <a:gs pos="25000">
                  <a:schemeClr val="accent4">
                    <a:lumMod val="60000"/>
                    <a:lumOff val="40000"/>
                    <a:alpha val="50000"/>
                  </a:schemeClr>
                </a:gs>
                <a:gs pos="75000">
                  <a:schemeClr val="accent5">
                    <a:lumMod val="60000"/>
                    <a:lumOff val="40000"/>
                    <a:alpha val="25000"/>
                  </a:schemeClr>
                </a:gs>
                <a:gs pos="100000">
                  <a:schemeClr val="accent6">
                    <a:lumMod val="75000"/>
                    <a:alpha val="0"/>
                  </a:schemeClr>
                </a:gs>
              </a:gsLst>
              <a:lin ang="16200000" scaled="0"/>
            </a:gradFill>
          </p:spPr>
          <p:style>
            <a:lnRef idx="0">
              <a:schemeClr val="accent4"/>
            </a:lnRef>
            <a:fillRef idx="3">
              <a:schemeClr val="accent4"/>
            </a:fillRef>
            <a:effectRef idx="3">
              <a:schemeClr val="accent4"/>
            </a:effectRef>
            <a:fontRef idx="minor">
              <a:schemeClr val="lt1"/>
            </a:fontRef>
          </p:style>
          <p:txBody>
            <a:bodyPr rtlCol="0" anchor="ctr"/>
            <a:lstStyle/>
            <a:p>
              <a:pPr marL="0" algn="ctr" defTabSz="914400" rtl="0" eaLnBrk="1" latinLnBrk="0" hangingPunct="1"/>
              <a:endParaRPr lang="it-IT" sz="1800" kern="1200">
                <a:solidFill>
                  <a:schemeClr val="lt1"/>
                </a:solidFill>
                <a:latin typeface="+mn-lt"/>
                <a:ea typeface="+mn-ea"/>
                <a:cs typeface="+mn-cs"/>
              </a:endParaRPr>
            </a:p>
          </p:txBody>
        </p:sp>
      </p:grpSp>
      <p:sp>
        <p:nvSpPr>
          <p:cNvPr id="2" name="Titolo 1"/>
          <p:cNvSpPr>
            <a:spLocks noGrp="1"/>
          </p:cNvSpPr>
          <p:nvPr>
            <p:ph type="ctrTitle"/>
          </p:nvPr>
        </p:nvSpPr>
        <p:spPr>
          <a:xfrm>
            <a:off x="914400" y="2130426"/>
            <a:ext cx="10363200" cy="1470025"/>
          </a:xfrm>
        </p:spPr>
        <p:txBody>
          <a:bodyPr/>
          <a:lstStyle>
            <a:lvl1pPr>
              <a:defRPr>
                <a:effectLst>
                  <a:outerShdw blurRad="38100" dist="38100" dir="2700000" algn="tl">
                    <a:srgbClr val="000000">
                      <a:alpha val="43137"/>
                    </a:srgbClr>
                  </a:outerShdw>
                </a:effectLst>
                <a:latin typeface="Eras Medium ITC" pitchFamily="34" charset="0"/>
              </a:defRPr>
            </a:lvl1pPr>
          </a:lstStyle>
          <a:p>
            <a:r>
              <a:rPr lang="it-IT"/>
              <a:t>Fare clic per modificare lo stile del titolo</a:t>
            </a:r>
            <a:endParaRPr lang="it-IT" dirty="0"/>
          </a:p>
        </p:txBody>
      </p:sp>
      <p:sp>
        <p:nvSpPr>
          <p:cNvPr id="3" name="Sottotitolo 2"/>
          <p:cNvSpPr>
            <a:spLocks noGrp="1"/>
          </p:cNvSpPr>
          <p:nvPr>
            <p:ph type="subTitle" idx="1"/>
          </p:nvPr>
        </p:nvSpPr>
        <p:spPr>
          <a:xfrm>
            <a:off x="1828800" y="3886200"/>
            <a:ext cx="8534400" cy="1752600"/>
          </a:xfrm>
        </p:spPr>
        <p:txBody>
          <a:bodyPr>
            <a:normAutofit/>
          </a:bodyPr>
          <a:lstStyle>
            <a:lvl1pPr marL="0" indent="0" algn="ctr">
              <a:buNone/>
              <a:defRPr sz="2800" i="1">
                <a:solidFill>
                  <a:schemeClr val="tx1"/>
                </a:solidFill>
                <a:effectLst>
                  <a:outerShdw blurRad="38100" dist="38100" dir="2700000" algn="tl">
                    <a:srgbClr val="000000">
                      <a:alpha val="43137"/>
                    </a:srgbClr>
                  </a:outerShdw>
                </a:effectLst>
                <a:latin typeface="Eras Medium IT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it-IT" dirty="0"/>
          </a:p>
        </p:txBody>
      </p:sp>
    </p:spTree>
    <p:extLst>
      <p:ext uri="{BB962C8B-B14F-4D97-AF65-F5344CB8AC3E}">
        <p14:creationId xmlns:p14="http://schemas.microsoft.com/office/powerpoint/2010/main" val="20494578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954A4048-5BDF-4CD4-8729-FC5A77B3A6DC}" type="datetimeFigureOut">
              <a:rPr lang="it-IT" smtClean="0"/>
              <a:pPr/>
              <a:t>15/09/2019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2BA5FE7-23B5-453A-B11F-818F0038CDB2}" type="slidenum">
              <a:rPr lang="it-IT" smtClean="0"/>
              <a:pPr/>
              <a:t>‹#›</a:t>
            </a:fld>
            <a:endParaRPr lang="it-IT"/>
          </a:p>
        </p:txBody>
      </p:sp>
    </p:spTree>
    <p:extLst>
      <p:ext uri="{BB962C8B-B14F-4D97-AF65-F5344CB8AC3E}">
        <p14:creationId xmlns:p14="http://schemas.microsoft.com/office/powerpoint/2010/main" val="681260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63084" y="4406901"/>
            <a:ext cx="103632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954A4048-5BDF-4CD4-8729-FC5A77B3A6DC}" type="datetimeFigureOut">
              <a:rPr lang="it-IT" smtClean="0"/>
              <a:pPr/>
              <a:t>15/09/2019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2BA5FE7-23B5-453A-B11F-818F0038CDB2}" type="slidenum">
              <a:rPr lang="it-IT" smtClean="0"/>
              <a:pPr/>
              <a:t>‹#›</a:t>
            </a:fld>
            <a:endParaRPr lang="it-IT"/>
          </a:p>
        </p:txBody>
      </p:sp>
    </p:spTree>
    <p:extLst>
      <p:ext uri="{BB962C8B-B14F-4D97-AF65-F5344CB8AC3E}">
        <p14:creationId xmlns:p14="http://schemas.microsoft.com/office/powerpoint/2010/main" val="15148308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954A4048-5BDF-4CD4-8729-FC5A77B3A6DC}" type="datetimeFigureOut">
              <a:rPr lang="it-IT" smtClean="0"/>
              <a:pPr/>
              <a:t>15/09/2019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2BA5FE7-23B5-453A-B11F-818F0038CDB2}" type="slidenum">
              <a:rPr lang="it-IT" smtClean="0"/>
              <a:pPr/>
              <a:t>‹#›</a:t>
            </a:fld>
            <a:endParaRPr lang="it-IT"/>
          </a:p>
        </p:txBody>
      </p:sp>
    </p:spTree>
    <p:extLst>
      <p:ext uri="{BB962C8B-B14F-4D97-AF65-F5344CB8AC3E}">
        <p14:creationId xmlns:p14="http://schemas.microsoft.com/office/powerpoint/2010/main" val="33671801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954A4048-5BDF-4CD4-8729-FC5A77B3A6DC}" type="datetimeFigureOut">
              <a:rPr lang="it-IT" smtClean="0"/>
              <a:pPr/>
              <a:t>15/09/2019</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F2BA5FE7-23B5-453A-B11F-818F0038CDB2}" type="slidenum">
              <a:rPr lang="it-IT" smtClean="0"/>
              <a:pPr/>
              <a:t>‹#›</a:t>
            </a:fld>
            <a:endParaRPr lang="it-IT"/>
          </a:p>
        </p:txBody>
      </p:sp>
    </p:spTree>
    <p:extLst>
      <p:ext uri="{BB962C8B-B14F-4D97-AF65-F5344CB8AC3E}">
        <p14:creationId xmlns:p14="http://schemas.microsoft.com/office/powerpoint/2010/main" val="21374824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954A4048-5BDF-4CD4-8729-FC5A77B3A6DC}" type="datetimeFigureOut">
              <a:rPr lang="it-IT" smtClean="0"/>
              <a:pPr/>
              <a:t>15/09/2019</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F2BA5FE7-23B5-453A-B11F-818F0038CDB2}" type="slidenum">
              <a:rPr lang="it-IT" smtClean="0"/>
              <a:pPr/>
              <a:t>‹#›</a:t>
            </a:fld>
            <a:endParaRPr lang="it-IT"/>
          </a:p>
        </p:txBody>
      </p:sp>
    </p:spTree>
    <p:extLst>
      <p:ext uri="{BB962C8B-B14F-4D97-AF65-F5344CB8AC3E}">
        <p14:creationId xmlns:p14="http://schemas.microsoft.com/office/powerpoint/2010/main" val="2448503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954A4048-5BDF-4CD4-8729-FC5A77B3A6DC}" type="datetimeFigureOut">
              <a:rPr lang="it-IT" smtClean="0"/>
              <a:pPr/>
              <a:t>15/09/2019</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F2BA5FE7-23B5-453A-B11F-818F0038CDB2}" type="slidenum">
              <a:rPr lang="it-IT" smtClean="0"/>
              <a:pPr/>
              <a:t>‹#›</a:t>
            </a:fld>
            <a:endParaRPr lang="it-IT"/>
          </a:p>
        </p:txBody>
      </p:sp>
    </p:spTree>
    <p:extLst>
      <p:ext uri="{BB962C8B-B14F-4D97-AF65-F5344CB8AC3E}">
        <p14:creationId xmlns:p14="http://schemas.microsoft.com/office/powerpoint/2010/main" val="9216040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1" y="273050"/>
            <a:ext cx="4011084"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954A4048-5BDF-4CD4-8729-FC5A77B3A6DC}" type="datetimeFigureOut">
              <a:rPr lang="it-IT" smtClean="0"/>
              <a:pPr/>
              <a:t>15/09/2019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2BA5FE7-23B5-453A-B11F-818F0038CDB2}" type="slidenum">
              <a:rPr lang="it-IT" smtClean="0"/>
              <a:pPr/>
              <a:t>‹#›</a:t>
            </a:fld>
            <a:endParaRPr lang="it-IT"/>
          </a:p>
        </p:txBody>
      </p:sp>
    </p:spTree>
    <p:extLst>
      <p:ext uri="{BB962C8B-B14F-4D97-AF65-F5344CB8AC3E}">
        <p14:creationId xmlns:p14="http://schemas.microsoft.com/office/powerpoint/2010/main" val="1572274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a:t>Στυλ κύριου τίτλου</a:t>
            </a:r>
            <a:endParaRPr kumimoji="0" lang="en-US"/>
          </a:p>
        </p:txBody>
      </p:sp>
      <p:sp>
        <p:nvSpPr>
          <p:cNvPr id="4" name="Θέση ημερομηνίας 3"/>
          <p:cNvSpPr>
            <a:spLocks noGrp="1"/>
          </p:cNvSpPr>
          <p:nvPr>
            <p:ph type="dt" sz="half" idx="10"/>
          </p:nvPr>
        </p:nvSpPr>
        <p:spPr/>
        <p:txBody>
          <a:bodyPr/>
          <a:lstStyle/>
          <a:p>
            <a:fld id="{2BE451C3-0FF4-47C4-B829-773ADF60F88C}" type="datetimeFigureOut">
              <a:rPr lang="en-US" smtClean="0"/>
              <a:t>9/15/2019</a:t>
            </a:fld>
            <a:endParaRPr lang="en-US" dirty="0"/>
          </a:p>
        </p:txBody>
      </p:sp>
      <p:sp>
        <p:nvSpPr>
          <p:cNvPr id="5" name="Θέση υποσέλιδου 4"/>
          <p:cNvSpPr>
            <a:spLocks noGrp="1"/>
          </p:cNvSpPr>
          <p:nvPr>
            <p:ph type="ftr" sz="quarter" idx="11"/>
          </p:nvPr>
        </p:nvSpPr>
        <p:spPr/>
        <p:txBody>
          <a:bodyPr/>
          <a:lstStyle/>
          <a:p>
            <a:endParaRPr lang="en-US" dirty="0"/>
          </a:p>
        </p:txBody>
      </p:sp>
      <p:sp>
        <p:nvSpPr>
          <p:cNvPr id="6" name="Θέση αριθμού διαφάνειας 5"/>
          <p:cNvSpPr>
            <a:spLocks noGrp="1"/>
          </p:cNvSpPr>
          <p:nvPr>
            <p:ph type="sldNum" sz="quarter" idx="12"/>
          </p:nvPr>
        </p:nvSpPr>
        <p:spPr/>
        <p:txBody>
          <a:bodyPr/>
          <a:lstStyle/>
          <a:p>
            <a:fld id="{D57F1E4F-1CFF-5643-939E-217C01CDF565}" type="slidenum">
              <a:rPr lang="en-US" smtClean="0"/>
              <a:pPr/>
              <a:t>‹#›</a:t>
            </a:fld>
            <a:endParaRPr lang="en-US" dirty="0"/>
          </a:p>
        </p:txBody>
      </p:sp>
      <p:sp>
        <p:nvSpPr>
          <p:cNvPr id="8" name="Θέση περιεχομένου 7"/>
          <p:cNvSpPr>
            <a:spLocks noGrp="1"/>
          </p:cNvSpPr>
          <p:nvPr>
            <p:ph sz="quarter" idx="1"/>
          </p:nvPr>
        </p:nvSpPr>
        <p:spPr>
          <a:xfrm>
            <a:off x="1219200" y="1447800"/>
            <a:ext cx="10363200" cy="4572000"/>
          </a:xfrm>
        </p:spPr>
        <p:txBody>
          <a:bodyPr vert="horz"/>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Tree>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389717" y="4800600"/>
            <a:ext cx="73152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p>
        </p:txBody>
      </p:sp>
      <p:sp>
        <p:nvSpPr>
          <p:cNvPr id="4" name="Segnaposto tes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954A4048-5BDF-4CD4-8729-FC5A77B3A6DC}" type="datetimeFigureOut">
              <a:rPr lang="it-IT" smtClean="0"/>
              <a:pPr/>
              <a:t>15/09/2019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2BA5FE7-23B5-453A-B11F-818F0038CDB2}" type="slidenum">
              <a:rPr lang="it-IT" smtClean="0"/>
              <a:pPr/>
              <a:t>‹#›</a:t>
            </a:fld>
            <a:endParaRPr lang="it-IT"/>
          </a:p>
        </p:txBody>
      </p:sp>
    </p:spTree>
    <p:extLst>
      <p:ext uri="{BB962C8B-B14F-4D97-AF65-F5344CB8AC3E}">
        <p14:creationId xmlns:p14="http://schemas.microsoft.com/office/powerpoint/2010/main" val="37737473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954A4048-5BDF-4CD4-8729-FC5A77B3A6DC}" type="datetimeFigureOut">
              <a:rPr lang="it-IT" smtClean="0"/>
              <a:pPr/>
              <a:t>15/09/2019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2BA5FE7-23B5-453A-B11F-818F0038CDB2}" type="slidenum">
              <a:rPr lang="it-IT" smtClean="0"/>
              <a:pPr/>
              <a:t>‹#›</a:t>
            </a:fld>
            <a:endParaRPr lang="it-IT"/>
          </a:p>
        </p:txBody>
      </p:sp>
    </p:spTree>
    <p:extLst>
      <p:ext uri="{BB962C8B-B14F-4D97-AF65-F5344CB8AC3E}">
        <p14:creationId xmlns:p14="http://schemas.microsoft.com/office/powerpoint/2010/main" val="2737248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839200" y="274639"/>
            <a:ext cx="27432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09600" y="274639"/>
            <a:ext cx="80264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954A4048-5BDF-4CD4-8729-FC5A77B3A6DC}" type="datetimeFigureOut">
              <a:rPr lang="it-IT" smtClean="0"/>
              <a:pPr/>
              <a:t>15/09/2019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2BA5FE7-23B5-453A-B11F-818F0038CDB2}" type="slidenum">
              <a:rPr lang="it-IT" smtClean="0"/>
              <a:pPr/>
              <a:t>‹#›</a:t>
            </a:fld>
            <a:endParaRPr lang="it-IT"/>
          </a:p>
        </p:txBody>
      </p:sp>
    </p:spTree>
    <p:extLst>
      <p:ext uri="{BB962C8B-B14F-4D97-AF65-F5344CB8AC3E}">
        <p14:creationId xmlns:p14="http://schemas.microsoft.com/office/powerpoint/2010/main" val="1616308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914400" y="2130426"/>
            <a:ext cx="10363200" cy="1470025"/>
          </a:xfrm>
        </p:spPr>
        <p:txBody>
          <a:bodyPr/>
          <a:lstStyle/>
          <a:p>
            <a:r>
              <a:rPr lang="tr-TR"/>
              <a:t>Asıl başlık stili için tıklatın</a:t>
            </a:r>
            <a:endParaRPr lang="en-US"/>
          </a:p>
        </p:txBody>
      </p:sp>
      <p:sp>
        <p:nvSpPr>
          <p:cNvPr id="3" name="2 Alt Başlık"/>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endParaRPr lang="en-US"/>
          </a:p>
        </p:txBody>
      </p:sp>
      <p:sp>
        <p:nvSpPr>
          <p:cNvPr id="4" name="3 Veri Yer Tutucusu"/>
          <p:cNvSpPr>
            <a:spLocks noGrp="1"/>
          </p:cNvSpPr>
          <p:nvPr>
            <p:ph type="dt" sz="half" idx="10"/>
          </p:nvPr>
        </p:nvSpPr>
        <p:spPr/>
        <p:txBody>
          <a:bodyPr/>
          <a:lstStyle/>
          <a:p>
            <a:fld id="{11CEC082-ACAA-4F24-8EF3-B97AD4332645}" type="datetimeFigureOut">
              <a:rPr lang="en-US" smtClean="0"/>
              <a:pPr/>
              <a:t>9/15/2019</a:t>
            </a:fld>
            <a:endParaRPr lang="en-US"/>
          </a:p>
        </p:txBody>
      </p:sp>
      <p:sp>
        <p:nvSpPr>
          <p:cNvPr id="5" name="4 Altbilgi Yer Tutucusu"/>
          <p:cNvSpPr>
            <a:spLocks noGrp="1"/>
          </p:cNvSpPr>
          <p:nvPr>
            <p:ph type="ftr" sz="quarter" idx="11"/>
          </p:nvPr>
        </p:nvSpPr>
        <p:spPr/>
        <p:txBody>
          <a:bodyPr/>
          <a:lstStyle/>
          <a:p>
            <a:endParaRPr lang="en-US"/>
          </a:p>
        </p:txBody>
      </p:sp>
      <p:sp>
        <p:nvSpPr>
          <p:cNvPr id="6" name="5 Slayt Numarası Yer Tutucusu"/>
          <p:cNvSpPr>
            <a:spLocks noGrp="1"/>
          </p:cNvSpPr>
          <p:nvPr>
            <p:ph type="sldNum" sz="quarter" idx="12"/>
          </p:nvPr>
        </p:nvSpPr>
        <p:spPr/>
        <p:txBody>
          <a:bodyPr/>
          <a:lstStyle/>
          <a:p>
            <a:fld id="{48D4A91F-A768-483E-921F-E508FBB2FB2E}" type="slidenum">
              <a:rPr lang="en-US" smtClean="0"/>
              <a:pPr/>
              <a:t>‹#›</a:t>
            </a:fld>
            <a:endParaRPr lang="en-US"/>
          </a:p>
        </p:txBody>
      </p:sp>
    </p:spTree>
    <p:extLst>
      <p:ext uri="{BB962C8B-B14F-4D97-AF65-F5344CB8AC3E}">
        <p14:creationId xmlns:p14="http://schemas.microsoft.com/office/powerpoint/2010/main" val="5586485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endParaRPr lang="en-US"/>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3 Veri Yer Tutucusu"/>
          <p:cNvSpPr>
            <a:spLocks noGrp="1"/>
          </p:cNvSpPr>
          <p:nvPr>
            <p:ph type="dt" sz="half" idx="10"/>
          </p:nvPr>
        </p:nvSpPr>
        <p:spPr/>
        <p:txBody>
          <a:bodyPr/>
          <a:lstStyle/>
          <a:p>
            <a:fld id="{11CEC082-ACAA-4F24-8EF3-B97AD4332645}" type="datetimeFigureOut">
              <a:rPr lang="en-US" smtClean="0"/>
              <a:pPr/>
              <a:t>9/15/2019</a:t>
            </a:fld>
            <a:endParaRPr lang="en-US"/>
          </a:p>
        </p:txBody>
      </p:sp>
      <p:sp>
        <p:nvSpPr>
          <p:cNvPr id="5" name="4 Altbilgi Yer Tutucusu"/>
          <p:cNvSpPr>
            <a:spLocks noGrp="1"/>
          </p:cNvSpPr>
          <p:nvPr>
            <p:ph type="ftr" sz="quarter" idx="11"/>
          </p:nvPr>
        </p:nvSpPr>
        <p:spPr/>
        <p:txBody>
          <a:bodyPr/>
          <a:lstStyle/>
          <a:p>
            <a:endParaRPr lang="en-US"/>
          </a:p>
        </p:txBody>
      </p:sp>
      <p:sp>
        <p:nvSpPr>
          <p:cNvPr id="6" name="5 Slayt Numarası Yer Tutucusu"/>
          <p:cNvSpPr>
            <a:spLocks noGrp="1"/>
          </p:cNvSpPr>
          <p:nvPr>
            <p:ph type="sldNum" sz="quarter" idx="12"/>
          </p:nvPr>
        </p:nvSpPr>
        <p:spPr/>
        <p:txBody>
          <a:bodyPr/>
          <a:lstStyle/>
          <a:p>
            <a:fld id="{48D4A91F-A768-483E-921F-E508FBB2FB2E}" type="slidenum">
              <a:rPr lang="en-US" smtClean="0"/>
              <a:pPr/>
              <a:t>‹#›</a:t>
            </a:fld>
            <a:endParaRPr lang="en-US"/>
          </a:p>
        </p:txBody>
      </p:sp>
    </p:spTree>
    <p:extLst>
      <p:ext uri="{BB962C8B-B14F-4D97-AF65-F5344CB8AC3E}">
        <p14:creationId xmlns:p14="http://schemas.microsoft.com/office/powerpoint/2010/main" val="14161983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963084" y="4406901"/>
            <a:ext cx="10363200" cy="1362075"/>
          </a:xfrm>
        </p:spPr>
        <p:txBody>
          <a:bodyPr anchor="t"/>
          <a:lstStyle>
            <a:lvl1pPr algn="l">
              <a:defRPr sz="4000" b="1" cap="all"/>
            </a:lvl1pPr>
          </a:lstStyle>
          <a:p>
            <a:r>
              <a:rPr lang="tr-TR"/>
              <a:t>Asıl başlık stili için tıklatın</a:t>
            </a:r>
            <a:endParaRPr lang="en-US"/>
          </a:p>
        </p:txBody>
      </p:sp>
      <p:sp>
        <p:nvSpPr>
          <p:cNvPr id="3" name="2 Metin Yer Tutucusu"/>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11CEC082-ACAA-4F24-8EF3-B97AD4332645}" type="datetimeFigureOut">
              <a:rPr lang="en-US" smtClean="0"/>
              <a:pPr/>
              <a:t>9/15/2019</a:t>
            </a:fld>
            <a:endParaRPr lang="en-US"/>
          </a:p>
        </p:txBody>
      </p:sp>
      <p:sp>
        <p:nvSpPr>
          <p:cNvPr id="5" name="4 Altbilgi Yer Tutucusu"/>
          <p:cNvSpPr>
            <a:spLocks noGrp="1"/>
          </p:cNvSpPr>
          <p:nvPr>
            <p:ph type="ftr" sz="quarter" idx="11"/>
          </p:nvPr>
        </p:nvSpPr>
        <p:spPr/>
        <p:txBody>
          <a:bodyPr/>
          <a:lstStyle/>
          <a:p>
            <a:endParaRPr lang="en-US"/>
          </a:p>
        </p:txBody>
      </p:sp>
      <p:sp>
        <p:nvSpPr>
          <p:cNvPr id="6" name="5 Slayt Numarası Yer Tutucusu"/>
          <p:cNvSpPr>
            <a:spLocks noGrp="1"/>
          </p:cNvSpPr>
          <p:nvPr>
            <p:ph type="sldNum" sz="quarter" idx="12"/>
          </p:nvPr>
        </p:nvSpPr>
        <p:spPr/>
        <p:txBody>
          <a:bodyPr/>
          <a:lstStyle/>
          <a:p>
            <a:fld id="{48D4A91F-A768-483E-921F-E508FBB2FB2E}" type="slidenum">
              <a:rPr lang="en-US" smtClean="0"/>
              <a:pPr/>
              <a:t>‹#›</a:t>
            </a:fld>
            <a:endParaRPr lang="en-US"/>
          </a:p>
        </p:txBody>
      </p:sp>
    </p:spTree>
    <p:extLst>
      <p:ext uri="{BB962C8B-B14F-4D97-AF65-F5344CB8AC3E}">
        <p14:creationId xmlns:p14="http://schemas.microsoft.com/office/powerpoint/2010/main" val="2985837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endParaRPr lang="en-US"/>
          </a:p>
        </p:txBody>
      </p:sp>
      <p:sp>
        <p:nvSpPr>
          <p:cNvPr id="3" name="2 İçerik Yer Tutucusu"/>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3 İçerik Yer Tutucusu"/>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4 Veri Yer Tutucusu"/>
          <p:cNvSpPr>
            <a:spLocks noGrp="1"/>
          </p:cNvSpPr>
          <p:nvPr>
            <p:ph type="dt" sz="half" idx="10"/>
          </p:nvPr>
        </p:nvSpPr>
        <p:spPr/>
        <p:txBody>
          <a:bodyPr/>
          <a:lstStyle/>
          <a:p>
            <a:fld id="{11CEC082-ACAA-4F24-8EF3-B97AD4332645}" type="datetimeFigureOut">
              <a:rPr lang="en-US" smtClean="0"/>
              <a:pPr/>
              <a:t>9/15/2019</a:t>
            </a:fld>
            <a:endParaRPr lang="en-US"/>
          </a:p>
        </p:txBody>
      </p:sp>
      <p:sp>
        <p:nvSpPr>
          <p:cNvPr id="6" name="5 Altbilgi Yer Tutucusu"/>
          <p:cNvSpPr>
            <a:spLocks noGrp="1"/>
          </p:cNvSpPr>
          <p:nvPr>
            <p:ph type="ftr" sz="quarter" idx="11"/>
          </p:nvPr>
        </p:nvSpPr>
        <p:spPr/>
        <p:txBody>
          <a:bodyPr/>
          <a:lstStyle/>
          <a:p>
            <a:endParaRPr lang="en-US"/>
          </a:p>
        </p:txBody>
      </p:sp>
      <p:sp>
        <p:nvSpPr>
          <p:cNvPr id="7" name="6 Slayt Numarası Yer Tutucusu"/>
          <p:cNvSpPr>
            <a:spLocks noGrp="1"/>
          </p:cNvSpPr>
          <p:nvPr>
            <p:ph type="sldNum" sz="quarter" idx="12"/>
          </p:nvPr>
        </p:nvSpPr>
        <p:spPr/>
        <p:txBody>
          <a:bodyPr/>
          <a:lstStyle/>
          <a:p>
            <a:fld id="{48D4A91F-A768-483E-921F-E508FBB2FB2E}" type="slidenum">
              <a:rPr lang="en-US" smtClean="0"/>
              <a:pPr/>
              <a:t>‹#›</a:t>
            </a:fld>
            <a:endParaRPr lang="en-US"/>
          </a:p>
        </p:txBody>
      </p:sp>
    </p:spTree>
    <p:extLst>
      <p:ext uri="{BB962C8B-B14F-4D97-AF65-F5344CB8AC3E}">
        <p14:creationId xmlns:p14="http://schemas.microsoft.com/office/powerpoint/2010/main" val="22864415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endParaRPr lang="en-US"/>
          </a:p>
        </p:txBody>
      </p:sp>
      <p:sp>
        <p:nvSpPr>
          <p:cNvPr id="3" name="2 Metin Yer Tutucusu"/>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4 Metin Yer Tutucusu"/>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6 Veri Yer Tutucusu"/>
          <p:cNvSpPr>
            <a:spLocks noGrp="1"/>
          </p:cNvSpPr>
          <p:nvPr>
            <p:ph type="dt" sz="half" idx="10"/>
          </p:nvPr>
        </p:nvSpPr>
        <p:spPr/>
        <p:txBody>
          <a:bodyPr/>
          <a:lstStyle/>
          <a:p>
            <a:fld id="{11CEC082-ACAA-4F24-8EF3-B97AD4332645}" type="datetimeFigureOut">
              <a:rPr lang="en-US" smtClean="0"/>
              <a:pPr/>
              <a:t>9/15/2019</a:t>
            </a:fld>
            <a:endParaRPr lang="en-US"/>
          </a:p>
        </p:txBody>
      </p:sp>
      <p:sp>
        <p:nvSpPr>
          <p:cNvPr id="8" name="7 Altbilgi Yer Tutucusu"/>
          <p:cNvSpPr>
            <a:spLocks noGrp="1"/>
          </p:cNvSpPr>
          <p:nvPr>
            <p:ph type="ftr" sz="quarter" idx="11"/>
          </p:nvPr>
        </p:nvSpPr>
        <p:spPr/>
        <p:txBody>
          <a:bodyPr/>
          <a:lstStyle/>
          <a:p>
            <a:endParaRPr lang="en-US"/>
          </a:p>
        </p:txBody>
      </p:sp>
      <p:sp>
        <p:nvSpPr>
          <p:cNvPr id="9" name="8 Slayt Numarası Yer Tutucusu"/>
          <p:cNvSpPr>
            <a:spLocks noGrp="1"/>
          </p:cNvSpPr>
          <p:nvPr>
            <p:ph type="sldNum" sz="quarter" idx="12"/>
          </p:nvPr>
        </p:nvSpPr>
        <p:spPr/>
        <p:txBody>
          <a:bodyPr/>
          <a:lstStyle/>
          <a:p>
            <a:fld id="{48D4A91F-A768-483E-921F-E508FBB2FB2E}" type="slidenum">
              <a:rPr lang="en-US" smtClean="0"/>
              <a:pPr/>
              <a:t>‹#›</a:t>
            </a:fld>
            <a:endParaRPr lang="en-US"/>
          </a:p>
        </p:txBody>
      </p:sp>
    </p:spTree>
    <p:extLst>
      <p:ext uri="{BB962C8B-B14F-4D97-AF65-F5344CB8AC3E}">
        <p14:creationId xmlns:p14="http://schemas.microsoft.com/office/powerpoint/2010/main" val="8030378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endParaRPr lang="en-US"/>
          </a:p>
        </p:txBody>
      </p:sp>
      <p:sp>
        <p:nvSpPr>
          <p:cNvPr id="3" name="2 Veri Yer Tutucusu"/>
          <p:cNvSpPr>
            <a:spLocks noGrp="1"/>
          </p:cNvSpPr>
          <p:nvPr>
            <p:ph type="dt" sz="half" idx="10"/>
          </p:nvPr>
        </p:nvSpPr>
        <p:spPr/>
        <p:txBody>
          <a:bodyPr/>
          <a:lstStyle/>
          <a:p>
            <a:fld id="{11CEC082-ACAA-4F24-8EF3-B97AD4332645}" type="datetimeFigureOut">
              <a:rPr lang="en-US" smtClean="0"/>
              <a:pPr/>
              <a:t>9/15/2019</a:t>
            </a:fld>
            <a:endParaRPr lang="en-US"/>
          </a:p>
        </p:txBody>
      </p:sp>
      <p:sp>
        <p:nvSpPr>
          <p:cNvPr id="4" name="3 Altbilgi Yer Tutucusu"/>
          <p:cNvSpPr>
            <a:spLocks noGrp="1"/>
          </p:cNvSpPr>
          <p:nvPr>
            <p:ph type="ftr" sz="quarter" idx="11"/>
          </p:nvPr>
        </p:nvSpPr>
        <p:spPr/>
        <p:txBody>
          <a:bodyPr/>
          <a:lstStyle/>
          <a:p>
            <a:endParaRPr lang="en-US"/>
          </a:p>
        </p:txBody>
      </p:sp>
      <p:sp>
        <p:nvSpPr>
          <p:cNvPr id="5" name="4 Slayt Numarası Yer Tutucusu"/>
          <p:cNvSpPr>
            <a:spLocks noGrp="1"/>
          </p:cNvSpPr>
          <p:nvPr>
            <p:ph type="sldNum" sz="quarter" idx="12"/>
          </p:nvPr>
        </p:nvSpPr>
        <p:spPr/>
        <p:txBody>
          <a:bodyPr/>
          <a:lstStyle/>
          <a:p>
            <a:fld id="{48D4A91F-A768-483E-921F-E508FBB2FB2E}" type="slidenum">
              <a:rPr lang="en-US" smtClean="0"/>
              <a:pPr/>
              <a:t>‹#›</a:t>
            </a:fld>
            <a:endParaRPr lang="en-US"/>
          </a:p>
        </p:txBody>
      </p:sp>
    </p:spTree>
    <p:extLst>
      <p:ext uri="{BB962C8B-B14F-4D97-AF65-F5344CB8AC3E}">
        <p14:creationId xmlns:p14="http://schemas.microsoft.com/office/powerpoint/2010/main" val="38998132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11CEC082-ACAA-4F24-8EF3-B97AD4332645}" type="datetimeFigureOut">
              <a:rPr lang="en-US" smtClean="0"/>
              <a:pPr/>
              <a:t>9/15/2019</a:t>
            </a:fld>
            <a:endParaRPr lang="en-US"/>
          </a:p>
        </p:txBody>
      </p:sp>
      <p:sp>
        <p:nvSpPr>
          <p:cNvPr id="3" name="2 Altbilgi Yer Tutucusu"/>
          <p:cNvSpPr>
            <a:spLocks noGrp="1"/>
          </p:cNvSpPr>
          <p:nvPr>
            <p:ph type="ftr" sz="quarter" idx="11"/>
          </p:nvPr>
        </p:nvSpPr>
        <p:spPr/>
        <p:txBody>
          <a:bodyPr/>
          <a:lstStyle/>
          <a:p>
            <a:endParaRPr lang="en-US"/>
          </a:p>
        </p:txBody>
      </p:sp>
      <p:sp>
        <p:nvSpPr>
          <p:cNvPr id="4" name="3 Slayt Numarası Yer Tutucusu"/>
          <p:cNvSpPr>
            <a:spLocks noGrp="1"/>
          </p:cNvSpPr>
          <p:nvPr>
            <p:ph type="sldNum" sz="quarter" idx="12"/>
          </p:nvPr>
        </p:nvSpPr>
        <p:spPr/>
        <p:txBody>
          <a:bodyPr/>
          <a:lstStyle/>
          <a:p>
            <a:fld id="{48D4A91F-A768-483E-921F-E508FBB2FB2E}" type="slidenum">
              <a:rPr lang="en-US" smtClean="0"/>
              <a:pPr/>
              <a:t>‹#›</a:t>
            </a:fld>
            <a:endParaRPr lang="en-US"/>
          </a:p>
        </p:txBody>
      </p:sp>
    </p:spTree>
    <p:extLst>
      <p:ext uri="{BB962C8B-B14F-4D97-AF65-F5344CB8AC3E}">
        <p14:creationId xmlns:p14="http://schemas.microsoft.com/office/powerpoint/2010/main" val="1459863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11" name="Ορθογώνιο 10"/>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Στρογγυλεμένο ορθογώνιο 9"/>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Τίτλος 1"/>
          <p:cNvSpPr>
            <a:spLocks noGrp="1"/>
          </p:cNvSpPr>
          <p:nvPr>
            <p:ph type="title"/>
          </p:nvPr>
        </p:nvSpPr>
        <p:spPr>
          <a:xfrm>
            <a:off x="963084" y="952501"/>
            <a:ext cx="10363200" cy="1362075"/>
          </a:xfrm>
        </p:spPr>
        <p:txBody>
          <a:bodyPr anchor="b" anchorCtr="0"/>
          <a:lstStyle>
            <a:lvl1pPr algn="l">
              <a:buNone/>
              <a:defRPr sz="4000" b="0" cap="none"/>
            </a:lvl1pPr>
          </a:lstStyle>
          <a:p>
            <a:r>
              <a:rPr kumimoji="0" lang="el-GR"/>
              <a:t>Στυλ κύριου τίτλου</a:t>
            </a:r>
            <a:endParaRPr kumimoji="0" lang="en-US"/>
          </a:p>
        </p:txBody>
      </p:sp>
      <p:sp>
        <p:nvSpPr>
          <p:cNvPr id="3" name="Θέση κειμένου 2"/>
          <p:cNvSpPr>
            <a:spLocks noGrp="1"/>
          </p:cNvSpPr>
          <p:nvPr>
            <p:ph type="body" idx="1"/>
          </p:nvPr>
        </p:nvSpPr>
        <p:spPr>
          <a:xfrm>
            <a:off x="963084" y="2547938"/>
            <a:ext cx="103632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a:t>Στυλ υποδείγματος κειμένου</a:t>
            </a:r>
          </a:p>
        </p:txBody>
      </p:sp>
      <p:sp>
        <p:nvSpPr>
          <p:cNvPr id="4" name="Θέση ημερομηνίας 3"/>
          <p:cNvSpPr>
            <a:spLocks noGrp="1"/>
          </p:cNvSpPr>
          <p:nvPr>
            <p:ph type="dt" sz="half" idx="10"/>
          </p:nvPr>
        </p:nvSpPr>
        <p:spPr/>
        <p:txBody>
          <a:bodyPr/>
          <a:lstStyle/>
          <a:p>
            <a:fld id="{2BE451C3-0FF4-47C4-B829-773ADF60F88C}" type="datetimeFigureOut">
              <a:rPr lang="en-US" smtClean="0"/>
              <a:t>9/15/2019</a:t>
            </a:fld>
            <a:endParaRPr lang="en-US" dirty="0"/>
          </a:p>
        </p:txBody>
      </p:sp>
      <p:sp>
        <p:nvSpPr>
          <p:cNvPr id="5" name="Θέση υποσέλιδου 4"/>
          <p:cNvSpPr>
            <a:spLocks noGrp="1"/>
          </p:cNvSpPr>
          <p:nvPr>
            <p:ph type="ftr" sz="quarter" idx="11"/>
          </p:nvPr>
        </p:nvSpPr>
        <p:spPr>
          <a:xfrm>
            <a:off x="1066800" y="6172200"/>
            <a:ext cx="5334000" cy="457200"/>
          </a:xfrm>
        </p:spPr>
        <p:txBody>
          <a:bodyPr/>
          <a:lstStyle/>
          <a:p>
            <a:endParaRPr lang="en-US" dirty="0"/>
          </a:p>
        </p:txBody>
      </p:sp>
      <p:sp>
        <p:nvSpPr>
          <p:cNvPr id="7" name="Ορθογώνιο 6"/>
          <p:cNvSpPr/>
          <p:nvPr/>
        </p:nvSpPr>
        <p:spPr>
          <a:xfrm flipV="1">
            <a:off x="92550" y="2376830"/>
            <a:ext cx="120180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Ορθογώνιο 7"/>
          <p:cNvSpPr/>
          <p:nvPr/>
        </p:nvSpPr>
        <p:spPr>
          <a:xfrm>
            <a:off x="92195" y="2341476"/>
            <a:ext cx="12018375"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Ορθογώνιο 8"/>
          <p:cNvSpPr/>
          <p:nvPr/>
        </p:nvSpPr>
        <p:spPr>
          <a:xfrm>
            <a:off x="91075" y="2468880"/>
            <a:ext cx="12019495"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Θέση αριθμού διαφάνειας 5"/>
          <p:cNvSpPr>
            <a:spLocks noGrp="1"/>
          </p:cNvSpPr>
          <p:nvPr>
            <p:ph type="sldNum" sz="quarter" idx="12"/>
          </p:nvPr>
        </p:nvSpPr>
        <p:spPr>
          <a:xfrm>
            <a:off x="195072" y="6208776"/>
            <a:ext cx="609600" cy="457200"/>
          </a:xfrm>
        </p:spPr>
        <p:txBody>
          <a:bodyPr/>
          <a:lstStyle/>
          <a:p>
            <a:fld id="{D57F1E4F-1CFF-5643-939E-217C01CDF565}" type="slidenum">
              <a:rPr lang="en-US" smtClean="0"/>
              <a:pPr/>
              <a:t>‹#›</a:t>
            </a:fld>
            <a:endParaRPr lang="en-US" dirty="0"/>
          </a:p>
        </p:txBody>
      </p:sp>
    </p:spTree>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1" y="273050"/>
            <a:ext cx="4011084" cy="1162050"/>
          </a:xfrm>
        </p:spPr>
        <p:txBody>
          <a:bodyPr anchor="b"/>
          <a:lstStyle>
            <a:lvl1pPr algn="l">
              <a:defRPr sz="2000" b="1"/>
            </a:lvl1pPr>
          </a:lstStyle>
          <a:p>
            <a:r>
              <a:rPr lang="tr-TR"/>
              <a:t>Asıl başlık stili için tıklatın</a:t>
            </a:r>
            <a:endParaRPr lang="en-US"/>
          </a:p>
        </p:txBody>
      </p:sp>
      <p:sp>
        <p:nvSpPr>
          <p:cNvPr id="3" name="2 İçerik Yer Tutucusu"/>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3 Metin Yer Tutucusu"/>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11CEC082-ACAA-4F24-8EF3-B97AD4332645}" type="datetimeFigureOut">
              <a:rPr lang="en-US" smtClean="0"/>
              <a:pPr/>
              <a:t>9/15/2019</a:t>
            </a:fld>
            <a:endParaRPr lang="en-US"/>
          </a:p>
        </p:txBody>
      </p:sp>
      <p:sp>
        <p:nvSpPr>
          <p:cNvPr id="6" name="5 Altbilgi Yer Tutucusu"/>
          <p:cNvSpPr>
            <a:spLocks noGrp="1"/>
          </p:cNvSpPr>
          <p:nvPr>
            <p:ph type="ftr" sz="quarter" idx="11"/>
          </p:nvPr>
        </p:nvSpPr>
        <p:spPr/>
        <p:txBody>
          <a:bodyPr/>
          <a:lstStyle/>
          <a:p>
            <a:endParaRPr lang="en-US"/>
          </a:p>
        </p:txBody>
      </p:sp>
      <p:sp>
        <p:nvSpPr>
          <p:cNvPr id="7" name="6 Slayt Numarası Yer Tutucusu"/>
          <p:cNvSpPr>
            <a:spLocks noGrp="1"/>
          </p:cNvSpPr>
          <p:nvPr>
            <p:ph type="sldNum" sz="quarter" idx="12"/>
          </p:nvPr>
        </p:nvSpPr>
        <p:spPr/>
        <p:txBody>
          <a:bodyPr/>
          <a:lstStyle/>
          <a:p>
            <a:fld id="{48D4A91F-A768-483E-921F-E508FBB2FB2E}" type="slidenum">
              <a:rPr lang="en-US" smtClean="0"/>
              <a:pPr/>
              <a:t>‹#›</a:t>
            </a:fld>
            <a:endParaRPr lang="en-US"/>
          </a:p>
        </p:txBody>
      </p:sp>
    </p:spTree>
    <p:extLst>
      <p:ext uri="{BB962C8B-B14F-4D97-AF65-F5344CB8AC3E}">
        <p14:creationId xmlns:p14="http://schemas.microsoft.com/office/powerpoint/2010/main" val="42884736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2389717" y="4800600"/>
            <a:ext cx="7315200" cy="566738"/>
          </a:xfrm>
        </p:spPr>
        <p:txBody>
          <a:bodyPr anchor="b"/>
          <a:lstStyle>
            <a:lvl1pPr algn="l">
              <a:defRPr sz="2000" b="1"/>
            </a:lvl1pPr>
          </a:lstStyle>
          <a:p>
            <a:r>
              <a:rPr lang="tr-TR"/>
              <a:t>Asıl başlık stili için tıklatın</a:t>
            </a:r>
            <a:endParaRPr lang="en-US"/>
          </a:p>
        </p:txBody>
      </p:sp>
      <p:sp>
        <p:nvSpPr>
          <p:cNvPr id="3" name="2 Resim Yer Tutucusu"/>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3 Metin Yer Tutucusu"/>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11CEC082-ACAA-4F24-8EF3-B97AD4332645}" type="datetimeFigureOut">
              <a:rPr lang="en-US" smtClean="0"/>
              <a:pPr/>
              <a:t>9/15/2019</a:t>
            </a:fld>
            <a:endParaRPr lang="en-US"/>
          </a:p>
        </p:txBody>
      </p:sp>
      <p:sp>
        <p:nvSpPr>
          <p:cNvPr id="6" name="5 Altbilgi Yer Tutucusu"/>
          <p:cNvSpPr>
            <a:spLocks noGrp="1"/>
          </p:cNvSpPr>
          <p:nvPr>
            <p:ph type="ftr" sz="quarter" idx="11"/>
          </p:nvPr>
        </p:nvSpPr>
        <p:spPr/>
        <p:txBody>
          <a:bodyPr/>
          <a:lstStyle/>
          <a:p>
            <a:endParaRPr lang="en-US"/>
          </a:p>
        </p:txBody>
      </p:sp>
      <p:sp>
        <p:nvSpPr>
          <p:cNvPr id="7" name="6 Slayt Numarası Yer Tutucusu"/>
          <p:cNvSpPr>
            <a:spLocks noGrp="1"/>
          </p:cNvSpPr>
          <p:nvPr>
            <p:ph type="sldNum" sz="quarter" idx="12"/>
          </p:nvPr>
        </p:nvSpPr>
        <p:spPr/>
        <p:txBody>
          <a:bodyPr/>
          <a:lstStyle/>
          <a:p>
            <a:fld id="{48D4A91F-A768-483E-921F-E508FBB2FB2E}" type="slidenum">
              <a:rPr lang="en-US" smtClean="0"/>
              <a:pPr/>
              <a:t>‹#›</a:t>
            </a:fld>
            <a:endParaRPr lang="en-US"/>
          </a:p>
        </p:txBody>
      </p:sp>
    </p:spTree>
    <p:extLst>
      <p:ext uri="{BB962C8B-B14F-4D97-AF65-F5344CB8AC3E}">
        <p14:creationId xmlns:p14="http://schemas.microsoft.com/office/powerpoint/2010/main" val="14087623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endParaRPr lang="en-US"/>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3 Veri Yer Tutucusu"/>
          <p:cNvSpPr>
            <a:spLocks noGrp="1"/>
          </p:cNvSpPr>
          <p:nvPr>
            <p:ph type="dt" sz="half" idx="10"/>
          </p:nvPr>
        </p:nvSpPr>
        <p:spPr/>
        <p:txBody>
          <a:bodyPr/>
          <a:lstStyle/>
          <a:p>
            <a:fld id="{11CEC082-ACAA-4F24-8EF3-B97AD4332645}" type="datetimeFigureOut">
              <a:rPr lang="en-US" smtClean="0"/>
              <a:pPr/>
              <a:t>9/15/2019</a:t>
            </a:fld>
            <a:endParaRPr lang="en-US"/>
          </a:p>
        </p:txBody>
      </p:sp>
      <p:sp>
        <p:nvSpPr>
          <p:cNvPr id="5" name="4 Altbilgi Yer Tutucusu"/>
          <p:cNvSpPr>
            <a:spLocks noGrp="1"/>
          </p:cNvSpPr>
          <p:nvPr>
            <p:ph type="ftr" sz="quarter" idx="11"/>
          </p:nvPr>
        </p:nvSpPr>
        <p:spPr/>
        <p:txBody>
          <a:bodyPr/>
          <a:lstStyle/>
          <a:p>
            <a:endParaRPr lang="en-US"/>
          </a:p>
        </p:txBody>
      </p:sp>
      <p:sp>
        <p:nvSpPr>
          <p:cNvPr id="6" name="5 Slayt Numarası Yer Tutucusu"/>
          <p:cNvSpPr>
            <a:spLocks noGrp="1"/>
          </p:cNvSpPr>
          <p:nvPr>
            <p:ph type="sldNum" sz="quarter" idx="12"/>
          </p:nvPr>
        </p:nvSpPr>
        <p:spPr/>
        <p:txBody>
          <a:bodyPr/>
          <a:lstStyle/>
          <a:p>
            <a:fld id="{48D4A91F-A768-483E-921F-E508FBB2FB2E}" type="slidenum">
              <a:rPr lang="en-US" smtClean="0"/>
              <a:pPr/>
              <a:t>‹#›</a:t>
            </a:fld>
            <a:endParaRPr lang="en-US"/>
          </a:p>
        </p:txBody>
      </p:sp>
    </p:spTree>
    <p:extLst>
      <p:ext uri="{BB962C8B-B14F-4D97-AF65-F5344CB8AC3E}">
        <p14:creationId xmlns:p14="http://schemas.microsoft.com/office/powerpoint/2010/main" val="36732975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8839200" y="274639"/>
            <a:ext cx="2743200" cy="5851525"/>
          </a:xfrm>
        </p:spPr>
        <p:txBody>
          <a:bodyPr vert="eaVert"/>
          <a:lstStyle/>
          <a:p>
            <a:r>
              <a:rPr lang="tr-TR"/>
              <a:t>Asıl başlık stili için tıklatın</a:t>
            </a:r>
            <a:endParaRPr lang="en-US"/>
          </a:p>
        </p:txBody>
      </p:sp>
      <p:sp>
        <p:nvSpPr>
          <p:cNvPr id="3" name="2 Dikey Metin Yer Tutucusu"/>
          <p:cNvSpPr>
            <a:spLocks noGrp="1"/>
          </p:cNvSpPr>
          <p:nvPr>
            <p:ph type="body" orient="vert" idx="1"/>
          </p:nvPr>
        </p:nvSpPr>
        <p:spPr>
          <a:xfrm>
            <a:off x="609600" y="274639"/>
            <a:ext cx="80264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3 Veri Yer Tutucusu"/>
          <p:cNvSpPr>
            <a:spLocks noGrp="1"/>
          </p:cNvSpPr>
          <p:nvPr>
            <p:ph type="dt" sz="half" idx="10"/>
          </p:nvPr>
        </p:nvSpPr>
        <p:spPr/>
        <p:txBody>
          <a:bodyPr/>
          <a:lstStyle/>
          <a:p>
            <a:fld id="{11CEC082-ACAA-4F24-8EF3-B97AD4332645}" type="datetimeFigureOut">
              <a:rPr lang="en-US" smtClean="0"/>
              <a:pPr/>
              <a:t>9/15/2019</a:t>
            </a:fld>
            <a:endParaRPr lang="en-US"/>
          </a:p>
        </p:txBody>
      </p:sp>
      <p:sp>
        <p:nvSpPr>
          <p:cNvPr id="5" name="4 Altbilgi Yer Tutucusu"/>
          <p:cNvSpPr>
            <a:spLocks noGrp="1"/>
          </p:cNvSpPr>
          <p:nvPr>
            <p:ph type="ftr" sz="quarter" idx="11"/>
          </p:nvPr>
        </p:nvSpPr>
        <p:spPr/>
        <p:txBody>
          <a:bodyPr/>
          <a:lstStyle/>
          <a:p>
            <a:endParaRPr lang="en-US"/>
          </a:p>
        </p:txBody>
      </p:sp>
      <p:sp>
        <p:nvSpPr>
          <p:cNvPr id="6" name="5 Slayt Numarası Yer Tutucusu"/>
          <p:cNvSpPr>
            <a:spLocks noGrp="1"/>
          </p:cNvSpPr>
          <p:nvPr>
            <p:ph type="sldNum" sz="quarter" idx="12"/>
          </p:nvPr>
        </p:nvSpPr>
        <p:spPr/>
        <p:txBody>
          <a:bodyPr/>
          <a:lstStyle/>
          <a:p>
            <a:fld id="{48D4A91F-A768-483E-921F-E508FBB2FB2E}" type="slidenum">
              <a:rPr lang="en-US" smtClean="0"/>
              <a:pPr/>
              <a:t>‹#›</a:t>
            </a:fld>
            <a:endParaRPr lang="en-US"/>
          </a:p>
        </p:txBody>
      </p:sp>
    </p:spTree>
    <p:extLst>
      <p:ext uri="{BB962C8B-B14F-4D97-AF65-F5344CB8AC3E}">
        <p14:creationId xmlns:p14="http://schemas.microsoft.com/office/powerpoint/2010/main" val="26905477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747244C-E577-6945-A014-3518F033A201}"/>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00F4F440-359E-A44F-96D5-2EED34B71A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2BFA466B-F293-FD45-902C-83C8A41C4115}"/>
              </a:ext>
            </a:extLst>
          </p:cNvPr>
          <p:cNvSpPr>
            <a:spLocks noGrp="1"/>
          </p:cNvSpPr>
          <p:nvPr>
            <p:ph type="dt" sz="half" idx="10"/>
          </p:nvPr>
        </p:nvSpPr>
        <p:spPr/>
        <p:txBody>
          <a:bodyPr/>
          <a:lstStyle/>
          <a:p>
            <a:fld id="{E3148884-AFCF-954A-BACE-68F250DF053E}" type="datetimeFigureOut">
              <a:rPr lang="tr-TR" smtClean="0"/>
              <a:t>15.09.2019</a:t>
            </a:fld>
            <a:endParaRPr lang="tr-TR"/>
          </a:p>
        </p:txBody>
      </p:sp>
      <p:sp>
        <p:nvSpPr>
          <p:cNvPr id="5" name="Alt Bilgi Yer Tutucusu 4">
            <a:extLst>
              <a:ext uri="{FF2B5EF4-FFF2-40B4-BE49-F238E27FC236}">
                <a16:creationId xmlns:a16="http://schemas.microsoft.com/office/drawing/2014/main" id="{C57A31FE-3416-B243-BA20-D0598E79606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F51403F0-BCF4-5942-94AC-6DD128C578DF}"/>
              </a:ext>
            </a:extLst>
          </p:cNvPr>
          <p:cNvSpPr>
            <a:spLocks noGrp="1"/>
          </p:cNvSpPr>
          <p:nvPr>
            <p:ph type="sldNum" sz="quarter" idx="12"/>
          </p:nvPr>
        </p:nvSpPr>
        <p:spPr/>
        <p:txBody>
          <a:bodyPr/>
          <a:lstStyle/>
          <a:p>
            <a:fld id="{68A051C1-6F9E-B54C-8996-A55AD626798A}" type="slidenum">
              <a:rPr lang="tr-TR" smtClean="0"/>
              <a:t>‹#›</a:t>
            </a:fld>
            <a:endParaRPr lang="tr-TR"/>
          </a:p>
        </p:txBody>
      </p:sp>
    </p:spTree>
    <p:extLst>
      <p:ext uri="{BB962C8B-B14F-4D97-AF65-F5344CB8AC3E}">
        <p14:creationId xmlns:p14="http://schemas.microsoft.com/office/powerpoint/2010/main" val="31372499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321D12A-4C31-1449-8F7E-3E09B0AFB954}"/>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9AECD3DE-3B6F-054E-B4F7-CFA390BB84D2}"/>
              </a:ext>
            </a:extLst>
          </p:cNvPr>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9B94FEB0-A737-8E4B-B36C-3C37EC5002F1}"/>
              </a:ext>
            </a:extLst>
          </p:cNvPr>
          <p:cNvSpPr>
            <a:spLocks noGrp="1"/>
          </p:cNvSpPr>
          <p:nvPr>
            <p:ph type="dt" sz="half" idx="10"/>
          </p:nvPr>
        </p:nvSpPr>
        <p:spPr/>
        <p:txBody>
          <a:bodyPr/>
          <a:lstStyle/>
          <a:p>
            <a:fld id="{E3148884-AFCF-954A-BACE-68F250DF053E}" type="datetimeFigureOut">
              <a:rPr lang="tr-TR" smtClean="0"/>
              <a:t>15.09.2019</a:t>
            </a:fld>
            <a:endParaRPr lang="tr-TR"/>
          </a:p>
        </p:txBody>
      </p:sp>
      <p:sp>
        <p:nvSpPr>
          <p:cNvPr id="5" name="Alt Bilgi Yer Tutucusu 4">
            <a:extLst>
              <a:ext uri="{FF2B5EF4-FFF2-40B4-BE49-F238E27FC236}">
                <a16:creationId xmlns:a16="http://schemas.microsoft.com/office/drawing/2014/main" id="{82BDCC18-5AAD-E64F-91AB-D467EAE11A34}"/>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D024F146-9CDF-E147-984B-6D01E2973AA4}"/>
              </a:ext>
            </a:extLst>
          </p:cNvPr>
          <p:cNvSpPr>
            <a:spLocks noGrp="1"/>
          </p:cNvSpPr>
          <p:nvPr>
            <p:ph type="sldNum" sz="quarter" idx="12"/>
          </p:nvPr>
        </p:nvSpPr>
        <p:spPr/>
        <p:txBody>
          <a:bodyPr/>
          <a:lstStyle/>
          <a:p>
            <a:fld id="{68A051C1-6F9E-B54C-8996-A55AD626798A}" type="slidenum">
              <a:rPr lang="tr-TR" smtClean="0"/>
              <a:t>‹#›</a:t>
            </a:fld>
            <a:endParaRPr lang="tr-TR"/>
          </a:p>
        </p:txBody>
      </p:sp>
    </p:spTree>
    <p:extLst>
      <p:ext uri="{BB962C8B-B14F-4D97-AF65-F5344CB8AC3E}">
        <p14:creationId xmlns:p14="http://schemas.microsoft.com/office/powerpoint/2010/main" val="7363732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6575BED-2702-8D47-B6A8-DFF5510A0746}"/>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49A3529B-FE87-074E-A9BC-8488AF2735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a:extLst>
              <a:ext uri="{FF2B5EF4-FFF2-40B4-BE49-F238E27FC236}">
                <a16:creationId xmlns:a16="http://schemas.microsoft.com/office/drawing/2014/main" id="{0B4CD58C-896E-484B-AB5F-DE1CB1AEA324}"/>
              </a:ext>
            </a:extLst>
          </p:cNvPr>
          <p:cNvSpPr>
            <a:spLocks noGrp="1"/>
          </p:cNvSpPr>
          <p:nvPr>
            <p:ph type="dt" sz="half" idx="10"/>
          </p:nvPr>
        </p:nvSpPr>
        <p:spPr/>
        <p:txBody>
          <a:bodyPr/>
          <a:lstStyle/>
          <a:p>
            <a:fld id="{E3148884-AFCF-954A-BACE-68F250DF053E}" type="datetimeFigureOut">
              <a:rPr lang="tr-TR" smtClean="0"/>
              <a:t>15.09.2019</a:t>
            </a:fld>
            <a:endParaRPr lang="tr-TR"/>
          </a:p>
        </p:txBody>
      </p:sp>
      <p:sp>
        <p:nvSpPr>
          <p:cNvPr id="5" name="Alt Bilgi Yer Tutucusu 4">
            <a:extLst>
              <a:ext uri="{FF2B5EF4-FFF2-40B4-BE49-F238E27FC236}">
                <a16:creationId xmlns:a16="http://schemas.microsoft.com/office/drawing/2014/main" id="{7B0091D6-E30A-2645-9826-D61ABD7A34C7}"/>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6918366C-0664-2143-8649-B25BD32A6180}"/>
              </a:ext>
            </a:extLst>
          </p:cNvPr>
          <p:cNvSpPr>
            <a:spLocks noGrp="1"/>
          </p:cNvSpPr>
          <p:nvPr>
            <p:ph type="sldNum" sz="quarter" idx="12"/>
          </p:nvPr>
        </p:nvSpPr>
        <p:spPr/>
        <p:txBody>
          <a:bodyPr/>
          <a:lstStyle/>
          <a:p>
            <a:fld id="{68A051C1-6F9E-B54C-8996-A55AD626798A}" type="slidenum">
              <a:rPr lang="tr-TR" smtClean="0"/>
              <a:t>‹#›</a:t>
            </a:fld>
            <a:endParaRPr lang="tr-TR"/>
          </a:p>
        </p:txBody>
      </p:sp>
    </p:spTree>
    <p:extLst>
      <p:ext uri="{BB962C8B-B14F-4D97-AF65-F5344CB8AC3E}">
        <p14:creationId xmlns:p14="http://schemas.microsoft.com/office/powerpoint/2010/main" val="38621165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7363220-83B4-4B4C-85FA-18730DC187D9}"/>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DF7D15F0-25CE-224B-B1C1-E6F30092EBD6}"/>
              </a:ext>
            </a:extLst>
          </p:cNvPr>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383BB233-45EA-C246-B4B5-9B2CCD7CF4ED}"/>
              </a:ext>
            </a:extLst>
          </p:cNvPr>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EC7C1792-7952-8B45-BF22-4F6AF67F6F07}"/>
              </a:ext>
            </a:extLst>
          </p:cNvPr>
          <p:cNvSpPr>
            <a:spLocks noGrp="1"/>
          </p:cNvSpPr>
          <p:nvPr>
            <p:ph type="dt" sz="half" idx="10"/>
          </p:nvPr>
        </p:nvSpPr>
        <p:spPr/>
        <p:txBody>
          <a:bodyPr/>
          <a:lstStyle/>
          <a:p>
            <a:fld id="{E3148884-AFCF-954A-BACE-68F250DF053E}" type="datetimeFigureOut">
              <a:rPr lang="tr-TR" smtClean="0"/>
              <a:t>15.09.2019</a:t>
            </a:fld>
            <a:endParaRPr lang="tr-TR"/>
          </a:p>
        </p:txBody>
      </p:sp>
      <p:sp>
        <p:nvSpPr>
          <p:cNvPr id="6" name="Alt Bilgi Yer Tutucusu 5">
            <a:extLst>
              <a:ext uri="{FF2B5EF4-FFF2-40B4-BE49-F238E27FC236}">
                <a16:creationId xmlns:a16="http://schemas.microsoft.com/office/drawing/2014/main" id="{E1F53EFE-4C13-B84F-B29F-9F3223245FB9}"/>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A4F2440F-9762-F846-A229-186A1B16E1BD}"/>
              </a:ext>
            </a:extLst>
          </p:cNvPr>
          <p:cNvSpPr>
            <a:spLocks noGrp="1"/>
          </p:cNvSpPr>
          <p:nvPr>
            <p:ph type="sldNum" sz="quarter" idx="12"/>
          </p:nvPr>
        </p:nvSpPr>
        <p:spPr/>
        <p:txBody>
          <a:bodyPr/>
          <a:lstStyle/>
          <a:p>
            <a:fld id="{68A051C1-6F9E-B54C-8996-A55AD626798A}" type="slidenum">
              <a:rPr lang="tr-TR" smtClean="0"/>
              <a:t>‹#›</a:t>
            </a:fld>
            <a:endParaRPr lang="tr-TR"/>
          </a:p>
        </p:txBody>
      </p:sp>
    </p:spTree>
    <p:extLst>
      <p:ext uri="{BB962C8B-B14F-4D97-AF65-F5344CB8AC3E}">
        <p14:creationId xmlns:p14="http://schemas.microsoft.com/office/powerpoint/2010/main" val="21526418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00883C8-8FE3-744F-82C7-AE1F7D0C3A13}"/>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9316E30C-B87E-8F4E-B75F-22A6FB2B3C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a:extLst>
              <a:ext uri="{FF2B5EF4-FFF2-40B4-BE49-F238E27FC236}">
                <a16:creationId xmlns:a16="http://schemas.microsoft.com/office/drawing/2014/main" id="{B7CE64EE-DCA2-B14E-A271-E6E863E6F4FA}"/>
              </a:ext>
            </a:extLst>
          </p:cNvPr>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70E3A5FF-F8B1-B940-8459-ADA2993C5D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a:extLst>
              <a:ext uri="{FF2B5EF4-FFF2-40B4-BE49-F238E27FC236}">
                <a16:creationId xmlns:a16="http://schemas.microsoft.com/office/drawing/2014/main" id="{E62DD7C5-9472-E94B-A781-5E063A0E77A3}"/>
              </a:ext>
            </a:extLst>
          </p:cNvPr>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6944B6B9-C29D-774B-B481-E60C00AB4948}"/>
              </a:ext>
            </a:extLst>
          </p:cNvPr>
          <p:cNvSpPr>
            <a:spLocks noGrp="1"/>
          </p:cNvSpPr>
          <p:nvPr>
            <p:ph type="dt" sz="half" idx="10"/>
          </p:nvPr>
        </p:nvSpPr>
        <p:spPr/>
        <p:txBody>
          <a:bodyPr/>
          <a:lstStyle/>
          <a:p>
            <a:fld id="{E3148884-AFCF-954A-BACE-68F250DF053E}" type="datetimeFigureOut">
              <a:rPr lang="tr-TR" smtClean="0"/>
              <a:t>15.09.2019</a:t>
            </a:fld>
            <a:endParaRPr lang="tr-TR"/>
          </a:p>
        </p:txBody>
      </p:sp>
      <p:sp>
        <p:nvSpPr>
          <p:cNvPr id="8" name="Alt Bilgi Yer Tutucusu 7">
            <a:extLst>
              <a:ext uri="{FF2B5EF4-FFF2-40B4-BE49-F238E27FC236}">
                <a16:creationId xmlns:a16="http://schemas.microsoft.com/office/drawing/2014/main" id="{14E0AECC-0EF5-DA42-B29A-03B54890A111}"/>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1A00CEE1-9B4B-2741-8ACE-67C5B472CBBD}"/>
              </a:ext>
            </a:extLst>
          </p:cNvPr>
          <p:cNvSpPr>
            <a:spLocks noGrp="1"/>
          </p:cNvSpPr>
          <p:nvPr>
            <p:ph type="sldNum" sz="quarter" idx="12"/>
          </p:nvPr>
        </p:nvSpPr>
        <p:spPr/>
        <p:txBody>
          <a:bodyPr/>
          <a:lstStyle/>
          <a:p>
            <a:fld id="{68A051C1-6F9E-B54C-8996-A55AD626798A}" type="slidenum">
              <a:rPr lang="tr-TR" smtClean="0"/>
              <a:t>‹#›</a:t>
            </a:fld>
            <a:endParaRPr lang="tr-TR"/>
          </a:p>
        </p:txBody>
      </p:sp>
    </p:spTree>
    <p:extLst>
      <p:ext uri="{BB962C8B-B14F-4D97-AF65-F5344CB8AC3E}">
        <p14:creationId xmlns:p14="http://schemas.microsoft.com/office/powerpoint/2010/main" val="28312760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997F73D-821E-374E-9F93-C105AEE792B3}"/>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421850A8-28AD-AA47-9BDF-FB66F0BFB885}"/>
              </a:ext>
            </a:extLst>
          </p:cNvPr>
          <p:cNvSpPr>
            <a:spLocks noGrp="1"/>
          </p:cNvSpPr>
          <p:nvPr>
            <p:ph type="dt" sz="half" idx="10"/>
          </p:nvPr>
        </p:nvSpPr>
        <p:spPr/>
        <p:txBody>
          <a:bodyPr/>
          <a:lstStyle/>
          <a:p>
            <a:fld id="{E3148884-AFCF-954A-BACE-68F250DF053E}" type="datetimeFigureOut">
              <a:rPr lang="tr-TR" smtClean="0"/>
              <a:t>15.09.2019</a:t>
            </a:fld>
            <a:endParaRPr lang="tr-TR"/>
          </a:p>
        </p:txBody>
      </p:sp>
      <p:sp>
        <p:nvSpPr>
          <p:cNvPr id="4" name="Alt Bilgi Yer Tutucusu 3">
            <a:extLst>
              <a:ext uri="{FF2B5EF4-FFF2-40B4-BE49-F238E27FC236}">
                <a16:creationId xmlns:a16="http://schemas.microsoft.com/office/drawing/2014/main" id="{532D7C5F-F666-8147-8EA7-9F06EED05C46}"/>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6F76EEC0-527A-AC4A-AC1F-F0766DE1C514}"/>
              </a:ext>
            </a:extLst>
          </p:cNvPr>
          <p:cNvSpPr>
            <a:spLocks noGrp="1"/>
          </p:cNvSpPr>
          <p:nvPr>
            <p:ph type="sldNum" sz="quarter" idx="12"/>
          </p:nvPr>
        </p:nvSpPr>
        <p:spPr/>
        <p:txBody>
          <a:bodyPr/>
          <a:lstStyle/>
          <a:p>
            <a:fld id="{68A051C1-6F9E-B54C-8996-A55AD626798A}" type="slidenum">
              <a:rPr lang="tr-TR" smtClean="0"/>
              <a:t>‹#›</a:t>
            </a:fld>
            <a:endParaRPr lang="tr-TR"/>
          </a:p>
        </p:txBody>
      </p:sp>
    </p:spTree>
    <p:extLst>
      <p:ext uri="{BB962C8B-B14F-4D97-AF65-F5344CB8AC3E}">
        <p14:creationId xmlns:p14="http://schemas.microsoft.com/office/powerpoint/2010/main" val="4025584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a:t>Στυλ κύριου τίτλου</a:t>
            </a:r>
            <a:endParaRPr kumimoji="0" lang="en-US"/>
          </a:p>
        </p:txBody>
      </p:sp>
      <p:sp>
        <p:nvSpPr>
          <p:cNvPr id="5" name="Θέση ημερομηνίας 4"/>
          <p:cNvSpPr>
            <a:spLocks noGrp="1"/>
          </p:cNvSpPr>
          <p:nvPr>
            <p:ph type="dt" sz="half" idx="10"/>
          </p:nvPr>
        </p:nvSpPr>
        <p:spPr/>
        <p:txBody>
          <a:bodyPr/>
          <a:lstStyle/>
          <a:p>
            <a:fld id="{2BE451C3-0FF4-47C4-B829-773ADF60F88C}" type="datetimeFigureOut">
              <a:rPr lang="en-US" smtClean="0"/>
              <a:t>9/15/2019</a:t>
            </a:fld>
            <a:endParaRPr lang="en-US" dirty="0"/>
          </a:p>
        </p:txBody>
      </p:sp>
      <p:sp>
        <p:nvSpPr>
          <p:cNvPr id="6" name="Θέση υποσέλιδου 5"/>
          <p:cNvSpPr>
            <a:spLocks noGrp="1"/>
          </p:cNvSpPr>
          <p:nvPr>
            <p:ph type="ftr" sz="quarter" idx="11"/>
          </p:nvPr>
        </p:nvSpPr>
        <p:spPr/>
        <p:txBody>
          <a:bodyPr/>
          <a:lstStyle/>
          <a:p>
            <a:endParaRPr lang="en-US" dirty="0"/>
          </a:p>
        </p:txBody>
      </p:sp>
      <p:sp>
        <p:nvSpPr>
          <p:cNvPr id="7" name="Θέση αριθμού διαφάνειας 6"/>
          <p:cNvSpPr>
            <a:spLocks noGrp="1"/>
          </p:cNvSpPr>
          <p:nvPr>
            <p:ph type="sldNum" sz="quarter" idx="12"/>
          </p:nvPr>
        </p:nvSpPr>
        <p:spPr/>
        <p:txBody>
          <a:bodyPr/>
          <a:lstStyle/>
          <a:p>
            <a:fld id="{D57F1E4F-1CFF-5643-939E-217C01CDF565}" type="slidenum">
              <a:rPr lang="en-US" smtClean="0"/>
              <a:pPr/>
              <a:t>‹#›</a:t>
            </a:fld>
            <a:endParaRPr lang="en-US" dirty="0"/>
          </a:p>
        </p:txBody>
      </p:sp>
      <p:sp>
        <p:nvSpPr>
          <p:cNvPr id="9" name="Θέση περιεχομένου 8"/>
          <p:cNvSpPr>
            <a:spLocks noGrp="1"/>
          </p:cNvSpPr>
          <p:nvPr>
            <p:ph sz="quarter" idx="1"/>
          </p:nvPr>
        </p:nvSpPr>
        <p:spPr>
          <a:xfrm>
            <a:off x="1219200" y="1447800"/>
            <a:ext cx="4998720" cy="4572000"/>
          </a:xfrm>
        </p:spPr>
        <p:txBody>
          <a:bodyPr vert="horz"/>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11" name="Θέση περιεχομένου 10"/>
          <p:cNvSpPr>
            <a:spLocks noGrp="1"/>
          </p:cNvSpPr>
          <p:nvPr>
            <p:ph sz="quarter" idx="2"/>
          </p:nvPr>
        </p:nvSpPr>
        <p:spPr>
          <a:xfrm>
            <a:off x="6578600" y="1447800"/>
            <a:ext cx="4998720" cy="4572000"/>
          </a:xfrm>
        </p:spPr>
        <p:txBody>
          <a:bodyPr vert="horz"/>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Tree>
  </p:cSld>
  <p:clrMapOvr>
    <a:masterClrMapping/>
  </p:clrMapOvr>
  <p:hf sldNum="0"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C145DD8E-892B-6B42-9345-9D068843290C}"/>
              </a:ext>
            </a:extLst>
          </p:cNvPr>
          <p:cNvSpPr>
            <a:spLocks noGrp="1"/>
          </p:cNvSpPr>
          <p:nvPr>
            <p:ph type="dt" sz="half" idx="10"/>
          </p:nvPr>
        </p:nvSpPr>
        <p:spPr/>
        <p:txBody>
          <a:bodyPr/>
          <a:lstStyle/>
          <a:p>
            <a:fld id="{E3148884-AFCF-954A-BACE-68F250DF053E}" type="datetimeFigureOut">
              <a:rPr lang="tr-TR" smtClean="0"/>
              <a:t>15.09.2019</a:t>
            </a:fld>
            <a:endParaRPr lang="tr-TR"/>
          </a:p>
        </p:txBody>
      </p:sp>
      <p:sp>
        <p:nvSpPr>
          <p:cNvPr id="3" name="Alt Bilgi Yer Tutucusu 2">
            <a:extLst>
              <a:ext uri="{FF2B5EF4-FFF2-40B4-BE49-F238E27FC236}">
                <a16:creationId xmlns:a16="http://schemas.microsoft.com/office/drawing/2014/main" id="{98F62A7E-AA72-C245-B150-90EC655D1589}"/>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25F647E9-A153-F94F-94D3-BE03508B0B2D}"/>
              </a:ext>
            </a:extLst>
          </p:cNvPr>
          <p:cNvSpPr>
            <a:spLocks noGrp="1"/>
          </p:cNvSpPr>
          <p:nvPr>
            <p:ph type="sldNum" sz="quarter" idx="12"/>
          </p:nvPr>
        </p:nvSpPr>
        <p:spPr/>
        <p:txBody>
          <a:bodyPr/>
          <a:lstStyle/>
          <a:p>
            <a:fld id="{68A051C1-6F9E-B54C-8996-A55AD626798A}" type="slidenum">
              <a:rPr lang="tr-TR" smtClean="0"/>
              <a:t>‹#›</a:t>
            </a:fld>
            <a:endParaRPr lang="tr-TR"/>
          </a:p>
        </p:txBody>
      </p:sp>
    </p:spTree>
    <p:extLst>
      <p:ext uri="{BB962C8B-B14F-4D97-AF65-F5344CB8AC3E}">
        <p14:creationId xmlns:p14="http://schemas.microsoft.com/office/powerpoint/2010/main" val="27718702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4F75310-71DB-E240-89F7-E108E8538ABE}"/>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611B7C0B-68A4-4F4C-96F0-0BF8A6B859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BC2EB312-E3E2-1345-A13F-7E44535037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id="{6F175A6D-00C5-0A43-8D9C-02A072BDFF25}"/>
              </a:ext>
            </a:extLst>
          </p:cNvPr>
          <p:cNvSpPr>
            <a:spLocks noGrp="1"/>
          </p:cNvSpPr>
          <p:nvPr>
            <p:ph type="dt" sz="half" idx="10"/>
          </p:nvPr>
        </p:nvSpPr>
        <p:spPr/>
        <p:txBody>
          <a:bodyPr/>
          <a:lstStyle/>
          <a:p>
            <a:fld id="{E3148884-AFCF-954A-BACE-68F250DF053E}" type="datetimeFigureOut">
              <a:rPr lang="tr-TR" smtClean="0"/>
              <a:t>15.09.2019</a:t>
            </a:fld>
            <a:endParaRPr lang="tr-TR"/>
          </a:p>
        </p:txBody>
      </p:sp>
      <p:sp>
        <p:nvSpPr>
          <p:cNvPr id="6" name="Alt Bilgi Yer Tutucusu 5">
            <a:extLst>
              <a:ext uri="{FF2B5EF4-FFF2-40B4-BE49-F238E27FC236}">
                <a16:creationId xmlns:a16="http://schemas.microsoft.com/office/drawing/2014/main" id="{D0339518-6E4D-804A-ADF3-BFC06676F9DA}"/>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16902821-AFAE-214A-8A26-6A6F8D3C4724}"/>
              </a:ext>
            </a:extLst>
          </p:cNvPr>
          <p:cNvSpPr>
            <a:spLocks noGrp="1"/>
          </p:cNvSpPr>
          <p:nvPr>
            <p:ph type="sldNum" sz="quarter" idx="12"/>
          </p:nvPr>
        </p:nvSpPr>
        <p:spPr/>
        <p:txBody>
          <a:bodyPr/>
          <a:lstStyle/>
          <a:p>
            <a:fld id="{68A051C1-6F9E-B54C-8996-A55AD626798A}" type="slidenum">
              <a:rPr lang="tr-TR" smtClean="0"/>
              <a:t>‹#›</a:t>
            </a:fld>
            <a:endParaRPr lang="tr-TR"/>
          </a:p>
        </p:txBody>
      </p:sp>
    </p:spTree>
    <p:extLst>
      <p:ext uri="{BB962C8B-B14F-4D97-AF65-F5344CB8AC3E}">
        <p14:creationId xmlns:p14="http://schemas.microsoft.com/office/powerpoint/2010/main" val="24161784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73D46662-42F9-494B-B555-B1394E5CAB8C}"/>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0E701740-97A6-6D40-97CC-4D1A8D05D8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5CD41845-1691-7645-A81A-9234ADDD91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id="{D97B4B11-D652-254D-A15F-550F60B76E66}"/>
              </a:ext>
            </a:extLst>
          </p:cNvPr>
          <p:cNvSpPr>
            <a:spLocks noGrp="1"/>
          </p:cNvSpPr>
          <p:nvPr>
            <p:ph type="dt" sz="half" idx="10"/>
          </p:nvPr>
        </p:nvSpPr>
        <p:spPr/>
        <p:txBody>
          <a:bodyPr/>
          <a:lstStyle/>
          <a:p>
            <a:fld id="{E3148884-AFCF-954A-BACE-68F250DF053E}" type="datetimeFigureOut">
              <a:rPr lang="tr-TR" smtClean="0"/>
              <a:t>15.09.2019</a:t>
            </a:fld>
            <a:endParaRPr lang="tr-TR"/>
          </a:p>
        </p:txBody>
      </p:sp>
      <p:sp>
        <p:nvSpPr>
          <p:cNvPr id="6" name="Alt Bilgi Yer Tutucusu 5">
            <a:extLst>
              <a:ext uri="{FF2B5EF4-FFF2-40B4-BE49-F238E27FC236}">
                <a16:creationId xmlns:a16="http://schemas.microsoft.com/office/drawing/2014/main" id="{7F2900B8-B84F-744F-80DA-BD3F4F7173E7}"/>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AF98CFB0-C4BA-224A-B3CA-DAB987B085B9}"/>
              </a:ext>
            </a:extLst>
          </p:cNvPr>
          <p:cNvSpPr>
            <a:spLocks noGrp="1"/>
          </p:cNvSpPr>
          <p:nvPr>
            <p:ph type="sldNum" sz="quarter" idx="12"/>
          </p:nvPr>
        </p:nvSpPr>
        <p:spPr/>
        <p:txBody>
          <a:bodyPr/>
          <a:lstStyle/>
          <a:p>
            <a:fld id="{68A051C1-6F9E-B54C-8996-A55AD626798A}" type="slidenum">
              <a:rPr lang="tr-TR" smtClean="0"/>
              <a:t>‹#›</a:t>
            </a:fld>
            <a:endParaRPr lang="tr-TR"/>
          </a:p>
        </p:txBody>
      </p:sp>
    </p:spTree>
    <p:extLst>
      <p:ext uri="{BB962C8B-B14F-4D97-AF65-F5344CB8AC3E}">
        <p14:creationId xmlns:p14="http://schemas.microsoft.com/office/powerpoint/2010/main" val="599380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2C11DFF-6E3B-2E40-A875-725554062AAF}"/>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885BF493-E39C-3D40-8B06-976B72F758AF}"/>
              </a:ext>
            </a:extLst>
          </p:cNvPr>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C80B74C1-C5AB-F748-8CF6-EE855DCCC73D}"/>
              </a:ext>
            </a:extLst>
          </p:cNvPr>
          <p:cNvSpPr>
            <a:spLocks noGrp="1"/>
          </p:cNvSpPr>
          <p:nvPr>
            <p:ph type="dt" sz="half" idx="10"/>
          </p:nvPr>
        </p:nvSpPr>
        <p:spPr/>
        <p:txBody>
          <a:bodyPr/>
          <a:lstStyle/>
          <a:p>
            <a:fld id="{E3148884-AFCF-954A-BACE-68F250DF053E}" type="datetimeFigureOut">
              <a:rPr lang="tr-TR" smtClean="0"/>
              <a:t>15.09.2019</a:t>
            </a:fld>
            <a:endParaRPr lang="tr-TR"/>
          </a:p>
        </p:txBody>
      </p:sp>
      <p:sp>
        <p:nvSpPr>
          <p:cNvPr id="5" name="Alt Bilgi Yer Tutucusu 4">
            <a:extLst>
              <a:ext uri="{FF2B5EF4-FFF2-40B4-BE49-F238E27FC236}">
                <a16:creationId xmlns:a16="http://schemas.microsoft.com/office/drawing/2014/main" id="{7BE5D699-A4B3-F543-BD86-D237CF42E57E}"/>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07B4C322-93A2-044B-BFE2-D9BCAF3CDD21}"/>
              </a:ext>
            </a:extLst>
          </p:cNvPr>
          <p:cNvSpPr>
            <a:spLocks noGrp="1"/>
          </p:cNvSpPr>
          <p:nvPr>
            <p:ph type="sldNum" sz="quarter" idx="12"/>
          </p:nvPr>
        </p:nvSpPr>
        <p:spPr/>
        <p:txBody>
          <a:bodyPr/>
          <a:lstStyle/>
          <a:p>
            <a:fld id="{68A051C1-6F9E-B54C-8996-A55AD626798A}" type="slidenum">
              <a:rPr lang="tr-TR" smtClean="0"/>
              <a:t>‹#›</a:t>
            </a:fld>
            <a:endParaRPr lang="tr-TR"/>
          </a:p>
        </p:txBody>
      </p:sp>
    </p:spTree>
    <p:extLst>
      <p:ext uri="{BB962C8B-B14F-4D97-AF65-F5344CB8AC3E}">
        <p14:creationId xmlns:p14="http://schemas.microsoft.com/office/powerpoint/2010/main" val="15513775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F0B441EC-557C-2543-AF03-BC097D4B2938}"/>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95554AB8-B39F-1149-AC5A-2C1DEDF24C83}"/>
              </a:ext>
            </a:extLst>
          </p:cNvPr>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E0B58253-6D89-304D-BC4F-4232DDD31E4D}"/>
              </a:ext>
            </a:extLst>
          </p:cNvPr>
          <p:cNvSpPr>
            <a:spLocks noGrp="1"/>
          </p:cNvSpPr>
          <p:nvPr>
            <p:ph type="dt" sz="half" idx="10"/>
          </p:nvPr>
        </p:nvSpPr>
        <p:spPr/>
        <p:txBody>
          <a:bodyPr/>
          <a:lstStyle/>
          <a:p>
            <a:fld id="{E3148884-AFCF-954A-BACE-68F250DF053E}" type="datetimeFigureOut">
              <a:rPr lang="tr-TR" smtClean="0"/>
              <a:t>15.09.2019</a:t>
            </a:fld>
            <a:endParaRPr lang="tr-TR"/>
          </a:p>
        </p:txBody>
      </p:sp>
      <p:sp>
        <p:nvSpPr>
          <p:cNvPr id="5" name="Alt Bilgi Yer Tutucusu 4">
            <a:extLst>
              <a:ext uri="{FF2B5EF4-FFF2-40B4-BE49-F238E27FC236}">
                <a16:creationId xmlns:a16="http://schemas.microsoft.com/office/drawing/2014/main" id="{6F8C2E8D-28CF-DE44-898A-8EAF886B555F}"/>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74CC1D92-DBBC-8E46-AA64-7FBAD7E46C32}"/>
              </a:ext>
            </a:extLst>
          </p:cNvPr>
          <p:cNvSpPr>
            <a:spLocks noGrp="1"/>
          </p:cNvSpPr>
          <p:nvPr>
            <p:ph type="sldNum" sz="quarter" idx="12"/>
          </p:nvPr>
        </p:nvSpPr>
        <p:spPr/>
        <p:txBody>
          <a:bodyPr/>
          <a:lstStyle/>
          <a:p>
            <a:fld id="{68A051C1-6F9E-B54C-8996-A55AD626798A}" type="slidenum">
              <a:rPr lang="tr-TR" smtClean="0"/>
              <a:t>‹#›</a:t>
            </a:fld>
            <a:endParaRPr lang="tr-TR"/>
          </a:p>
        </p:txBody>
      </p:sp>
    </p:spTree>
    <p:extLst>
      <p:ext uri="{BB962C8B-B14F-4D97-AF65-F5344CB8AC3E}">
        <p14:creationId xmlns:p14="http://schemas.microsoft.com/office/powerpoint/2010/main" val="1072815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1219200" y="273050"/>
            <a:ext cx="10363200" cy="1143000"/>
          </a:xfrm>
        </p:spPr>
        <p:txBody>
          <a:bodyPr anchor="b" anchorCtr="0"/>
          <a:lstStyle>
            <a:lvl1pPr>
              <a:defRPr/>
            </a:lvl1pPr>
          </a:lstStyle>
          <a:p>
            <a:r>
              <a:rPr kumimoji="0" lang="el-GR"/>
              <a:t>Στυλ κύριου τίτλου</a:t>
            </a:r>
            <a:endParaRPr kumimoji="0" lang="en-US"/>
          </a:p>
        </p:txBody>
      </p:sp>
      <p:sp>
        <p:nvSpPr>
          <p:cNvPr id="3" name="Θέση κειμένου 2"/>
          <p:cNvSpPr>
            <a:spLocks noGrp="1"/>
          </p:cNvSpPr>
          <p:nvPr>
            <p:ph type="body" idx="1"/>
          </p:nvPr>
        </p:nvSpPr>
        <p:spPr>
          <a:xfrm>
            <a:off x="12192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a:t>Στυλ υποδείγματος κειμένου</a:t>
            </a:r>
          </a:p>
        </p:txBody>
      </p:sp>
      <p:sp>
        <p:nvSpPr>
          <p:cNvPr id="4" name="Θέση κειμένου 3"/>
          <p:cNvSpPr>
            <a:spLocks noGrp="1"/>
          </p:cNvSpPr>
          <p:nvPr>
            <p:ph type="body" sz="half" idx="3"/>
          </p:nvPr>
        </p:nvSpPr>
        <p:spPr>
          <a:xfrm>
            <a:off x="66040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a:t>Στυλ υποδείγματος κειμένου</a:t>
            </a:r>
          </a:p>
        </p:txBody>
      </p:sp>
      <p:sp>
        <p:nvSpPr>
          <p:cNvPr id="7" name="Θέση ημερομηνίας 6"/>
          <p:cNvSpPr>
            <a:spLocks noGrp="1"/>
          </p:cNvSpPr>
          <p:nvPr>
            <p:ph type="dt" sz="half" idx="10"/>
          </p:nvPr>
        </p:nvSpPr>
        <p:spPr/>
        <p:txBody>
          <a:bodyPr/>
          <a:lstStyle/>
          <a:p>
            <a:fld id="{2BE451C3-0FF4-47C4-B829-773ADF60F88C}" type="datetimeFigureOut">
              <a:rPr lang="en-US" smtClean="0"/>
              <a:t>9/15/2019</a:t>
            </a:fld>
            <a:endParaRPr lang="en-US" dirty="0"/>
          </a:p>
        </p:txBody>
      </p:sp>
      <p:sp>
        <p:nvSpPr>
          <p:cNvPr id="8" name="Θέση υποσέλιδου 7"/>
          <p:cNvSpPr>
            <a:spLocks noGrp="1"/>
          </p:cNvSpPr>
          <p:nvPr>
            <p:ph type="ftr" sz="quarter" idx="11"/>
          </p:nvPr>
        </p:nvSpPr>
        <p:spPr/>
        <p:txBody>
          <a:bodyPr/>
          <a:lstStyle/>
          <a:p>
            <a:endParaRPr lang="en-US" dirty="0"/>
          </a:p>
        </p:txBody>
      </p:sp>
      <p:sp>
        <p:nvSpPr>
          <p:cNvPr id="9" name="Θέση αριθμού διαφάνειας 8"/>
          <p:cNvSpPr>
            <a:spLocks noGrp="1"/>
          </p:cNvSpPr>
          <p:nvPr>
            <p:ph type="sldNum" sz="quarter" idx="12"/>
          </p:nvPr>
        </p:nvSpPr>
        <p:spPr/>
        <p:txBody>
          <a:bodyPr/>
          <a:lstStyle/>
          <a:p>
            <a:fld id="{D57F1E4F-1CFF-5643-939E-217C01CDF565}" type="slidenum">
              <a:rPr lang="en-US" smtClean="0"/>
              <a:pPr/>
              <a:t>‹#›</a:t>
            </a:fld>
            <a:endParaRPr lang="en-US" dirty="0"/>
          </a:p>
        </p:txBody>
      </p:sp>
      <p:sp>
        <p:nvSpPr>
          <p:cNvPr id="11" name="Θέση περιεχομένου 10"/>
          <p:cNvSpPr>
            <a:spLocks noGrp="1"/>
          </p:cNvSpPr>
          <p:nvPr>
            <p:ph sz="half" idx="2"/>
          </p:nvPr>
        </p:nvSpPr>
        <p:spPr>
          <a:xfrm>
            <a:off x="1219200" y="2247900"/>
            <a:ext cx="4978400" cy="3886200"/>
          </a:xfrm>
        </p:spPr>
        <p:txBody>
          <a:bodyPr vert="horz"/>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13" name="Θέση περιεχομένου 12"/>
          <p:cNvSpPr>
            <a:spLocks noGrp="1"/>
          </p:cNvSpPr>
          <p:nvPr>
            <p:ph sz="half" idx="4"/>
          </p:nvPr>
        </p:nvSpPr>
        <p:spPr>
          <a:xfrm>
            <a:off x="6604000" y="2247900"/>
            <a:ext cx="4978400" cy="3886200"/>
          </a:xfrm>
        </p:spPr>
        <p:txBody>
          <a:bodyPr vert="horz"/>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a:t>Στυλ κύριου τίτλου</a:t>
            </a:r>
            <a:endParaRPr kumimoji="0" lang="en-US"/>
          </a:p>
        </p:txBody>
      </p:sp>
      <p:sp>
        <p:nvSpPr>
          <p:cNvPr id="3" name="Θέση ημερομηνίας 2"/>
          <p:cNvSpPr>
            <a:spLocks noGrp="1"/>
          </p:cNvSpPr>
          <p:nvPr>
            <p:ph type="dt" sz="half" idx="10"/>
          </p:nvPr>
        </p:nvSpPr>
        <p:spPr/>
        <p:txBody>
          <a:bodyPr/>
          <a:lstStyle/>
          <a:p>
            <a:fld id="{2BE451C3-0FF4-47C4-B829-773ADF60F88C}" type="datetimeFigureOut">
              <a:rPr lang="en-US" smtClean="0"/>
              <a:t>9/15/2019</a:t>
            </a:fld>
            <a:endParaRPr lang="en-US" dirty="0"/>
          </a:p>
        </p:txBody>
      </p:sp>
      <p:sp>
        <p:nvSpPr>
          <p:cNvPr id="4" name="Θέση υποσέλιδου 3"/>
          <p:cNvSpPr>
            <a:spLocks noGrp="1"/>
          </p:cNvSpPr>
          <p:nvPr>
            <p:ph type="ftr" sz="quarter" idx="11"/>
          </p:nvPr>
        </p:nvSpPr>
        <p:spPr/>
        <p:txBody>
          <a:bodyPr/>
          <a:lstStyle/>
          <a:p>
            <a:endParaRPr lang="en-US" dirty="0"/>
          </a:p>
        </p:txBody>
      </p:sp>
      <p:sp>
        <p:nvSpPr>
          <p:cNvPr id="5" name="Θέση αριθμού διαφάνειας 4"/>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2BE451C3-0FF4-47C4-B829-773ADF60F88C}" type="datetimeFigureOut">
              <a:rPr lang="en-US" smtClean="0"/>
              <a:t>9/15/2019</a:t>
            </a:fld>
            <a:endParaRPr lang="en-US" dirty="0"/>
          </a:p>
        </p:txBody>
      </p:sp>
      <p:sp>
        <p:nvSpPr>
          <p:cNvPr id="3" name="Θέση υποσέλιδου 2"/>
          <p:cNvSpPr>
            <a:spLocks noGrp="1"/>
          </p:cNvSpPr>
          <p:nvPr>
            <p:ph type="ftr" sz="quarter" idx="11"/>
          </p:nvPr>
        </p:nvSpPr>
        <p:spPr/>
        <p:txBody>
          <a:bodyPr/>
          <a:lstStyle/>
          <a:p>
            <a:endParaRPr lang="en-US" dirty="0"/>
          </a:p>
        </p:txBody>
      </p:sp>
      <p:sp>
        <p:nvSpPr>
          <p:cNvPr id="4" name="Θέση αριθμού διαφάνειας 3"/>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8" name="Ορθογώνιο 7"/>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Στρογγυλεμένο ορθογώνιο 8"/>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Τίτλος 1"/>
          <p:cNvSpPr>
            <a:spLocks noGrp="1"/>
          </p:cNvSpPr>
          <p:nvPr>
            <p:ph type="title"/>
          </p:nvPr>
        </p:nvSpPr>
        <p:spPr>
          <a:xfrm>
            <a:off x="1219200" y="273050"/>
            <a:ext cx="10363200" cy="1143000"/>
          </a:xfrm>
        </p:spPr>
        <p:txBody>
          <a:bodyPr anchor="b" anchorCtr="0"/>
          <a:lstStyle>
            <a:lvl1pPr algn="l">
              <a:buNone/>
              <a:defRPr sz="4000" b="0"/>
            </a:lvl1pPr>
          </a:lstStyle>
          <a:p>
            <a:r>
              <a:rPr kumimoji="0" lang="el-GR"/>
              <a:t>Στυλ κύριου τίτλου</a:t>
            </a:r>
            <a:endParaRPr kumimoji="0" lang="en-US"/>
          </a:p>
        </p:txBody>
      </p:sp>
      <p:sp>
        <p:nvSpPr>
          <p:cNvPr id="3" name="Θέση κειμένου 2"/>
          <p:cNvSpPr>
            <a:spLocks noGrp="1"/>
          </p:cNvSpPr>
          <p:nvPr>
            <p:ph type="body" idx="2"/>
          </p:nvPr>
        </p:nvSpPr>
        <p:spPr>
          <a:xfrm>
            <a:off x="1219200" y="1600200"/>
            <a:ext cx="2540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l-GR"/>
              <a:t>Στυλ υποδείγματος κειμένου</a:t>
            </a:r>
          </a:p>
        </p:txBody>
      </p:sp>
      <p:sp>
        <p:nvSpPr>
          <p:cNvPr id="5" name="Θέση ημερομηνίας 4"/>
          <p:cNvSpPr>
            <a:spLocks noGrp="1"/>
          </p:cNvSpPr>
          <p:nvPr>
            <p:ph type="dt" sz="half" idx="10"/>
          </p:nvPr>
        </p:nvSpPr>
        <p:spPr/>
        <p:txBody>
          <a:bodyPr/>
          <a:lstStyle/>
          <a:p>
            <a:fld id="{2BE451C3-0FF4-47C4-B829-773ADF60F88C}" type="datetimeFigureOut">
              <a:rPr lang="en-US" smtClean="0"/>
              <a:t>9/15/2019</a:t>
            </a:fld>
            <a:endParaRPr lang="en-US" dirty="0"/>
          </a:p>
        </p:txBody>
      </p:sp>
      <p:sp>
        <p:nvSpPr>
          <p:cNvPr id="6" name="Θέση υποσέλιδου 5"/>
          <p:cNvSpPr>
            <a:spLocks noGrp="1"/>
          </p:cNvSpPr>
          <p:nvPr>
            <p:ph type="ftr" sz="quarter" idx="11"/>
          </p:nvPr>
        </p:nvSpPr>
        <p:spPr/>
        <p:txBody>
          <a:bodyPr/>
          <a:lstStyle/>
          <a:p>
            <a:endParaRPr lang="en-US" dirty="0"/>
          </a:p>
        </p:txBody>
      </p:sp>
      <p:sp>
        <p:nvSpPr>
          <p:cNvPr id="7" name="Θέση αριθμού διαφάνειας 6"/>
          <p:cNvSpPr>
            <a:spLocks noGrp="1"/>
          </p:cNvSpPr>
          <p:nvPr>
            <p:ph type="sldNum" sz="quarter" idx="12"/>
          </p:nvPr>
        </p:nvSpPr>
        <p:spPr/>
        <p:txBody>
          <a:bodyPr/>
          <a:lstStyle/>
          <a:p>
            <a:fld id="{D57F1E4F-1CFF-5643-939E-217C01CDF565}" type="slidenum">
              <a:rPr lang="en-US" smtClean="0"/>
              <a:pPr/>
              <a:t>‹#›</a:t>
            </a:fld>
            <a:endParaRPr lang="en-US" dirty="0"/>
          </a:p>
        </p:txBody>
      </p:sp>
      <p:sp>
        <p:nvSpPr>
          <p:cNvPr id="11" name="Θέση περιεχομένου 10"/>
          <p:cNvSpPr>
            <a:spLocks noGrp="1"/>
          </p:cNvSpPr>
          <p:nvPr>
            <p:ph sz="quarter" idx="1"/>
          </p:nvPr>
        </p:nvSpPr>
        <p:spPr>
          <a:xfrm>
            <a:off x="3962400" y="1600200"/>
            <a:ext cx="7620000" cy="4495800"/>
          </a:xfrm>
        </p:spPr>
        <p:txBody>
          <a:bodyPr vert="horz"/>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219200" y="4900550"/>
            <a:ext cx="9753600" cy="522288"/>
          </a:xfrm>
        </p:spPr>
        <p:txBody>
          <a:bodyPr anchor="ctr">
            <a:noAutofit/>
          </a:bodyPr>
          <a:lstStyle>
            <a:lvl1pPr algn="l">
              <a:buNone/>
              <a:defRPr sz="2800" b="0"/>
            </a:lvl1pPr>
          </a:lstStyle>
          <a:p>
            <a:r>
              <a:rPr kumimoji="0" lang="el-GR"/>
              <a:t>Στυλ κύριου τίτλου</a:t>
            </a:r>
            <a:endParaRPr kumimoji="0" lang="en-US"/>
          </a:p>
        </p:txBody>
      </p:sp>
      <p:sp>
        <p:nvSpPr>
          <p:cNvPr id="4" name="Θέση κειμένου 3"/>
          <p:cNvSpPr>
            <a:spLocks noGrp="1"/>
          </p:cNvSpPr>
          <p:nvPr>
            <p:ph type="body" sz="half" idx="2"/>
          </p:nvPr>
        </p:nvSpPr>
        <p:spPr>
          <a:xfrm>
            <a:off x="1219200" y="5445825"/>
            <a:ext cx="97536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l-GR"/>
              <a:t>Στυλ υποδείγματος κειμένου</a:t>
            </a:r>
          </a:p>
        </p:txBody>
      </p:sp>
      <p:sp>
        <p:nvSpPr>
          <p:cNvPr id="5" name="Θέση ημερομηνίας 4"/>
          <p:cNvSpPr>
            <a:spLocks noGrp="1"/>
          </p:cNvSpPr>
          <p:nvPr>
            <p:ph type="dt" sz="half" idx="10"/>
          </p:nvPr>
        </p:nvSpPr>
        <p:spPr/>
        <p:txBody>
          <a:bodyPr/>
          <a:lstStyle/>
          <a:p>
            <a:fld id="{2BE451C3-0FF4-47C4-B829-773ADF60F88C}" type="datetimeFigureOut">
              <a:rPr lang="en-US" smtClean="0"/>
              <a:t>9/15/2019</a:t>
            </a:fld>
            <a:endParaRPr lang="en-US" dirty="0"/>
          </a:p>
        </p:txBody>
      </p:sp>
      <p:sp>
        <p:nvSpPr>
          <p:cNvPr id="6" name="Θέση υποσέλιδου 5"/>
          <p:cNvSpPr>
            <a:spLocks noGrp="1"/>
          </p:cNvSpPr>
          <p:nvPr>
            <p:ph type="ftr" sz="quarter" idx="11"/>
          </p:nvPr>
        </p:nvSpPr>
        <p:spPr>
          <a:xfrm>
            <a:off x="1219200" y="6172200"/>
            <a:ext cx="5181600" cy="457200"/>
          </a:xfrm>
        </p:spPr>
        <p:txBody>
          <a:bodyPr/>
          <a:lstStyle/>
          <a:p>
            <a:endParaRPr lang="en-US" dirty="0"/>
          </a:p>
        </p:txBody>
      </p:sp>
      <p:sp>
        <p:nvSpPr>
          <p:cNvPr id="7" name="Θέση αριθμού διαφάνειας 6"/>
          <p:cNvSpPr>
            <a:spLocks noGrp="1"/>
          </p:cNvSpPr>
          <p:nvPr>
            <p:ph type="sldNum" sz="quarter" idx="12"/>
          </p:nvPr>
        </p:nvSpPr>
        <p:spPr>
          <a:xfrm>
            <a:off x="195072" y="6208776"/>
            <a:ext cx="609600" cy="457200"/>
          </a:xfrm>
        </p:spPr>
        <p:txBody>
          <a:bodyPr/>
          <a:lstStyle/>
          <a:p>
            <a:fld id="{D57F1E4F-1CFF-5643-939E-217C01CDF565}" type="slidenum">
              <a:rPr lang="en-US" smtClean="0"/>
              <a:pPr/>
              <a:t>‹#›</a:t>
            </a:fld>
            <a:endParaRPr lang="en-US" dirty="0"/>
          </a:p>
        </p:txBody>
      </p:sp>
      <p:sp>
        <p:nvSpPr>
          <p:cNvPr id="11" name="Ορθογώνιο 10"/>
          <p:cNvSpPr/>
          <p:nvPr/>
        </p:nvSpPr>
        <p:spPr>
          <a:xfrm flipV="1">
            <a:off x="91076" y="4683555"/>
            <a:ext cx="120091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Ορθογώνιο 11"/>
          <p:cNvSpPr/>
          <p:nvPr/>
        </p:nvSpPr>
        <p:spPr>
          <a:xfrm>
            <a:off x="91345" y="4650475"/>
            <a:ext cx="12008852"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Ορθογώνιο 12"/>
          <p:cNvSpPr/>
          <p:nvPr/>
        </p:nvSpPr>
        <p:spPr>
          <a:xfrm>
            <a:off x="91348" y="4773225"/>
            <a:ext cx="12008849"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Θέση εικόνας 2"/>
          <p:cNvSpPr>
            <a:spLocks noGrp="1"/>
          </p:cNvSpPr>
          <p:nvPr>
            <p:ph type="pic" idx="1"/>
          </p:nvPr>
        </p:nvSpPr>
        <p:spPr>
          <a:xfrm>
            <a:off x="91078" y="66676"/>
            <a:ext cx="12002497"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l-GR"/>
              <a:t>Κάντε κλικ στο εικονίδιο για να προσθέσετε μια εικόνα</a:t>
            </a:r>
            <a:endParaRPr kumimoji="0" lang="en-US" dirty="0"/>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Ορθογώνιο 8"/>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Στρογγυλεμένο ορθογώνιο 7"/>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Θέση τίτλου 21"/>
          <p:cNvSpPr>
            <a:spLocks noGrp="1"/>
          </p:cNvSpPr>
          <p:nvPr>
            <p:ph type="title"/>
          </p:nvPr>
        </p:nvSpPr>
        <p:spPr>
          <a:xfrm>
            <a:off x="1219200" y="274638"/>
            <a:ext cx="10363200" cy="1143000"/>
          </a:xfrm>
          <a:prstGeom prst="rect">
            <a:avLst/>
          </a:prstGeom>
        </p:spPr>
        <p:txBody>
          <a:bodyPr bIns="91440" anchor="b" anchorCtr="0">
            <a:normAutofit/>
          </a:bodyPr>
          <a:lstStyle/>
          <a:p>
            <a:r>
              <a:rPr kumimoji="0" lang="el-GR"/>
              <a:t>Στυλ κύριου τίτλου</a:t>
            </a:r>
            <a:endParaRPr kumimoji="0" lang="en-US"/>
          </a:p>
        </p:txBody>
      </p:sp>
      <p:sp>
        <p:nvSpPr>
          <p:cNvPr id="13" name="Θέση κειμένου 12"/>
          <p:cNvSpPr>
            <a:spLocks noGrp="1"/>
          </p:cNvSpPr>
          <p:nvPr>
            <p:ph type="body" idx="1"/>
          </p:nvPr>
        </p:nvSpPr>
        <p:spPr>
          <a:xfrm>
            <a:off x="1219200" y="1447800"/>
            <a:ext cx="10363200" cy="4572000"/>
          </a:xfrm>
          <a:prstGeom prst="rect">
            <a:avLst/>
          </a:prstGeom>
        </p:spPr>
        <p:txBody>
          <a:bodyPr>
            <a:normAutofit/>
          </a:bodyPr>
          <a:lstStyle/>
          <a:p>
            <a:pPr lvl="0" eaLnBrk="1" latinLnBrk="0" hangingPunct="1"/>
            <a:r>
              <a:rPr kumimoji="0" lang="el-GR"/>
              <a:t>Στυλ υποδείγματος κειμένου</a:t>
            </a:r>
          </a:p>
          <a:p>
            <a:pPr lvl="1" eaLnBrk="1" latinLnBrk="0" hangingPunct="1"/>
            <a:r>
              <a:rPr kumimoji="0" lang="el-GR"/>
              <a:t>Δεύτερου επιπέδου</a:t>
            </a:r>
          </a:p>
          <a:p>
            <a:pPr lvl="2" eaLnBrk="1" latinLnBrk="0" hangingPunct="1"/>
            <a:r>
              <a:rPr kumimoji="0" lang="el-GR"/>
              <a:t>Τρίτου επιπέδου</a:t>
            </a:r>
          </a:p>
          <a:p>
            <a:pPr lvl="3" eaLnBrk="1" latinLnBrk="0" hangingPunct="1"/>
            <a:r>
              <a:rPr kumimoji="0" lang="el-GR"/>
              <a:t>Τέταρτου επιπέδου</a:t>
            </a:r>
          </a:p>
          <a:p>
            <a:pPr lvl="4" eaLnBrk="1" latinLnBrk="0" hangingPunct="1"/>
            <a:r>
              <a:rPr kumimoji="0" lang="el-GR"/>
              <a:t>Πέμπτου επιπέδου</a:t>
            </a:r>
            <a:endParaRPr kumimoji="0" lang="en-US"/>
          </a:p>
        </p:txBody>
      </p:sp>
      <p:sp>
        <p:nvSpPr>
          <p:cNvPr id="14" name="Θέση ημερομηνίας 13"/>
          <p:cNvSpPr>
            <a:spLocks noGrp="1"/>
          </p:cNvSpPr>
          <p:nvPr>
            <p:ph type="dt" sz="half" idx="2"/>
          </p:nvPr>
        </p:nvSpPr>
        <p:spPr>
          <a:xfrm>
            <a:off x="8229600" y="6191250"/>
            <a:ext cx="3302000" cy="476250"/>
          </a:xfrm>
          <a:prstGeom prst="rect">
            <a:avLst/>
          </a:prstGeom>
        </p:spPr>
        <p:txBody>
          <a:bodyPr anchor="ctr" anchorCtr="0"/>
          <a:lstStyle>
            <a:lvl1pPr algn="r" eaLnBrk="1" latinLnBrk="0" hangingPunct="1">
              <a:defRPr kumimoji="0" sz="1400">
                <a:solidFill>
                  <a:schemeClr val="tx2"/>
                </a:solidFill>
              </a:defRPr>
            </a:lvl1pPr>
          </a:lstStyle>
          <a:p>
            <a:fld id="{2BE451C3-0FF4-47C4-B829-773ADF60F88C}" type="datetimeFigureOut">
              <a:rPr lang="en-US" smtClean="0"/>
              <a:t>9/15/2019</a:t>
            </a:fld>
            <a:endParaRPr lang="en-US" dirty="0"/>
          </a:p>
        </p:txBody>
      </p:sp>
      <p:sp>
        <p:nvSpPr>
          <p:cNvPr id="3" name="Θέση υποσέλιδου 2"/>
          <p:cNvSpPr>
            <a:spLocks noGrp="1"/>
          </p:cNvSpPr>
          <p:nvPr>
            <p:ph type="ftr" sz="quarter" idx="3"/>
          </p:nvPr>
        </p:nvSpPr>
        <p:spPr>
          <a:xfrm>
            <a:off x="1219200" y="6172200"/>
            <a:ext cx="5283200" cy="457200"/>
          </a:xfrm>
          <a:prstGeom prst="rect">
            <a:avLst/>
          </a:prstGeom>
        </p:spPr>
        <p:txBody>
          <a:bodyPr anchor="ctr" anchorCtr="0"/>
          <a:lstStyle>
            <a:lvl1pPr eaLnBrk="1" latinLnBrk="0" hangingPunct="1">
              <a:defRPr kumimoji="0" sz="1400">
                <a:solidFill>
                  <a:schemeClr val="tx2"/>
                </a:solidFill>
              </a:defRPr>
            </a:lvl1pPr>
          </a:lstStyle>
          <a:p>
            <a:endParaRPr lang="en-US" dirty="0"/>
          </a:p>
        </p:txBody>
      </p:sp>
      <p:sp>
        <p:nvSpPr>
          <p:cNvPr id="23" name="Θέση αριθμού διαφάνειας 22"/>
          <p:cNvSpPr>
            <a:spLocks noGrp="1"/>
          </p:cNvSpPr>
          <p:nvPr>
            <p:ph type="sldNum" sz="quarter" idx="4"/>
          </p:nvPr>
        </p:nvSpPr>
        <p:spPr>
          <a:xfrm>
            <a:off x="195072" y="6210300"/>
            <a:ext cx="6096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D57F1E4F-1CFF-5643-939E-217C01CDF56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hf sldNum="0"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uppo 8"/>
          <p:cNvGrpSpPr/>
          <p:nvPr/>
        </p:nvGrpSpPr>
        <p:grpSpPr>
          <a:xfrm>
            <a:off x="-43" y="0"/>
            <a:ext cx="3714776" cy="6858024"/>
            <a:chOff x="-32" y="0"/>
            <a:chExt cx="2786082" cy="6858024"/>
          </a:xfrm>
        </p:grpSpPr>
        <p:sp>
          <p:nvSpPr>
            <p:cNvPr id="7" name="Triangolo isoscele 6"/>
            <p:cNvSpPr/>
            <p:nvPr userDrawn="1"/>
          </p:nvSpPr>
          <p:spPr>
            <a:xfrm>
              <a:off x="-32" y="0"/>
              <a:ext cx="1714512" cy="6858000"/>
            </a:xfrm>
            <a:prstGeom prst="triangle">
              <a:avLst/>
            </a:prstGeom>
            <a:gradFill>
              <a:gsLst>
                <a:gs pos="0">
                  <a:schemeClr val="accent4">
                    <a:lumMod val="50000"/>
                    <a:alpha val="75000"/>
                  </a:schemeClr>
                </a:gs>
                <a:gs pos="25000">
                  <a:schemeClr val="accent4">
                    <a:lumMod val="60000"/>
                    <a:lumOff val="40000"/>
                    <a:alpha val="50000"/>
                  </a:schemeClr>
                </a:gs>
                <a:gs pos="75000">
                  <a:schemeClr val="accent5">
                    <a:lumMod val="60000"/>
                    <a:lumOff val="40000"/>
                    <a:alpha val="25000"/>
                  </a:schemeClr>
                </a:gs>
                <a:gs pos="100000">
                  <a:schemeClr val="accent6">
                    <a:lumMod val="75000"/>
                    <a:alpha val="0"/>
                  </a:schemeClr>
                </a:gs>
              </a:gsLst>
              <a:lin ang="16200000" scaled="0"/>
            </a:gra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it-IT" sz="1800"/>
            </a:p>
          </p:txBody>
        </p:sp>
        <p:sp>
          <p:nvSpPr>
            <p:cNvPr id="8" name="Triangolo isoscele 7"/>
            <p:cNvSpPr/>
            <p:nvPr userDrawn="1"/>
          </p:nvSpPr>
          <p:spPr>
            <a:xfrm flipV="1">
              <a:off x="1071538" y="24"/>
              <a:ext cx="1714512" cy="6858000"/>
            </a:xfrm>
            <a:prstGeom prst="triangle">
              <a:avLst/>
            </a:prstGeom>
            <a:gradFill>
              <a:gsLst>
                <a:gs pos="0">
                  <a:schemeClr val="accent4">
                    <a:lumMod val="50000"/>
                    <a:alpha val="15000"/>
                  </a:schemeClr>
                </a:gs>
                <a:gs pos="25000">
                  <a:schemeClr val="accent4">
                    <a:lumMod val="60000"/>
                    <a:lumOff val="40000"/>
                    <a:alpha val="25000"/>
                  </a:schemeClr>
                </a:gs>
                <a:gs pos="75000">
                  <a:srgbClr val="0087E6">
                    <a:alpha val="50000"/>
                  </a:srgbClr>
                </a:gs>
                <a:gs pos="100000">
                  <a:srgbClr val="002060"/>
                </a:gs>
              </a:gsLst>
              <a:lin ang="16200000" scaled="0"/>
            </a:gra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it-IT" sz="1800"/>
            </a:p>
          </p:txBody>
        </p:sp>
      </p:grpSp>
      <p:sp>
        <p:nvSpPr>
          <p:cNvPr id="2" name="Segnaposto titolo 1"/>
          <p:cNvSpPr>
            <a:spLocks noGrp="1"/>
          </p:cNvSpPr>
          <p:nvPr>
            <p:ph type="title"/>
          </p:nvPr>
        </p:nvSpPr>
        <p:spPr>
          <a:xfrm>
            <a:off x="609600" y="274638"/>
            <a:ext cx="10972800" cy="1143000"/>
          </a:xfrm>
          <a:prstGeom prst="rect">
            <a:avLst/>
          </a:prstGeom>
        </p:spPr>
        <p:txBody>
          <a:bodyPr vert="horz" lIns="91440" tIns="45720" rIns="91440" bIns="45720" rtlCol="0" anchor="ctr">
            <a:noAutofit/>
          </a:bodyPr>
          <a:lstStyle/>
          <a:p>
            <a:r>
              <a:rPr lang="it-IT" dirty="0"/>
              <a:t>Fare clic per modificare lo stile del titolo</a:t>
            </a:r>
          </a:p>
        </p:txBody>
      </p:sp>
      <p:sp>
        <p:nvSpPr>
          <p:cNvPr id="3" name="Segnaposto testo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p:cNvSpPr>
            <a:spLocks noGrp="1"/>
          </p:cNvSpPr>
          <p:nvPr>
            <p:ph type="dt" sz="half" idx="2"/>
          </p:nvPr>
        </p:nvSpPr>
        <p:spPr>
          <a:xfrm>
            <a:off x="9715525" y="6492876"/>
            <a:ext cx="1701792" cy="365125"/>
          </a:xfrm>
          <a:prstGeom prst="rect">
            <a:avLst/>
          </a:prstGeom>
        </p:spPr>
        <p:txBody>
          <a:bodyPr vert="horz" lIns="91440" tIns="45720" rIns="91440" bIns="45720" rtlCol="0" anchor="ctr"/>
          <a:lstStyle>
            <a:lvl1pPr algn="l">
              <a:defRPr sz="1100">
                <a:solidFill>
                  <a:schemeClr val="tx1">
                    <a:tint val="75000"/>
                  </a:schemeClr>
                </a:solidFill>
                <a:effectLst>
                  <a:outerShdw blurRad="38100" dist="38100" dir="2700000" algn="tl">
                    <a:srgbClr val="000000">
                      <a:alpha val="43137"/>
                    </a:srgbClr>
                  </a:outerShdw>
                </a:effectLst>
                <a:latin typeface="Eras Medium ITC" pitchFamily="34" charset="0"/>
              </a:defRPr>
            </a:lvl1pPr>
          </a:lstStyle>
          <a:p>
            <a:fld id="{954A4048-5BDF-4CD4-8729-FC5A77B3A6DC}" type="datetimeFigureOut">
              <a:rPr lang="it-IT" smtClean="0"/>
              <a:pPr/>
              <a:t>15/09/2019</a:t>
            </a:fld>
            <a:endParaRPr lang="it-IT"/>
          </a:p>
        </p:txBody>
      </p:sp>
      <p:sp>
        <p:nvSpPr>
          <p:cNvPr id="5" name="Segnaposto piè di pagina 4"/>
          <p:cNvSpPr>
            <a:spLocks noGrp="1"/>
          </p:cNvSpPr>
          <p:nvPr>
            <p:ph type="ftr" sz="quarter" idx="3"/>
          </p:nvPr>
        </p:nvSpPr>
        <p:spPr>
          <a:xfrm>
            <a:off x="0" y="6492876"/>
            <a:ext cx="2285973" cy="365125"/>
          </a:xfrm>
          <a:prstGeom prst="rect">
            <a:avLst/>
          </a:prstGeom>
        </p:spPr>
        <p:txBody>
          <a:bodyPr vert="horz" lIns="91440" tIns="45720" rIns="91440" bIns="45720" rtlCol="0" anchor="ctr"/>
          <a:lstStyle>
            <a:lvl1pPr algn="ctr">
              <a:defRPr sz="1100">
                <a:solidFill>
                  <a:schemeClr val="tx1">
                    <a:tint val="75000"/>
                  </a:schemeClr>
                </a:solidFill>
                <a:effectLst>
                  <a:outerShdw blurRad="38100" dist="38100" dir="2700000" algn="tl">
                    <a:srgbClr val="000000">
                      <a:alpha val="43137"/>
                    </a:srgbClr>
                  </a:outerShdw>
                </a:effectLst>
                <a:latin typeface="Eras Medium ITC" pitchFamily="34" charset="0"/>
              </a:defRPr>
            </a:lvl1pPr>
          </a:lstStyle>
          <a:p>
            <a:endParaRPr lang="it-IT" dirty="0"/>
          </a:p>
        </p:txBody>
      </p:sp>
      <p:sp>
        <p:nvSpPr>
          <p:cNvPr id="6" name="Segnaposto numero diapositiva 5"/>
          <p:cNvSpPr>
            <a:spLocks noGrp="1"/>
          </p:cNvSpPr>
          <p:nvPr>
            <p:ph type="sldNum" sz="quarter" idx="4"/>
          </p:nvPr>
        </p:nvSpPr>
        <p:spPr>
          <a:xfrm>
            <a:off x="11563427" y="6492900"/>
            <a:ext cx="533365" cy="365125"/>
          </a:xfrm>
          <a:prstGeom prst="rect">
            <a:avLst/>
          </a:prstGeom>
        </p:spPr>
        <p:txBody>
          <a:bodyPr vert="horz" lIns="91440" tIns="45720" rIns="91440" bIns="45720" rtlCol="0" anchor="ctr"/>
          <a:lstStyle>
            <a:lvl1pPr algn="r">
              <a:defRPr sz="1100">
                <a:solidFill>
                  <a:schemeClr val="tx1">
                    <a:tint val="75000"/>
                  </a:schemeClr>
                </a:solidFill>
                <a:effectLst>
                  <a:outerShdw blurRad="38100" dist="38100" dir="2700000" algn="tl">
                    <a:srgbClr val="000000">
                      <a:alpha val="43137"/>
                    </a:srgbClr>
                  </a:outerShdw>
                </a:effectLst>
                <a:latin typeface="Eras Medium ITC" pitchFamily="34" charset="0"/>
              </a:defRPr>
            </a:lvl1pPr>
          </a:lstStyle>
          <a:p>
            <a:fld id="{F2BA5FE7-23B5-453A-B11F-818F0038CDB2}" type="slidenum">
              <a:rPr lang="it-IT" smtClean="0"/>
              <a:pPr/>
              <a:t>‹#›</a:t>
            </a:fld>
            <a:endParaRPr lang="it-IT"/>
          </a:p>
        </p:txBody>
      </p:sp>
    </p:spTree>
    <p:extLst>
      <p:ext uri="{BB962C8B-B14F-4D97-AF65-F5344CB8AC3E}">
        <p14:creationId xmlns:p14="http://schemas.microsoft.com/office/powerpoint/2010/main" val="4244109298"/>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xStyles>
    <p:titleStyle>
      <a:lvl1pPr algn="ctr" defTabSz="914400" rtl="0" eaLnBrk="1" latinLnBrk="0" hangingPunct="1">
        <a:spcBef>
          <a:spcPct val="0"/>
        </a:spcBef>
        <a:buNone/>
        <a:defRPr sz="4000" kern="1200">
          <a:solidFill>
            <a:schemeClr val="accent4">
              <a:lumMod val="50000"/>
            </a:schemeClr>
          </a:solidFill>
          <a:effectLst>
            <a:outerShdw blurRad="38100" dist="38100" dir="2700000" algn="tl">
              <a:srgbClr val="000000">
                <a:alpha val="43137"/>
              </a:srgbClr>
            </a:outerShdw>
          </a:effectLst>
          <a:latin typeface="Eras Medium ITC"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effectLst>
            <a:outerShdw blurRad="38100" dist="38100" dir="2700000" algn="tl">
              <a:srgbClr val="000000">
                <a:alpha val="43137"/>
              </a:srgbClr>
            </a:outerShdw>
          </a:effectLst>
          <a:latin typeface="Eras Medium ITC" pitchFamily="34" charset="0"/>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effectLst>
            <a:outerShdw blurRad="38100" dist="38100" dir="2700000" algn="tl">
              <a:srgbClr val="000000">
                <a:alpha val="43137"/>
              </a:srgbClr>
            </a:outerShdw>
          </a:effectLst>
          <a:latin typeface="Eras Medium ITC" pitchFamily="34" charset="0"/>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effectLst>
            <a:outerShdw blurRad="38100" dist="38100" dir="2700000" algn="tl">
              <a:srgbClr val="000000">
                <a:alpha val="43137"/>
              </a:srgbClr>
            </a:outerShdw>
          </a:effectLst>
          <a:latin typeface="Eras Medium ITC" pitchFamily="34" charset="0"/>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effectLst>
            <a:outerShdw blurRad="38100" dist="38100" dir="2700000" algn="tl">
              <a:srgbClr val="000000">
                <a:alpha val="43137"/>
              </a:srgbClr>
            </a:outerShdw>
          </a:effectLst>
          <a:latin typeface="Eras Medium ITC" pitchFamily="34" charset="0"/>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effectLst>
            <a:outerShdw blurRad="38100" dist="38100" dir="2700000" algn="tl">
              <a:srgbClr val="000000">
                <a:alpha val="43137"/>
              </a:srgbClr>
            </a:outerShdw>
          </a:effectLst>
          <a:latin typeface="Eras Medium IT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tr-TR"/>
              <a:t>Asıl başlık stili için tıklatın</a:t>
            </a:r>
            <a:endParaRPr lang="en-US"/>
          </a:p>
        </p:txBody>
      </p:sp>
      <p:sp>
        <p:nvSpPr>
          <p:cNvPr id="3" name="2 Metin Yer Tutucusu"/>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3 Veri Yer Tutucusu"/>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CEC082-ACAA-4F24-8EF3-B97AD4332645}" type="datetimeFigureOut">
              <a:rPr lang="en-US" smtClean="0"/>
              <a:pPr/>
              <a:t>9/15/2019</a:t>
            </a:fld>
            <a:endParaRPr lang="en-US"/>
          </a:p>
        </p:txBody>
      </p:sp>
      <p:sp>
        <p:nvSpPr>
          <p:cNvPr id="5" name="4 Altbilgi Yer Tutucusu"/>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5 Slayt Numarası Yer Tutucusu"/>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D4A91F-A768-483E-921F-E508FBB2FB2E}" type="slidenum">
              <a:rPr lang="en-US" smtClean="0"/>
              <a:pPr/>
              <a:t>‹#›</a:t>
            </a:fld>
            <a:endParaRPr lang="en-US"/>
          </a:p>
        </p:txBody>
      </p:sp>
    </p:spTree>
    <p:extLst>
      <p:ext uri="{BB962C8B-B14F-4D97-AF65-F5344CB8AC3E}">
        <p14:creationId xmlns:p14="http://schemas.microsoft.com/office/powerpoint/2010/main" val="3948531341"/>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9399BA24-9B8A-8D40-B7A1-19EC5F528D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FB14603E-0D2E-EA46-8B97-13D00F031E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F882F83C-106F-5E41-9779-4A1C1ED4B5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148884-AFCF-954A-BACE-68F250DF053E}" type="datetimeFigureOut">
              <a:rPr lang="tr-TR" smtClean="0"/>
              <a:t>15.09.2019</a:t>
            </a:fld>
            <a:endParaRPr lang="tr-TR"/>
          </a:p>
        </p:txBody>
      </p:sp>
      <p:sp>
        <p:nvSpPr>
          <p:cNvPr id="5" name="Alt Bilgi Yer Tutucusu 4">
            <a:extLst>
              <a:ext uri="{FF2B5EF4-FFF2-40B4-BE49-F238E27FC236}">
                <a16:creationId xmlns:a16="http://schemas.microsoft.com/office/drawing/2014/main" id="{3EB7D81E-A277-C64D-B2D1-0828D8830C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C2948C26-7FB9-3D4A-B4D7-0E969DFF27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A051C1-6F9E-B54C-8996-A55AD626798A}" type="slidenum">
              <a:rPr lang="tr-TR" smtClean="0"/>
              <a:t>‹#›</a:t>
            </a:fld>
            <a:endParaRPr lang="tr-TR"/>
          </a:p>
        </p:txBody>
      </p:sp>
    </p:spTree>
    <p:extLst>
      <p:ext uri="{BB962C8B-B14F-4D97-AF65-F5344CB8AC3E}">
        <p14:creationId xmlns:p14="http://schemas.microsoft.com/office/powerpoint/2010/main" val="26749489"/>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34.xml"/></Relationships>
</file>

<file path=ppt/slides/_rels/slide6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3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4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71.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40.xml"/></Relationships>
</file>

<file path=ppt/slides/_rels/slide72.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40.xml"/></Relationships>
</file>

<file path=ppt/slides/_rels/slide7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40.xml"/></Relationships>
</file>

<file path=ppt/slides/_rels/slide7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jpeg"/><Relationship Id="rId1" Type="http://schemas.openxmlformats.org/officeDocument/2006/relationships/slideLayout" Target="../slideLayouts/slideLayout40.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g"/><Relationship Id="rId1" Type="http://schemas.openxmlformats.org/officeDocument/2006/relationships/slideLayout" Target="../slideLayouts/slideLayout40.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2"/>
          <p:cNvPicPr>
            <a:picLocks noGrp="1" noChangeAspect="1" noChangeArrowheads="1"/>
          </p:cNvPicPr>
          <p:nvPr>
            <p:ph sz="quarter" idx="4294967295"/>
          </p:nvPr>
        </p:nvPicPr>
        <p:blipFill>
          <a:blip r:embed="rId2" cstate="print">
            <a:extLst>
              <a:ext uri="{28A0092B-C50C-407E-A947-70E740481C1C}">
                <a14:useLocalDpi xmlns:a14="http://schemas.microsoft.com/office/drawing/2010/main" val="0"/>
              </a:ext>
            </a:extLst>
          </a:blip>
          <a:srcRect/>
          <a:stretch>
            <a:fillRect/>
          </a:stretch>
        </p:blipFill>
        <p:spPr>
          <a:xfrm>
            <a:off x="6248400" y="265113"/>
            <a:ext cx="5757333" cy="172757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6266" y="124198"/>
            <a:ext cx="2023533" cy="2009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a:extLst>
              <a:ext uri="{FF2B5EF4-FFF2-40B4-BE49-F238E27FC236}">
                <a16:creationId xmlns:a16="http://schemas.microsoft.com/office/drawing/2014/main" id="{28AA7628-AAFB-4F2B-B405-FAF0C534FE68}"/>
              </a:ext>
            </a:extLst>
          </p:cNvPr>
          <p:cNvSpPr/>
          <p:nvPr/>
        </p:nvSpPr>
        <p:spPr>
          <a:xfrm>
            <a:off x="1905000" y="2362200"/>
            <a:ext cx="9144000" cy="954107"/>
          </a:xfrm>
          <a:prstGeom prst="rect">
            <a:avLst/>
          </a:prstGeom>
        </p:spPr>
        <p:txBody>
          <a:bodyPr wrap="square">
            <a:spAutoFit/>
          </a:bodyPr>
          <a:lstStyle/>
          <a:p>
            <a:pPr algn="ctr"/>
            <a:r>
              <a:rPr lang="en-US" sz="2800" b="1" dirty="0">
                <a:latin typeface="Arial" panose="020B0604020202020204" pitchFamily="34" charset="0"/>
                <a:ea typeface="+mj-ea"/>
                <a:cs typeface="Arial" panose="020B0604020202020204" pitchFamily="34" charset="0"/>
              </a:rPr>
              <a:t>“Youngsters Nowadays. Where from, </a:t>
            </a:r>
            <a:r>
              <a:rPr lang="ro-RO" sz="2800" b="1" dirty="0">
                <a:latin typeface="Arial" panose="020B0604020202020204" pitchFamily="34" charset="0"/>
                <a:ea typeface="+mj-ea"/>
                <a:cs typeface="Arial" panose="020B0604020202020204" pitchFamily="34" charset="0"/>
              </a:rPr>
              <a:t>W</a:t>
            </a:r>
            <a:r>
              <a:rPr lang="en-US" sz="2800" b="1" dirty="0">
                <a:latin typeface="Arial" panose="020B0604020202020204" pitchFamily="34" charset="0"/>
                <a:ea typeface="+mj-ea"/>
                <a:cs typeface="Arial" panose="020B0604020202020204" pitchFamily="34" charset="0"/>
              </a:rPr>
              <a:t>here to?”</a:t>
            </a:r>
            <a:endParaRPr lang="ro-RO" sz="2800" b="1" dirty="0">
              <a:latin typeface="Arial" panose="020B0604020202020204" pitchFamily="34" charset="0"/>
              <a:ea typeface="+mj-ea"/>
              <a:cs typeface="Arial" panose="020B0604020202020204" pitchFamily="34" charset="0"/>
            </a:endParaRPr>
          </a:p>
          <a:p>
            <a:pPr algn="ctr"/>
            <a:r>
              <a:rPr lang="en-GB" sz="2800" b="1" dirty="0">
                <a:latin typeface="Arial" panose="020B0604020202020204" pitchFamily="34" charset="0"/>
                <a:cs typeface="Arial" panose="020B0604020202020204" pitchFamily="34" charset="0"/>
              </a:rPr>
              <a:t>2017-1-RO01-KA219-037190</a:t>
            </a:r>
            <a:endParaRPr lang="ro-RO" sz="2800" b="1"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4DB29101-F130-4F2F-8405-2DFB39B3FD08}"/>
              </a:ext>
            </a:extLst>
          </p:cNvPr>
          <p:cNvSpPr txBox="1"/>
          <p:nvPr/>
        </p:nvSpPr>
        <p:spPr>
          <a:xfrm>
            <a:off x="3276600" y="3962400"/>
            <a:ext cx="6858000" cy="584775"/>
          </a:xfrm>
          <a:prstGeom prst="rect">
            <a:avLst/>
          </a:prstGeom>
          <a:noFill/>
        </p:spPr>
        <p:txBody>
          <a:bodyPr wrap="square" rtlCol="0">
            <a:spAutoFit/>
          </a:bodyPr>
          <a:lstStyle/>
          <a:p>
            <a:r>
              <a:rPr lang="ro-RO" sz="3200" b="1" dirty="0">
                <a:latin typeface="Arial" panose="020B0604020202020204" pitchFamily="34" charset="0"/>
                <a:cs typeface="Arial" panose="020B0604020202020204" pitchFamily="34" charset="0"/>
              </a:rPr>
              <a:t>Am I Prepared for the Job Market?</a:t>
            </a:r>
          </a:p>
        </p:txBody>
      </p:sp>
    </p:spTree>
    <p:extLst>
      <p:ext uri="{BB962C8B-B14F-4D97-AF65-F5344CB8AC3E}">
        <p14:creationId xmlns:p14="http://schemas.microsoft.com/office/powerpoint/2010/main" val="28703794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990600" y="304800"/>
            <a:ext cx="10363200" cy="639762"/>
          </a:xfrm>
        </p:spPr>
        <p:txBody>
          <a:bodyPr>
            <a:normAutofit/>
          </a:bodyPr>
          <a:lstStyle/>
          <a:p>
            <a:pPr algn="ctr"/>
            <a:r>
              <a:rPr lang="en-US" sz="2800" b="1" dirty="0">
                <a:latin typeface="Arial" panose="020B0604020202020204" pitchFamily="34" charset="0"/>
                <a:cs typeface="Arial" panose="020B0604020202020204" pitchFamily="34" charset="0"/>
              </a:rPr>
              <a:t>Entrepreneurship in </a:t>
            </a:r>
            <a:r>
              <a:rPr lang="en-US" sz="2800" b="1" dirty="0" err="1">
                <a:latin typeface="Arial" panose="020B0604020202020204" pitchFamily="34" charset="0"/>
                <a:cs typeface="Arial" panose="020B0604020202020204" pitchFamily="34" charset="0"/>
              </a:rPr>
              <a:t>Viotia</a:t>
            </a:r>
            <a:r>
              <a:rPr lang="en-US" sz="2800" b="1" dirty="0">
                <a:latin typeface="Arial" panose="020B0604020202020204" pitchFamily="34" charset="0"/>
                <a:cs typeface="Arial" panose="020B0604020202020204" pitchFamily="34" charset="0"/>
              </a:rPr>
              <a:t> County</a:t>
            </a:r>
            <a:endParaRPr lang="el-GR" sz="2800" dirty="0">
              <a:latin typeface="Arial" panose="020B0604020202020204" pitchFamily="34" charset="0"/>
              <a:cs typeface="Arial" panose="020B0604020202020204" pitchFamily="34" charset="0"/>
            </a:endParaRPr>
          </a:p>
        </p:txBody>
      </p:sp>
      <p:sp>
        <p:nvSpPr>
          <p:cNvPr id="3" name="Θέση περιεχομένου 2"/>
          <p:cNvSpPr>
            <a:spLocks noGrp="1"/>
          </p:cNvSpPr>
          <p:nvPr>
            <p:ph sz="quarter" idx="1"/>
          </p:nvPr>
        </p:nvSpPr>
        <p:spPr>
          <a:xfrm>
            <a:off x="228600" y="1447800"/>
            <a:ext cx="5638800" cy="5105400"/>
          </a:xfrm>
        </p:spPr>
        <p:txBody>
          <a:bodyPr>
            <a:normAutofit/>
          </a:bodyPr>
          <a:lstStyle/>
          <a:p>
            <a:pPr marL="0" indent="0" algn="just">
              <a:buNone/>
            </a:pPr>
            <a:r>
              <a:rPr lang="en-US" sz="1800" dirty="0">
                <a:latin typeface="Arial" panose="020B0604020202020204" pitchFamily="34" charset="0"/>
                <a:cs typeface="Arial" panose="020B0604020202020204" pitchFamily="34" charset="0"/>
              </a:rPr>
              <a:t>The fertile soil of </a:t>
            </a:r>
            <a:r>
              <a:rPr lang="en-US" sz="1800" dirty="0" err="1">
                <a:latin typeface="Arial" panose="020B0604020202020204" pitchFamily="34" charset="0"/>
                <a:cs typeface="Arial" panose="020B0604020202020204" pitchFamily="34" charset="0"/>
              </a:rPr>
              <a:t>Kopaida</a:t>
            </a:r>
            <a:r>
              <a:rPr lang="en-US" sz="1800" dirty="0">
                <a:latin typeface="Arial" panose="020B0604020202020204" pitchFamily="34" charset="0"/>
                <a:cs typeface="Arial" panose="020B0604020202020204" pitchFamily="34" charset="0"/>
              </a:rPr>
              <a:t> offers many possibilities for the cultivation and disposal of agricultural goods to the wide consumers group of Attica.</a:t>
            </a:r>
            <a:br>
              <a:rPr lang="en-US" sz="18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Evidently though, the continuous and intense cultivation and production of saturated agricultural products is a dead end. Agriculture has to change its course, towards the production of goods that are of higher demand in the international markets, such as biological and ecological products etc.</a:t>
            </a:r>
            <a:br>
              <a:rPr lang="en-US" sz="18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The popular rural axis of Athens – Arachova – </a:t>
            </a:r>
            <a:r>
              <a:rPr lang="en-US" sz="1800" dirty="0" err="1">
                <a:latin typeface="Arial" panose="020B0604020202020204" pitchFamily="34" charset="0"/>
                <a:cs typeface="Arial" panose="020B0604020202020204" pitchFamily="34" charset="0"/>
              </a:rPr>
              <a:t>Delpi</a:t>
            </a:r>
            <a:r>
              <a:rPr lang="en-US" sz="1800" dirty="0">
                <a:latin typeface="Arial" panose="020B0604020202020204" pitchFamily="34" charset="0"/>
                <a:cs typeface="Arial" panose="020B0604020202020204" pitchFamily="34" charset="0"/>
              </a:rPr>
              <a:t>, the great number of archeological sites, churches and sites of exceptional beauty, if combined with other sites (such as of </a:t>
            </a:r>
            <a:r>
              <a:rPr lang="en-US" sz="1800" dirty="0" err="1">
                <a:latin typeface="Arial" panose="020B0604020202020204" pitchFamily="34" charset="0"/>
                <a:cs typeface="Arial" panose="020B0604020202020204" pitchFamily="34" charset="0"/>
              </a:rPr>
              <a:t>Thiva</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Levadia</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Chaironia</a:t>
            </a:r>
            <a:r>
              <a:rPr lang="en-US" sz="1800" dirty="0">
                <a:latin typeface="Arial" panose="020B0604020202020204" pitchFamily="34" charset="0"/>
                <a:cs typeface="Arial" panose="020B0604020202020204" pitchFamily="34" charset="0"/>
              </a:rPr>
              <a:t>) to be promoted, it could attract a large amount of tourists.</a:t>
            </a:r>
            <a:endParaRPr lang="el-GR" sz="1800" dirty="0">
              <a:latin typeface="Arial" panose="020B0604020202020204" pitchFamily="34" charset="0"/>
              <a:cs typeface="Arial" panose="020B0604020202020204" pitchFamily="34" charset="0"/>
            </a:endParaRPr>
          </a:p>
        </p:txBody>
      </p:sp>
      <p:pic>
        <p:nvPicPr>
          <p:cNvPr id="5" name="Θέση περιεχομένου 4"/>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6096000" y="1447800"/>
            <a:ext cx="5983986" cy="4876800"/>
          </a:xfrm>
        </p:spPr>
      </p:pic>
    </p:spTree>
    <p:extLst>
      <p:ext uri="{BB962C8B-B14F-4D97-AF65-F5344CB8AC3E}">
        <p14:creationId xmlns:p14="http://schemas.microsoft.com/office/powerpoint/2010/main" val="337995833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914400" y="762000"/>
            <a:ext cx="10363200" cy="715962"/>
          </a:xfrm>
        </p:spPr>
        <p:txBody>
          <a:bodyPr>
            <a:normAutofit fontScale="90000"/>
          </a:bodyPr>
          <a:lstStyle/>
          <a:p>
            <a:pPr algn="ctr"/>
            <a:r>
              <a:rPr lang="ro-RO" sz="3100" b="1" dirty="0">
                <a:latin typeface="Arial" panose="020B0604020202020204" pitchFamily="34" charset="0"/>
                <a:cs typeface="Arial" panose="020B0604020202020204" pitchFamily="34" charset="0"/>
              </a:rPr>
              <a:t>U</a:t>
            </a:r>
            <a:r>
              <a:rPr lang="en-US" sz="3100" b="1" dirty="0" err="1">
                <a:latin typeface="Arial" panose="020B0604020202020204" pitchFamily="34" charset="0"/>
                <a:cs typeface="Arial" panose="020B0604020202020204" pitchFamily="34" charset="0"/>
              </a:rPr>
              <a:t>nemployment</a:t>
            </a:r>
            <a:r>
              <a:rPr lang="en-US" sz="3100" b="1" dirty="0">
                <a:latin typeface="Arial" panose="020B0604020202020204" pitchFamily="34" charset="0"/>
                <a:cs typeface="Arial" panose="020B0604020202020204" pitchFamily="34" charset="0"/>
              </a:rPr>
              <a:t> in </a:t>
            </a:r>
            <a:r>
              <a:rPr lang="ro-RO" sz="3100" b="1" dirty="0">
                <a:latin typeface="Arial" panose="020B0604020202020204" pitchFamily="34" charset="0"/>
                <a:cs typeface="Arial" panose="020B0604020202020204" pitchFamily="34" charset="0"/>
              </a:rPr>
              <a:t>C</a:t>
            </a:r>
            <a:r>
              <a:rPr lang="en-US" sz="3100" b="1" dirty="0" err="1">
                <a:latin typeface="Arial" panose="020B0604020202020204" pitchFamily="34" charset="0"/>
                <a:cs typeface="Arial" panose="020B0604020202020204" pitchFamily="34" charset="0"/>
              </a:rPr>
              <a:t>ontinental</a:t>
            </a:r>
            <a:r>
              <a:rPr lang="en-US" sz="3100" b="1" dirty="0">
                <a:latin typeface="Arial" panose="020B0604020202020204" pitchFamily="34" charset="0"/>
                <a:cs typeface="Arial" panose="020B0604020202020204" pitchFamily="34" charset="0"/>
              </a:rPr>
              <a:t> </a:t>
            </a:r>
            <a:r>
              <a:rPr lang="ro-RO" sz="3100" b="1" dirty="0">
                <a:latin typeface="Arial" panose="020B0604020202020204" pitchFamily="34" charset="0"/>
                <a:cs typeface="Arial" panose="020B0604020202020204" pitchFamily="34" charset="0"/>
              </a:rPr>
              <a:t>G</a:t>
            </a:r>
            <a:r>
              <a:rPr lang="en-US" sz="3100" b="1" dirty="0" err="1">
                <a:latin typeface="Arial" panose="020B0604020202020204" pitchFamily="34" charset="0"/>
                <a:cs typeface="Arial" panose="020B0604020202020204" pitchFamily="34" charset="0"/>
              </a:rPr>
              <a:t>reece</a:t>
            </a:r>
            <a:br>
              <a:rPr lang="el-GR" dirty="0"/>
            </a:br>
            <a:endParaRPr lang="el-GR" dirty="0"/>
          </a:p>
        </p:txBody>
      </p:sp>
      <p:sp>
        <p:nvSpPr>
          <p:cNvPr id="3" name="Θέση περιεχομένου 2"/>
          <p:cNvSpPr>
            <a:spLocks noGrp="1"/>
          </p:cNvSpPr>
          <p:nvPr>
            <p:ph sz="quarter" idx="1"/>
          </p:nvPr>
        </p:nvSpPr>
        <p:spPr>
          <a:xfrm>
            <a:off x="5791200" y="990600"/>
            <a:ext cx="6172200" cy="5410200"/>
          </a:xfrm>
        </p:spPr>
        <p:txBody>
          <a:bodyPr>
            <a:normAutofit/>
          </a:bodyPr>
          <a:lstStyle/>
          <a:p>
            <a:pPr marL="0" indent="0" algn="just">
              <a:buNone/>
            </a:pPr>
            <a:r>
              <a:rPr lang="en-US" sz="1800" dirty="0">
                <a:latin typeface="Arial" panose="020B0604020202020204" pitchFamily="34" charset="0"/>
                <a:cs typeface="Arial" panose="020B0604020202020204" pitchFamily="34" charset="0"/>
              </a:rPr>
              <a:t>In the Regional Unit of </a:t>
            </a:r>
            <a:r>
              <a:rPr lang="en-US" sz="1800" b="1" dirty="0" err="1">
                <a:latin typeface="Arial" panose="020B0604020202020204" pitchFamily="34" charset="0"/>
                <a:cs typeface="Arial" panose="020B0604020202020204" pitchFamily="34" charset="0"/>
              </a:rPr>
              <a:t>Viotia</a:t>
            </a:r>
            <a:r>
              <a:rPr lang="en-US" sz="1800" dirty="0">
                <a:latin typeface="Arial" panose="020B0604020202020204" pitchFamily="34" charset="0"/>
                <a:cs typeface="Arial" panose="020B0604020202020204" pitchFamily="34" charset="0"/>
              </a:rPr>
              <a:t> unemployment is highest among unskilled building workers, unskilled workers in construction and industry and office workers, followed by personal service workers (hairdressers, cooks, waiters, housekeepers, etc.), sales staff for shops or outdoor locations, salespersons, domestic workers and cleaners, caretakers, porters and guards. Smaller numbers are available among sales specialists and business service providers (secretaries, accounting assistants, and personnel for financial services, sales and related professions), musicians, drivers and mobile plant operators.</a:t>
            </a:r>
            <a:endParaRPr lang="el-GR" sz="1800" dirty="0">
              <a:latin typeface="Arial" panose="020B0604020202020204" pitchFamily="34" charset="0"/>
              <a:cs typeface="Arial" panose="020B0604020202020204" pitchFamily="34" charset="0"/>
            </a:endParaRPr>
          </a:p>
          <a:p>
            <a:pPr marL="0" indent="0">
              <a:buNone/>
            </a:pPr>
            <a:endParaRPr lang="el-GR" dirty="0"/>
          </a:p>
        </p:txBody>
      </p:sp>
      <p:sp>
        <p:nvSpPr>
          <p:cNvPr id="4" name="Θέση περιεχομένου 3"/>
          <p:cNvSpPr>
            <a:spLocks noGrp="1"/>
          </p:cNvSpPr>
          <p:nvPr>
            <p:ph sz="quarter" idx="2"/>
          </p:nvPr>
        </p:nvSpPr>
        <p:spPr>
          <a:xfrm>
            <a:off x="457200" y="990600"/>
            <a:ext cx="5105400" cy="5486400"/>
          </a:xfrm>
        </p:spPr>
        <p:txBody>
          <a:bodyPr>
            <a:normAutofit/>
          </a:bodyPr>
          <a:lstStyle/>
          <a:p>
            <a:pPr marL="0" indent="0" algn="just">
              <a:buNone/>
            </a:pPr>
            <a:r>
              <a:rPr lang="en-US" dirty="0"/>
              <a:t> </a:t>
            </a:r>
            <a:r>
              <a:rPr lang="en-US" sz="1800" dirty="0">
                <a:latin typeface="Arial" panose="020B0604020202020204" pitchFamily="34" charset="0"/>
                <a:cs typeface="Arial" panose="020B0604020202020204" pitchFamily="34" charset="0"/>
              </a:rPr>
              <a:t>The unemployment rate in 2017 decreased to 20.9% (Eurostat, 2018), as compared to 25% in 2016, and a figure significantly lower compared to the 2013 level (28.2%). This positions the region in seventh place for the highest unemployment rate among the 13 Greek regions, below the national average (21.5%) and above the EU28 (7.6%) average.</a:t>
            </a:r>
            <a:endParaRPr lang="el-GR"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344564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9CC6AE6-0A20-43F0-BA3D-52EB23D3273E}"/>
              </a:ext>
            </a:extLst>
          </p:cNvPr>
          <p:cNvPicPr>
            <a:picLocks noChangeAspect="1"/>
          </p:cNvPicPr>
          <p:nvPr/>
        </p:nvPicPr>
        <p:blipFill>
          <a:blip r:embed="rId2"/>
          <a:stretch>
            <a:fillRect/>
          </a:stretch>
        </p:blipFill>
        <p:spPr>
          <a:xfrm>
            <a:off x="1261453" y="883699"/>
            <a:ext cx="9669094" cy="5090601"/>
          </a:xfrm>
          <a:prstGeom prst="rect">
            <a:avLst/>
          </a:prstGeom>
        </p:spPr>
      </p:pic>
    </p:spTree>
    <p:extLst>
      <p:ext uri="{BB962C8B-B14F-4D97-AF65-F5344CB8AC3E}">
        <p14:creationId xmlns:p14="http://schemas.microsoft.com/office/powerpoint/2010/main" val="205707058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43000" y="685800"/>
            <a:ext cx="10363200" cy="884238"/>
          </a:xfrm>
        </p:spPr>
        <p:txBody>
          <a:bodyPr>
            <a:normAutofit fontScale="90000"/>
          </a:bodyPr>
          <a:lstStyle/>
          <a:p>
            <a:pPr algn="ctr"/>
            <a:r>
              <a:rPr lang="ro-RO" sz="3100" b="1" dirty="0">
                <a:latin typeface="Arial" panose="020B0604020202020204" pitchFamily="34" charset="0"/>
                <a:cs typeface="Arial" panose="020B0604020202020204" pitchFamily="34" charset="0"/>
              </a:rPr>
              <a:t>U</a:t>
            </a:r>
            <a:r>
              <a:rPr lang="en-US" sz="3100" b="1" dirty="0" err="1">
                <a:latin typeface="Arial" panose="020B0604020202020204" pitchFamily="34" charset="0"/>
                <a:cs typeface="Arial" panose="020B0604020202020204" pitchFamily="34" charset="0"/>
              </a:rPr>
              <a:t>nemployment</a:t>
            </a:r>
            <a:r>
              <a:rPr lang="en-US" sz="3100" b="1" dirty="0">
                <a:latin typeface="Arial" panose="020B0604020202020204" pitchFamily="34" charset="0"/>
                <a:cs typeface="Arial" panose="020B0604020202020204" pitchFamily="34" charset="0"/>
              </a:rPr>
              <a:t> in </a:t>
            </a:r>
            <a:r>
              <a:rPr lang="ro-RO" sz="3100" b="1" dirty="0">
                <a:latin typeface="Arial" panose="020B0604020202020204" pitchFamily="34" charset="0"/>
                <a:cs typeface="Arial" panose="020B0604020202020204" pitchFamily="34" charset="0"/>
              </a:rPr>
              <a:t>C</a:t>
            </a:r>
            <a:r>
              <a:rPr lang="en-US" sz="3100" b="1" dirty="0" err="1">
                <a:latin typeface="Arial" panose="020B0604020202020204" pitchFamily="34" charset="0"/>
                <a:cs typeface="Arial" panose="020B0604020202020204" pitchFamily="34" charset="0"/>
              </a:rPr>
              <a:t>ontinental</a:t>
            </a:r>
            <a:r>
              <a:rPr lang="en-US" sz="3100" b="1" dirty="0">
                <a:latin typeface="Arial" panose="020B0604020202020204" pitchFamily="34" charset="0"/>
                <a:cs typeface="Arial" panose="020B0604020202020204" pitchFamily="34" charset="0"/>
              </a:rPr>
              <a:t> </a:t>
            </a:r>
            <a:r>
              <a:rPr lang="ro-RO" sz="3100" b="1" dirty="0">
                <a:latin typeface="Arial" panose="020B0604020202020204" pitchFamily="34" charset="0"/>
                <a:cs typeface="Arial" panose="020B0604020202020204" pitchFamily="34" charset="0"/>
              </a:rPr>
              <a:t>G</a:t>
            </a:r>
            <a:r>
              <a:rPr lang="en-US" sz="3100" b="1" dirty="0" err="1">
                <a:latin typeface="Arial" panose="020B0604020202020204" pitchFamily="34" charset="0"/>
                <a:cs typeface="Arial" panose="020B0604020202020204" pitchFamily="34" charset="0"/>
              </a:rPr>
              <a:t>reece</a:t>
            </a:r>
            <a:br>
              <a:rPr lang="el-GR" dirty="0"/>
            </a:br>
            <a:endParaRPr lang="el-GR" dirty="0"/>
          </a:p>
        </p:txBody>
      </p:sp>
      <p:sp>
        <p:nvSpPr>
          <p:cNvPr id="3" name="Θέση περιεχομένου 2"/>
          <p:cNvSpPr>
            <a:spLocks noGrp="1"/>
          </p:cNvSpPr>
          <p:nvPr>
            <p:ph sz="quarter" idx="1"/>
          </p:nvPr>
        </p:nvSpPr>
        <p:spPr>
          <a:xfrm>
            <a:off x="381000" y="1905000"/>
            <a:ext cx="5836920" cy="4572000"/>
          </a:xfrm>
        </p:spPr>
        <p:txBody>
          <a:bodyPr>
            <a:normAutofit/>
          </a:bodyPr>
          <a:lstStyle/>
          <a:p>
            <a:r>
              <a:rPr lang="en-GB" sz="1800" dirty="0">
                <a:solidFill>
                  <a:srgbClr val="353535"/>
                </a:solidFill>
                <a:latin typeface="Arial" panose="020B0604020202020204" pitchFamily="34" charset="0"/>
                <a:cs typeface="Arial" panose="020B0604020202020204" pitchFamily="34" charset="0"/>
              </a:rPr>
              <a:t>Greece’s </a:t>
            </a:r>
            <a:r>
              <a:rPr lang="en-GB" sz="1800" dirty="0">
                <a:latin typeface="Arial" panose="020B0604020202020204" pitchFamily="34" charset="0"/>
                <a:cs typeface="Arial" panose="020B0604020202020204" pitchFamily="34" charset="0"/>
              </a:rPr>
              <a:t>unemployment rate</a:t>
            </a:r>
            <a:r>
              <a:rPr lang="en-GB" sz="1800" dirty="0">
                <a:solidFill>
                  <a:srgbClr val="353535"/>
                </a:solidFill>
                <a:latin typeface="Arial" panose="020B0604020202020204" pitchFamily="34" charset="0"/>
                <a:cs typeface="Arial" panose="020B0604020202020204" pitchFamily="34" charset="0"/>
              </a:rPr>
              <a:t> fell to 20.2% in July-to-September, from 21.1% in the second quarter, data from the country’s statistics service ELSTAT</a:t>
            </a:r>
            <a:r>
              <a:rPr lang="el-GR" sz="1800" dirty="0">
                <a:solidFill>
                  <a:srgbClr val="353535"/>
                </a:solidFill>
                <a:latin typeface="Arial" panose="020B0604020202020204" pitchFamily="34" charset="0"/>
                <a:cs typeface="Arial" panose="020B0604020202020204" pitchFamily="34" charset="0"/>
              </a:rPr>
              <a:t>.</a:t>
            </a:r>
            <a:br>
              <a:rPr lang="en-GB" sz="1800" dirty="0">
                <a:solidFill>
                  <a:srgbClr val="353535"/>
                </a:solidFill>
                <a:latin typeface="Arial" panose="020B0604020202020204" pitchFamily="34" charset="0"/>
                <a:cs typeface="Arial" panose="020B0604020202020204" pitchFamily="34" charset="0"/>
              </a:rPr>
            </a:br>
            <a:r>
              <a:rPr lang="en-GB" sz="1800" dirty="0">
                <a:solidFill>
                  <a:srgbClr val="353535"/>
                </a:solidFill>
                <a:latin typeface="Arial" panose="020B0604020202020204" pitchFamily="34" charset="0"/>
                <a:cs typeface="Arial" panose="020B0604020202020204" pitchFamily="34" charset="0"/>
              </a:rPr>
              <a:t>About 75.6% of Greece’s 970,000 jobless are long-term unemployed, meaning they have been out of work for at least 12 months, the figures showed.</a:t>
            </a:r>
            <a:endParaRPr lang="el-GR" sz="1800" dirty="0">
              <a:latin typeface="Arial" panose="020B0604020202020204" pitchFamily="34" charset="0"/>
              <a:cs typeface="Arial" panose="020B0604020202020204" pitchFamily="34" charset="0"/>
            </a:endParaRPr>
          </a:p>
        </p:txBody>
      </p:sp>
      <p:sp>
        <p:nvSpPr>
          <p:cNvPr id="4" name="Θέση περιεχομένου 3"/>
          <p:cNvSpPr>
            <a:spLocks noGrp="1"/>
          </p:cNvSpPr>
          <p:nvPr>
            <p:ph sz="quarter" idx="2"/>
          </p:nvPr>
        </p:nvSpPr>
        <p:spPr>
          <a:xfrm>
            <a:off x="6578600" y="1828800"/>
            <a:ext cx="5308600" cy="4724400"/>
          </a:xfrm>
        </p:spPr>
        <p:txBody>
          <a:bodyPr/>
          <a:lstStyle/>
          <a:p>
            <a:r>
              <a:rPr lang="en-GB" sz="1800" dirty="0">
                <a:solidFill>
                  <a:srgbClr val="353535"/>
                </a:solidFill>
                <a:latin typeface="Arial" panose="020B0604020202020204" pitchFamily="34" charset="0"/>
                <a:cs typeface="Arial" panose="020B0604020202020204" pitchFamily="34" charset="0"/>
              </a:rPr>
              <a:t>One significant reason for the drop in overall unemployment is the rise of part-time and low-pay jobs in the private sector. The average wage of such positions is below €400.</a:t>
            </a:r>
          </a:p>
          <a:p>
            <a:r>
              <a:rPr lang="en-GB" sz="1800" dirty="0">
                <a:solidFill>
                  <a:srgbClr val="353535"/>
                </a:solidFill>
                <a:latin typeface="Arial" panose="020B0604020202020204" pitchFamily="34" charset="0"/>
                <a:cs typeface="Arial" panose="020B0604020202020204" pitchFamily="34" charset="0"/>
              </a:rPr>
              <a:t>Greece’s highest unemployment rate was recorded in the first quarter of 2014, when joblessness hit 27.8%.</a:t>
            </a:r>
          </a:p>
          <a:p>
            <a:endParaRPr lang="el-GR" dirty="0"/>
          </a:p>
        </p:txBody>
      </p:sp>
    </p:spTree>
    <p:extLst>
      <p:ext uri="{BB962C8B-B14F-4D97-AF65-F5344CB8AC3E}">
        <p14:creationId xmlns:p14="http://schemas.microsoft.com/office/powerpoint/2010/main" val="105694561"/>
      </p:ext>
    </p:extLst>
  </p:cSld>
  <p:clrMapOvr>
    <a:masterClrMapping/>
  </p:clrMapOvr>
  <p:transition spd="slow">
    <p:wheel spokes="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ctrTitle"/>
          </p:nvPr>
        </p:nvSpPr>
        <p:spPr>
          <a:xfrm>
            <a:off x="609600" y="1295400"/>
            <a:ext cx="10972800" cy="1981199"/>
          </a:xfrm>
        </p:spPr>
        <p:txBody>
          <a:bodyPr>
            <a:noAutofit/>
          </a:bodyPr>
          <a:lstStyle/>
          <a:p>
            <a:r>
              <a:rPr lang="ro-RO" sz="2800" b="1" dirty="0">
                <a:solidFill>
                  <a:schemeClr val="tx1"/>
                </a:solidFill>
                <a:latin typeface="Arial" panose="020B0604020202020204" pitchFamily="34" charset="0"/>
                <a:cs typeface="Arial" panose="020B0604020202020204" pitchFamily="34" charset="0"/>
              </a:rPr>
              <a:t>Italy:</a:t>
            </a:r>
            <a:br>
              <a:rPr lang="ro-RO" sz="2800" b="1" dirty="0">
                <a:solidFill>
                  <a:schemeClr val="tx1"/>
                </a:solidFill>
                <a:latin typeface="Arial" panose="020B0604020202020204" pitchFamily="34" charset="0"/>
                <a:cs typeface="Arial" panose="020B0604020202020204" pitchFamily="34" charset="0"/>
              </a:rPr>
            </a:br>
            <a:r>
              <a:rPr lang="en-US" sz="2800" b="1" dirty="0">
                <a:solidFill>
                  <a:schemeClr val="tx1"/>
                </a:solidFill>
                <a:latin typeface="Arial" panose="020B0604020202020204" pitchFamily="34" charset="0"/>
                <a:cs typeface="Arial" panose="020B0604020202020204" pitchFamily="34" charset="0"/>
              </a:rPr>
              <a:t>Job </a:t>
            </a:r>
            <a:r>
              <a:rPr lang="ro-RO" sz="2800" b="1" dirty="0">
                <a:solidFill>
                  <a:schemeClr val="tx1"/>
                </a:solidFill>
                <a:latin typeface="Arial" panose="020B0604020202020204" pitchFamily="34" charset="0"/>
                <a:cs typeface="Arial" panose="020B0604020202020204" pitchFamily="34" charset="0"/>
              </a:rPr>
              <a:t>O</a:t>
            </a:r>
            <a:r>
              <a:rPr lang="en-US" sz="2800" b="1" dirty="0" err="1">
                <a:solidFill>
                  <a:schemeClr val="tx1"/>
                </a:solidFill>
                <a:latin typeface="Arial" panose="020B0604020202020204" pitchFamily="34" charset="0"/>
                <a:cs typeface="Arial" panose="020B0604020202020204" pitchFamily="34" charset="0"/>
              </a:rPr>
              <a:t>pportunities</a:t>
            </a:r>
            <a:r>
              <a:rPr lang="en-US" sz="2800" b="1" dirty="0">
                <a:solidFill>
                  <a:schemeClr val="tx1"/>
                </a:solidFill>
                <a:latin typeface="Arial" panose="020B0604020202020204" pitchFamily="34" charset="0"/>
                <a:cs typeface="Arial" panose="020B0604020202020204" pitchFamily="34" charset="0"/>
              </a:rPr>
              <a:t> and</a:t>
            </a:r>
            <a:r>
              <a:rPr lang="ro-RO" sz="2800" b="1" dirty="0">
                <a:solidFill>
                  <a:schemeClr val="tx1"/>
                </a:solidFill>
                <a:latin typeface="Arial" panose="020B0604020202020204" pitchFamily="34" charset="0"/>
                <a:cs typeface="Arial" panose="020B0604020202020204" pitchFamily="34" charset="0"/>
              </a:rPr>
              <a:t> the T</a:t>
            </a:r>
            <a:r>
              <a:rPr lang="en-US" sz="2800" b="1" dirty="0">
                <a:solidFill>
                  <a:schemeClr val="tx1"/>
                </a:solidFill>
                <a:latin typeface="Arial" panose="020B0604020202020204" pitchFamily="34" charset="0"/>
                <a:cs typeface="Arial" panose="020B0604020202020204" pitchFamily="34" charset="0"/>
              </a:rPr>
              <a:t>rend</a:t>
            </a:r>
            <a:r>
              <a:rPr lang="ro-RO" sz="2800" b="1" dirty="0">
                <a:solidFill>
                  <a:schemeClr val="tx1"/>
                </a:solidFill>
                <a:latin typeface="Arial" panose="020B0604020202020204" pitchFamily="34" charset="0"/>
                <a:cs typeface="Arial" panose="020B0604020202020204" pitchFamily="34" charset="0"/>
              </a:rPr>
              <a:t> of Employment</a:t>
            </a:r>
            <a:r>
              <a:rPr lang="en-US" sz="2800" b="1" dirty="0">
                <a:solidFill>
                  <a:schemeClr val="tx1"/>
                </a:solidFill>
                <a:latin typeface="Arial" panose="020B0604020202020204" pitchFamily="34" charset="0"/>
                <a:cs typeface="Arial" panose="020B0604020202020204" pitchFamily="34" charset="0"/>
              </a:rPr>
              <a:t> in Calabria</a:t>
            </a:r>
            <a:endParaRPr lang="el-GR" sz="28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8131658"/>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p:cNvSpPr>
            <a:spLocks noGrp="1"/>
          </p:cNvSpPr>
          <p:nvPr>
            <p:ph type="title"/>
          </p:nvPr>
        </p:nvSpPr>
        <p:spPr>
          <a:xfrm>
            <a:off x="541507" y="1064920"/>
            <a:ext cx="4953000" cy="731838"/>
          </a:xfrm>
        </p:spPr>
        <p:txBody>
          <a:bodyPr/>
          <a:lstStyle/>
          <a:p>
            <a:r>
              <a:rPr lang="en-US" sz="1800" b="1" dirty="0">
                <a:solidFill>
                  <a:schemeClr val="tx1"/>
                </a:solidFill>
                <a:effectLst/>
                <a:latin typeface="Arial" panose="020B0604020202020204" pitchFamily="34" charset="0"/>
                <a:cs typeface="Arial" panose="020B0604020202020204" pitchFamily="34" charset="0"/>
              </a:rPr>
              <a:t>Does Calabria offer a large choice of study opportunities?</a:t>
            </a:r>
            <a:endParaRPr lang="it-IT" sz="1800" b="1" dirty="0">
              <a:solidFill>
                <a:schemeClr val="tx1"/>
              </a:solidFill>
              <a:effectLst/>
              <a:latin typeface="Arial" panose="020B0604020202020204" pitchFamily="34" charset="0"/>
              <a:cs typeface="Arial" panose="020B0604020202020204" pitchFamily="34" charset="0"/>
            </a:endParaRPr>
          </a:p>
        </p:txBody>
      </p:sp>
      <p:pic>
        <p:nvPicPr>
          <p:cNvPr id="2050" name="Picture 2" descr="Forms response chart. Question title: Does Calabria offer a large choice of study opportunities?. Number of responses: 22 respons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1" y="2125171"/>
            <a:ext cx="5105400" cy="295314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Segnaposto contenuto 2"/>
          <p:cNvSpPr>
            <a:spLocks noGrp="1"/>
          </p:cNvSpPr>
          <p:nvPr>
            <p:ph idx="1"/>
          </p:nvPr>
        </p:nvSpPr>
        <p:spPr>
          <a:xfrm>
            <a:off x="609600" y="5334000"/>
            <a:ext cx="4680520" cy="316631"/>
          </a:xfrm>
        </p:spPr>
        <p:txBody>
          <a:bodyPr>
            <a:normAutofit/>
          </a:bodyPr>
          <a:lstStyle/>
          <a:p>
            <a:pPr marL="0" indent="0">
              <a:buNone/>
            </a:pPr>
            <a:r>
              <a:rPr lang="en-US" sz="1200" dirty="0"/>
              <a:t>1 Strongly disagree                                                      5 Strongly agree</a:t>
            </a:r>
            <a:endParaRPr lang="it-IT" sz="1200" dirty="0"/>
          </a:p>
        </p:txBody>
      </p:sp>
      <p:sp>
        <p:nvSpPr>
          <p:cNvPr id="4" name="CasellaDiTesto 3"/>
          <p:cNvSpPr txBox="1"/>
          <p:nvPr/>
        </p:nvSpPr>
        <p:spPr>
          <a:xfrm>
            <a:off x="1066800" y="5943600"/>
            <a:ext cx="2971800" cy="369332"/>
          </a:xfrm>
          <a:prstGeom prst="rect">
            <a:avLst/>
          </a:prstGeom>
          <a:noFill/>
        </p:spPr>
        <p:txBody>
          <a:bodyPr wrap="square" rtlCol="0">
            <a:spAutoFit/>
          </a:bodyPr>
          <a:lstStyle/>
          <a:p>
            <a:pPr defTabSz="914400"/>
            <a:r>
              <a:rPr lang="it-IT" dirty="0">
                <a:solidFill>
                  <a:prstClr val="black"/>
                </a:solidFill>
                <a:latin typeface="Arial" panose="020B0604020202020204" pitchFamily="34" charset="0"/>
                <a:cs typeface="Arial" panose="020B0604020202020204" pitchFamily="34" charset="0"/>
              </a:rPr>
              <a:t>University offer is various</a:t>
            </a:r>
            <a:r>
              <a:rPr lang="ro-RO" dirty="0">
                <a:solidFill>
                  <a:prstClr val="black"/>
                </a:solidFill>
                <a:latin typeface="Arial" panose="020B0604020202020204" pitchFamily="34" charset="0"/>
                <a:cs typeface="Arial" panose="020B0604020202020204" pitchFamily="34" charset="0"/>
              </a:rPr>
              <a:t>.</a:t>
            </a:r>
            <a:endParaRPr lang="it-IT" dirty="0">
              <a:solidFill>
                <a:prstClr val="black"/>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8499A127-F5E4-4FB0-8E04-3BBFE0972084}"/>
              </a:ext>
            </a:extLst>
          </p:cNvPr>
          <p:cNvSpPr/>
          <p:nvPr/>
        </p:nvSpPr>
        <p:spPr>
          <a:xfrm>
            <a:off x="622431" y="110813"/>
            <a:ext cx="11340969" cy="954107"/>
          </a:xfrm>
          <a:prstGeom prst="rect">
            <a:avLst/>
          </a:prstGeom>
        </p:spPr>
        <p:txBody>
          <a:bodyPr wrap="square">
            <a:spAutoFit/>
          </a:bodyPr>
          <a:lstStyle/>
          <a:p>
            <a:pPr lvl="0" defTabSz="914400"/>
            <a:r>
              <a:rPr lang="en-US" sz="2800" b="1" dirty="0">
                <a:solidFill>
                  <a:prstClr val="black"/>
                </a:solidFill>
                <a:latin typeface="Arial" panose="020B0604020202020204" pitchFamily="34" charset="0"/>
                <a:cs typeface="Arial" panose="020B0604020202020204" pitchFamily="34" charset="0"/>
              </a:rPr>
              <a:t>What the </a:t>
            </a:r>
            <a:r>
              <a:rPr lang="ro-RO" sz="2800" b="1" dirty="0">
                <a:solidFill>
                  <a:prstClr val="black"/>
                </a:solidFill>
                <a:latin typeface="Arial" panose="020B0604020202020204" pitchFamily="34" charset="0"/>
                <a:cs typeface="Arial" panose="020B0604020202020204" pitchFamily="34" charset="0"/>
              </a:rPr>
              <a:t>J</a:t>
            </a:r>
            <a:r>
              <a:rPr lang="en-US" sz="2800" b="1" dirty="0" err="1">
                <a:solidFill>
                  <a:prstClr val="black"/>
                </a:solidFill>
                <a:latin typeface="Arial" panose="020B0604020202020204" pitchFamily="34" charset="0"/>
                <a:cs typeface="Arial" panose="020B0604020202020204" pitchFamily="34" charset="0"/>
              </a:rPr>
              <a:t>ob</a:t>
            </a:r>
            <a:r>
              <a:rPr lang="en-US" sz="2800" b="1" dirty="0">
                <a:solidFill>
                  <a:prstClr val="black"/>
                </a:solidFill>
                <a:latin typeface="Arial" panose="020B0604020202020204" pitchFamily="34" charset="0"/>
                <a:cs typeface="Arial" panose="020B0604020202020204" pitchFamily="34" charset="0"/>
              </a:rPr>
              <a:t> </a:t>
            </a:r>
            <a:r>
              <a:rPr lang="ro-RO" sz="2800" b="1" dirty="0">
                <a:solidFill>
                  <a:prstClr val="black"/>
                </a:solidFill>
                <a:latin typeface="Arial" panose="020B0604020202020204" pitchFamily="34" charset="0"/>
                <a:cs typeface="Arial" panose="020B0604020202020204" pitchFamily="34" charset="0"/>
              </a:rPr>
              <a:t>O</a:t>
            </a:r>
            <a:r>
              <a:rPr lang="en-US" sz="2800" b="1" dirty="0" err="1">
                <a:solidFill>
                  <a:prstClr val="black"/>
                </a:solidFill>
                <a:latin typeface="Arial" panose="020B0604020202020204" pitchFamily="34" charset="0"/>
                <a:cs typeface="Arial" panose="020B0604020202020204" pitchFamily="34" charset="0"/>
              </a:rPr>
              <a:t>pportunities</a:t>
            </a:r>
            <a:r>
              <a:rPr lang="en-US" sz="2800" b="1" dirty="0">
                <a:solidFill>
                  <a:prstClr val="black"/>
                </a:solidFill>
                <a:latin typeface="Arial" panose="020B0604020202020204" pitchFamily="34" charset="0"/>
                <a:cs typeface="Arial" panose="020B0604020202020204" pitchFamily="34" charset="0"/>
              </a:rPr>
              <a:t> and </a:t>
            </a:r>
            <a:r>
              <a:rPr lang="ro-RO" sz="2800" b="1" dirty="0">
                <a:solidFill>
                  <a:prstClr val="black"/>
                </a:solidFill>
                <a:latin typeface="Arial" panose="020B0604020202020204" pitchFamily="34" charset="0"/>
                <a:cs typeface="Arial" panose="020B0604020202020204" pitchFamily="34" charset="0"/>
              </a:rPr>
              <a:t>T</a:t>
            </a:r>
            <a:r>
              <a:rPr lang="en-US" sz="2800" b="1" dirty="0">
                <a:solidFill>
                  <a:prstClr val="black"/>
                </a:solidFill>
                <a:latin typeface="Arial" panose="020B0604020202020204" pitchFamily="34" charset="0"/>
                <a:cs typeface="Arial" panose="020B0604020202020204" pitchFamily="34" charset="0"/>
              </a:rPr>
              <a:t>rends in Calabria</a:t>
            </a:r>
            <a:r>
              <a:rPr lang="ro-RO" sz="2800" b="1" dirty="0">
                <a:solidFill>
                  <a:prstClr val="black"/>
                </a:solidFill>
                <a:latin typeface="Arial" panose="020B0604020202020204" pitchFamily="34" charset="0"/>
                <a:cs typeface="Arial" panose="020B0604020202020204" pitchFamily="34" charset="0"/>
              </a:rPr>
              <a:t> are</a:t>
            </a:r>
            <a:r>
              <a:rPr lang="en-US" sz="2800" b="1" dirty="0">
                <a:solidFill>
                  <a:prstClr val="black"/>
                </a:solidFill>
                <a:latin typeface="Arial" panose="020B0604020202020204" pitchFamily="34" charset="0"/>
                <a:cs typeface="Arial" panose="020B0604020202020204" pitchFamily="34" charset="0"/>
              </a:rPr>
              <a:t> according to ITT</a:t>
            </a:r>
            <a:r>
              <a:rPr lang="ro-RO" sz="2800" b="1" dirty="0">
                <a:solidFill>
                  <a:prstClr val="black"/>
                </a:solidFill>
                <a:latin typeface="Arial" panose="020B0604020202020204" pitchFamily="34" charset="0"/>
                <a:cs typeface="Arial" panose="020B0604020202020204" pitchFamily="34" charset="0"/>
              </a:rPr>
              <a:t>( Instituto Tecnico</a:t>
            </a:r>
            <a:r>
              <a:rPr lang="en-US" sz="2800" b="1" dirty="0">
                <a:solidFill>
                  <a:prstClr val="black"/>
                </a:solidFill>
                <a:latin typeface="Arial" panose="020B0604020202020204" pitchFamily="34" charset="0"/>
                <a:cs typeface="Arial" panose="020B0604020202020204" pitchFamily="34" charset="0"/>
              </a:rPr>
              <a:t> </a:t>
            </a:r>
            <a:r>
              <a:rPr lang="ro-RO" sz="2800" b="1" dirty="0">
                <a:solidFill>
                  <a:prstClr val="black"/>
                </a:solidFill>
                <a:latin typeface="Arial" panose="020B0604020202020204" pitchFamily="34" charset="0"/>
                <a:cs typeface="Arial" panose="020B0604020202020204" pitchFamily="34" charset="0"/>
              </a:rPr>
              <a:t>Tecnologico)</a:t>
            </a:r>
            <a:r>
              <a:rPr lang="en-US" sz="2800" b="1" dirty="0">
                <a:solidFill>
                  <a:prstClr val="black"/>
                </a:solidFill>
                <a:latin typeface="Arial" panose="020B0604020202020204" pitchFamily="34" charset="0"/>
                <a:cs typeface="Arial" panose="020B0604020202020204" pitchFamily="34" charset="0"/>
              </a:rPr>
              <a:t>Students</a:t>
            </a:r>
            <a:endParaRPr lang="it-IT" sz="2800" b="1" dirty="0">
              <a:solidFill>
                <a:prstClr val="black"/>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90F07524-C6FE-4884-BFC7-AB8D44D01608}"/>
              </a:ext>
            </a:extLst>
          </p:cNvPr>
          <p:cNvSpPr/>
          <p:nvPr/>
        </p:nvSpPr>
        <p:spPr>
          <a:xfrm>
            <a:off x="5867400" y="1104863"/>
            <a:ext cx="6324600" cy="369332"/>
          </a:xfrm>
          <a:prstGeom prst="rect">
            <a:avLst/>
          </a:prstGeom>
        </p:spPr>
        <p:txBody>
          <a:bodyPr wrap="square">
            <a:spAutoFit/>
          </a:bodyPr>
          <a:lstStyle/>
          <a:p>
            <a:r>
              <a:rPr lang="en-US" b="1" dirty="0">
                <a:latin typeface="Arial" panose="020B0604020202020204" pitchFamily="34" charset="0"/>
                <a:ea typeface="+mj-ea"/>
                <a:cs typeface="Arial" panose="020B0604020202020204" pitchFamily="34" charset="0"/>
              </a:rPr>
              <a:t>What is the most developed working sector in Calabria?</a:t>
            </a:r>
            <a:endParaRPr lang="ro-RO" dirty="0"/>
          </a:p>
        </p:txBody>
      </p:sp>
      <p:pic>
        <p:nvPicPr>
          <p:cNvPr id="7" name="Picture 6">
            <a:extLst>
              <a:ext uri="{FF2B5EF4-FFF2-40B4-BE49-F238E27FC236}">
                <a16:creationId xmlns:a16="http://schemas.microsoft.com/office/drawing/2014/main" id="{1F3EF96F-9710-4BFE-B959-C9C2B33EB1A7}"/>
              </a:ext>
            </a:extLst>
          </p:cNvPr>
          <p:cNvPicPr>
            <a:picLocks noChangeAspect="1"/>
          </p:cNvPicPr>
          <p:nvPr/>
        </p:nvPicPr>
        <p:blipFill>
          <a:blip r:embed="rId3"/>
          <a:stretch>
            <a:fillRect/>
          </a:stretch>
        </p:blipFill>
        <p:spPr>
          <a:xfrm>
            <a:off x="6248400" y="1981200"/>
            <a:ext cx="5562599" cy="3429000"/>
          </a:xfrm>
          <a:prstGeom prst="rect">
            <a:avLst/>
          </a:prstGeom>
        </p:spPr>
      </p:pic>
      <p:sp>
        <p:nvSpPr>
          <p:cNvPr id="8" name="Rectangle 7">
            <a:extLst>
              <a:ext uri="{FF2B5EF4-FFF2-40B4-BE49-F238E27FC236}">
                <a16:creationId xmlns:a16="http://schemas.microsoft.com/office/drawing/2014/main" id="{6F8EFDFB-C401-497B-8AAD-C9BC9319594C}"/>
              </a:ext>
            </a:extLst>
          </p:cNvPr>
          <p:cNvSpPr/>
          <p:nvPr/>
        </p:nvSpPr>
        <p:spPr>
          <a:xfrm>
            <a:off x="7163508" y="5975707"/>
            <a:ext cx="4647491" cy="369332"/>
          </a:xfrm>
          <a:prstGeom prst="rect">
            <a:avLst/>
          </a:prstGeom>
        </p:spPr>
        <p:txBody>
          <a:bodyPr wrap="none">
            <a:spAutoFit/>
          </a:bodyPr>
          <a:lstStyle/>
          <a:p>
            <a:pPr lvl="0" defTabSz="914400"/>
            <a:r>
              <a:rPr lang="it-IT" dirty="0">
                <a:solidFill>
                  <a:prstClr val="black"/>
                </a:solidFill>
                <a:latin typeface="Arial" panose="020B0604020202020204" pitchFamily="34" charset="0"/>
                <a:cs typeface="Arial" panose="020B0604020202020204" pitchFamily="34" charset="0"/>
              </a:rPr>
              <a:t>Economy is based on </a:t>
            </a:r>
            <a:r>
              <a:rPr lang="ro-RO" dirty="0">
                <a:solidFill>
                  <a:prstClr val="black"/>
                </a:solidFill>
                <a:latin typeface="Arial" panose="020B0604020202020204" pitchFamily="34" charset="0"/>
                <a:cs typeface="Arial" panose="020B0604020202020204" pitchFamily="34" charset="0"/>
              </a:rPr>
              <a:t>the </a:t>
            </a:r>
            <a:r>
              <a:rPr lang="it-IT" dirty="0">
                <a:solidFill>
                  <a:prstClr val="black"/>
                </a:solidFill>
                <a:latin typeface="Arial" panose="020B0604020202020204" pitchFamily="34" charset="0"/>
                <a:cs typeface="Arial" panose="020B0604020202020204" pitchFamily="34" charset="0"/>
              </a:rPr>
              <a:t>secondary sector</a:t>
            </a:r>
            <a:r>
              <a:rPr lang="ro-RO" dirty="0">
                <a:solidFill>
                  <a:prstClr val="black"/>
                </a:solidFill>
                <a:latin typeface="Arial" panose="020B0604020202020204" pitchFamily="34" charset="0"/>
                <a:cs typeface="Arial" panose="020B0604020202020204" pitchFamily="34" charset="0"/>
              </a:rPr>
              <a:t>.</a:t>
            </a:r>
            <a:endParaRPr lang="it-IT"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86571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4800600" cy="1143000"/>
          </a:xfrm>
        </p:spPr>
        <p:txBody>
          <a:bodyPr/>
          <a:lstStyle/>
          <a:p>
            <a:r>
              <a:rPr lang="en-US" sz="1800" b="1" dirty="0">
                <a:solidFill>
                  <a:schemeClr val="tx1"/>
                </a:solidFill>
                <a:effectLst/>
                <a:latin typeface="Arial" panose="020B0604020202020204" pitchFamily="34" charset="0"/>
                <a:cs typeface="Arial" panose="020B0604020202020204" pitchFamily="34" charset="0"/>
              </a:rPr>
              <a:t>What are the most common types of companies/business?</a:t>
            </a:r>
            <a:endParaRPr lang="it-IT" sz="1800" b="1" dirty="0">
              <a:solidFill>
                <a:schemeClr val="tx1"/>
              </a:solidFill>
              <a:effectLst/>
              <a:latin typeface="Arial" panose="020B0604020202020204" pitchFamily="34" charset="0"/>
              <a:cs typeface="Arial" panose="020B0604020202020204" pitchFamily="34" charset="0"/>
            </a:endParaRPr>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518" y="1828801"/>
            <a:ext cx="4800600" cy="2971800"/>
          </a:xfrm>
          <a:prstGeom prst="rect">
            <a:avLst/>
          </a:prstGeom>
          <a:ln>
            <a:noFill/>
          </a:ln>
          <a:effectLst>
            <a:outerShdw blurRad="292100" dist="139700" dir="2700000" algn="tl" rotWithShape="0">
              <a:srgbClr val="333333">
                <a:alpha val="65000"/>
              </a:srgbClr>
            </a:outerShdw>
          </a:effectLst>
        </p:spPr>
      </p:pic>
      <p:sp>
        <p:nvSpPr>
          <p:cNvPr id="4" name="CasellaDiTesto 3"/>
          <p:cNvSpPr txBox="1"/>
          <p:nvPr/>
        </p:nvSpPr>
        <p:spPr>
          <a:xfrm>
            <a:off x="457200" y="5715000"/>
            <a:ext cx="4680520" cy="369332"/>
          </a:xfrm>
          <a:prstGeom prst="rect">
            <a:avLst/>
          </a:prstGeom>
          <a:noFill/>
        </p:spPr>
        <p:txBody>
          <a:bodyPr wrap="square" rtlCol="0">
            <a:spAutoFit/>
          </a:bodyPr>
          <a:lstStyle/>
          <a:p>
            <a:pPr defTabSz="914400"/>
            <a:r>
              <a:rPr lang="it-IT" dirty="0">
                <a:solidFill>
                  <a:prstClr val="black"/>
                </a:solidFill>
                <a:latin typeface="Arial" panose="020B0604020202020204" pitchFamily="34" charset="0"/>
                <a:cs typeface="Arial" panose="020B0604020202020204" pitchFamily="34" charset="0"/>
              </a:rPr>
              <a:t>Jobs are concentrated in the public field</a:t>
            </a:r>
            <a:r>
              <a:rPr lang="ro-RO" dirty="0">
                <a:solidFill>
                  <a:prstClr val="black"/>
                </a:solidFill>
                <a:latin typeface="Arial" panose="020B0604020202020204" pitchFamily="34" charset="0"/>
                <a:cs typeface="Arial" panose="020B0604020202020204" pitchFamily="34" charset="0"/>
              </a:rPr>
              <a:t>.</a:t>
            </a:r>
            <a:endParaRPr lang="it-IT" dirty="0">
              <a:solidFill>
                <a:prstClr val="black"/>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E75C0EB6-39CA-4E05-8852-D97688E36089}"/>
              </a:ext>
            </a:extLst>
          </p:cNvPr>
          <p:cNvSpPr/>
          <p:nvPr/>
        </p:nvSpPr>
        <p:spPr>
          <a:xfrm>
            <a:off x="5715000" y="522972"/>
            <a:ext cx="6096000" cy="646331"/>
          </a:xfrm>
          <a:prstGeom prst="rect">
            <a:avLst/>
          </a:prstGeom>
        </p:spPr>
        <p:txBody>
          <a:bodyPr>
            <a:spAutoFit/>
          </a:bodyPr>
          <a:lstStyle/>
          <a:p>
            <a:r>
              <a:rPr lang="en-US" b="1" dirty="0">
                <a:latin typeface="Arial" panose="020B0604020202020204" pitchFamily="34" charset="0"/>
                <a:ea typeface="+mj-ea"/>
                <a:cs typeface="Arial" panose="020B0604020202020204" pitchFamily="34" charset="0"/>
              </a:rPr>
              <a:t>Which sector do you think has more opportunities in Calabria?</a:t>
            </a:r>
            <a:endParaRPr lang="ro-RO" dirty="0"/>
          </a:p>
        </p:txBody>
      </p:sp>
      <p:pic>
        <p:nvPicPr>
          <p:cNvPr id="6" name="Picture 5">
            <a:extLst>
              <a:ext uri="{FF2B5EF4-FFF2-40B4-BE49-F238E27FC236}">
                <a16:creationId xmlns:a16="http://schemas.microsoft.com/office/drawing/2014/main" id="{47B50C9E-863F-4BBC-B535-27FD9E22AA6A}"/>
              </a:ext>
            </a:extLst>
          </p:cNvPr>
          <p:cNvPicPr>
            <a:picLocks noChangeAspect="1"/>
          </p:cNvPicPr>
          <p:nvPr/>
        </p:nvPicPr>
        <p:blipFill>
          <a:blip r:embed="rId3"/>
          <a:stretch>
            <a:fillRect/>
          </a:stretch>
        </p:blipFill>
        <p:spPr>
          <a:xfrm>
            <a:off x="5867400" y="1600200"/>
            <a:ext cx="5622082" cy="3581400"/>
          </a:xfrm>
          <a:prstGeom prst="rect">
            <a:avLst/>
          </a:prstGeom>
        </p:spPr>
      </p:pic>
      <p:sp>
        <p:nvSpPr>
          <p:cNvPr id="7" name="CasellaDiTesto 2">
            <a:extLst>
              <a:ext uri="{FF2B5EF4-FFF2-40B4-BE49-F238E27FC236}">
                <a16:creationId xmlns:a16="http://schemas.microsoft.com/office/drawing/2014/main" id="{470F7E89-01A3-4799-99E3-A71632D06D72}"/>
              </a:ext>
            </a:extLst>
          </p:cNvPr>
          <p:cNvSpPr txBox="1"/>
          <p:nvPr/>
        </p:nvSpPr>
        <p:spPr>
          <a:xfrm>
            <a:off x="5867399" y="5715000"/>
            <a:ext cx="5869021" cy="646331"/>
          </a:xfrm>
          <a:prstGeom prst="rect">
            <a:avLst/>
          </a:prstGeom>
          <a:noFill/>
        </p:spPr>
        <p:txBody>
          <a:bodyPr wrap="square" rtlCol="0">
            <a:spAutoFit/>
          </a:bodyPr>
          <a:lstStyle/>
          <a:p>
            <a:pPr defTabSz="914400"/>
            <a:r>
              <a:rPr lang="it-IT" dirty="0">
                <a:solidFill>
                  <a:prstClr val="black"/>
                </a:solidFill>
                <a:latin typeface="Arial" panose="020B0604020202020204" pitchFamily="34" charset="0"/>
                <a:cs typeface="Arial" panose="020B0604020202020204" pitchFamily="34" charset="0"/>
              </a:rPr>
              <a:t>There are good chances in the secondary sector and in service industry</a:t>
            </a:r>
            <a:r>
              <a:rPr lang="ro-RO" dirty="0">
                <a:solidFill>
                  <a:prstClr val="black"/>
                </a:solidFill>
                <a:latin typeface="Arial" panose="020B0604020202020204" pitchFamily="34" charset="0"/>
                <a:cs typeface="Arial" panose="020B0604020202020204" pitchFamily="34" charset="0"/>
              </a:rPr>
              <a:t>.</a:t>
            </a:r>
            <a:endParaRPr lang="it-IT"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89073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3657600" cy="1143000"/>
          </a:xfrm>
        </p:spPr>
        <p:txBody>
          <a:bodyPr/>
          <a:lstStyle/>
          <a:p>
            <a:r>
              <a:rPr lang="en-US" sz="1800" b="1" dirty="0">
                <a:solidFill>
                  <a:schemeClr val="tx1"/>
                </a:solidFill>
                <a:effectLst/>
                <a:latin typeface="Arial" panose="020B0604020202020204" pitchFamily="34" charset="0"/>
                <a:cs typeface="Arial" panose="020B0604020202020204" pitchFamily="34" charset="0"/>
              </a:rPr>
              <a:t>Is tourism industry developing?</a:t>
            </a:r>
            <a:endParaRPr lang="it-IT" sz="1800" b="1" dirty="0">
              <a:solidFill>
                <a:schemeClr val="tx1"/>
              </a:solidFill>
              <a:effectLst/>
              <a:latin typeface="Arial" panose="020B0604020202020204" pitchFamily="34" charset="0"/>
              <a:cs typeface="Arial" panose="020B0604020202020204" pitchFamily="34" charset="0"/>
            </a:endParaRPr>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1" y="1786156"/>
            <a:ext cx="4495800" cy="2986088"/>
          </a:xfrm>
          <a:prstGeom prst="rect">
            <a:avLst/>
          </a:prstGeom>
          <a:ln>
            <a:noFill/>
          </a:ln>
          <a:effectLst>
            <a:outerShdw blurRad="292100" dist="139700" dir="2700000" algn="tl" rotWithShape="0">
              <a:srgbClr val="333333">
                <a:alpha val="65000"/>
              </a:srgbClr>
            </a:outerShdw>
          </a:effectLst>
        </p:spPr>
      </p:pic>
      <p:sp>
        <p:nvSpPr>
          <p:cNvPr id="4" name="CasellaDiTesto 3"/>
          <p:cNvSpPr txBox="1"/>
          <p:nvPr/>
        </p:nvSpPr>
        <p:spPr>
          <a:xfrm>
            <a:off x="1219200" y="5195887"/>
            <a:ext cx="3531840" cy="646331"/>
          </a:xfrm>
          <a:prstGeom prst="rect">
            <a:avLst/>
          </a:prstGeom>
          <a:noFill/>
        </p:spPr>
        <p:txBody>
          <a:bodyPr wrap="square" rtlCol="0">
            <a:spAutoFit/>
          </a:bodyPr>
          <a:lstStyle/>
          <a:p>
            <a:pPr defTabSz="914400"/>
            <a:r>
              <a:rPr lang="it-IT" dirty="0">
                <a:solidFill>
                  <a:prstClr val="black"/>
                </a:solidFill>
                <a:latin typeface="Arial" panose="020B0604020202020204" pitchFamily="34" charset="0"/>
                <a:cs typeface="Arial" panose="020B0604020202020204" pitchFamily="34" charset="0"/>
              </a:rPr>
              <a:t>I</a:t>
            </a:r>
            <a:r>
              <a:rPr lang="ro-RO" dirty="0">
                <a:solidFill>
                  <a:prstClr val="black"/>
                </a:solidFill>
                <a:latin typeface="Arial" panose="020B0604020202020204" pitchFamily="34" charset="0"/>
                <a:cs typeface="Arial" panose="020B0604020202020204" pitchFamily="34" charset="0"/>
              </a:rPr>
              <a:t>TT</a:t>
            </a:r>
            <a:r>
              <a:rPr lang="it-IT" dirty="0">
                <a:solidFill>
                  <a:prstClr val="black"/>
                </a:solidFill>
                <a:latin typeface="Arial" panose="020B0604020202020204" pitchFamily="34" charset="0"/>
                <a:cs typeface="Arial" panose="020B0604020202020204" pitchFamily="34" charset="0"/>
              </a:rPr>
              <a:t> students believe tourism is increasing</a:t>
            </a:r>
            <a:r>
              <a:rPr lang="ro-RO" dirty="0">
                <a:solidFill>
                  <a:prstClr val="black"/>
                </a:solidFill>
                <a:latin typeface="Arial" panose="020B0604020202020204" pitchFamily="34" charset="0"/>
                <a:cs typeface="Arial" panose="020B0604020202020204" pitchFamily="34" charset="0"/>
              </a:rPr>
              <a:t>.</a:t>
            </a:r>
            <a:endParaRPr lang="it-IT" dirty="0">
              <a:solidFill>
                <a:prstClr val="black"/>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68C5A312-3DB7-4CD5-8EF4-A16E0BB72637}"/>
              </a:ext>
            </a:extLst>
          </p:cNvPr>
          <p:cNvSpPr/>
          <p:nvPr/>
        </p:nvSpPr>
        <p:spPr>
          <a:xfrm>
            <a:off x="6248400" y="609600"/>
            <a:ext cx="5105400" cy="646331"/>
          </a:xfrm>
          <a:prstGeom prst="rect">
            <a:avLst/>
          </a:prstGeom>
        </p:spPr>
        <p:txBody>
          <a:bodyPr wrap="square">
            <a:spAutoFit/>
          </a:bodyPr>
          <a:lstStyle/>
          <a:p>
            <a:r>
              <a:rPr lang="en-US" b="1" dirty="0">
                <a:solidFill>
                  <a:prstClr val="black"/>
                </a:solidFill>
                <a:latin typeface="Arial" panose="020B0604020202020204" pitchFamily="34" charset="0"/>
                <a:ea typeface="+mj-ea"/>
                <a:cs typeface="Arial" panose="020B0604020202020204" pitchFamily="34" charset="0"/>
              </a:rPr>
              <a:t>Does Calabria offer a wide variety of job opportunities?</a:t>
            </a:r>
            <a:endParaRPr lang="ro-RO" dirty="0"/>
          </a:p>
        </p:txBody>
      </p:sp>
      <p:pic>
        <p:nvPicPr>
          <p:cNvPr id="6" name="Picture 5">
            <a:extLst>
              <a:ext uri="{FF2B5EF4-FFF2-40B4-BE49-F238E27FC236}">
                <a16:creationId xmlns:a16="http://schemas.microsoft.com/office/drawing/2014/main" id="{A555403F-7248-4FE8-A14F-E648D0099DBD}"/>
              </a:ext>
            </a:extLst>
          </p:cNvPr>
          <p:cNvPicPr>
            <a:picLocks noChangeAspect="1"/>
          </p:cNvPicPr>
          <p:nvPr/>
        </p:nvPicPr>
        <p:blipFill>
          <a:blip r:embed="rId3"/>
          <a:stretch>
            <a:fillRect/>
          </a:stretch>
        </p:blipFill>
        <p:spPr>
          <a:xfrm>
            <a:off x="6264612" y="1524000"/>
            <a:ext cx="5393987" cy="3587675"/>
          </a:xfrm>
          <a:prstGeom prst="rect">
            <a:avLst/>
          </a:prstGeom>
        </p:spPr>
      </p:pic>
      <p:sp>
        <p:nvSpPr>
          <p:cNvPr id="7" name="CasellaDiTesto 2">
            <a:extLst>
              <a:ext uri="{FF2B5EF4-FFF2-40B4-BE49-F238E27FC236}">
                <a16:creationId xmlns:a16="http://schemas.microsoft.com/office/drawing/2014/main" id="{6E2FF73D-6B14-4D64-ACAD-64A094D9FBB6}"/>
              </a:ext>
            </a:extLst>
          </p:cNvPr>
          <p:cNvSpPr txBox="1"/>
          <p:nvPr/>
        </p:nvSpPr>
        <p:spPr>
          <a:xfrm>
            <a:off x="6477329" y="5199356"/>
            <a:ext cx="4968552" cy="369332"/>
          </a:xfrm>
          <a:prstGeom prst="rect">
            <a:avLst/>
          </a:prstGeom>
          <a:noFill/>
        </p:spPr>
        <p:txBody>
          <a:bodyPr wrap="square" rtlCol="0">
            <a:spAutoFit/>
          </a:bodyPr>
          <a:lstStyle/>
          <a:p>
            <a:pPr defTabSz="914400"/>
            <a:r>
              <a:rPr lang="it-IT" dirty="0">
                <a:solidFill>
                  <a:prstClr val="black"/>
                </a:solidFill>
                <a:latin typeface="Arial" panose="020B0604020202020204" pitchFamily="34" charset="0"/>
                <a:cs typeface="Arial" panose="020B0604020202020204" pitchFamily="34" charset="0"/>
              </a:rPr>
              <a:t>There is an evident state of disillusionment</a:t>
            </a:r>
            <a:r>
              <a:rPr lang="ro-RO" dirty="0">
                <a:solidFill>
                  <a:prstClr val="black"/>
                </a:solidFill>
                <a:latin typeface="Arial" panose="020B0604020202020204" pitchFamily="34" charset="0"/>
                <a:cs typeface="Arial" panose="020B0604020202020204" pitchFamily="34" charset="0"/>
              </a:rPr>
              <a:t>.</a:t>
            </a:r>
            <a:endParaRPr lang="it-IT"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07002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3886200" cy="1143000"/>
          </a:xfrm>
        </p:spPr>
        <p:txBody>
          <a:bodyPr/>
          <a:lstStyle/>
          <a:p>
            <a:r>
              <a:rPr lang="en-US" sz="1800" b="1" dirty="0">
                <a:solidFill>
                  <a:schemeClr val="tx1"/>
                </a:solidFill>
                <a:effectLst/>
                <a:latin typeface="Arial" panose="020B0604020202020204" pitchFamily="34" charset="0"/>
                <a:cs typeface="Arial" panose="020B0604020202020204" pitchFamily="34" charset="0"/>
              </a:rPr>
              <a:t>How easy is for a young person to find a job in Calabria?</a:t>
            </a:r>
            <a:endParaRPr lang="it-IT" sz="1800" b="1" dirty="0">
              <a:solidFill>
                <a:schemeClr val="tx1"/>
              </a:solidFill>
              <a:latin typeface="Arial" panose="020B0604020202020204" pitchFamily="34" charset="0"/>
              <a:cs typeface="Arial" panose="020B0604020202020204" pitchFamily="34" charset="0"/>
            </a:endParaRPr>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562" y="1600201"/>
            <a:ext cx="5001638" cy="3048000"/>
          </a:xfrm>
          <a:prstGeom prst="rect">
            <a:avLst/>
          </a:prstGeom>
          <a:ln>
            <a:noFill/>
          </a:ln>
          <a:effectLst>
            <a:outerShdw blurRad="292100" dist="139700" dir="2700000" algn="tl" rotWithShape="0">
              <a:srgbClr val="333333">
                <a:alpha val="65000"/>
              </a:srgbClr>
            </a:outerShdw>
          </a:effectLst>
        </p:spPr>
      </p:pic>
      <p:sp>
        <p:nvSpPr>
          <p:cNvPr id="4" name="CasellaDiTesto 3"/>
          <p:cNvSpPr txBox="1"/>
          <p:nvPr/>
        </p:nvSpPr>
        <p:spPr>
          <a:xfrm>
            <a:off x="408562" y="5486400"/>
            <a:ext cx="5184576" cy="646331"/>
          </a:xfrm>
          <a:prstGeom prst="rect">
            <a:avLst/>
          </a:prstGeom>
          <a:noFill/>
        </p:spPr>
        <p:txBody>
          <a:bodyPr wrap="square" rtlCol="0">
            <a:spAutoFit/>
          </a:bodyPr>
          <a:lstStyle/>
          <a:p>
            <a:pPr defTabSz="914400"/>
            <a:r>
              <a:rPr lang="it-IT" dirty="0">
                <a:solidFill>
                  <a:prstClr val="black"/>
                </a:solidFill>
                <a:latin typeface="Arial" panose="020B0604020202020204" pitchFamily="34" charset="0"/>
                <a:cs typeface="Arial" panose="020B0604020202020204" pitchFamily="34" charset="0"/>
              </a:rPr>
              <a:t>All students find it very hard to find a job in Calabria</a:t>
            </a:r>
            <a:r>
              <a:rPr lang="ro-RO" dirty="0">
                <a:solidFill>
                  <a:prstClr val="black"/>
                </a:solidFill>
                <a:latin typeface="Arial" panose="020B0604020202020204" pitchFamily="34" charset="0"/>
                <a:cs typeface="Arial" panose="020B0604020202020204" pitchFamily="34" charset="0"/>
              </a:rPr>
              <a:t>.</a:t>
            </a:r>
            <a:endParaRPr lang="it-IT" dirty="0">
              <a:solidFill>
                <a:prstClr val="black"/>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407608BC-D237-465A-ACD0-C2581E01A422}"/>
              </a:ext>
            </a:extLst>
          </p:cNvPr>
          <p:cNvSpPr/>
          <p:nvPr/>
        </p:nvSpPr>
        <p:spPr>
          <a:xfrm>
            <a:off x="5715000" y="522972"/>
            <a:ext cx="6096000" cy="646331"/>
          </a:xfrm>
          <a:prstGeom prst="rect">
            <a:avLst/>
          </a:prstGeom>
        </p:spPr>
        <p:txBody>
          <a:bodyPr>
            <a:spAutoFit/>
          </a:bodyPr>
          <a:lstStyle/>
          <a:p>
            <a:r>
              <a:rPr lang="en-US" b="1" dirty="0">
                <a:solidFill>
                  <a:prstClr val="black"/>
                </a:solidFill>
                <a:latin typeface="Arial" panose="020B0604020202020204" pitchFamily="34" charset="0"/>
                <a:ea typeface="+mj-ea"/>
                <a:cs typeface="Arial" panose="020B0604020202020204" pitchFamily="34" charset="0"/>
              </a:rPr>
              <a:t>In which sector do young people want to work as a career?</a:t>
            </a:r>
            <a:endParaRPr lang="ro-RO" dirty="0"/>
          </a:p>
        </p:txBody>
      </p:sp>
      <p:pic>
        <p:nvPicPr>
          <p:cNvPr id="6" name="Picture 5">
            <a:extLst>
              <a:ext uri="{FF2B5EF4-FFF2-40B4-BE49-F238E27FC236}">
                <a16:creationId xmlns:a16="http://schemas.microsoft.com/office/drawing/2014/main" id="{578BA19E-5DF8-4071-944A-DEFD8D80D6DB}"/>
              </a:ext>
            </a:extLst>
          </p:cNvPr>
          <p:cNvPicPr>
            <a:picLocks noChangeAspect="1"/>
          </p:cNvPicPr>
          <p:nvPr/>
        </p:nvPicPr>
        <p:blipFill>
          <a:blip r:embed="rId3"/>
          <a:stretch>
            <a:fillRect/>
          </a:stretch>
        </p:blipFill>
        <p:spPr>
          <a:xfrm>
            <a:off x="5867400" y="1378117"/>
            <a:ext cx="5715000" cy="3574883"/>
          </a:xfrm>
          <a:prstGeom prst="rect">
            <a:avLst/>
          </a:prstGeom>
        </p:spPr>
      </p:pic>
      <p:sp>
        <p:nvSpPr>
          <p:cNvPr id="7" name="Rectangle 6">
            <a:extLst>
              <a:ext uri="{FF2B5EF4-FFF2-40B4-BE49-F238E27FC236}">
                <a16:creationId xmlns:a16="http://schemas.microsoft.com/office/drawing/2014/main" id="{780AC934-906D-449A-AB2D-8F6F8E955801}"/>
              </a:ext>
            </a:extLst>
          </p:cNvPr>
          <p:cNvSpPr/>
          <p:nvPr/>
        </p:nvSpPr>
        <p:spPr>
          <a:xfrm>
            <a:off x="5867400" y="5468534"/>
            <a:ext cx="6096000" cy="646331"/>
          </a:xfrm>
          <a:prstGeom prst="rect">
            <a:avLst/>
          </a:prstGeom>
        </p:spPr>
        <p:txBody>
          <a:bodyPr>
            <a:spAutoFit/>
          </a:bodyPr>
          <a:lstStyle/>
          <a:p>
            <a:pPr lvl="0" defTabSz="914400"/>
            <a:r>
              <a:rPr lang="it-IT" dirty="0">
                <a:solidFill>
                  <a:prstClr val="black"/>
                </a:solidFill>
                <a:latin typeface="Arial" panose="020B0604020202020204" pitchFamily="34" charset="0"/>
                <a:cs typeface="Arial" panose="020B0604020202020204" pitchFamily="34" charset="0"/>
              </a:rPr>
              <a:t>Most students would like to be employed in the service industry</a:t>
            </a:r>
            <a:r>
              <a:rPr lang="ro-RO" dirty="0">
                <a:solidFill>
                  <a:prstClr val="black"/>
                </a:solidFill>
                <a:latin typeface="Arial" panose="020B0604020202020204" pitchFamily="34" charset="0"/>
                <a:cs typeface="Arial" panose="020B0604020202020204" pitchFamily="34" charset="0"/>
              </a:rPr>
              <a:t>.</a:t>
            </a:r>
            <a:endParaRPr lang="it-IT"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34466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37221"/>
            <a:ext cx="4648200" cy="1143000"/>
          </a:xfrm>
        </p:spPr>
        <p:txBody>
          <a:bodyPr/>
          <a:lstStyle/>
          <a:p>
            <a:r>
              <a:rPr lang="en-US" sz="1800" b="1" dirty="0">
                <a:solidFill>
                  <a:schemeClr val="tx1"/>
                </a:solidFill>
                <a:effectLst/>
                <a:latin typeface="Arial" panose="020B0604020202020204" pitchFamily="34" charset="0"/>
                <a:cs typeface="Arial" panose="020B0604020202020204" pitchFamily="34" charset="0"/>
              </a:rPr>
              <a:t>How are the salaries in Calabria compared with the country average?</a:t>
            </a:r>
            <a:endParaRPr lang="it-IT" sz="1800" b="1" dirty="0">
              <a:solidFill>
                <a:schemeClr val="tx1"/>
              </a:solidFill>
              <a:latin typeface="Arial" panose="020B0604020202020204" pitchFamily="34" charset="0"/>
              <a:cs typeface="Arial" panose="020B0604020202020204" pitchFamily="34" charset="0"/>
            </a:endParaRPr>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480221"/>
            <a:ext cx="4953000" cy="3701379"/>
          </a:xfrm>
          <a:prstGeom prst="rect">
            <a:avLst/>
          </a:prstGeom>
        </p:spPr>
      </p:pic>
      <p:sp>
        <p:nvSpPr>
          <p:cNvPr id="4" name="CasellaDiTesto 3"/>
          <p:cNvSpPr txBox="1"/>
          <p:nvPr/>
        </p:nvSpPr>
        <p:spPr>
          <a:xfrm>
            <a:off x="762000" y="5562600"/>
            <a:ext cx="5257800" cy="646331"/>
          </a:xfrm>
          <a:prstGeom prst="rect">
            <a:avLst/>
          </a:prstGeom>
          <a:noFill/>
        </p:spPr>
        <p:txBody>
          <a:bodyPr wrap="square" rtlCol="0">
            <a:spAutoFit/>
          </a:bodyPr>
          <a:lstStyle/>
          <a:p>
            <a:pPr defTabSz="914400"/>
            <a:r>
              <a:rPr lang="it-IT" dirty="0">
                <a:solidFill>
                  <a:prstClr val="black"/>
                </a:solidFill>
                <a:latin typeface="Arial" panose="020B0604020202020204" pitchFamily="34" charset="0"/>
                <a:cs typeface="Arial" panose="020B0604020202020204" pitchFamily="34" charset="0"/>
              </a:rPr>
              <a:t>Most students believe salaries are not </a:t>
            </a:r>
            <a:r>
              <a:rPr lang="ro-RO" dirty="0">
                <a:solidFill>
                  <a:prstClr val="black"/>
                </a:solidFill>
                <a:latin typeface="Arial" panose="020B0604020202020204" pitchFamily="34" charset="0"/>
                <a:cs typeface="Arial" panose="020B0604020202020204" pitchFamily="34" charset="0"/>
              </a:rPr>
              <a:t>in</a:t>
            </a:r>
            <a:r>
              <a:rPr lang="it-IT" dirty="0">
                <a:solidFill>
                  <a:prstClr val="black"/>
                </a:solidFill>
                <a:latin typeface="Arial" panose="020B0604020202020204" pitchFamily="34" charset="0"/>
                <a:cs typeface="Arial" panose="020B0604020202020204" pitchFamily="34" charset="0"/>
              </a:rPr>
              <a:t> line with the others in other parts of Italy</a:t>
            </a:r>
            <a:r>
              <a:rPr lang="ro-RO" dirty="0">
                <a:solidFill>
                  <a:prstClr val="black"/>
                </a:solidFill>
                <a:latin typeface="Arial" panose="020B0604020202020204" pitchFamily="34" charset="0"/>
                <a:cs typeface="Arial" panose="020B0604020202020204" pitchFamily="34" charset="0"/>
              </a:rPr>
              <a:t>.</a:t>
            </a:r>
            <a:endParaRPr lang="it-IT" dirty="0">
              <a:solidFill>
                <a:prstClr val="black"/>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643DD600-109E-4007-B1CD-1F4ED91C6167}"/>
              </a:ext>
            </a:extLst>
          </p:cNvPr>
          <p:cNvSpPr/>
          <p:nvPr/>
        </p:nvSpPr>
        <p:spPr>
          <a:xfrm>
            <a:off x="7696200" y="609600"/>
            <a:ext cx="3055195" cy="369332"/>
          </a:xfrm>
          <a:prstGeom prst="rect">
            <a:avLst/>
          </a:prstGeom>
        </p:spPr>
        <p:txBody>
          <a:bodyPr wrap="none">
            <a:spAutoFit/>
          </a:bodyPr>
          <a:lstStyle/>
          <a:p>
            <a:r>
              <a:rPr lang="en-US" b="1" dirty="0">
                <a:solidFill>
                  <a:prstClr val="black"/>
                </a:solidFill>
                <a:latin typeface="Arial" panose="020B0604020202020204" pitchFamily="34" charset="0"/>
                <a:ea typeface="+mj-ea"/>
                <a:cs typeface="Arial" panose="020B0604020202020204" pitchFamily="34" charset="0"/>
              </a:rPr>
              <a:t>Will you work in Calabria?</a:t>
            </a:r>
            <a:endParaRPr lang="ro-RO" dirty="0"/>
          </a:p>
        </p:txBody>
      </p:sp>
      <p:pic>
        <p:nvPicPr>
          <p:cNvPr id="6" name="Picture 5">
            <a:extLst>
              <a:ext uri="{FF2B5EF4-FFF2-40B4-BE49-F238E27FC236}">
                <a16:creationId xmlns:a16="http://schemas.microsoft.com/office/drawing/2014/main" id="{F6D098CE-F6DB-4CCC-8C3A-041003030F54}"/>
              </a:ext>
            </a:extLst>
          </p:cNvPr>
          <p:cNvPicPr>
            <a:picLocks noChangeAspect="1"/>
          </p:cNvPicPr>
          <p:nvPr/>
        </p:nvPicPr>
        <p:blipFill>
          <a:blip r:embed="rId3"/>
          <a:stretch>
            <a:fillRect/>
          </a:stretch>
        </p:blipFill>
        <p:spPr>
          <a:xfrm>
            <a:off x="6553200" y="1219200"/>
            <a:ext cx="5181600" cy="4121253"/>
          </a:xfrm>
          <a:prstGeom prst="rect">
            <a:avLst/>
          </a:prstGeom>
        </p:spPr>
      </p:pic>
      <p:sp>
        <p:nvSpPr>
          <p:cNvPr id="7" name="Rectangle 6">
            <a:extLst>
              <a:ext uri="{FF2B5EF4-FFF2-40B4-BE49-F238E27FC236}">
                <a16:creationId xmlns:a16="http://schemas.microsoft.com/office/drawing/2014/main" id="{309476C0-A928-4529-9F3F-22AC7E9F83B0}"/>
              </a:ext>
            </a:extLst>
          </p:cNvPr>
          <p:cNvSpPr/>
          <p:nvPr/>
        </p:nvSpPr>
        <p:spPr>
          <a:xfrm>
            <a:off x="6705600" y="5582342"/>
            <a:ext cx="4416594" cy="369332"/>
          </a:xfrm>
          <a:prstGeom prst="rect">
            <a:avLst/>
          </a:prstGeom>
        </p:spPr>
        <p:txBody>
          <a:bodyPr wrap="none">
            <a:spAutoFit/>
          </a:bodyPr>
          <a:lstStyle/>
          <a:p>
            <a:pPr lvl="0" defTabSz="914400"/>
            <a:r>
              <a:rPr lang="it-IT" dirty="0">
                <a:solidFill>
                  <a:prstClr val="black"/>
                </a:solidFill>
                <a:latin typeface="Arial" panose="020B0604020202020204" pitchFamily="34" charset="0"/>
                <a:cs typeface="Arial" panose="020B0604020202020204" pitchFamily="34" charset="0"/>
              </a:rPr>
              <a:t>Answers reveal a heterogenous situation</a:t>
            </a:r>
            <a:r>
              <a:rPr lang="ro-RO" dirty="0">
                <a:solidFill>
                  <a:prstClr val="black"/>
                </a:solidFill>
                <a:latin typeface="Arial" panose="020B0604020202020204" pitchFamily="34" charset="0"/>
                <a:cs typeface="Arial" panose="020B0604020202020204" pitchFamily="34" charset="0"/>
              </a:rPr>
              <a:t>.</a:t>
            </a:r>
            <a:endParaRPr lang="it-IT"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5785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6">
            <a:extLst>
              <a:ext uri="{FF2B5EF4-FFF2-40B4-BE49-F238E27FC236}">
                <a16:creationId xmlns:a16="http://schemas.microsoft.com/office/drawing/2014/main" id="{83A59E61-6150-424A-9B69-6A2CB3856D9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34200" y="3043336"/>
            <a:ext cx="4966469" cy="3603828"/>
          </a:xfrm>
          <a:prstGeom prst="rect">
            <a:avLst/>
          </a:prstGeom>
          <a:ln>
            <a:noFill/>
          </a:ln>
          <a:effectLst>
            <a:outerShdw blurRad="292100" dist="139700" dir="2700000" algn="tl" rotWithShape="0">
              <a:srgbClr val="333333">
                <a:alpha val="65000"/>
              </a:srgbClr>
            </a:outerShdw>
          </a:effectLst>
        </p:spPr>
      </p:pic>
      <p:pic>
        <p:nvPicPr>
          <p:cNvPr id="3" name="Picture 2" descr="Image result for Job opportunities and trends">
            <a:extLst>
              <a:ext uri="{FF2B5EF4-FFF2-40B4-BE49-F238E27FC236}">
                <a16:creationId xmlns:a16="http://schemas.microsoft.com/office/drawing/2014/main" id="{B4C6F9F4-12FA-4300-A1CB-E39C5DEC77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12234"/>
            <a:ext cx="4572000" cy="363493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64F8C4FA-9E84-49DD-BAB9-BF7900C2EC30}"/>
              </a:ext>
            </a:extLst>
          </p:cNvPr>
          <p:cNvSpPr/>
          <p:nvPr/>
        </p:nvSpPr>
        <p:spPr>
          <a:xfrm>
            <a:off x="914400" y="762000"/>
            <a:ext cx="10287000" cy="1200329"/>
          </a:xfrm>
          <a:prstGeom prst="rect">
            <a:avLst/>
          </a:prstGeom>
        </p:spPr>
        <p:txBody>
          <a:bodyPr wrap="square">
            <a:spAutoFit/>
          </a:bodyPr>
          <a:lstStyle/>
          <a:p>
            <a:r>
              <a:rPr lang="ro-RO" dirty="0">
                <a:latin typeface="Arial" panose="020B0604020202020204" pitchFamily="34" charset="0"/>
                <a:ea typeface="Calibri" panose="020F0502020204030204" pitchFamily="34" charset="0"/>
                <a:cs typeface="Arial" panose="020B0604020202020204" pitchFamily="34" charset="0"/>
              </a:rPr>
              <a:t>This material</a:t>
            </a:r>
            <a:r>
              <a:rPr lang="en-US" dirty="0">
                <a:latin typeface="Arial" panose="020B0604020202020204" pitchFamily="34" charset="0"/>
                <a:ea typeface="Calibri" panose="020F0502020204030204" pitchFamily="34" charset="0"/>
                <a:cs typeface="Arial" panose="020B0604020202020204" pitchFamily="34" charset="0"/>
              </a:rPr>
              <a:t>, ‘Am I Prepared for the Job Market?’, is </a:t>
            </a:r>
            <a:r>
              <a:rPr lang="ro-RO" dirty="0">
                <a:latin typeface="Arial" panose="020B0604020202020204" pitchFamily="34" charset="0"/>
                <a:ea typeface="Calibri" panose="020F0502020204030204" pitchFamily="34" charset="0"/>
                <a:cs typeface="Arial" panose="020B0604020202020204" pitchFamily="34" charset="0"/>
              </a:rPr>
              <a:t>a study </a:t>
            </a:r>
            <a:r>
              <a:rPr lang="en-US" dirty="0">
                <a:latin typeface="Arial" panose="020B0604020202020204" pitchFamily="34" charset="0"/>
                <a:ea typeface="Calibri" panose="020F0502020204030204" pitchFamily="34" charset="0"/>
                <a:cs typeface="Arial" panose="020B0604020202020204" pitchFamily="34" charset="0"/>
              </a:rPr>
              <a:t>of</a:t>
            </a:r>
            <a:r>
              <a:rPr lang="ro-RO" dirty="0">
                <a:latin typeface="Arial" panose="020B0604020202020204" pitchFamily="34" charset="0"/>
                <a:ea typeface="Calibri" panose="020F0502020204030204" pitchFamily="34" charset="0"/>
                <a:cs typeface="Arial" panose="020B0604020202020204" pitchFamily="34" charset="0"/>
              </a:rPr>
              <a:t> the job opportunities and the trend of employment in each country</a:t>
            </a:r>
            <a:r>
              <a:rPr lang="en-US" dirty="0">
                <a:latin typeface="Arial" panose="020B0604020202020204" pitchFamily="34" charset="0"/>
                <a:ea typeface="Calibri" panose="020F0502020204030204" pitchFamily="34" charset="0"/>
                <a:cs typeface="Arial" panose="020B0604020202020204" pitchFamily="34" charset="0"/>
              </a:rPr>
              <a:t> from our Erasmus+ </a:t>
            </a:r>
            <a:r>
              <a:rPr lang="en-US" dirty="0" err="1">
                <a:latin typeface="Arial" panose="020B0604020202020204" pitchFamily="34" charset="0"/>
                <a:ea typeface="Calibri" panose="020F0502020204030204" pitchFamily="34" charset="0"/>
                <a:cs typeface="Arial" panose="020B0604020202020204" pitchFamily="34" charset="0"/>
              </a:rPr>
              <a:t>project,‘Youngsters</a:t>
            </a:r>
            <a:r>
              <a:rPr lang="en-US" dirty="0">
                <a:latin typeface="Arial" panose="020B0604020202020204" pitchFamily="34" charset="0"/>
                <a:ea typeface="Calibri" panose="020F0502020204030204" pitchFamily="34" charset="0"/>
                <a:cs typeface="Arial" panose="020B0604020202020204" pitchFamily="34" charset="0"/>
              </a:rPr>
              <a:t> Nowadays. Where from, Where to?’</a:t>
            </a:r>
            <a:r>
              <a:rPr lang="ro-RO" dirty="0">
                <a:latin typeface="Arial" panose="020B0604020202020204" pitchFamily="34" charset="0"/>
                <a:ea typeface="Calibri" panose="020F0502020204030204" pitchFamily="34" charset="0"/>
                <a:cs typeface="Arial" panose="020B0604020202020204" pitchFamily="34" charset="0"/>
              </a:rPr>
              <a:t>. It presents suggestions of how to behave at a interview, how to write</a:t>
            </a:r>
            <a:r>
              <a:rPr lang="ro-RO" dirty="0">
                <a:solidFill>
                  <a:prstClr val="black"/>
                </a:solidFill>
                <a:latin typeface="Arial" panose="020B0604020202020204" pitchFamily="34" charset="0"/>
                <a:ea typeface="Calibri" panose="020F0502020204030204" pitchFamily="34" charset="0"/>
                <a:cs typeface="Arial" panose="020B0604020202020204" pitchFamily="34" charset="0"/>
              </a:rPr>
              <a:t> a CV</a:t>
            </a:r>
            <a:r>
              <a:rPr lang="en-US" dirty="0">
                <a:solidFill>
                  <a:prstClr val="black"/>
                </a:solidFill>
                <a:latin typeface="Arial" panose="020B0604020202020204" pitchFamily="34" charset="0"/>
                <a:ea typeface="Calibri" panose="020F0502020204030204" pitchFamily="34" charset="0"/>
                <a:cs typeface="Arial" panose="020B0604020202020204" pitchFamily="34" charset="0"/>
              </a:rPr>
              <a:t>,</a:t>
            </a:r>
            <a:r>
              <a:rPr lang="en-US" dirty="0">
                <a:latin typeface="Arial" panose="020B0604020202020204" pitchFamily="34" charset="0"/>
                <a:ea typeface="Calibri" panose="020F0502020204030204" pitchFamily="34" charset="0"/>
                <a:cs typeface="Arial" panose="020B0604020202020204" pitchFamily="34" charset="0"/>
              </a:rPr>
              <a:t> </a:t>
            </a:r>
            <a:r>
              <a:rPr lang="ro-RO" dirty="0">
                <a:latin typeface="Arial" panose="020B0604020202020204" pitchFamily="34" charset="0"/>
                <a:ea typeface="Calibri" panose="020F0502020204030204" pitchFamily="34" charset="0"/>
                <a:cs typeface="Arial" panose="020B0604020202020204" pitchFamily="34" charset="0"/>
              </a:rPr>
              <a:t> a letter of application</a:t>
            </a:r>
            <a:r>
              <a:rPr lang="en-US" dirty="0">
                <a:latin typeface="Arial" panose="020B0604020202020204" pitchFamily="34" charset="0"/>
                <a:ea typeface="Calibri" panose="020F0502020204030204" pitchFamily="34" charset="0"/>
                <a:cs typeface="Arial" panose="020B0604020202020204" pitchFamily="34" charset="0"/>
              </a:rPr>
              <a:t> or a letter of intent</a:t>
            </a:r>
            <a:r>
              <a:rPr lang="ro-RO" dirty="0">
                <a:latin typeface="Arial" panose="020B0604020202020204" pitchFamily="34" charset="0"/>
                <a:ea typeface="Calibri" panose="020F0502020204030204" pitchFamily="34" charset="0"/>
                <a:cs typeface="Arial" panose="020B0604020202020204" pitchFamily="34" charset="0"/>
              </a:rPr>
              <a:t> and how to deliver a speech in public</a:t>
            </a:r>
            <a:r>
              <a:rPr lang="en-US" dirty="0">
                <a:latin typeface="Arial" panose="020B0604020202020204" pitchFamily="34" charset="0"/>
                <a:ea typeface="Calibri" panose="020F0502020204030204" pitchFamily="34" charset="0"/>
                <a:cs typeface="Arial" panose="020B0604020202020204" pitchFamily="34" charset="0"/>
              </a:rPr>
              <a:t>.</a:t>
            </a:r>
            <a:endParaRPr lang="ro-RO"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62395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ctrTitle"/>
          </p:nvPr>
        </p:nvSpPr>
        <p:spPr>
          <a:xfrm>
            <a:off x="609600" y="1523999"/>
            <a:ext cx="10972800" cy="1447801"/>
          </a:xfrm>
        </p:spPr>
        <p:txBody>
          <a:bodyPr>
            <a:noAutofit/>
          </a:bodyPr>
          <a:lstStyle/>
          <a:p>
            <a:r>
              <a:rPr lang="ro-RO" sz="2800" b="1" dirty="0">
                <a:solidFill>
                  <a:schemeClr val="tx1"/>
                </a:solidFill>
                <a:latin typeface="Arial" panose="020B0604020202020204" pitchFamily="34" charset="0"/>
                <a:cs typeface="Arial" panose="020B0604020202020204" pitchFamily="34" charset="0"/>
              </a:rPr>
              <a:t>Portugal:</a:t>
            </a:r>
            <a:br>
              <a:rPr lang="ro-RO" sz="2800" b="1" dirty="0">
                <a:solidFill>
                  <a:schemeClr val="tx1"/>
                </a:solidFill>
                <a:latin typeface="Arial" panose="020B0604020202020204" pitchFamily="34" charset="0"/>
                <a:cs typeface="Arial" panose="020B0604020202020204" pitchFamily="34" charset="0"/>
              </a:rPr>
            </a:br>
            <a:r>
              <a:rPr lang="ro-RO" sz="2800" b="1" dirty="0">
                <a:solidFill>
                  <a:schemeClr val="tx1"/>
                </a:solidFill>
                <a:latin typeface="Arial" panose="020B0604020202020204" pitchFamily="34" charset="0"/>
                <a:cs typeface="Arial" panose="020B0604020202020204" pitchFamily="34" charset="0"/>
              </a:rPr>
              <a:t>Job Opportunities and theTrend of Employment </a:t>
            </a:r>
            <a:r>
              <a:rPr lang="en-US" sz="2800" b="1" dirty="0">
                <a:solidFill>
                  <a:schemeClr val="tx1"/>
                </a:solidFill>
                <a:latin typeface="Arial" panose="020B0604020202020204" pitchFamily="34" charset="0"/>
                <a:cs typeface="Arial" panose="020B0604020202020204" pitchFamily="34" charset="0"/>
              </a:rPr>
              <a:t>in </a:t>
            </a:r>
            <a:r>
              <a:rPr lang="ro-RO" sz="2800" b="1" dirty="0">
                <a:solidFill>
                  <a:schemeClr val="tx1"/>
                </a:solidFill>
                <a:latin typeface="Arial" panose="020B0604020202020204" pitchFamily="34" charset="0"/>
                <a:cs typeface="Arial" panose="020B0604020202020204" pitchFamily="34" charset="0"/>
              </a:rPr>
              <a:t>Portugal</a:t>
            </a:r>
            <a:endParaRPr lang="el-GR" sz="28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9493753"/>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elated image">
            <a:extLst>
              <a:ext uri="{FF2B5EF4-FFF2-40B4-BE49-F238E27FC236}">
                <a16:creationId xmlns:a16="http://schemas.microsoft.com/office/drawing/2014/main" id="{6A216CE9-7D61-498F-B812-D3800135FA1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8882"/>
          <a:stretch/>
        </p:blipFill>
        <p:spPr bwMode="auto">
          <a:xfrm>
            <a:off x="609599" y="975102"/>
            <a:ext cx="3652737" cy="2487400"/>
          </a:xfrm>
          <a:prstGeom prst="rect">
            <a:avLst/>
          </a:prstGeom>
          <a:noFill/>
          <a:ln w="28575">
            <a:solidFill>
              <a:sysClr val="windowText" lastClr="000000"/>
            </a:solidFill>
          </a:ln>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8DEF232-97D4-48A4-993D-C28AC0D0EA1F}"/>
              </a:ext>
            </a:extLst>
          </p:cNvPr>
          <p:cNvSpPr txBox="1"/>
          <p:nvPr/>
        </p:nvSpPr>
        <p:spPr>
          <a:xfrm>
            <a:off x="4267200" y="275450"/>
            <a:ext cx="4302732" cy="523220"/>
          </a:xfrm>
          <a:prstGeom prst="rect">
            <a:avLst/>
          </a:prstGeom>
          <a:noFill/>
        </p:spPr>
        <p:txBody>
          <a:bodyPr wrap="square" rtlCol="0">
            <a:spAutoFit/>
          </a:bodyPr>
          <a:lstStyle/>
          <a:p>
            <a:r>
              <a:rPr lang="ro-RO" sz="2800" b="1" dirty="0">
                <a:latin typeface="Arial" panose="020B0604020202020204" pitchFamily="34" charset="0"/>
                <a:cs typeface="Arial" panose="020B0604020202020204" pitchFamily="34" charset="0"/>
              </a:rPr>
              <a:t>The Employment State</a:t>
            </a:r>
          </a:p>
        </p:txBody>
      </p:sp>
      <p:sp>
        <p:nvSpPr>
          <p:cNvPr id="4" name="CaixaDeTexto 6">
            <a:extLst>
              <a:ext uri="{FF2B5EF4-FFF2-40B4-BE49-F238E27FC236}">
                <a16:creationId xmlns:a16="http://schemas.microsoft.com/office/drawing/2014/main" id="{89A7E334-F2C6-48C6-827B-F786ACB654C3}"/>
              </a:ext>
            </a:extLst>
          </p:cNvPr>
          <p:cNvSpPr txBox="1"/>
          <p:nvPr/>
        </p:nvSpPr>
        <p:spPr>
          <a:xfrm>
            <a:off x="4648200" y="1323975"/>
            <a:ext cx="6153980" cy="1287532"/>
          </a:xfrm>
          <a:prstGeom prst="rect">
            <a:avLst/>
          </a:prstGeom>
          <a:noFill/>
        </p:spPr>
        <p:txBody>
          <a:bodyPr wrap="square" rtlCol="0" anchor="ctr">
            <a:spAutoFit/>
          </a:bodyPr>
          <a:lstStyle/>
          <a:p>
            <a:pPr algn="just">
              <a:lnSpc>
                <a:spcPct val="150000"/>
              </a:lnSpc>
            </a:pPr>
            <a:r>
              <a:rPr lang="ro-RO" dirty="0">
                <a:latin typeface="Arial" panose="020B0604020202020204" pitchFamily="34" charset="0"/>
                <a:cs typeface="Arial" panose="020B0604020202020204" pitchFamily="34" charset="0"/>
              </a:rPr>
              <a:t> Our study presents</a:t>
            </a:r>
            <a:r>
              <a:rPr lang="pt-PT" dirty="0">
                <a:latin typeface="Arial" panose="020B0604020202020204" pitchFamily="34" charset="0"/>
                <a:cs typeface="Arial" panose="020B0604020202020204" pitchFamily="34" charset="0"/>
              </a:rPr>
              <a:t> the </a:t>
            </a:r>
            <a:r>
              <a:rPr lang="ro-RO" dirty="0">
                <a:latin typeface="Arial" panose="020B0604020202020204" pitchFamily="34" charset="0"/>
                <a:cs typeface="Arial" panose="020B0604020202020204" pitchFamily="34" charset="0"/>
              </a:rPr>
              <a:t>P</a:t>
            </a:r>
            <a:r>
              <a:rPr lang="pt-PT" dirty="0">
                <a:latin typeface="Arial" panose="020B0604020202020204" pitchFamily="34" charset="0"/>
                <a:cs typeface="Arial" panose="020B0604020202020204" pitchFamily="34" charset="0"/>
              </a:rPr>
              <a:t>ortuguese employment situation</a:t>
            </a:r>
            <a:r>
              <a:rPr lang="ro-RO" dirty="0">
                <a:latin typeface="Arial" panose="020B0604020202020204" pitchFamily="34" charset="0"/>
                <a:cs typeface="Arial" panose="020B0604020202020204" pitchFamily="34" charset="0"/>
              </a:rPr>
              <a:t> in general, then it focuses on </a:t>
            </a:r>
            <a:r>
              <a:rPr lang="pt-PT" dirty="0">
                <a:latin typeface="Arial" panose="020B0604020202020204" pitchFamily="34" charset="0"/>
                <a:cs typeface="Arial" panose="020B0604020202020204" pitchFamily="34" charset="0"/>
              </a:rPr>
              <a:t>the centr</a:t>
            </a:r>
            <a:r>
              <a:rPr lang="ro-RO" dirty="0">
                <a:latin typeface="Arial" panose="020B0604020202020204" pitchFamily="34" charset="0"/>
                <a:cs typeface="Arial" panose="020B0604020202020204" pitchFamily="34" charset="0"/>
              </a:rPr>
              <a:t>al</a:t>
            </a:r>
            <a:r>
              <a:rPr lang="pt-PT" dirty="0">
                <a:latin typeface="Arial" panose="020B0604020202020204" pitchFamily="34" charset="0"/>
                <a:cs typeface="Arial" panose="020B0604020202020204" pitchFamily="34" charset="0"/>
              </a:rPr>
              <a:t> region and </a:t>
            </a:r>
            <a:r>
              <a:rPr lang="ro-RO" dirty="0">
                <a:latin typeface="Arial" panose="020B0604020202020204" pitchFamily="34" charset="0"/>
                <a:cs typeface="Arial" panose="020B0604020202020204" pitchFamily="34" charset="0"/>
              </a:rPr>
              <a:t>on</a:t>
            </a:r>
            <a:r>
              <a:rPr lang="pt-PT" dirty="0">
                <a:latin typeface="Arial" panose="020B0604020202020204" pitchFamily="34" charset="0"/>
                <a:cs typeface="Arial" panose="020B0604020202020204" pitchFamily="34" charset="0"/>
              </a:rPr>
              <a:t> in the </a:t>
            </a:r>
            <a:r>
              <a:rPr lang="ro-RO" dirty="0">
                <a:latin typeface="Arial" panose="020B0604020202020204" pitchFamily="34" charset="0"/>
                <a:cs typeface="Arial" panose="020B0604020202020204" pitchFamily="34" charset="0"/>
              </a:rPr>
              <a:t>M</a:t>
            </a:r>
            <a:r>
              <a:rPr lang="pt-PT" dirty="0">
                <a:latin typeface="Arial" panose="020B0604020202020204" pitchFamily="34" charset="0"/>
                <a:cs typeface="Arial" panose="020B0604020202020204" pitchFamily="34" charset="0"/>
              </a:rPr>
              <a:t>unicipality of Ourém, where our school is located.</a:t>
            </a:r>
          </a:p>
        </p:txBody>
      </p:sp>
      <p:sp>
        <p:nvSpPr>
          <p:cNvPr id="5" name="Rectangle 4">
            <a:extLst>
              <a:ext uri="{FF2B5EF4-FFF2-40B4-BE49-F238E27FC236}">
                <a16:creationId xmlns:a16="http://schemas.microsoft.com/office/drawing/2014/main" id="{5DC49C3D-97AD-43A7-97A5-70FF535B0336}"/>
              </a:ext>
            </a:extLst>
          </p:cNvPr>
          <p:cNvSpPr/>
          <p:nvPr/>
        </p:nvSpPr>
        <p:spPr>
          <a:xfrm>
            <a:off x="5900067" y="3261483"/>
            <a:ext cx="4479111" cy="523220"/>
          </a:xfrm>
          <a:prstGeom prst="rect">
            <a:avLst/>
          </a:prstGeom>
        </p:spPr>
        <p:txBody>
          <a:bodyPr wrap="none">
            <a:spAutoFit/>
          </a:bodyPr>
          <a:lstStyle/>
          <a:p>
            <a:pPr lvl="0" algn="ctr" defTabSz="914400"/>
            <a:r>
              <a:rPr lang="en-US" sz="2800" b="1" dirty="0">
                <a:solidFill>
                  <a:prstClr val="black"/>
                </a:solidFill>
                <a:latin typeface="Arial" panose="020B0604020202020204" pitchFamily="34" charset="0"/>
                <a:cs typeface="Arial" panose="020B0604020202020204" pitchFamily="34" charset="0"/>
              </a:rPr>
              <a:t>Statistics of Employment</a:t>
            </a:r>
            <a:endParaRPr lang="pt-PT" sz="2800" b="1" dirty="0">
              <a:solidFill>
                <a:prstClr val="black"/>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1012895F-7BC7-4C03-B413-BA226D05186A}"/>
              </a:ext>
            </a:extLst>
          </p:cNvPr>
          <p:cNvSpPr/>
          <p:nvPr/>
        </p:nvSpPr>
        <p:spPr>
          <a:xfrm>
            <a:off x="4426085" y="4114800"/>
            <a:ext cx="7551520" cy="2168286"/>
          </a:xfrm>
          <a:prstGeom prst="rect">
            <a:avLst/>
          </a:prstGeom>
        </p:spPr>
        <p:txBody>
          <a:bodyPr wrap="square">
            <a:spAutoFit/>
          </a:bodyPr>
          <a:lstStyle/>
          <a:p>
            <a:pPr lvl="0" algn="just" defTabSz="914400">
              <a:lnSpc>
                <a:spcPct val="150000"/>
              </a:lnSpc>
            </a:pPr>
            <a:r>
              <a:rPr lang="en-US" dirty="0">
                <a:solidFill>
                  <a:prstClr val="black"/>
                </a:solidFill>
                <a:latin typeface="Arial" panose="020B0604020202020204" pitchFamily="34" charset="0"/>
                <a:cs typeface="Arial" panose="020B0604020202020204" pitchFamily="34" charset="0"/>
              </a:rPr>
              <a:t>It took 10 years for the recovery of the Portuguese economy to consolidate after the financial crisis and severe debt that began in 2008.</a:t>
            </a:r>
          </a:p>
          <a:p>
            <a:pPr lvl="0" algn="just" defTabSz="914400">
              <a:lnSpc>
                <a:spcPct val="150000"/>
              </a:lnSpc>
            </a:pPr>
            <a:r>
              <a:rPr lang="en-US" dirty="0">
                <a:solidFill>
                  <a:prstClr val="black"/>
                </a:solidFill>
                <a:latin typeface="Arial" panose="020B0604020202020204" pitchFamily="34" charset="0"/>
                <a:cs typeface="Arial" panose="020B0604020202020204" pitchFamily="34" charset="0"/>
              </a:rPr>
              <a:t>Despite this positive development, the quality of employment and wages remain low, even if statistical studies say that the unemployment rate in Portugal has decreased</a:t>
            </a:r>
            <a:r>
              <a:rPr lang="en-US" sz="2000" dirty="0">
                <a:solidFill>
                  <a:prstClr val="black"/>
                </a:solidFill>
                <a:latin typeface="Calibri"/>
              </a:rPr>
              <a:t>.</a:t>
            </a:r>
          </a:p>
        </p:txBody>
      </p:sp>
      <p:pic>
        <p:nvPicPr>
          <p:cNvPr id="8" name="Picture 2" descr="Image result for emprego em portugal">
            <a:extLst>
              <a:ext uri="{FF2B5EF4-FFF2-40B4-BE49-F238E27FC236}">
                <a16:creationId xmlns:a16="http://schemas.microsoft.com/office/drawing/2014/main" id="{558AAA03-A183-4BF3-AF75-409E3C538E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599" y="3886200"/>
            <a:ext cx="3652737" cy="2487400"/>
          </a:xfrm>
          <a:prstGeom prst="rect">
            <a:avLst/>
          </a:prstGeom>
          <a:noFill/>
          <a:ln w="28575">
            <a:solidFill>
              <a:sysClr val="windowText" lastClr="00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10981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7BCB9BD-C4CC-4817-997F-A004E97A96E9}"/>
              </a:ext>
            </a:extLst>
          </p:cNvPr>
          <p:cNvSpPr txBox="1"/>
          <p:nvPr/>
        </p:nvSpPr>
        <p:spPr>
          <a:xfrm>
            <a:off x="3352800" y="381000"/>
            <a:ext cx="6373861" cy="523220"/>
          </a:xfrm>
          <a:prstGeom prst="rect">
            <a:avLst/>
          </a:prstGeom>
          <a:noFill/>
        </p:spPr>
        <p:txBody>
          <a:bodyPr wrap="none" rtlCol="0">
            <a:spAutoFit/>
          </a:bodyPr>
          <a:lstStyle/>
          <a:p>
            <a:r>
              <a:rPr lang="ro-RO" sz="2800" b="1" dirty="0">
                <a:latin typeface="Arial" panose="020B0604020202020204" pitchFamily="34" charset="0"/>
                <a:cs typeface="Arial" panose="020B0604020202020204" pitchFamily="34" charset="0"/>
              </a:rPr>
              <a:t>The Employment in Portugal in 2018</a:t>
            </a:r>
          </a:p>
        </p:txBody>
      </p:sp>
      <p:sp>
        <p:nvSpPr>
          <p:cNvPr id="3" name="Rectangle 2">
            <a:extLst>
              <a:ext uri="{FF2B5EF4-FFF2-40B4-BE49-F238E27FC236}">
                <a16:creationId xmlns:a16="http://schemas.microsoft.com/office/drawing/2014/main" id="{5F83CF43-5B96-4084-AFE7-B794D21A2E00}"/>
              </a:ext>
            </a:extLst>
          </p:cNvPr>
          <p:cNvSpPr/>
          <p:nvPr/>
        </p:nvSpPr>
        <p:spPr>
          <a:xfrm>
            <a:off x="5791200" y="2241947"/>
            <a:ext cx="6096000" cy="1754326"/>
          </a:xfrm>
          <a:prstGeom prst="rect">
            <a:avLst/>
          </a:prstGeom>
        </p:spPr>
        <p:txBody>
          <a:bodyPr>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In 2018</a:t>
            </a:r>
            <a:r>
              <a:rPr kumimoji="0" lang="ro-RO"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r>
              <a:rPr kumimoji="0" lang="en-US"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employment in Portugal was marked by a more inclusive hiring, because the companies started accepting and appreciating different age groups from the ones they have accepted so far, </a:t>
            </a:r>
            <a:r>
              <a:rPr kumimoji="0" lang="ro-RO"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which means that</a:t>
            </a:r>
            <a:r>
              <a:rPr kumimoji="0" lang="en-US"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older people started to be appreciated and valued for their knowledge and experience</a:t>
            </a:r>
            <a:r>
              <a:rPr kumimoji="0" lang="ro-RO"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endParaRPr kumimoji="0" lang="ro-RO"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pic>
        <p:nvPicPr>
          <p:cNvPr id="4" name="Picture 18" descr="Related image">
            <a:extLst>
              <a:ext uri="{FF2B5EF4-FFF2-40B4-BE49-F238E27FC236}">
                <a16:creationId xmlns:a16="http://schemas.microsoft.com/office/drawing/2014/main" id="{9C845C7C-393D-4B5E-9B8F-04855262003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091" b="18805"/>
          <a:stretch/>
        </p:blipFill>
        <p:spPr bwMode="auto">
          <a:xfrm>
            <a:off x="990600" y="1971020"/>
            <a:ext cx="4343400" cy="2296180"/>
          </a:xfrm>
          <a:prstGeom prst="rect">
            <a:avLst/>
          </a:prstGeom>
          <a:noFill/>
          <a:ln w="28575">
            <a:solidFill>
              <a:sysClr val="windowText" lastClr="00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09182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6535D0A-531F-4CE9-BBE1-21157878ABA5}"/>
              </a:ext>
            </a:extLst>
          </p:cNvPr>
          <p:cNvSpPr/>
          <p:nvPr/>
        </p:nvSpPr>
        <p:spPr>
          <a:xfrm>
            <a:off x="1524000" y="457200"/>
            <a:ext cx="9144000" cy="954107"/>
          </a:xfrm>
          <a:prstGeom prst="rect">
            <a:avLst/>
          </a:prstGeom>
        </p:spPr>
        <p:txBody>
          <a:bodyPr wrap="square">
            <a:spAutoFit/>
          </a:bodyPr>
          <a:lstStyle/>
          <a:p>
            <a:pPr lvl="0" algn="ctr" defTabSz="914400"/>
            <a:r>
              <a:rPr lang="en-US" sz="2800" b="1" dirty="0">
                <a:latin typeface="Arial" panose="020B0604020202020204" pitchFamily="34" charset="0"/>
                <a:cs typeface="Arial" panose="020B0604020202020204" pitchFamily="34" charset="0"/>
              </a:rPr>
              <a:t>Lisbon and Oporto are the areas where there are more jobs opportunities</a:t>
            </a:r>
            <a:endParaRPr lang="pt-PT" sz="2800" b="1" dirty="0">
              <a:latin typeface="Arial" panose="020B0604020202020204" pitchFamily="34" charset="0"/>
              <a:cs typeface="Arial" panose="020B0604020202020204" pitchFamily="34" charset="0"/>
            </a:endParaRPr>
          </a:p>
        </p:txBody>
      </p:sp>
      <p:pic>
        <p:nvPicPr>
          <p:cNvPr id="3" name="Picture 15" descr="Related image">
            <a:extLst>
              <a:ext uri="{FF2B5EF4-FFF2-40B4-BE49-F238E27FC236}">
                <a16:creationId xmlns:a16="http://schemas.microsoft.com/office/drawing/2014/main" id="{06408F47-1287-488E-97D7-8996DC7A7E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9708" y="1943100"/>
            <a:ext cx="4572000" cy="2743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 name="Picture 21" descr="Image result for porto">
            <a:extLst>
              <a:ext uri="{FF2B5EF4-FFF2-40B4-BE49-F238E27FC236}">
                <a16:creationId xmlns:a16="http://schemas.microsoft.com/office/drawing/2014/main" id="{51E75127-4453-42B0-B8D3-2769450697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7787" y="1949983"/>
            <a:ext cx="4215634" cy="2743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BB7B8822-EC1E-43E9-8B7A-42C401D61817}"/>
              </a:ext>
            </a:extLst>
          </p:cNvPr>
          <p:cNvSpPr/>
          <p:nvPr/>
        </p:nvSpPr>
        <p:spPr>
          <a:xfrm>
            <a:off x="2590800" y="5105400"/>
            <a:ext cx="6553200" cy="923330"/>
          </a:xfrm>
          <a:prstGeom prst="rect">
            <a:avLst/>
          </a:prstGeom>
        </p:spPr>
        <p:txBody>
          <a:bodyPr wrap="square">
            <a:spAutoFit/>
          </a:bodyPr>
          <a:lstStyle/>
          <a:p>
            <a:pPr algn="just"/>
            <a:r>
              <a:rPr lang="en-US" dirty="0">
                <a:latin typeface="Arial" panose="020B0604020202020204" pitchFamily="34" charset="0"/>
                <a:cs typeface="Arial" panose="020B0604020202020204" pitchFamily="34" charset="0"/>
              </a:rPr>
              <a:t>The cities of Lisbon and Oporto have the largest number of jobs offers, although it is where competition from other candidates is greater.</a:t>
            </a:r>
          </a:p>
        </p:txBody>
      </p:sp>
    </p:spTree>
    <p:extLst>
      <p:ext uri="{BB962C8B-B14F-4D97-AF65-F5344CB8AC3E}">
        <p14:creationId xmlns:p14="http://schemas.microsoft.com/office/powerpoint/2010/main" val="28709573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5031C00-D091-4CC8-9F74-CD61C6DBE895}"/>
              </a:ext>
            </a:extLst>
          </p:cNvPr>
          <p:cNvSpPr/>
          <p:nvPr/>
        </p:nvSpPr>
        <p:spPr>
          <a:xfrm>
            <a:off x="3444182" y="457200"/>
            <a:ext cx="4808817" cy="523220"/>
          </a:xfrm>
          <a:prstGeom prst="rect">
            <a:avLst/>
          </a:prstGeom>
        </p:spPr>
        <p:txBody>
          <a:bodyPr wrap="none">
            <a:spAutoFit/>
          </a:bodyPr>
          <a:lstStyle/>
          <a:p>
            <a:pPr lvl="0" algn="ctr" defTabSz="914400"/>
            <a:r>
              <a:rPr lang="en-US" sz="2800" b="1" dirty="0">
                <a:solidFill>
                  <a:prstClr val="black"/>
                </a:solidFill>
                <a:latin typeface="Arial" panose="020B0604020202020204" pitchFamily="34" charset="0"/>
                <a:cs typeface="Arial" panose="020B0604020202020204" pitchFamily="34" charset="0"/>
              </a:rPr>
              <a:t>Principal Employers’ Areas</a:t>
            </a:r>
            <a:endParaRPr lang="pt-PT" sz="2800" b="1" dirty="0">
              <a:solidFill>
                <a:prstClr val="black"/>
              </a:solidFill>
              <a:latin typeface="Arial" panose="020B0604020202020204" pitchFamily="34" charset="0"/>
              <a:cs typeface="Arial" panose="020B0604020202020204" pitchFamily="34" charset="0"/>
            </a:endParaRPr>
          </a:p>
        </p:txBody>
      </p:sp>
      <p:pic>
        <p:nvPicPr>
          <p:cNvPr id="3" name="Picture 13" descr="Image result for emprego turismo portugal">
            <a:extLst>
              <a:ext uri="{FF2B5EF4-FFF2-40B4-BE49-F238E27FC236}">
                <a16:creationId xmlns:a16="http://schemas.microsoft.com/office/drawing/2014/main" id="{E3814562-09C5-4E13-816E-36EC1494C49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961" r="5787" b="10932"/>
          <a:stretch/>
        </p:blipFill>
        <p:spPr bwMode="auto">
          <a:xfrm>
            <a:off x="6477000" y="1429442"/>
            <a:ext cx="4114800" cy="27615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 name="Picture 11" descr="Image result for education">
            <a:extLst>
              <a:ext uri="{FF2B5EF4-FFF2-40B4-BE49-F238E27FC236}">
                <a16:creationId xmlns:a16="http://schemas.microsoft.com/office/drawing/2014/main" id="{0B0711CE-0ADB-4677-9FBE-00D45F5D1B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429442"/>
            <a:ext cx="4267200" cy="27615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228B91CC-D5B5-4C57-9E62-C4E736A63DAE}"/>
              </a:ext>
            </a:extLst>
          </p:cNvPr>
          <p:cNvSpPr/>
          <p:nvPr/>
        </p:nvSpPr>
        <p:spPr>
          <a:xfrm>
            <a:off x="1828800" y="4689894"/>
            <a:ext cx="8763000" cy="1200329"/>
          </a:xfrm>
          <a:prstGeom prst="rect">
            <a:avLst/>
          </a:prstGeom>
        </p:spPr>
        <p:txBody>
          <a:bodyPr wrap="square">
            <a:spAutoFit/>
          </a:bodyPr>
          <a:lstStyle/>
          <a:p>
            <a:pPr algn="just"/>
            <a:r>
              <a:rPr lang="en-US" dirty="0">
                <a:latin typeface="Arial" panose="020B0604020202020204" pitchFamily="34" charset="0"/>
                <a:cs typeface="Arial" panose="020B0604020202020204" pitchFamily="34" charset="0"/>
              </a:rPr>
              <a:t>Calculations show that the sector where there was more employment in Portugal was education. Trade appears in the next position, followed by health-related activities. In addition, tourism, information technology and engineering are also increasingly offering employment opportunities</a:t>
            </a:r>
            <a:r>
              <a:rPr lang="ro-RO"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3206169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4">
            <a:extLst>
              <a:ext uri="{FF2B5EF4-FFF2-40B4-BE49-F238E27FC236}">
                <a16:creationId xmlns:a16="http://schemas.microsoft.com/office/drawing/2014/main" id="{CBE4D3E2-7EEC-48BD-A719-E03C284EED6C}"/>
              </a:ext>
            </a:extLst>
          </p:cNvPr>
          <p:cNvSpPr txBox="1"/>
          <p:nvPr/>
        </p:nvSpPr>
        <p:spPr>
          <a:xfrm>
            <a:off x="2971800" y="426423"/>
            <a:ext cx="6387440" cy="523220"/>
          </a:xfrm>
          <a:prstGeom prst="rect">
            <a:avLst/>
          </a:prstGeom>
          <a:noFill/>
        </p:spPr>
        <p:txBody>
          <a:bodyPr wrap="square" rtlCol="0" anchor="ctr">
            <a:spAutoFit/>
          </a:bodyPr>
          <a:lstStyle/>
          <a:p>
            <a:pPr algn="ctr" defTabSz="914400" fontAlgn="base"/>
            <a:r>
              <a:rPr lang="pt-PT" sz="2800" b="1" dirty="0">
                <a:solidFill>
                  <a:prstClr val="black"/>
                </a:solidFill>
                <a:latin typeface="Arial" panose="020B0604020202020204" pitchFamily="34" charset="0"/>
                <a:cs typeface="Arial" panose="020B0604020202020204" pitchFamily="34" charset="0"/>
              </a:rPr>
              <a:t>The Employment in Portugal in 2018</a:t>
            </a:r>
          </a:p>
        </p:txBody>
      </p:sp>
      <p:pic>
        <p:nvPicPr>
          <p:cNvPr id="3" name="Imagem 7">
            <a:extLst>
              <a:ext uri="{FF2B5EF4-FFF2-40B4-BE49-F238E27FC236}">
                <a16:creationId xmlns:a16="http://schemas.microsoft.com/office/drawing/2014/main" id="{115EA54A-A66F-4B91-ACAD-6B9CFCFC71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7000" y="2125705"/>
            <a:ext cx="5105400" cy="4207014"/>
          </a:xfrm>
          <a:prstGeom prst="rect">
            <a:avLst/>
          </a:prstGeom>
        </p:spPr>
      </p:pic>
      <p:sp>
        <p:nvSpPr>
          <p:cNvPr id="4" name="Rectangle 3">
            <a:extLst>
              <a:ext uri="{FF2B5EF4-FFF2-40B4-BE49-F238E27FC236}">
                <a16:creationId xmlns:a16="http://schemas.microsoft.com/office/drawing/2014/main" id="{B3A15D95-51B4-41D2-97AC-EB2EDCA8C09B}"/>
              </a:ext>
            </a:extLst>
          </p:cNvPr>
          <p:cNvSpPr/>
          <p:nvPr/>
        </p:nvSpPr>
        <p:spPr>
          <a:xfrm>
            <a:off x="762000" y="1194256"/>
            <a:ext cx="10820400" cy="646331"/>
          </a:xfrm>
          <a:prstGeom prst="rect">
            <a:avLst/>
          </a:prstGeom>
        </p:spPr>
        <p:txBody>
          <a:bodyPr wrap="square">
            <a:spAutoFit/>
          </a:bodyPr>
          <a:lstStyle/>
          <a:p>
            <a:pPr lvl="0" algn="just" defTabSz="914400" fontAlgn="base"/>
            <a:r>
              <a:rPr lang="en-US" dirty="0">
                <a:solidFill>
                  <a:prstClr val="black"/>
                </a:solidFill>
                <a:latin typeface="Arial" panose="020B0604020202020204" pitchFamily="34" charset="0"/>
                <a:cs typeface="Arial" panose="020B0604020202020204" pitchFamily="34" charset="0"/>
              </a:rPr>
              <a:t>The employment offers predominate in the tertiary sector, with 69% of the offers, being the primary sector the least employer, representing only 4% of the available employment.</a:t>
            </a:r>
            <a:endParaRPr lang="pt-PT" dirty="0">
              <a:solidFill>
                <a:prstClr val="black"/>
              </a:solidFill>
              <a:latin typeface="Arial" panose="020B0604020202020204" pitchFamily="34" charset="0"/>
              <a:cs typeface="Arial" panose="020B0604020202020204" pitchFamily="34" charset="0"/>
            </a:endParaRPr>
          </a:p>
        </p:txBody>
      </p:sp>
      <p:pic>
        <p:nvPicPr>
          <p:cNvPr id="6" name="Imagem 6">
            <a:extLst>
              <a:ext uri="{FF2B5EF4-FFF2-40B4-BE49-F238E27FC236}">
                <a16:creationId xmlns:a16="http://schemas.microsoft.com/office/drawing/2014/main" id="{D914BCD5-2EB1-4B9A-BB67-FC3F4D0BF610}"/>
              </a:ext>
            </a:extLst>
          </p:cNvPr>
          <p:cNvPicPr>
            <a:picLocks noChangeAspect="1"/>
          </p:cNvPicPr>
          <p:nvPr/>
        </p:nvPicPr>
        <p:blipFill rotWithShape="1">
          <a:blip r:embed="rId3"/>
          <a:srcRect l="2751" t="42997" r="43699" b="21986"/>
          <a:stretch/>
        </p:blipFill>
        <p:spPr>
          <a:xfrm>
            <a:off x="457200" y="2286000"/>
            <a:ext cx="5715000" cy="3733800"/>
          </a:xfrm>
          <a:prstGeom prst="rect">
            <a:avLst/>
          </a:prstGeom>
        </p:spPr>
      </p:pic>
    </p:spTree>
    <p:extLst>
      <p:ext uri="{BB962C8B-B14F-4D97-AF65-F5344CB8AC3E}">
        <p14:creationId xmlns:p14="http://schemas.microsoft.com/office/powerpoint/2010/main" val="741772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2" fill="hold" nodeType="clickEffect">
                                  <p:stCondLst>
                                    <p:cond delay="0"/>
                                  </p:stCondLst>
                                  <p:childTnLst>
                                    <p:anim calcmode="lin" valueType="num">
                                      <p:cBhvr additive="base">
                                        <p:cTn id="12" dur="500"/>
                                        <p:tgtEl>
                                          <p:spTgt spid="6"/>
                                        </p:tgtEl>
                                        <p:attrNameLst>
                                          <p:attrName>ppt_x</p:attrName>
                                        </p:attrNameLst>
                                      </p:cBhvr>
                                      <p:tavLst>
                                        <p:tav tm="0">
                                          <p:val>
                                            <p:strVal val="ppt_x"/>
                                          </p:val>
                                        </p:tav>
                                        <p:tav tm="100000">
                                          <p:val>
                                            <p:strVal val="1+ppt_w/2"/>
                                          </p:val>
                                        </p:tav>
                                      </p:tavLst>
                                    </p:anim>
                                    <p:anim calcmode="lin" valueType="num">
                                      <p:cBhvr additive="base">
                                        <p:cTn id="13" dur="500"/>
                                        <p:tgtEl>
                                          <p:spTgt spid="6"/>
                                        </p:tgtEl>
                                        <p:attrNameLst>
                                          <p:attrName>ppt_y</p:attrName>
                                        </p:attrNameLst>
                                      </p:cBhvr>
                                      <p:tavLst>
                                        <p:tav tm="0">
                                          <p:val>
                                            <p:strVal val="ppt_y"/>
                                          </p:val>
                                        </p:tav>
                                        <p:tav tm="100000">
                                          <p:val>
                                            <p:strVal val="ppt_y"/>
                                          </p:val>
                                        </p:tav>
                                      </p:tavLst>
                                    </p:anim>
                                    <p:set>
                                      <p:cBhvr>
                                        <p:cTn id="14"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4">
            <a:extLst>
              <a:ext uri="{FF2B5EF4-FFF2-40B4-BE49-F238E27FC236}">
                <a16:creationId xmlns:a16="http://schemas.microsoft.com/office/drawing/2014/main" id="{8EAB62ED-2E00-4363-9431-40B3A554D859}"/>
              </a:ext>
            </a:extLst>
          </p:cNvPr>
          <p:cNvSpPr txBox="1"/>
          <p:nvPr/>
        </p:nvSpPr>
        <p:spPr>
          <a:xfrm>
            <a:off x="1524000" y="274022"/>
            <a:ext cx="8763000" cy="523220"/>
          </a:xfrm>
          <a:prstGeom prst="rect">
            <a:avLst/>
          </a:prstGeom>
          <a:noFill/>
        </p:spPr>
        <p:txBody>
          <a:bodyPr wrap="square" rtlCol="0" anchor="ctr">
            <a:spAutoFit/>
          </a:bodyPr>
          <a:lstStyle/>
          <a:p>
            <a:pPr algn="ctr" defTabSz="914400" fontAlgn="base"/>
            <a:r>
              <a:rPr lang="pt-PT" sz="2800" b="1" dirty="0">
                <a:solidFill>
                  <a:prstClr val="black"/>
                </a:solidFill>
                <a:latin typeface="Arial" panose="020B0604020202020204" pitchFamily="34" charset="0"/>
                <a:cs typeface="Arial" panose="020B0604020202020204" pitchFamily="34" charset="0"/>
              </a:rPr>
              <a:t>The Employment in the Centre of Portugal in 2018</a:t>
            </a:r>
          </a:p>
        </p:txBody>
      </p:sp>
      <p:sp>
        <p:nvSpPr>
          <p:cNvPr id="3" name="Rectangle 2">
            <a:extLst>
              <a:ext uri="{FF2B5EF4-FFF2-40B4-BE49-F238E27FC236}">
                <a16:creationId xmlns:a16="http://schemas.microsoft.com/office/drawing/2014/main" id="{108E41FB-BC2F-4047-914F-40B8742C3ECC}"/>
              </a:ext>
            </a:extLst>
          </p:cNvPr>
          <p:cNvSpPr/>
          <p:nvPr/>
        </p:nvSpPr>
        <p:spPr>
          <a:xfrm>
            <a:off x="1143000" y="990600"/>
            <a:ext cx="10477500" cy="646331"/>
          </a:xfrm>
          <a:prstGeom prst="rect">
            <a:avLst/>
          </a:prstGeom>
        </p:spPr>
        <p:txBody>
          <a:bodyPr wrap="square">
            <a:spAutoFit/>
          </a:bodyPr>
          <a:lstStyle/>
          <a:p>
            <a:pPr lvl="0" algn="just" defTabSz="914400" fontAlgn="base"/>
            <a:r>
              <a:rPr lang="en-US" dirty="0">
                <a:solidFill>
                  <a:prstClr val="black"/>
                </a:solidFill>
                <a:latin typeface="Arial" panose="020B0604020202020204" pitchFamily="34" charset="0"/>
                <a:cs typeface="Arial" panose="020B0604020202020204" pitchFamily="34" charset="0"/>
              </a:rPr>
              <a:t>In a total of 1092 thousand of employed people in the Centre of Portugal, the majority are men even if the number of employed women is </a:t>
            </a:r>
            <a:r>
              <a:rPr lang="ro-RO" dirty="0">
                <a:solidFill>
                  <a:prstClr val="black"/>
                </a:solidFill>
                <a:latin typeface="Arial" panose="020B0604020202020204" pitchFamily="34" charset="0"/>
                <a:cs typeface="Arial" panose="020B0604020202020204" pitchFamily="34" charset="0"/>
              </a:rPr>
              <a:t>increasing</a:t>
            </a:r>
            <a:r>
              <a:rPr lang="en-US" dirty="0">
                <a:solidFill>
                  <a:prstClr val="black"/>
                </a:solidFill>
                <a:latin typeface="Arial" panose="020B0604020202020204" pitchFamily="34" charset="0"/>
                <a:cs typeface="Arial" panose="020B0604020202020204" pitchFamily="34" charset="0"/>
              </a:rPr>
              <a:t>.</a:t>
            </a:r>
            <a:endParaRPr lang="pt-PT" dirty="0">
              <a:solidFill>
                <a:prstClr val="black"/>
              </a:solidFill>
              <a:latin typeface="Arial" panose="020B0604020202020204" pitchFamily="34" charset="0"/>
              <a:cs typeface="Arial" panose="020B0604020202020204" pitchFamily="34" charset="0"/>
            </a:endParaRPr>
          </a:p>
        </p:txBody>
      </p:sp>
      <p:pic>
        <p:nvPicPr>
          <p:cNvPr id="4" name="Imagem 7">
            <a:extLst>
              <a:ext uri="{FF2B5EF4-FFF2-40B4-BE49-F238E27FC236}">
                <a16:creationId xmlns:a16="http://schemas.microsoft.com/office/drawing/2014/main" id="{4C3D4BCC-48B0-42BE-9DD3-317B55E8E3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2600" y="1830289"/>
            <a:ext cx="6172200" cy="4526578"/>
          </a:xfrm>
          <a:prstGeom prst="rect">
            <a:avLst/>
          </a:prstGeom>
        </p:spPr>
      </p:pic>
      <p:sp>
        <p:nvSpPr>
          <p:cNvPr id="5" name="TextBox 4">
            <a:extLst>
              <a:ext uri="{FF2B5EF4-FFF2-40B4-BE49-F238E27FC236}">
                <a16:creationId xmlns:a16="http://schemas.microsoft.com/office/drawing/2014/main" id="{C4B4323A-22D1-459B-8D9D-A9CE436967C6}"/>
              </a:ext>
            </a:extLst>
          </p:cNvPr>
          <p:cNvSpPr txBox="1"/>
          <p:nvPr/>
        </p:nvSpPr>
        <p:spPr>
          <a:xfrm>
            <a:off x="7162800" y="2133600"/>
            <a:ext cx="1219200" cy="369332"/>
          </a:xfrm>
          <a:prstGeom prst="rect">
            <a:avLst/>
          </a:prstGeom>
          <a:noFill/>
        </p:spPr>
        <p:txBody>
          <a:bodyPr wrap="square" rtlCol="0">
            <a:spAutoFit/>
          </a:bodyPr>
          <a:lstStyle/>
          <a:p>
            <a:pPr algn="ctr"/>
            <a:r>
              <a:rPr lang="ro-RO" dirty="0">
                <a:latin typeface="Arial" panose="020B0604020202020204" pitchFamily="34" charset="0"/>
                <a:cs typeface="Arial" panose="020B0604020202020204" pitchFamily="34" charset="0"/>
              </a:rPr>
              <a:t>52%</a:t>
            </a:r>
          </a:p>
        </p:txBody>
      </p:sp>
      <p:sp>
        <p:nvSpPr>
          <p:cNvPr id="6" name="TextBox 5">
            <a:extLst>
              <a:ext uri="{FF2B5EF4-FFF2-40B4-BE49-F238E27FC236}">
                <a16:creationId xmlns:a16="http://schemas.microsoft.com/office/drawing/2014/main" id="{E39646B9-5C2F-4E52-A35E-04CFEBD9A6FB}"/>
              </a:ext>
            </a:extLst>
          </p:cNvPr>
          <p:cNvSpPr txBox="1"/>
          <p:nvPr/>
        </p:nvSpPr>
        <p:spPr>
          <a:xfrm>
            <a:off x="9388002" y="2159540"/>
            <a:ext cx="898998" cy="369332"/>
          </a:xfrm>
          <a:prstGeom prst="rect">
            <a:avLst/>
          </a:prstGeom>
          <a:noFill/>
        </p:spPr>
        <p:txBody>
          <a:bodyPr wrap="square" rtlCol="0">
            <a:spAutoFit/>
          </a:bodyPr>
          <a:lstStyle/>
          <a:p>
            <a:r>
              <a:rPr lang="ro-RO" dirty="0">
                <a:latin typeface="Arial" panose="020B0604020202020204" pitchFamily="34" charset="0"/>
                <a:cs typeface="Arial" panose="020B0604020202020204" pitchFamily="34" charset="0"/>
              </a:rPr>
              <a:t>48%</a:t>
            </a:r>
          </a:p>
        </p:txBody>
      </p:sp>
      <p:pic>
        <p:nvPicPr>
          <p:cNvPr id="7" name="Imagem 6">
            <a:extLst>
              <a:ext uri="{FF2B5EF4-FFF2-40B4-BE49-F238E27FC236}">
                <a16:creationId xmlns:a16="http://schemas.microsoft.com/office/drawing/2014/main" id="{1BB3E374-C82F-4C6B-8F18-AC484511CF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905001"/>
            <a:ext cx="5200261" cy="4029386"/>
          </a:xfrm>
          <a:prstGeom prst="rect">
            <a:avLst/>
          </a:prstGeom>
        </p:spPr>
      </p:pic>
    </p:spTree>
    <p:extLst>
      <p:ext uri="{BB962C8B-B14F-4D97-AF65-F5344CB8AC3E}">
        <p14:creationId xmlns:p14="http://schemas.microsoft.com/office/powerpoint/2010/main" val="4077828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2" fill="hold" nodeType="clickEffect">
                                  <p:stCondLst>
                                    <p:cond delay="0"/>
                                  </p:stCondLst>
                                  <p:childTnLst>
                                    <p:anim calcmode="lin" valueType="num">
                                      <p:cBhvr additive="base">
                                        <p:cTn id="12" dur="500"/>
                                        <p:tgtEl>
                                          <p:spTgt spid="7"/>
                                        </p:tgtEl>
                                        <p:attrNameLst>
                                          <p:attrName>ppt_x</p:attrName>
                                        </p:attrNameLst>
                                      </p:cBhvr>
                                      <p:tavLst>
                                        <p:tav tm="0">
                                          <p:val>
                                            <p:strVal val="ppt_x"/>
                                          </p:val>
                                        </p:tav>
                                        <p:tav tm="100000">
                                          <p:val>
                                            <p:strVal val="1+ppt_w/2"/>
                                          </p:val>
                                        </p:tav>
                                      </p:tavLst>
                                    </p:anim>
                                    <p:anim calcmode="lin" valueType="num">
                                      <p:cBhvr additive="base">
                                        <p:cTn id="13" dur="500"/>
                                        <p:tgtEl>
                                          <p:spTgt spid="7"/>
                                        </p:tgtEl>
                                        <p:attrNameLst>
                                          <p:attrName>ppt_y</p:attrName>
                                        </p:attrNameLst>
                                      </p:cBhvr>
                                      <p:tavLst>
                                        <p:tav tm="0">
                                          <p:val>
                                            <p:strVal val="ppt_y"/>
                                          </p:val>
                                        </p:tav>
                                        <p:tav tm="100000">
                                          <p:val>
                                            <p:strVal val="ppt_y"/>
                                          </p:val>
                                        </p:tav>
                                      </p:tavLst>
                                    </p:anim>
                                    <p:set>
                                      <p:cBhvr>
                                        <p:cTn id="14"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4">
            <a:extLst>
              <a:ext uri="{FF2B5EF4-FFF2-40B4-BE49-F238E27FC236}">
                <a16:creationId xmlns:a16="http://schemas.microsoft.com/office/drawing/2014/main" id="{E1990137-8261-46A3-B1D8-A126F995677A}"/>
              </a:ext>
            </a:extLst>
          </p:cNvPr>
          <p:cNvSpPr txBox="1"/>
          <p:nvPr/>
        </p:nvSpPr>
        <p:spPr>
          <a:xfrm>
            <a:off x="1600200" y="350222"/>
            <a:ext cx="9067800" cy="523220"/>
          </a:xfrm>
          <a:prstGeom prst="rect">
            <a:avLst/>
          </a:prstGeom>
          <a:noFill/>
        </p:spPr>
        <p:txBody>
          <a:bodyPr wrap="square" rtlCol="0" anchor="ctr">
            <a:spAutoFit/>
          </a:bodyPr>
          <a:lstStyle/>
          <a:p>
            <a:pPr algn="ctr" defTabSz="914400" fontAlgn="base"/>
            <a:r>
              <a:rPr lang="pt-PT" sz="2800" b="1" dirty="0">
                <a:solidFill>
                  <a:prstClr val="black"/>
                </a:solidFill>
                <a:latin typeface="Arial" panose="020B0604020202020204" pitchFamily="34" charset="0"/>
                <a:cs typeface="Arial" panose="020B0604020202020204" pitchFamily="34" charset="0"/>
              </a:rPr>
              <a:t>The Unemployment in the Centre of Portugal in 2018</a:t>
            </a:r>
          </a:p>
        </p:txBody>
      </p:sp>
      <p:sp>
        <p:nvSpPr>
          <p:cNvPr id="3" name="Rectangle 2">
            <a:extLst>
              <a:ext uri="{FF2B5EF4-FFF2-40B4-BE49-F238E27FC236}">
                <a16:creationId xmlns:a16="http://schemas.microsoft.com/office/drawing/2014/main" id="{AE6453CC-7BEB-4EC5-90E4-8106D13F3761}"/>
              </a:ext>
            </a:extLst>
          </p:cNvPr>
          <p:cNvSpPr/>
          <p:nvPr/>
        </p:nvSpPr>
        <p:spPr>
          <a:xfrm>
            <a:off x="1295400" y="990600"/>
            <a:ext cx="10287000" cy="923330"/>
          </a:xfrm>
          <a:prstGeom prst="rect">
            <a:avLst/>
          </a:prstGeom>
        </p:spPr>
        <p:txBody>
          <a:bodyPr wrap="square">
            <a:spAutoFit/>
          </a:bodyPr>
          <a:lstStyle/>
          <a:p>
            <a:pPr lvl="0" algn="just" defTabSz="914400" fontAlgn="base"/>
            <a:r>
              <a:rPr lang="en-US" dirty="0">
                <a:solidFill>
                  <a:prstClr val="black"/>
                </a:solidFill>
                <a:latin typeface="Arial" panose="020B0604020202020204" pitchFamily="34" charset="0"/>
                <a:cs typeface="Arial" panose="020B0604020202020204" pitchFamily="34" charset="0"/>
              </a:rPr>
              <a:t>We can verify that there are more unemployed women because of some reasons. One of them is the bankruptcy of the factories where they have always worked and the difficulty in getting a new job due to their age.</a:t>
            </a:r>
            <a:endParaRPr lang="pt-PT" dirty="0">
              <a:solidFill>
                <a:prstClr val="black"/>
              </a:solidFill>
              <a:latin typeface="Arial" panose="020B0604020202020204" pitchFamily="34" charset="0"/>
              <a:cs typeface="Arial" panose="020B0604020202020204" pitchFamily="34" charset="0"/>
            </a:endParaRPr>
          </a:p>
        </p:txBody>
      </p:sp>
      <p:pic>
        <p:nvPicPr>
          <p:cNvPr id="4" name="Imagem 7">
            <a:extLst>
              <a:ext uri="{FF2B5EF4-FFF2-40B4-BE49-F238E27FC236}">
                <a16:creationId xmlns:a16="http://schemas.microsoft.com/office/drawing/2014/main" id="{0646ADC7-BBB1-412F-9DD9-E47AF5F7C9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0582" y="2209800"/>
            <a:ext cx="5638800" cy="4297978"/>
          </a:xfrm>
          <a:prstGeom prst="rect">
            <a:avLst/>
          </a:prstGeom>
        </p:spPr>
      </p:pic>
      <p:sp>
        <p:nvSpPr>
          <p:cNvPr id="5" name="TextBox 4">
            <a:extLst>
              <a:ext uri="{FF2B5EF4-FFF2-40B4-BE49-F238E27FC236}">
                <a16:creationId xmlns:a16="http://schemas.microsoft.com/office/drawing/2014/main" id="{718B9E03-F7AF-4437-AB4D-216BED13B7BF}"/>
              </a:ext>
            </a:extLst>
          </p:cNvPr>
          <p:cNvSpPr txBox="1"/>
          <p:nvPr/>
        </p:nvSpPr>
        <p:spPr>
          <a:xfrm>
            <a:off x="7772400" y="3089215"/>
            <a:ext cx="797987" cy="369332"/>
          </a:xfrm>
          <a:prstGeom prst="rect">
            <a:avLst/>
          </a:prstGeom>
          <a:noFill/>
        </p:spPr>
        <p:txBody>
          <a:bodyPr wrap="square" rtlCol="0">
            <a:spAutoFit/>
          </a:bodyPr>
          <a:lstStyle/>
          <a:p>
            <a:r>
              <a:rPr lang="ro-RO" dirty="0">
                <a:latin typeface="Arial" panose="020B0604020202020204" pitchFamily="34" charset="0"/>
                <a:cs typeface="Arial" panose="020B0604020202020204" pitchFamily="34" charset="0"/>
              </a:rPr>
              <a:t>46%</a:t>
            </a:r>
          </a:p>
        </p:txBody>
      </p:sp>
      <p:sp>
        <p:nvSpPr>
          <p:cNvPr id="6" name="TextBox 5">
            <a:extLst>
              <a:ext uri="{FF2B5EF4-FFF2-40B4-BE49-F238E27FC236}">
                <a16:creationId xmlns:a16="http://schemas.microsoft.com/office/drawing/2014/main" id="{E3C79774-85B2-470A-99BC-682A941BFE21}"/>
              </a:ext>
            </a:extLst>
          </p:cNvPr>
          <p:cNvSpPr txBox="1"/>
          <p:nvPr/>
        </p:nvSpPr>
        <p:spPr>
          <a:xfrm>
            <a:off x="9448800" y="2667000"/>
            <a:ext cx="646331" cy="369332"/>
          </a:xfrm>
          <a:prstGeom prst="rect">
            <a:avLst/>
          </a:prstGeom>
          <a:noFill/>
        </p:spPr>
        <p:txBody>
          <a:bodyPr wrap="none" rtlCol="0">
            <a:spAutoFit/>
          </a:bodyPr>
          <a:lstStyle/>
          <a:p>
            <a:r>
              <a:rPr lang="ro-RO" dirty="0">
                <a:latin typeface="Arial" panose="020B0604020202020204" pitchFamily="34" charset="0"/>
                <a:cs typeface="Arial" panose="020B0604020202020204" pitchFamily="34" charset="0"/>
              </a:rPr>
              <a:t>54%</a:t>
            </a:r>
          </a:p>
        </p:txBody>
      </p:sp>
      <p:pic>
        <p:nvPicPr>
          <p:cNvPr id="7" name="Imagem 6">
            <a:extLst>
              <a:ext uri="{FF2B5EF4-FFF2-40B4-BE49-F238E27FC236}">
                <a16:creationId xmlns:a16="http://schemas.microsoft.com/office/drawing/2014/main" id="{ED4ED9D4-1265-43E8-9940-044B8102C8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618" y="2209800"/>
            <a:ext cx="5450981" cy="4038600"/>
          </a:xfrm>
          <a:prstGeom prst="rect">
            <a:avLst/>
          </a:prstGeom>
        </p:spPr>
      </p:pic>
    </p:spTree>
    <p:extLst>
      <p:ext uri="{BB962C8B-B14F-4D97-AF65-F5344CB8AC3E}">
        <p14:creationId xmlns:p14="http://schemas.microsoft.com/office/powerpoint/2010/main" val="1163260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2" fill="hold" nodeType="clickEffect">
                                  <p:stCondLst>
                                    <p:cond delay="0"/>
                                  </p:stCondLst>
                                  <p:childTnLst>
                                    <p:anim calcmode="lin" valueType="num">
                                      <p:cBhvr additive="base">
                                        <p:cTn id="12" dur="500"/>
                                        <p:tgtEl>
                                          <p:spTgt spid="7"/>
                                        </p:tgtEl>
                                        <p:attrNameLst>
                                          <p:attrName>ppt_x</p:attrName>
                                        </p:attrNameLst>
                                      </p:cBhvr>
                                      <p:tavLst>
                                        <p:tav tm="0">
                                          <p:val>
                                            <p:strVal val="ppt_x"/>
                                          </p:val>
                                        </p:tav>
                                        <p:tav tm="100000">
                                          <p:val>
                                            <p:strVal val="1+ppt_w/2"/>
                                          </p:val>
                                        </p:tav>
                                      </p:tavLst>
                                    </p:anim>
                                    <p:anim calcmode="lin" valueType="num">
                                      <p:cBhvr additive="base">
                                        <p:cTn id="13" dur="500"/>
                                        <p:tgtEl>
                                          <p:spTgt spid="7"/>
                                        </p:tgtEl>
                                        <p:attrNameLst>
                                          <p:attrName>ppt_y</p:attrName>
                                        </p:attrNameLst>
                                      </p:cBhvr>
                                      <p:tavLst>
                                        <p:tav tm="0">
                                          <p:val>
                                            <p:strVal val="ppt_y"/>
                                          </p:val>
                                        </p:tav>
                                        <p:tav tm="100000">
                                          <p:val>
                                            <p:strVal val="ppt_y"/>
                                          </p:val>
                                        </p:tav>
                                      </p:tavLst>
                                    </p:anim>
                                    <p:set>
                                      <p:cBhvr>
                                        <p:cTn id="14"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4">
            <a:extLst>
              <a:ext uri="{FF2B5EF4-FFF2-40B4-BE49-F238E27FC236}">
                <a16:creationId xmlns:a16="http://schemas.microsoft.com/office/drawing/2014/main" id="{F1A9843E-4E7D-48BD-A177-1328F60C6730}"/>
              </a:ext>
            </a:extLst>
          </p:cNvPr>
          <p:cNvSpPr txBox="1"/>
          <p:nvPr/>
        </p:nvSpPr>
        <p:spPr>
          <a:xfrm>
            <a:off x="2362200" y="197823"/>
            <a:ext cx="6804248" cy="523220"/>
          </a:xfrm>
          <a:prstGeom prst="rect">
            <a:avLst/>
          </a:prstGeom>
          <a:noFill/>
        </p:spPr>
        <p:txBody>
          <a:bodyPr wrap="square" rtlCol="0" anchor="ctr">
            <a:spAutoFit/>
          </a:bodyPr>
          <a:lstStyle/>
          <a:p>
            <a:pPr algn="ctr" defTabSz="914400" fontAlgn="base"/>
            <a:r>
              <a:rPr lang="pt-PT" sz="2800" b="1" dirty="0">
                <a:solidFill>
                  <a:prstClr val="black"/>
                </a:solidFill>
                <a:latin typeface="Arial" panose="020B0604020202020204" pitchFamily="34" charset="0"/>
                <a:cs typeface="Arial" panose="020B0604020202020204" pitchFamily="34" charset="0"/>
              </a:rPr>
              <a:t>The Unemployment in Ourém in 2018</a:t>
            </a:r>
          </a:p>
        </p:txBody>
      </p:sp>
      <p:sp>
        <p:nvSpPr>
          <p:cNvPr id="3" name="Rectangle 2">
            <a:extLst>
              <a:ext uri="{FF2B5EF4-FFF2-40B4-BE49-F238E27FC236}">
                <a16:creationId xmlns:a16="http://schemas.microsoft.com/office/drawing/2014/main" id="{EC6CB63C-E194-460F-A82B-0B8B8AF1099F}"/>
              </a:ext>
            </a:extLst>
          </p:cNvPr>
          <p:cNvSpPr/>
          <p:nvPr/>
        </p:nvSpPr>
        <p:spPr>
          <a:xfrm>
            <a:off x="1066800" y="838200"/>
            <a:ext cx="9601200" cy="646331"/>
          </a:xfrm>
          <a:prstGeom prst="rect">
            <a:avLst/>
          </a:prstGeom>
        </p:spPr>
        <p:txBody>
          <a:bodyPr wrap="square">
            <a:spAutoFit/>
          </a:bodyPr>
          <a:lstStyle/>
          <a:p>
            <a:pPr algn="just"/>
            <a:r>
              <a:rPr lang="en-US" dirty="0">
                <a:latin typeface="Arial" panose="020B0604020202020204" pitchFamily="34" charset="0"/>
                <a:cs typeface="Arial" panose="020B0604020202020204" pitchFamily="34" charset="0"/>
              </a:rPr>
              <a:t>Like in the rest of the region and the country, the women of the municipality of </a:t>
            </a:r>
            <a:r>
              <a:rPr lang="en-US" dirty="0" err="1">
                <a:latin typeface="Arial" panose="020B0604020202020204" pitchFamily="34" charset="0"/>
                <a:cs typeface="Arial" panose="020B0604020202020204" pitchFamily="34" charset="0"/>
              </a:rPr>
              <a:t>Ourém</a:t>
            </a:r>
            <a:r>
              <a:rPr lang="en-US" dirty="0">
                <a:latin typeface="Arial" panose="020B0604020202020204" pitchFamily="34" charset="0"/>
                <a:cs typeface="Arial" panose="020B0604020202020204" pitchFamily="34" charset="0"/>
              </a:rPr>
              <a:t> stand out in relation to men for presenting an higher unemployment rate.</a:t>
            </a:r>
          </a:p>
        </p:txBody>
      </p:sp>
      <p:pic>
        <p:nvPicPr>
          <p:cNvPr id="4" name="Imagem 7">
            <a:extLst>
              <a:ext uri="{FF2B5EF4-FFF2-40B4-BE49-F238E27FC236}">
                <a16:creationId xmlns:a16="http://schemas.microsoft.com/office/drawing/2014/main" id="{EF410389-79DA-458C-AC9C-25EC11DD70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8800" y="1707177"/>
            <a:ext cx="6172200" cy="4953000"/>
          </a:xfrm>
          <a:prstGeom prst="rect">
            <a:avLst/>
          </a:prstGeom>
        </p:spPr>
      </p:pic>
      <p:sp>
        <p:nvSpPr>
          <p:cNvPr id="5" name="TextBox 4">
            <a:extLst>
              <a:ext uri="{FF2B5EF4-FFF2-40B4-BE49-F238E27FC236}">
                <a16:creationId xmlns:a16="http://schemas.microsoft.com/office/drawing/2014/main" id="{EDC25551-D2B4-4AFA-B39A-9A4601316693}"/>
              </a:ext>
            </a:extLst>
          </p:cNvPr>
          <p:cNvSpPr txBox="1"/>
          <p:nvPr/>
        </p:nvSpPr>
        <p:spPr>
          <a:xfrm>
            <a:off x="8092565" y="2667000"/>
            <a:ext cx="646331" cy="369332"/>
          </a:xfrm>
          <a:prstGeom prst="rect">
            <a:avLst/>
          </a:prstGeom>
          <a:noFill/>
        </p:spPr>
        <p:txBody>
          <a:bodyPr wrap="none" rtlCol="0">
            <a:spAutoFit/>
          </a:bodyPr>
          <a:lstStyle/>
          <a:p>
            <a:r>
              <a:rPr lang="ro-RO" dirty="0">
                <a:latin typeface="Arial" panose="020B0604020202020204" pitchFamily="34" charset="0"/>
                <a:cs typeface="Arial" panose="020B0604020202020204" pitchFamily="34" charset="0"/>
              </a:rPr>
              <a:t>42%</a:t>
            </a:r>
          </a:p>
        </p:txBody>
      </p:sp>
      <p:sp>
        <p:nvSpPr>
          <p:cNvPr id="6" name="TextBox 5">
            <a:extLst>
              <a:ext uri="{FF2B5EF4-FFF2-40B4-BE49-F238E27FC236}">
                <a16:creationId xmlns:a16="http://schemas.microsoft.com/office/drawing/2014/main" id="{B98642C1-6C3B-47C5-8AA0-0AAA741571C7}"/>
              </a:ext>
            </a:extLst>
          </p:cNvPr>
          <p:cNvSpPr txBox="1"/>
          <p:nvPr/>
        </p:nvSpPr>
        <p:spPr>
          <a:xfrm>
            <a:off x="9296400" y="1905000"/>
            <a:ext cx="646330" cy="369332"/>
          </a:xfrm>
          <a:prstGeom prst="rect">
            <a:avLst/>
          </a:prstGeom>
          <a:noFill/>
        </p:spPr>
        <p:txBody>
          <a:bodyPr wrap="square" rtlCol="0">
            <a:spAutoFit/>
          </a:bodyPr>
          <a:lstStyle/>
          <a:p>
            <a:r>
              <a:rPr lang="ro-RO" dirty="0">
                <a:latin typeface="Arial" panose="020B0604020202020204" pitchFamily="34" charset="0"/>
                <a:cs typeface="Arial" panose="020B0604020202020204" pitchFamily="34" charset="0"/>
              </a:rPr>
              <a:t>58%</a:t>
            </a:r>
          </a:p>
        </p:txBody>
      </p:sp>
      <p:pic>
        <p:nvPicPr>
          <p:cNvPr id="7" name="Picture 6">
            <a:extLst>
              <a:ext uri="{FF2B5EF4-FFF2-40B4-BE49-F238E27FC236}">
                <a16:creationId xmlns:a16="http://schemas.microsoft.com/office/drawing/2014/main" id="{F2C6FF85-F7EF-4180-B9F8-8B0F0E7F0718}"/>
              </a:ext>
            </a:extLst>
          </p:cNvPr>
          <p:cNvPicPr>
            <a:picLocks noChangeAspect="1"/>
          </p:cNvPicPr>
          <p:nvPr/>
        </p:nvPicPr>
        <p:blipFill>
          <a:blip r:embed="rId3"/>
          <a:stretch>
            <a:fillRect/>
          </a:stretch>
        </p:blipFill>
        <p:spPr>
          <a:xfrm>
            <a:off x="699369" y="1828800"/>
            <a:ext cx="4939431" cy="4419600"/>
          </a:xfrm>
          <a:prstGeom prst="rect">
            <a:avLst/>
          </a:prstGeom>
        </p:spPr>
      </p:pic>
    </p:spTree>
    <p:extLst>
      <p:ext uri="{BB962C8B-B14F-4D97-AF65-F5344CB8AC3E}">
        <p14:creationId xmlns:p14="http://schemas.microsoft.com/office/powerpoint/2010/main" val="314140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42DCBF5-7A74-4E77-A1A4-233C154F06CC}"/>
              </a:ext>
            </a:extLst>
          </p:cNvPr>
          <p:cNvSpPr txBox="1"/>
          <p:nvPr/>
        </p:nvSpPr>
        <p:spPr>
          <a:xfrm>
            <a:off x="4267200" y="381000"/>
            <a:ext cx="4078361" cy="523220"/>
          </a:xfrm>
          <a:prstGeom prst="rect">
            <a:avLst/>
          </a:prstGeom>
          <a:noFill/>
        </p:spPr>
        <p:txBody>
          <a:bodyPr wrap="none" rtlCol="0">
            <a:spAutoFit/>
          </a:bodyPr>
          <a:lstStyle/>
          <a:p>
            <a:r>
              <a:rPr lang="ro-RO" sz="2800" b="1" dirty="0">
                <a:latin typeface="Arial" panose="020B0604020202020204" pitchFamily="34" charset="0"/>
                <a:cs typeface="Arial" panose="020B0604020202020204" pitchFamily="34" charset="0"/>
              </a:rPr>
              <a:t>What do we conclude?</a:t>
            </a:r>
          </a:p>
        </p:txBody>
      </p:sp>
      <p:sp>
        <p:nvSpPr>
          <p:cNvPr id="4" name="Rectangle 3">
            <a:extLst>
              <a:ext uri="{FF2B5EF4-FFF2-40B4-BE49-F238E27FC236}">
                <a16:creationId xmlns:a16="http://schemas.microsoft.com/office/drawing/2014/main" id="{D5A50972-47E1-42EE-BF33-D1EDC48C2494}"/>
              </a:ext>
            </a:extLst>
          </p:cNvPr>
          <p:cNvSpPr/>
          <p:nvPr/>
        </p:nvSpPr>
        <p:spPr>
          <a:xfrm>
            <a:off x="381000" y="1295400"/>
            <a:ext cx="11125200" cy="1477328"/>
          </a:xfrm>
          <a:prstGeom prst="rect">
            <a:avLst/>
          </a:prstGeom>
        </p:spPr>
        <p:txBody>
          <a:bodyPr wrap="square">
            <a:spAutoFit/>
          </a:bodyPr>
          <a:lstStyle/>
          <a:p>
            <a:pPr algn="just"/>
            <a:r>
              <a:rPr lang="en-US" dirty="0">
                <a:latin typeface="Arial" panose="020B0604020202020204" pitchFamily="34" charset="0"/>
                <a:cs typeface="Arial" panose="020B0604020202020204" pitchFamily="34" charset="0"/>
              </a:rPr>
              <a:t>We conclude that even though the unemployment rate in our municipality and our country is increasing, men  are </a:t>
            </a:r>
            <a:r>
              <a:rPr lang="ro-RO" dirty="0">
                <a:latin typeface="Arial" panose="020B0604020202020204" pitchFamily="34" charset="0"/>
                <a:cs typeface="Arial" panose="020B0604020202020204" pitchFamily="34" charset="0"/>
              </a:rPr>
              <a:t>still </a:t>
            </a:r>
            <a:r>
              <a:rPr lang="en-US" dirty="0">
                <a:latin typeface="Arial" panose="020B0604020202020204" pitchFamily="34" charset="0"/>
                <a:cs typeface="Arial" panose="020B0604020202020204" pitchFamily="34" charset="0"/>
              </a:rPr>
              <a:t>more employed than women, even if the statistics</a:t>
            </a:r>
            <a:r>
              <a:rPr lang="ro-RO" dirty="0">
                <a:latin typeface="Arial" panose="020B0604020202020204" pitchFamily="34" charset="0"/>
                <a:cs typeface="Arial" panose="020B0604020202020204" pitchFamily="34" charset="0"/>
              </a:rPr>
              <a:t> show that </a:t>
            </a:r>
            <a:r>
              <a:rPr lang="en-US" dirty="0">
                <a:latin typeface="Arial" panose="020B0604020202020204" pitchFamily="34" charset="0"/>
                <a:cs typeface="Arial" panose="020B0604020202020204" pitchFamily="34" charset="0"/>
              </a:rPr>
              <a:t>the number of </a:t>
            </a:r>
            <a:r>
              <a:rPr lang="ro-RO" dirty="0">
                <a:latin typeface="Arial" panose="020B0604020202020204" pitchFamily="34" charset="0"/>
                <a:cs typeface="Arial" panose="020B0604020202020204" pitchFamily="34" charset="0"/>
              </a:rPr>
              <a:t>women</a:t>
            </a:r>
            <a:r>
              <a:rPr lang="en-US" dirty="0">
                <a:latin typeface="Arial" panose="020B0604020202020204" pitchFamily="34" charset="0"/>
                <a:cs typeface="Arial" panose="020B0604020202020204" pitchFamily="34" charset="0"/>
              </a:rPr>
              <a:t> getting employed is increasing in time.</a:t>
            </a:r>
          </a:p>
          <a:p>
            <a:pPr algn="just"/>
            <a:r>
              <a:rPr lang="en-US" dirty="0">
                <a:latin typeface="Arial" panose="020B0604020202020204" pitchFamily="34" charset="0"/>
                <a:cs typeface="Arial" panose="020B0604020202020204" pitchFamily="34" charset="0"/>
              </a:rPr>
              <a:t>Besides that, we see that the employment market in Portugal is developing positively, with more available vacancies and diversity of offers.</a:t>
            </a:r>
          </a:p>
        </p:txBody>
      </p:sp>
      <p:pic>
        <p:nvPicPr>
          <p:cNvPr id="5" name="Picture 2" descr="Imagem relacionada">
            <a:extLst>
              <a:ext uri="{FF2B5EF4-FFF2-40B4-BE49-F238E27FC236}">
                <a16:creationId xmlns:a16="http://schemas.microsoft.com/office/drawing/2014/main" id="{FB5AE9F6-6219-432D-9A7D-C5BE5AE9C6F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823" r="7434"/>
          <a:stretch/>
        </p:blipFill>
        <p:spPr bwMode="auto">
          <a:xfrm>
            <a:off x="1524000" y="3427280"/>
            <a:ext cx="3886200" cy="23639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6" name="Picture 4" descr="Resultado de imagem para santuario de fatima">
            <a:extLst>
              <a:ext uri="{FF2B5EF4-FFF2-40B4-BE49-F238E27FC236}">
                <a16:creationId xmlns:a16="http://schemas.microsoft.com/office/drawing/2014/main" id="{3B01CECE-4E74-4794-B05B-A9829945086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91333" y="3427281"/>
            <a:ext cx="3908456" cy="23639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9406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ctrTitle"/>
          </p:nvPr>
        </p:nvSpPr>
        <p:spPr>
          <a:xfrm>
            <a:off x="609600" y="1295400"/>
            <a:ext cx="10972800" cy="1981199"/>
          </a:xfrm>
        </p:spPr>
        <p:txBody>
          <a:bodyPr>
            <a:noAutofit/>
          </a:bodyPr>
          <a:lstStyle/>
          <a:p>
            <a:r>
              <a:rPr lang="ro-RO" sz="2800" b="1" dirty="0">
                <a:solidFill>
                  <a:schemeClr val="tx1"/>
                </a:solidFill>
                <a:latin typeface="Arial" panose="020B0604020202020204" pitchFamily="34" charset="0"/>
                <a:cs typeface="Arial" panose="020B0604020202020204" pitchFamily="34" charset="0"/>
              </a:rPr>
              <a:t>Greece:</a:t>
            </a:r>
            <a:br>
              <a:rPr lang="ro-RO" sz="2800" b="1" dirty="0">
                <a:solidFill>
                  <a:schemeClr val="tx1"/>
                </a:solidFill>
                <a:latin typeface="Arial" panose="020B0604020202020204" pitchFamily="34" charset="0"/>
                <a:cs typeface="Arial" panose="020B0604020202020204" pitchFamily="34" charset="0"/>
              </a:rPr>
            </a:br>
            <a:r>
              <a:rPr lang="ro-RO" sz="2800" b="1" dirty="0">
                <a:solidFill>
                  <a:schemeClr val="tx1"/>
                </a:solidFill>
                <a:latin typeface="Arial" panose="020B0604020202020204" pitchFamily="34" charset="0"/>
                <a:cs typeface="Arial" panose="020B0604020202020204" pitchFamily="34" charset="0"/>
              </a:rPr>
              <a:t>Job Opportunities and the Trend of Employment</a:t>
            </a:r>
            <a:r>
              <a:rPr lang="en-US" sz="2800" b="1" dirty="0">
                <a:solidFill>
                  <a:schemeClr val="tx1"/>
                </a:solidFill>
                <a:latin typeface="Arial" panose="020B0604020202020204" pitchFamily="34" charset="0"/>
                <a:cs typeface="Arial" panose="020B0604020202020204" pitchFamily="34" charset="0"/>
              </a:rPr>
              <a:t> in Greece &amp; in </a:t>
            </a:r>
            <a:r>
              <a:rPr lang="en-US" sz="2800" b="1" dirty="0" err="1">
                <a:solidFill>
                  <a:schemeClr val="tx1"/>
                </a:solidFill>
                <a:latin typeface="Arial" panose="020B0604020202020204" pitchFamily="34" charset="0"/>
                <a:cs typeface="Arial" panose="020B0604020202020204" pitchFamily="34" charset="0"/>
              </a:rPr>
              <a:t>Sterea</a:t>
            </a:r>
            <a:r>
              <a:rPr lang="en-US" sz="2800" b="1" dirty="0">
                <a:solidFill>
                  <a:schemeClr val="tx1"/>
                </a:solidFill>
                <a:latin typeface="Arial" panose="020B0604020202020204" pitchFamily="34" charset="0"/>
                <a:cs typeface="Arial" panose="020B0604020202020204" pitchFamily="34" charset="0"/>
              </a:rPr>
              <a:t> </a:t>
            </a:r>
            <a:r>
              <a:rPr lang="en-US" sz="2800" b="1" dirty="0" err="1">
                <a:solidFill>
                  <a:schemeClr val="tx1"/>
                </a:solidFill>
                <a:latin typeface="Arial" panose="020B0604020202020204" pitchFamily="34" charset="0"/>
                <a:cs typeface="Arial" panose="020B0604020202020204" pitchFamily="34" charset="0"/>
              </a:rPr>
              <a:t>Ellada</a:t>
            </a:r>
            <a:endParaRPr lang="el-GR" sz="28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3155765"/>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ctrTitle"/>
          </p:nvPr>
        </p:nvSpPr>
        <p:spPr>
          <a:xfrm>
            <a:off x="609600" y="1523999"/>
            <a:ext cx="10972800" cy="1447801"/>
          </a:xfrm>
        </p:spPr>
        <p:txBody>
          <a:bodyPr>
            <a:noAutofit/>
          </a:bodyPr>
          <a:lstStyle/>
          <a:p>
            <a:r>
              <a:rPr lang="en-US" sz="2800" b="1" dirty="0">
                <a:solidFill>
                  <a:schemeClr val="tx1"/>
                </a:solidFill>
                <a:latin typeface="Arial" panose="020B0604020202020204" pitchFamily="34" charset="0"/>
                <a:cs typeface="Arial" panose="020B0604020202020204" pitchFamily="34" charset="0"/>
              </a:rPr>
              <a:t>Romania</a:t>
            </a:r>
            <a:r>
              <a:rPr lang="ro-RO" sz="2800" b="1" dirty="0">
                <a:solidFill>
                  <a:schemeClr val="tx1"/>
                </a:solidFill>
                <a:latin typeface="Arial" panose="020B0604020202020204" pitchFamily="34" charset="0"/>
                <a:cs typeface="Arial" panose="020B0604020202020204" pitchFamily="34" charset="0"/>
              </a:rPr>
              <a:t>:</a:t>
            </a:r>
            <a:br>
              <a:rPr lang="ro-RO" sz="2800" b="1" dirty="0">
                <a:solidFill>
                  <a:schemeClr val="tx1"/>
                </a:solidFill>
                <a:latin typeface="Arial" panose="020B0604020202020204" pitchFamily="34" charset="0"/>
                <a:cs typeface="Arial" panose="020B0604020202020204" pitchFamily="34" charset="0"/>
              </a:rPr>
            </a:br>
            <a:r>
              <a:rPr lang="ro-RO" sz="2800" b="1" dirty="0">
                <a:solidFill>
                  <a:schemeClr val="tx1"/>
                </a:solidFill>
                <a:latin typeface="Arial" panose="020B0604020202020204" pitchFamily="34" charset="0"/>
                <a:cs typeface="Arial" panose="020B0604020202020204" pitchFamily="34" charset="0"/>
              </a:rPr>
              <a:t>Job Opportunities and the</a:t>
            </a:r>
            <a:r>
              <a:rPr lang="en-US" sz="2800" b="1" dirty="0">
                <a:solidFill>
                  <a:schemeClr val="tx1"/>
                </a:solidFill>
                <a:latin typeface="Arial" panose="020B0604020202020204" pitchFamily="34" charset="0"/>
                <a:cs typeface="Arial" panose="020B0604020202020204" pitchFamily="34" charset="0"/>
              </a:rPr>
              <a:t> </a:t>
            </a:r>
            <a:r>
              <a:rPr lang="ro-RO" sz="2800" b="1" dirty="0">
                <a:solidFill>
                  <a:schemeClr val="tx1"/>
                </a:solidFill>
                <a:latin typeface="Arial" panose="020B0604020202020204" pitchFamily="34" charset="0"/>
                <a:cs typeface="Arial" panose="020B0604020202020204" pitchFamily="34" charset="0"/>
              </a:rPr>
              <a:t>Trend of Employment </a:t>
            </a:r>
            <a:r>
              <a:rPr lang="en-US" sz="2800" b="1" dirty="0">
                <a:solidFill>
                  <a:schemeClr val="tx1"/>
                </a:solidFill>
                <a:latin typeface="Arial" panose="020B0604020202020204" pitchFamily="34" charset="0"/>
                <a:cs typeface="Arial" panose="020B0604020202020204" pitchFamily="34" charset="0"/>
              </a:rPr>
              <a:t>in Romania</a:t>
            </a:r>
            <a:endParaRPr lang="el-GR" sz="28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89072190"/>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CD9B694-6DE3-4A42-8C22-674D009F6896}"/>
              </a:ext>
            </a:extLst>
          </p:cNvPr>
          <p:cNvSpPr/>
          <p:nvPr/>
        </p:nvSpPr>
        <p:spPr>
          <a:xfrm>
            <a:off x="2514600" y="304800"/>
            <a:ext cx="8458200" cy="523220"/>
          </a:xfrm>
          <a:prstGeom prst="rect">
            <a:avLst/>
          </a:prstGeom>
        </p:spPr>
        <p:txBody>
          <a:bodyPr wrap="square">
            <a:spAutoFit/>
          </a:bodyPr>
          <a:lstStyle/>
          <a:p>
            <a:r>
              <a:rPr lang="en-US" sz="2800" b="1" dirty="0">
                <a:latin typeface="Arial" panose="020B0604020202020204" pitchFamily="34" charset="0"/>
                <a:ea typeface="Calibri" panose="020F0502020204030204" pitchFamily="34" charset="0"/>
                <a:cs typeface="Arial" panose="020B0604020202020204" pitchFamily="34" charset="0"/>
              </a:rPr>
              <a:t>The Survey on the Romanian Job Market</a:t>
            </a:r>
            <a:endParaRPr lang="ro-RO" sz="2800"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90EEB65D-C0A3-4A90-B301-26E3EF6AD27B}"/>
              </a:ext>
            </a:extLst>
          </p:cNvPr>
          <p:cNvSpPr/>
          <p:nvPr/>
        </p:nvSpPr>
        <p:spPr>
          <a:xfrm>
            <a:off x="838200" y="1066843"/>
            <a:ext cx="10668000" cy="1200329"/>
          </a:xfrm>
          <a:prstGeom prst="rect">
            <a:avLst/>
          </a:prstGeom>
        </p:spPr>
        <p:txBody>
          <a:bodyPr wrap="square">
            <a:spAutoFit/>
          </a:bodyPr>
          <a:lstStyle/>
          <a:p>
            <a:pPr algn="just"/>
            <a:r>
              <a:rPr lang="en-US" dirty="0">
                <a:latin typeface="Arial" panose="020B0604020202020204" pitchFamily="34" charset="0"/>
                <a:cs typeface="Arial" panose="020B0604020202020204" pitchFamily="34" charset="0"/>
              </a:rPr>
              <a:t>In Romania, the situation of the job market is to be viewed as a process between the qualifications that people have, the salaries that are offered, the new positions that are made available in the companies that manage to find suitable contracts for their products on the European market which is in a continuous change</a:t>
            </a:r>
            <a:r>
              <a:rPr lang="en-US" dirty="0"/>
              <a:t>.</a:t>
            </a:r>
            <a:endParaRPr lang="ro-RO" dirty="0"/>
          </a:p>
        </p:txBody>
      </p:sp>
      <p:sp>
        <p:nvSpPr>
          <p:cNvPr id="4" name="Rectangle 3">
            <a:extLst>
              <a:ext uri="{FF2B5EF4-FFF2-40B4-BE49-F238E27FC236}">
                <a16:creationId xmlns:a16="http://schemas.microsoft.com/office/drawing/2014/main" id="{A5EE1B98-4035-4DEC-8D9E-5D425B8F7536}"/>
              </a:ext>
            </a:extLst>
          </p:cNvPr>
          <p:cNvSpPr/>
          <p:nvPr/>
        </p:nvSpPr>
        <p:spPr>
          <a:xfrm>
            <a:off x="1447800" y="2360147"/>
            <a:ext cx="10363200" cy="954107"/>
          </a:xfrm>
          <a:prstGeom prst="rect">
            <a:avLst/>
          </a:prstGeom>
        </p:spPr>
        <p:txBody>
          <a:bodyPr wrap="square">
            <a:spAutoFit/>
          </a:bodyPr>
          <a:lstStyle/>
          <a:p>
            <a:pPr algn="just"/>
            <a:r>
              <a:rPr lang="ro-RO" sz="2800" b="1" dirty="0">
                <a:solidFill>
                  <a:srgbClr val="212121"/>
                </a:solidFill>
                <a:latin typeface="Arial" panose="020B0604020202020204" pitchFamily="34" charset="0"/>
                <a:ea typeface="Calibri" panose="020F0502020204030204" pitchFamily="34" charset="0"/>
                <a:cs typeface="Arial" panose="020B0604020202020204" pitchFamily="34" charset="0"/>
              </a:rPr>
              <a:t>The average annual rate of job vacancies according to the economic activity</a:t>
            </a:r>
            <a:r>
              <a:rPr lang="en-US" sz="2800" b="1" dirty="0">
                <a:solidFill>
                  <a:srgbClr val="212121"/>
                </a:solidFill>
                <a:latin typeface="Arial" panose="020B0604020202020204" pitchFamily="34" charset="0"/>
                <a:ea typeface="Calibri" panose="020F0502020204030204" pitchFamily="34" charset="0"/>
                <a:cs typeface="Arial" panose="020B0604020202020204" pitchFamily="34" charset="0"/>
              </a:rPr>
              <a:t> in 2017</a:t>
            </a:r>
            <a:endParaRPr lang="ro-RO" sz="2800" dirty="0">
              <a:latin typeface="Arial" panose="020B0604020202020204" pitchFamily="34" charset="0"/>
              <a:cs typeface="Arial" panose="020B0604020202020204" pitchFamily="34" charset="0"/>
            </a:endParaRPr>
          </a:p>
        </p:txBody>
      </p:sp>
      <p:graphicFrame>
        <p:nvGraphicFramePr>
          <p:cNvPr id="7" name="Table 6">
            <a:extLst>
              <a:ext uri="{FF2B5EF4-FFF2-40B4-BE49-F238E27FC236}">
                <a16:creationId xmlns:a16="http://schemas.microsoft.com/office/drawing/2014/main" id="{8C33F448-FA06-46C1-A97A-5A0D7270240A}"/>
              </a:ext>
            </a:extLst>
          </p:cNvPr>
          <p:cNvGraphicFramePr>
            <a:graphicFrameLocks noGrp="1"/>
          </p:cNvGraphicFramePr>
          <p:nvPr>
            <p:extLst>
              <p:ext uri="{D42A27DB-BD31-4B8C-83A1-F6EECF244321}">
                <p14:modId xmlns:p14="http://schemas.microsoft.com/office/powerpoint/2010/main" val="4085317648"/>
              </p:ext>
            </p:extLst>
          </p:nvPr>
        </p:nvGraphicFramePr>
        <p:xfrm>
          <a:off x="838200" y="3407229"/>
          <a:ext cx="4191000" cy="3027299"/>
        </p:xfrm>
        <a:graphic>
          <a:graphicData uri="http://schemas.openxmlformats.org/drawingml/2006/table">
            <a:tbl>
              <a:tblPr/>
              <a:tblGrid>
                <a:gridCol w="2895600">
                  <a:extLst>
                    <a:ext uri="{9D8B030D-6E8A-4147-A177-3AD203B41FA5}">
                      <a16:colId xmlns:a16="http://schemas.microsoft.com/office/drawing/2014/main" val="1780150313"/>
                    </a:ext>
                  </a:extLst>
                </a:gridCol>
                <a:gridCol w="1295400">
                  <a:extLst>
                    <a:ext uri="{9D8B030D-6E8A-4147-A177-3AD203B41FA5}">
                      <a16:colId xmlns:a16="http://schemas.microsoft.com/office/drawing/2014/main" val="988583722"/>
                    </a:ext>
                  </a:extLst>
                </a:gridCol>
              </a:tblGrid>
              <a:tr h="285750">
                <a:tc>
                  <a:txBody>
                    <a:bodyPr/>
                    <a:lstStyle/>
                    <a:p>
                      <a:pPr algn="l">
                        <a:lnSpc>
                          <a:spcPct val="115000"/>
                        </a:lnSpc>
                        <a:spcAft>
                          <a:spcPts val="1000"/>
                        </a:spcAft>
                      </a:pPr>
                      <a:r>
                        <a:rPr lang="ro-RO" sz="1800" b="0" dirty="0">
                          <a:effectLst/>
                          <a:latin typeface="Arial" panose="020B0604020202020204" pitchFamily="34" charset="0"/>
                          <a:ea typeface="Calibri" panose="020F0502020204030204" pitchFamily="34" charset="0"/>
                          <a:cs typeface="Arial" panose="020B0604020202020204" pitchFamily="34" charset="0"/>
                        </a:rPr>
                        <a:t>Information and communication</a:t>
                      </a:r>
                      <a:br>
                        <a:rPr lang="ro-RO" sz="1800" b="0" dirty="0">
                          <a:effectLst/>
                          <a:latin typeface="Arial" panose="020B0604020202020204" pitchFamily="34" charset="0"/>
                          <a:ea typeface="Calibri" panose="020F0502020204030204" pitchFamily="34" charset="0"/>
                          <a:cs typeface="Arial" panose="020B0604020202020204" pitchFamily="34" charset="0"/>
                        </a:rPr>
                      </a:br>
                      <a:endParaRPr lang="ro-RO" sz="18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o-RO" sz="1800" b="0">
                          <a:effectLst/>
                          <a:latin typeface="Arial" panose="020B0604020202020204" pitchFamily="34" charset="0"/>
                          <a:ea typeface="Calibri" panose="020F0502020204030204" pitchFamily="34" charset="0"/>
                          <a:cs typeface="Arial" panose="020B0604020202020204" pitchFamily="34"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391520"/>
                  </a:ext>
                </a:extLst>
              </a:tr>
              <a:tr h="200025">
                <a:tc>
                  <a:txBody>
                    <a:bodyPr/>
                    <a:lstStyle/>
                    <a:p>
                      <a:pPr algn="l">
                        <a:lnSpc>
                          <a:spcPct val="115000"/>
                        </a:lnSpc>
                        <a:spcAft>
                          <a:spcPts val="1000"/>
                        </a:spcAft>
                      </a:pPr>
                      <a:r>
                        <a:rPr lang="ro-RO" sz="1800" b="0">
                          <a:effectLst/>
                          <a:latin typeface="Arial" panose="020B0604020202020204" pitchFamily="34" charset="0"/>
                          <a:ea typeface="Calibri" panose="020F0502020204030204" pitchFamily="34" charset="0"/>
                          <a:cs typeface="Arial" panose="020B0604020202020204" pitchFamily="34" charset="0"/>
                        </a:rPr>
                        <a:t>Education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o-RO" sz="1800" b="0">
                          <a:effectLst/>
                          <a:latin typeface="Arial" panose="020B0604020202020204" pitchFamily="34" charset="0"/>
                          <a:ea typeface="Calibri" panose="020F0502020204030204" pitchFamily="34" charset="0"/>
                          <a:cs typeface="Arial" panose="020B0604020202020204" pitchFamily="34"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9877500"/>
                  </a:ext>
                </a:extLst>
              </a:tr>
              <a:tr h="371475">
                <a:tc>
                  <a:txBody>
                    <a:bodyPr/>
                    <a:lstStyle/>
                    <a:p>
                      <a:pPr algn="l">
                        <a:lnSpc>
                          <a:spcPct val="115000"/>
                        </a:lnSpc>
                        <a:spcAft>
                          <a:spcPts val="1000"/>
                        </a:spcAft>
                      </a:pPr>
                      <a:r>
                        <a:rPr lang="ro-RO" sz="1800" b="0">
                          <a:effectLst/>
                          <a:latin typeface="Arial" panose="020B0604020202020204" pitchFamily="34" charset="0"/>
                          <a:ea typeface="Calibri" panose="020F0502020204030204" pitchFamily="34" charset="0"/>
                          <a:cs typeface="Arial" panose="020B0604020202020204" pitchFamily="34" charset="0"/>
                        </a:rPr>
                        <a:t>Administrative and support services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o-RO" sz="1800" b="0">
                          <a:effectLst/>
                          <a:latin typeface="Arial" panose="020B0604020202020204" pitchFamily="34" charset="0"/>
                          <a:ea typeface="Calibri" panose="020F0502020204030204" pitchFamily="34" charset="0"/>
                          <a:cs typeface="Arial" panose="020B0604020202020204" pitchFamily="34" charset="0"/>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7900841"/>
                  </a:ext>
                </a:extLst>
              </a:tr>
              <a:tr h="295275">
                <a:tc>
                  <a:txBody>
                    <a:bodyPr/>
                    <a:lstStyle/>
                    <a:p>
                      <a:pPr algn="l">
                        <a:lnSpc>
                          <a:spcPct val="115000"/>
                        </a:lnSpc>
                        <a:spcAft>
                          <a:spcPts val="1000"/>
                        </a:spcAft>
                      </a:pPr>
                      <a:r>
                        <a:rPr lang="ro-RO" sz="1800" b="0">
                          <a:effectLst/>
                          <a:latin typeface="Arial" panose="020B0604020202020204" pitchFamily="34" charset="0"/>
                          <a:ea typeface="Calibri" panose="020F0502020204030204" pitchFamily="34" charset="0"/>
                          <a:cs typeface="Arial" panose="020B0604020202020204" pitchFamily="34" charset="0"/>
                        </a:rPr>
                        <a:t>Transportation and storage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o-RO" sz="1800" b="0">
                          <a:effectLst/>
                          <a:latin typeface="Arial" panose="020B0604020202020204" pitchFamily="34" charset="0"/>
                          <a:ea typeface="Calibri" panose="020F0502020204030204" pitchFamily="34" charset="0"/>
                          <a:cs typeface="Arial" panose="020B0604020202020204" pitchFamily="34" charset="0"/>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4264642"/>
                  </a:ext>
                </a:extLst>
              </a:tr>
              <a:tr h="390525">
                <a:tc>
                  <a:txBody>
                    <a:bodyPr/>
                    <a:lstStyle/>
                    <a:p>
                      <a:pPr algn="l">
                        <a:lnSpc>
                          <a:spcPct val="115000"/>
                        </a:lnSpc>
                        <a:spcAft>
                          <a:spcPts val="1000"/>
                        </a:spcAft>
                      </a:pPr>
                      <a:r>
                        <a:rPr lang="ro-RO" sz="1800" b="0" dirty="0">
                          <a:effectLst/>
                          <a:latin typeface="Arial" panose="020B0604020202020204" pitchFamily="34" charset="0"/>
                          <a:ea typeface="Calibri" panose="020F0502020204030204" pitchFamily="34" charset="0"/>
                          <a:cs typeface="Arial" panose="020B0604020202020204" pitchFamily="34" charset="0"/>
                        </a:rPr>
                        <a:t>Wholesale or retail automo</a:t>
                      </a:r>
                      <a:r>
                        <a:rPr lang="en-US" sz="1800" b="0" dirty="0">
                          <a:effectLst/>
                          <a:latin typeface="Arial" panose="020B0604020202020204" pitchFamily="34" charset="0"/>
                          <a:ea typeface="Calibri" panose="020F0502020204030204" pitchFamily="34" charset="0"/>
                          <a:cs typeface="Arial" panose="020B0604020202020204" pitchFamily="34" charset="0"/>
                        </a:rPr>
                        <a:t>bile</a:t>
                      </a:r>
                      <a:r>
                        <a:rPr lang="ro-RO" sz="1800" b="0" dirty="0">
                          <a:effectLst/>
                          <a:latin typeface="Arial" panose="020B0604020202020204" pitchFamily="34" charset="0"/>
                          <a:ea typeface="Calibri" panose="020F0502020204030204" pitchFamily="34" charset="0"/>
                          <a:cs typeface="Arial" panose="020B0604020202020204" pitchFamily="34" charset="0"/>
                        </a:rPr>
                        <a:t> repair and motorcycles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o-RO" sz="1800" b="0" dirty="0">
                          <a:effectLst/>
                          <a:latin typeface="Arial" panose="020B0604020202020204" pitchFamily="34" charset="0"/>
                          <a:ea typeface="Calibri" panose="020F0502020204030204" pitchFamily="34" charset="0"/>
                          <a:cs typeface="Arial" panose="020B0604020202020204" pitchFamily="34" charset="0"/>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7094148"/>
                  </a:ext>
                </a:extLst>
              </a:tr>
            </a:tbl>
          </a:graphicData>
        </a:graphic>
      </p:graphicFrame>
      <p:graphicFrame>
        <p:nvGraphicFramePr>
          <p:cNvPr id="8" name="Table 7">
            <a:extLst>
              <a:ext uri="{FF2B5EF4-FFF2-40B4-BE49-F238E27FC236}">
                <a16:creationId xmlns:a16="http://schemas.microsoft.com/office/drawing/2014/main" id="{4CC4B3BC-3E76-4280-9E5D-B6CED5D30C23}"/>
              </a:ext>
            </a:extLst>
          </p:cNvPr>
          <p:cNvGraphicFramePr>
            <a:graphicFrameLocks noGrp="1"/>
          </p:cNvGraphicFramePr>
          <p:nvPr>
            <p:extLst>
              <p:ext uri="{D42A27DB-BD31-4B8C-83A1-F6EECF244321}">
                <p14:modId xmlns:p14="http://schemas.microsoft.com/office/powerpoint/2010/main" val="533629394"/>
              </p:ext>
            </p:extLst>
          </p:nvPr>
        </p:nvGraphicFramePr>
        <p:xfrm>
          <a:off x="5791200" y="3962400"/>
          <a:ext cx="4800600" cy="1517396"/>
        </p:xfrm>
        <a:graphic>
          <a:graphicData uri="http://schemas.openxmlformats.org/drawingml/2006/table">
            <a:tbl>
              <a:tblPr/>
              <a:tblGrid>
                <a:gridCol w="3733800">
                  <a:extLst>
                    <a:ext uri="{9D8B030D-6E8A-4147-A177-3AD203B41FA5}">
                      <a16:colId xmlns:a16="http://schemas.microsoft.com/office/drawing/2014/main" val="2596831105"/>
                    </a:ext>
                  </a:extLst>
                </a:gridCol>
                <a:gridCol w="1066800">
                  <a:extLst>
                    <a:ext uri="{9D8B030D-6E8A-4147-A177-3AD203B41FA5}">
                      <a16:colId xmlns:a16="http://schemas.microsoft.com/office/drawing/2014/main" val="3656634472"/>
                    </a:ext>
                  </a:extLst>
                </a:gridCol>
              </a:tblGrid>
              <a:tr h="335915">
                <a:tc>
                  <a:txBody>
                    <a:bodyPr/>
                    <a:lstStyle/>
                    <a:p>
                      <a:pPr algn="l">
                        <a:lnSpc>
                          <a:spcPct val="115000"/>
                        </a:lnSpc>
                        <a:spcAft>
                          <a:spcPts val="1000"/>
                        </a:spcAft>
                      </a:pPr>
                      <a:r>
                        <a:rPr lang="ro-RO" sz="1800" b="0" dirty="0">
                          <a:effectLst/>
                          <a:latin typeface="Arial" panose="020B0604020202020204" pitchFamily="34" charset="0"/>
                          <a:ea typeface="Calibri" panose="020F0502020204030204" pitchFamily="34" charset="0"/>
                          <a:cs typeface="Arial" panose="020B0604020202020204" pitchFamily="34" charset="0"/>
                        </a:rPr>
                        <a:t>Public administration and defense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o-RO" sz="1800" b="0">
                          <a:effectLst/>
                          <a:latin typeface="Arial" panose="020B0604020202020204" pitchFamily="34" charset="0"/>
                          <a:ea typeface="Calibri" panose="020F0502020204030204" pitchFamily="34" charset="0"/>
                          <a:cs typeface="Arial" panose="020B0604020202020204" pitchFamily="34" charset="0"/>
                        </a:rPr>
                        <a:t>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6312734"/>
                  </a:ext>
                </a:extLst>
              </a:tr>
              <a:tr h="219075">
                <a:tc>
                  <a:txBody>
                    <a:bodyPr/>
                    <a:lstStyle/>
                    <a:p>
                      <a:pPr algn="l">
                        <a:lnSpc>
                          <a:spcPct val="115000"/>
                        </a:lnSpc>
                        <a:spcAft>
                          <a:spcPts val="1000"/>
                        </a:spcAft>
                      </a:pPr>
                      <a:r>
                        <a:rPr lang="ro-RO" sz="1800" b="0" dirty="0">
                          <a:effectLst/>
                          <a:latin typeface="Arial" panose="020B0604020202020204" pitchFamily="34" charset="0"/>
                          <a:ea typeface="Calibri" panose="020F0502020204030204" pitchFamily="34" charset="0"/>
                          <a:cs typeface="Arial" panose="020B0604020202020204" pitchFamily="34" charset="0"/>
                        </a:rPr>
                        <a:t>Health and social assist</a:t>
                      </a:r>
                      <a:r>
                        <a:rPr lang="en-US" sz="1800" b="0" dirty="0" err="1">
                          <a:effectLst/>
                          <a:latin typeface="Arial" panose="020B0604020202020204" pitchFamily="34" charset="0"/>
                          <a:ea typeface="Calibri" panose="020F0502020204030204" pitchFamily="34" charset="0"/>
                          <a:cs typeface="Arial" panose="020B0604020202020204" pitchFamily="34" charset="0"/>
                        </a:rPr>
                        <a:t>ence</a:t>
                      </a:r>
                      <a:r>
                        <a:rPr lang="ro-RO" sz="1800" b="0" dirty="0">
                          <a:effectLst/>
                          <a:latin typeface="Arial" panose="020B0604020202020204" pitchFamily="34" charset="0"/>
                          <a:ea typeface="Calibri" panose="020F0502020204030204" pitchFamily="34" charset="0"/>
                          <a:cs typeface="Arial" panose="020B0604020202020204" pitchFamily="34" charset="0"/>
                        </a:rPr>
                        <a:t> activities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o-RO" sz="1800" b="0">
                          <a:effectLst/>
                          <a:latin typeface="Arial" panose="020B0604020202020204" pitchFamily="34" charset="0"/>
                          <a:ea typeface="Calibri" panose="020F0502020204030204" pitchFamily="34" charset="0"/>
                          <a:cs typeface="Arial" panose="020B0604020202020204" pitchFamily="34" charset="0"/>
                        </a:rPr>
                        <a:t>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6518467"/>
                  </a:ext>
                </a:extLst>
              </a:tr>
              <a:tr h="247650">
                <a:tc>
                  <a:txBody>
                    <a:bodyPr/>
                    <a:lstStyle/>
                    <a:p>
                      <a:pPr algn="l">
                        <a:lnSpc>
                          <a:spcPct val="115000"/>
                        </a:lnSpc>
                        <a:spcAft>
                          <a:spcPts val="1000"/>
                        </a:spcAft>
                      </a:pPr>
                      <a:r>
                        <a:rPr lang="ro-RO" sz="1800" b="0">
                          <a:effectLst/>
                          <a:latin typeface="Arial" panose="020B0604020202020204" pitchFamily="34" charset="0"/>
                          <a:ea typeface="Calibri" panose="020F0502020204030204" pitchFamily="34" charset="0"/>
                          <a:cs typeface="Arial" panose="020B0604020202020204" pitchFamily="34" charset="0"/>
                        </a:rPr>
                        <a:t>Industry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o-RO" sz="1800" b="0">
                          <a:effectLst/>
                          <a:latin typeface="Arial" panose="020B0604020202020204" pitchFamily="34" charset="0"/>
                          <a:ea typeface="Calibri" panose="020F0502020204030204" pitchFamily="34" charset="0"/>
                          <a:cs typeface="Arial" panose="020B0604020202020204" pitchFamily="34" charset="0"/>
                        </a:rPr>
                        <a:t>31%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521005"/>
                  </a:ext>
                </a:extLst>
              </a:tr>
              <a:tr h="196850">
                <a:tc>
                  <a:txBody>
                    <a:bodyPr/>
                    <a:lstStyle/>
                    <a:p>
                      <a:pPr algn="l">
                        <a:lnSpc>
                          <a:spcPct val="115000"/>
                        </a:lnSpc>
                        <a:spcAft>
                          <a:spcPts val="1000"/>
                        </a:spcAft>
                      </a:pPr>
                      <a:r>
                        <a:rPr lang="ro-RO" sz="1800" b="0" dirty="0">
                          <a:effectLst/>
                          <a:latin typeface="Arial" panose="020B0604020202020204" pitchFamily="34" charset="0"/>
                          <a:ea typeface="Calibri" panose="020F0502020204030204" pitchFamily="34" charset="0"/>
                          <a:cs typeface="Arial" panose="020B0604020202020204" pitchFamily="34" charset="0"/>
                        </a:rPr>
                        <a:t>Constructions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o-RO" sz="1800" b="0" dirty="0">
                          <a:effectLst/>
                          <a:latin typeface="Arial" panose="020B0604020202020204" pitchFamily="34" charset="0"/>
                          <a:ea typeface="Calibri" panose="020F0502020204030204" pitchFamily="34" charset="0"/>
                          <a:cs typeface="Arial" panose="020B0604020202020204" pitchFamily="34"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253104"/>
                  </a:ext>
                </a:extLst>
              </a:tr>
            </a:tbl>
          </a:graphicData>
        </a:graphic>
      </p:graphicFrame>
    </p:spTree>
    <p:extLst>
      <p:ext uri="{BB962C8B-B14F-4D97-AF65-F5344CB8AC3E}">
        <p14:creationId xmlns:p14="http://schemas.microsoft.com/office/powerpoint/2010/main" val="42658792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C00B49A-3E6F-4A20-8C1F-789C1292B86E}"/>
              </a:ext>
            </a:extLst>
          </p:cNvPr>
          <p:cNvSpPr/>
          <p:nvPr/>
        </p:nvSpPr>
        <p:spPr>
          <a:xfrm>
            <a:off x="-76200" y="76200"/>
            <a:ext cx="13106400" cy="1182503"/>
          </a:xfrm>
          <a:prstGeom prst="rect">
            <a:avLst/>
          </a:prstGeom>
        </p:spPr>
        <p:txBody>
          <a:bodyPr wrap="square">
            <a:spAutoFit/>
          </a:bodyPr>
          <a:lstStyle/>
          <a:p>
            <a:pPr algn="ctr">
              <a:lnSpc>
                <a:spcPct val="115000"/>
              </a:lnSpc>
              <a:spcAft>
                <a:spcPts val="1000"/>
              </a:spcAft>
            </a:pPr>
            <a:r>
              <a:rPr lang="ro-RO" sz="2800" b="1" dirty="0">
                <a:latin typeface="Calibri" panose="020F0502020204030204" pitchFamily="34" charset="0"/>
                <a:ea typeface="Calibri" panose="020F0502020204030204" pitchFamily="34" charset="0"/>
                <a:cs typeface="Calibri" panose="020F0502020204030204" pitchFamily="34" charset="0"/>
              </a:rPr>
              <a:t>Annual Average Rate of Job Vacancies Depending on the Economic Activity.</a:t>
            </a:r>
            <a:endParaRPr lang="ro-RO" sz="28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ro-RO" sz="2800" b="1" dirty="0">
                <a:latin typeface="Calibri" panose="020F0502020204030204" pitchFamily="34" charset="0"/>
                <a:ea typeface="Calibri" panose="020F0502020204030204" pitchFamily="34" charset="0"/>
                <a:cs typeface="Calibri" panose="020F0502020204030204" pitchFamily="34" charset="0"/>
              </a:rPr>
              <a:t>The first and the last industries in this ranking, differences 2017 vs 2008</a:t>
            </a:r>
            <a:endParaRPr lang="ro-RO" sz="28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9" name="Table 8">
            <a:extLst>
              <a:ext uri="{FF2B5EF4-FFF2-40B4-BE49-F238E27FC236}">
                <a16:creationId xmlns:a16="http://schemas.microsoft.com/office/drawing/2014/main" id="{27EB60C3-9FD1-45A9-A2A8-9A8A0AEAAF8B}"/>
              </a:ext>
            </a:extLst>
          </p:cNvPr>
          <p:cNvGraphicFramePr>
            <a:graphicFrameLocks noGrp="1"/>
          </p:cNvGraphicFramePr>
          <p:nvPr>
            <p:extLst>
              <p:ext uri="{D42A27DB-BD31-4B8C-83A1-F6EECF244321}">
                <p14:modId xmlns:p14="http://schemas.microsoft.com/office/powerpoint/2010/main" val="350550036"/>
              </p:ext>
            </p:extLst>
          </p:nvPr>
        </p:nvGraphicFramePr>
        <p:xfrm>
          <a:off x="762000" y="1524000"/>
          <a:ext cx="4280727" cy="4565569"/>
        </p:xfrm>
        <a:graphic>
          <a:graphicData uri="http://schemas.openxmlformats.org/drawingml/2006/table">
            <a:tbl>
              <a:tblPr/>
              <a:tblGrid>
                <a:gridCol w="2181790">
                  <a:extLst>
                    <a:ext uri="{9D8B030D-6E8A-4147-A177-3AD203B41FA5}">
                      <a16:colId xmlns:a16="http://schemas.microsoft.com/office/drawing/2014/main" val="2658212588"/>
                    </a:ext>
                  </a:extLst>
                </a:gridCol>
                <a:gridCol w="2098937">
                  <a:extLst>
                    <a:ext uri="{9D8B030D-6E8A-4147-A177-3AD203B41FA5}">
                      <a16:colId xmlns:a16="http://schemas.microsoft.com/office/drawing/2014/main" val="538275395"/>
                    </a:ext>
                  </a:extLst>
                </a:gridCol>
              </a:tblGrid>
              <a:tr h="245316">
                <a:tc>
                  <a:txBody>
                    <a:bodyPr/>
                    <a:lstStyle/>
                    <a:p>
                      <a:pPr algn="l">
                        <a:lnSpc>
                          <a:spcPct val="115000"/>
                        </a:lnSpc>
                        <a:spcAft>
                          <a:spcPts val="1000"/>
                        </a:spcAft>
                      </a:pPr>
                      <a:r>
                        <a:rPr lang="ro-RO" sz="1700">
                          <a:effectLst/>
                          <a:latin typeface="Arial" panose="020B0604020202020204" pitchFamily="34" charset="0"/>
                          <a:ea typeface="Calibri" panose="020F0502020204030204" pitchFamily="34" charset="0"/>
                          <a:cs typeface="Times New Roman" panose="02020603050405020304" pitchFamily="18" charset="0"/>
                        </a:rPr>
                        <a:t>Other job activities</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6282" marR="662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ro-RO" sz="1700">
                          <a:effectLst/>
                          <a:latin typeface="Arial" panose="020B0604020202020204" pitchFamily="34" charset="0"/>
                          <a:ea typeface="Calibri" panose="020F0502020204030204" pitchFamily="34" charset="0"/>
                          <a:cs typeface="Times New Roman" panose="02020603050405020304" pitchFamily="18" charset="0"/>
                        </a:rPr>
                        <a:t>249.4%</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6282" marR="662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9005477"/>
                  </a:ext>
                </a:extLst>
              </a:tr>
              <a:tr h="285259">
                <a:tc>
                  <a:txBody>
                    <a:bodyPr/>
                    <a:lstStyle/>
                    <a:p>
                      <a:pPr algn="l">
                        <a:lnSpc>
                          <a:spcPct val="115000"/>
                        </a:lnSpc>
                        <a:spcAft>
                          <a:spcPts val="1000"/>
                        </a:spcAft>
                      </a:pPr>
                      <a:r>
                        <a:rPr lang="ro-RO" sz="1700">
                          <a:effectLst/>
                          <a:latin typeface="Arial" panose="020B0604020202020204" pitchFamily="34" charset="0"/>
                          <a:ea typeface="Calibri" panose="020F0502020204030204" pitchFamily="34" charset="0"/>
                          <a:cs typeface="Times New Roman" panose="02020603050405020304" pitchFamily="18" charset="0"/>
                        </a:rPr>
                        <a:t>Art and  Entertaining</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6282" marR="662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ro-RO" sz="17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90.9%</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6282" marR="662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47681334"/>
                  </a:ext>
                </a:extLst>
              </a:tr>
              <a:tr h="712902">
                <a:tc>
                  <a:txBody>
                    <a:bodyPr/>
                    <a:lstStyle/>
                    <a:p>
                      <a:pPr algn="l">
                        <a:lnSpc>
                          <a:spcPct val="115000"/>
                        </a:lnSpc>
                        <a:spcAft>
                          <a:spcPts val="1000"/>
                        </a:spcAft>
                      </a:pPr>
                      <a:r>
                        <a:rPr lang="ro-RO" sz="1700">
                          <a:effectLst/>
                          <a:latin typeface="Arial" panose="020B0604020202020204" pitchFamily="34" charset="0"/>
                          <a:ea typeface="Calibri" panose="020F0502020204030204" pitchFamily="34" charset="0"/>
                          <a:cs typeface="Times New Roman" panose="02020603050405020304" pitchFamily="18" charset="0"/>
                        </a:rPr>
                        <a:t>Transport</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1000"/>
                        </a:spcAft>
                      </a:pPr>
                      <a:r>
                        <a:rPr lang="ro-RO" sz="1700">
                          <a:effectLst/>
                          <a:latin typeface="Arial" panose="020B0604020202020204" pitchFamily="34" charset="0"/>
                          <a:ea typeface="Calibri" panose="020F0502020204030204" pitchFamily="34" charset="0"/>
                          <a:cs typeface="Times New Roman" panose="02020603050405020304" pitchFamily="18" charset="0"/>
                        </a:rPr>
                        <a:t>and Storage</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6282" marR="662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ro-RO" sz="1700">
                          <a:effectLst/>
                          <a:latin typeface="Arial" panose="020B0604020202020204" pitchFamily="34" charset="0"/>
                          <a:ea typeface="Calibri" panose="020F0502020204030204" pitchFamily="34" charset="0"/>
                          <a:cs typeface="Times New Roman" panose="02020603050405020304" pitchFamily="18" charset="0"/>
                        </a:rPr>
                        <a:t>88.1%</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6282" marR="662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5028166"/>
                  </a:ext>
                </a:extLst>
              </a:tr>
              <a:tr h="895055">
                <a:tc>
                  <a:txBody>
                    <a:bodyPr/>
                    <a:lstStyle/>
                    <a:p>
                      <a:pPr algn="l">
                        <a:lnSpc>
                          <a:spcPct val="115000"/>
                        </a:lnSpc>
                        <a:spcAft>
                          <a:spcPts val="1000"/>
                        </a:spcAft>
                      </a:pPr>
                      <a:r>
                        <a:rPr lang="ro-RO" sz="1700">
                          <a:effectLst/>
                          <a:latin typeface="Arial" panose="020B0604020202020204" pitchFamily="34" charset="0"/>
                          <a:ea typeface="Calibri" panose="020F0502020204030204" pitchFamily="34" charset="0"/>
                          <a:cs typeface="Times New Roman" panose="02020603050405020304" pitchFamily="18" charset="0"/>
                        </a:rPr>
                        <a:t>Public Administration and Defence</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6282" marR="662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ro-RO" sz="1700">
                          <a:effectLst/>
                          <a:latin typeface="Arial" panose="020B0604020202020204" pitchFamily="34" charset="0"/>
                          <a:ea typeface="Calibri" panose="020F0502020204030204" pitchFamily="34" charset="0"/>
                          <a:cs typeface="Times New Roman" panose="02020603050405020304" pitchFamily="18" charset="0"/>
                        </a:rPr>
                        <a:t>-57.2%</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6282" marR="662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2088427"/>
                  </a:ext>
                </a:extLst>
              </a:tr>
              <a:tr h="285382">
                <a:tc>
                  <a:txBody>
                    <a:bodyPr/>
                    <a:lstStyle/>
                    <a:p>
                      <a:pPr algn="l">
                        <a:lnSpc>
                          <a:spcPct val="115000"/>
                        </a:lnSpc>
                        <a:spcAft>
                          <a:spcPts val="1000"/>
                        </a:spcAft>
                      </a:pPr>
                      <a:r>
                        <a:rPr lang="ro-RO" sz="17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Mining and Quarries</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6282" marR="662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15000"/>
                        </a:lnSpc>
                        <a:spcAft>
                          <a:spcPts val="1000"/>
                        </a:spcAft>
                      </a:pPr>
                      <a:r>
                        <a:rPr lang="ro-RO" sz="17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-64.8%</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6282" marR="662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01682591"/>
                  </a:ext>
                </a:extLst>
              </a:tr>
              <a:tr h="377440">
                <a:tc>
                  <a:txBody>
                    <a:bodyPr/>
                    <a:lstStyle/>
                    <a:p>
                      <a:pPr algn="l">
                        <a:lnSpc>
                          <a:spcPct val="115000"/>
                        </a:lnSpc>
                        <a:spcAft>
                          <a:spcPts val="1000"/>
                        </a:spcAft>
                      </a:pPr>
                      <a:r>
                        <a:rPr lang="ro-RO" sz="1700">
                          <a:effectLst/>
                          <a:latin typeface="Arial" panose="020B0604020202020204" pitchFamily="34" charset="0"/>
                          <a:ea typeface="Calibri" panose="020F0502020204030204" pitchFamily="34" charset="0"/>
                          <a:cs typeface="Times New Roman" panose="02020603050405020304" pitchFamily="18" charset="0"/>
                        </a:rPr>
                        <a:t>Constructions</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6282" marR="662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ro-RO" sz="17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-69.2%</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6282" marR="662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72848848"/>
                  </a:ext>
                </a:extLst>
              </a:tr>
              <a:tr h="1140545">
                <a:tc>
                  <a:txBody>
                    <a:bodyPr/>
                    <a:lstStyle/>
                    <a:p>
                      <a:pPr algn="l">
                        <a:lnSpc>
                          <a:spcPct val="115000"/>
                        </a:lnSpc>
                        <a:spcAft>
                          <a:spcPts val="1000"/>
                        </a:spcAft>
                      </a:pPr>
                      <a:r>
                        <a:rPr lang="ro-RO" sz="1700">
                          <a:effectLst/>
                          <a:latin typeface="Arial" panose="020B0604020202020204" pitchFamily="34" charset="0"/>
                          <a:ea typeface="Calibri" panose="020F0502020204030204" pitchFamily="34" charset="0"/>
                          <a:cs typeface="Times New Roman" panose="02020603050405020304" pitchFamily="18" charset="0"/>
                        </a:rPr>
                        <a:t>Agriculture</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1000"/>
                        </a:spcAft>
                      </a:pPr>
                      <a:r>
                        <a:rPr lang="ro-RO" sz="1700">
                          <a:effectLst/>
                          <a:latin typeface="Arial" panose="020B0604020202020204" pitchFamily="34" charset="0"/>
                          <a:ea typeface="Calibri" panose="020F0502020204030204" pitchFamily="34" charset="0"/>
                          <a:cs typeface="Times New Roman" panose="02020603050405020304" pitchFamily="18" charset="0"/>
                        </a:rPr>
                        <a:t>Silviculture</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1000"/>
                        </a:spcAft>
                      </a:pPr>
                      <a:r>
                        <a:rPr lang="ro-RO" sz="1700">
                          <a:effectLst/>
                          <a:latin typeface="Arial" panose="020B0604020202020204" pitchFamily="34" charset="0"/>
                          <a:ea typeface="Calibri" panose="020F0502020204030204" pitchFamily="34" charset="0"/>
                          <a:cs typeface="Times New Roman" panose="02020603050405020304" pitchFamily="18" charset="0"/>
                        </a:rPr>
                        <a:t>and Fishing</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6282" marR="662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ro-RO" sz="1700">
                          <a:effectLst/>
                          <a:latin typeface="Arial" panose="020B0604020202020204" pitchFamily="34" charset="0"/>
                          <a:ea typeface="Calibri" panose="020F0502020204030204" pitchFamily="34" charset="0"/>
                          <a:cs typeface="Times New Roman" panose="02020603050405020304" pitchFamily="18" charset="0"/>
                        </a:rPr>
                        <a:t>-59.8%</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6282" marR="662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0036928"/>
                  </a:ext>
                </a:extLst>
              </a:tr>
              <a:tr h="590157">
                <a:tc>
                  <a:txBody>
                    <a:bodyPr/>
                    <a:lstStyle/>
                    <a:p>
                      <a:pPr algn="l">
                        <a:lnSpc>
                          <a:spcPct val="115000"/>
                        </a:lnSpc>
                        <a:spcAft>
                          <a:spcPts val="1000"/>
                        </a:spcAft>
                      </a:pPr>
                      <a:r>
                        <a:rPr lang="ro-RO" sz="1700">
                          <a:effectLst/>
                          <a:latin typeface="Arial" panose="020B0604020202020204" pitchFamily="34" charset="0"/>
                          <a:ea typeface="Calibri" panose="020F0502020204030204" pitchFamily="34" charset="0"/>
                          <a:cs typeface="Times New Roman" panose="02020603050405020304" pitchFamily="18" charset="0"/>
                        </a:rPr>
                        <a:t>Information and Communication</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6282" marR="662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ro-RO" sz="1700" dirty="0">
                          <a:effectLst/>
                          <a:latin typeface="Arial" panose="020B0604020202020204" pitchFamily="34" charset="0"/>
                          <a:ea typeface="Calibri" panose="020F0502020204030204" pitchFamily="34" charset="0"/>
                          <a:cs typeface="Times New Roman" panose="02020603050405020304" pitchFamily="18" charset="0"/>
                        </a:rPr>
                        <a:t>199.9%</a:t>
                      </a:r>
                      <a:endParaRPr lang="ro-R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282" marR="662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4470958"/>
                  </a:ext>
                </a:extLst>
              </a:tr>
            </a:tbl>
          </a:graphicData>
        </a:graphic>
      </p:graphicFrame>
    </p:spTree>
    <p:extLst>
      <p:ext uri="{BB962C8B-B14F-4D97-AF65-F5344CB8AC3E}">
        <p14:creationId xmlns:p14="http://schemas.microsoft.com/office/powerpoint/2010/main" val="40949480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50B2D0C-0174-49A3-BBF5-AA9372156341}"/>
              </a:ext>
            </a:extLst>
          </p:cNvPr>
          <p:cNvPicPr>
            <a:picLocks noChangeAspect="1"/>
          </p:cNvPicPr>
          <p:nvPr/>
        </p:nvPicPr>
        <p:blipFill>
          <a:blip r:embed="rId2"/>
          <a:stretch>
            <a:fillRect/>
          </a:stretch>
        </p:blipFill>
        <p:spPr>
          <a:xfrm>
            <a:off x="1295400" y="990600"/>
            <a:ext cx="7780952" cy="3647619"/>
          </a:xfrm>
          <a:prstGeom prst="rect">
            <a:avLst/>
          </a:prstGeom>
        </p:spPr>
      </p:pic>
      <p:sp>
        <p:nvSpPr>
          <p:cNvPr id="3" name="Rectangle 2">
            <a:extLst>
              <a:ext uri="{FF2B5EF4-FFF2-40B4-BE49-F238E27FC236}">
                <a16:creationId xmlns:a16="http://schemas.microsoft.com/office/drawing/2014/main" id="{B50B5E55-5C94-4B88-8BA1-F1C75EF265D2}"/>
              </a:ext>
            </a:extLst>
          </p:cNvPr>
          <p:cNvSpPr/>
          <p:nvPr/>
        </p:nvSpPr>
        <p:spPr>
          <a:xfrm>
            <a:off x="534993" y="5480119"/>
            <a:ext cx="8382000" cy="702372"/>
          </a:xfrm>
          <a:prstGeom prst="rect">
            <a:avLst/>
          </a:prstGeom>
        </p:spPr>
        <p:txBody>
          <a:bodyPr wrap="square">
            <a:spAutoFit/>
          </a:bodyPr>
          <a:lstStyle/>
          <a:p>
            <a:pPr lvl="0">
              <a:lnSpc>
                <a:spcPct val="115000"/>
              </a:lnSpc>
              <a:spcAft>
                <a:spcPts val="1000"/>
              </a:spcAft>
            </a:pPr>
            <a:r>
              <a:rPr lang="ro-RO" dirty="0">
                <a:solidFill>
                  <a:prstClr val="black"/>
                </a:solidFill>
                <a:latin typeface="Arial" panose="020B0604020202020204" pitchFamily="34" charset="0"/>
                <a:ea typeface="Calibri" panose="020F0502020204030204" pitchFamily="34" charset="0"/>
                <a:cs typeface="Arial" panose="020B0604020202020204" pitchFamily="34" charset="0"/>
              </a:rPr>
              <a:t>In terms of job offer, it is noticeable that the population will continue declining with about 10% in comparison with last 20 years.</a:t>
            </a:r>
          </a:p>
        </p:txBody>
      </p:sp>
      <p:graphicFrame>
        <p:nvGraphicFramePr>
          <p:cNvPr id="4" name="Table 3">
            <a:extLst>
              <a:ext uri="{FF2B5EF4-FFF2-40B4-BE49-F238E27FC236}">
                <a16:creationId xmlns:a16="http://schemas.microsoft.com/office/drawing/2014/main" id="{90217546-C63A-46E2-81F1-C29AAA3E7C95}"/>
              </a:ext>
            </a:extLst>
          </p:cNvPr>
          <p:cNvGraphicFramePr>
            <a:graphicFrameLocks noGrp="1"/>
          </p:cNvGraphicFramePr>
          <p:nvPr>
            <p:extLst>
              <p:ext uri="{D42A27DB-BD31-4B8C-83A1-F6EECF244321}">
                <p14:modId xmlns:p14="http://schemas.microsoft.com/office/powerpoint/2010/main" val="232741780"/>
              </p:ext>
            </p:extLst>
          </p:nvPr>
        </p:nvGraphicFramePr>
        <p:xfrm>
          <a:off x="838199" y="4815840"/>
          <a:ext cx="8763003" cy="1051560"/>
        </p:xfrm>
        <a:graphic>
          <a:graphicData uri="http://schemas.openxmlformats.org/drawingml/2006/table">
            <a:tbl>
              <a:tblPr/>
              <a:tblGrid>
                <a:gridCol w="63134">
                  <a:extLst>
                    <a:ext uri="{9D8B030D-6E8A-4147-A177-3AD203B41FA5}">
                      <a16:colId xmlns:a16="http://schemas.microsoft.com/office/drawing/2014/main" val="1198986151"/>
                    </a:ext>
                  </a:extLst>
                </a:gridCol>
                <a:gridCol w="1553097">
                  <a:extLst>
                    <a:ext uri="{9D8B030D-6E8A-4147-A177-3AD203B41FA5}">
                      <a16:colId xmlns:a16="http://schemas.microsoft.com/office/drawing/2014/main" val="1524943700"/>
                    </a:ext>
                  </a:extLst>
                </a:gridCol>
                <a:gridCol w="947011">
                  <a:extLst>
                    <a:ext uri="{9D8B030D-6E8A-4147-A177-3AD203B41FA5}">
                      <a16:colId xmlns:a16="http://schemas.microsoft.com/office/drawing/2014/main" val="3740944974"/>
                    </a:ext>
                  </a:extLst>
                </a:gridCol>
                <a:gridCol w="1818260">
                  <a:extLst>
                    <a:ext uri="{9D8B030D-6E8A-4147-A177-3AD203B41FA5}">
                      <a16:colId xmlns:a16="http://schemas.microsoft.com/office/drawing/2014/main" val="1452269067"/>
                    </a:ext>
                  </a:extLst>
                </a:gridCol>
                <a:gridCol w="1376322">
                  <a:extLst>
                    <a:ext uri="{9D8B030D-6E8A-4147-A177-3AD203B41FA5}">
                      <a16:colId xmlns:a16="http://schemas.microsoft.com/office/drawing/2014/main" val="3714755796"/>
                    </a:ext>
                  </a:extLst>
                </a:gridCol>
                <a:gridCol w="1376322">
                  <a:extLst>
                    <a:ext uri="{9D8B030D-6E8A-4147-A177-3AD203B41FA5}">
                      <a16:colId xmlns:a16="http://schemas.microsoft.com/office/drawing/2014/main" val="907163925"/>
                    </a:ext>
                  </a:extLst>
                </a:gridCol>
                <a:gridCol w="1628857">
                  <a:extLst>
                    <a:ext uri="{9D8B030D-6E8A-4147-A177-3AD203B41FA5}">
                      <a16:colId xmlns:a16="http://schemas.microsoft.com/office/drawing/2014/main" val="449830385"/>
                    </a:ext>
                  </a:extLst>
                </a:gridCol>
              </a:tblGrid>
              <a:tr h="167640">
                <a:tc gridSpan="2">
                  <a:txBody>
                    <a:bodyPr/>
                    <a:lstStyle/>
                    <a:p>
                      <a:pPr marR="520700" algn="r">
                        <a:spcAft>
                          <a:spcPts val="0"/>
                        </a:spcAft>
                      </a:pPr>
                      <a:r>
                        <a:rPr lang="en-GB" sz="1150" b="1">
                          <a:effectLst/>
                          <a:latin typeface="Arial" panose="020B0604020202020204" pitchFamily="34" charset="0"/>
                          <a:ea typeface="Arial" panose="020B0604020202020204" pitchFamily="34" charset="0"/>
                          <a:cs typeface="Arial" panose="020B0604020202020204" pitchFamily="34" charset="0"/>
                        </a:rPr>
                        <a:t>2015</a:t>
                      </a:r>
                      <a:endParaRPr lang="ro-RO" sz="1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a:noFill/>
                    </a:lnL>
                    <a:lnR>
                      <a:noFill/>
                    </a:lnR>
                    <a:lnT>
                      <a:noFill/>
                    </a:lnT>
                    <a:lnB>
                      <a:noFill/>
                    </a:lnB>
                  </a:tcPr>
                </a:tc>
                <a:tc hMerge="1">
                  <a:txBody>
                    <a:bodyPr/>
                    <a:lstStyle/>
                    <a:p>
                      <a:endParaRPr lang="ro-RO"/>
                    </a:p>
                  </a:txBody>
                  <a:tcPr/>
                </a:tc>
                <a:tc>
                  <a:txBody>
                    <a:bodyPr/>
                    <a:lstStyle/>
                    <a:p>
                      <a:pPr marR="2540" algn="r">
                        <a:spcAft>
                          <a:spcPts val="0"/>
                        </a:spcAft>
                      </a:pPr>
                      <a:r>
                        <a:rPr lang="en-GB" sz="1150" b="1">
                          <a:effectLst/>
                          <a:latin typeface="Arial" panose="020B0604020202020204" pitchFamily="34" charset="0"/>
                          <a:ea typeface="Arial" panose="020B0604020202020204" pitchFamily="34" charset="0"/>
                          <a:cs typeface="Arial" panose="020B0604020202020204" pitchFamily="34" charset="0"/>
                        </a:rPr>
                        <a:t>2020</a:t>
                      </a:r>
                      <a:endParaRPr lang="ro-RO" sz="1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a:noFill/>
                    </a:lnL>
                    <a:lnR>
                      <a:noFill/>
                    </a:lnR>
                    <a:lnT>
                      <a:noFill/>
                    </a:lnT>
                    <a:lnB>
                      <a:noFill/>
                    </a:lnB>
                  </a:tcPr>
                </a:tc>
                <a:tc>
                  <a:txBody>
                    <a:bodyPr/>
                    <a:lstStyle/>
                    <a:p>
                      <a:pPr marR="455930" algn="r">
                        <a:spcAft>
                          <a:spcPts val="0"/>
                        </a:spcAft>
                      </a:pPr>
                      <a:r>
                        <a:rPr lang="en-GB" sz="1150" b="1">
                          <a:effectLst/>
                          <a:latin typeface="Arial" panose="020B0604020202020204" pitchFamily="34" charset="0"/>
                          <a:ea typeface="Arial" panose="020B0604020202020204" pitchFamily="34" charset="0"/>
                          <a:cs typeface="Arial" panose="020B0604020202020204" pitchFamily="34" charset="0"/>
                        </a:rPr>
                        <a:t>2025</a:t>
                      </a:r>
                      <a:endParaRPr lang="ro-RO" sz="1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a:noFill/>
                    </a:lnL>
                    <a:lnR>
                      <a:noFill/>
                    </a:lnR>
                    <a:lnT>
                      <a:noFill/>
                    </a:lnT>
                    <a:lnB>
                      <a:noFill/>
                    </a:lnB>
                  </a:tcPr>
                </a:tc>
                <a:tc>
                  <a:txBody>
                    <a:bodyPr/>
                    <a:lstStyle/>
                    <a:p>
                      <a:pPr marR="447040" algn="r">
                        <a:spcAft>
                          <a:spcPts val="0"/>
                        </a:spcAft>
                      </a:pPr>
                      <a:r>
                        <a:rPr lang="en-GB" sz="1150" b="1">
                          <a:effectLst/>
                          <a:latin typeface="Arial" panose="020B0604020202020204" pitchFamily="34" charset="0"/>
                          <a:ea typeface="Arial" panose="020B0604020202020204" pitchFamily="34" charset="0"/>
                          <a:cs typeface="Arial" panose="020B0604020202020204" pitchFamily="34" charset="0"/>
                        </a:rPr>
                        <a:t>2030</a:t>
                      </a:r>
                      <a:endParaRPr lang="ro-RO" sz="1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a:noFill/>
                    </a:lnL>
                    <a:lnR>
                      <a:noFill/>
                    </a:lnR>
                    <a:lnT>
                      <a:noFill/>
                    </a:lnT>
                    <a:lnB>
                      <a:noFill/>
                    </a:lnB>
                  </a:tcPr>
                </a:tc>
                <a:tc>
                  <a:txBody>
                    <a:bodyPr/>
                    <a:lstStyle/>
                    <a:p>
                      <a:pPr marR="459740" algn="r">
                        <a:spcAft>
                          <a:spcPts val="0"/>
                        </a:spcAft>
                      </a:pPr>
                      <a:r>
                        <a:rPr lang="en-GB" sz="1150" b="1">
                          <a:effectLst/>
                          <a:latin typeface="Arial" panose="020B0604020202020204" pitchFamily="34" charset="0"/>
                          <a:ea typeface="Arial" panose="020B0604020202020204" pitchFamily="34" charset="0"/>
                          <a:cs typeface="Arial" panose="020B0604020202020204" pitchFamily="34" charset="0"/>
                        </a:rPr>
                        <a:t>2035</a:t>
                      </a:r>
                      <a:endParaRPr lang="ro-RO" sz="1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a:noFill/>
                    </a:lnL>
                    <a:lnR>
                      <a:noFill/>
                    </a:lnR>
                    <a:lnT>
                      <a:noFill/>
                    </a:lnT>
                    <a:lnB>
                      <a:noFill/>
                    </a:lnB>
                  </a:tcPr>
                </a:tc>
                <a:tc>
                  <a:txBody>
                    <a:bodyPr/>
                    <a:lstStyle/>
                    <a:p>
                      <a:pPr marR="709930" algn="r">
                        <a:spcAft>
                          <a:spcPts val="0"/>
                        </a:spcAft>
                      </a:pPr>
                      <a:r>
                        <a:rPr lang="en-GB" sz="1150" b="1">
                          <a:effectLst/>
                          <a:latin typeface="Arial" panose="020B0604020202020204" pitchFamily="34" charset="0"/>
                          <a:ea typeface="Arial" panose="020B0604020202020204" pitchFamily="34" charset="0"/>
                          <a:cs typeface="Arial" panose="020B0604020202020204" pitchFamily="34" charset="0"/>
                        </a:rPr>
                        <a:t>2040</a:t>
                      </a:r>
                      <a:endParaRPr lang="ro-RO" sz="1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514423239"/>
                  </a:ext>
                </a:extLst>
              </a:tr>
              <a:tr h="601980">
                <a:tc>
                  <a:txBody>
                    <a:bodyPr/>
                    <a:lstStyle/>
                    <a:p>
                      <a:pPr>
                        <a:spcAft>
                          <a:spcPts val="0"/>
                        </a:spcAft>
                      </a:pPr>
                      <a:r>
                        <a:rPr lang="en-GB" sz="1200">
                          <a:effectLst/>
                          <a:latin typeface="Times New Roman" panose="02020603050405020304" pitchFamily="18" charset="0"/>
                          <a:ea typeface="Times New Roman" panose="02020603050405020304" pitchFamily="18" charset="0"/>
                          <a:cs typeface="Arial" panose="020B0604020202020204" pitchFamily="34" charset="0"/>
                        </a:rPr>
                        <a:t> </a:t>
                      </a:r>
                      <a:endParaRPr lang="ro-RO" sz="1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a:noFill/>
                    </a:lnL>
                    <a:lnR>
                      <a:noFill/>
                    </a:lnR>
                    <a:lnT>
                      <a:noFill/>
                    </a:lnT>
                    <a:lnB>
                      <a:noFill/>
                    </a:lnB>
                  </a:tcPr>
                </a:tc>
                <a:tc>
                  <a:txBody>
                    <a:bodyPr/>
                    <a:lstStyle/>
                    <a:p>
                      <a:pPr>
                        <a:spcAft>
                          <a:spcPts val="0"/>
                        </a:spcAft>
                      </a:pPr>
                      <a:r>
                        <a:rPr lang="en-GB" sz="1200">
                          <a:effectLst/>
                          <a:latin typeface="Times New Roman" panose="02020603050405020304" pitchFamily="18" charset="0"/>
                          <a:ea typeface="Times New Roman" panose="02020603050405020304" pitchFamily="18" charset="0"/>
                          <a:cs typeface="Arial" panose="020B0604020202020204" pitchFamily="34" charset="0"/>
                        </a:rPr>
                        <a:t> </a:t>
                      </a:r>
                      <a:endParaRPr lang="ro-RO" sz="1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a:noFill/>
                    </a:lnL>
                    <a:lnR>
                      <a:noFill/>
                    </a:lnR>
                    <a:lnT>
                      <a:noFill/>
                    </a:lnT>
                    <a:lnB w="12700" cap="flat" cmpd="sng" algn="ctr">
                      <a:solidFill>
                        <a:srgbClr val="821A1A"/>
                      </a:solidFill>
                      <a:prstDash val="solid"/>
                      <a:round/>
                      <a:headEnd type="none" w="med" len="med"/>
                      <a:tailEnd type="none" w="med" len="med"/>
                    </a:lnB>
                  </a:tcPr>
                </a:tc>
                <a:tc>
                  <a:txBody>
                    <a:bodyPr/>
                    <a:lstStyle/>
                    <a:p>
                      <a:pPr>
                        <a:spcAft>
                          <a:spcPts val="0"/>
                        </a:spcAft>
                      </a:pPr>
                      <a:r>
                        <a:rPr lang="en-GB" sz="1200">
                          <a:effectLst/>
                          <a:latin typeface="Times New Roman" panose="02020603050405020304" pitchFamily="18" charset="0"/>
                          <a:ea typeface="Times New Roman" panose="02020603050405020304" pitchFamily="18" charset="0"/>
                          <a:cs typeface="Arial" panose="020B0604020202020204" pitchFamily="34" charset="0"/>
                        </a:rPr>
                        <a:t> </a:t>
                      </a:r>
                      <a:endParaRPr lang="ro-RO" sz="1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a:noFill/>
                    </a:lnL>
                    <a:lnR>
                      <a:noFill/>
                    </a:lnR>
                    <a:lnT>
                      <a:noFill/>
                    </a:lnT>
                    <a:lnB w="12700" cap="flat" cmpd="sng" algn="ctr">
                      <a:solidFill>
                        <a:srgbClr val="821A1A"/>
                      </a:solidFill>
                      <a:prstDash val="solid"/>
                      <a:round/>
                      <a:headEnd type="none" w="med" len="med"/>
                      <a:tailEnd type="none" w="med" len="med"/>
                    </a:lnB>
                  </a:tcPr>
                </a:tc>
                <a:tc gridSpan="4">
                  <a:txBody>
                    <a:bodyPr/>
                    <a:lstStyle/>
                    <a:p>
                      <a:pPr algn="r">
                        <a:spcAft>
                          <a:spcPts val="0"/>
                        </a:spcAft>
                      </a:pPr>
                      <a:r>
                        <a:rPr lang="en-GB" sz="900" b="1">
                          <a:effectLst/>
                          <a:latin typeface="Arial" panose="020B0604020202020204" pitchFamily="34" charset="0"/>
                          <a:ea typeface="Arial" panose="020B0604020202020204" pitchFamily="34" charset="0"/>
                          <a:cs typeface="Arial" panose="020B0604020202020204" pitchFamily="34" charset="0"/>
                        </a:rPr>
                        <a:t>Sursa: Organizația Națiunilor Unite - Prognozele populației bazate pe Perspectivele Populației Mondiale: Revizuirea din 2017</a:t>
                      </a:r>
                      <a:endParaRPr lang="ro-RO" sz="1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a:noFill/>
                    </a:lnL>
                    <a:lnR>
                      <a:noFill/>
                    </a:lnR>
                    <a:lnT>
                      <a:noFill/>
                    </a:lnT>
                    <a:lnB w="12700" cap="flat" cmpd="sng" algn="ctr">
                      <a:solidFill>
                        <a:srgbClr val="821A1A"/>
                      </a:solidFill>
                      <a:prstDash val="solid"/>
                      <a:round/>
                      <a:headEnd type="none" w="med" len="med"/>
                      <a:tailEnd type="none" w="med" len="med"/>
                    </a:lnB>
                  </a:tcPr>
                </a:tc>
                <a:tc hMerge="1">
                  <a:txBody>
                    <a:bodyPr/>
                    <a:lstStyle/>
                    <a:p>
                      <a:endParaRPr lang="ro-RO"/>
                    </a:p>
                  </a:txBody>
                  <a:tcPr/>
                </a:tc>
                <a:tc hMerge="1">
                  <a:txBody>
                    <a:bodyPr/>
                    <a:lstStyle/>
                    <a:p>
                      <a:endParaRPr lang="ro-RO"/>
                    </a:p>
                  </a:txBody>
                  <a:tcPr/>
                </a:tc>
                <a:tc hMerge="1">
                  <a:txBody>
                    <a:bodyPr/>
                    <a:lstStyle/>
                    <a:p>
                      <a:endParaRPr lang="ro-RO"/>
                    </a:p>
                  </a:txBody>
                  <a:tcPr/>
                </a:tc>
                <a:extLst>
                  <a:ext uri="{0D108BD9-81ED-4DB2-BD59-A6C34878D82A}">
                    <a16:rowId xmlns:a16="http://schemas.microsoft.com/office/drawing/2014/main" val="1967586913"/>
                  </a:ext>
                </a:extLst>
              </a:tr>
              <a:tr h="168910">
                <a:tc gridSpan="2">
                  <a:txBody>
                    <a:bodyPr/>
                    <a:lstStyle/>
                    <a:p>
                      <a:pPr marR="584200" algn="r">
                        <a:spcAft>
                          <a:spcPts val="0"/>
                        </a:spcAft>
                      </a:pPr>
                      <a:r>
                        <a:rPr lang="en-GB" sz="900" b="1">
                          <a:solidFill>
                            <a:srgbClr val="888888"/>
                          </a:solidFill>
                          <a:effectLst/>
                          <a:latin typeface="Arial" panose="020B0604020202020204" pitchFamily="34" charset="0"/>
                          <a:ea typeface="Arial" panose="020B0604020202020204" pitchFamily="34" charset="0"/>
                          <a:cs typeface="Arial" panose="020B0604020202020204" pitchFamily="34" charset="0"/>
                        </a:rPr>
                        <a:t>Analiza pieței muncii</a:t>
                      </a:r>
                      <a:endParaRPr lang="ro-RO" sz="1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a:noFill/>
                    </a:lnL>
                    <a:lnR>
                      <a:noFill/>
                    </a:lnR>
                    <a:lnT>
                      <a:noFill/>
                    </a:lnT>
                    <a:lnB>
                      <a:noFill/>
                    </a:lnB>
                  </a:tcPr>
                </a:tc>
                <a:tc hMerge="1">
                  <a:txBody>
                    <a:bodyPr/>
                    <a:lstStyle/>
                    <a:p>
                      <a:endParaRPr lang="ro-RO"/>
                    </a:p>
                  </a:txBody>
                  <a:tcPr/>
                </a:tc>
                <a:tc>
                  <a:txBody>
                    <a:bodyPr/>
                    <a:lstStyle/>
                    <a:p>
                      <a:pPr>
                        <a:spcAft>
                          <a:spcPts val="0"/>
                        </a:spcAft>
                      </a:pPr>
                      <a:r>
                        <a:rPr lang="en-GB" sz="1150">
                          <a:effectLst/>
                          <a:latin typeface="Times New Roman" panose="02020603050405020304" pitchFamily="18" charset="0"/>
                          <a:ea typeface="Times New Roman" panose="02020603050405020304" pitchFamily="18" charset="0"/>
                          <a:cs typeface="Arial" panose="020B0604020202020204" pitchFamily="34" charset="0"/>
                        </a:rPr>
                        <a:t> </a:t>
                      </a:r>
                      <a:endParaRPr lang="ro-RO" sz="1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a:noFill/>
                    </a:lnL>
                    <a:lnR>
                      <a:noFill/>
                    </a:lnR>
                    <a:lnT w="12700" cap="flat" cmpd="sng" algn="ctr">
                      <a:solidFill>
                        <a:srgbClr val="821A1A"/>
                      </a:solidFill>
                      <a:prstDash val="solid"/>
                      <a:round/>
                      <a:headEnd type="none" w="med" len="med"/>
                      <a:tailEnd type="none" w="med" len="med"/>
                    </a:lnT>
                    <a:lnB>
                      <a:noFill/>
                    </a:lnB>
                  </a:tcPr>
                </a:tc>
                <a:tc>
                  <a:txBody>
                    <a:bodyPr/>
                    <a:lstStyle/>
                    <a:p>
                      <a:pPr>
                        <a:spcAft>
                          <a:spcPts val="0"/>
                        </a:spcAft>
                      </a:pPr>
                      <a:r>
                        <a:rPr lang="en-GB" sz="1150">
                          <a:effectLst/>
                          <a:latin typeface="Times New Roman" panose="02020603050405020304" pitchFamily="18" charset="0"/>
                          <a:ea typeface="Times New Roman" panose="02020603050405020304" pitchFamily="18" charset="0"/>
                          <a:cs typeface="Arial" panose="020B0604020202020204" pitchFamily="34" charset="0"/>
                        </a:rPr>
                        <a:t> </a:t>
                      </a:r>
                      <a:endParaRPr lang="ro-RO" sz="1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a:noFill/>
                    </a:lnL>
                    <a:lnR>
                      <a:noFill/>
                    </a:lnR>
                    <a:lnT w="12700" cap="flat" cmpd="sng" algn="ctr">
                      <a:solidFill>
                        <a:srgbClr val="821A1A"/>
                      </a:solidFill>
                      <a:prstDash val="solid"/>
                      <a:round/>
                      <a:headEnd type="none" w="med" len="med"/>
                      <a:tailEnd type="none" w="med" len="med"/>
                    </a:lnT>
                    <a:lnB>
                      <a:noFill/>
                    </a:lnB>
                  </a:tcPr>
                </a:tc>
                <a:tc>
                  <a:txBody>
                    <a:bodyPr/>
                    <a:lstStyle/>
                    <a:p>
                      <a:pPr>
                        <a:spcAft>
                          <a:spcPts val="0"/>
                        </a:spcAft>
                      </a:pPr>
                      <a:r>
                        <a:rPr lang="en-GB" sz="1150" dirty="0">
                          <a:effectLst/>
                          <a:latin typeface="Times New Roman" panose="02020603050405020304" pitchFamily="18" charset="0"/>
                          <a:ea typeface="Times New Roman" panose="02020603050405020304" pitchFamily="18" charset="0"/>
                          <a:cs typeface="Arial" panose="020B0604020202020204" pitchFamily="34" charset="0"/>
                        </a:rPr>
                        <a:t> </a:t>
                      </a:r>
                      <a:endParaRPr lang="ro-RO" sz="10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a:noFill/>
                    </a:lnL>
                    <a:lnR>
                      <a:noFill/>
                    </a:lnR>
                    <a:lnT w="12700" cap="flat" cmpd="sng" algn="ctr">
                      <a:solidFill>
                        <a:srgbClr val="821A1A"/>
                      </a:solidFill>
                      <a:prstDash val="solid"/>
                      <a:round/>
                      <a:headEnd type="none" w="med" len="med"/>
                      <a:tailEnd type="none" w="med" len="med"/>
                    </a:lnT>
                    <a:lnB>
                      <a:noFill/>
                    </a:lnB>
                  </a:tcPr>
                </a:tc>
                <a:tc>
                  <a:txBody>
                    <a:bodyPr/>
                    <a:lstStyle/>
                    <a:p>
                      <a:pPr>
                        <a:spcAft>
                          <a:spcPts val="0"/>
                        </a:spcAft>
                      </a:pPr>
                      <a:r>
                        <a:rPr lang="en-GB" sz="1150">
                          <a:effectLst/>
                          <a:latin typeface="Times New Roman" panose="02020603050405020304" pitchFamily="18" charset="0"/>
                          <a:ea typeface="Times New Roman" panose="02020603050405020304" pitchFamily="18" charset="0"/>
                          <a:cs typeface="Arial" panose="020B0604020202020204" pitchFamily="34" charset="0"/>
                        </a:rPr>
                        <a:t> </a:t>
                      </a:r>
                      <a:endParaRPr lang="ro-RO" sz="1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a:noFill/>
                    </a:lnL>
                    <a:lnR>
                      <a:noFill/>
                    </a:lnR>
                    <a:lnT w="12700" cap="flat" cmpd="sng" algn="ctr">
                      <a:solidFill>
                        <a:srgbClr val="821A1A"/>
                      </a:solidFill>
                      <a:prstDash val="solid"/>
                      <a:round/>
                      <a:headEnd type="none" w="med" len="med"/>
                      <a:tailEnd type="none" w="med" len="med"/>
                    </a:lnT>
                    <a:lnB>
                      <a:noFill/>
                    </a:lnB>
                  </a:tcPr>
                </a:tc>
                <a:tc>
                  <a:txBody>
                    <a:bodyPr/>
                    <a:lstStyle/>
                    <a:p>
                      <a:pPr marR="49530" algn="r">
                        <a:spcAft>
                          <a:spcPts val="0"/>
                        </a:spcAft>
                      </a:pPr>
                      <a:r>
                        <a:rPr lang="en-GB" sz="900" b="1" dirty="0">
                          <a:solidFill>
                            <a:srgbClr val="888888"/>
                          </a:solidFill>
                          <a:effectLst/>
                          <a:latin typeface="Arial" panose="020B0604020202020204" pitchFamily="34" charset="0"/>
                          <a:ea typeface="Arial" panose="020B0604020202020204" pitchFamily="34" charset="0"/>
                          <a:cs typeface="Arial" panose="020B0604020202020204" pitchFamily="34" charset="0"/>
                        </a:rPr>
                        <a:t>15</a:t>
                      </a:r>
                      <a:endParaRPr lang="ro-RO" sz="10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a:noFill/>
                    </a:lnL>
                    <a:lnR>
                      <a:noFill/>
                    </a:lnR>
                    <a:lnT w="12700" cap="flat" cmpd="sng" algn="ctr">
                      <a:solidFill>
                        <a:srgbClr val="821A1A"/>
                      </a:solidFill>
                      <a:prstDash val="solid"/>
                      <a:round/>
                      <a:headEnd type="none" w="med" len="med"/>
                      <a:tailEnd type="none" w="med" len="med"/>
                    </a:lnT>
                    <a:lnB>
                      <a:noFill/>
                    </a:lnB>
                  </a:tcPr>
                </a:tc>
                <a:extLst>
                  <a:ext uri="{0D108BD9-81ED-4DB2-BD59-A6C34878D82A}">
                    <a16:rowId xmlns:a16="http://schemas.microsoft.com/office/drawing/2014/main" val="1637244605"/>
                  </a:ext>
                </a:extLst>
              </a:tr>
            </a:tbl>
          </a:graphicData>
        </a:graphic>
      </p:graphicFrame>
      <p:sp>
        <p:nvSpPr>
          <p:cNvPr id="5" name="Rectangle 4">
            <a:extLst>
              <a:ext uri="{FF2B5EF4-FFF2-40B4-BE49-F238E27FC236}">
                <a16:creationId xmlns:a16="http://schemas.microsoft.com/office/drawing/2014/main" id="{3F649794-B1E9-4384-86EB-DF648641D690}"/>
              </a:ext>
            </a:extLst>
          </p:cNvPr>
          <p:cNvSpPr/>
          <p:nvPr/>
        </p:nvSpPr>
        <p:spPr>
          <a:xfrm>
            <a:off x="1371600" y="1143000"/>
            <a:ext cx="635110" cy="269304"/>
          </a:xfrm>
          <a:prstGeom prst="rect">
            <a:avLst/>
          </a:prstGeom>
        </p:spPr>
        <p:txBody>
          <a:bodyPr wrap="none">
            <a:spAutoFit/>
          </a:bodyPr>
          <a:lstStyle/>
          <a:p>
            <a:r>
              <a:rPr lang="en-GB" sz="1150" b="1" dirty="0">
                <a:latin typeface="Arial" panose="020B0604020202020204" pitchFamily="34" charset="0"/>
                <a:ea typeface="Arial" panose="020B0604020202020204" pitchFamily="34" charset="0"/>
              </a:rPr>
              <a:t>19,877</a:t>
            </a:r>
            <a:endParaRPr lang="ro-RO" dirty="0"/>
          </a:p>
        </p:txBody>
      </p:sp>
      <p:sp>
        <p:nvSpPr>
          <p:cNvPr id="6" name="Rectangle 5">
            <a:extLst>
              <a:ext uri="{FF2B5EF4-FFF2-40B4-BE49-F238E27FC236}">
                <a16:creationId xmlns:a16="http://schemas.microsoft.com/office/drawing/2014/main" id="{A5A61072-3EAC-4393-98C7-01D45745F172}"/>
              </a:ext>
            </a:extLst>
          </p:cNvPr>
          <p:cNvSpPr/>
          <p:nvPr/>
        </p:nvSpPr>
        <p:spPr>
          <a:xfrm>
            <a:off x="534993" y="1455273"/>
            <a:ext cx="2943434" cy="269304"/>
          </a:xfrm>
          <a:prstGeom prst="rect">
            <a:avLst/>
          </a:prstGeom>
        </p:spPr>
        <p:txBody>
          <a:bodyPr wrap="none">
            <a:spAutoFit/>
          </a:bodyPr>
          <a:lstStyle/>
          <a:p>
            <a:pPr marL="2286000">
              <a:spcAft>
                <a:spcPts val="0"/>
              </a:spcAft>
            </a:pPr>
            <a:r>
              <a:rPr lang="en-GB" sz="1150" b="1" dirty="0">
                <a:latin typeface="Arial" panose="020B0604020202020204" pitchFamily="34" charset="0"/>
                <a:ea typeface="Arial" panose="020B0604020202020204" pitchFamily="34" charset="0"/>
                <a:cs typeface="Arial" panose="020B0604020202020204" pitchFamily="34" charset="0"/>
              </a:rPr>
              <a:t>19,388</a:t>
            </a:r>
            <a:endParaRPr lang="ro-RO" sz="1000" dirty="0">
              <a:latin typeface="Calibri" panose="020F0502020204030204" pitchFamily="34" charset="0"/>
              <a:ea typeface="Calibri" panose="020F050202020403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16979F5D-8CE7-4A5D-A949-4BB251F3AEDD}"/>
              </a:ext>
            </a:extLst>
          </p:cNvPr>
          <p:cNvSpPr/>
          <p:nvPr/>
        </p:nvSpPr>
        <p:spPr>
          <a:xfrm>
            <a:off x="499226" y="1899359"/>
            <a:ext cx="4341253" cy="269304"/>
          </a:xfrm>
          <a:prstGeom prst="rect">
            <a:avLst/>
          </a:prstGeom>
        </p:spPr>
        <p:txBody>
          <a:bodyPr wrap="none">
            <a:spAutoFit/>
          </a:bodyPr>
          <a:lstStyle/>
          <a:p>
            <a:pPr marL="3670300">
              <a:spcAft>
                <a:spcPts val="0"/>
              </a:spcAft>
            </a:pPr>
            <a:r>
              <a:rPr lang="en-GB" sz="1150" b="1" dirty="0">
                <a:latin typeface="Arial" panose="020B0604020202020204" pitchFamily="34" charset="0"/>
                <a:ea typeface="Arial" panose="020B0604020202020204" pitchFamily="34" charset="0"/>
                <a:cs typeface="Arial" panose="020B0604020202020204" pitchFamily="34" charset="0"/>
              </a:rPr>
              <a:t>18,927</a:t>
            </a:r>
            <a:endParaRPr lang="ro-RO" sz="1000" dirty="0">
              <a:latin typeface="Calibri" panose="020F0502020204030204" pitchFamily="34" charset="0"/>
              <a:ea typeface="Calibri" panose="020F050202020403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F5F8A5E1-3FBA-44BA-AA53-9179A35134D9}"/>
              </a:ext>
            </a:extLst>
          </p:cNvPr>
          <p:cNvSpPr/>
          <p:nvPr/>
        </p:nvSpPr>
        <p:spPr>
          <a:xfrm>
            <a:off x="499226" y="2278233"/>
            <a:ext cx="5739072" cy="269304"/>
          </a:xfrm>
          <a:prstGeom prst="rect">
            <a:avLst/>
          </a:prstGeom>
        </p:spPr>
        <p:txBody>
          <a:bodyPr wrap="none">
            <a:spAutoFit/>
          </a:bodyPr>
          <a:lstStyle/>
          <a:p>
            <a:pPr marL="5054600" lvl="0"/>
            <a:r>
              <a:rPr lang="en-GB" sz="1150" b="1" dirty="0">
                <a:solidFill>
                  <a:prstClr val="black"/>
                </a:solidFill>
                <a:latin typeface="Arial" panose="020B0604020202020204" pitchFamily="34" charset="0"/>
                <a:ea typeface="Arial" panose="020B0604020202020204" pitchFamily="34" charset="0"/>
                <a:cs typeface="Arial" panose="020B0604020202020204" pitchFamily="34" charset="0"/>
              </a:rPr>
              <a:t>18,464</a:t>
            </a:r>
            <a:endParaRPr lang="ro-RO" sz="1000"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0970156B-4CB1-4D17-BEED-B1EC674552B9}"/>
              </a:ext>
            </a:extLst>
          </p:cNvPr>
          <p:cNvSpPr/>
          <p:nvPr/>
        </p:nvSpPr>
        <p:spPr>
          <a:xfrm>
            <a:off x="499226" y="2717654"/>
            <a:ext cx="8077200" cy="269304"/>
          </a:xfrm>
          <a:prstGeom prst="rect">
            <a:avLst/>
          </a:prstGeom>
        </p:spPr>
        <p:txBody>
          <a:bodyPr wrap="square">
            <a:spAutoFit/>
          </a:bodyPr>
          <a:lstStyle/>
          <a:p>
            <a:pPr marL="6451600">
              <a:spcAft>
                <a:spcPts val="0"/>
              </a:spcAft>
            </a:pPr>
            <a:r>
              <a:rPr lang="en-GB" sz="1150" b="1" dirty="0">
                <a:latin typeface="Arial" panose="020B0604020202020204" pitchFamily="34" charset="0"/>
                <a:ea typeface="Arial" panose="020B0604020202020204" pitchFamily="34" charset="0"/>
                <a:cs typeface="Arial" panose="020B0604020202020204" pitchFamily="34" charset="0"/>
              </a:rPr>
              <a:t>17,974</a:t>
            </a:r>
            <a:endParaRPr lang="ro-RO" sz="1000" dirty="0">
              <a:latin typeface="Calibri" panose="020F0502020204030204" pitchFamily="34" charset="0"/>
              <a:ea typeface="Calibri" panose="020F050202020403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CFD6868E-6E4D-4C32-ABBF-EE99D24FC1DF}"/>
              </a:ext>
            </a:extLst>
          </p:cNvPr>
          <p:cNvSpPr/>
          <p:nvPr/>
        </p:nvSpPr>
        <p:spPr>
          <a:xfrm>
            <a:off x="8253260" y="3075341"/>
            <a:ext cx="646331" cy="307777"/>
          </a:xfrm>
          <a:prstGeom prst="rect">
            <a:avLst/>
          </a:prstGeom>
        </p:spPr>
        <p:txBody>
          <a:bodyPr wrap="none">
            <a:spAutoFit/>
          </a:bodyPr>
          <a:lstStyle/>
          <a:p>
            <a:r>
              <a:rPr lang="ro-RO" sz="1400" b="1" dirty="0"/>
              <a:t>17,463</a:t>
            </a:r>
          </a:p>
        </p:txBody>
      </p:sp>
      <p:sp>
        <p:nvSpPr>
          <p:cNvPr id="19" name="TextBox 18">
            <a:extLst>
              <a:ext uri="{FF2B5EF4-FFF2-40B4-BE49-F238E27FC236}">
                <a16:creationId xmlns:a16="http://schemas.microsoft.com/office/drawing/2014/main" id="{384F0B40-ECAF-47E7-BC61-073D12737843}"/>
              </a:ext>
            </a:extLst>
          </p:cNvPr>
          <p:cNvSpPr txBox="1"/>
          <p:nvPr/>
        </p:nvSpPr>
        <p:spPr>
          <a:xfrm>
            <a:off x="3581400" y="257640"/>
            <a:ext cx="7086600" cy="954107"/>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Population Evolution and Prognostics</a:t>
            </a:r>
          </a:p>
          <a:p>
            <a:pPr algn="ctr"/>
            <a:r>
              <a:rPr lang="en-US" sz="2800" b="1" dirty="0">
                <a:latin typeface="Arial" panose="020B0604020202020204" pitchFamily="34" charset="0"/>
                <a:cs typeface="Arial" panose="020B0604020202020204" pitchFamily="34" charset="0"/>
              </a:rPr>
              <a:t>- Figures in Thousands </a:t>
            </a:r>
            <a:endParaRPr lang="ro-RO" sz="2800" b="1" dirty="0">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4A2D1A29-B222-43CB-9FB6-E874DD926A35}"/>
              </a:ext>
            </a:extLst>
          </p:cNvPr>
          <p:cNvSpPr txBox="1"/>
          <p:nvPr/>
        </p:nvSpPr>
        <p:spPr>
          <a:xfrm>
            <a:off x="9372600" y="4611782"/>
            <a:ext cx="2514600" cy="64633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Source: The United Nation </a:t>
            </a:r>
            <a:r>
              <a:rPr lang="en-US" dirty="0" err="1">
                <a:latin typeface="Arial" panose="020B0604020202020204" pitchFamily="34" charset="0"/>
                <a:cs typeface="Arial" panose="020B0604020202020204" pitchFamily="34" charset="0"/>
              </a:rPr>
              <a:t>Organisation</a:t>
            </a:r>
            <a:endParaRPr lang="ro-RO"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0592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9491157-335B-430B-83AD-5F4ACF2BF047}"/>
              </a:ext>
            </a:extLst>
          </p:cNvPr>
          <p:cNvSpPr/>
          <p:nvPr/>
        </p:nvSpPr>
        <p:spPr>
          <a:xfrm>
            <a:off x="1143000" y="1143000"/>
            <a:ext cx="9753600" cy="1200329"/>
          </a:xfrm>
          <a:prstGeom prst="rect">
            <a:avLst/>
          </a:prstGeom>
        </p:spPr>
        <p:txBody>
          <a:bodyPr wrap="square">
            <a:spAutoFit/>
          </a:bodyPr>
          <a:lstStyle/>
          <a:p>
            <a:r>
              <a:rPr lang="en-US" dirty="0">
                <a:latin typeface="Arial" panose="020B0604020202020204" pitchFamily="34" charset="0"/>
                <a:ea typeface="Calibri" panose="020F0502020204030204" pitchFamily="34" charset="0"/>
                <a:cs typeface="Arial" panose="020B0604020202020204" pitchFamily="34" charset="0"/>
              </a:rPr>
              <a:t>Emigration is one of the causes of population decline: in 2017, it was officially estimated that over 3.5 million Romanians live abroad but the number seemed to be hugely more, with the latest statistics from 2019 stating that there are 9.7 million. This has a tremendously negative impact on the work force and the economy from our country.</a:t>
            </a:r>
            <a:endParaRPr lang="ro-RO" dirty="0">
              <a:latin typeface="Arial" panose="020B0604020202020204" pitchFamily="34" charset="0"/>
              <a:cs typeface="Arial" panose="020B0604020202020204" pitchFamily="34" charset="0"/>
            </a:endParaRPr>
          </a:p>
        </p:txBody>
      </p:sp>
      <p:graphicFrame>
        <p:nvGraphicFramePr>
          <p:cNvPr id="8" name="Table 7">
            <a:extLst>
              <a:ext uri="{FF2B5EF4-FFF2-40B4-BE49-F238E27FC236}">
                <a16:creationId xmlns:a16="http://schemas.microsoft.com/office/drawing/2014/main" id="{F5AD2E4F-0DB1-4186-A31C-C65EC9346A72}"/>
              </a:ext>
            </a:extLst>
          </p:cNvPr>
          <p:cNvGraphicFramePr>
            <a:graphicFrameLocks noGrp="1"/>
          </p:cNvGraphicFramePr>
          <p:nvPr>
            <p:extLst>
              <p:ext uri="{D42A27DB-BD31-4B8C-83A1-F6EECF244321}">
                <p14:modId xmlns:p14="http://schemas.microsoft.com/office/powerpoint/2010/main" val="2374399964"/>
              </p:ext>
            </p:extLst>
          </p:nvPr>
        </p:nvGraphicFramePr>
        <p:xfrm>
          <a:off x="1600200" y="2645950"/>
          <a:ext cx="2743200" cy="3348228"/>
        </p:xfrm>
        <a:graphic>
          <a:graphicData uri="http://schemas.openxmlformats.org/drawingml/2006/table">
            <a:tbl>
              <a:tblPr firstRow="1" firstCol="1" bandRow="1"/>
              <a:tblGrid>
                <a:gridCol w="1426733">
                  <a:extLst>
                    <a:ext uri="{9D8B030D-6E8A-4147-A177-3AD203B41FA5}">
                      <a16:colId xmlns:a16="http://schemas.microsoft.com/office/drawing/2014/main" val="4179380652"/>
                    </a:ext>
                  </a:extLst>
                </a:gridCol>
                <a:gridCol w="1316467">
                  <a:extLst>
                    <a:ext uri="{9D8B030D-6E8A-4147-A177-3AD203B41FA5}">
                      <a16:colId xmlns:a16="http://schemas.microsoft.com/office/drawing/2014/main" val="540314101"/>
                    </a:ext>
                  </a:extLst>
                </a:gridCol>
              </a:tblGrid>
              <a:tr h="548640">
                <a:tc>
                  <a:txBody>
                    <a:bodyPr/>
                    <a:lstStyle/>
                    <a:p>
                      <a:pPr>
                        <a:lnSpc>
                          <a:spcPct val="115000"/>
                        </a:lnSpc>
                        <a:spcAft>
                          <a:spcPts val="0"/>
                        </a:spcAft>
                      </a:pPr>
                      <a:r>
                        <a:rPr lang="ro-RO"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Country</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o-RO"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 total number of Romanians abroad</a:t>
                      </a: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in 2017</a:t>
                      </a:r>
                      <a:r>
                        <a:rPr lang="ro-RO"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 thousands</a:t>
                      </a:r>
                      <a:endParaRPr lang="ro-R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4988164"/>
                  </a:ext>
                </a:extLst>
              </a:tr>
              <a:tr h="0">
                <a:tc>
                  <a:txBody>
                    <a:bodyPr/>
                    <a:lstStyle/>
                    <a:p>
                      <a:pPr>
                        <a:lnSpc>
                          <a:spcPct val="115000"/>
                        </a:lnSpc>
                        <a:spcAft>
                          <a:spcPts val="0"/>
                        </a:spcAft>
                      </a:pPr>
                      <a:r>
                        <a:rPr lang="ro-RO"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Italy</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1,024</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3303862"/>
                  </a:ext>
                </a:extLst>
              </a:tr>
              <a:tr h="0">
                <a:tc>
                  <a:txBody>
                    <a:bodyPr/>
                    <a:lstStyle/>
                    <a:p>
                      <a:pPr>
                        <a:lnSpc>
                          <a:spcPct val="115000"/>
                        </a:lnSpc>
                        <a:spcAft>
                          <a:spcPts val="0"/>
                        </a:spcAft>
                      </a:pPr>
                      <a:r>
                        <a:rPr lang="ro-RO"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Spain</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800">
                          <a:solidFill>
                            <a:srgbClr val="000000"/>
                          </a:solidFill>
                          <a:effectLst/>
                          <a:latin typeface="Arial" panose="020B0604020202020204" pitchFamily="34" charset="0"/>
                          <a:ea typeface="Arial" panose="020B0604020202020204" pitchFamily="34" charset="0"/>
                          <a:cs typeface="Times New Roman" panose="02020603050405020304" pitchFamily="18" charset="0"/>
                        </a:rPr>
                        <a:t>628</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7861822"/>
                  </a:ext>
                </a:extLst>
              </a:tr>
              <a:tr h="0">
                <a:tc>
                  <a:txBody>
                    <a:bodyPr/>
                    <a:lstStyle/>
                    <a:p>
                      <a:pPr>
                        <a:lnSpc>
                          <a:spcPct val="115000"/>
                        </a:lnSpc>
                        <a:spcAft>
                          <a:spcPts val="0"/>
                        </a:spcAft>
                      </a:pPr>
                      <a:r>
                        <a:rPr lang="ro-RO"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Germany</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800">
                          <a:solidFill>
                            <a:srgbClr val="000000"/>
                          </a:solidFill>
                          <a:effectLst/>
                          <a:latin typeface="Arial" panose="020B0604020202020204" pitchFamily="34" charset="0"/>
                          <a:ea typeface="Arial" panose="020B0604020202020204" pitchFamily="34" charset="0"/>
                          <a:cs typeface="Times New Roman" panose="02020603050405020304" pitchFamily="18" charset="0"/>
                        </a:rPr>
                        <a:t>547</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0588566"/>
                  </a:ext>
                </a:extLst>
              </a:tr>
              <a:tr h="0">
                <a:tc>
                  <a:txBody>
                    <a:bodyPr/>
                    <a:lstStyle/>
                    <a:p>
                      <a:pPr>
                        <a:lnSpc>
                          <a:spcPct val="115000"/>
                        </a:lnSpc>
                        <a:spcAft>
                          <a:spcPts val="0"/>
                        </a:spcAft>
                      </a:pPr>
                      <a:r>
                        <a:rPr lang="ro-RO"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 UK</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800">
                          <a:solidFill>
                            <a:srgbClr val="000000"/>
                          </a:solidFill>
                          <a:effectLst/>
                          <a:latin typeface="Arial" panose="020B0604020202020204" pitchFamily="34" charset="0"/>
                          <a:ea typeface="Arial" panose="020B0604020202020204" pitchFamily="34" charset="0"/>
                          <a:cs typeface="Times New Roman" panose="02020603050405020304" pitchFamily="18" charset="0"/>
                        </a:rPr>
                        <a:t>306</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7665625"/>
                  </a:ext>
                </a:extLst>
              </a:tr>
              <a:tr h="0">
                <a:tc>
                  <a:txBody>
                    <a:bodyPr/>
                    <a:lstStyle/>
                    <a:p>
                      <a:pPr>
                        <a:lnSpc>
                          <a:spcPct val="115000"/>
                        </a:lnSpc>
                        <a:spcAft>
                          <a:spcPts val="0"/>
                        </a:spcAft>
                      </a:pPr>
                      <a:r>
                        <a:rPr lang="ro-RO"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Hungary</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208</a:t>
                      </a:r>
                      <a:endParaRPr lang="ro-R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0814102"/>
                  </a:ext>
                </a:extLst>
              </a:tr>
            </a:tbl>
          </a:graphicData>
        </a:graphic>
      </p:graphicFrame>
      <p:sp>
        <p:nvSpPr>
          <p:cNvPr id="10" name="TextBox 9">
            <a:extLst>
              <a:ext uri="{FF2B5EF4-FFF2-40B4-BE49-F238E27FC236}">
                <a16:creationId xmlns:a16="http://schemas.microsoft.com/office/drawing/2014/main" id="{80A28207-7E61-42FD-BDCD-C9DA880656AE}"/>
              </a:ext>
            </a:extLst>
          </p:cNvPr>
          <p:cNvSpPr txBox="1"/>
          <p:nvPr/>
        </p:nvSpPr>
        <p:spPr>
          <a:xfrm>
            <a:off x="1981200" y="209729"/>
            <a:ext cx="8991600" cy="523220"/>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Emigration- a Problem to the Romanian Economy</a:t>
            </a:r>
            <a:endParaRPr lang="ro-RO" sz="2800" b="1"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ED51E852-AAC5-43B8-ADD1-8E08D3AF118A}"/>
              </a:ext>
            </a:extLst>
          </p:cNvPr>
          <p:cNvSpPr txBox="1"/>
          <p:nvPr/>
        </p:nvSpPr>
        <p:spPr>
          <a:xfrm>
            <a:off x="5410200" y="3581400"/>
            <a:ext cx="4953000" cy="1477328"/>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The number of the unemployed people in Romania has decreased  due to this emigration, the diminishing of the population, in general and to the fact that the economy has recovered after the economic crisis.</a:t>
            </a:r>
            <a:endParaRPr lang="ro-RO"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29579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003FAC-416C-44B5-9E0E-12A7FD3568B7}"/>
              </a:ext>
            </a:extLst>
          </p:cNvPr>
          <p:cNvSpPr/>
          <p:nvPr/>
        </p:nvSpPr>
        <p:spPr>
          <a:xfrm>
            <a:off x="762000" y="381000"/>
            <a:ext cx="9677400" cy="1146981"/>
          </a:xfrm>
          <a:prstGeom prst="rect">
            <a:avLst/>
          </a:prstGeom>
        </p:spPr>
        <p:txBody>
          <a:bodyPr wrap="square">
            <a:spAutoFit/>
          </a:bodyPr>
          <a:lstStyle/>
          <a:p>
            <a:pPr algn="ctr">
              <a:lnSpc>
                <a:spcPct val="115000"/>
              </a:lnSpc>
              <a:spcAft>
                <a:spcPts val="1000"/>
              </a:spcAft>
            </a:pPr>
            <a:r>
              <a:rPr lang="ro-RO" sz="2800" b="1" dirty="0">
                <a:latin typeface="Arial" panose="020B0604020202020204" pitchFamily="34" charset="0"/>
                <a:ea typeface="Calibri" panose="020F0502020204030204" pitchFamily="34" charset="0"/>
                <a:cs typeface="Arial" panose="020B0604020202020204" pitchFamily="34" charset="0"/>
              </a:rPr>
              <a:t>The Number of Employees: Private vs Public</a:t>
            </a:r>
          </a:p>
          <a:p>
            <a:pPr algn="ctr"/>
            <a:r>
              <a:rPr lang="en-US" sz="2800" b="1" dirty="0">
                <a:latin typeface="Arial" panose="020B0604020202020204" pitchFamily="34" charset="0"/>
                <a:ea typeface="Calibri" panose="020F0502020204030204" pitchFamily="34" charset="0"/>
                <a:cs typeface="Arial" panose="020B0604020202020204" pitchFamily="34" charset="0"/>
              </a:rPr>
              <a:t> Figures In </a:t>
            </a:r>
            <a:r>
              <a:rPr lang="ro-RO" sz="2800" b="1" dirty="0">
                <a:latin typeface="Arial" panose="020B0604020202020204" pitchFamily="34" charset="0"/>
                <a:ea typeface="Calibri" panose="020F0502020204030204" pitchFamily="34" charset="0"/>
                <a:cs typeface="Arial" panose="020B0604020202020204" pitchFamily="34" charset="0"/>
              </a:rPr>
              <a:t>Thousands</a:t>
            </a:r>
            <a:endParaRPr lang="ro-RO" sz="2800" b="1" dirty="0">
              <a:latin typeface="Arial" panose="020B0604020202020204" pitchFamily="34" charset="0"/>
              <a:cs typeface="Arial" panose="020B0604020202020204" pitchFamily="34" charset="0"/>
            </a:endParaRPr>
          </a:p>
        </p:txBody>
      </p:sp>
      <p:graphicFrame>
        <p:nvGraphicFramePr>
          <p:cNvPr id="3" name="Table 2">
            <a:extLst>
              <a:ext uri="{FF2B5EF4-FFF2-40B4-BE49-F238E27FC236}">
                <a16:creationId xmlns:a16="http://schemas.microsoft.com/office/drawing/2014/main" id="{2B0C6DF7-BA19-402B-8B8B-DADAD007E569}"/>
              </a:ext>
            </a:extLst>
          </p:cNvPr>
          <p:cNvGraphicFramePr>
            <a:graphicFrameLocks noGrp="1"/>
          </p:cNvGraphicFramePr>
          <p:nvPr>
            <p:extLst>
              <p:ext uri="{D42A27DB-BD31-4B8C-83A1-F6EECF244321}">
                <p14:modId xmlns:p14="http://schemas.microsoft.com/office/powerpoint/2010/main" val="332340985"/>
              </p:ext>
            </p:extLst>
          </p:nvPr>
        </p:nvGraphicFramePr>
        <p:xfrm>
          <a:off x="1164457" y="1918160"/>
          <a:ext cx="4117975" cy="1180592"/>
        </p:xfrm>
        <a:graphic>
          <a:graphicData uri="http://schemas.openxmlformats.org/drawingml/2006/table">
            <a:tbl>
              <a:tblPr firstRow="1" firstCol="1" bandRow="1"/>
              <a:tblGrid>
                <a:gridCol w="1347470">
                  <a:extLst>
                    <a:ext uri="{9D8B030D-6E8A-4147-A177-3AD203B41FA5}">
                      <a16:colId xmlns:a16="http://schemas.microsoft.com/office/drawing/2014/main" val="1876858317"/>
                    </a:ext>
                  </a:extLst>
                </a:gridCol>
                <a:gridCol w="1619885">
                  <a:extLst>
                    <a:ext uri="{9D8B030D-6E8A-4147-A177-3AD203B41FA5}">
                      <a16:colId xmlns:a16="http://schemas.microsoft.com/office/drawing/2014/main" val="623332013"/>
                    </a:ext>
                  </a:extLst>
                </a:gridCol>
                <a:gridCol w="1150620">
                  <a:extLst>
                    <a:ext uri="{9D8B030D-6E8A-4147-A177-3AD203B41FA5}">
                      <a16:colId xmlns:a16="http://schemas.microsoft.com/office/drawing/2014/main" val="569233639"/>
                    </a:ext>
                  </a:extLst>
                </a:gridCol>
              </a:tblGrid>
              <a:tr h="0">
                <a:tc>
                  <a:txBody>
                    <a:bodyPr/>
                    <a:lstStyle/>
                    <a:p>
                      <a:pPr algn="ctr">
                        <a:lnSpc>
                          <a:spcPct val="115000"/>
                        </a:lnSpc>
                        <a:spcAft>
                          <a:spcPts val="0"/>
                        </a:spcAft>
                      </a:pPr>
                      <a:r>
                        <a:rPr lang="ro-RO" sz="1800">
                          <a:effectLst/>
                          <a:latin typeface="Arial" panose="020B0604020202020204" pitchFamily="34" charset="0"/>
                          <a:ea typeface="Calibri" panose="020F0502020204030204" pitchFamily="34" charset="0"/>
                          <a:cs typeface="Times New Roman" panose="02020603050405020304" pitchFamily="18" charset="0"/>
                        </a:rPr>
                        <a:t>Year</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o-RO" sz="1800">
                          <a:effectLst/>
                          <a:latin typeface="Arial" panose="020B0604020202020204" pitchFamily="34" charset="0"/>
                          <a:ea typeface="Calibri" panose="020F0502020204030204" pitchFamily="34" charset="0"/>
                          <a:cs typeface="Times New Roman" panose="02020603050405020304" pitchFamily="18" charset="0"/>
                        </a:rPr>
                        <a:t>Public</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o-RO" sz="1800">
                          <a:effectLst/>
                          <a:latin typeface="Arial" panose="020B0604020202020204" pitchFamily="34" charset="0"/>
                          <a:ea typeface="Calibri" panose="020F0502020204030204" pitchFamily="34" charset="0"/>
                          <a:cs typeface="Times New Roman" panose="02020603050405020304" pitchFamily="18" charset="0"/>
                        </a:rPr>
                        <a:t>Private</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1082210"/>
                  </a:ext>
                </a:extLst>
              </a:tr>
              <a:tr h="0">
                <a:tc>
                  <a:txBody>
                    <a:bodyPr/>
                    <a:lstStyle/>
                    <a:p>
                      <a:pPr>
                        <a:lnSpc>
                          <a:spcPct val="115000"/>
                        </a:lnSpc>
                        <a:spcAft>
                          <a:spcPts val="0"/>
                        </a:spcAft>
                      </a:pPr>
                      <a:r>
                        <a:rPr lang="ro-RO" sz="1800">
                          <a:effectLst/>
                          <a:latin typeface="Arial" panose="020B0604020202020204" pitchFamily="34" charset="0"/>
                          <a:ea typeface="Calibri" panose="020F0502020204030204" pitchFamily="34" charset="0"/>
                          <a:cs typeface="Times New Roman" panose="02020603050405020304" pitchFamily="18" charset="0"/>
                        </a:rPr>
                        <a:t>2016</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o-RO" sz="1800">
                          <a:effectLst/>
                          <a:latin typeface="Arial" panose="020B0604020202020204" pitchFamily="34" charset="0"/>
                          <a:ea typeface="Calibri" panose="020F0502020204030204" pitchFamily="34" charset="0"/>
                          <a:cs typeface="Times New Roman" panose="02020603050405020304" pitchFamily="18" charset="0"/>
                        </a:rPr>
                        <a:t>1227 (26%)</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o-RO" sz="1800">
                          <a:effectLst/>
                          <a:latin typeface="Arial" panose="020B0604020202020204" pitchFamily="34" charset="0"/>
                          <a:ea typeface="Calibri" panose="020F0502020204030204" pitchFamily="34" charset="0"/>
                          <a:cs typeface="Times New Roman" panose="02020603050405020304" pitchFamily="18" charset="0"/>
                        </a:rPr>
                        <a:t>3532</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0606736"/>
                  </a:ext>
                </a:extLst>
              </a:tr>
              <a:tr h="0">
                <a:tc>
                  <a:txBody>
                    <a:bodyPr/>
                    <a:lstStyle/>
                    <a:p>
                      <a:pPr>
                        <a:lnSpc>
                          <a:spcPct val="115000"/>
                        </a:lnSpc>
                        <a:spcAft>
                          <a:spcPts val="0"/>
                        </a:spcAft>
                      </a:pPr>
                      <a:r>
                        <a:rPr lang="ro-RO" sz="1800">
                          <a:effectLst/>
                          <a:latin typeface="Arial" panose="020B0604020202020204" pitchFamily="34" charset="0"/>
                          <a:ea typeface="Calibri" panose="020F0502020204030204" pitchFamily="34" charset="0"/>
                          <a:cs typeface="Times New Roman" panose="02020603050405020304" pitchFamily="18" charset="0"/>
                        </a:rPr>
                        <a:t>2012</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o-RO" sz="1800">
                          <a:effectLst/>
                          <a:latin typeface="Arial" panose="020B0604020202020204" pitchFamily="34" charset="0"/>
                          <a:ea typeface="Calibri" panose="020F0502020204030204" pitchFamily="34" charset="0"/>
                          <a:cs typeface="Times New Roman" panose="02020603050405020304" pitchFamily="18" charset="0"/>
                        </a:rPr>
                        <a:t>1266 (28%)</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o-RO" sz="1800">
                          <a:effectLst/>
                          <a:latin typeface="Arial" panose="020B0604020202020204" pitchFamily="34" charset="0"/>
                          <a:ea typeface="Calibri" panose="020F0502020204030204" pitchFamily="34" charset="0"/>
                          <a:cs typeface="Times New Roman" panose="02020603050405020304" pitchFamily="18" charset="0"/>
                        </a:rPr>
                        <a:t>3177</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9552963"/>
                  </a:ext>
                </a:extLst>
              </a:tr>
              <a:tr h="0">
                <a:tc>
                  <a:txBody>
                    <a:bodyPr/>
                    <a:lstStyle/>
                    <a:p>
                      <a:pPr>
                        <a:lnSpc>
                          <a:spcPct val="115000"/>
                        </a:lnSpc>
                        <a:spcAft>
                          <a:spcPts val="0"/>
                        </a:spcAft>
                      </a:pPr>
                      <a:r>
                        <a:rPr lang="ro-RO" sz="1800">
                          <a:effectLst/>
                          <a:latin typeface="Arial" panose="020B0604020202020204" pitchFamily="34" charset="0"/>
                          <a:ea typeface="Calibri" panose="020F0502020204030204" pitchFamily="34" charset="0"/>
                          <a:cs typeface="Times New Roman" panose="02020603050405020304" pitchFamily="18" charset="0"/>
                        </a:rPr>
                        <a:t>2008</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o-RO" sz="1800" dirty="0">
                          <a:effectLst/>
                          <a:latin typeface="Arial" panose="020B0604020202020204" pitchFamily="34" charset="0"/>
                          <a:ea typeface="Calibri" panose="020F0502020204030204" pitchFamily="34" charset="0"/>
                          <a:cs typeface="Times New Roman" panose="02020603050405020304" pitchFamily="18" charset="0"/>
                        </a:rPr>
                        <a:t>1454 (29%)</a:t>
                      </a:r>
                      <a:endParaRPr lang="ro-R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o-RO" sz="1800" dirty="0">
                          <a:effectLst/>
                          <a:latin typeface="Arial" panose="020B0604020202020204" pitchFamily="34" charset="0"/>
                          <a:ea typeface="Calibri" panose="020F0502020204030204" pitchFamily="34" charset="0"/>
                          <a:cs typeface="Times New Roman" panose="02020603050405020304" pitchFamily="18" charset="0"/>
                        </a:rPr>
                        <a:t>3592</a:t>
                      </a:r>
                      <a:endParaRPr lang="ro-R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0677396"/>
                  </a:ext>
                </a:extLst>
              </a:tr>
            </a:tbl>
          </a:graphicData>
        </a:graphic>
      </p:graphicFrame>
      <p:pic>
        <p:nvPicPr>
          <p:cNvPr id="4" name="Picture 3">
            <a:extLst>
              <a:ext uri="{FF2B5EF4-FFF2-40B4-BE49-F238E27FC236}">
                <a16:creationId xmlns:a16="http://schemas.microsoft.com/office/drawing/2014/main" id="{9803AF22-81DA-45F9-8D1C-77987CE1948F}"/>
              </a:ext>
            </a:extLst>
          </p:cNvPr>
          <p:cNvPicPr>
            <a:picLocks noChangeAspect="1"/>
          </p:cNvPicPr>
          <p:nvPr/>
        </p:nvPicPr>
        <p:blipFill>
          <a:blip r:embed="rId2"/>
          <a:stretch>
            <a:fillRect/>
          </a:stretch>
        </p:blipFill>
        <p:spPr>
          <a:xfrm>
            <a:off x="1371600" y="4025205"/>
            <a:ext cx="6457143" cy="1171429"/>
          </a:xfrm>
          <a:prstGeom prst="rect">
            <a:avLst/>
          </a:prstGeom>
        </p:spPr>
      </p:pic>
      <p:graphicFrame>
        <p:nvGraphicFramePr>
          <p:cNvPr id="5" name="Table 4">
            <a:extLst>
              <a:ext uri="{FF2B5EF4-FFF2-40B4-BE49-F238E27FC236}">
                <a16:creationId xmlns:a16="http://schemas.microsoft.com/office/drawing/2014/main" id="{E82FE1B5-3EBA-4EA0-9491-720A9DDE10E7}"/>
              </a:ext>
            </a:extLst>
          </p:cNvPr>
          <p:cNvGraphicFramePr>
            <a:graphicFrameLocks noGrp="1"/>
          </p:cNvGraphicFramePr>
          <p:nvPr>
            <p:extLst>
              <p:ext uri="{D42A27DB-BD31-4B8C-83A1-F6EECF244321}">
                <p14:modId xmlns:p14="http://schemas.microsoft.com/office/powerpoint/2010/main" val="1669523528"/>
              </p:ext>
            </p:extLst>
          </p:nvPr>
        </p:nvGraphicFramePr>
        <p:xfrm>
          <a:off x="-533400" y="5486400"/>
          <a:ext cx="8750300" cy="973455"/>
        </p:xfrm>
        <a:graphic>
          <a:graphicData uri="http://schemas.openxmlformats.org/drawingml/2006/table">
            <a:tbl>
              <a:tblPr/>
              <a:tblGrid>
                <a:gridCol w="2768600">
                  <a:extLst>
                    <a:ext uri="{9D8B030D-6E8A-4147-A177-3AD203B41FA5}">
                      <a16:colId xmlns:a16="http://schemas.microsoft.com/office/drawing/2014/main" val="3064277333"/>
                    </a:ext>
                  </a:extLst>
                </a:gridCol>
                <a:gridCol w="723900">
                  <a:extLst>
                    <a:ext uri="{9D8B030D-6E8A-4147-A177-3AD203B41FA5}">
                      <a16:colId xmlns:a16="http://schemas.microsoft.com/office/drawing/2014/main" val="2043872610"/>
                    </a:ext>
                  </a:extLst>
                </a:gridCol>
                <a:gridCol w="863600">
                  <a:extLst>
                    <a:ext uri="{9D8B030D-6E8A-4147-A177-3AD203B41FA5}">
                      <a16:colId xmlns:a16="http://schemas.microsoft.com/office/drawing/2014/main" val="4003511461"/>
                    </a:ext>
                  </a:extLst>
                </a:gridCol>
                <a:gridCol w="749300">
                  <a:extLst>
                    <a:ext uri="{9D8B030D-6E8A-4147-A177-3AD203B41FA5}">
                      <a16:colId xmlns:a16="http://schemas.microsoft.com/office/drawing/2014/main" val="2410960390"/>
                    </a:ext>
                  </a:extLst>
                </a:gridCol>
                <a:gridCol w="812800">
                  <a:extLst>
                    <a:ext uri="{9D8B030D-6E8A-4147-A177-3AD203B41FA5}">
                      <a16:colId xmlns:a16="http://schemas.microsoft.com/office/drawing/2014/main" val="381333946"/>
                    </a:ext>
                  </a:extLst>
                </a:gridCol>
                <a:gridCol w="863600">
                  <a:extLst>
                    <a:ext uri="{9D8B030D-6E8A-4147-A177-3AD203B41FA5}">
                      <a16:colId xmlns:a16="http://schemas.microsoft.com/office/drawing/2014/main" val="2097739928"/>
                    </a:ext>
                  </a:extLst>
                </a:gridCol>
                <a:gridCol w="850900">
                  <a:extLst>
                    <a:ext uri="{9D8B030D-6E8A-4147-A177-3AD203B41FA5}">
                      <a16:colId xmlns:a16="http://schemas.microsoft.com/office/drawing/2014/main" val="4131377590"/>
                    </a:ext>
                  </a:extLst>
                </a:gridCol>
                <a:gridCol w="1117600">
                  <a:extLst>
                    <a:ext uri="{9D8B030D-6E8A-4147-A177-3AD203B41FA5}">
                      <a16:colId xmlns:a16="http://schemas.microsoft.com/office/drawing/2014/main" val="2119850745"/>
                    </a:ext>
                  </a:extLst>
                </a:gridCol>
              </a:tblGrid>
              <a:tr h="167640">
                <a:tc>
                  <a:txBody>
                    <a:bodyPr/>
                    <a:lstStyle/>
                    <a:p>
                      <a:pPr marL="1993900">
                        <a:spcAft>
                          <a:spcPts val="0"/>
                        </a:spcAft>
                      </a:pPr>
                      <a:r>
                        <a:rPr lang="en-GB" sz="1150" b="1">
                          <a:effectLst/>
                          <a:latin typeface="Arial" panose="020B0604020202020204" pitchFamily="34" charset="0"/>
                          <a:ea typeface="Arial" panose="020B0604020202020204" pitchFamily="34" charset="0"/>
                          <a:cs typeface="Arial" panose="020B0604020202020204" pitchFamily="34" charset="0"/>
                        </a:rPr>
                        <a:t>North- West</a:t>
                      </a:r>
                      <a:endParaRPr lang="ro-RO" sz="10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a:noFill/>
                    </a:lnL>
                    <a:lnR>
                      <a:noFill/>
                    </a:lnR>
                    <a:lnT>
                      <a:noFill/>
                    </a:lnT>
                    <a:lnB>
                      <a:noFill/>
                    </a:lnB>
                  </a:tcPr>
                </a:tc>
                <a:tc>
                  <a:txBody>
                    <a:bodyPr/>
                    <a:lstStyle/>
                    <a:p>
                      <a:pPr marL="127000">
                        <a:spcAft>
                          <a:spcPts val="0"/>
                        </a:spcAft>
                      </a:pPr>
                      <a:r>
                        <a:rPr lang="en-GB" sz="1150" b="1" dirty="0">
                          <a:effectLst/>
                          <a:latin typeface="Arial" panose="020B0604020202020204" pitchFamily="34" charset="0"/>
                          <a:ea typeface="Arial" panose="020B0604020202020204" pitchFamily="34" charset="0"/>
                          <a:cs typeface="Arial" panose="020B0604020202020204" pitchFamily="34" charset="0"/>
                        </a:rPr>
                        <a:t>Centre</a:t>
                      </a:r>
                      <a:endParaRPr lang="ro-RO" sz="10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a:noFill/>
                    </a:lnL>
                    <a:lnR>
                      <a:noFill/>
                    </a:lnR>
                    <a:lnT>
                      <a:noFill/>
                    </a:lnT>
                    <a:lnB>
                      <a:noFill/>
                    </a:lnB>
                  </a:tcPr>
                </a:tc>
                <a:tc>
                  <a:txBody>
                    <a:bodyPr/>
                    <a:lstStyle/>
                    <a:p>
                      <a:pPr marL="139700">
                        <a:spcAft>
                          <a:spcPts val="0"/>
                        </a:spcAft>
                      </a:pPr>
                      <a:r>
                        <a:rPr lang="en-GB" sz="1150" b="1" dirty="0">
                          <a:effectLst/>
                          <a:latin typeface="Arial" panose="020B0604020202020204" pitchFamily="34" charset="0"/>
                          <a:ea typeface="Arial" panose="020B0604020202020204" pitchFamily="34" charset="0"/>
                          <a:cs typeface="Arial" panose="020B0604020202020204" pitchFamily="34" charset="0"/>
                        </a:rPr>
                        <a:t>North-</a:t>
                      </a:r>
                    </a:p>
                    <a:p>
                      <a:pPr marL="139700">
                        <a:spcAft>
                          <a:spcPts val="0"/>
                        </a:spcAft>
                      </a:pPr>
                      <a:r>
                        <a:rPr lang="en-GB" sz="1150" b="1" dirty="0">
                          <a:effectLst/>
                          <a:latin typeface="Arial" panose="020B0604020202020204" pitchFamily="34" charset="0"/>
                          <a:ea typeface="Calibri" panose="020F0502020204030204" pitchFamily="34" charset="0"/>
                          <a:cs typeface="Arial" panose="020B0604020202020204" pitchFamily="34" charset="0"/>
                        </a:rPr>
                        <a:t>East</a:t>
                      </a:r>
                      <a:endParaRPr lang="ro-RO" sz="10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a:noFill/>
                    </a:lnL>
                    <a:lnR>
                      <a:noFill/>
                    </a:lnR>
                    <a:lnT>
                      <a:noFill/>
                    </a:lnT>
                    <a:lnB>
                      <a:noFill/>
                    </a:lnB>
                  </a:tcPr>
                </a:tc>
                <a:tc>
                  <a:txBody>
                    <a:bodyPr/>
                    <a:lstStyle/>
                    <a:p>
                      <a:pPr marL="127000">
                        <a:spcAft>
                          <a:spcPts val="0"/>
                        </a:spcAft>
                      </a:pPr>
                      <a:r>
                        <a:rPr lang="en-GB" sz="1150" b="1" dirty="0">
                          <a:effectLst/>
                          <a:latin typeface="Arial" panose="020B0604020202020204" pitchFamily="34" charset="0"/>
                          <a:ea typeface="Calibri" panose="020F0502020204030204" pitchFamily="34" charset="0"/>
                          <a:cs typeface="Arial" panose="020B0604020202020204" pitchFamily="34" charset="0"/>
                        </a:rPr>
                        <a:t>South- East</a:t>
                      </a:r>
                      <a:endParaRPr lang="ro-RO" sz="10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a:noFill/>
                    </a:lnL>
                    <a:lnR>
                      <a:noFill/>
                    </a:lnR>
                    <a:lnT>
                      <a:noFill/>
                    </a:lnT>
                    <a:lnB>
                      <a:noFill/>
                    </a:lnB>
                  </a:tcPr>
                </a:tc>
                <a:tc>
                  <a:txBody>
                    <a:bodyPr/>
                    <a:lstStyle/>
                    <a:p>
                      <a:pPr algn="ctr">
                        <a:spcAft>
                          <a:spcPts val="0"/>
                        </a:spcAft>
                      </a:pPr>
                      <a:r>
                        <a:rPr lang="en-GB" sz="1150" b="1" dirty="0">
                          <a:effectLst/>
                          <a:latin typeface="Arial" panose="020B0604020202020204" pitchFamily="34" charset="0"/>
                          <a:ea typeface="Calibri" panose="020F0502020204030204" pitchFamily="34" charset="0"/>
                          <a:cs typeface="Arial" panose="020B0604020202020204" pitchFamily="34" charset="0"/>
                        </a:rPr>
                        <a:t>South</a:t>
                      </a:r>
                      <a:endParaRPr lang="ro-RO" sz="10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a:noFill/>
                    </a:lnL>
                    <a:lnR>
                      <a:noFill/>
                    </a:lnR>
                    <a:lnT>
                      <a:noFill/>
                    </a:lnT>
                    <a:lnB>
                      <a:noFill/>
                    </a:lnB>
                  </a:tcPr>
                </a:tc>
                <a:tc>
                  <a:txBody>
                    <a:bodyPr/>
                    <a:lstStyle/>
                    <a:p>
                      <a:pPr algn="ctr">
                        <a:spcAft>
                          <a:spcPts val="0"/>
                        </a:spcAft>
                      </a:pPr>
                      <a:r>
                        <a:rPr lang="en-GB" sz="1150" b="1">
                          <a:effectLst/>
                          <a:latin typeface="Arial" panose="020B0604020202020204" pitchFamily="34" charset="0"/>
                          <a:ea typeface="Arial" panose="020B0604020202020204" pitchFamily="34" charset="0"/>
                          <a:cs typeface="Arial" panose="020B0604020202020204" pitchFamily="34" charset="0"/>
                        </a:rPr>
                        <a:t>București -</a:t>
                      </a:r>
                      <a:endParaRPr lang="ro-RO" sz="1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a:noFill/>
                    </a:lnL>
                    <a:lnR>
                      <a:noFill/>
                    </a:lnR>
                    <a:lnT>
                      <a:noFill/>
                    </a:lnT>
                    <a:lnB>
                      <a:noFill/>
                    </a:lnB>
                  </a:tcPr>
                </a:tc>
                <a:tc>
                  <a:txBody>
                    <a:bodyPr/>
                    <a:lstStyle/>
                    <a:p>
                      <a:pPr marR="27940" algn="ctr">
                        <a:spcAft>
                          <a:spcPts val="0"/>
                        </a:spcAft>
                      </a:pPr>
                      <a:r>
                        <a:rPr lang="en-GB" sz="1150" b="1" dirty="0">
                          <a:effectLst/>
                          <a:latin typeface="Arial" panose="020B0604020202020204" pitchFamily="34" charset="0"/>
                          <a:ea typeface="Arial" panose="020B0604020202020204" pitchFamily="34" charset="0"/>
                          <a:cs typeface="Arial" panose="020B0604020202020204" pitchFamily="34" charset="0"/>
                        </a:rPr>
                        <a:t>South- East</a:t>
                      </a:r>
                      <a:endParaRPr lang="ro-RO" sz="10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a:noFill/>
                    </a:lnL>
                    <a:lnR>
                      <a:noFill/>
                    </a:lnR>
                    <a:lnT>
                      <a:noFill/>
                    </a:lnT>
                    <a:lnB>
                      <a:noFill/>
                    </a:lnB>
                  </a:tcPr>
                </a:tc>
                <a:tc>
                  <a:txBody>
                    <a:bodyPr/>
                    <a:lstStyle/>
                    <a:p>
                      <a:pPr marR="579755" algn="r">
                        <a:spcAft>
                          <a:spcPts val="0"/>
                        </a:spcAft>
                      </a:pPr>
                      <a:r>
                        <a:rPr lang="en-GB" sz="1150" b="1" dirty="0">
                          <a:effectLst/>
                          <a:latin typeface="Arial" panose="020B0604020202020204" pitchFamily="34" charset="0"/>
                          <a:ea typeface="Calibri" panose="020F0502020204030204" pitchFamily="34" charset="0"/>
                          <a:cs typeface="Arial" panose="020B0604020202020204" pitchFamily="34" charset="0"/>
                        </a:rPr>
                        <a:t>West</a:t>
                      </a:r>
                      <a:endParaRPr lang="ro-RO" sz="10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555484090"/>
                  </a:ext>
                </a:extLst>
              </a:tr>
              <a:tr h="168910">
                <a:tc>
                  <a:txBody>
                    <a:bodyPr/>
                    <a:lstStyle/>
                    <a:p>
                      <a:pPr>
                        <a:spcAft>
                          <a:spcPts val="0"/>
                        </a:spcAft>
                      </a:pPr>
                      <a:r>
                        <a:rPr lang="en-GB" sz="1150">
                          <a:effectLst/>
                          <a:latin typeface="Times New Roman" panose="02020603050405020304" pitchFamily="18" charset="0"/>
                          <a:ea typeface="Times New Roman" panose="02020603050405020304" pitchFamily="18" charset="0"/>
                          <a:cs typeface="Arial" panose="020B0604020202020204" pitchFamily="34" charset="0"/>
                        </a:rPr>
                        <a:t> </a:t>
                      </a:r>
                      <a:endParaRPr lang="ro-RO" sz="1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a:noFill/>
                    </a:lnL>
                    <a:lnR>
                      <a:noFill/>
                    </a:lnR>
                    <a:lnT>
                      <a:noFill/>
                    </a:lnT>
                    <a:lnB>
                      <a:noFill/>
                    </a:lnB>
                  </a:tcPr>
                </a:tc>
                <a:tc>
                  <a:txBody>
                    <a:bodyPr/>
                    <a:lstStyle/>
                    <a:p>
                      <a:pPr>
                        <a:spcAft>
                          <a:spcPts val="0"/>
                        </a:spcAft>
                      </a:pPr>
                      <a:r>
                        <a:rPr lang="en-GB" sz="1150">
                          <a:effectLst/>
                          <a:latin typeface="Times New Roman" panose="02020603050405020304" pitchFamily="18" charset="0"/>
                          <a:ea typeface="Times New Roman" panose="02020603050405020304" pitchFamily="18" charset="0"/>
                          <a:cs typeface="Arial" panose="020B0604020202020204" pitchFamily="34" charset="0"/>
                        </a:rPr>
                        <a:t> </a:t>
                      </a:r>
                      <a:endParaRPr lang="ro-RO" sz="1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a:noFill/>
                    </a:lnL>
                    <a:lnR>
                      <a:noFill/>
                    </a:lnR>
                    <a:lnT>
                      <a:noFill/>
                    </a:lnT>
                    <a:lnB>
                      <a:noFill/>
                    </a:lnB>
                  </a:tcPr>
                </a:tc>
                <a:tc>
                  <a:txBody>
                    <a:bodyPr/>
                    <a:lstStyle/>
                    <a:p>
                      <a:pPr>
                        <a:spcAft>
                          <a:spcPts val="0"/>
                        </a:spcAft>
                      </a:pPr>
                      <a:r>
                        <a:rPr lang="en-GB" sz="1150">
                          <a:effectLst/>
                          <a:latin typeface="Times New Roman" panose="02020603050405020304" pitchFamily="18" charset="0"/>
                          <a:ea typeface="Times New Roman" panose="02020603050405020304" pitchFamily="18" charset="0"/>
                          <a:cs typeface="Arial" panose="020B0604020202020204" pitchFamily="34" charset="0"/>
                        </a:rPr>
                        <a:t> </a:t>
                      </a:r>
                      <a:endParaRPr lang="ro-RO" sz="1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a:noFill/>
                    </a:lnL>
                    <a:lnR>
                      <a:noFill/>
                    </a:lnR>
                    <a:lnT>
                      <a:noFill/>
                    </a:lnT>
                    <a:lnB>
                      <a:noFill/>
                    </a:lnB>
                  </a:tcPr>
                </a:tc>
                <a:tc>
                  <a:txBody>
                    <a:bodyPr/>
                    <a:lstStyle/>
                    <a:p>
                      <a:pPr>
                        <a:spcAft>
                          <a:spcPts val="0"/>
                        </a:spcAft>
                      </a:pPr>
                      <a:r>
                        <a:rPr lang="en-GB" sz="1150">
                          <a:effectLst/>
                          <a:latin typeface="Times New Roman" panose="02020603050405020304" pitchFamily="18" charset="0"/>
                          <a:ea typeface="Times New Roman" panose="02020603050405020304" pitchFamily="18" charset="0"/>
                          <a:cs typeface="Arial" panose="020B0604020202020204" pitchFamily="34" charset="0"/>
                        </a:rPr>
                        <a:t> </a:t>
                      </a:r>
                      <a:endParaRPr lang="ro-RO" sz="1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a:noFill/>
                    </a:lnL>
                    <a:lnR>
                      <a:noFill/>
                    </a:lnR>
                    <a:lnT>
                      <a:noFill/>
                    </a:lnT>
                    <a:lnB>
                      <a:noFill/>
                    </a:lnB>
                  </a:tcPr>
                </a:tc>
                <a:tc>
                  <a:txBody>
                    <a:bodyPr/>
                    <a:lstStyle/>
                    <a:p>
                      <a:pPr algn="ctr">
                        <a:spcAft>
                          <a:spcPts val="0"/>
                        </a:spcAft>
                      </a:pPr>
                      <a:r>
                        <a:rPr lang="en-GB" sz="1150" b="1">
                          <a:effectLst/>
                          <a:latin typeface="Arial" panose="020B0604020202020204" pitchFamily="34" charset="0"/>
                          <a:ea typeface="Arial" panose="020B0604020202020204" pitchFamily="34" charset="0"/>
                          <a:cs typeface="Arial" panose="020B0604020202020204" pitchFamily="34" charset="0"/>
                        </a:rPr>
                        <a:t>Muntenia</a:t>
                      </a:r>
                      <a:endParaRPr lang="ro-RO" sz="1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a:noFill/>
                    </a:lnL>
                    <a:lnR>
                      <a:noFill/>
                    </a:lnR>
                    <a:lnT>
                      <a:noFill/>
                    </a:lnT>
                    <a:lnB>
                      <a:noFill/>
                    </a:lnB>
                  </a:tcPr>
                </a:tc>
                <a:tc>
                  <a:txBody>
                    <a:bodyPr/>
                    <a:lstStyle/>
                    <a:p>
                      <a:pPr algn="ctr">
                        <a:spcAft>
                          <a:spcPts val="0"/>
                        </a:spcAft>
                      </a:pPr>
                      <a:r>
                        <a:rPr lang="en-GB" sz="1150" b="1">
                          <a:effectLst/>
                          <a:latin typeface="Arial" panose="020B0604020202020204" pitchFamily="34" charset="0"/>
                          <a:ea typeface="Arial" panose="020B0604020202020204" pitchFamily="34" charset="0"/>
                          <a:cs typeface="Arial" panose="020B0604020202020204" pitchFamily="34" charset="0"/>
                        </a:rPr>
                        <a:t>Ilfov</a:t>
                      </a:r>
                      <a:endParaRPr lang="ro-RO" sz="1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a:noFill/>
                    </a:lnL>
                    <a:lnR>
                      <a:noFill/>
                    </a:lnR>
                    <a:lnT>
                      <a:noFill/>
                    </a:lnT>
                    <a:lnB>
                      <a:noFill/>
                    </a:lnB>
                  </a:tcPr>
                </a:tc>
                <a:tc>
                  <a:txBody>
                    <a:bodyPr/>
                    <a:lstStyle/>
                    <a:p>
                      <a:pPr marR="40640" algn="ctr">
                        <a:spcAft>
                          <a:spcPts val="0"/>
                        </a:spcAft>
                      </a:pPr>
                      <a:r>
                        <a:rPr lang="en-GB" sz="1150" b="1">
                          <a:effectLst/>
                          <a:latin typeface="Arial" panose="020B0604020202020204" pitchFamily="34" charset="0"/>
                          <a:ea typeface="Arial" panose="020B0604020202020204" pitchFamily="34" charset="0"/>
                          <a:cs typeface="Arial" panose="020B0604020202020204" pitchFamily="34" charset="0"/>
                        </a:rPr>
                        <a:t>Oltenia</a:t>
                      </a:r>
                      <a:endParaRPr lang="ro-RO" sz="1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a:noFill/>
                    </a:lnL>
                    <a:lnR>
                      <a:noFill/>
                    </a:lnR>
                    <a:lnT>
                      <a:noFill/>
                    </a:lnT>
                    <a:lnB>
                      <a:noFill/>
                    </a:lnB>
                  </a:tcPr>
                </a:tc>
                <a:tc>
                  <a:txBody>
                    <a:bodyPr/>
                    <a:lstStyle/>
                    <a:p>
                      <a:pPr>
                        <a:spcAft>
                          <a:spcPts val="0"/>
                        </a:spcAft>
                      </a:pPr>
                      <a:r>
                        <a:rPr lang="en-GB" sz="1150">
                          <a:effectLst/>
                          <a:latin typeface="Times New Roman" panose="02020603050405020304" pitchFamily="18" charset="0"/>
                          <a:ea typeface="Times New Roman" panose="02020603050405020304" pitchFamily="18" charset="0"/>
                          <a:cs typeface="Arial" panose="020B0604020202020204" pitchFamily="34" charset="0"/>
                        </a:rPr>
                        <a:t> </a:t>
                      </a:r>
                      <a:endParaRPr lang="ro-RO" sz="1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138869700"/>
                  </a:ext>
                </a:extLst>
              </a:tr>
              <a:tr h="264795">
                <a:tc gridSpan="8">
                  <a:txBody>
                    <a:bodyPr/>
                    <a:lstStyle/>
                    <a:p>
                      <a:pPr marR="8255" algn="r">
                        <a:spcAft>
                          <a:spcPts val="0"/>
                        </a:spcAft>
                      </a:pPr>
                      <a:endParaRPr lang="ro-RO" sz="10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a:noFill/>
                    </a:lnL>
                    <a:lnR>
                      <a:noFill/>
                    </a:lnR>
                    <a:lnT>
                      <a:noFill/>
                    </a:lnT>
                    <a:lnB w="12700" cap="flat" cmpd="sng" algn="ctr">
                      <a:solidFill>
                        <a:srgbClr val="821A1A"/>
                      </a:solidFill>
                      <a:prstDash val="solid"/>
                      <a:round/>
                      <a:headEnd type="none" w="med" len="med"/>
                      <a:tailEnd type="none" w="med" len="med"/>
                    </a:lnB>
                  </a:tcPr>
                </a:tc>
                <a:tc hMerge="1">
                  <a:txBody>
                    <a:bodyPr/>
                    <a:lstStyle/>
                    <a:p>
                      <a:endParaRPr lang="ro-RO"/>
                    </a:p>
                  </a:txBody>
                  <a:tcPr/>
                </a:tc>
                <a:tc hMerge="1">
                  <a:txBody>
                    <a:bodyPr/>
                    <a:lstStyle/>
                    <a:p>
                      <a:endParaRPr lang="ro-RO"/>
                    </a:p>
                  </a:txBody>
                  <a:tcPr/>
                </a:tc>
                <a:tc hMerge="1">
                  <a:txBody>
                    <a:bodyPr/>
                    <a:lstStyle/>
                    <a:p>
                      <a:endParaRPr lang="ro-RO"/>
                    </a:p>
                  </a:txBody>
                  <a:tcPr/>
                </a:tc>
                <a:tc hMerge="1">
                  <a:txBody>
                    <a:bodyPr/>
                    <a:lstStyle/>
                    <a:p>
                      <a:endParaRPr lang="ro-RO"/>
                    </a:p>
                  </a:txBody>
                  <a:tcPr/>
                </a:tc>
                <a:tc hMerge="1">
                  <a:txBody>
                    <a:bodyPr/>
                    <a:lstStyle/>
                    <a:p>
                      <a:endParaRPr lang="ro-RO"/>
                    </a:p>
                  </a:txBody>
                  <a:tcPr/>
                </a:tc>
                <a:tc hMerge="1">
                  <a:txBody>
                    <a:bodyPr/>
                    <a:lstStyle/>
                    <a:p>
                      <a:endParaRPr lang="ro-RO"/>
                    </a:p>
                  </a:txBody>
                  <a:tcPr/>
                </a:tc>
                <a:tc hMerge="1">
                  <a:txBody>
                    <a:bodyPr/>
                    <a:lstStyle/>
                    <a:p>
                      <a:endParaRPr lang="ro-RO"/>
                    </a:p>
                  </a:txBody>
                  <a:tcPr/>
                </a:tc>
                <a:extLst>
                  <a:ext uri="{0D108BD9-81ED-4DB2-BD59-A6C34878D82A}">
                    <a16:rowId xmlns:a16="http://schemas.microsoft.com/office/drawing/2014/main" val="1787500113"/>
                  </a:ext>
                </a:extLst>
              </a:tr>
              <a:tr h="175895">
                <a:tc>
                  <a:txBody>
                    <a:bodyPr/>
                    <a:lstStyle/>
                    <a:p>
                      <a:pPr>
                        <a:spcAft>
                          <a:spcPts val="0"/>
                        </a:spcAft>
                      </a:pPr>
                      <a:r>
                        <a:rPr lang="en-GB" sz="900" b="1" dirty="0" err="1">
                          <a:solidFill>
                            <a:srgbClr val="888888"/>
                          </a:solidFill>
                          <a:effectLst/>
                          <a:latin typeface="Arial" panose="020B0604020202020204" pitchFamily="34" charset="0"/>
                          <a:ea typeface="Arial" panose="020B0604020202020204" pitchFamily="34" charset="0"/>
                          <a:cs typeface="Arial" panose="020B0604020202020204" pitchFamily="34" charset="0"/>
                        </a:rPr>
                        <a:t>Analiza</a:t>
                      </a:r>
                      <a:r>
                        <a:rPr lang="en-GB" sz="900" b="1" dirty="0">
                          <a:solidFill>
                            <a:srgbClr val="888888"/>
                          </a:solidFill>
                          <a:effectLst/>
                          <a:latin typeface="Arial" panose="020B0604020202020204" pitchFamily="34" charset="0"/>
                          <a:ea typeface="Arial" panose="020B0604020202020204" pitchFamily="34" charset="0"/>
                          <a:cs typeface="Arial" panose="020B0604020202020204" pitchFamily="34" charset="0"/>
                        </a:rPr>
                        <a:t> </a:t>
                      </a:r>
                      <a:r>
                        <a:rPr lang="en-GB" sz="900" b="1" dirty="0" err="1">
                          <a:solidFill>
                            <a:srgbClr val="888888"/>
                          </a:solidFill>
                          <a:effectLst/>
                          <a:latin typeface="Arial" panose="020B0604020202020204" pitchFamily="34" charset="0"/>
                          <a:ea typeface="Arial" panose="020B0604020202020204" pitchFamily="34" charset="0"/>
                          <a:cs typeface="Arial" panose="020B0604020202020204" pitchFamily="34" charset="0"/>
                        </a:rPr>
                        <a:t>pieței</a:t>
                      </a:r>
                      <a:r>
                        <a:rPr lang="en-GB" sz="900" b="1" dirty="0">
                          <a:solidFill>
                            <a:srgbClr val="888888"/>
                          </a:solidFill>
                          <a:effectLst/>
                          <a:latin typeface="Arial" panose="020B0604020202020204" pitchFamily="34" charset="0"/>
                          <a:ea typeface="Arial" panose="020B0604020202020204" pitchFamily="34" charset="0"/>
                          <a:cs typeface="Arial" panose="020B0604020202020204" pitchFamily="34" charset="0"/>
                        </a:rPr>
                        <a:t> </a:t>
                      </a:r>
                      <a:r>
                        <a:rPr lang="en-GB" sz="900" b="1" dirty="0" err="1">
                          <a:solidFill>
                            <a:srgbClr val="888888"/>
                          </a:solidFill>
                          <a:effectLst/>
                          <a:latin typeface="Arial" panose="020B0604020202020204" pitchFamily="34" charset="0"/>
                          <a:ea typeface="Arial" panose="020B0604020202020204" pitchFamily="34" charset="0"/>
                          <a:cs typeface="Arial" panose="020B0604020202020204" pitchFamily="34" charset="0"/>
                        </a:rPr>
                        <a:t>muncii</a:t>
                      </a:r>
                      <a:endParaRPr lang="ro-RO" sz="10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a:noFill/>
                    </a:lnL>
                    <a:lnR>
                      <a:noFill/>
                    </a:lnR>
                    <a:lnT w="12700" cap="flat" cmpd="sng" algn="ctr">
                      <a:solidFill>
                        <a:srgbClr val="821A1A"/>
                      </a:solidFill>
                      <a:prstDash val="solid"/>
                      <a:round/>
                      <a:headEnd type="none" w="med" len="med"/>
                      <a:tailEnd type="none" w="med" len="med"/>
                    </a:lnT>
                    <a:lnB>
                      <a:noFill/>
                    </a:lnB>
                  </a:tcPr>
                </a:tc>
                <a:tc>
                  <a:txBody>
                    <a:bodyPr/>
                    <a:lstStyle/>
                    <a:p>
                      <a:pPr>
                        <a:spcAft>
                          <a:spcPts val="0"/>
                        </a:spcAft>
                      </a:pPr>
                      <a:r>
                        <a:rPr lang="en-GB" sz="1200">
                          <a:effectLst/>
                          <a:latin typeface="Times New Roman" panose="02020603050405020304" pitchFamily="18" charset="0"/>
                          <a:ea typeface="Times New Roman" panose="02020603050405020304" pitchFamily="18" charset="0"/>
                          <a:cs typeface="Arial" panose="020B0604020202020204" pitchFamily="34" charset="0"/>
                        </a:rPr>
                        <a:t> </a:t>
                      </a:r>
                      <a:endParaRPr lang="ro-RO" sz="1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a:noFill/>
                    </a:lnL>
                    <a:lnR>
                      <a:noFill/>
                    </a:lnR>
                    <a:lnT w="12700" cap="flat" cmpd="sng" algn="ctr">
                      <a:solidFill>
                        <a:srgbClr val="821A1A"/>
                      </a:solidFill>
                      <a:prstDash val="solid"/>
                      <a:round/>
                      <a:headEnd type="none" w="med" len="med"/>
                      <a:tailEnd type="none" w="med" len="med"/>
                    </a:lnT>
                    <a:lnB>
                      <a:noFill/>
                    </a:lnB>
                  </a:tcPr>
                </a:tc>
                <a:tc>
                  <a:txBody>
                    <a:bodyPr/>
                    <a:lstStyle/>
                    <a:p>
                      <a:pPr>
                        <a:spcAft>
                          <a:spcPts val="0"/>
                        </a:spcAft>
                      </a:pPr>
                      <a:r>
                        <a:rPr lang="en-GB" sz="1200">
                          <a:effectLst/>
                          <a:latin typeface="Times New Roman" panose="02020603050405020304" pitchFamily="18" charset="0"/>
                          <a:ea typeface="Times New Roman" panose="02020603050405020304" pitchFamily="18" charset="0"/>
                          <a:cs typeface="Arial" panose="020B0604020202020204" pitchFamily="34" charset="0"/>
                        </a:rPr>
                        <a:t> </a:t>
                      </a:r>
                      <a:endParaRPr lang="ro-RO" sz="1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a:noFill/>
                    </a:lnL>
                    <a:lnR>
                      <a:noFill/>
                    </a:lnR>
                    <a:lnT w="12700" cap="flat" cmpd="sng" algn="ctr">
                      <a:solidFill>
                        <a:srgbClr val="821A1A"/>
                      </a:solidFill>
                      <a:prstDash val="solid"/>
                      <a:round/>
                      <a:headEnd type="none" w="med" len="med"/>
                      <a:tailEnd type="none" w="med" len="med"/>
                    </a:lnT>
                    <a:lnB>
                      <a:noFill/>
                    </a:lnB>
                  </a:tcPr>
                </a:tc>
                <a:tc>
                  <a:txBody>
                    <a:bodyPr/>
                    <a:lstStyle/>
                    <a:p>
                      <a:pPr>
                        <a:spcAft>
                          <a:spcPts val="0"/>
                        </a:spcAft>
                      </a:pPr>
                      <a:r>
                        <a:rPr lang="en-GB" sz="1200">
                          <a:effectLst/>
                          <a:latin typeface="Times New Roman" panose="02020603050405020304" pitchFamily="18" charset="0"/>
                          <a:ea typeface="Times New Roman" panose="02020603050405020304" pitchFamily="18" charset="0"/>
                          <a:cs typeface="Arial" panose="020B0604020202020204" pitchFamily="34" charset="0"/>
                        </a:rPr>
                        <a:t> </a:t>
                      </a:r>
                      <a:endParaRPr lang="ro-RO" sz="1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a:noFill/>
                    </a:lnL>
                    <a:lnR>
                      <a:noFill/>
                    </a:lnR>
                    <a:lnT w="12700" cap="flat" cmpd="sng" algn="ctr">
                      <a:solidFill>
                        <a:srgbClr val="821A1A"/>
                      </a:solidFill>
                      <a:prstDash val="solid"/>
                      <a:round/>
                      <a:headEnd type="none" w="med" len="med"/>
                      <a:tailEnd type="none" w="med" len="med"/>
                    </a:lnT>
                    <a:lnB>
                      <a:noFill/>
                    </a:lnB>
                  </a:tcPr>
                </a:tc>
                <a:tc>
                  <a:txBody>
                    <a:bodyPr/>
                    <a:lstStyle/>
                    <a:p>
                      <a:pPr>
                        <a:spcAft>
                          <a:spcPts val="0"/>
                        </a:spcAft>
                      </a:pPr>
                      <a:r>
                        <a:rPr lang="en-GB" sz="1200">
                          <a:effectLst/>
                          <a:latin typeface="Times New Roman" panose="02020603050405020304" pitchFamily="18" charset="0"/>
                          <a:ea typeface="Times New Roman" panose="02020603050405020304" pitchFamily="18" charset="0"/>
                          <a:cs typeface="Arial" panose="020B0604020202020204" pitchFamily="34" charset="0"/>
                        </a:rPr>
                        <a:t> </a:t>
                      </a:r>
                      <a:endParaRPr lang="ro-RO" sz="1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a:noFill/>
                    </a:lnL>
                    <a:lnR>
                      <a:noFill/>
                    </a:lnR>
                    <a:lnT w="12700" cap="flat" cmpd="sng" algn="ctr">
                      <a:solidFill>
                        <a:srgbClr val="821A1A"/>
                      </a:solidFill>
                      <a:prstDash val="solid"/>
                      <a:round/>
                      <a:headEnd type="none" w="med" len="med"/>
                      <a:tailEnd type="none" w="med" len="med"/>
                    </a:lnT>
                    <a:lnB>
                      <a:noFill/>
                    </a:lnB>
                  </a:tcPr>
                </a:tc>
                <a:tc>
                  <a:txBody>
                    <a:bodyPr/>
                    <a:lstStyle/>
                    <a:p>
                      <a:pPr>
                        <a:spcAft>
                          <a:spcPts val="0"/>
                        </a:spcAft>
                      </a:pPr>
                      <a:r>
                        <a:rPr lang="en-GB" sz="1200">
                          <a:effectLst/>
                          <a:latin typeface="Times New Roman" panose="02020603050405020304" pitchFamily="18" charset="0"/>
                          <a:ea typeface="Times New Roman" panose="02020603050405020304" pitchFamily="18" charset="0"/>
                          <a:cs typeface="Arial" panose="020B0604020202020204" pitchFamily="34" charset="0"/>
                        </a:rPr>
                        <a:t> </a:t>
                      </a:r>
                      <a:endParaRPr lang="ro-RO" sz="1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a:noFill/>
                    </a:lnL>
                    <a:lnR>
                      <a:noFill/>
                    </a:lnR>
                    <a:lnT w="12700" cap="flat" cmpd="sng" algn="ctr">
                      <a:solidFill>
                        <a:srgbClr val="821A1A"/>
                      </a:solidFill>
                      <a:prstDash val="solid"/>
                      <a:round/>
                      <a:headEnd type="none" w="med" len="med"/>
                      <a:tailEnd type="none" w="med" len="med"/>
                    </a:lnT>
                    <a:lnB>
                      <a:noFill/>
                    </a:lnB>
                  </a:tcPr>
                </a:tc>
                <a:tc>
                  <a:txBody>
                    <a:bodyPr/>
                    <a:lstStyle/>
                    <a:p>
                      <a:pPr>
                        <a:spcAft>
                          <a:spcPts val="0"/>
                        </a:spcAft>
                      </a:pPr>
                      <a:r>
                        <a:rPr lang="en-GB" sz="1200">
                          <a:effectLst/>
                          <a:latin typeface="Times New Roman" panose="02020603050405020304" pitchFamily="18" charset="0"/>
                          <a:ea typeface="Times New Roman" panose="02020603050405020304" pitchFamily="18" charset="0"/>
                          <a:cs typeface="Arial" panose="020B0604020202020204" pitchFamily="34" charset="0"/>
                        </a:rPr>
                        <a:t> </a:t>
                      </a:r>
                      <a:endParaRPr lang="ro-RO" sz="1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a:noFill/>
                    </a:lnL>
                    <a:lnR>
                      <a:noFill/>
                    </a:lnR>
                    <a:lnT w="12700" cap="flat" cmpd="sng" algn="ctr">
                      <a:solidFill>
                        <a:srgbClr val="821A1A"/>
                      </a:solidFill>
                      <a:prstDash val="solid"/>
                      <a:round/>
                      <a:headEnd type="none" w="med" len="med"/>
                      <a:tailEnd type="none" w="med" len="med"/>
                    </a:lnT>
                    <a:lnB>
                      <a:noFill/>
                    </a:lnB>
                  </a:tcPr>
                </a:tc>
                <a:tc>
                  <a:txBody>
                    <a:bodyPr/>
                    <a:lstStyle/>
                    <a:p>
                      <a:pPr marR="46355" algn="r">
                        <a:spcAft>
                          <a:spcPts val="0"/>
                        </a:spcAft>
                      </a:pPr>
                      <a:r>
                        <a:rPr lang="en-GB" sz="950" b="1" dirty="0">
                          <a:solidFill>
                            <a:srgbClr val="888888"/>
                          </a:solidFill>
                          <a:effectLst/>
                          <a:latin typeface="Arial" panose="020B0604020202020204" pitchFamily="34" charset="0"/>
                          <a:ea typeface="Arial" panose="020B0604020202020204" pitchFamily="34" charset="0"/>
                          <a:cs typeface="Arial" panose="020B0604020202020204" pitchFamily="34" charset="0"/>
                        </a:rPr>
                        <a:t>18</a:t>
                      </a:r>
                      <a:endParaRPr lang="ro-RO" sz="10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a:noFill/>
                    </a:lnL>
                    <a:lnR>
                      <a:noFill/>
                    </a:lnR>
                    <a:lnT w="12700" cap="flat" cmpd="sng" algn="ctr">
                      <a:solidFill>
                        <a:srgbClr val="821A1A"/>
                      </a:solidFill>
                      <a:prstDash val="solid"/>
                      <a:round/>
                      <a:headEnd type="none" w="med" len="med"/>
                      <a:tailEnd type="none" w="med" len="med"/>
                    </a:lnT>
                    <a:lnB>
                      <a:noFill/>
                    </a:lnB>
                  </a:tcPr>
                </a:tc>
                <a:extLst>
                  <a:ext uri="{0D108BD9-81ED-4DB2-BD59-A6C34878D82A}">
                    <a16:rowId xmlns:a16="http://schemas.microsoft.com/office/drawing/2014/main" val="159299568"/>
                  </a:ext>
                </a:extLst>
              </a:tr>
            </a:tbl>
          </a:graphicData>
        </a:graphic>
      </p:graphicFrame>
      <p:graphicFrame>
        <p:nvGraphicFramePr>
          <p:cNvPr id="6" name="Table 5">
            <a:extLst>
              <a:ext uri="{FF2B5EF4-FFF2-40B4-BE49-F238E27FC236}">
                <a16:creationId xmlns:a16="http://schemas.microsoft.com/office/drawing/2014/main" id="{C1EEF74B-8CE6-47F3-A568-B4C5B3ED8EA9}"/>
              </a:ext>
            </a:extLst>
          </p:cNvPr>
          <p:cNvGraphicFramePr>
            <a:graphicFrameLocks noGrp="1"/>
          </p:cNvGraphicFramePr>
          <p:nvPr>
            <p:extLst>
              <p:ext uri="{D42A27DB-BD31-4B8C-83A1-F6EECF244321}">
                <p14:modId xmlns:p14="http://schemas.microsoft.com/office/powerpoint/2010/main" val="1207828805"/>
              </p:ext>
            </p:extLst>
          </p:nvPr>
        </p:nvGraphicFramePr>
        <p:xfrm>
          <a:off x="760445" y="4025205"/>
          <a:ext cx="2324100" cy="175260"/>
        </p:xfrm>
        <a:graphic>
          <a:graphicData uri="http://schemas.openxmlformats.org/drawingml/2006/table">
            <a:tbl>
              <a:tblPr/>
              <a:tblGrid>
                <a:gridCol w="1219200">
                  <a:extLst>
                    <a:ext uri="{9D8B030D-6E8A-4147-A177-3AD203B41FA5}">
                      <a16:colId xmlns:a16="http://schemas.microsoft.com/office/drawing/2014/main" val="1153724680"/>
                    </a:ext>
                  </a:extLst>
                </a:gridCol>
                <a:gridCol w="1104900">
                  <a:extLst>
                    <a:ext uri="{9D8B030D-6E8A-4147-A177-3AD203B41FA5}">
                      <a16:colId xmlns:a16="http://schemas.microsoft.com/office/drawing/2014/main" val="2463663527"/>
                    </a:ext>
                  </a:extLst>
                </a:gridCol>
              </a:tblGrid>
              <a:tr h="0">
                <a:tc>
                  <a:txBody>
                    <a:bodyPr/>
                    <a:lstStyle/>
                    <a:p>
                      <a:pPr algn="r">
                        <a:spcAft>
                          <a:spcPts val="0"/>
                        </a:spcAft>
                      </a:pPr>
                      <a:r>
                        <a:rPr lang="en-GB" sz="1150" b="1">
                          <a:effectLst/>
                          <a:latin typeface="Arial" panose="020B0604020202020204" pitchFamily="34" charset="0"/>
                          <a:ea typeface="Arial" panose="020B0604020202020204" pitchFamily="34" charset="0"/>
                          <a:cs typeface="Arial" panose="020B0604020202020204" pitchFamily="34" charset="0"/>
                        </a:rPr>
                        <a:t>24%</a:t>
                      </a:r>
                      <a:endParaRPr lang="ro-RO" sz="1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a:noFill/>
                    </a:lnL>
                    <a:lnR>
                      <a:noFill/>
                    </a:lnR>
                    <a:lnT>
                      <a:noFill/>
                    </a:lnT>
                    <a:lnB>
                      <a:noFill/>
                    </a:lnB>
                  </a:tcPr>
                </a:tc>
                <a:tc>
                  <a:txBody>
                    <a:bodyPr/>
                    <a:lstStyle/>
                    <a:p>
                      <a:pPr marR="243840" algn="r">
                        <a:spcAft>
                          <a:spcPts val="0"/>
                        </a:spcAft>
                      </a:pPr>
                      <a:r>
                        <a:rPr lang="en-GB" sz="1150" b="1" dirty="0">
                          <a:effectLst/>
                          <a:latin typeface="Arial" panose="020B0604020202020204" pitchFamily="34" charset="0"/>
                          <a:ea typeface="Arial" panose="020B0604020202020204" pitchFamily="34" charset="0"/>
                          <a:cs typeface="Arial" panose="020B0604020202020204" pitchFamily="34" charset="0"/>
                        </a:rPr>
                        <a:t>24%</a:t>
                      </a:r>
                      <a:endParaRPr lang="ro-RO" sz="10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180994431"/>
                  </a:ext>
                </a:extLst>
              </a:tr>
            </a:tbl>
          </a:graphicData>
        </a:graphic>
      </p:graphicFrame>
      <p:sp>
        <p:nvSpPr>
          <p:cNvPr id="7" name="Rectangle 6">
            <a:extLst>
              <a:ext uri="{FF2B5EF4-FFF2-40B4-BE49-F238E27FC236}">
                <a16:creationId xmlns:a16="http://schemas.microsoft.com/office/drawing/2014/main" id="{4E711AB5-224D-4D62-B4F6-86CC6DD189D7}"/>
              </a:ext>
            </a:extLst>
          </p:cNvPr>
          <p:cNvSpPr/>
          <p:nvPr/>
        </p:nvSpPr>
        <p:spPr>
          <a:xfrm>
            <a:off x="3216082" y="3843531"/>
            <a:ext cx="479618" cy="269304"/>
          </a:xfrm>
          <a:prstGeom prst="rect">
            <a:avLst/>
          </a:prstGeom>
        </p:spPr>
        <p:txBody>
          <a:bodyPr wrap="none">
            <a:spAutoFit/>
          </a:bodyPr>
          <a:lstStyle/>
          <a:p>
            <a:r>
              <a:rPr lang="en-GB" sz="1150" b="1" dirty="0">
                <a:latin typeface="Arial" panose="020B0604020202020204" pitchFamily="34" charset="0"/>
                <a:ea typeface="Arial" panose="020B0604020202020204" pitchFamily="34" charset="0"/>
              </a:rPr>
              <a:t>34%</a:t>
            </a:r>
            <a:endParaRPr lang="ro-RO" dirty="0"/>
          </a:p>
        </p:txBody>
      </p:sp>
      <p:sp>
        <p:nvSpPr>
          <p:cNvPr id="8" name="Rectangle 7">
            <a:extLst>
              <a:ext uri="{FF2B5EF4-FFF2-40B4-BE49-F238E27FC236}">
                <a16:creationId xmlns:a16="http://schemas.microsoft.com/office/drawing/2014/main" id="{EB149CDE-6177-495B-B3D3-56655D18D1A1}"/>
              </a:ext>
            </a:extLst>
          </p:cNvPr>
          <p:cNvSpPr/>
          <p:nvPr/>
        </p:nvSpPr>
        <p:spPr>
          <a:xfrm>
            <a:off x="4067046" y="3890553"/>
            <a:ext cx="479618" cy="269304"/>
          </a:xfrm>
          <a:prstGeom prst="rect">
            <a:avLst/>
          </a:prstGeom>
        </p:spPr>
        <p:txBody>
          <a:bodyPr wrap="none">
            <a:spAutoFit/>
          </a:bodyPr>
          <a:lstStyle/>
          <a:p>
            <a:r>
              <a:rPr lang="en-GB" sz="1150" b="1" dirty="0">
                <a:latin typeface="Arial" panose="020B0604020202020204" pitchFamily="34" charset="0"/>
                <a:ea typeface="Arial" panose="020B0604020202020204" pitchFamily="34" charset="0"/>
              </a:rPr>
              <a:t>27%</a:t>
            </a:r>
            <a:endParaRPr lang="ro-RO" dirty="0"/>
          </a:p>
        </p:txBody>
      </p:sp>
      <p:sp>
        <p:nvSpPr>
          <p:cNvPr id="9" name="Rectangle 8">
            <a:extLst>
              <a:ext uri="{FF2B5EF4-FFF2-40B4-BE49-F238E27FC236}">
                <a16:creationId xmlns:a16="http://schemas.microsoft.com/office/drawing/2014/main" id="{5F0E4AC8-90DE-49E8-B7E6-99E2245C5B98}"/>
              </a:ext>
            </a:extLst>
          </p:cNvPr>
          <p:cNvSpPr/>
          <p:nvPr/>
        </p:nvSpPr>
        <p:spPr>
          <a:xfrm>
            <a:off x="4757433" y="3890553"/>
            <a:ext cx="479618" cy="269304"/>
          </a:xfrm>
          <a:prstGeom prst="rect">
            <a:avLst/>
          </a:prstGeom>
        </p:spPr>
        <p:txBody>
          <a:bodyPr wrap="none">
            <a:spAutoFit/>
          </a:bodyPr>
          <a:lstStyle/>
          <a:p>
            <a:r>
              <a:rPr lang="en-GB" sz="1150" b="1" dirty="0">
                <a:latin typeface="Arial" panose="020B0604020202020204" pitchFamily="34" charset="0"/>
                <a:ea typeface="Arial" panose="020B0604020202020204" pitchFamily="34" charset="0"/>
              </a:rPr>
              <a:t>27%</a:t>
            </a:r>
            <a:endParaRPr lang="ro-RO" dirty="0"/>
          </a:p>
        </p:txBody>
      </p:sp>
      <p:sp>
        <p:nvSpPr>
          <p:cNvPr id="10" name="Rectangle 9">
            <a:extLst>
              <a:ext uri="{FF2B5EF4-FFF2-40B4-BE49-F238E27FC236}">
                <a16:creationId xmlns:a16="http://schemas.microsoft.com/office/drawing/2014/main" id="{606D6F04-37F5-4EC8-9428-DD90F1C63E15}"/>
              </a:ext>
            </a:extLst>
          </p:cNvPr>
          <p:cNvSpPr/>
          <p:nvPr/>
        </p:nvSpPr>
        <p:spPr>
          <a:xfrm>
            <a:off x="5600700" y="4200465"/>
            <a:ext cx="479618" cy="269304"/>
          </a:xfrm>
          <a:prstGeom prst="rect">
            <a:avLst/>
          </a:prstGeom>
        </p:spPr>
        <p:txBody>
          <a:bodyPr wrap="none">
            <a:spAutoFit/>
          </a:bodyPr>
          <a:lstStyle/>
          <a:p>
            <a:r>
              <a:rPr lang="en-GB" sz="1150" b="1" dirty="0">
                <a:latin typeface="Arial" panose="020B0604020202020204" pitchFamily="34" charset="0"/>
                <a:ea typeface="Arial" panose="020B0604020202020204" pitchFamily="34" charset="0"/>
              </a:rPr>
              <a:t>21%</a:t>
            </a:r>
            <a:endParaRPr lang="ro-RO" dirty="0"/>
          </a:p>
        </p:txBody>
      </p:sp>
      <p:sp>
        <p:nvSpPr>
          <p:cNvPr id="11" name="Rectangle 10">
            <a:extLst>
              <a:ext uri="{FF2B5EF4-FFF2-40B4-BE49-F238E27FC236}">
                <a16:creationId xmlns:a16="http://schemas.microsoft.com/office/drawing/2014/main" id="{74143DF2-0C98-4096-B853-504FE69C9F1A}"/>
              </a:ext>
            </a:extLst>
          </p:cNvPr>
          <p:cNvSpPr/>
          <p:nvPr/>
        </p:nvSpPr>
        <p:spPr>
          <a:xfrm>
            <a:off x="6400800" y="3600787"/>
            <a:ext cx="479618" cy="269304"/>
          </a:xfrm>
          <a:prstGeom prst="rect">
            <a:avLst/>
          </a:prstGeom>
        </p:spPr>
        <p:txBody>
          <a:bodyPr wrap="none">
            <a:spAutoFit/>
          </a:bodyPr>
          <a:lstStyle/>
          <a:p>
            <a:r>
              <a:rPr lang="en-GB" sz="1150" b="1" dirty="0">
                <a:latin typeface="Arial" panose="020B0604020202020204" pitchFamily="34" charset="0"/>
                <a:ea typeface="Arial" panose="020B0604020202020204" pitchFamily="34" charset="0"/>
              </a:rPr>
              <a:t>37%</a:t>
            </a:r>
            <a:endParaRPr lang="ro-RO" dirty="0"/>
          </a:p>
        </p:txBody>
      </p:sp>
      <p:sp>
        <p:nvSpPr>
          <p:cNvPr id="12" name="Rectangle 11">
            <a:extLst>
              <a:ext uri="{FF2B5EF4-FFF2-40B4-BE49-F238E27FC236}">
                <a16:creationId xmlns:a16="http://schemas.microsoft.com/office/drawing/2014/main" id="{A314B01A-0FA9-4150-9FC8-B14290B92CAA}"/>
              </a:ext>
            </a:extLst>
          </p:cNvPr>
          <p:cNvSpPr/>
          <p:nvPr/>
        </p:nvSpPr>
        <p:spPr>
          <a:xfrm>
            <a:off x="7214701" y="4089108"/>
            <a:ext cx="479618" cy="269304"/>
          </a:xfrm>
          <a:prstGeom prst="rect">
            <a:avLst/>
          </a:prstGeom>
        </p:spPr>
        <p:txBody>
          <a:bodyPr wrap="none">
            <a:spAutoFit/>
          </a:bodyPr>
          <a:lstStyle/>
          <a:p>
            <a:r>
              <a:rPr lang="en-GB" sz="1150" b="1" dirty="0">
                <a:latin typeface="Arial" panose="020B0604020202020204" pitchFamily="34" charset="0"/>
                <a:ea typeface="Arial" panose="020B0604020202020204" pitchFamily="34" charset="0"/>
              </a:rPr>
              <a:t>22%</a:t>
            </a:r>
            <a:endParaRPr lang="ro-RO" dirty="0"/>
          </a:p>
        </p:txBody>
      </p:sp>
      <p:sp>
        <p:nvSpPr>
          <p:cNvPr id="13" name="Rectangle 12">
            <a:extLst>
              <a:ext uri="{FF2B5EF4-FFF2-40B4-BE49-F238E27FC236}">
                <a16:creationId xmlns:a16="http://schemas.microsoft.com/office/drawing/2014/main" id="{AE211303-1743-4741-87B4-DF485246F95B}"/>
              </a:ext>
            </a:extLst>
          </p:cNvPr>
          <p:cNvSpPr/>
          <p:nvPr/>
        </p:nvSpPr>
        <p:spPr>
          <a:xfrm>
            <a:off x="914400" y="6344439"/>
            <a:ext cx="2460738" cy="276999"/>
          </a:xfrm>
          <a:prstGeom prst="rect">
            <a:avLst/>
          </a:prstGeom>
        </p:spPr>
        <p:txBody>
          <a:bodyPr wrap="none">
            <a:spAutoFit/>
          </a:bodyPr>
          <a:lstStyle/>
          <a:p>
            <a:r>
              <a:rPr lang="en-GB" sz="1200" b="1" dirty="0">
                <a:latin typeface="Arial" panose="020B0604020202020204" pitchFamily="34" charset="0"/>
                <a:ea typeface="Arial" panose="020B0604020202020204" pitchFamily="34" charset="0"/>
              </a:rPr>
              <a:t>Source: INSSE - Tempo Online </a:t>
            </a:r>
            <a:endParaRPr lang="ro-RO" sz="1200" dirty="0"/>
          </a:p>
        </p:txBody>
      </p:sp>
      <p:graphicFrame>
        <p:nvGraphicFramePr>
          <p:cNvPr id="14" name="Table 13">
            <a:extLst>
              <a:ext uri="{FF2B5EF4-FFF2-40B4-BE49-F238E27FC236}">
                <a16:creationId xmlns:a16="http://schemas.microsoft.com/office/drawing/2014/main" id="{9C116666-31C5-48AF-ABE4-59E6C586A52D}"/>
              </a:ext>
            </a:extLst>
          </p:cNvPr>
          <p:cNvGraphicFramePr>
            <a:graphicFrameLocks noGrp="1"/>
          </p:cNvGraphicFramePr>
          <p:nvPr>
            <p:extLst>
              <p:ext uri="{D42A27DB-BD31-4B8C-83A1-F6EECF244321}">
                <p14:modId xmlns:p14="http://schemas.microsoft.com/office/powerpoint/2010/main" val="822474257"/>
              </p:ext>
            </p:extLst>
          </p:nvPr>
        </p:nvGraphicFramePr>
        <p:xfrm>
          <a:off x="6066923" y="2728045"/>
          <a:ext cx="4960620" cy="991870"/>
        </p:xfrm>
        <a:graphic>
          <a:graphicData uri="http://schemas.openxmlformats.org/drawingml/2006/table">
            <a:tbl>
              <a:tblPr/>
              <a:tblGrid>
                <a:gridCol w="4076700">
                  <a:extLst>
                    <a:ext uri="{9D8B030D-6E8A-4147-A177-3AD203B41FA5}">
                      <a16:colId xmlns:a16="http://schemas.microsoft.com/office/drawing/2014/main" val="3676535581"/>
                    </a:ext>
                  </a:extLst>
                </a:gridCol>
                <a:gridCol w="883920">
                  <a:extLst>
                    <a:ext uri="{9D8B030D-6E8A-4147-A177-3AD203B41FA5}">
                      <a16:colId xmlns:a16="http://schemas.microsoft.com/office/drawing/2014/main" val="3794403060"/>
                    </a:ext>
                  </a:extLst>
                </a:gridCol>
              </a:tblGrid>
              <a:tr h="314335">
                <a:tc gridSpan="2">
                  <a:txBody>
                    <a:bodyPr/>
                    <a:lstStyle/>
                    <a:p>
                      <a:pPr marL="116840" algn="ctr">
                        <a:spcAft>
                          <a:spcPts val="0"/>
                        </a:spcAft>
                      </a:pPr>
                      <a:r>
                        <a:rPr lang="en-GB" sz="1150" b="1" dirty="0">
                          <a:effectLst/>
                          <a:latin typeface="Arial" panose="020B0604020202020204" pitchFamily="34" charset="0"/>
                          <a:ea typeface="Arial" panose="020B0604020202020204" pitchFamily="34" charset="0"/>
                          <a:cs typeface="Arial" panose="020B0604020202020204" pitchFamily="34" charset="0"/>
                        </a:rPr>
                        <a:t> </a:t>
                      </a:r>
                      <a:r>
                        <a:rPr lang="en-GB" sz="1800" b="1" dirty="0">
                          <a:effectLst/>
                          <a:latin typeface="Arial" panose="020B0604020202020204" pitchFamily="34" charset="0"/>
                          <a:ea typeface="Arial" panose="020B0604020202020204" pitchFamily="34" charset="0"/>
                          <a:cs typeface="Arial" panose="020B0604020202020204" pitchFamily="34" charset="0"/>
                        </a:rPr>
                        <a:t>The percentage of the employees from the public sector out of the total number of employees- 2016</a:t>
                      </a:r>
                      <a:endParaRPr lang="ro-RO" sz="18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a:noFill/>
                    </a:lnL>
                    <a:lnR>
                      <a:noFill/>
                    </a:lnR>
                    <a:lnT>
                      <a:noFill/>
                    </a:lnT>
                    <a:lnB>
                      <a:noFill/>
                    </a:lnB>
                  </a:tcPr>
                </a:tc>
                <a:tc hMerge="1">
                  <a:txBody>
                    <a:bodyPr/>
                    <a:lstStyle/>
                    <a:p>
                      <a:endParaRPr lang="ro-RO"/>
                    </a:p>
                  </a:txBody>
                  <a:tcPr/>
                </a:tc>
                <a:extLst>
                  <a:ext uri="{0D108BD9-81ED-4DB2-BD59-A6C34878D82A}">
                    <a16:rowId xmlns:a16="http://schemas.microsoft.com/office/drawing/2014/main" val="2321967885"/>
                  </a:ext>
                </a:extLst>
              </a:tr>
              <a:tr h="168910">
                <a:tc>
                  <a:txBody>
                    <a:bodyPr/>
                    <a:lstStyle/>
                    <a:p>
                      <a:pPr marR="840740" algn="ctr">
                        <a:spcAft>
                          <a:spcPts val="0"/>
                        </a:spcAft>
                      </a:pPr>
                      <a:endParaRPr lang="ro-RO" sz="10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a:noFill/>
                    </a:lnL>
                    <a:lnR>
                      <a:noFill/>
                    </a:lnR>
                    <a:lnT>
                      <a:noFill/>
                    </a:lnT>
                    <a:lnB>
                      <a:noFill/>
                    </a:lnB>
                  </a:tcPr>
                </a:tc>
                <a:tc>
                  <a:txBody>
                    <a:bodyPr/>
                    <a:lstStyle/>
                    <a:p>
                      <a:pPr>
                        <a:spcAft>
                          <a:spcPts val="0"/>
                        </a:spcAft>
                      </a:pPr>
                      <a:r>
                        <a:rPr lang="ro-RO" sz="1000" dirty="0">
                          <a:effectLst/>
                          <a:latin typeface="Calibri" panose="020F0502020204030204" pitchFamily="34" charset="0"/>
                          <a:ea typeface="Calibri" panose="020F0502020204030204" pitchFamily="34" charset="0"/>
                          <a:cs typeface="Arial" panose="020B0604020202020204" pitchFamily="34" charset="0"/>
                        </a:rPr>
                        <a:t> </a:t>
                      </a:r>
                    </a:p>
                  </a:txBody>
                  <a:tcPr marL="0" marR="0" marT="0" marB="0" anchor="ctr">
                    <a:lnL>
                      <a:noFill/>
                    </a:lnL>
                    <a:lnR>
                      <a:noFill/>
                    </a:lnR>
                    <a:lnT>
                      <a:noFill/>
                    </a:lnT>
                    <a:lnB>
                      <a:noFill/>
                    </a:lnB>
                  </a:tcPr>
                </a:tc>
                <a:extLst>
                  <a:ext uri="{0D108BD9-81ED-4DB2-BD59-A6C34878D82A}">
                    <a16:rowId xmlns:a16="http://schemas.microsoft.com/office/drawing/2014/main" val="4018551094"/>
                  </a:ext>
                </a:extLst>
              </a:tr>
            </a:tbl>
          </a:graphicData>
        </a:graphic>
      </p:graphicFrame>
    </p:spTree>
    <p:extLst>
      <p:ext uri="{BB962C8B-B14F-4D97-AF65-F5344CB8AC3E}">
        <p14:creationId xmlns:p14="http://schemas.microsoft.com/office/powerpoint/2010/main" val="17676130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7A4459-86C5-42BD-88D4-C307674F13DC}"/>
              </a:ext>
            </a:extLst>
          </p:cNvPr>
          <p:cNvSpPr/>
          <p:nvPr/>
        </p:nvSpPr>
        <p:spPr>
          <a:xfrm>
            <a:off x="990600" y="131420"/>
            <a:ext cx="9601200" cy="738664"/>
          </a:xfrm>
          <a:prstGeom prst="rect">
            <a:avLst/>
          </a:prstGeom>
        </p:spPr>
        <p:txBody>
          <a:bodyPr wrap="square">
            <a:spAutoFit/>
          </a:bodyPr>
          <a:lstStyle/>
          <a:p>
            <a:r>
              <a:rPr lang="ro-RO" sz="2400" b="1" dirty="0">
                <a:latin typeface="Arial" panose="020B0604020202020204" pitchFamily="34" charset="0"/>
                <a:ea typeface="Calibri" panose="020F0502020204030204" pitchFamily="34" charset="0"/>
                <a:cs typeface="Arial" panose="020B0604020202020204" pitchFamily="34" charset="0"/>
              </a:rPr>
              <a:t>The Productivity Index adjusted to the Salary Level 2015 vs 2008</a:t>
            </a:r>
            <a:br>
              <a:rPr lang="ro-RO" sz="1400" b="1" dirty="0">
                <a:latin typeface="Calibri" panose="020F0502020204030204" pitchFamily="34" charset="0"/>
                <a:ea typeface="Calibri" panose="020F0502020204030204" pitchFamily="34" charset="0"/>
              </a:rPr>
            </a:br>
            <a:endParaRPr lang="ro-RO" dirty="0"/>
          </a:p>
        </p:txBody>
      </p:sp>
      <p:graphicFrame>
        <p:nvGraphicFramePr>
          <p:cNvPr id="6" name="Table 5">
            <a:extLst>
              <a:ext uri="{FF2B5EF4-FFF2-40B4-BE49-F238E27FC236}">
                <a16:creationId xmlns:a16="http://schemas.microsoft.com/office/drawing/2014/main" id="{47655CEA-69B0-4AEE-80AF-DA3A5DAF545E}"/>
              </a:ext>
            </a:extLst>
          </p:cNvPr>
          <p:cNvGraphicFramePr>
            <a:graphicFrameLocks noGrp="1"/>
          </p:cNvGraphicFramePr>
          <p:nvPr>
            <p:extLst>
              <p:ext uri="{D42A27DB-BD31-4B8C-83A1-F6EECF244321}">
                <p14:modId xmlns:p14="http://schemas.microsoft.com/office/powerpoint/2010/main" val="66787737"/>
              </p:ext>
            </p:extLst>
          </p:nvPr>
        </p:nvGraphicFramePr>
        <p:xfrm>
          <a:off x="992155" y="1143000"/>
          <a:ext cx="2667000" cy="3255772"/>
        </p:xfrm>
        <a:graphic>
          <a:graphicData uri="http://schemas.openxmlformats.org/drawingml/2006/table">
            <a:tbl>
              <a:tblPr firstRow="1" firstCol="1" bandRow="1"/>
              <a:tblGrid>
                <a:gridCol w="1447800">
                  <a:extLst>
                    <a:ext uri="{9D8B030D-6E8A-4147-A177-3AD203B41FA5}">
                      <a16:colId xmlns:a16="http://schemas.microsoft.com/office/drawing/2014/main" val="75865621"/>
                    </a:ext>
                  </a:extLst>
                </a:gridCol>
                <a:gridCol w="1219200">
                  <a:extLst>
                    <a:ext uri="{9D8B030D-6E8A-4147-A177-3AD203B41FA5}">
                      <a16:colId xmlns:a16="http://schemas.microsoft.com/office/drawing/2014/main" val="3361424606"/>
                    </a:ext>
                  </a:extLst>
                </a:gridCol>
              </a:tblGrid>
              <a:tr h="173355">
                <a:tc>
                  <a:txBody>
                    <a:bodyPr/>
                    <a:lstStyle/>
                    <a:p>
                      <a:pPr algn="l">
                        <a:lnSpc>
                          <a:spcPct val="115000"/>
                        </a:lnSpc>
                        <a:spcAft>
                          <a:spcPts val="0"/>
                        </a:spcAft>
                      </a:pPr>
                      <a:r>
                        <a:rPr lang="ro-RO" sz="1800" dirty="0">
                          <a:effectLst/>
                          <a:latin typeface="Arial" panose="020B0604020202020204" pitchFamily="34" charset="0"/>
                          <a:ea typeface="Calibri" panose="020F0502020204030204" pitchFamily="34" charset="0"/>
                          <a:cs typeface="Arial" panose="020B0604020202020204" pitchFamily="34" charset="0"/>
                        </a:rPr>
                        <a:t>North-West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o-RO" sz="1800">
                          <a:effectLst/>
                          <a:latin typeface="Arial" panose="020B0604020202020204" pitchFamily="34" charset="0"/>
                          <a:ea typeface="Calibri" panose="020F0502020204030204" pitchFamily="34" charset="0"/>
                          <a:cs typeface="Arial" panose="020B0604020202020204" pitchFamily="34" charset="0"/>
                        </a:rPr>
                        <a:t>     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3823303"/>
                  </a:ext>
                </a:extLst>
              </a:tr>
              <a:tr h="173355">
                <a:tc>
                  <a:txBody>
                    <a:bodyPr/>
                    <a:lstStyle/>
                    <a:p>
                      <a:pPr algn="l">
                        <a:lnSpc>
                          <a:spcPct val="115000"/>
                        </a:lnSpc>
                        <a:spcAft>
                          <a:spcPts val="0"/>
                        </a:spcAft>
                      </a:pPr>
                      <a:r>
                        <a:rPr lang="ro-RO" sz="1800">
                          <a:effectLst/>
                          <a:latin typeface="Arial" panose="020B0604020202020204" pitchFamily="34" charset="0"/>
                          <a:ea typeface="Calibri" panose="020F0502020204030204" pitchFamily="34" charset="0"/>
                          <a:cs typeface="Arial" panose="020B0604020202020204" pitchFamily="34" charset="0"/>
                        </a:rPr>
                        <a:t>Center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o-RO" sz="1800">
                          <a:effectLst/>
                          <a:latin typeface="Arial" panose="020B0604020202020204" pitchFamily="34" charset="0"/>
                          <a:ea typeface="Calibri" panose="020F0502020204030204" pitchFamily="34" charset="0"/>
                          <a:cs typeface="Arial" panose="020B0604020202020204" pitchFamily="34" charset="0"/>
                        </a:rPr>
                        <a:t>     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4331415"/>
                  </a:ext>
                </a:extLst>
              </a:tr>
              <a:tr h="165100">
                <a:tc>
                  <a:txBody>
                    <a:bodyPr/>
                    <a:lstStyle/>
                    <a:p>
                      <a:pPr algn="l">
                        <a:lnSpc>
                          <a:spcPct val="115000"/>
                        </a:lnSpc>
                        <a:spcAft>
                          <a:spcPts val="0"/>
                        </a:spcAft>
                      </a:pPr>
                      <a:r>
                        <a:rPr lang="ro-RO" sz="1800">
                          <a:effectLst/>
                          <a:latin typeface="Arial" panose="020B0604020202020204" pitchFamily="34" charset="0"/>
                          <a:ea typeface="Calibri" panose="020F0502020204030204" pitchFamily="34" charset="0"/>
                          <a:cs typeface="Arial" panose="020B0604020202020204" pitchFamily="34" charset="0"/>
                        </a:rPr>
                        <a:t>Nord-East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o-RO" sz="1800">
                          <a:effectLst/>
                          <a:latin typeface="Arial" panose="020B0604020202020204" pitchFamily="34" charset="0"/>
                          <a:ea typeface="Calibri" panose="020F0502020204030204" pitchFamily="34" charset="0"/>
                          <a:cs typeface="Arial" panose="020B0604020202020204" pitchFamily="34" charset="0"/>
                        </a:rPr>
                        <a:t>     34%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4278976"/>
                  </a:ext>
                </a:extLst>
              </a:tr>
              <a:tr h="173355">
                <a:tc>
                  <a:txBody>
                    <a:bodyPr/>
                    <a:lstStyle/>
                    <a:p>
                      <a:pPr algn="l">
                        <a:lnSpc>
                          <a:spcPct val="115000"/>
                        </a:lnSpc>
                        <a:spcAft>
                          <a:spcPts val="0"/>
                        </a:spcAft>
                      </a:pPr>
                      <a:r>
                        <a:rPr lang="ro-RO" sz="1800">
                          <a:effectLst/>
                          <a:latin typeface="Arial" panose="020B0604020202020204" pitchFamily="34" charset="0"/>
                          <a:ea typeface="Calibri" panose="020F0502020204030204" pitchFamily="34" charset="0"/>
                          <a:cs typeface="Arial" panose="020B0604020202020204" pitchFamily="34" charset="0"/>
                        </a:rPr>
                        <a:t>South-East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o-RO" sz="1800">
                          <a:effectLst/>
                          <a:latin typeface="Arial" panose="020B0604020202020204" pitchFamily="34" charset="0"/>
                          <a:ea typeface="Calibri" panose="020F0502020204030204" pitchFamily="34" charset="0"/>
                          <a:cs typeface="Arial" panose="020B0604020202020204" pitchFamily="34" charset="0"/>
                        </a:rPr>
                        <a:t>     27%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5368806"/>
                  </a:ext>
                </a:extLst>
              </a:tr>
              <a:tr h="173355">
                <a:tc>
                  <a:txBody>
                    <a:bodyPr/>
                    <a:lstStyle/>
                    <a:p>
                      <a:pPr algn="l">
                        <a:lnSpc>
                          <a:spcPct val="115000"/>
                        </a:lnSpc>
                        <a:spcAft>
                          <a:spcPts val="0"/>
                        </a:spcAft>
                      </a:pPr>
                      <a:r>
                        <a:rPr lang="ro-RO" sz="1800" dirty="0">
                          <a:effectLst/>
                          <a:latin typeface="Arial" panose="020B0604020202020204" pitchFamily="34" charset="0"/>
                          <a:ea typeface="Calibri" panose="020F0502020204030204" pitchFamily="34" charset="0"/>
                          <a:cs typeface="Arial" panose="020B0604020202020204" pitchFamily="34" charset="0"/>
                        </a:rPr>
                        <a:t>South-Wallachia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o-RO" sz="1800" dirty="0">
                          <a:effectLst/>
                          <a:latin typeface="Arial" panose="020B0604020202020204" pitchFamily="34" charset="0"/>
                          <a:ea typeface="Calibri" panose="020F0502020204030204" pitchFamily="34" charset="0"/>
                          <a:cs typeface="Arial" panose="020B0604020202020204" pitchFamily="34" charset="0"/>
                        </a:rPr>
                        <a:t>     27%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9017205"/>
                  </a:ext>
                </a:extLst>
              </a:tr>
              <a:tr h="173355">
                <a:tc>
                  <a:txBody>
                    <a:bodyPr/>
                    <a:lstStyle/>
                    <a:p>
                      <a:pPr algn="l">
                        <a:lnSpc>
                          <a:spcPct val="115000"/>
                        </a:lnSpc>
                        <a:spcAft>
                          <a:spcPts val="0"/>
                        </a:spcAft>
                      </a:pPr>
                      <a:r>
                        <a:rPr lang="ro-RO" sz="1800">
                          <a:effectLst/>
                          <a:latin typeface="Arial" panose="020B0604020202020204" pitchFamily="34" charset="0"/>
                          <a:ea typeface="Calibri" panose="020F0502020204030204" pitchFamily="34" charset="0"/>
                          <a:cs typeface="Arial" panose="020B0604020202020204" pitchFamily="34" charset="0"/>
                        </a:rPr>
                        <a:t>Bucharest-Ilfov</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o-RO" sz="1800">
                          <a:effectLst/>
                          <a:latin typeface="Arial" panose="020B0604020202020204" pitchFamily="34" charset="0"/>
                          <a:ea typeface="Calibri" panose="020F0502020204030204" pitchFamily="34" charset="0"/>
                          <a:cs typeface="Arial" panose="020B0604020202020204" pitchFamily="34" charset="0"/>
                        </a:rPr>
                        <a:t>     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2828757"/>
                  </a:ext>
                </a:extLst>
              </a:tr>
              <a:tr h="173355">
                <a:tc>
                  <a:txBody>
                    <a:bodyPr/>
                    <a:lstStyle/>
                    <a:p>
                      <a:pPr algn="l">
                        <a:lnSpc>
                          <a:spcPct val="115000"/>
                        </a:lnSpc>
                        <a:spcAft>
                          <a:spcPts val="0"/>
                        </a:spcAft>
                      </a:pPr>
                      <a:r>
                        <a:rPr lang="ro-RO" sz="1800">
                          <a:effectLst/>
                          <a:latin typeface="Arial" panose="020B0604020202020204" pitchFamily="34" charset="0"/>
                          <a:ea typeface="Calibri" panose="020F0502020204030204" pitchFamily="34" charset="0"/>
                          <a:cs typeface="Arial" panose="020B0604020202020204" pitchFamily="34" charset="0"/>
                        </a:rPr>
                        <a:t>South-West Oltenia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o-RO" sz="1800">
                          <a:effectLst/>
                          <a:latin typeface="Arial" panose="020B0604020202020204" pitchFamily="34" charset="0"/>
                          <a:ea typeface="Calibri" panose="020F0502020204030204" pitchFamily="34" charset="0"/>
                          <a:cs typeface="Arial" panose="020B0604020202020204" pitchFamily="34" charset="0"/>
                        </a:rPr>
                        <a:t>      37%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955707"/>
                  </a:ext>
                </a:extLst>
              </a:tr>
              <a:tr h="165100">
                <a:tc>
                  <a:txBody>
                    <a:bodyPr/>
                    <a:lstStyle/>
                    <a:p>
                      <a:pPr algn="l">
                        <a:lnSpc>
                          <a:spcPct val="115000"/>
                        </a:lnSpc>
                        <a:spcAft>
                          <a:spcPts val="0"/>
                        </a:spcAft>
                      </a:pPr>
                      <a:r>
                        <a:rPr lang="ro-RO" sz="1800">
                          <a:effectLst/>
                          <a:latin typeface="Arial" panose="020B0604020202020204" pitchFamily="34" charset="0"/>
                          <a:ea typeface="Calibri" panose="020F0502020204030204" pitchFamily="34" charset="0"/>
                          <a:cs typeface="Arial" panose="020B0604020202020204" pitchFamily="34" charset="0"/>
                        </a:rPr>
                        <a:t>West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o-RO" sz="1800" dirty="0">
                          <a:effectLst/>
                          <a:latin typeface="Arial" panose="020B0604020202020204" pitchFamily="34" charset="0"/>
                          <a:ea typeface="Calibri" panose="020F0502020204030204" pitchFamily="34" charset="0"/>
                          <a:cs typeface="Arial" panose="020B0604020202020204" pitchFamily="34" charset="0"/>
                        </a:rPr>
                        <a:t>      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8270199"/>
                  </a:ext>
                </a:extLst>
              </a:tr>
            </a:tbl>
          </a:graphicData>
        </a:graphic>
      </p:graphicFrame>
      <p:graphicFrame>
        <p:nvGraphicFramePr>
          <p:cNvPr id="8" name="Table 7">
            <a:extLst>
              <a:ext uri="{FF2B5EF4-FFF2-40B4-BE49-F238E27FC236}">
                <a16:creationId xmlns:a16="http://schemas.microsoft.com/office/drawing/2014/main" id="{C52D78B7-D013-43A3-8452-F953341C77EE}"/>
              </a:ext>
            </a:extLst>
          </p:cNvPr>
          <p:cNvGraphicFramePr>
            <a:graphicFrameLocks noGrp="1"/>
          </p:cNvGraphicFramePr>
          <p:nvPr>
            <p:extLst>
              <p:ext uri="{D42A27DB-BD31-4B8C-83A1-F6EECF244321}">
                <p14:modId xmlns:p14="http://schemas.microsoft.com/office/powerpoint/2010/main" val="3819638659"/>
              </p:ext>
            </p:extLst>
          </p:nvPr>
        </p:nvGraphicFramePr>
        <p:xfrm>
          <a:off x="4648200" y="870084"/>
          <a:ext cx="7086600" cy="5829380"/>
        </p:xfrm>
        <a:graphic>
          <a:graphicData uri="http://schemas.openxmlformats.org/drawingml/2006/table">
            <a:tbl>
              <a:tblPr firstRow="1" firstCol="1" bandRow="1"/>
              <a:tblGrid>
                <a:gridCol w="4921250">
                  <a:extLst>
                    <a:ext uri="{9D8B030D-6E8A-4147-A177-3AD203B41FA5}">
                      <a16:colId xmlns:a16="http://schemas.microsoft.com/office/drawing/2014/main" val="2582483922"/>
                    </a:ext>
                  </a:extLst>
                </a:gridCol>
                <a:gridCol w="2165350">
                  <a:extLst>
                    <a:ext uri="{9D8B030D-6E8A-4147-A177-3AD203B41FA5}">
                      <a16:colId xmlns:a16="http://schemas.microsoft.com/office/drawing/2014/main" val="1645553747"/>
                    </a:ext>
                  </a:extLst>
                </a:gridCol>
              </a:tblGrid>
              <a:tr h="441163">
                <a:tc>
                  <a:txBody>
                    <a:bodyPr/>
                    <a:lstStyle/>
                    <a:p>
                      <a:pPr>
                        <a:lnSpc>
                          <a:spcPct val="115000"/>
                        </a:lnSpc>
                        <a:spcAft>
                          <a:spcPts val="0"/>
                        </a:spcAft>
                      </a:pPr>
                      <a:r>
                        <a:rPr lang="ro-RO" sz="1800">
                          <a:effectLst/>
                          <a:latin typeface="Arial" panose="020B0604020202020204" pitchFamily="34" charset="0"/>
                          <a:ea typeface="Calibri" panose="020F0502020204030204" pitchFamily="34" charset="0"/>
                          <a:cs typeface="Arial" panose="020B0604020202020204" pitchFamily="34" charset="0"/>
                        </a:rPr>
                        <a:t>Administrative and Support activities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o-RO" sz="1800">
                          <a:effectLst/>
                          <a:latin typeface="Calibri" panose="020F0502020204030204" pitchFamily="34" charset="0"/>
                          <a:ea typeface="Calibri" panose="020F0502020204030204" pitchFamily="34" charset="0"/>
                          <a:cs typeface="Calibri" panose="020F0502020204030204" pitchFamily="34" charset="0"/>
                        </a:rPr>
                        <a:t>                        -19%</a:t>
                      </a:r>
                      <a:endParaRPr lang="ro-R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2375921"/>
                  </a:ext>
                </a:extLst>
              </a:tr>
              <a:tr h="464411">
                <a:tc>
                  <a:txBody>
                    <a:bodyPr/>
                    <a:lstStyle/>
                    <a:p>
                      <a:pPr>
                        <a:lnSpc>
                          <a:spcPct val="115000"/>
                        </a:lnSpc>
                        <a:spcAft>
                          <a:spcPts val="0"/>
                        </a:spcAft>
                      </a:pPr>
                      <a:r>
                        <a:rPr lang="ro-RO" sz="1800">
                          <a:effectLst/>
                          <a:latin typeface="Arial" panose="020B0604020202020204" pitchFamily="34" charset="0"/>
                          <a:ea typeface="Calibri" panose="020F0502020204030204" pitchFamily="34" charset="0"/>
                          <a:cs typeface="Arial" panose="020B0604020202020204" pitchFamily="34" charset="0"/>
                        </a:rPr>
                        <a:t>Professional, Scientific and Technical Activities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o-RO" sz="1800">
                          <a:effectLst/>
                          <a:latin typeface="Calibri" panose="020F0502020204030204" pitchFamily="34" charset="0"/>
                          <a:ea typeface="Calibri" panose="020F0502020204030204" pitchFamily="34" charset="0"/>
                          <a:cs typeface="Calibri" panose="020F0502020204030204" pitchFamily="34" charset="0"/>
                        </a:rPr>
                        <a:t>                        -24%</a:t>
                      </a:r>
                      <a:endParaRPr lang="ro-R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5971650"/>
                  </a:ext>
                </a:extLst>
              </a:tr>
              <a:tr h="441163">
                <a:tc>
                  <a:txBody>
                    <a:bodyPr/>
                    <a:lstStyle/>
                    <a:p>
                      <a:pPr>
                        <a:lnSpc>
                          <a:spcPct val="115000"/>
                        </a:lnSpc>
                        <a:spcAft>
                          <a:spcPts val="0"/>
                        </a:spcAft>
                      </a:pPr>
                      <a:r>
                        <a:rPr lang="ro-RO" sz="1800" dirty="0">
                          <a:effectLst/>
                          <a:latin typeface="Arial" panose="020B0604020202020204" pitchFamily="34" charset="0"/>
                          <a:ea typeface="Calibri" panose="020F0502020204030204" pitchFamily="34" charset="0"/>
                          <a:cs typeface="Arial" panose="020B0604020202020204" pitchFamily="34" charset="0"/>
                        </a:rPr>
                        <a:t>Real Estate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o-RO" sz="1800">
                          <a:effectLst/>
                          <a:latin typeface="Calibri" panose="020F0502020204030204" pitchFamily="34" charset="0"/>
                          <a:ea typeface="Calibri" panose="020F0502020204030204" pitchFamily="34" charset="0"/>
                          <a:cs typeface="Calibri" panose="020F0502020204030204" pitchFamily="34" charset="0"/>
                        </a:rPr>
                        <a:t>                        -27%</a:t>
                      </a:r>
                      <a:endParaRPr lang="ro-R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9903734"/>
                  </a:ext>
                </a:extLst>
              </a:tr>
              <a:tr h="441163">
                <a:tc>
                  <a:txBody>
                    <a:bodyPr/>
                    <a:lstStyle/>
                    <a:p>
                      <a:pPr>
                        <a:lnSpc>
                          <a:spcPct val="115000"/>
                        </a:lnSpc>
                        <a:spcAft>
                          <a:spcPts val="0"/>
                        </a:spcAft>
                      </a:pPr>
                      <a:r>
                        <a:rPr lang="ro-RO" sz="1800">
                          <a:effectLst/>
                          <a:latin typeface="Arial" panose="020B0604020202020204" pitchFamily="34" charset="0"/>
                          <a:ea typeface="Calibri" panose="020F0502020204030204" pitchFamily="34" charset="0"/>
                          <a:cs typeface="Arial" panose="020B0604020202020204" pitchFamily="34" charset="0"/>
                        </a:rPr>
                        <a:t>Information and Communication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o-RO" sz="1800">
                          <a:effectLst/>
                          <a:latin typeface="Calibri" panose="020F0502020204030204" pitchFamily="34" charset="0"/>
                          <a:ea typeface="Calibri" panose="020F0502020204030204" pitchFamily="34" charset="0"/>
                          <a:cs typeface="Calibri" panose="020F0502020204030204" pitchFamily="34" charset="0"/>
                        </a:rPr>
                        <a:t>                        -29%</a:t>
                      </a:r>
                      <a:endParaRPr lang="ro-R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0077687"/>
                  </a:ext>
                </a:extLst>
              </a:tr>
              <a:tr h="464411">
                <a:tc>
                  <a:txBody>
                    <a:bodyPr/>
                    <a:lstStyle/>
                    <a:p>
                      <a:pPr>
                        <a:lnSpc>
                          <a:spcPct val="115000"/>
                        </a:lnSpc>
                        <a:spcAft>
                          <a:spcPts val="0"/>
                        </a:spcAft>
                      </a:pPr>
                      <a:r>
                        <a:rPr lang="ro-RO" sz="1800">
                          <a:effectLst/>
                          <a:latin typeface="Arial" panose="020B0604020202020204" pitchFamily="34" charset="0"/>
                          <a:ea typeface="Calibri" panose="020F0502020204030204" pitchFamily="34" charset="0"/>
                          <a:cs typeface="Arial" panose="020B0604020202020204" pitchFamily="34" charset="0"/>
                        </a:rPr>
                        <a:t>Accommodation Activities and Food Services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o-RO" sz="1800" dirty="0">
                          <a:effectLst/>
                          <a:latin typeface="Calibri" panose="020F0502020204030204" pitchFamily="34" charset="0"/>
                          <a:ea typeface="Calibri" panose="020F0502020204030204" pitchFamily="34" charset="0"/>
                          <a:cs typeface="Calibri" panose="020F0502020204030204" pitchFamily="34" charset="0"/>
                        </a:rPr>
                        <a:t>                        -26%</a:t>
                      </a:r>
                      <a:endParaRPr lang="ro-R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019377"/>
                  </a:ext>
                </a:extLst>
              </a:tr>
              <a:tr h="441163">
                <a:tc>
                  <a:txBody>
                    <a:bodyPr/>
                    <a:lstStyle/>
                    <a:p>
                      <a:pPr>
                        <a:lnSpc>
                          <a:spcPct val="115000"/>
                        </a:lnSpc>
                        <a:spcAft>
                          <a:spcPts val="0"/>
                        </a:spcAft>
                      </a:pPr>
                      <a:r>
                        <a:rPr lang="ro-RO" sz="1800" dirty="0">
                          <a:effectLst/>
                          <a:latin typeface="Arial" panose="020B0604020202020204" pitchFamily="34" charset="0"/>
                          <a:ea typeface="Calibri" panose="020F0502020204030204" pitchFamily="34" charset="0"/>
                          <a:cs typeface="Arial" panose="020B0604020202020204" pitchFamily="34" charset="0"/>
                        </a:rPr>
                        <a:t>Transport and Storage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o-RO" sz="1800" dirty="0">
                          <a:effectLst/>
                          <a:latin typeface="Calibri" panose="020F0502020204030204" pitchFamily="34" charset="0"/>
                          <a:ea typeface="Calibri" panose="020F0502020204030204" pitchFamily="34" charset="0"/>
                          <a:cs typeface="Calibri" panose="020F0502020204030204" pitchFamily="34" charset="0"/>
                        </a:rPr>
                        <a:t>                         6%</a:t>
                      </a:r>
                      <a:endParaRPr lang="ro-R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8368172"/>
                  </a:ext>
                </a:extLst>
              </a:tr>
              <a:tr h="464411">
                <a:tc>
                  <a:txBody>
                    <a:bodyPr/>
                    <a:lstStyle/>
                    <a:p>
                      <a:pPr>
                        <a:lnSpc>
                          <a:spcPct val="115000"/>
                        </a:lnSpc>
                        <a:spcAft>
                          <a:spcPts val="0"/>
                        </a:spcAft>
                      </a:pPr>
                      <a:r>
                        <a:rPr lang="ro-RO" sz="1800" dirty="0">
                          <a:effectLst/>
                          <a:latin typeface="Arial" panose="020B0604020202020204" pitchFamily="34" charset="0"/>
                          <a:ea typeface="Calibri" panose="020F0502020204030204" pitchFamily="34" charset="0"/>
                          <a:cs typeface="Arial" panose="020B0604020202020204" pitchFamily="34" charset="0"/>
                        </a:rPr>
                        <a:t>Wholesale or Retail Trading, Vehicle or Motorcycle Repair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o-RO" sz="1800">
                          <a:effectLst/>
                          <a:latin typeface="Calibri" panose="020F0502020204030204" pitchFamily="34" charset="0"/>
                          <a:ea typeface="Calibri" panose="020F0502020204030204" pitchFamily="34" charset="0"/>
                          <a:cs typeface="Calibri" panose="020F0502020204030204" pitchFamily="34" charset="0"/>
                        </a:rPr>
                        <a:t>                       -17%</a:t>
                      </a:r>
                      <a:endParaRPr lang="ro-R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8934707"/>
                  </a:ext>
                </a:extLst>
              </a:tr>
              <a:tr h="441163">
                <a:tc>
                  <a:txBody>
                    <a:bodyPr/>
                    <a:lstStyle/>
                    <a:p>
                      <a:pPr>
                        <a:lnSpc>
                          <a:spcPct val="115000"/>
                        </a:lnSpc>
                        <a:spcAft>
                          <a:spcPts val="0"/>
                        </a:spcAft>
                      </a:pPr>
                      <a:r>
                        <a:rPr lang="ro-RO" sz="1800">
                          <a:effectLst/>
                          <a:latin typeface="Arial" panose="020B0604020202020204" pitchFamily="34" charset="0"/>
                          <a:ea typeface="Calibri" panose="020F0502020204030204" pitchFamily="34" charset="0"/>
                          <a:cs typeface="Arial" panose="020B0604020202020204" pitchFamily="34" charset="0"/>
                        </a:rPr>
                        <a:t>Construction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o-RO" sz="1800">
                          <a:effectLst/>
                          <a:latin typeface="Calibri" panose="020F0502020204030204" pitchFamily="34" charset="0"/>
                          <a:ea typeface="Calibri" panose="020F0502020204030204" pitchFamily="34" charset="0"/>
                          <a:cs typeface="Calibri" panose="020F0502020204030204" pitchFamily="34" charset="0"/>
                        </a:rPr>
                        <a:t>                         0%</a:t>
                      </a:r>
                      <a:endParaRPr lang="ro-R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3456995"/>
                  </a:ext>
                </a:extLst>
              </a:tr>
              <a:tr h="464411">
                <a:tc>
                  <a:txBody>
                    <a:bodyPr/>
                    <a:lstStyle/>
                    <a:p>
                      <a:pPr>
                        <a:lnSpc>
                          <a:spcPct val="115000"/>
                        </a:lnSpc>
                        <a:spcAft>
                          <a:spcPts val="0"/>
                        </a:spcAft>
                      </a:pPr>
                      <a:r>
                        <a:rPr lang="ro-RO" sz="1800">
                          <a:effectLst/>
                          <a:latin typeface="Arial" panose="020B0604020202020204" pitchFamily="34" charset="0"/>
                          <a:ea typeface="Calibri" panose="020F0502020204030204" pitchFamily="34" charset="0"/>
                          <a:cs typeface="Arial" panose="020B0604020202020204" pitchFamily="34" charset="0"/>
                        </a:rPr>
                        <a:t>Water supply, Sewarage, Waste Management, and Fixing Activities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o-RO" sz="1800">
                          <a:effectLst/>
                          <a:latin typeface="Calibri" panose="020F0502020204030204" pitchFamily="34" charset="0"/>
                          <a:ea typeface="Calibri" panose="020F0502020204030204" pitchFamily="34" charset="0"/>
                          <a:cs typeface="Calibri" panose="020F0502020204030204" pitchFamily="34" charset="0"/>
                        </a:rPr>
                        <a:t>                       -14%</a:t>
                      </a:r>
                      <a:endParaRPr lang="ro-R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3820595"/>
                  </a:ext>
                </a:extLst>
              </a:tr>
              <a:tr h="464411">
                <a:tc>
                  <a:txBody>
                    <a:bodyPr/>
                    <a:lstStyle/>
                    <a:p>
                      <a:pPr>
                        <a:lnSpc>
                          <a:spcPct val="115000"/>
                        </a:lnSpc>
                        <a:spcAft>
                          <a:spcPts val="0"/>
                        </a:spcAft>
                      </a:pPr>
                      <a:r>
                        <a:rPr lang="ro-RO" sz="1800">
                          <a:effectLst/>
                          <a:latin typeface="Arial" panose="020B0604020202020204" pitchFamily="34" charset="0"/>
                          <a:ea typeface="Calibri" panose="020F0502020204030204" pitchFamily="34" charset="0"/>
                          <a:cs typeface="Arial" panose="020B0604020202020204" pitchFamily="34" charset="0"/>
                        </a:rPr>
                        <a:t>Electric Energy Supply, gas, steam and Air Conditioning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o-RO" sz="1800">
                          <a:effectLst/>
                          <a:latin typeface="Calibri" panose="020F0502020204030204" pitchFamily="34" charset="0"/>
                          <a:ea typeface="Calibri" panose="020F0502020204030204" pitchFamily="34" charset="0"/>
                          <a:cs typeface="Calibri" panose="020F0502020204030204" pitchFamily="34" charset="0"/>
                        </a:rPr>
                        <a:t>                          31%</a:t>
                      </a:r>
                      <a:endParaRPr lang="ro-R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3508510"/>
                  </a:ext>
                </a:extLst>
              </a:tr>
              <a:tr h="441163">
                <a:tc>
                  <a:txBody>
                    <a:bodyPr/>
                    <a:lstStyle/>
                    <a:p>
                      <a:pPr>
                        <a:lnSpc>
                          <a:spcPct val="115000"/>
                        </a:lnSpc>
                        <a:spcAft>
                          <a:spcPts val="0"/>
                        </a:spcAft>
                      </a:pPr>
                      <a:r>
                        <a:rPr lang="ro-RO" sz="1800">
                          <a:effectLst/>
                          <a:latin typeface="Arial" panose="020B0604020202020204" pitchFamily="34" charset="0"/>
                          <a:ea typeface="Calibri" panose="020F0502020204030204" pitchFamily="34" charset="0"/>
                          <a:cs typeface="Arial" panose="020B0604020202020204" pitchFamily="34" charset="0"/>
                        </a:rPr>
                        <a:t>Industry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o-RO" sz="1800">
                          <a:effectLst/>
                          <a:latin typeface="Calibri" panose="020F0502020204030204" pitchFamily="34" charset="0"/>
                          <a:ea typeface="Calibri" panose="020F0502020204030204" pitchFamily="34" charset="0"/>
                          <a:cs typeface="Calibri" panose="020F0502020204030204" pitchFamily="34" charset="0"/>
                        </a:rPr>
                        <a:t>                         -13%</a:t>
                      </a:r>
                      <a:endParaRPr lang="ro-R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6016083"/>
                  </a:ext>
                </a:extLst>
              </a:tr>
              <a:tr h="441163">
                <a:tc>
                  <a:txBody>
                    <a:bodyPr/>
                    <a:lstStyle/>
                    <a:p>
                      <a:pPr>
                        <a:lnSpc>
                          <a:spcPct val="115000"/>
                        </a:lnSpc>
                        <a:spcAft>
                          <a:spcPts val="0"/>
                        </a:spcAft>
                      </a:pPr>
                      <a:r>
                        <a:rPr lang="ro-RO" sz="1800" dirty="0">
                          <a:effectLst/>
                          <a:latin typeface="Arial" panose="020B0604020202020204" pitchFamily="34" charset="0"/>
                          <a:ea typeface="Calibri" panose="020F0502020204030204" pitchFamily="34" charset="0"/>
                          <a:cs typeface="Arial" panose="020B0604020202020204" pitchFamily="34" charset="0"/>
                        </a:rPr>
                        <a:t>Mining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o-RO" sz="1800" dirty="0">
                          <a:effectLst/>
                          <a:latin typeface="Calibri" panose="020F0502020204030204" pitchFamily="34" charset="0"/>
                          <a:ea typeface="Calibri" panose="020F0502020204030204" pitchFamily="34" charset="0"/>
                          <a:cs typeface="Calibri" panose="020F0502020204030204" pitchFamily="34" charset="0"/>
                        </a:rPr>
                        <a:t>                           0%</a:t>
                      </a:r>
                      <a:endParaRPr lang="ro-R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3597869"/>
                  </a:ext>
                </a:extLst>
              </a:tr>
            </a:tbl>
          </a:graphicData>
        </a:graphic>
      </p:graphicFrame>
      <p:sp>
        <p:nvSpPr>
          <p:cNvPr id="9" name="Rectangle 8">
            <a:extLst>
              <a:ext uri="{FF2B5EF4-FFF2-40B4-BE49-F238E27FC236}">
                <a16:creationId xmlns:a16="http://schemas.microsoft.com/office/drawing/2014/main" id="{31F178BF-EC7A-4F2B-918F-5F98F8A964FA}"/>
              </a:ext>
            </a:extLst>
          </p:cNvPr>
          <p:cNvSpPr/>
          <p:nvPr/>
        </p:nvSpPr>
        <p:spPr>
          <a:xfrm>
            <a:off x="685800" y="4668139"/>
            <a:ext cx="3810000" cy="2031325"/>
          </a:xfrm>
          <a:prstGeom prst="rect">
            <a:avLst/>
          </a:prstGeom>
        </p:spPr>
        <p:txBody>
          <a:bodyPr wrap="square">
            <a:spAutoFit/>
          </a:bodyPr>
          <a:lstStyle/>
          <a:p>
            <a:r>
              <a:rPr lang="ro-RO" dirty="0">
                <a:latin typeface="Arial" panose="020B0604020202020204" pitchFamily="34" charset="0"/>
                <a:ea typeface="Calibri" panose="020F0502020204030204" pitchFamily="34" charset="0"/>
                <a:cs typeface="Arial" panose="020B0604020202020204" pitchFamily="34" charset="0"/>
              </a:rPr>
              <a:t>The Work-Productivity Rate adjusted to the salary equals the resulting amount divided by the personal costs. It is afterwards adjusted to the number of paid workers.</a:t>
            </a:r>
            <a:br>
              <a:rPr lang="ro-RO" dirty="0">
                <a:latin typeface="Arial" panose="020B0604020202020204" pitchFamily="34" charset="0"/>
                <a:ea typeface="Calibri" panose="020F0502020204030204" pitchFamily="34" charset="0"/>
                <a:cs typeface="Arial" panose="020B0604020202020204" pitchFamily="34" charset="0"/>
              </a:rPr>
            </a:br>
            <a:endParaRPr lang="ro-RO"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69657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20FE46D-F577-46A9-9DF8-5B854DF307E2}"/>
              </a:ext>
            </a:extLst>
          </p:cNvPr>
          <p:cNvSpPr/>
          <p:nvPr/>
        </p:nvSpPr>
        <p:spPr>
          <a:xfrm>
            <a:off x="1143000" y="291405"/>
            <a:ext cx="4191000" cy="1384995"/>
          </a:xfrm>
          <a:prstGeom prst="rect">
            <a:avLst/>
          </a:prstGeom>
        </p:spPr>
        <p:txBody>
          <a:bodyPr wrap="square">
            <a:spAutoFit/>
          </a:bodyPr>
          <a:lstStyle/>
          <a:p>
            <a:pPr algn="ctr"/>
            <a:r>
              <a:rPr lang="en-US" sz="2800" b="1" dirty="0">
                <a:latin typeface="Arial" panose="020B0604020202020204" pitchFamily="34" charset="0"/>
                <a:cs typeface="Arial" panose="020B0604020202020204" pitchFamily="34" charset="0"/>
              </a:rPr>
              <a:t>Top Industries According to Wages Offered in 2019</a:t>
            </a:r>
            <a:endParaRPr lang="ro-RO" sz="2800" b="1" dirty="0">
              <a:latin typeface="Arial" panose="020B0604020202020204" pitchFamily="34" charset="0"/>
              <a:cs typeface="Arial" panose="020B0604020202020204" pitchFamily="34" charset="0"/>
            </a:endParaRPr>
          </a:p>
        </p:txBody>
      </p:sp>
      <p:graphicFrame>
        <p:nvGraphicFramePr>
          <p:cNvPr id="5" name="Table 4">
            <a:extLst>
              <a:ext uri="{FF2B5EF4-FFF2-40B4-BE49-F238E27FC236}">
                <a16:creationId xmlns:a16="http://schemas.microsoft.com/office/drawing/2014/main" id="{439D5630-42DE-4885-AFE3-8501DD0AED89}"/>
              </a:ext>
            </a:extLst>
          </p:cNvPr>
          <p:cNvGraphicFramePr>
            <a:graphicFrameLocks noGrp="1"/>
          </p:cNvGraphicFramePr>
          <p:nvPr>
            <p:extLst>
              <p:ext uri="{D42A27DB-BD31-4B8C-83A1-F6EECF244321}">
                <p14:modId xmlns:p14="http://schemas.microsoft.com/office/powerpoint/2010/main" val="785337732"/>
              </p:ext>
            </p:extLst>
          </p:nvPr>
        </p:nvGraphicFramePr>
        <p:xfrm>
          <a:off x="762000" y="2366709"/>
          <a:ext cx="5105400" cy="2604010"/>
        </p:xfrm>
        <a:graphic>
          <a:graphicData uri="http://schemas.openxmlformats.org/drawingml/2006/table">
            <a:tbl>
              <a:tblPr firstRow="1" firstCol="1" bandRow="1"/>
              <a:tblGrid>
                <a:gridCol w="3777615">
                  <a:extLst>
                    <a:ext uri="{9D8B030D-6E8A-4147-A177-3AD203B41FA5}">
                      <a16:colId xmlns:a16="http://schemas.microsoft.com/office/drawing/2014/main" val="3898737244"/>
                    </a:ext>
                  </a:extLst>
                </a:gridCol>
                <a:gridCol w="1327785">
                  <a:extLst>
                    <a:ext uri="{9D8B030D-6E8A-4147-A177-3AD203B41FA5}">
                      <a16:colId xmlns:a16="http://schemas.microsoft.com/office/drawing/2014/main" val="2546229115"/>
                    </a:ext>
                  </a:extLst>
                </a:gridCol>
              </a:tblGrid>
              <a:tr h="47625">
                <a:tc>
                  <a:txBody>
                    <a:bodyPr/>
                    <a:lstStyle/>
                    <a:p>
                      <a:pPr algn="ctr">
                        <a:lnSpc>
                          <a:spcPct val="115000"/>
                        </a:lnSpc>
                        <a:spcAft>
                          <a:spcPts val="1000"/>
                        </a:spcAft>
                      </a:pPr>
                      <a:r>
                        <a:rPr lang="ro-RO" sz="1800" b="1">
                          <a:effectLst/>
                          <a:latin typeface="Times New Roman" panose="02020603050405020304" pitchFamily="18" charset="0"/>
                          <a:ea typeface="Calibri" panose="020F0502020204030204" pitchFamily="34" charset="0"/>
                          <a:cs typeface="Times New Roman" panose="02020603050405020304" pitchFamily="18" charset="0"/>
                        </a:rPr>
                        <a:t>Work Fields</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ro-RO" sz="1800" b="1" dirty="0">
                          <a:effectLst/>
                          <a:latin typeface="Times New Roman" panose="02020603050405020304" pitchFamily="18" charset="0"/>
                          <a:ea typeface="Calibri" panose="020F0502020204030204" pitchFamily="34" charset="0"/>
                          <a:cs typeface="Times New Roman" panose="02020603050405020304" pitchFamily="18" charset="0"/>
                        </a:rPr>
                        <a:t>Salaries</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l">
                        <a:lnSpc>
                          <a:spcPct val="115000"/>
                        </a:lnSpc>
                        <a:spcAft>
                          <a:spcPts val="1000"/>
                        </a:spcAft>
                      </a:pPr>
                      <a:r>
                        <a:rPr lang="ro-RO" sz="1800" b="1" dirty="0">
                          <a:effectLst/>
                          <a:latin typeface="Times New Roman" panose="02020603050405020304" pitchFamily="18" charset="0"/>
                          <a:ea typeface="Calibri" panose="020F0502020204030204" pitchFamily="34" charset="0"/>
                          <a:cs typeface="Times New Roman" panose="02020603050405020304" pitchFamily="18" charset="0"/>
                        </a:rPr>
                        <a:t>(Ron)</a:t>
                      </a:r>
                      <a:endParaRPr lang="ro-R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4520346"/>
                  </a:ext>
                </a:extLst>
              </a:tr>
              <a:tr h="352425">
                <a:tc>
                  <a:txBody>
                    <a:bodyPr/>
                    <a:lstStyle/>
                    <a:p>
                      <a:pPr algn="l">
                        <a:lnSpc>
                          <a:spcPct val="115000"/>
                        </a:lnSpc>
                        <a:spcAft>
                          <a:spcPts val="1000"/>
                        </a:spcAft>
                      </a:pPr>
                      <a:r>
                        <a:rPr lang="ro-RO" sz="1800">
                          <a:effectLst/>
                          <a:latin typeface="Times New Roman" panose="02020603050405020304" pitchFamily="18" charset="0"/>
                          <a:ea typeface="Calibri" panose="020F0502020204030204" pitchFamily="34" charset="0"/>
                          <a:cs typeface="Times New Roman" panose="02020603050405020304" pitchFamily="18" charset="0"/>
                        </a:rPr>
                        <a:t>Service activity in information technology, computer service activities</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ro-RO" sz="1800">
                          <a:effectLst/>
                          <a:latin typeface="Times New Roman" panose="02020603050405020304" pitchFamily="18" charset="0"/>
                          <a:ea typeface="Calibri" panose="020F0502020204030204" pitchFamily="34" charset="0"/>
                          <a:cs typeface="Times New Roman" panose="02020603050405020304" pitchFamily="18" charset="0"/>
                        </a:rPr>
                        <a:t>6.380</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7920373"/>
                  </a:ext>
                </a:extLst>
              </a:tr>
              <a:tr h="259715">
                <a:tc>
                  <a:txBody>
                    <a:bodyPr/>
                    <a:lstStyle/>
                    <a:p>
                      <a:pPr algn="l">
                        <a:lnSpc>
                          <a:spcPct val="115000"/>
                        </a:lnSpc>
                        <a:spcAft>
                          <a:spcPts val="1000"/>
                        </a:spcAft>
                      </a:pPr>
                      <a:r>
                        <a:rPr lang="ro-RO" sz="1800">
                          <a:effectLst/>
                          <a:latin typeface="Times New Roman" panose="02020603050405020304" pitchFamily="18" charset="0"/>
                          <a:ea typeface="Calibri" panose="020F0502020204030204" pitchFamily="34" charset="0"/>
                          <a:cs typeface="Times New Roman" panose="02020603050405020304" pitchFamily="18" charset="0"/>
                        </a:rPr>
                        <a:t>Air  transport</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ro-RO" sz="1800">
                          <a:effectLst/>
                          <a:latin typeface="Times New Roman" panose="02020603050405020304" pitchFamily="18" charset="0"/>
                          <a:ea typeface="Calibri" panose="020F0502020204030204" pitchFamily="34" charset="0"/>
                          <a:cs typeface="Times New Roman" panose="02020603050405020304" pitchFamily="18" charset="0"/>
                        </a:rPr>
                        <a:t>5.390</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3655651"/>
                  </a:ext>
                </a:extLst>
              </a:tr>
              <a:tr h="263525">
                <a:tc>
                  <a:txBody>
                    <a:bodyPr/>
                    <a:lstStyle/>
                    <a:p>
                      <a:pPr algn="l">
                        <a:lnSpc>
                          <a:spcPct val="115000"/>
                        </a:lnSpc>
                        <a:spcAft>
                          <a:spcPts val="1000"/>
                        </a:spcAft>
                      </a:pPr>
                      <a:r>
                        <a:rPr lang="ro-RO" sz="1800">
                          <a:effectLst/>
                          <a:latin typeface="Times New Roman" panose="02020603050405020304" pitchFamily="18" charset="0"/>
                          <a:ea typeface="Calibri" panose="020F0502020204030204" pitchFamily="34" charset="0"/>
                          <a:cs typeface="Times New Roman" panose="02020603050405020304" pitchFamily="18" charset="0"/>
                        </a:rPr>
                        <a:t>Financial intermediation and insurance</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ro-RO" sz="1800">
                          <a:effectLst/>
                          <a:latin typeface="Times New Roman" panose="02020603050405020304" pitchFamily="18" charset="0"/>
                          <a:ea typeface="Calibri" panose="020F0502020204030204" pitchFamily="34" charset="0"/>
                          <a:cs typeface="Times New Roman" panose="02020603050405020304" pitchFamily="18" charset="0"/>
                        </a:rPr>
                        <a:t>4.654</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7451710"/>
                  </a:ext>
                </a:extLst>
              </a:tr>
              <a:tr h="332740">
                <a:tc>
                  <a:txBody>
                    <a:bodyPr/>
                    <a:lstStyle/>
                    <a:p>
                      <a:pPr algn="l">
                        <a:lnSpc>
                          <a:spcPct val="115000"/>
                        </a:lnSpc>
                        <a:spcAft>
                          <a:spcPts val="1000"/>
                        </a:spcAft>
                      </a:pPr>
                      <a:r>
                        <a:rPr lang="ro-RO" sz="1800">
                          <a:effectLst/>
                          <a:latin typeface="Times New Roman" panose="02020603050405020304" pitchFamily="18" charset="0"/>
                          <a:ea typeface="Calibri" panose="020F0502020204030204" pitchFamily="34" charset="0"/>
                          <a:cs typeface="Times New Roman" panose="02020603050405020304" pitchFamily="18" charset="0"/>
                        </a:rPr>
                        <a:t>Telecomunications</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ro-RO" sz="1800">
                          <a:effectLst/>
                          <a:latin typeface="Times New Roman" panose="02020603050405020304" pitchFamily="18" charset="0"/>
                          <a:ea typeface="Calibri" panose="020F0502020204030204" pitchFamily="34" charset="0"/>
                          <a:cs typeface="Times New Roman" panose="02020603050405020304" pitchFamily="18" charset="0"/>
                        </a:rPr>
                        <a:t>3.902</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1661700"/>
                  </a:ext>
                </a:extLst>
              </a:tr>
              <a:tr h="331470">
                <a:tc>
                  <a:txBody>
                    <a:bodyPr/>
                    <a:lstStyle/>
                    <a:p>
                      <a:pPr algn="l">
                        <a:lnSpc>
                          <a:spcPct val="115000"/>
                        </a:lnSpc>
                        <a:spcAft>
                          <a:spcPts val="1000"/>
                        </a:spcAft>
                      </a:pPr>
                      <a:r>
                        <a:rPr lang="ro-RO" sz="1800">
                          <a:effectLst/>
                          <a:latin typeface="Times New Roman" panose="02020603050405020304" pitchFamily="18" charset="0"/>
                          <a:ea typeface="Calibri" panose="020F0502020204030204" pitchFamily="34" charset="0"/>
                          <a:cs typeface="Times New Roman" panose="02020603050405020304" pitchFamily="18" charset="0"/>
                        </a:rPr>
                        <a:t>Extractive industry</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3.700</a:t>
                      </a:r>
                      <a:endParaRPr lang="ro-R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2999228"/>
                  </a:ext>
                </a:extLst>
              </a:tr>
            </a:tbl>
          </a:graphicData>
        </a:graphic>
      </p:graphicFrame>
      <p:sp>
        <p:nvSpPr>
          <p:cNvPr id="6" name="Rectangle 5">
            <a:extLst>
              <a:ext uri="{FF2B5EF4-FFF2-40B4-BE49-F238E27FC236}">
                <a16:creationId xmlns:a16="http://schemas.microsoft.com/office/drawing/2014/main" id="{FA75E969-DFB4-46F4-B162-F4F1C58FF29F}"/>
              </a:ext>
            </a:extLst>
          </p:cNvPr>
          <p:cNvSpPr/>
          <p:nvPr/>
        </p:nvSpPr>
        <p:spPr>
          <a:xfrm>
            <a:off x="6781800" y="152074"/>
            <a:ext cx="4724400" cy="1536767"/>
          </a:xfrm>
          <a:prstGeom prst="rect">
            <a:avLst/>
          </a:prstGeom>
        </p:spPr>
        <p:txBody>
          <a:bodyPr wrap="square">
            <a:spAutoFit/>
          </a:bodyPr>
          <a:lstStyle/>
          <a:p>
            <a:pPr algn="ctr">
              <a:lnSpc>
                <a:spcPct val="115000"/>
              </a:lnSpc>
              <a:spcAft>
                <a:spcPts val="1000"/>
              </a:spcAft>
            </a:pPr>
            <a:r>
              <a:rPr lang="ro-RO" sz="2800" b="1" dirty="0">
                <a:latin typeface="Arial" panose="020B0604020202020204" pitchFamily="34" charset="0"/>
                <a:ea typeface="Calibri" panose="020F0502020204030204" pitchFamily="34" charset="0"/>
                <a:cs typeface="Arial" panose="020B0604020202020204" pitchFamily="34" charset="0"/>
              </a:rPr>
              <a:t>The </a:t>
            </a:r>
            <a:r>
              <a:rPr lang="en-US" sz="2800" b="1" dirty="0">
                <a:latin typeface="Arial" panose="020B0604020202020204" pitchFamily="34" charset="0"/>
                <a:ea typeface="Calibri" panose="020F0502020204030204" pitchFamily="34" charset="0"/>
                <a:cs typeface="Arial" panose="020B0604020202020204" pitchFamily="34" charset="0"/>
              </a:rPr>
              <a:t>P</a:t>
            </a:r>
            <a:r>
              <a:rPr lang="ro-RO" sz="2800" b="1" dirty="0">
                <a:latin typeface="Arial" panose="020B0604020202020204" pitchFamily="34" charset="0"/>
                <a:ea typeface="Calibri" panose="020F0502020204030204" pitchFamily="34" charset="0"/>
                <a:cs typeface="Arial" panose="020B0604020202020204" pitchFamily="34" charset="0"/>
              </a:rPr>
              <a:t>ossibility to </a:t>
            </a:r>
            <a:r>
              <a:rPr lang="en-US" sz="2800" b="1" dirty="0">
                <a:latin typeface="Arial" panose="020B0604020202020204" pitchFamily="34" charset="0"/>
                <a:ea typeface="Calibri" panose="020F0502020204030204" pitchFamily="34" charset="0"/>
                <a:cs typeface="Arial" panose="020B0604020202020204" pitchFamily="34" charset="0"/>
              </a:rPr>
              <a:t>W</a:t>
            </a:r>
            <a:r>
              <a:rPr lang="ro-RO" sz="2800" b="1" dirty="0">
                <a:latin typeface="Arial" panose="020B0604020202020204" pitchFamily="34" charset="0"/>
                <a:ea typeface="Calibri" panose="020F0502020204030204" pitchFamily="34" charset="0"/>
                <a:cs typeface="Arial" panose="020B0604020202020204" pitchFamily="34" charset="0"/>
              </a:rPr>
              <a:t>ork </a:t>
            </a:r>
            <a:r>
              <a:rPr lang="en-US" sz="2800" b="1" dirty="0">
                <a:latin typeface="Arial" panose="020B0604020202020204" pitchFamily="34" charset="0"/>
                <a:ea typeface="Calibri" panose="020F0502020204030204" pitchFamily="34" charset="0"/>
                <a:cs typeface="Arial" panose="020B0604020202020204" pitchFamily="34" charset="0"/>
              </a:rPr>
              <a:t>R</a:t>
            </a:r>
            <a:r>
              <a:rPr lang="ro-RO" sz="2800" b="1" dirty="0">
                <a:latin typeface="Arial" panose="020B0604020202020204" pitchFamily="34" charset="0"/>
                <a:ea typeface="Calibri" panose="020F0502020204030204" pitchFamily="34" charset="0"/>
                <a:cs typeface="Arial" panose="020B0604020202020204" pitchFamily="34" charset="0"/>
              </a:rPr>
              <a:t>emotely that the </a:t>
            </a:r>
            <a:r>
              <a:rPr lang="en-US" sz="2800" b="1" dirty="0">
                <a:latin typeface="Arial" panose="020B0604020202020204" pitchFamily="34" charset="0"/>
                <a:ea typeface="Calibri" panose="020F0502020204030204" pitchFamily="34" charset="0"/>
                <a:cs typeface="Arial" panose="020B0604020202020204" pitchFamily="34" charset="0"/>
              </a:rPr>
              <a:t>C</a:t>
            </a:r>
            <a:r>
              <a:rPr lang="ro-RO" sz="2800" b="1" dirty="0">
                <a:latin typeface="Arial" panose="020B0604020202020204" pitchFamily="34" charset="0"/>
                <a:ea typeface="Calibri" panose="020F0502020204030204" pitchFamily="34" charset="0"/>
                <a:cs typeface="Arial" panose="020B0604020202020204" pitchFamily="34" charset="0"/>
              </a:rPr>
              <a:t>ompanies </a:t>
            </a:r>
            <a:r>
              <a:rPr lang="en-US" sz="2800" b="1" dirty="0">
                <a:latin typeface="Arial" panose="020B0604020202020204" pitchFamily="34" charset="0"/>
                <a:ea typeface="Calibri" panose="020F0502020204030204" pitchFamily="34" charset="0"/>
                <a:cs typeface="Arial" panose="020B0604020202020204" pitchFamily="34" charset="0"/>
              </a:rPr>
              <a:t>G</a:t>
            </a:r>
            <a:r>
              <a:rPr lang="ro-RO" sz="2800" b="1" dirty="0">
                <a:latin typeface="Arial" panose="020B0604020202020204" pitchFamily="34" charset="0"/>
                <a:ea typeface="Calibri" panose="020F0502020204030204" pitchFamily="34" charset="0"/>
                <a:cs typeface="Arial" panose="020B0604020202020204" pitchFamily="34" charset="0"/>
              </a:rPr>
              <a:t>ive</a:t>
            </a:r>
            <a:endParaRPr lang="ro-RO" sz="2800" dirty="0">
              <a:latin typeface="Arial" panose="020B0604020202020204" pitchFamily="34" charset="0"/>
              <a:ea typeface="Calibri" panose="020F0502020204030204" pitchFamily="34" charset="0"/>
              <a:cs typeface="Arial" panose="020B0604020202020204" pitchFamily="34" charset="0"/>
            </a:endParaRPr>
          </a:p>
        </p:txBody>
      </p:sp>
      <p:graphicFrame>
        <p:nvGraphicFramePr>
          <p:cNvPr id="7" name="Table 6">
            <a:extLst>
              <a:ext uri="{FF2B5EF4-FFF2-40B4-BE49-F238E27FC236}">
                <a16:creationId xmlns:a16="http://schemas.microsoft.com/office/drawing/2014/main" id="{362D519D-41A0-4226-902F-DFDC0B7C4C04}"/>
              </a:ext>
            </a:extLst>
          </p:cNvPr>
          <p:cNvGraphicFramePr>
            <a:graphicFrameLocks noGrp="1"/>
          </p:cNvGraphicFramePr>
          <p:nvPr>
            <p:extLst>
              <p:ext uri="{D42A27DB-BD31-4B8C-83A1-F6EECF244321}">
                <p14:modId xmlns:p14="http://schemas.microsoft.com/office/powerpoint/2010/main" val="3001193332"/>
              </p:ext>
            </p:extLst>
          </p:nvPr>
        </p:nvGraphicFramePr>
        <p:xfrm>
          <a:off x="7429182" y="2404031"/>
          <a:ext cx="3429635" cy="2676652"/>
        </p:xfrm>
        <a:graphic>
          <a:graphicData uri="http://schemas.openxmlformats.org/drawingml/2006/table">
            <a:tbl>
              <a:tblPr firstRow="1" firstCol="1" bandRow="1"/>
              <a:tblGrid>
                <a:gridCol w="2439670">
                  <a:extLst>
                    <a:ext uri="{9D8B030D-6E8A-4147-A177-3AD203B41FA5}">
                      <a16:colId xmlns:a16="http://schemas.microsoft.com/office/drawing/2014/main" val="613767897"/>
                    </a:ext>
                  </a:extLst>
                </a:gridCol>
                <a:gridCol w="989965">
                  <a:extLst>
                    <a:ext uri="{9D8B030D-6E8A-4147-A177-3AD203B41FA5}">
                      <a16:colId xmlns:a16="http://schemas.microsoft.com/office/drawing/2014/main" val="1758985849"/>
                    </a:ext>
                  </a:extLst>
                </a:gridCol>
              </a:tblGrid>
              <a:tr h="158750">
                <a:tc>
                  <a:txBody>
                    <a:bodyPr/>
                    <a:lstStyle/>
                    <a:p>
                      <a:pPr>
                        <a:lnSpc>
                          <a:spcPct val="115000"/>
                        </a:lnSpc>
                        <a:spcAft>
                          <a:spcPts val="0"/>
                        </a:spcAft>
                      </a:pPr>
                      <a:r>
                        <a:rPr lang="ro-RO" sz="1800">
                          <a:effectLst/>
                          <a:latin typeface="Arial" panose="020B0604020202020204" pitchFamily="34" charset="0"/>
                          <a:ea typeface="Times New Roman" panose="02020603050405020304" pitchFamily="18" charset="0"/>
                          <a:cs typeface="Times New Roman" panose="02020603050405020304" pitchFamily="18" charset="0"/>
                        </a:rPr>
                        <a:t>10-15 days</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o-RO" sz="1800">
                          <a:effectLst/>
                          <a:latin typeface="Arial" panose="020B0604020202020204" pitchFamily="34" charset="0"/>
                          <a:ea typeface="Times New Roman" panose="02020603050405020304" pitchFamily="18" charset="0"/>
                          <a:cs typeface="Times New Roman" panose="02020603050405020304" pitchFamily="18" charset="0"/>
                        </a:rPr>
                        <a:t>3.53%</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4551444"/>
                  </a:ext>
                </a:extLst>
              </a:tr>
              <a:tr h="168275">
                <a:tc>
                  <a:txBody>
                    <a:bodyPr/>
                    <a:lstStyle/>
                    <a:p>
                      <a:pPr>
                        <a:lnSpc>
                          <a:spcPct val="115000"/>
                        </a:lnSpc>
                        <a:spcAft>
                          <a:spcPts val="0"/>
                        </a:spcAft>
                      </a:pPr>
                      <a:r>
                        <a:rPr lang="ro-RO" sz="1800">
                          <a:effectLst/>
                          <a:latin typeface="Arial" panose="020B0604020202020204" pitchFamily="34" charset="0"/>
                          <a:ea typeface="Times New Roman" panose="02020603050405020304" pitchFamily="18" charset="0"/>
                          <a:cs typeface="Times New Roman" panose="02020603050405020304" pitchFamily="18" charset="0"/>
                        </a:rPr>
                        <a:t>2 days</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o-RO" sz="1800">
                          <a:effectLst/>
                          <a:latin typeface="Arial" panose="020B0604020202020204" pitchFamily="34" charset="0"/>
                          <a:ea typeface="Times New Roman" panose="02020603050405020304" pitchFamily="18" charset="0"/>
                          <a:cs typeface="Times New Roman" panose="02020603050405020304" pitchFamily="18" charset="0"/>
                        </a:rPr>
                        <a:t>8.00%</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1564518"/>
                  </a:ext>
                </a:extLst>
              </a:tr>
              <a:tr h="168275">
                <a:tc>
                  <a:txBody>
                    <a:bodyPr/>
                    <a:lstStyle/>
                    <a:p>
                      <a:pPr>
                        <a:lnSpc>
                          <a:spcPct val="115000"/>
                        </a:lnSpc>
                        <a:spcAft>
                          <a:spcPts val="0"/>
                        </a:spcAft>
                      </a:pPr>
                      <a:r>
                        <a:rPr lang="ro-RO" sz="1800">
                          <a:effectLst/>
                          <a:latin typeface="Arial" panose="020B0604020202020204" pitchFamily="34" charset="0"/>
                          <a:ea typeface="Times New Roman" panose="02020603050405020304" pitchFamily="18" charset="0"/>
                          <a:cs typeface="Times New Roman" panose="02020603050405020304" pitchFamily="18" charset="0"/>
                        </a:rPr>
                        <a:t>3 days</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o-RO" sz="1800">
                          <a:effectLst/>
                          <a:latin typeface="Arial" panose="020B0604020202020204" pitchFamily="34" charset="0"/>
                          <a:ea typeface="Times New Roman" panose="02020603050405020304" pitchFamily="18" charset="0"/>
                          <a:cs typeface="Times New Roman" panose="02020603050405020304" pitchFamily="18" charset="0"/>
                        </a:rPr>
                        <a:t>8.03%</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5507937"/>
                  </a:ext>
                </a:extLst>
              </a:tr>
              <a:tr h="158750">
                <a:tc>
                  <a:txBody>
                    <a:bodyPr/>
                    <a:lstStyle/>
                    <a:p>
                      <a:pPr>
                        <a:lnSpc>
                          <a:spcPct val="115000"/>
                        </a:lnSpc>
                        <a:spcAft>
                          <a:spcPts val="0"/>
                        </a:spcAft>
                      </a:pPr>
                      <a:r>
                        <a:rPr lang="ro-RO" sz="1800">
                          <a:effectLst/>
                          <a:latin typeface="Arial" panose="020B0604020202020204" pitchFamily="34" charset="0"/>
                          <a:ea typeface="Times New Roman" panose="02020603050405020304" pitchFamily="18" charset="0"/>
                          <a:cs typeface="Times New Roman" panose="02020603050405020304" pitchFamily="18" charset="0"/>
                        </a:rPr>
                        <a:t>More than 5 days</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o-RO" sz="1800">
                          <a:effectLst/>
                          <a:latin typeface="Arial" panose="020B0604020202020204" pitchFamily="34" charset="0"/>
                          <a:ea typeface="Times New Roman" panose="02020603050405020304" pitchFamily="18" charset="0"/>
                          <a:cs typeface="Times New Roman" panose="02020603050405020304" pitchFamily="18" charset="0"/>
                        </a:rPr>
                        <a:t>8.03%</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89576"/>
                  </a:ext>
                </a:extLst>
              </a:tr>
              <a:tr h="168275">
                <a:tc>
                  <a:txBody>
                    <a:bodyPr/>
                    <a:lstStyle/>
                    <a:p>
                      <a:pPr>
                        <a:lnSpc>
                          <a:spcPct val="115000"/>
                        </a:lnSpc>
                        <a:spcAft>
                          <a:spcPts val="0"/>
                        </a:spcAft>
                      </a:pPr>
                      <a:r>
                        <a:rPr lang="ro-RO" sz="1800">
                          <a:effectLst/>
                          <a:latin typeface="Arial" panose="020B0604020202020204" pitchFamily="34" charset="0"/>
                          <a:ea typeface="Times New Roman" panose="02020603050405020304" pitchFamily="18" charset="0"/>
                          <a:cs typeface="Times New Roman" panose="02020603050405020304" pitchFamily="18" charset="0"/>
                        </a:rPr>
                        <a:t>Other</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o-RO" sz="1800">
                          <a:effectLst/>
                          <a:latin typeface="Arial" panose="020B0604020202020204" pitchFamily="34" charset="0"/>
                          <a:ea typeface="Times New Roman" panose="02020603050405020304" pitchFamily="18" charset="0"/>
                          <a:cs typeface="Times New Roman" panose="02020603050405020304" pitchFamily="18" charset="0"/>
                        </a:rPr>
                        <a:t>10.61%</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0650828"/>
                  </a:ext>
                </a:extLst>
              </a:tr>
              <a:tr h="158750">
                <a:tc>
                  <a:txBody>
                    <a:bodyPr/>
                    <a:lstStyle/>
                    <a:p>
                      <a:pPr>
                        <a:lnSpc>
                          <a:spcPct val="115000"/>
                        </a:lnSpc>
                        <a:spcAft>
                          <a:spcPts val="0"/>
                        </a:spcAft>
                      </a:pPr>
                      <a:r>
                        <a:rPr lang="ro-RO" sz="1800">
                          <a:effectLst/>
                          <a:latin typeface="Arial" panose="020B0604020202020204" pitchFamily="34" charset="0"/>
                          <a:ea typeface="Times New Roman" panose="02020603050405020304" pitchFamily="18" charset="0"/>
                          <a:cs typeface="Times New Roman" panose="02020603050405020304" pitchFamily="18" charset="0"/>
                        </a:rPr>
                        <a:t>1 day</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o-RO" sz="1800">
                          <a:effectLst/>
                          <a:latin typeface="Arial" panose="020B0604020202020204" pitchFamily="34" charset="0"/>
                          <a:ea typeface="Times New Roman" panose="02020603050405020304" pitchFamily="18" charset="0"/>
                          <a:cs typeface="Times New Roman" panose="02020603050405020304" pitchFamily="18" charset="0"/>
                        </a:rPr>
                        <a:t>11.25%</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2557645"/>
                  </a:ext>
                </a:extLst>
              </a:tr>
              <a:tr h="336550">
                <a:tc>
                  <a:txBody>
                    <a:bodyPr/>
                    <a:lstStyle/>
                    <a:p>
                      <a:pPr>
                        <a:lnSpc>
                          <a:spcPct val="115000"/>
                        </a:lnSpc>
                        <a:spcAft>
                          <a:spcPts val="0"/>
                        </a:spcAft>
                      </a:pPr>
                      <a:r>
                        <a:rPr lang="ro-RO" sz="1800">
                          <a:effectLst/>
                          <a:latin typeface="Arial" panose="020B0604020202020204" pitchFamily="34" charset="0"/>
                          <a:ea typeface="Times New Roman" panose="02020603050405020304" pitchFamily="18" charset="0"/>
                          <a:cs typeface="Times New Roman" panose="02020603050405020304" pitchFamily="18" charset="0"/>
                        </a:rPr>
                        <a:t>It’s not efficient in our organization</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o-RO" sz="1800">
                          <a:effectLst/>
                          <a:latin typeface="Arial" panose="020B0604020202020204" pitchFamily="34" charset="0"/>
                          <a:ea typeface="Times New Roman" panose="02020603050405020304" pitchFamily="18" charset="0"/>
                          <a:cs typeface="Times New Roman" panose="02020603050405020304" pitchFamily="18" charset="0"/>
                        </a:rPr>
                        <a:t>24.75%</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8504931"/>
                  </a:ext>
                </a:extLst>
              </a:tr>
              <a:tr h="168275">
                <a:tc>
                  <a:txBody>
                    <a:bodyPr/>
                    <a:lstStyle/>
                    <a:p>
                      <a:pPr>
                        <a:lnSpc>
                          <a:spcPct val="115000"/>
                        </a:lnSpc>
                        <a:spcAft>
                          <a:spcPts val="0"/>
                        </a:spcAft>
                      </a:pPr>
                      <a:r>
                        <a:rPr lang="ro-RO" sz="1800">
                          <a:effectLst/>
                          <a:latin typeface="Arial" panose="020B0604020202020204" pitchFamily="34" charset="0"/>
                          <a:ea typeface="Times New Roman" panose="02020603050405020304" pitchFamily="18" charset="0"/>
                          <a:cs typeface="Times New Roman" panose="02020603050405020304" pitchFamily="18" charset="0"/>
                        </a:rPr>
                        <a:t>We don’t offer</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o-RO" sz="1800" dirty="0">
                          <a:effectLst/>
                          <a:latin typeface="Arial" panose="020B0604020202020204" pitchFamily="34" charset="0"/>
                          <a:ea typeface="Times New Roman" panose="02020603050405020304" pitchFamily="18" charset="0"/>
                          <a:cs typeface="Times New Roman" panose="02020603050405020304" pitchFamily="18" charset="0"/>
                        </a:rPr>
                        <a:t>26.04%</a:t>
                      </a:r>
                      <a:endParaRPr lang="ro-R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933197"/>
                  </a:ext>
                </a:extLst>
              </a:tr>
            </a:tbl>
          </a:graphicData>
        </a:graphic>
      </p:graphicFrame>
      <p:sp>
        <p:nvSpPr>
          <p:cNvPr id="8" name="Rectangle 7">
            <a:extLst>
              <a:ext uri="{FF2B5EF4-FFF2-40B4-BE49-F238E27FC236}">
                <a16:creationId xmlns:a16="http://schemas.microsoft.com/office/drawing/2014/main" id="{04CF0F75-4645-464B-996F-803E4D13075B}"/>
              </a:ext>
            </a:extLst>
          </p:cNvPr>
          <p:cNvSpPr/>
          <p:nvPr/>
        </p:nvSpPr>
        <p:spPr>
          <a:xfrm>
            <a:off x="6934200" y="5334000"/>
            <a:ext cx="5029200" cy="1200329"/>
          </a:xfrm>
          <a:prstGeom prst="rect">
            <a:avLst/>
          </a:prstGeom>
        </p:spPr>
        <p:txBody>
          <a:bodyPr wrap="square">
            <a:spAutoFit/>
          </a:bodyPr>
          <a:lstStyle/>
          <a:p>
            <a:r>
              <a:rPr lang="ro-RO" dirty="0">
                <a:solidFill>
                  <a:srgbClr val="212121"/>
                </a:solidFill>
                <a:latin typeface="Arial" panose="020B0604020202020204" pitchFamily="34" charset="0"/>
                <a:ea typeface="Times New Roman" panose="02020603050405020304" pitchFamily="18" charset="0"/>
                <a:cs typeface="Arial" panose="020B0604020202020204" pitchFamily="34" charset="0"/>
              </a:rPr>
              <a:t>Half of the companies said they gave the possibility to higher education employees to work remotely.</a:t>
            </a:r>
            <a:br>
              <a:rPr lang="ro-RO" dirty="0">
                <a:latin typeface="Arial" panose="020B0604020202020204" pitchFamily="34" charset="0"/>
                <a:ea typeface="Times New Roman" panose="02020603050405020304" pitchFamily="18" charset="0"/>
                <a:cs typeface="Arial" panose="020B0604020202020204" pitchFamily="34" charset="0"/>
              </a:rPr>
            </a:br>
            <a:endParaRPr lang="ro-RO"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BF933FF4-FEC8-4F4C-AFC8-5AF25C04FB6C}"/>
              </a:ext>
            </a:extLst>
          </p:cNvPr>
          <p:cNvSpPr txBox="1"/>
          <p:nvPr/>
        </p:nvSpPr>
        <p:spPr>
          <a:xfrm>
            <a:off x="1371600" y="5334000"/>
            <a:ext cx="4356962"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Jobs linked to ICT offer the best salaries.</a:t>
            </a:r>
            <a:endParaRPr lang="ro-RO"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86162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53703BB-F18B-4F53-AFE6-7C573F59CBE5}"/>
              </a:ext>
            </a:extLst>
          </p:cNvPr>
          <p:cNvSpPr/>
          <p:nvPr/>
        </p:nvSpPr>
        <p:spPr>
          <a:xfrm>
            <a:off x="838199" y="457200"/>
            <a:ext cx="10511957" cy="1041247"/>
          </a:xfrm>
          <a:prstGeom prst="rect">
            <a:avLst/>
          </a:prstGeom>
        </p:spPr>
        <p:txBody>
          <a:bodyPr wrap="square">
            <a:spAutoFit/>
          </a:bodyPr>
          <a:lstStyle/>
          <a:p>
            <a:pPr algn="ctr">
              <a:lnSpc>
                <a:spcPct val="115000"/>
              </a:lnSpc>
              <a:spcAft>
                <a:spcPts val="1000"/>
              </a:spcAft>
            </a:pPr>
            <a:r>
              <a:rPr lang="ro-RO" sz="2800" b="1" dirty="0">
                <a:latin typeface="Arial" panose="020B0604020202020204" pitchFamily="34" charset="0"/>
                <a:ea typeface="Calibri" panose="020F0502020204030204" pitchFamily="34" charset="0"/>
                <a:cs typeface="Arial" panose="020B0604020202020204" pitchFamily="34" charset="0"/>
              </a:rPr>
              <a:t>How </a:t>
            </a:r>
            <a:r>
              <a:rPr lang="en-US" sz="2800" b="1" dirty="0">
                <a:latin typeface="Arial" panose="020B0604020202020204" pitchFamily="34" charset="0"/>
                <a:ea typeface="Calibri" panose="020F0502020204030204" pitchFamily="34" charset="0"/>
                <a:cs typeface="Arial" panose="020B0604020202020204" pitchFamily="34" charset="0"/>
              </a:rPr>
              <a:t>W</a:t>
            </a:r>
            <a:r>
              <a:rPr lang="ro-RO" sz="2800" b="1" dirty="0">
                <a:latin typeface="Arial" panose="020B0604020202020204" pitchFamily="34" charset="0"/>
                <a:ea typeface="Calibri" panose="020F0502020204030204" pitchFamily="34" charset="0"/>
                <a:cs typeface="Arial" panose="020B0604020202020204" pitchFamily="34" charset="0"/>
              </a:rPr>
              <a:t>ill the </a:t>
            </a:r>
            <a:r>
              <a:rPr lang="en-US" sz="2800" b="1" dirty="0">
                <a:latin typeface="Arial" panose="020B0604020202020204" pitchFamily="34" charset="0"/>
                <a:ea typeface="Calibri" panose="020F0502020204030204" pitchFamily="34" charset="0"/>
                <a:cs typeface="Arial" panose="020B0604020202020204" pitchFamily="34" charset="0"/>
              </a:rPr>
              <a:t>N</a:t>
            </a:r>
            <a:r>
              <a:rPr lang="ro-RO" sz="2800" b="1" dirty="0">
                <a:latin typeface="Arial" panose="020B0604020202020204" pitchFamily="34" charset="0"/>
                <a:ea typeface="Calibri" panose="020F0502020204030204" pitchFamily="34" charset="0"/>
                <a:cs typeface="Arial" panose="020B0604020202020204" pitchFamily="34" charset="0"/>
              </a:rPr>
              <a:t>umber of </a:t>
            </a:r>
            <a:r>
              <a:rPr lang="en-US" sz="2800" b="1" dirty="0">
                <a:latin typeface="Arial" panose="020B0604020202020204" pitchFamily="34" charset="0"/>
                <a:ea typeface="Calibri" panose="020F0502020204030204" pitchFamily="34" charset="0"/>
                <a:cs typeface="Arial" panose="020B0604020202020204" pitchFamily="34" charset="0"/>
              </a:rPr>
              <a:t>E</a:t>
            </a:r>
            <a:r>
              <a:rPr lang="ro-RO" sz="2800" b="1" dirty="0">
                <a:latin typeface="Arial" panose="020B0604020202020204" pitchFamily="34" charset="0"/>
                <a:ea typeface="Calibri" panose="020F0502020204030204" pitchFamily="34" charset="0"/>
                <a:cs typeface="Arial" panose="020B0604020202020204" pitchFamily="34" charset="0"/>
              </a:rPr>
              <a:t>mployees in a </a:t>
            </a:r>
            <a:r>
              <a:rPr lang="en-US" sz="2800" b="1" dirty="0">
                <a:latin typeface="Arial" panose="020B0604020202020204" pitchFamily="34" charset="0"/>
                <a:ea typeface="Calibri" panose="020F0502020204030204" pitchFamily="34" charset="0"/>
                <a:cs typeface="Arial" panose="020B0604020202020204" pitchFamily="34" charset="0"/>
              </a:rPr>
              <a:t>C</a:t>
            </a:r>
            <a:r>
              <a:rPr lang="ro-RO" sz="2800" b="1" dirty="0">
                <a:latin typeface="Arial" panose="020B0604020202020204" pitchFamily="34" charset="0"/>
                <a:ea typeface="Calibri" panose="020F0502020204030204" pitchFamily="34" charset="0"/>
                <a:cs typeface="Arial" panose="020B0604020202020204" pitchFamily="34" charset="0"/>
              </a:rPr>
              <a:t>ompany </a:t>
            </a:r>
            <a:r>
              <a:rPr lang="en-US" sz="2800" b="1" dirty="0">
                <a:latin typeface="Arial" panose="020B0604020202020204" pitchFamily="34" charset="0"/>
                <a:ea typeface="Calibri" panose="020F0502020204030204" pitchFamily="34" charset="0"/>
                <a:cs typeface="Arial" panose="020B0604020202020204" pitchFamily="34" charset="0"/>
              </a:rPr>
              <a:t>C</a:t>
            </a:r>
            <a:r>
              <a:rPr lang="ro-RO" sz="2800" b="1" dirty="0">
                <a:latin typeface="Arial" panose="020B0604020202020204" pitchFamily="34" charset="0"/>
                <a:ea typeface="Calibri" panose="020F0502020204030204" pitchFamily="34" charset="0"/>
                <a:cs typeface="Arial" panose="020B0604020202020204" pitchFamily="34" charset="0"/>
              </a:rPr>
              <a:t>hange in 2019?</a:t>
            </a:r>
            <a:endParaRPr lang="ro-RO" sz="2800" dirty="0">
              <a:latin typeface="Arial" panose="020B0604020202020204" pitchFamily="34" charset="0"/>
              <a:ea typeface="Calibri" panose="020F0502020204030204" pitchFamily="34" charset="0"/>
              <a:cs typeface="Arial" panose="020B0604020202020204" pitchFamily="34" charset="0"/>
            </a:endParaRPr>
          </a:p>
        </p:txBody>
      </p:sp>
      <p:graphicFrame>
        <p:nvGraphicFramePr>
          <p:cNvPr id="3" name="Table 2">
            <a:extLst>
              <a:ext uri="{FF2B5EF4-FFF2-40B4-BE49-F238E27FC236}">
                <a16:creationId xmlns:a16="http://schemas.microsoft.com/office/drawing/2014/main" id="{A9E97C36-AA03-4501-9D2B-1C5DE8C2F102}"/>
              </a:ext>
            </a:extLst>
          </p:cNvPr>
          <p:cNvGraphicFramePr>
            <a:graphicFrameLocks noGrp="1"/>
          </p:cNvGraphicFramePr>
          <p:nvPr>
            <p:extLst>
              <p:ext uri="{D42A27DB-BD31-4B8C-83A1-F6EECF244321}">
                <p14:modId xmlns:p14="http://schemas.microsoft.com/office/powerpoint/2010/main" val="3065653033"/>
              </p:ext>
            </p:extLst>
          </p:nvPr>
        </p:nvGraphicFramePr>
        <p:xfrm>
          <a:off x="3200400" y="1676400"/>
          <a:ext cx="4419600" cy="2425319"/>
        </p:xfrm>
        <a:graphic>
          <a:graphicData uri="http://schemas.openxmlformats.org/drawingml/2006/table">
            <a:tbl>
              <a:tblPr firstRow="1" firstCol="1" bandRow="1"/>
              <a:tblGrid>
                <a:gridCol w="2704531">
                  <a:extLst>
                    <a:ext uri="{9D8B030D-6E8A-4147-A177-3AD203B41FA5}">
                      <a16:colId xmlns:a16="http://schemas.microsoft.com/office/drawing/2014/main" val="1928721555"/>
                    </a:ext>
                  </a:extLst>
                </a:gridCol>
                <a:gridCol w="1715069">
                  <a:extLst>
                    <a:ext uri="{9D8B030D-6E8A-4147-A177-3AD203B41FA5}">
                      <a16:colId xmlns:a16="http://schemas.microsoft.com/office/drawing/2014/main" val="4049876433"/>
                    </a:ext>
                  </a:extLst>
                </a:gridCol>
              </a:tblGrid>
              <a:tr h="0">
                <a:tc>
                  <a:txBody>
                    <a:bodyPr/>
                    <a:lstStyle/>
                    <a:p>
                      <a:pPr>
                        <a:lnSpc>
                          <a:spcPct val="115000"/>
                        </a:lnSpc>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D</a:t>
                      </a:r>
                      <a:r>
                        <a:rPr lang="ro-RO" sz="1800" dirty="0">
                          <a:effectLst/>
                          <a:latin typeface="Arial" panose="020B0604020202020204" pitchFamily="34" charset="0"/>
                          <a:ea typeface="Calibri" panose="020F0502020204030204" pitchFamily="34" charset="0"/>
                          <a:cs typeface="Arial" panose="020B0604020202020204" pitchFamily="34" charset="0"/>
                        </a:rPr>
                        <a:t>rop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o-RO" sz="1800" dirty="0">
                          <a:effectLst/>
                          <a:latin typeface="Arial" panose="020B0604020202020204" pitchFamily="34" charset="0"/>
                          <a:ea typeface="Calibri" panose="020F0502020204030204" pitchFamily="34" charset="0"/>
                          <a:cs typeface="Arial" panose="020B0604020202020204" pitchFamily="34" charset="0"/>
                        </a:rPr>
                        <a:t>                                   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1186024"/>
                  </a:ext>
                </a:extLst>
              </a:tr>
              <a:tr h="607060">
                <a:tc>
                  <a:txBody>
                    <a:bodyPr/>
                    <a:lstStyle/>
                    <a:p>
                      <a:pPr>
                        <a:lnSpc>
                          <a:spcPct val="115000"/>
                        </a:lnSpc>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R</a:t>
                      </a:r>
                      <a:r>
                        <a:rPr lang="ro-RO" sz="1800" dirty="0">
                          <a:effectLst/>
                          <a:latin typeface="Arial" panose="020B0604020202020204" pitchFamily="34" charset="0"/>
                          <a:ea typeface="Calibri" panose="020F0502020204030204" pitchFamily="34" charset="0"/>
                          <a:cs typeface="Arial" panose="020B0604020202020204" pitchFamily="34" charset="0"/>
                        </a:rPr>
                        <a:t>emain constant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o-RO" sz="1800" dirty="0">
                          <a:effectLst/>
                          <a:latin typeface="Arial" panose="020B0604020202020204" pitchFamily="34" charset="0"/>
                          <a:ea typeface="Calibri" panose="020F0502020204030204" pitchFamily="34" charset="0"/>
                          <a:cs typeface="Arial" panose="020B0604020202020204" pitchFamily="34" charset="0"/>
                        </a:rPr>
                        <a:t>                                  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4063678"/>
                  </a:ext>
                </a:extLst>
              </a:tr>
              <a:tr h="607060">
                <a:tc>
                  <a:txBody>
                    <a:bodyPr/>
                    <a:lstStyle/>
                    <a:p>
                      <a:pPr>
                        <a:lnSpc>
                          <a:spcPct val="115000"/>
                        </a:lnSpc>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I</a:t>
                      </a:r>
                      <a:r>
                        <a:rPr lang="ro-RO" sz="1800" dirty="0">
                          <a:effectLst/>
                          <a:latin typeface="Arial" panose="020B0604020202020204" pitchFamily="34" charset="0"/>
                          <a:ea typeface="Calibri" panose="020F0502020204030204" pitchFamily="34" charset="0"/>
                          <a:cs typeface="Arial" panose="020B0604020202020204" pitchFamily="34" charset="0"/>
                        </a:rPr>
                        <a:t>ncrease below 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o-RO" sz="1800" dirty="0">
                          <a:effectLst/>
                          <a:latin typeface="Arial" panose="020B0604020202020204" pitchFamily="34" charset="0"/>
                          <a:ea typeface="Calibri" panose="020F0502020204030204" pitchFamily="34" charset="0"/>
                          <a:cs typeface="Arial" panose="020B0604020202020204" pitchFamily="34" charset="0"/>
                        </a:rPr>
                        <a:t>                                   34%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7933236"/>
                  </a:ext>
                </a:extLst>
              </a:tr>
              <a:tr h="607060">
                <a:tc>
                  <a:txBody>
                    <a:bodyPr/>
                    <a:lstStyle/>
                    <a:p>
                      <a:pPr>
                        <a:lnSpc>
                          <a:spcPct val="115000"/>
                        </a:lnSpc>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I</a:t>
                      </a:r>
                      <a:r>
                        <a:rPr lang="ro-RO" sz="1800" dirty="0">
                          <a:effectLst/>
                          <a:latin typeface="Arial" panose="020B0604020202020204" pitchFamily="34" charset="0"/>
                          <a:ea typeface="Calibri" panose="020F0502020204030204" pitchFamily="34" charset="0"/>
                          <a:cs typeface="Arial" panose="020B0604020202020204" pitchFamily="34" charset="0"/>
                        </a:rPr>
                        <a:t>ncrease under 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o-RO" sz="1800" dirty="0">
                          <a:effectLst/>
                          <a:latin typeface="Arial" panose="020B0604020202020204" pitchFamily="34" charset="0"/>
                          <a:ea typeface="Calibri" panose="020F0502020204030204" pitchFamily="34" charset="0"/>
                          <a:cs typeface="Arial" panose="020B0604020202020204" pitchFamily="34" charset="0"/>
                        </a:rPr>
                        <a:t>                                   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2710483"/>
                  </a:ext>
                </a:extLst>
              </a:tr>
            </a:tbl>
          </a:graphicData>
        </a:graphic>
      </p:graphicFrame>
      <p:sp>
        <p:nvSpPr>
          <p:cNvPr id="4" name="Rectangle 3">
            <a:extLst>
              <a:ext uri="{FF2B5EF4-FFF2-40B4-BE49-F238E27FC236}">
                <a16:creationId xmlns:a16="http://schemas.microsoft.com/office/drawing/2014/main" id="{E707A272-3974-4C20-93FB-C2C851CC5465}"/>
              </a:ext>
            </a:extLst>
          </p:cNvPr>
          <p:cNvSpPr/>
          <p:nvPr/>
        </p:nvSpPr>
        <p:spPr>
          <a:xfrm>
            <a:off x="3048000" y="4724400"/>
            <a:ext cx="6096000" cy="710707"/>
          </a:xfrm>
          <a:prstGeom prst="rect">
            <a:avLst/>
          </a:prstGeom>
        </p:spPr>
        <p:txBody>
          <a:bodyPr>
            <a:spAutoFit/>
          </a:bodyPr>
          <a:lstStyle/>
          <a:p>
            <a:pPr>
              <a:lnSpc>
                <a:spcPct val="115000"/>
              </a:lnSpc>
              <a:spcAft>
                <a:spcPts val="1000"/>
              </a:spcAft>
            </a:pPr>
            <a:r>
              <a:rPr lang="ro-RO" dirty="0">
                <a:latin typeface="Arial" panose="020B0604020202020204" pitchFamily="34" charset="0"/>
                <a:ea typeface="Calibri" panose="020F0502020204030204" pitchFamily="34" charset="0"/>
                <a:cs typeface="Arial" panose="020B0604020202020204" pitchFamily="34" charset="0"/>
              </a:rPr>
              <a:t>For 2 consecutive years, only 3% of companies estimate that the number of employees in the company will drop.</a:t>
            </a:r>
          </a:p>
        </p:txBody>
      </p:sp>
    </p:spTree>
    <p:extLst>
      <p:ext uri="{BB962C8B-B14F-4D97-AF65-F5344CB8AC3E}">
        <p14:creationId xmlns:p14="http://schemas.microsoft.com/office/powerpoint/2010/main" val="7280966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523E35-AEAE-43CC-B15D-E1387E572C0B}"/>
              </a:ext>
            </a:extLst>
          </p:cNvPr>
          <p:cNvSpPr/>
          <p:nvPr/>
        </p:nvSpPr>
        <p:spPr>
          <a:xfrm>
            <a:off x="1312289" y="304800"/>
            <a:ext cx="9333004" cy="545727"/>
          </a:xfrm>
          <a:prstGeom prst="rect">
            <a:avLst/>
          </a:prstGeom>
        </p:spPr>
        <p:txBody>
          <a:bodyPr wrap="none">
            <a:spAutoFit/>
          </a:bodyPr>
          <a:lstStyle/>
          <a:p>
            <a:pPr algn="ctr">
              <a:lnSpc>
                <a:spcPct val="115000"/>
              </a:lnSpc>
              <a:spcAft>
                <a:spcPts val="1000"/>
              </a:spcAft>
            </a:pPr>
            <a:r>
              <a:rPr lang="ro-RO" sz="2800" b="1" dirty="0">
                <a:latin typeface="Arial" panose="020B0604020202020204" pitchFamily="34" charset="0"/>
                <a:ea typeface="Calibri" panose="020F0502020204030204" pitchFamily="34" charset="0"/>
                <a:cs typeface="Arial" panose="020B0604020202020204" pitchFamily="34" charset="0"/>
              </a:rPr>
              <a:t>What </a:t>
            </a:r>
            <a:r>
              <a:rPr lang="en-US" sz="2800" b="1" dirty="0">
                <a:latin typeface="Arial" panose="020B0604020202020204" pitchFamily="34" charset="0"/>
                <a:ea typeface="Calibri" panose="020F0502020204030204" pitchFamily="34" charset="0"/>
                <a:cs typeface="Arial" panose="020B0604020202020204" pitchFamily="34" charset="0"/>
              </a:rPr>
              <a:t>K</a:t>
            </a:r>
            <a:r>
              <a:rPr lang="ro-RO" sz="2800" b="1" dirty="0">
                <a:latin typeface="Arial" panose="020B0604020202020204" pitchFamily="34" charset="0"/>
                <a:ea typeface="Calibri" panose="020F0502020204030204" pitchFamily="34" charset="0"/>
                <a:cs typeface="Arial" panose="020B0604020202020204" pitchFamily="34" charset="0"/>
              </a:rPr>
              <a:t>ind of </a:t>
            </a:r>
            <a:r>
              <a:rPr lang="en-US" sz="2800" b="1" dirty="0">
                <a:latin typeface="Arial" panose="020B0604020202020204" pitchFamily="34" charset="0"/>
                <a:ea typeface="Calibri" panose="020F0502020204030204" pitchFamily="34" charset="0"/>
                <a:cs typeface="Arial" panose="020B0604020202020204" pitchFamily="34" charset="0"/>
              </a:rPr>
              <a:t>C</a:t>
            </a:r>
            <a:r>
              <a:rPr lang="ro-RO" sz="2800" b="1" dirty="0">
                <a:latin typeface="Arial" panose="020B0604020202020204" pitchFamily="34" charset="0"/>
                <a:ea typeface="Calibri" panose="020F0502020204030204" pitchFamily="34" charset="0"/>
                <a:cs typeface="Arial" panose="020B0604020202020204" pitchFamily="34" charset="0"/>
              </a:rPr>
              <a:t>andidates </a:t>
            </a:r>
            <a:r>
              <a:rPr lang="en-US" sz="2800" b="1" dirty="0">
                <a:latin typeface="Arial" panose="020B0604020202020204" pitchFamily="34" charset="0"/>
                <a:ea typeface="Calibri" panose="020F0502020204030204" pitchFamily="34" charset="0"/>
                <a:cs typeface="Arial" panose="020B0604020202020204" pitchFamily="34" charset="0"/>
              </a:rPr>
              <a:t>A</a:t>
            </a:r>
            <a:r>
              <a:rPr lang="ro-RO" sz="2800" b="1" dirty="0">
                <a:latin typeface="Arial" panose="020B0604020202020204" pitchFamily="34" charset="0"/>
                <a:ea typeface="Calibri" panose="020F0502020204030204" pitchFamily="34" charset="0"/>
                <a:cs typeface="Arial" panose="020B0604020202020204" pitchFamily="34" charset="0"/>
              </a:rPr>
              <a:t>re </a:t>
            </a:r>
            <a:r>
              <a:rPr lang="en-US" sz="2800" b="1" dirty="0">
                <a:latin typeface="Arial" panose="020B0604020202020204" pitchFamily="34" charset="0"/>
                <a:ea typeface="Calibri" panose="020F0502020204030204" pitchFamily="34" charset="0"/>
                <a:cs typeface="Arial" panose="020B0604020202020204" pitchFamily="34" charset="0"/>
              </a:rPr>
              <a:t>M</a:t>
            </a:r>
            <a:r>
              <a:rPr lang="ro-RO" sz="2800" b="1" dirty="0">
                <a:latin typeface="Arial" panose="020B0604020202020204" pitchFamily="34" charset="0"/>
                <a:ea typeface="Calibri" panose="020F0502020204030204" pitchFamily="34" charset="0"/>
                <a:cs typeface="Arial" panose="020B0604020202020204" pitchFamily="34" charset="0"/>
              </a:rPr>
              <a:t>ost </a:t>
            </a:r>
            <a:r>
              <a:rPr lang="en-US" sz="2800" b="1" dirty="0">
                <a:latin typeface="Arial" panose="020B0604020202020204" pitchFamily="34" charset="0"/>
                <a:ea typeface="Calibri" panose="020F0502020204030204" pitchFamily="34" charset="0"/>
                <a:cs typeface="Arial" panose="020B0604020202020204" pitchFamily="34" charset="0"/>
              </a:rPr>
              <a:t>I</a:t>
            </a:r>
            <a:r>
              <a:rPr lang="ro-RO" sz="2800" b="1" dirty="0">
                <a:latin typeface="Arial" panose="020B0604020202020204" pitchFamily="34" charset="0"/>
                <a:ea typeface="Calibri" panose="020F0502020204030204" pitchFamily="34" charset="0"/>
                <a:cs typeface="Arial" panose="020B0604020202020204" pitchFamily="34" charset="0"/>
              </a:rPr>
              <a:t>mportant in 2019?</a:t>
            </a:r>
            <a:endParaRPr lang="ro-RO" sz="2800" dirty="0">
              <a:latin typeface="Arial" panose="020B0604020202020204" pitchFamily="34" charset="0"/>
              <a:ea typeface="Calibri" panose="020F050202020403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E96F1D7D-12D9-408F-A69E-E3A8C8F11BBF}"/>
              </a:ext>
            </a:extLst>
          </p:cNvPr>
          <p:cNvSpPr/>
          <p:nvPr/>
        </p:nvSpPr>
        <p:spPr>
          <a:xfrm>
            <a:off x="762000" y="1066800"/>
            <a:ext cx="10668000" cy="710707"/>
          </a:xfrm>
          <a:prstGeom prst="rect">
            <a:avLst/>
          </a:prstGeom>
        </p:spPr>
        <p:txBody>
          <a:bodyPr wrap="square">
            <a:spAutoFit/>
          </a:bodyPr>
          <a:lstStyle/>
          <a:p>
            <a:pPr algn="just">
              <a:lnSpc>
                <a:spcPct val="115000"/>
              </a:lnSpc>
              <a:spcAft>
                <a:spcPts val="1000"/>
              </a:spcAft>
            </a:pPr>
            <a:r>
              <a:rPr lang="ro-RO" dirty="0">
                <a:latin typeface="Arial" panose="020B0604020202020204" pitchFamily="34" charset="0"/>
                <a:ea typeface="Calibri" panose="020F0502020204030204" pitchFamily="34" charset="0"/>
                <a:cs typeface="Arial" panose="020B0604020202020204" pitchFamily="34" charset="0"/>
              </a:rPr>
              <a:t>The percentage of jobs for juniors increased by 5% in 2019.</a:t>
            </a:r>
            <a:r>
              <a:rPr lang="en-US" dirty="0">
                <a:latin typeface="Arial" panose="020B0604020202020204" pitchFamily="34" charset="0"/>
                <a:ea typeface="Calibri" panose="020F0502020204030204" pitchFamily="34" charset="0"/>
                <a:cs typeface="Arial" panose="020B0604020202020204" pitchFamily="34" charset="0"/>
              </a:rPr>
              <a:t> </a:t>
            </a:r>
            <a:r>
              <a:rPr lang="ro-RO" dirty="0">
                <a:latin typeface="Arial" panose="020B0604020202020204" pitchFamily="34" charset="0"/>
                <a:ea typeface="Calibri" panose="020F0502020204030204" pitchFamily="34" charset="0"/>
                <a:cs typeface="Arial" panose="020B0604020202020204" pitchFamily="34" charset="0"/>
              </a:rPr>
              <a:t>The distribution of jobs for eperienced specialists and managers is similar to last years’s.</a:t>
            </a:r>
          </a:p>
        </p:txBody>
      </p:sp>
      <p:graphicFrame>
        <p:nvGraphicFramePr>
          <p:cNvPr id="4" name="Table 3">
            <a:extLst>
              <a:ext uri="{FF2B5EF4-FFF2-40B4-BE49-F238E27FC236}">
                <a16:creationId xmlns:a16="http://schemas.microsoft.com/office/drawing/2014/main" id="{E378EF70-3CDF-4374-A242-EDB84FCDA9F3}"/>
              </a:ext>
            </a:extLst>
          </p:cNvPr>
          <p:cNvGraphicFramePr>
            <a:graphicFrameLocks noGrp="1"/>
          </p:cNvGraphicFramePr>
          <p:nvPr>
            <p:extLst>
              <p:ext uri="{D42A27DB-BD31-4B8C-83A1-F6EECF244321}">
                <p14:modId xmlns:p14="http://schemas.microsoft.com/office/powerpoint/2010/main" val="1162346830"/>
              </p:ext>
            </p:extLst>
          </p:nvPr>
        </p:nvGraphicFramePr>
        <p:xfrm>
          <a:off x="3505200" y="2209800"/>
          <a:ext cx="3327400" cy="2720594"/>
        </p:xfrm>
        <a:graphic>
          <a:graphicData uri="http://schemas.openxmlformats.org/drawingml/2006/table">
            <a:tbl>
              <a:tblPr firstRow="1" firstCol="1" bandRow="1"/>
              <a:tblGrid>
                <a:gridCol w="2517140">
                  <a:extLst>
                    <a:ext uri="{9D8B030D-6E8A-4147-A177-3AD203B41FA5}">
                      <a16:colId xmlns:a16="http://schemas.microsoft.com/office/drawing/2014/main" val="3409445385"/>
                    </a:ext>
                  </a:extLst>
                </a:gridCol>
                <a:gridCol w="810260">
                  <a:extLst>
                    <a:ext uri="{9D8B030D-6E8A-4147-A177-3AD203B41FA5}">
                      <a16:colId xmlns:a16="http://schemas.microsoft.com/office/drawing/2014/main" val="4201274538"/>
                    </a:ext>
                  </a:extLst>
                </a:gridCol>
              </a:tblGrid>
              <a:tr h="816483">
                <a:tc>
                  <a:txBody>
                    <a:bodyPr/>
                    <a:lstStyle/>
                    <a:p>
                      <a:pPr>
                        <a:lnSpc>
                          <a:spcPct val="115000"/>
                        </a:lnSpc>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M</a:t>
                      </a:r>
                      <a:r>
                        <a:rPr lang="ro-RO" sz="1800" dirty="0">
                          <a:effectLst/>
                          <a:latin typeface="Arial" panose="020B0604020202020204" pitchFamily="34" charset="0"/>
                          <a:ea typeface="Calibri" panose="020F0502020204030204" pitchFamily="34" charset="0"/>
                          <a:cs typeface="Arial" panose="020B0604020202020204" pitchFamily="34" charset="0"/>
                        </a:rPr>
                        <a:t>anagers (team leader, department manager)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o-RO" sz="1800">
                          <a:effectLst/>
                          <a:latin typeface="Arial" panose="020B0604020202020204" pitchFamily="34" charset="0"/>
                          <a:ea typeface="Calibri" panose="020F0502020204030204" pitchFamily="34" charset="0"/>
                          <a:cs typeface="Arial" panose="020B0604020202020204" pitchFamily="34" charset="0"/>
                        </a:rPr>
                        <a:t>                              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1732769"/>
                  </a:ext>
                </a:extLst>
              </a:tr>
              <a:tr h="881380">
                <a:tc>
                  <a:txBody>
                    <a:bodyPr/>
                    <a:lstStyle/>
                    <a:p>
                      <a:pPr>
                        <a:lnSpc>
                          <a:spcPct val="115000"/>
                        </a:lnSpc>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S</a:t>
                      </a:r>
                      <a:r>
                        <a:rPr lang="ro-RO" sz="1800" dirty="0">
                          <a:effectLst/>
                          <a:latin typeface="Arial" panose="020B0604020202020204" pitchFamily="34" charset="0"/>
                          <a:ea typeface="Calibri" panose="020F0502020204030204" pitchFamily="34" charset="0"/>
                          <a:cs typeface="Arial" panose="020B0604020202020204" pitchFamily="34" charset="0"/>
                        </a:rPr>
                        <a:t>pecialists (over 3 years experience)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o-RO" sz="1800">
                          <a:effectLst/>
                          <a:latin typeface="Arial" panose="020B0604020202020204" pitchFamily="34" charset="0"/>
                          <a:ea typeface="Calibri" panose="020F0502020204030204" pitchFamily="34" charset="0"/>
                          <a:cs typeface="Arial" panose="020B0604020202020204" pitchFamily="34" charset="0"/>
                        </a:rPr>
                        <a:t>                               38%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8001741"/>
                  </a:ext>
                </a:extLst>
              </a:tr>
              <a:tr h="881380">
                <a:tc>
                  <a:txBody>
                    <a:bodyPr/>
                    <a:lstStyle/>
                    <a:p>
                      <a:pPr>
                        <a:lnSpc>
                          <a:spcPct val="115000"/>
                        </a:lnSpc>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J</a:t>
                      </a:r>
                      <a:r>
                        <a:rPr lang="ro-RO" sz="1800" dirty="0">
                          <a:effectLst/>
                          <a:latin typeface="Arial" panose="020B0604020202020204" pitchFamily="34" charset="0"/>
                          <a:ea typeface="Calibri" panose="020F0502020204030204" pitchFamily="34" charset="0"/>
                          <a:cs typeface="Arial" panose="020B0604020202020204" pitchFamily="34" charset="0"/>
                        </a:rPr>
                        <a:t>uniors (students, under 3 years experience)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o-RO" sz="1800" dirty="0">
                          <a:effectLst/>
                          <a:latin typeface="Arial" panose="020B0604020202020204" pitchFamily="34" charset="0"/>
                          <a:ea typeface="Calibri" panose="020F0502020204030204" pitchFamily="34" charset="0"/>
                          <a:cs typeface="Arial" panose="020B0604020202020204" pitchFamily="34" charset="0"/>
                        </a:rPr>
                        <a:t>                               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630714"/>
                  </a:ext>
                </a:extLst>
              </a:tr>
            </a:tbl>
          </a:graphicData>
        </a:graphic>
      </p:graphicFrame>
    </p:spTree>
    <p:extLst>
      <p:ext uri="{BB962C8B-B14F-4D97-AF65-F5344CB8AC3E}">
        <p14:creationId xmlns:p14="http://schemas.microsoft.com/office/powerpoint/2010/main" val="356937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85800" y="274638"/>
            <a:ext cx="10896600" cy="792162"/>
          </a:xfrm>
        </p:spPr>
        <p:txBody>
          <a:bodyPr>
            <a:normAutofit/>
          </a:bodyPr>
          <a:lstStyle/>
          <a:p>
            <a:pPr algn="ctr"/>
            <a:r>
              <a:rPr lang="en-US" sz="2800" b="1" dirty="0">
                <a:solidFill>
                  <a:schemeClr val="tx1"/>
                </a:solidFill>
                <a:latin typeface="Arial" panose="020B0604020202020204" pitchFamily="34" charset="0"/>
                <a:cs typeface="Arial" panose="020B0604020202020204" pitchFamily="34" charset="0"/>
              </a:rPr>
              <a:t>Economic Recession in Greece</a:t>
            </a:r>
            <a:endParaRPr lang="el-GR" sz="2800" b="1" dirty="0">
              <a:solidFill>
                <a:schemeClr val="tx1"/>
              </a:solidFill>
              <a:latin typeface="Arial" panose="020B0604020202020204" pitchFamily="34" charset="0"/>
              <a:cs typeface="Arial" panose="020B0604020202020204" pitchFamily="34" charset="0"/>
            </a:endParaRPr>
          </a:p>
        </p:txBody>
      </p:sp>
      <p:sp>
        <p:nvSpPr>
          <p:cNvPr id="3" name="Θέση περιεχομένου 2"/>
          <p:cNvSpPr>
            <a:spLocks noGrp="1"/>
          </p:cNvSpPr>
          <p:nvPr>
            <p:ph sz="quarter" idx="1"/>
          </p:nvPr>
        </p:nvSpPr>
        <p:spPr>
          <a:xfrm>
            <a:off x="293536" y="1219200"/>
            <a:ext cx="5421464" cy="5257800"/>
          </a:xfrm>
        </p:spPr>
        <p:txBody>
          <a:bodyPr>
            <a:noAutofit/>
          </a:bodyPr>
          <a:lstStyle/>
          <a:p>
            <a:pPr marL="0" indent="0" algn="just">
              <a:buNone/>
            </a:pPr>
            <a:r>
              <a:rPr lang="en-US" sz="1800" dirty="0">
                <a:latin typeface="Arial" panose="020B0604020202020204" pitchFamily="34" charset="0"/>
                <a:cs typeface="Arial" panose="020B0604020202020204" pitchFamily="34" charset="0"/>
              </a:rPr>
              <a:t>The last ten years have been particularly hard for Greeks, as the economy is suffering from a serious and protracted recession. Since the beginning of the crisis (2008), private consumption has fallen sharply due to falling incomes and a decline in consumer credit. As the recession unfolded, labor market conditions have</a:t>
            </a:r>
            <a:r>
              <a:rPr lang="ro-RO" sz="1800"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deteriorated</a:t>
            </a:r>
            <a:r>
              <a:rPr lang="ro-RO" sz="1800"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dramatically. The unemployment rate more than tripled from 7.6 % in 2008 to 24.2% in 2012, affecting primarily the young people. A significant and growing proportion of youth, even among those who would have found jobs in good times, are at risk of prolonged unemployment or inactivity, with potentially long-term negative consequences for their careers. Under these circumstances, the Greek economy faces two major challenges. </a:t>
            </a:r>
            <a:endParaRPr lang="el-GR" sz="1800" dirty="0">
              <a:latin typeface="Arial" panose="020B0604020202020204" pitchFamily="34" charset="0"/>
              <a:cs typeface="Arial" panose="020B0604020202020204" pitchFamily="34" charset="0"/>
            </a:endParaRPr>
          </a:p>
        </p:txBody>
      </p:sp>
      <p:pic>
        <p:nvPicPr>
          <p:cNvPr id="6" name="Θέση περιεχομένου 5"/>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6653895" y="990600"/>
            <a:ext cx="4776105" cy="3276600"/>
          </a:xfrm>
        </p:spPr>
      </p:pic>
      <p:sp>
        <p:nvSpPr>
          <p:cNvPr id="5" name="AutoShape 2" descr="ÎÏÎ¿ÏÎ­Î»ÎµÏÎ¼Î± ÎµÎ¹ÎºÏÎ½Î±Ï Î³Î¹Î± economic recess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7" name="Ορθογώνιο 6"/>
          <p:cNvSpPr/>
          <p:nvPr/>
        </p:nvSpPr>
        <p:spPr>
          <a:xfrm>
            <a:off x="6096000" y="4411628"/>
            <a:ext cx="5791200" cy="2308324"/>
          </a:xfrm>
          <a:prstGeom prst="rect">
            <a:avLst/>
          </a:prstGeom>
        </p:spPr>
        <p:txBody>
          <a:bodyPr wrap="square">
            <a:spAutoFit/>
          </a:bodyPr>
          <a:lstStyle/>
          <a:p>
            <a:pPr algn="just"/>
            <a:r>
              <a:rPr lang="en-US" dirty="0">
                <a:latin typeface="Arial" panose="020B0604020202020204" pitchFamily="34" charset="0"/>
                <a:cs typeface="Arial" panose="020B0604020202020204" pitchFamily="34" charset="0"/>
              </a:rPr>
              <a:t>The first is the need for strong economic recovery to increase vacancy creation, hiring, and create a sustained jobs expansion. The second is the need for policies to address structural labor market problems to improve the matching of job seekers to new job openings and to assist in the labor market adjustments of the long-term unemployed, so as to prevent the large increase in unemployment becoming structural.</a:t>
            </a:r>
            <a:endParaRPr lang="el-G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67753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6E47903-2601-464E-B2C1-86EAA25AB789}"/>
              </a:ext>
            </a:extLst>
          </p:cNvPr>
          <p:cNvSpPr/>
          <p:nvPr/>
        </p:nvSpPr>
        <p:spPr>
          <a:xfrm>
            <a:off x="1181100" y="76200"/>
            <a:ext cx="9829800" cy="1041247"/>
          </a:xfrm>
          <a:prstGeom prst="rect">
            <a:avLst/>
          </a:prstGeom>
        </p:spPr>
        <p:txBody>
          <a:bodyPr wrap="square">
            <a:spAutoFit/>
          </a:bodyPr>
          <a:lstStyle/>
          <a:p>
            <a:pPr algn="ctr">
              <a:lnSpc>
                <a:spcPct val="115000"/>
              </a:lnSpc>
              <a:spcAft>
                <a:spcPts val="1000"/>
              </a:spcAft>
            </a:pPr>
            <a:r>
              <a:rPr lang="ro-RO" sz="2800" b="1" dirty="0">
                <a:latin typeface="Arial" panose="020B0604020202020204" pitchFamily="34" charset="0"/>
                <a:ea typeface="Calibri" panose="020F0502020204030204" pitchFamily="34" charset="0"/>
                <a:cs typeface="Arial" panose="020B0604020202020204" pitchFamily="34" charset="0"/>
              </a:rPr>
              <a:t>Which </a:t>
            </a:r>
            <a:r>
              <a:rPr lang="en-US" sz="2800" b="1" dirty="0">
                <a:latin typeface="Arial" panose="020B0604020202020204" pitchFamily="34" charset="0"/>
                <a:ea typeface="Calibri" panose="020F0502020204030204" pitchFamily="34" charset="0"/>
                <a:cs typeface="Arial" panose="020B0604020202020204" pitchFamily="34" charset="0"/>
              </a:rPr>
              <a:t>A</a:t>
            </a:r>
            <a:r>
              <a:rPr lang="ro-RO" sz="2800" b="1" dirty="0">
                <a:latin typeface="Arial" panose="020B0604020202020204" pitchFamily="34" charset="0"/>
                <a:ea typeface="Calibri" panose="020F0502020204030204" pitchFamily="34" charset="0"/>
                <a:cs typeface="Arial" panose="020B0604020202020204" pitchFamily="34" charset="0"/>
              </a:rPr>
              <a:t>re the </a:t>
            </a:r>
            <a:r>
              <a:rPr lang="en-US" sz="2800" b="1" dirty="0">
                <a:latin typeface="Arial" panose="020B0604020202020204" pitchFamily="34" charset="0"/>
                <a:ea typeface="Calibri" panose="020F0502020204030204" pitchFamily="34" charset="0"/>
                <a:cs typeface="Arial" panose="020B0604020202020204" pitchFamily="34" charset="0"/>
              </a:rPr>
              <a:t>F</a:t>
            </a:r>
            <a:r>
              <a:rPr lang="ro-RO" sz="2800" b="1" dirty="0">
                <a:latin typeface="Arial" panose="020B0604020202020204" pitchFamily="34" charset="0"/>
                <a:ea typeface="Calibri" panose="020F0502020204030204" pitchFamily="34" charset="0"/>
                <a:cs typeface="Arial" panose="020B0604020202020204" pitchFamily="34" charset="0"/>
              </a:rPr>
              <a:t>ields </a:t>
            </a:r>
            <a:r>
              <a:rPr lang="en-US" sz="2800" b="1" dirty="0">
                <a:latin typeface="Arial" panose="020B0604020202020204" pitchFamily="34" charset="0"/>
                <a:ea typeface="Calibri" panose="020F0502020204030204" pitchFamily="34" charset="0"/>
                <a:cs typeface="Arial" panose="020B0604020202020204" pitchFamily="34" charset="0"/>
              </a:rPr>
              <a:t>M</a:t>
            </a:r>
            <a:r>
              <a:rPr lang="ro-RO" sz="2800" b="1" dirty="0">
                <a:latin typeface="Arial" panose="020B0604020202020204" pitchFamily="34" charset="0"/>
                <a:ea typeface="Calibri" panose="020F0502020204030204" pitchFamily="34" charset="0"/>
                <a:cs typeface="Arial" panose="020B0604020202020204" pitchFamily="34" charset="0"/>
              </a:rPr>
              <a:t>ost </a:t>
            </a:r>
            <a:r>
              <a:rPr lang="en-US" sz="2800" b="1" dirty="0">
                <a:latin typeface="Arial" panose="020B0604020202020204" pitchFamily="34" charset="0"/>
                <a:ea typeface="Calibri" panose="020F0502020204030204" pitchFamily="34" charset="0"/>
                <a:cs typeface="Arial" panose="020B0604020202020204" pitchFamily="34" charset="0"/>
              </a:rPr>
              <a:t>L</a:t>
            </a:r>
            <a:r>
              <a:rPr lang="ro-RO" sz="2800" b="1" dirty="0">
                <a:latin typeface="Arial" panose="020B0604020202020204" pitchFamily="34" charset="0"/>
                <a:ea typeface="Calibri" panose="020F0502020204030204" pitchFamily="34" charset="0"/>
                <a:cs typeface="Arial" panose="020B0604020202020204" pitchFamily="34" charset="0"/>
              </a:rPr>
              <a:t>ikely to </a:t>
            </a:r>
            <a:r>
              <a:rPr lang="en-US" sz="2800" b="1" dirty="0">
                <a:latin typeface="Arial" panose="020B0604020202020204" pitchFamily="34" charset="0"/>
                <a:ea typeface="Calibri" panose="020F0502020204030204" pitchFamily="34" charset="0"/>
                <a:cs typeface="Arial" panose="020B0604020202020204" pitchFamily="34" charset="0"/>
              </a:rPr>
              <a:t>M</a:t>
            </a:r>
            <a:r>
              <a:rPr lang="ro-RO" sz="2800" b="1" dirty="0">
                <a:latin typeface="Arial" panose="020B0604020202020204" pitchFamily="34" charset="0"/>
                <a:ea typeface="Calibri" panose="020F0502020204030204" pitchFamily="34" charset="0"/>
                <a:cs typeface="Arial" panose="020B0604020202020204" pitchFamily="34" charset="0"/>
              </a:rPr>
              <a:t>ake </a:t>
            </a:r>
            <a:r>
              <a:rPr lang="en-US" sz="2800" b="1" dirty="0">
                <a:latin typeface="Arial" panose="020B0604020202020204" pitchFamily="34" charset="0"/>
                <a:ea typeface="Calibri" panose="020F0502020204030204" pitchFamily="34" charset="0"/>
                <a:cs typeface="Arial" panose="020B0604020202020204" pitchFamily="34" charset="0"/>
              </a:rPr>
              <a:t>R</a:t>
            </a:r>
            <a:r>
              <a:rPr lang="ro-RO" sz="2800" b="1" dirty="0">
                <a:latin typeface="Arial" panose="020B0604020202020204" pitchFamily="34" charset="0"/>
                <a:ea typeface="Calibri" panose="020F0502020204030204" pitchFamily="34" charset="0"/>
                <a:cs typeface="Arial" panose="020B0604020202020204" pitchFamily="34" charset="0"/>
              </a:rPr>
              <a:t>ecruitments for </a:t>
            </a:r>
            <a:r>
              <a:rPr lang="en-US" sz="2800" b="1" dirty="0">
                <a:latin typeface="Arial" panose="020B0604020202020204" pitchFamily="34" charset="0"/>
                <a:ea typeface="Calibri" panose="020F0502020204030204" pitchFamily="34" charset="0"/>
                <a:cs typeface="Arial" panose="020B0604020202020204" pitchFamily="34" charset="0"/>
              </a:rPr>
              <a:t>J</a:t>
            </a:r>
            <a:r>
              <a:rPr lang="ro-RO" sz="2800" b="1" dirty="0">
                <a:latin typeface="Arial" panose="020B0604020202020204" pitchFamily="34" charset="0"/>
                <a:ea typeface="Calibri" panose="020F0502020204030204" pitchFamily="34" charset="0"/>
                <a:cs typeface="Arial" panose="020B0604020202020204" pitchFamily="34" charset="0"/>
              </a:rPr>
              <a:t>obs in 2019? </a:t>
            </a:r>
            <a:endParaRPr lang="ro-RO" sz="2800" dirty="0">
              <a:latin typeface="Arial" panose="020B0604020202020204" pitchFamily="34" charset="0"/>
              <a:ea typeface="Calibri" panose="020F0502020204030204" pitchFamily="34" charset="0"/>
              <a:cs typeface="Arial" panose="020B0604020202020204" pitchFamily="34" charset="0"/>
            </a:endParaRPr>
          </a:p>
        </p:txBody>
      </p:sp>
      <p:graphicFrame>
        <p:nvGraphicFramePr>
          <p:cNvPr id="3" name="Table 2">
            <a:extLst>
              <a:ext uri="{FF2B5EF4-FFF2-40B4-BE49-F238E27FC236}">
                <a16:creationId xmlns:a16="http://schemas.microsoft.com/office/drawing/2014/main" id="{620C0EED-4034-4EBA-A6B7-82873BB7E4D4}"/>
              </a:ext>
            </a:extLst>
          </p:cNvPr>
          <p:cNvGraphicFramePr>
            <a:graphicFrameLocks noGrp="1"/>
          </p:cNvGraphicFramePr>
          <p:nvPr>
            <p:extLst>
              <p:ext uri="{D42A27DB-BD31-4B8C-83A1-F6EECF244321}">
                <p14:modId xmlns:p14="http://schemas.microsoft.com/office/powerpoint/2010/main" val="1776904408"/>
              </p:ext>
            </p:extLst>
          </p:nvPr>
        </p:nvGraphicFramePr>
        <p:xfrm>
          <a:off x="6400800" y="1905000"/>
          <a:ext cx="3957320" cy="1791208"/>
        </p:xfrm>
        <a:graphic>
          <a:graphicData uri="http://schemas.openxmlformats.org/drawingml/2006/table">
            <a:tbl>
              <a:tblPr firstRow="1" firstCol="1" bandRow="1"/>
              <a:tblGrid>
                <a:gridCol w="2427605">
                  <a:extLst>
                    <a:ext uri="{9D8B030D-6E8A-4147-A177-3AD203B41FA5}">
                      <a16:colId xmlns:a16="http://schemas.microsoft.com/office/drawing/2014/main" val="1591009978"/>
                    </a:ext>
                  </a:extLst>
                </a:gridCol>
                <a:gridCol w="1529715">
                  <a:extLst>
                    <a:ext uri="{9D8B030D-6E8A-4147-A177-3AD203B41FA5}">
                      <a16:colId xmlns:a16="http://schemas.microsoft.com/office/drawing/2014/main" val="1608561578"/>
                    </a:ext>
                  </a:extLst>
                </a:gridCol>
              </a:tblGrid>
              <a:tr h="0">
                <a:tc>
                  <a:txBody>
                    <a:bodyPr/>
                    <a:lstStyle/>
                    <a:p>
                      <a:pPr algn="ctr">
                        <a:lnSpc>
                          <a:spcPct val="115000"/>
                        </a:lnSpc>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E</a:t>
                      </a:r>
                      <a:r>
                        <a:rPr lang="ro-RO" sz="1800" dirty="0">
                          <a:effectLst/>
                          <a:latin typeface="Arial" panose="020B0604020202020204" pitchFamily="34" charset="0"/>
                          <a:ea typeface="Calibri" panose="020F0502020204030204" pitchFamily="34" charset="0"/>
                          <a:cs typeface="Times New Roman" panose="02020603050405020304" pitchFamily="18" charset="0"/>
                        </a:rPr>
                        <a:t>ngineering-</a:t>
                      </a:r>
                      <a:r>
                        <a:rPr lang="en-US" sz="1800" dirty="0">
                          <a:effectLst/>
                          <a:latin typeface="Arial" panose="020B0604020202020204" pitchFamily="34" charset="0"/>
                          <a:ea typeface="Calibri" panose="020F0502020204030204" pitchFamily="34" charset="0"/>
                          <a:cs typeface="Times New Roman" panose="02020603050405020304" pitchFamily="18" charset="0"/>
                        </a:rPr>
                        <a:t>T</a:t>
                      </a:r>
                      <a:r>
                        <a:rPr lang="ro-RO" sz="1800" dirty="0">
                          <a:effectLst/>
                          <a:latin typeface="Arial" panose="020B0604020202020204" pitchFamily="34" charset="0"/>
                          <a:ea typeface="Calibri" panose="020F0502020204030204" pitchFamily="34" charset="0"/>
                          <a:cs typeface="Times New Roman" panose="02020603050405020304" pitchFamily="18" charset="0"/>
                        </a:rPr>
                        <a:t>echnical</a:t>
                      </a:r>
                      <a:endParaRPr lang="ro-R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o-RO" sz="1800">
                          <a:effectLst/>
                          <a:latin typeface="Arial" panose="020B0604020202020204" pitchFamily="34" charset="0"/>
                          <a:ea typeface="Calibri" panose="020F0502020204030204" pitchFamily="34" charset="0"/>
                          <a:cs typeface="Times New Roman" panose="02020603050405020304" pitchFamily="18" charset="0"/>
                        </a:rPr>
                        <a:t>9,00%</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7074724"/>
                  </a:ext>
                </a:extLst>
              </a:tr>
              <a:tr h="0">
                <a:tc>
                  <a:txBody>
                    <a:bodyPr/>
                    <a:lstStyle/>
                    <a:p>
                      <a:pPr algn="ctr">
                        <a:lnSpc>
                          <a:spcPct val="115000"/>
                        </a:lnSpc>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A</a:t>
                      </a:r>
                      <a:r>
                        <a:rPr lang="ro-RO" sz="1800" dirty="0">
                          <a:effectLst/>
                          <a:latin typeface="Arial" panose="020B0604020202020204" pitchFamily="34" charset="0"/>
                          <a:ea typeface="Calibri" panose="020F0502020204030204" pitchFamily="34" charset="0"/>
                          <a:cs typeface="Times New Roman" panose="02020603050405020304" pitchFamily="18" charset="0"/>
                        </a:rPr>
                        <a:t>ccounting-</a:t>
                      </a:r>
                      <a:r>
                        <a:rPr lang="en-US" sz="1800" dirty="0">
                          <a:effectLst/>
                          <a:latin typeface="Arial" panose="020B0604020202020204" pitchFamily="34" charset="0"/>
                          <a:ea typeface="Calibri" panose="020F0502020204030204" pitchFamily="34" charset="0"/>
                          <a:cs typeface="Times New Roman" panose="02020603050405020304" pitchFamily="18" charset="0"/>
                        </a:rPr>
                        <a:t>F</a:t>
                      </a:r>
                      <a:r>
                        <a:rPr lang="ro-RO" sz="1800" dirty="0">
                          <a:effectLst/>
                          <a:latin typeface="Arial" panose="020B0604020202020204" pitchFamily="34" charset="0"/>
                          <a:ea typeface="Calibri" panose="020F0502020204030204" pitchFamily="34" charset="0"/>
                          <a:cs typeface="Times New Roman" panose="02020603050405020304" pitchFamily="18" charset="0"/>
                        </a:rPr>
                        <a:t>inances</a:t>
                      </a:r>
                      <a:endParaRPr lang="ro-R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o-RO" sz="1800">
                          <a:effectLst/>
                          <a:latin typeface="Arial" panose="020B0604020202020204" pitchFamily="34" charset="0"/>
                          <a:ea typeface="Calibri" panose="020F0502020204030204" pitchFamily="34" charset="0"/>
                          <a:cs typeface="Times New Roman" panose="02020603050405020304" pitchFamily="18" charset="0"/>
                        </a:rPr>
                        <a:t>10,00%</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2699741"/>
                  </a:ext>
                </a:extLst>
              </a:tr>
              <a:tr h="189230">
                <a:tc>
                  <a:txBody>
                    <a:bodyPr/>
                    <a:lstStyle/>
                    <a:p>
                      <a:pPr algn="ctr">
                        <a:lnSpc>
                          <a:spcPct val="115000"/>
                        </a:lnSpc>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C</a:t>
                      </a:r>
                      <a:r>
                        <a:rPr lang="ro-RO" sz="1800" dirty="0">
                          <a:effectLst/>
                          <a:latin typeface="Arial" panose="020B0604020202020204" pitchFamily="34" charset="0"/>
                          <a:ea typeface="Calibri" panose="020F0502020204030204" pitchFamily="34" charset="0"/>
                          <a:cs typeface="Times New Roman" panose="02020603050405020304" pitchFamily="18" charset="0"/>
                        </a:rPr>
                        <a:t>ustomer </a:t>
                      </a:r>
                      <a:r>
                        <a:rPr lang="en-US" sz="1800" dirty="0">
                          <a:effectLst/>
                          <a:latin typeface="Arial" panose="020B0604020202020204" pitchFamily="34" charset="0"/>
                          <a:ea typeface="Calibri" panose="020F0502020204030204" pitchFamily="34" charset="0"/>
                          <a:cs typeface="Times New Roman" panose="02020603050405020304" pitchFamily="18" charset="0"/>
                        </a:rPr>
                        <a:t>S</a:t>
                      </a:r>
                      <a:r>
                        <a:rPr lang="ro-RO" sz="1800" dirty="0">
                          <a:effectLst/>
                          <a:latin typeface="Arial" panose="020B0604020202020204" pitchFamily="34" charset="0"/>
                          <a:ea typeface="Calibri" panose="020F0502020204030204" pitchFamily="34" charset="0"/>
                          <a:cs typeface="Times New Roman" panose="02020603050405020304" pitchFamily="18" charset="0"/>
                        </a:rPr>
                        <a:t>upport-</a:t>
                      </a:r>
                      <a:r>
                        <a:rPr lang="en-US" sz="1800" dirty="0">
                          <a:effectLst/>
                          <a:latin typeface="Arial" panose="020B0604020202020204" pitchFamily="34" charset="0"/>
                          <a:ea typeface="Calibri" panose="020F0502020204030204" pitchFamily="34" charset="0"/>
                          <a:cs typeface="Times New Roman" panose="02020603050405020304" pitchFamily="18" charset="0"/>
                        </a:rPr>
                        <a:t>C</a:t>
                      </a:r>
                      <a:r>
                        <a:rPr lang="ro-RO" sz="1800" dirty="0">
                          <a:effectLst/>
                          <a:latin typeface="Arial" panose="020B0604020202020204" pitchFamily="34" charset="0"/>
                          <a:ea typeface="Calibri" panose="020F0502020204030204" pitchFamily="34" charset="0"/>
                          <a:cs typeface="Times New Roman" panose="02020603050405020304" pitchFamily="18" charset="0"/>
                        </a:rPr>
                        <a:t>lient </a:t>
                      </a:r>
                      <a:r>
                        <a:rPr lang="en-US" sz="1800" dirty="0">
                          <a:effectLst/>
                          <a:latin typeface="Arial" panose="020B0604020202020204" pitchFamily="34" charset="0"/>
                          <a:ea typeface="Calibri" panose="020F0502020204030204" pitchFamily="34" charset="0"/>
                          <a:cs typeface="Times New Roman" panose="02020603050405020304" pitchFamily="18" charset="0"/>
                        </a:rPr>
                        <a:t>S</a:t>
                      </a:r>
                      <a:r>
                        <a:rPr lang="ro-RO" sz="1800" dirty="0">
                          <a:effectLst/>
                          <a:latin typeface="Arial" panose="020B0604020202020204" pitchFamily="34" charset="0"/>
                          <a:ea typeface="Calibri" panose="020F0502020204030204" pitchFamily="34" charset="0"/>
                          <a:cs typeface="Times New Roman" panose="02020603050405020304" pitchFamily="18" charset="0"/>
                        </a:rPr>
                        <a:t>ervice</a:t>
                      </a:r>
                      <a:endParaRPr lang="ro-R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o-RO" sz="1800">
                          <a:effectLst/>
                          <a:latin typeface="Arial" panose="020B0604020202020204" pitchFamily="34" charset="0"/>
                          <a:ea typeface="Calibri" panose="020F0502020204030204" pitchFamily="34" charset="0"/>
                          <a:cs typeface="Times New Roman" panose="02020603050405020304" pitchFamily="18" charset="0"/>
                        </a:rPr>
                        <a:t>12,00%</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1231589"/>
                  </a:ext>
                </a:extLst>
              </a:tr>
              <a:tr h="0">
                <a:tc>
                  <a:txBody>
                    <a:bodyPr/>
                    <a:lstStyle/>
                    <a:p>
                      <a:pPr algn="ctr">
                        <a:lnSpc>
                          <a:spcPct val="115000"/>
                        </a:lnSpc>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S</a:t>
                      </a:r>
                      <a:r>
                        <a:rPr lang="ro-RO" sz="1800" dirty="0">
                          <a:effectLst/>
                          <a:latin typeface="Arial" panose="020B0604020202020204" pitchFamily="34" charset="0"/>
                          <a:ea typeface="Calibri" panose="020F0502020204030204" pitchFamily="34" charset="0"/>
                          <a:cs typeface="Times New Roman" panose="02020603050405020304" pitchFamily="18" charset="0"/>
                        </a:rPr>
                        <a:t>ales</a:t>
                      </a:r>
                      <a:endParaRPr lang="ro-R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o-RO" sz="1800">
                          <a:effectLst/>
                          <a:latin typeface="Arial" panose="020B0604020202020204" pitchFamily="34" charset="0"/>
                          <a:ea typeface="Calibri" panose="020F0502020204030204" pitchFamily="34" charset="0"/>
                          <a:cs typeface="Times New Roman" panose="02020603050405020304" pitchFamily="18" charset="0"/>
                        </a:rPr>
                        <a:t>13,00%</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7136663"/>
                  </a:ext>
                </a:extLst>
              </a:tr>
              <a:tr h="0">
                <a:tc>
                  <a:txBody>
                    <a:bodyPr/>
                    <a:lstStyle/>
                    <a:p>
                      <a:pPr algn="ctr">
                        <a:lnSpc>
                          <a:spcPct val="115000"/>
                        </a:lnSpc>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IT</a:t>
                      </a:r>
                      <a:r>
                        <a:rPr lang="ro-RO" sz="1800" dirty="0">
                          <a:effectLst/>
                          <a:latin typeface="Arial" panose="020B0604020202020204" pitchFamily="34" charset="0"/>
                          <a:ea typeface="Calibri" panose="020F0502020204030204" pitchFamily="34" charset="0"/>
                          <a:cs typeface="Times New Roman" panose="02020603050405020304" pitchFamily="18" charset="0"/>
                        </a:rPr>
                        <a:t> software</a:t>
                      </a:r>
                      <a:endParaRPr lang="ro-R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o-RO" sz="1800" dirty="0">
                          <a:effectLst/>
                          <a:latin typeface="Arial" panose="020B0604020202020204" pitchFamily="34" charset="0"/>
                          <a:ea typeface="Calibri" panose="020F0502020204030204" pitchFamily="34" charset="0"/>
                          <a:cs typeface="Times New Roman" panose="02020603050405020304" pitchFamily="18" charset="0"/>
                        </a:rPr>
                        <a:t>13,18%</a:t>
                      </a:r>
                      <a:endParaRPr lang="ro-R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5885343"/>
                  </a:ext>
                </a:extLst>
              </a:tr>
            </a:tbl>
          </a:graphicData>
        </a:graphic>
      </p:graphicFrame>
      <p:graphicFrame>
        <p:nvGraphicFramePr>
          <p:cNvPr id="5" name="Table 4">
            <a:extLst>
              <a:ext uri="{FF2B5EF4-FFF2-40B4-BE49-F238E27FC236}">
                <a16:creationId xmlns:a16="http://schemas.microsoft.com/office/drawing/2014/main" id="{920A7729-0ECF-4E70-BAAA-615C43E6972B}"/>
              </a:ext>
            </a:extLst>
          </p:cNvPr>
          <p:cNvGraphicFramePr>
            <a:graphicFrameLocks noGrp="1"/>
          </p:cNvGraphicFramePr>
          <p:nvPr>
            <p:extLst>
              <p:ext uri="{D42A27DB-BD31-4B8C-83A1-F6EECF244321}">
                <p14:modId xmlns:p14="http://schemas.microsoft.com/office/powerpoint/2010/main" val="1938407311"/>
              </p:ext>
            </p:extLst>
          </p:nvPr>
        </p:nvGraphicFramePr>
        <p:xfrm>
          <a:off x="838200" y="1371600"/>
          <a:ext cx="3957320" cy="2992120"/>
        </p:xfrm>
        <a:graphic>
          <a:graphicData uri="http://schemas.openxmlformats.org/drawingml/2006/table">
            <a:tbl>
              <a:tblPr firstRow="1" firstCol="1" bandRow="1"/>
              <a:tblGrid>
                <a:gridCol w="2427605">
                  <a:extLst>
                    <a:ext uri="{9D8B030D-6E8A-4147-A177-3AD203B41FA5}">
                      <a16:colId xmlns:a16="http://schemas.microsoft.com/office/drawing/2014/main" val="1901076911"/>
                    </a:ext>
                  </a:extLst>
                </a:gridCol>
                <a:gridCol w="1529715">
                  <a:extLst>
                    <a:ext uri="{9D8B030D-6E8A-4147-A177-3AD203B41FA5}">
                      <a16:colId xmlns:a16="http://schemas.microsoft.com/office/drawing/2014/main" val="3112285457"/>
                    </a:ext>
                  </a:extLst>
                </a:gridCol>
              </a:tblGrid>
              <a:tr h="0">
                <a:tc>
                  <a:txBody>
                    <a:bodyPr/>
                    <a:lstStyle/>
                    <a:p>
                      <a:pPr algn="ctr">
                        <a:lnSpc>
                          <a:spcPct val="115000"/>
                        </a:lnSpc>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a:t>
                      </a:r>
                      <a:r>
                        <a:rPr lang="ro-RO"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egal</a:t>
                      </a:r>
                      <a:endParaRPr lang="ro-R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o-RO"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1,36%</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7645255"/>
                  </a:ext>
                </a:extLst>
              </a:tr>
              <a:tr h="0">
                <a:tc>
                  <a:txBody>
                    <a:bodyPr/>
                    <a:lstStyle/>
                    <a:p>
                      <a:pPr algn="ctr">
                        <a:lnSpc>
                          <a:spcPct val="115000"/>
                        </a:lnSpc>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a:t>
                      </a:r>
                      <a:r>
                        <a:rPr lang="ro-RO"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cquisitions</a:t>
                      </a:r>
                      <a:endParaRPr lang="ro-R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o-RO"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3,98%</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9859461"/>
                  </a:ext>
                </a:extLst>
              </a:tr>
              <a:tr h="0">
                <a:tc>
                  <a:txBody>
                    <a:bodyPr/>
                    <a:lstStyle/>
                    <a:p>
                      <a:pPr algn="ctr">
                        <a:lnSpc>
                          <a:spcPct val="115000"/>
                        </a:lnSpc>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IT </a:t>
                      </a:r>
                      <a:r>
                        <a:rPr lang="ro-RO"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hardware </a:t>
                      </a:r>
                      <a:endParaRPr lang="ro-R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o-RO"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4,66%</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8498866"/>
                  </a:ext>
                </a:extLst>
              </a:tr>
              <a:tr h="0">
                <a:tc>
                  <a:txBody>
                    <a:bodyPr/>
                    <a:lstStyle/>
                    <a:p>
                      <a:pPr algn="ctr">
                        <a:lnSpc>
                          <a:spcPct val="115000"/>
                        </a:lnSpc>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a:t>
                      </a:r>
                      <a:r>
                        <a:rPr lang="ro-RO"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arketing-</a:t>
                      </a: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a:t>
                      </a:r>
                      <a:r>
                        <a:rPr lang="ro-RO"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a:t>
                      </a:r>
                      <a:r>
                        <a:rPr lang="ro-RO"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dvertising</a:t>
                      </a:r>
                      <a:endParaRPr lang="ro-R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o-RO"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5,11%</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7941335"/>
                  </a:ext>
                </a:extLst>
              </a:tr>
              <a:tr h="0">
                <a:tc>
                  <a:txBody>
                    <a:bodyPr/>
                    <a:lstStyle/>
                    <a:p>
                      <a:pPr algn="ctr">
                        <a:lnSpc>
                          <a:spcPct val="115000"/>
                        </a:lnSpc>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a:t>
                      </a:r>
                      <a:r>
                        <a:rPr lang="ro-RO"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thers</a:t>
                      </a:r>
                      <a:endParaRPr lang="ro-R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o-RO"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5,45%</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6396607"/>
                  </a:ext>
                </a:extLst>
              </a:tr>
              <a:tr h="0">
                <a:tc>
                  <a:txBody>
                    <a:bodyPr/>
                    <a:lstStyle/>
                    <a:p>
                      <a:pPr algn="ctr">
                        <a:lnSpc>
                          <a:spcPct val="115000"/>
                        </a:lnSpc>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a:t>
                      </a:r>
                      <a:r>
                        <a:rPr lang="ro-RO"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dministrative</a:t>
                      </a:r>
                      <a:endParaRPr lang="ro-R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o-RO"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6,48%</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7693287"/>
                  </a:ext>
                </a:extLst>
              </a:tr>
              <a:tr h="0">
                <a:tc>
                  <a:txBody>
                    <a:bodyPr/>
                    <a:lstStyle/>
                    <a:p>
                      <a:pPr algn="ctr">
                        <a:lnSpc>
                          <a:spcPct val="115000"/>
                        </a:lnSpc>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a:t>
                      </a:r>
                      <a:r>
                        <a:rPr lang="ro-RO"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roduction</a:t>
                      </a:r>
                      <a:endParaRPr lang="ro-R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o-RO"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7,39%</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1648043"/>
                  </a:ext>
                </a:extLst>
              </a:tr>
              <a:tr h="0">
                <a:tc>
                  <a:txBody>
                    <a:bodyPr/>
                    <a:lstStyle/>
                    <a:p>
                      <a:pPr algn="ctr">
                        <a:lnSpc>
                          <a:spcPct val="115000"/>
                        </a:lnSpc>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a:t>
                      </a:r>
                      <a:r>
                        <a:rPr lang="ro-RO"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uman </a:t>
                      </a: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a:t>
                      </a:r>
                      <a:r>
                        <a:rPr lang="ro-RO"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esources-</a:t>
                      </a: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a:t>
                      </a:r>
                      <a:r>
                        <a:rPr lang="ro-RO"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raining</a:t>
                      </a:r>
                      <a:endParaRPr lang="ro-R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o-RO"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8,41%</a:t>
                      </a:r>
                      <a:endParaRPr lang="ro-R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0154714"/>
                  </a:ext>
                </a:extLst>
              </a:tr>
            </a:tbl>
          </a:graphicData>
        </a:graphic>
      </p:graphicFrame>
      <p:sp>
        <p:nvSpPr>
          <p:cNvPr id="6" name="Rectangle 5">
            <a:extLst>
              <a:ext uri="{FF2B5EF4-FFF2-40B4-BE49-F238E27FC236}">
                <a16:creationId xmlns:a16="http://schemas.microsoft.com/office/drawing/2014/main" id="{1F70F540-EC07-4571-A55F-C42D7FF86278}"/>
              </a:ext>
            </a:extLst>
          </p:cNvPr>
          <p:cNvSpPr/>
          <p:nvPr/>
        </p:nvSpPr>
        <p:spPr>
          <a:xfrm>
            <a:off x="5029200" y="4267200"/>
            <a:ext cx="6477000" cy="2031325"/>
          </a:xfrm>
          <a:prstGeom prst="rect">
            <a:avLst/>
          </a:prstGeom>
        </p:spPr>
        <p:txBody>
          <a:bodyPr wrap="square">
            <a:spAutoFit/>
          </a:bodyPr>
          <a:lstStyle/>
          <a:p>
            <a:pPr algn="just"/>
            <a:r>
              <a:rPr lang="en-US" dirty="0">
                <a:latin typeface="Arial" panose="020B0604020202020204" pitchFamily="34" charset="0"/>
                <a:cs typeface="Arial" panose="020B0604020202020204" pitchFamily="34" charset="0"/>
              </a:rPr>
              <a:t>After 3 consecutive years of its maintenance in top, SALES have declined on the second position, being surpassed by the IT Software domain. These are followed by Customer Support- Client section. </a:t>
            </a:r>
          </a:p>
          <a:p>
            <a:pPr algn="just"/>
            <a:r>
              <a:rPr lang="en-US" dirty="0">
                <a:latin typeface="Arial" panose="020B0604020202020204" pitchFamily="34" charset="0"/>
                <a:cs typeface="Arial" panose="020B0604020202020204" pitchFamily="34" charset="0"/>
              </a:rPr>
              <a:t> In addition, the area focused on Accountancy-Finances has </a:t>
            </a:r>
            <a:r>
              <a:rPr lang="en-US" dirty="0" err="1">
                <a:latin typeface="Arial" panose="020B0604020202020204" pitchFamily="34" charset="0"/>
                <a:cs typeface="Arial" panose="020B0604020202020204" pitchFamily="34" charset="0"/>
              </a:rPr>
              <a:t>flourshingly</a:t>
            </a:r>
            <a:r>
              <a:rPr lang="en-US" dirty="0">
                <a:latin typeface="Arial" panose="020B0604020202020204" pitchFamily="34" charset="0"/>
                <a:cs typeface="Arial" panose="020B0604020202020204" pitchFamily="34" charset="0"/>
              </a:rPr>
              <a:t> risen on the 4th position reported to the one from the previous year. </a:t>
            </a:r>
          </a:p>
        </p:txBody>
      </p:sp>
    </p:spTree>
    <p:extLst>
      <p:ext uri="{BB962C8B-B14F-4D97-AF65-F5344CB8AC3E}">
        <p14:creationId xmlns:p14="http://schemas.microsoft.com/office/powerpoint/2010/main" val="26180030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7E0B76C-34EF-46F8-A42C-9F0314AA1A00}"/>
              </a:ext>
            </a:extLst>
          </p:cNvPr>
          <p:cNvSpPr/>
          <p:nvPr/>
        </p:nvSpPr>
        <p:spPr>
          <a:xfrm>
            <a:off x="1752600" y="228600"/>
            <a:ext cx="9102090" cy="1041247"/>
          </a:xfrm>
          <a:prstGeom prst="rect">
            <a:avLst/>
          </a:prstGeom>
        </p:spPr>
        <p:txBody>
          <a:bodyPr wrap="square">
            <a:spAutoFit/>
          </a:bodyPr>
          <a:lstStyle/>
          <a:p>
            <a:pPr algn="ctr">
              <a:lnSpc>
                <a:spcPct val="115000"/>
              </a:lnSpc>
              <a:spcAft>
                <a:spcPts val="1000"/>
              </a:spcAft>
            </a:pPr>
            <a:r>
              <a:rPr lang="ro-RO" sz="2800" b="1" dirty="0">
                <a:latin typeface="Arial" panose="020B0604020202020204" pitchFamily="34" charset="0"/>
                <a:ea typeface="Calibri" panose="020F0502020204030204" pitchFamily="34" charset="0"/>
                <a:cs typeface="Arial" panose="020B0604020202020204" pitchFamily="34" charset="0"/>
              </a:rPr>
              <a:t>How Many </a:t>
            </a:r>
            <a:r>
              <a:rPr lang="en-US" sz="2800" b="1" dirty="0">
                <a:latin typeface="Arial" panose="020B0604020202020204" pitchFamily="34" charset="0"/>
                <a:ea typeface="Calibri" panose="020F0502020204030204" pitchFamily="34" charset="0"/>
                <a:cs typeface="Arial" panose="020B0604020202020204" pitchFamily="34" charset="0"/>
              </a:rPr>
              <a:t>I</a:t>
            </a:r>
            <a:r>
              <a:rPr lang="ro-RO" sz="2800" b="1" dirty="0">
                <a:latin typeface="Arial" panose="020B0604020202020204" pitchFamily="34" charset="0"/>
                <a:ea typeface="Calibri" panose="020F0502020204030204" pitchFamily="34" charset="0"/>
                <a:cs typeface="Arial" panose="020B0604020202020204" pitchFamily="34" charset="0"/>
              </a:rPr>
              <a:t>nternship/ Training Programs Will Be Open in 2019? </a:t>
            </a:r>
            <a:endParaRPr lang="ro-RO" sz="2800" dirty="0">
              <a:latin typeface="Arial" panose="020B0604020202020204" pitchFamily="34" charset="0"/>
              <a:ea typeface="Calibri" panose="020F0502020204030204" pitchFamily="34" charset="0"/>
              <a:cs typeface="Arial" panose="020B0604020202020204" pitchFamily="34" charset="0"/>
            </a:endParaRPr>
          </a:p>
        </p:txBody>
      </p:sp>
      <p:graphicFrame>
        <p:nvGraphicFramePr>
          <p:cNvPr id="3" name="Table 2">
            <a:extLst>
              <a:ext uri="{FF2B5EF4-FFF2-40B4-BE49-F238E27FC236}">
                <a16:creationId xmlns:a16="http://schemas.microsoft.com/office/drawing/2014/main" id="{0069297C-5D46-4BD9-8939-85BBD772B56B}"/>
              </a:ext>
            </a:extLst>
          </p:cNvPr>
          <p:cNvGraphicFramePr>
            <a:graphicFrameLocks noGrp="1"/>
          </p:cNvGraphicFramePr>
          <p:nvPr>
            <p:extLst>
              <p:ext uri="{D42A27DB-BD31-4B8C-83A1-F6EECF244321}">
                <p14:modId xmlns:p14="http://schemas.microsoft.com/office/powerpoint/2010/main" val="3069652020"/>
              </p:ext>
            </p:extLst>
          </p:nvPr>
        </p:nvGraphicFramePr>
        <p:xfrm>
          <a:off x="7467600" y="1258961"/>
          <a:ext cx="4038600" cy="4103651"/>
        </p:xfrm>
        <a:graphic>
          <a:graphicData uri="http://schemas.openxmlformats.org/drawingml/2006/table">
            <a:tbl>
              <a:tblPr firstRow="1" firstCol="1" bandRow="1"/>
              <a:tblGrid>
                <a:gridCol w="2605078">
                  <a:extLst>
                    <a:ext uri="{9D8B030D-6E8A-4147-A177-3AD203B41FA5}">
                      <a16:colId xmlns:a16="http://schemas.microsoft.com/office/drawing/2014/main" val="1342531766"/>
                    </a:ext>
                  </a:extLst>
                </a:gridCol>
                <a:gridCol w="1433522">
                  <a:extLst>
                    <a:ext uri="{9D8B030D-6E8A-4147-A177-3AD203B41FA5}">
                      <a16:colId xmlns:a16="http://schemas.microsoft.com/office/drawing/2014/main" val="4212985801"/>
                    </a:ext>
                  </a:extLst>
                </a:gridCol>
              </a:tblGrid>
              <a:tr h="508182">
                <a:tc>
                  <a:txBody>
                    <a:bodyPr/>
                    <a:lstStyle/>
                    <a:p>
                      <a:pPr algn="ctr">
                        <a:lnSpc>
                          <a:spcPct val="115000"/>
                        </a:lnSpc>
                        <a:spcAft>
                          <a:spcPts val="0"/>
                        </a:spcAft>
                      </a:pPr>
                      <a:r>
                        <a:rPr lang="ro-RO" sz="1600" dirty="0">
                          <a:effectLst/>
                          <a:latin typeface="Arial" panose="020B0604020202020204" pitchFamily="34" charset="0"/>
                          <a:ea typeface="Calibri" panose="020F0502020204030204" pitchFamily="34" charset="0"/>
                          <a:cs typeface="Times New Roman" panose="02020603050405020304" pitchFamily="18" charset="0"/>
                        </a:rPr>
                        <a:t> </a:t>
                      </a:r>
                      <a:r>
                        <a:rPr lang="ro-RO" sz="1600" b="1" dirty="0">
                          <a:effectLst/>
                          <a:latin typeface="Arial" panose="020B0604020202020204" pitchFamily="34" charset="0"/>
                          <a:ea typeface="Calibri" panose="020F0502020204030204" pitchFamily="34" charset="0"/>
                          <a:cs typeface="Times New Roman" panose="02020603050405020304" pitchFamily="18" charset="0"/>
                        </a:rPr>
                        <a:t>Answers</a:t>
                      </a:r>
                      <a:endParaRPr lang="ro-R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594" marR="59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o-RO" sz="1600" b="1" dirty="0">
                          <a:effectLst/>
                          <a:latin typeface="Arial" panose="020B0604020202020204" pitchFamily="34" charset="0"/>
                          <a:ea typeface="Calibri" panose="020F0502020204030204" pitchFamily="34" charset="0"/>
                          <a:cs typeface="Times New Roman" panose="02020603050405020304" pitchFamily="18" charset="0"/>
                        </a:rPr>
                        <a:t> Percentages</a:t>
                      </a:r>
                      <a:endParaRPr lang="ro-R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594" marR="59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9297408"/>
                  </a:ext>
                </a:extLst>
              </a:tr>
              <a:tr h="770745">
                <a:tc>
                  <a:txBody>
                    <a:bodyPr/>
                    <a:lstStyle/>
                    <a:p>
                      <a:pPr>
                        <a:lnSpc>
                          <a:spcPct val="115000"/>
                        </a:lnSpc>
                        <a:spcAft>
                          <a:spcPts val="0"/>
                        </a:spcAft>
                      </a:pPr>
                      <a:endParaRPr lang="ro-RO"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ro-RO" sz="1600" dirty="0">
                          <a:effectLst/>
                          <a:latin typeface="Arial" panose="020B0604020202020204" pitchFamily="34" charset="0"/>
                          <a:ea typeface="Calibri" panose="020F0502020204030204" pitchFamily="34" charset="0"/>
                          <a:cs typeface="Times New Roman" panose="02020603050405020304" pitchFamily="18" charset="0"/>
                        </a:rPr>
                        <a:t>We want to find more over 10 interns</a:t>
                      </a:r>
                      <a:endParaRPr lang="ro-R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594" marR="59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o-RO" sz="1600">
                          <a:effectLst/>
                          <a:latin typeface="Arial" panose="020B0604020202020204" pitchFamily="34" charset="0"/>
                          <a:ea typeface="Calibri" panose="020F0502020204030204" pitchFamily="34" charset="0"/>
                          <a:cs typeface="Times New Roman" panose="02020603050405020304" pitchFamily="18" charset="0"/>
                        </a:rPr>
                        <a:t> </a:t>
                      </a:r>
                      <a:endParaRPr lang="ro-RO" sz="10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ro-RO" sz="1600">
                          <a:effectLst/>
                          <a:latin typeface="Arial" panose="020B0604020202020204" pitchFamily="34" charset="0"/>
                          <a:ea typeface="Calibri" panose="020F0502020204030204" pitchFamily="34" charset="0"/>
                          <a:cs typeface="Times New Roman" panose="02020603050405020304" pitchFamily="18" charset="0"/>
                        </a:rPr>
                        <a:t> </a:t>
                      </a:r>
                      <a:endParaRPr lang="ro-RO" sz="10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ro-RO" sz="1600">
                          <a:effectLst/>
                          <a:latin typeface="Arial" panose="020B0604020202020204" pitchFamily="34" charset="0"/>
                          <a:ea typeface="Calibri" panose="020F0502020204030204" pitchFamily="34" charset="0"/>
                          <a:cs typeface="Times New Roman" panose="02020603050405020304" pitchFamily="18" charset="0"/>
                        </a:rPr>
                        <a:t>15%</a:t>
                      </a:r>
                      <a:endParaRPr lang="ro-RO" sz="1000">
                        <a:effectLst/>
                        <a:latin typeface="Calibri" panose="020F0502020204030204" pitchFamily="34" charset="0"/>
                        <a:ea typeface="Calibri" panose="020F0502020204030204" pitchFamily="34" charset="0"/>
                        <a:cs typeface="Times New Roman" panose="02020603050405020304" pitchFamily="18" charset="0"/>
                      </a:endParaRPr>
                    </a:p>
                  </a:txBody>
                  <a:tcPr marL="59594" marR="59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0811030"/>
                  </a:ext>
                </a:extLst>
              </a:tr>
              <a:tr h="985607">
                <a:tc>
                  <a:txBody>
                    <a:bodyPr/>
                    <a:lstStyle/>
                    <a:p>
                      <a:pPr>
                        <a:lnSpc>
                          <a:spcPct val="115000"/>
                        </a:lnSpc>
                        <a:spcAft>
                          <a:spcPts val="0"/>
                        </a:spcAft>
                      </a:pPr>
                      <a:endParaRPr lang="ro-RO"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ro-RO" sz="1600" dirty="0">
                          <a:effectLst/>
                          <a:latin typeface="Arial" panose="020B0604020202020204" pitchFamily="34" charset="0"/>
                          <a:ea typeface="Calibri" panose="020F0502020204030204" pitchFamily="34" charset="0"/>
                          <a:cs typeface="Times New Roman" panose="02020603050405020304" pitchFamily="18" charset="0"/>
                        </a:rPr>
                        <a:t>We want to find  between 3 to 10 interns </a:t>
                      </a:r>
                      <a:endParaRPr lang="ro-R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594" marR="59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o-RO" sz="1600">
                          <a:effectLst/>
                          <a:latin typeface="Arial" panose="020B0604020202020204" pitchFamily="34" charset="0"/>
                          <a:ea typeface="Calibri" panose="020F0502020204030204" pitchFamily="34" charset="0"/>
                          <a:cs typeface="Times New Roman" panose="02020603050405020304" pitchFamily="18" charset="0"/>
                        </a:rPr>
                        <a:t> </a:t>
                      </a:r>
                      <a:endParaRPr lang="ro-RO" sz="10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ro-RO" sz="1600">
                          <a:effectLst/>
                          <a:latin typeface="Arial" panose="020B0604020202020204" pitchFamily="34" charset="0"/>
                          <a:ea typeface="Calibri" panose="020F0502020204030204" pitchFamily="34" charset="0"/>
                          <a:cs typeface="Times New Roman" panose="02020603050405020304" pitchFamily="18" charset="0"/>
                        </a:rPr>
                        <a:t> </a:t>
                      </a:r>
                      <a:endParaRPr lang="ro-RO" sz="10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ro-RO" sz="1600">
                          <a:effectLst/>
                          <a:latin typeface="Arial" panose="020B0604020202020204" pitchFamily="34" charset="0"/>
                          <a:ea typeface="Calibri" panose="020F0502020204030204" pitchFamily="34" charset="0"/>
                          <a:cs typeface="Times New Roman" panose="02020603050405020304" pitchFamily="18" charset="0"/>
                        </a:rPr>
                        <a:t>21%</a:t>
                      </a:r>
                      <a:endParaRPr lang="ro-RO" sz="1000">
                        <a:effectLst/>
                        <a:latin typeface="Calibri" panose="020F0502020204030204" pitchFamily="34" charset="0"/>
                        <a:ea typeface="Calibri" panose="020F0502020204030204" pitchFamily="34" charset="0"/>
                        <a:cs typeface="Times New Roman" panose="02020603050405020304" pitchFamily="18" charset="0"/>
                      </a:endParaRPr>
                    </a:p>
                  </a:txBody>
                  <a:tcPr marL="59594" marR="59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1566628"/>
                  </a:ext>
                </a:extLst>
              </a:tr>
              <a:tr h="770745">
                <a:tc>
                  <a:txBody>
                    <a:bodyPr/>
                    <a:lstStyle/>
                    <a:p>
                      <a:pPr>
                        <a:lnSpc>
                          <a:spcPct val="115000"/>
                        </a:lnSpc>
                        <a:spcAft>
                          <a:spcPts val="0"/>
                        </a:spcAft>
                      </a:pPr>
                      <a:r>
                        <a:rPr lang="ro-RO" sz="1600">
                          <a:effectLst/>
                          <a:latin typeface="Arial" panose="020B0604020202020204" pitchFamily="34" charset="0"/>
                          <a:ea typeface="Calibri" panose="020F0502020204030204" pitchFamily="34" charset="0"/>
                          <a:cs typeface="Times New Roman" panose="02020603050405020304" pitchFamily="18" charset="0"/>
                        </a:rPr>
                        <a:t> </a:t>
                      </a:r>
                      <a:endParaRPr lang="ro-RO" sz="10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ro-RO" sz="1600">
                          <a:effectLst/>
                          <a:latin typeface="Arial" panose="020B0604020202020204" pitchFamily="34" charset="0"/>
                          <a:ea typeface="Calibri" panose="020F0502020204030204" pitchFamily="34" charset="0"/>
                          <a:cs typeface="Times New Roman" panose="02020603050405020304" pitchFamily="18" charset="0"/>
                        </a:rPr>
                        <a:t>We want to find maximum 3 interns</a:t>
                      </a:r>
                      <a:endParaRPr lang="ro-RO" sz="1000">
                        <a:effectLst/>
                        <a:latin typeface="Calibri" panose="020F0502020204030204" pitchFamily="34" charset="0"/>
                        <a:ea typeface="Calibri" panose="020F0502020204030204" pitchFamily="34" charset="0"/>
                        <a:cs typeface="Times New Roman" panose="02020603050405020304" pitchFamily="18" charset="0"/>
                      </a:endParaRPr>
                    </a:p>
                  </a:txBody>
                  <a:tcPr marL="59594" marR="59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o-RO" sz="1600">
                          <a:effectLst/>
                          <a:latin typeface="Arial" panose="020B0604020202020204" pitchFamily="34" charset="0"/>
                          <a:ea typeface="Calibri" panose="020F0502020204030204" pitchFamily="34" charset="0"/>
                          <a:cs typeface="Times New Roman" panose="02020603050405020304" pitchFamily="18" charset="0"/>
                        </a:rPr>
                        <a:t> </a:t>
                      </a:r>
                      <a:endParaRPr lang="ro-RO" sz="10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ro-RO" sz="1600">
                          <a:effectLst/>
                          <a:latin typeface="Arial" panose="020B0604020202020204" pitchFamily="34" charset="0"/>
                          <a:ea typeface="Calibri" panose="020F0502020204030204" pitchFamily="34" charset="0"/>
                          <a:cs typeface="Times New Roman" panose="02020603050405020304" pitchFamily="18" charset="0"/>
                        </a:rPr>
                        <a:t> </a:t>
                      </a:r>
                      <a:endParaRPr lang="ro-RO" sz="10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ro-RO" sz="1600">
                          <a:effectLst/>
                          <a:latin typeface="Arial" panose="020B0604020202020204" pitchFamily="34" charset="0"/>
                          <a:ea typeface="Calibri" panose="020F0502020204030204" pitchFamily="34" charset="0"/>
                          <a:cs typeface="Times New Roman" panose="02020603050405020304" pitchFamily="18" charset="0"/>
                        </a:rPr>
                        <a:t>27%</a:t>
                      </a:r>
                      <a:endParaRPr lang="ro-RO" sz="1000">
                        <a:effectLst/>
                        <a:latin typeface="Calibri" panose="020F0502020204030204" pitchFamily="34" charset="0"/>
                        <a:ea typeface="Calibri" panose="020F0502020204030204" pitchFamily="34" charset="0"/>
                        <a:cs typeface="Times New Roman" panose="02020603050405020304" pitchFamily="18" charset="0"/>
                      </a:endParaRPr>
                    </a:p>
                  </a:txBody>
                  <a:tcPr marL="59594" marR="59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4398934"/>
                  </a:ext>
                </a:extLst>
              </a:tr>
              <a:tr h="963560">
                <a:tc>
                  <a:txBody>
                    <a:bodyPr/>
                    <a:lstStyle/>
                    <a:p>
                      <a:pPr>
                        <a:lnSpc>
                          <a:spcPct val="115000"/>
                        </a:lnSpc>
                        <a:spcAft>
                          <a:spcPts val="0"/>
                        </a:spcAft>
                      </a:pPr>
                      <a:r>
                        <a:rPr lang="ro-RO" sz="1600">
                          <a:effectLst/>
                          <a:latin typeface="Arial" panose="020B0604020202020204" pitchFamily="34" charset="0"/>
                          <a:ea typeface="Calibri" panose="020F0502020204030204" pitchFamily="34" charset="0"/>
                          <a:cs typeface="Times New Roman" panose="02020603050405020304" pitchFamily="18" charset="0"/>
                        </a:rPr>
                        <a:t> </a:t>
                      </a:r>
                      <a:endParaRPr lang="ro-RO" sz="10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ro-RO" sz="1600">
                          <a:effectLst/>
                          <a:latin typeface="Arial" panose="020B0604020202020204" pitchFamily="34" charset="0"/>
                          <a:ea typeface="Calibri" panose="020F0502020204030204" pitchFamily="34" charset="0"/>
                          <a:cs typeface="Times New Roman" panose="02020603050405020304" pitchFamily="18" charset="0"/>
                        </a:rPr>
                        <a:t>No</a:t>
                      </a:r>
                      <a:endParaRPr lang="ro-RO" sz="1000">
                        <a:effectLst/>
                        <a:latin typeface="Calibri" panose="020F0502020204030204" pitchFamily="34" charset="0"/>
                        <a:ea typeface="Calibri" panose="020F0502020204030204" pitchFamily="34" charset="0"/>
                        <a:cs typeface="Times New Roman" panose="02020603050405020304" pitchFamily="18" charset="0"/>
                      </a:endParaRPr>
                    </a:p>
                  </a:txBody>
                  <a:tcPr marL="59594" marR="59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o-RO" sz="1600" dirty="0">
                          <a:effectLst/>
                          <a:latin typeface="Arial" panose="020B0604020202020204" pitchFamily="34" charset="0"/>
                          <a:ea typeface="Calibri" panose="020F0502020204030204" pitchFamily="34" charset="0"/>
                          <a:cs typeface="Times New Roman" panose="02020603050405020304" pitchFamily="18" charset="0"/>
                        </a:rPr>
                        <a:t>  </a:t>
                      </a:r>
                      <a:endParaRPr lang="ro-RO"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ro-RO" sz="1600" dirty="0">
                          <a:effectLst/>
                          <a:latin typeface="Arial" panose="020B0604020202020204" pitchFamily="34" charset="0"/>
                          <a:ea typeface="Calibri" panose="020F0502020204030204" pitchFamily="34" charset="0"/>
                          <a:cs typeface="Times New Roman" panose="02020603050405020304" pitchFamily="18" charset="0"/>
                        </a:rPr>
                        <a:t>37%</a:t>
                      </a:r>
                      <a:endParaRPr lang="ro-R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594" marR="59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1752299"/>
                  </a:ext>
                </a:extLst>
              </a:tr>
            </a:tbl>
          </a:graphicData>
        </a:graphic>
      </p:graphicFrame>
      <p:sp>
        <p:nvSpPr>
          <p:cNvPr id="4" name="Rectangle 3">
            <a:extLst>
              <a:ext uri="{FF2B5EF4-FFF2-40B4-BE49-F238E27FC236}">
                <a16:creationId xmlns:a16="http://schemas.microsoft.com/office/drawing/2014/main" id="{76006CBD-8B42-4F76-AE03-A3AAEDFE51CD}"/>
              </a:ext>
            </a:extLst>
          </p:cNvPr>
          <p:cNvSpPr/>
          <p:nvPr/>
        </p:nvSpPr>
        <p:spPr>
          <a:xfrm>
            <a:off x="6934200" y="5432153"/>
            <a:ext cx="5029200" cy="1200329"/>
          </a:xfrm>
          <a:prstGeom prst="rect">
            <a:avLst/>
          </a:prstGeom>
        </p:spPr>
        <p:txBody>
          <a:bodyPr wrap="square">
            <a:spAutoFit/>
          </a:bodyPr>
          <a:lstStyle/>
          <a:p>
            <a:r>
              <a:rPr lang="ro-RO" dirty="0">
                <a:latin typeface="Arial" panose="020B0604020202020204" pitchFamily="34" charset="0"/>
                <a:ea typeface="Calibri" panose="020F0502020204030204" pitchFamily="34" charset="0"/>
                <a:cs typeface="Arial" panose="020B0604020202020204" pitchFamily="34" charset="0"/>
              </a:rPr>
              <a:t>Statistics show that 63% of the companies which had taken part in this survey declared they would recruit interns in the year 2019.</a:t>
            </a:r>
            <a:br>
              <a:rPr lang="ro-RO" sz="1400" dirty="0">
                <a:latin typeface="Calibri" panose="020F0502020204030204" pitchFamily="34" charset="0"/>
                <a:ea typeface="Calibri" panose="020F0502020204030204" pitchFamily="34" charset="0"/>
              </a:rPr>
            </a:br>
            <a:endParaRPr lang="ro-RO" dirty="0"/>
          </a:p>
        </p:txBody>
      </p:sp>
      <p:sp>
        <p:nvSpPr>
          <p:cNvPr id="5" name="Rectangle 4">
            <a:extLst>
              <a:ext uri="{FF2B5EF4-FFF2-40B4-BE49-F238E27FC236}">
                <a16:creationId xmlns:a16="http://schemas.microsoft.com/office/drawing/2014/main" id="{ECBAF58B-36F7-4CD9-948D-2D02D0DA03B3}"/>
              </a:ext>
            </a:extLst>
          </p:cNvPr>
          <p:cNvSpPr/>
          <p:nvPr/>
        </p:nvSpPr>
        <p:spPr>
          <a:xfrm>
            <a:off x="533400" y="1759408"/>
            <a:ext cx="6096000" cy="3339184"/>
          </a:xfrm>
          <a:prstGeom prst="rect">
            <a:avLst/>
          </a:prstGeom>
        </p:spPr>
        <p:txBody>
          <a:bodyPr>
            <a:spAutoFit/>
          </a:bodyPr>
          <a:lstStyle/>
          <a:p>
            <a:pPr algn="just">
              <a:lnSpc>
                <a:spcPct val="107000"/>
              </a:lnSpc>
              <a:spcAft>
                <a:spcPts val="800"/>
              </a:spcAft>
            </a:pPr>
            <a:r>
              <a:rPr lang="en-US" dirty="0">
                <a:latin typeface="Arial" panose="020B0604020202020204" pitchFamily="34" charset="0"/>
                <a:ea typeface="Calibri" panose="020F0502020204030204" pitchFamily="34" charset="0"/>
                <a:cs typeface="Arial" panose="020B0604020202020204" pitchFamily="34" charset="0"/>
              </a:rPr>
              <a:t>From the point of view of the employers' initiatives, one of the most obvious trends is the creation of special training programs for young people. These can be carried out either at the headquarters of these companies or within universities, in partnership with students’ associations. Banks and multinationals in the industry of consumer goods have been the most active in this regard till now. It is expected that the initiatives will increase along with the employers’ need to recruit young people who if are not experienced, at least they are familiar with the basic concepts of the respective activity domain.</a:t>
            </a:r>
            <a:endParaRPr lang="ro-RO"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513736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A35D288-8D37-4DEA-95D0-C4560ABB31BD}"/>
              </a:ext>
            </a:extLst>
          </p:cNvPr>
          <p:cNvSpPr/>
          <p:nvPr/>
        </p:nvSpPr>
        <p:spPr>
          <a:xfrm>
            <a:off x="684569" y="304800"/>
            <a:ext cx="10555582" cy="545727"/>
          </a:xfrm>
          <a:prstGeom prst="rect">
            <a:avLst/>
          </a:prstGeom>
        </p:spPr>
        <p:txBody>
          <a:bodyPr wrap="none">
            <a:spAutoFit/>
          </a:bodyPr>
          <a:lstStyle/>
          <a:p>
            <a:pPr algn="ctr">
              <a:lnSpc>
                <a:spcPct val="115000"/>
              </a:lnSpc>
              <a:spcAft>
                <a:spcPts val="1000"/>
              </a:spcAft>
            </a:pPr>
            <a:r>
              <a:rPr lang="ro-RO" sz="2800" b="1" dirty="0">
                <a:latin typeface="Arial" panose="020B0604020202020204" pitchFamily="34" charset="0"/>
                <a:ea typeface="Calibri" panose="020F0502020204030204" pitchFamily="34" charset="0"/>
                <a:cs typeface="Arial" panose="020B0604020202020204" pitchFamily="34" charset="0"/>
              </a:rPr>
              <a:t>What  the Most Important Qualities for Recruting Juniors Are</a:t>
            </a:r>
            <a:endParaRPr lang="ro-RO" sz="2800" dirty="0">
              <a:latin typeface="Arial" panose="020B0604020202020204" pitchFamily="34" charset="0"/>
              <a:ea typeface="Calibri" panose="020F0502020204030204" pitchFamily="34" charset="0"/>
              <a:cs typeface="Arial" panose="020B0604020202020204" pitchFamily="34" charset="0"/>
            </a:endParaRPr>
          </a:p>
        </p:txBody>
      </p:sp>
      <p:graphicFrame>
        <p:nvGraphicFramePr>
          <p:cNvPr id="3" name="Table 2">
            <a:extLst>
              <a:ext uri="{FF2B5EF4-FFF2-40B4-BE49-F238E27FC236}">
                <a16:creationId xmlns:a16="http://schemas.microsoft.com/office/drawing/2014/main" id="{9B44E149-9F5D-46C2-A159-C672C57A3E83}"/>
              </a:ext>
            </a:extLst>
          </p:cNvPr>
          <p:cNvGraphicFramePr>
            <a:graphicFrameLocks noGrp="1"/>
          </p:cNvGraphicFramePr>
          <p:nvPr>
            <p:extLst>
              <p:ext uri="{D42A27DB-BD31-4B8C-83A1-F6EECF244321}">
                <p14:modId xmlns:p14="http://schemas.microsoft.com/office/powerpoint/2010/main" val="2833735771"/>
              </p:ext>
            </p:extLst>
          </p:nvPr>
        </p:nvGraphicFramePr>
        <p:xfrm>
          <a:off x="990600" y="1371600"/>
          <a:ext cx="3687445" cy="4213352"/>
        </p:xfrm>
        <a:graphic>
          <a:graphicData uri="http://schemas.openxmlformats.org/drawingml/2006/table">
            <a:tbl>
              <a:tblPr firstRow="1" firstCol="1"/>
              <a:tblGrid>
                <a:gridCol w="2427605">
                  <a:extLst>
                    <a:ext uri="{9D8B030D-6E8A-4147-A177-3AD203B41FA5}">
                      <a16:colId xmlns:a16="http://schemas.microsoft.com/office/drawing/2014/main" val="2387890482"/>
                    </a:ext>
                  </a:extLst>
                </a:gridCol>
                <a:gridCol w="1259840">
                  <a:extLst>
                    <a:ext uri="{9D8B030D-6E8A-4147-A177-3AD203B41FA5}">
                      <a16:colId xmlns:a16="http://schemas.microsoft.com/office/drawing/2014/main" val="523636179"/>
                    </a:ext>
                  </a:extLst>
                </a:gridCol>
              </a:tblGrid>
              <a:tr h="0">
                <a:tc>
                  <a:txBody>
                    <a:bodyPr/>
                    <a:lstStyle/>
                    <a:p>
                      <a:pPr>
                        <a:lnSpc>
                          <a:spcPct val="115000"/>
                        </a:lnSpc>
                        <a:spcAft>
                          <a:spcPts val="1000"/>
                        </a:spcAft>
                      </a:pPr>
                      <a:r>
                        <a:rPr lang="ro-RO" sz="1800">
                          <a:effectLst/>
                          <a:latin typeface="Arial" panose="020B0604020202020204" pitchFamily="34" charset="0"/>
                          <a:ea typeface="Calibri" panose="020F0502020204030204" pitchFamily="34" charset="0"/>
                          <a:cs typeface="Times New Roman" panose="02020603050405020304" pitchFamily="18" charset="0"/>
                        </a:rPr>
                        <a:t>Past work experience</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o-RO" sz="1800">
                          <a:effectLst/>
                          <a:latin typeface="Arial" panose="020B0604020202020204" pitchFamily="34" charset="0"/>
                          <a:ea typeface="Calibri" panose="020F0502020204030204" pitchFamily="34" charset="0"/>
                          <a:cs typeface="Times New Roman" panose="02020603050405020304" pitchFamily="18" charset="0"/>
                        </a:rPr>
                        <a:t>20.04%</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9911470"/>
                  </a:ext>
                </a:extLst>
              </a:tr>
              <a:tr h="0">
                <a:tc>
                  <a:txBody>
                    <a:bodyPr/>
                    <a:lstStyle/>
                    <a:p>
                      <a:pPr>
                        <a:lnSpc>
                          <a:spcPct val="115000"/>
                        </a:lnSpc>
                        <a:spcAft>
                          <a:spcPts val="1000"/>
                        </a:spcAft>
                      </a:pPr>
                      <a:r>
                        <a:rPr lang="ro-RO" sz="1800">
                          <a:effectLst/>
                          <a:latin typeface="Arial" panose="020B0604020202020204" pitchFamily="34" charset="0"/>
                          <a:ea typeface="Calibri" panose="020F0502020204030204" pitchFamily="34" charset="0"/>
                          <a:cs typeface="Times New Roman" panose="02020603050405020304" pitchFamily="18" charset="0"/>
                        </a:rPr>
                        <a:t>Internship</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o-RO" sz="1800">
                          <a:effectLst/>
                          <a:latin typeface="Arial" panose="020B0604020202020204" pitchFamily="34" charset="0"/>
                          <a:ea typeface="Calibri" panose="020F0502020204030204" pitchFamily="34" charset="0"/>
                          <a:cs typeface="Times New Roman" panose="02020603050405020304" pitchFamily="18" charset="0"/>
                        </a:rPr>
                        <a:t>18.76%</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9455517"/>
                  </a:ext>
                </a:extLst>
              </a:tr>
              <a:tr h="0">
                <a:tc>
                  <a:txBody>
                    <a:bodyPr/>
                    <a:lstStyle/>
                    <a:p>
                      <a:pPr>
                        <a:lnSpc>
                          <a:spcPct val="115000"/>
                        </a:lnSpc>
                        <a:spcAft>
                          <a:spcPts val="1000"/>
                        </a:spcAft>
                      </a:pPr>
                      <a:r>
                        <a:rPr lang="ro-RO" sz="1800">
                          <a:effectLst/>
                          <a:latin typeface="Arial" panose="020B0604020202020204" pitchFamily="34" charset="0"/>
                          <a:ea typeface="Calibri" panose="020F0502020204030204" pitchFamily="34" charset="0"/>
                          <a:cs typeface="Times New Roman" panose="02020603050405020304" pitchFamily="18" charset="0"/>
                        </a:rPr>
                        <a:t>Faculty specialization</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o-RO" sz="1800">
                          <a:effectLst/>
                          <a:latin typeface="Arial" panose="020B0604020202020204" pitchFamily="34" charset="0"/>
                          <a:ea typeface="Calibri" panose="020F0502020204030204" pitchFamily="34" charset="0"/>
                          <a:cs typeface="Times New Roman" panose="02020603050405020304" pitchFamily="18" charset="0"/>
                        </a:rPr>
                        <a:t>12.82%</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4022555"/>
                  </a:ext>
                </a:extLst>
              </a:tr>
              <a:tr h="0">
                <a:tc>
                  <a:txBody>
                    <a:bodyPr/>
                    <a:lstStyle/>
                    <a:p>
                      <a:pPr>
                        <a:lnSpc>
                          <a:spcPct val="115000"/>
                        </a:lnSpc>
                        <a:spcAft>
                          <a:spcPts val="1000"/>
                        </a:spcAft>
                      </a:pPr>
                      <a:r>
                        <a:rPr lang="ro-RO" sz="1800">
                          <a:effectLst/>
                          <a:latin typeface="Arial" panose="020B0604020202020204" pitchFamily="34" charset="0"/>
                          <a:ea typeface="Calibri" panose="020F0502020204030204" pitchFamily="34" charset="0"/>
                          <a:cs typeface="Times New Roman" panose="02020603050405020304" pitchFamily="18" charset="0"/>
                        </a:rPr>
                        <a:t>Extracurricular activities</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o-RO" sz="1800">
                          <a:effectLst/>
                          <a:latin typeface="Arial" panose="020B0604020202020204" pitchFamily="34" charset="0"/>
                          <a:ea typeface="Calibri" panose="020F0502020204030204" pitchFamily="34" charset="0"/>
                          <a:cs typeface="Times New Roman" panose="02020603050405020304" pitchFamily="18" charset="0"/>
                        </a:rPr>
                        <a:t>10.38%</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9647097"/>
                  </a:ext>
                </a:extLst>
              </a:tr>
              <a:tr h="0">
                <a:tc>
                  <a:txBody>
                    <a:bodyPr/>
                    <a:lstStyle/>
                    <a:p>
                      <a:pPr>
                        <a:lnSpc>
                          <a:spcPct val="115000"/>
                        </a:lnSpc>
                        <a:spcAft>
                          <a:spcPts val="1000"/>
                        </a:spcAft>
                      </a:pPr>
                      <a:r>
                        <a:rPr lang="ro-RO" sz="1800">
                          <a:effectLst/>
                          <a:latin typeface="Arial" panose="020B0604020202020204" pitchFamily="34" charset="0"/>
                          <a:ea typeface="Calibri" panose="020F0502020204030204" pitchFamily="34" charset="0"/>
                          <a:cs typeface="Times New Roman" panose="02020603050405020304" pitchFamily="18" charset="0"/>
                        </a:rPr>
                        <a:t>Involvement in student NGO</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o-RO" sz="1800">
                          <a:effectLst/>
                          <a:latin typeface="Arial" panose="020B0604020202020204" pitchFamily="34" charset="0"/>
                          <a:ea typeface="Calibri" panose="020F0502020204030204" pitchFamily="34" charset="0"/>
                          <a:cs typeface="Times New Roman" panose="02020603050405020304" pitchFamily="18" charset="0"/>
                        </a:rPr>
                        <a:t>10.48%</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5540523"/>
                  </a:ext>
                </a:extLst>
              </a:tr>
              <a:tr h="0">
                <a:tc>
                  <a:txBody>
                    <a:bodyPr/>
                    <a:lstStyle/>
                    <a:p>
                      <a:pPr>
                        <a:lnSpc>
                          <a:spcPct val="115000"/>
                        </a:lnSpc>
                        <a:spcAft>
                          <a:spcPts val="1000"/>
                        </a:spcAft>
                      </a:pPr>
                      <a:r>
                        <a:rPr lang="ro-RO" sz="1800">
                          <a:effectLst/>
                          <a:latin typeface="Arial" panose="020B0604020202020204" pitchFamily="34" charset="0"/>
                          <a:ea typeface="Calibri" panose="020F0502020204030204" pitchFamily="34" charset="0"/>
                          <a:cs typeface="Times New Roman" panose="02020603050405020304" pitchFamily="18" charset="0"/>
                        </a:rPr>
                        <a:t>Bilingualism</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o-RO" sz="1800">
                          <a:effectLst/>
                          <a:latin typeface="Arial" panose="020B0604020202020204" pitchFamily="34" charset="0"/>
                          <a:ea typeface="Calibri" panose="020F0502020204030204" pitchFamily="34" charset="0"/>
                          <a:cs typeface="Times New Roman" panose="02020603050405020304" pitchFamily="18" charset="0"/>
                        </a:rPr>
                        <a:t>10.00%</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4559108"/>
                  </a:ext>
                </a:extLst>
              </a:tr>
              <a:tr h="0">
                <a:tc>
                  <a:txBody>
                    <a:bodyPr/>
                    <a:lstStyle/>
                    <a:p>
                      <a:pPr>
                        <a:lnSpc>
                          <a:spcPct val="115000"/>
                        </a:lnSpc>
                        <a:spcAft>
                          <a:spcPts val="1000"/>
                        </a:spcAft>
                      </a:pPr>
                      <a:r>
                        <a:rPr lang="ro-RO" sz="1800">
                          <a:effectLst/>
                          <a:latin typeface="Arial" panose="020B0604020202020204" pitchFamily="34" charset="0"/>
                          <a:ea typeface="Calibri" panose="020F0502020204030204" pitchFamily="34" charset="0"/>
                          <a:cs typeface="Times New Roman" panose="02020603050405020304" pitchFamily="18" charset="0"/>
                        </a:rPr>
                        <a:t>Possession of certifications</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o-RO" sz="1800">
                          <a:effectLst/>
                          <a:latin typeface="Arial" panose="020B0604020202020204" pitchFamily="34" charset="0"/>
                          <a:ea typeface="Calibri" panose="020F0502020204030204" pitchFamily="34" charset="0"/>
                          <a:cs typeface="Times New Roman" panose="02020603050405020304" pitchFamily="18" charset="0"/>
                        </a:rPr>
                        <a:t>5.47%</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4967108"/>
                  </a:ext>
                </a:extLst>
              </a:tr>
              <a:tr h="0">
                <a:tc>
                  <a:txBody>
                    <a:bodyPr/>
                    <a:lstStyle/>
                    <a:p>
                      <a:pPr>
                        <a:lnSpc>
                          <a:spcPct val="115000"/>
                        </a:lnSpc>
                        <a:spcAft>
                          <a:spcPts val="1000"/>
                        </a:spcAft>
                      </a:pPr>
                      <a:r>
                        <a:rPr lang="ro-RO" sz="1800">
                          <a:effectLst/>
                          <a:latin typeface="Arial" panose="020B0604020202020204" pitchFamily="34" charset="0"/>
                          <a:ea typeface="Calibri" panose="020F0502020204030204" pitchFamily="34" charset="0"/>
                          <a:cs typeface="Times New Roman" panose="02020603050405020304" pitchFamily="18" charset="0"/>
                        </a:rPr>
                        <a:t>Studies abroad</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o-RO" sz="1800">
                          <a:effectLst/>
                          <a:latin typeface="Arial" panose="020B0604020202020204" pitchFamily="34" charset="0"/>
                          <a:ea typeface="Calibri" panose="020F0502020204030204" pitchFamily="34" charset="0"/>
                          <a:cs typeface="Times New Roman" panose="02020603050405020304" pitchFamily="18" charset="0"/>
                        </a:rPr>
                        <a:t>4.31%</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1674059"/>
                  </a:ext>
                </a:extLst>
              </a:tr>
              <a:tr h="0">
                <a:tc>
                  <a:txBody>
                    <a:bodyPr/>
                    <a:lstStyle/>
                    <a:p>
                      <a:pPr>
                        <a:lnSpc>
                          <a:spcPct val="115000"/>
                        </a:lnSpc>
                        <a:spcAft>
                          <a:spcPts val="1000"/>
                        </a:spcAft>
                      </a:pPr>
                      <a:r>
                        <a:rPr lang="ro-RO" sz="1800">
                          <a:effectLst/>
                          <a:latin typeface="Arial" panose="020B0604020202020204" pitchFamily="34" charset="0"/>
                          <a:ea typeface="Calibri" panose="020F0502020204030204" pitchFamily="34" charset="0"/>
                          <a:cs typeface="Times New Roman" panose="02020603050405020304" pitchFamily="18" charset="0"/>
                        </a:rPr>
                        <a:t>Other</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o-RO" sz="1800">
                          <a:effectLst/>
                          <a:latin typeface="Arial" panose="020B0604020202020204" pitchFamily="34" charset="0"/>
                          <a:ea typeface="Calibri" panose="020F0502020204030204" pitchFamily="34" charset="0"/>
                          <a:cs typeface="Times New Roman" panose="02020603050405020304" pitchFamily="18" charset="0"/>
                        </a:rPr>
                        <a:t>3.84%</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3141249"/>
                  </a:ext>
                </a:extLst>
              </a:tr>
              <a:tr h="0">
                <a:tc>
                  <a:txBody>
                    <a:bodyPr/>
                    <a:lstStyle/>
                    <a:p>
                      <a:pPr>
                        <a:lnSpc>
                          <a:spcPct val="115000"/>
                        </a:lnSpc>
                        <a:spcAft>
                          <a:spcPts val="1000"/>
                        </a:spcAft>
                      </a:pPr>
                      <a:r>
                        <a:rPr lang="ro-RO" sz="1800">
                          <a:effectLst/>
                          <a:latin typeface="Arial" panose="020B0604020202020204" pitchFamily="34" charset="0"/>
                          <a:ea typeface="Calibri" panose="020F0502020204030204" pitchFamily="34" charset="0"/>
                          <a:cs typeface="Times New Roman" panose="02020603050405020304" pitchFamily="18" charset="0"/>
                        </a:rPr>
                        <a:t>Good academic results</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o-RO" sz="1800" dirty="0">
                          <a:effectLst/>
                          <a:latin typeface="Arial" panose="020B0604020202020204" pitchFamily="34" charset="0"/>
                          <a:ea typeface="Calibri" panose="020F0502020204030204" pitchFamily="34" charset="0"/>
                          <a:cs typeface="Times New Roman" panose="02020603050405020304" pitchFamily="18" charset="0"/>
                        </a:rPr>
                        <a:t>3.72%</a:t>
                      </a:r>
                      <a:endParaRPr lang="ro-R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0049873"/>
                  </a:ext>
                </a:extLst>
              </a:tr>
            </a:tbl>
          </a:graphicData>
        </a:graphic>
      </p:graphicFrame>
      <p:sp>
        <p:nvSpPr>
          <p:cNvPr id="4" name="Rectangle 3">
            <a:extLst>
              <a:ext uri="{FF2B5EF4-FFF2-40B4-BE49-F238E27FC236}">
                <a16:creationId xmlns:a16="http://schemas.microsoft.com/office/drawing/2014/main" id="{C9327E44-7058-47F3-8F26-B57CF0F3EA1C}"/>
              </a:ext>
            </a:extLst>
          </p:cNvPr>
          <p:cNvSpPr/>
          <p:nvPr/>
        </p:nvSpPr>
        <p:spPr>
          <a:xfrm>
            <a:off x="5257800" y="2286000"/>
            <a:ext cx="6096000" cy="1754326"/>
          </a:xfrm>
          <a:prstGeom prst="rect">
            <a:avLst/>
          </a:prstGeom>
        </p:spPr>
        <p:txBody>
          <a:bodyPr>
            <a:spAutoFit/>
          </a:bodyPr>
          <a:lstStyle/>
          <a:p>
            <a:pPr algn="just"/>
            <a:r>
              <a:rPr lang="en-US" dirty="0">
                <a:latin typeface="Arial" panose="020B0604020202020204" pitchFamily="34" charset="0"/>
                <a:cs typeface="Arial" panose="020B0604020202020204" pitchFamily="34" charset="0"/>
              </a:rPr>
              <a:t>In the last three years internship programs were on top of the requirements for hiring, and this year past work experience is the most important quality that will count on hiring.</a:t>
            </a:r>
          </a:p>
          <a:p>
            <a:pPr algn="just"/>
            <a:r>
              <a:rPr lang="en-US" dirty="0">
                <a:latin typeface="Arial" panose="020B0604020202020204" pitchFamily="34" charset="0"/>
                <a:cs typeface="Arial" panose="020B0604020202020204" pitchFamily="34" charset="0"/>
              </a:rPr>
              <a:t>The percentage of the companies that care about certifications  doubled.</a:t>
            </a:r>
          </a:p>
        </p:txBody>
      </p:sp>
    </p:spTree>
    <p:extLst>
      <p:ext uri="{BB962C8B-B14F-4D97-AF65-F5344CB8AC3E}">
        <p14:creationId xmlns:p14="http://schemas.microsoft.com/office/powerpoint/2010/main" val="3350044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D83BC4C-946C-49B3-A614-034324EF572E}"/>
              </a:ext>
            </a:extLst>
          </p:cNvPr>
          <p:cNvSpPr/>
          <p:nvPr/>
        </p:nvSpPr>
        <p:spPr>
          <a:xfrm>
            <a:off x="210703" y="533400"/>
            <a:ext cx="11770595" cy="545727"/>
          </a:xfrm>
          <a:prstGeom prst="rect">
            <a:avLst/>
          </a:prstGeom>
        </p:spPr>
        <p:txBody>
          <a:bodyPr wrap="none">
            <a:spAutoFit/>
          </a:bodyPr>
          <a:lstStyle/>
          <a:p>
            <a:pPr algn="ctr">
              <a:lnSpc>
                <a:spcPct val="115000"/>
              </a:lnSpc>
              <a:spcAft>
                <a:spcPts val="1000"/>
              </a:spcAft>
            </a:pPr>
            <a:r>
              <a:rPr lang="ro-RO" sz="2800" b="1" dirty="0">
                <a:latin typeface="Arial" panose="020B0604020202020204" pitchFamily="34" charset="0"/>
                <a:ea typeface="Calibri" panose="020F0502020204030204" pitchFamily="34" charset="0"/>
                <a:cs typeface="Arial" panose="020B0604020202020204" pitchFamily="34" charset="0"/>
              </a:rPr>
              <a:t>How Many </a:t>
            </a:r>
            <a:r>
              <a:rPr lang="en-US" sz="2800" b="1" dirty="0">
                <a:latin typeface="Arial" panose="020B0604020202020204" pitchFamily="34" charset="0"/>
                <a:ea typeface="Calibri" panose="020F0502020204030204" pitchFamily="34" charset="0"/>
                <a:cs typeface="Arial" panose="020B0604020202020204" pitchFamily="34" charset="0"/>
              </a:rPr>
              <a:t>Trainees</a:t>
            </a:r>
            <a:r>
              <a:rPr lang="ro-RO" sz="2800" b="1" dirty="0">
                <a:latin typeface="Arial" panose="020B0604020202020204" pitchFamily="34" charset="0"/>
                <a:ea typeface="Calibri" panose="020F0502020204030204" pitchFamily="34" charset="0"/>
                <a:cs typeface="Arial" panose="020B0604020202020204" pitchFamily="34" charset="0"/>
              </a:rPr>
              <a:t> Stay in the Company at the End of an Internship</a:t>
            </a:r>
            <a:endParaRPr lang="ro-RO" sz="2800" dirty="0">
              <a:latin typeface="Arial" panose="020B0604020202020204" pitchFamily="34" charset="0"/>
              <a:ea typeface="Calibri" panose="020F0502020204030204" pitchFamily="34" charset="0"/>
              <a:cs typeface="Arial" panose="020B0604020202020204" pitchFamily="34" charset="0"/>
            </a:endParaRPr>
          </a:p>
        </p:txBody>
      </p:sp>
      <p:graphicFrame>
        <p:nvGraphicFramePr>
          <p:cNvPr id="3" name="Table 2">
            <a:extLst>
              <a:ext uri="{FF2B5EF4-FFF2-40B4-BE49-F238E27FC236}">
                <a16:creationId xmlns:a16="http://schemas.microsoft.com/office/drawing/2014/main" id="{A73338FD-814B-4AA0-A917-81D5069A3E29}"/>
              </a:ext>
            </a:extLst>
          </p:cNvPr>
          <p:cNvGraphicFramePr>
            <a:graphicFrameLocks noGrp="1"/>
          </p:cNvGraphicFramePr>
          <p:nvPr>
            <p:extLst>
              <p:ext uri="{D42A27DB-BD31-4B8C-83A1-F6EECF244321}">
                <p14:modId xmlns:p14="http://schemas.microsoft.com/office/powerpoint/2010/main" val="1784361588"/>
              </p:ext>
            </p:extLst>
          </p:nvPr>
        </p:nvGraphicFramePr>
        <p:xfrm>
          <a:off x="990600" y="1600200"/>
          <a:ext cx="4137660" cy="2651633"/>
        </p:xfrm>
        <a:graphic>
          <a:graphicData uri="http://schemas.openxmlformats.org/drawingml/2006/table">
            <a:tbl>
              <a:tblPr firstRow="1" firstCol="1"/>
              <a:tblGrid>
                <a:gridCol w="2067560">
                  <a:extLst>
                    <a:ext uri="{9D8B030D-6E8A-4147-A177-3AD203B41FA5}">
                      <a16:colId xmlns:a16="http://schemas.microsoft.com/office/drawing/2014/main" val="87693246"/>
                    </a:ext>
                  </a:extLst>
                </a:gridCol>
                <a:gridCol w="2070100">
                  <a:extLst>
                    <a:ext uri="{9D8B030D-6E8A-4147-A177-3AD203B41FA5}">
                      <a16:colId xmlns:a16="http://schemas.microsoft.com/office/drawing/2014/main" val="3989308876"/>
                    </a:ext>
                  </a:extLst>
                </a:gridCol>
              </a:tblGrid>
              <a:tr h="533400">
                <a:tc>
                  <a:txBody>
                    <a:bodyPr/>
                    <a:lstStyle/>
                    <a:p>
                      <a:pPr>
                        <a:lnSpc>
                          <a:spcPct val="115000"/>
                        </a:lnSpc>
                        <a:spcAft>
                          <a:spcPts val="1000"/>
                        </a:spcAft>
                      </a:pPr>
                      <a:r>
                        <a:rPr lang="ro-RO" sz="1800" dirty="0">
                          <a:effectLst/>
                          <a:latin typeface="Arial" panose="020B0604020202020204" pitchFamily="34" charset="0"/>
                          <a:ea typeface="Calibri" panose="020F0502020204030204" pitchFamily="34" charset="0"/>
                          <a:cs typeface="Arial" panose="020B0604020202020204" pitchFamily="34" charset="0"/>
                        </a:rPr>
                        <a:t>Percentage of trainees that stay in the company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o-RO" sz="1800">
                          <a:effectLst/>
                          <a:latin typeface="Arial" panose="020B0604020202020204" pitchFamily="34" charset="0"/>
                          <a:ea typeface="Calibri" panose="020F0502020204030204" pitchFamily="34" charset="0"/>
                          <a:cs typeface="Arial" panose="020B0604020202020204" pitchFamily="34" charset="0"/>
                        </a:rPr>
                        <a:t>Number of employers that responded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1376239"/>
                  </a:ext>
                </a:extLst>
              </a:tr>
              <a:tr h="0">
                <a:tc>
                  <a:txBody>
                    <a:bodyPr/>
                    <a:lstStyle/>
                    <a:p>
                      <a:pPr>
                        <a:lnSpc>
                          <a:spcPct val="115000"/>
                        </a:lnSpc>
                        <a:spcAft>
                          <a:spcPts val="1000"/>
                        </a:spcAft>
                      </a:pPr>
                      <a:r>
                        <a:rPr lang="ro-RO" sz="1800">
                          <a:effectLst/>
                          <a:latin typeface="Arial" panose="020B0604020202020204" pitchFamily="34" charset="0"/>
                          <a:ea typeface="Calibri" panose="020F0502020204030204" pitchFamily="34" charset="0"/>
                          <a:cs typeface="Arial" panose="020B0604020202020204" pitchFamily="34"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o-RO" sz="1800">
                          <a:effectLst/>
                          <a:latin typeface="Arial" panose="020B0604020202020204" pitchFamily="34" charset="0"/>
                          <a:ea typeface="Calibri" panose="020F0502020204030204" pitchFamily="34" charset="0"/>
                          <a:cs typeface="Arial" panose="020B0604020202020204" pitchFamily="34"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0603580"/>
                  </a:ext>
                </a:extLst>
              </a:tr>
              <a:tr h="0">
                <a:tc>
                  <a:txBody>
                    <a:bodyPr/>
                    <a:lstStyle/>
                    <a:p>
                      <a:pPr>
                        <a:lnSpc>
                          <a:spcPct val="115000"/>
                        </a:lnSpc>
                        <a:spcAft>
                          <a:spcPts val="1000"/>
                        </a:spcAft>
                      </a:pPr>
                      <a:r>
                        <a:rPr lang="ro-RO" sz="1800">
                          <a:effectLst/>
                          <a:latin typeface="Arial" panose="020B0604020202020204" pitchFamily="34" charset="0"/>
                          <a:ea typeface="Calibri" panose="020F0502020204030204" pitchFamily="34" charset="0"/>
                          <a:cs typeface="Arial" panose="020B0604020202020204" pitchFamily="34" charset="0"/>
                        </a:rPr>
                        <a:t>5-10%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o-RO" sz="1800">
                          <a:effectLst/>
                          <a:latin typeface="Arial" panose="020B0604020202020204" pitchFamily="34" charset="0"/>
                          <a:ea typeface="Calibri" panose="020F0502020204030204" pitchFamily="34" charset="0"/>
                          <a:cs typeface="Arial" panose="020B0604020202020204" pitchFamily="34" charset="0"/>
                        </a:rPr>
                        <a:t>10.60%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490912"/>
                  </a:ext>
                </a:extLst>
              </a:tr>
              <a:tr h="0">
                <a:tc>
                  <a:txBody>
                    <a:bodyPr/>
                    <a:lstStyle/>
                    <a:p>
                      <a:pPr>
                        <a:lnSpc>
                          <a:spcPct val="115000"/>
                        </a:lnSpc>
                        <a:spcAft>
                          <a:spcPts val="1000"/>
                        </a:spcAft>
                      </a:pPr>
                      <a:r>
                        <a:rPr lang="ro-RO" sz="1800">
                          <a:effectLst/>
                          <a:latin typeface="Arial" panose="020B0604020202020204" pitchFamily="34" charset="0"/>
                          <a:ea typeface="Calibri" panose="020F0502020204030204" pitchFamily="34" charset="0"/>
                          <a:cs typeface="Arial" panose="020B0604020202020204" pitchFamily="34" charset="0"/>
                        </a:rPr>
                        <a:t>10-30%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o-RO" sz="1800">
                          <a:effectLst/>
                          <a:latin typeface="Arial" panose="020B0604020202020204" pitchFamily="34" charset="0"/>
                          <a:ea typeface="Calibri" panose="020F0502020204030204" pitchFamily="34" charset="0"/>
                          <a:cs typeface="Arial" panose="020B0604020202020204" pitchFamily="34" charset="0"/>
                        </a:rPr>
                        <a:t>16.80%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415010"/>
                  </a:ext>
                </a:extLst>
              </a:tr>
              <a:tr h="0">
                <a:tc>
                  <a:txBody>
                    <a:bodyPr/>
                    <a:lstStyle/>
                    <a:p>
                      <a:pPr>
                        <a:lnSpc>
                          <a:spcPct val="115000"/>
                        </a:lnSpc>
                        <a:spcAft>
                          <a:spcPts val="1000"/>
                        </a:spcAft>
                      </a:pPr>
                      <a:r>
                        <a:rPr lang="ro-RO" sz="1800">
                          <a:effectLst/>
                          <a:latin typeface="Arial" panose="020B0604020202020204" pitchFamily="34" charset="0"/>
                          <a:ea typeface="Calibri" panose="020F0502020204030204" pitchFamily="34" charset="0"/>
                          <a:cs typeface="Arial" panose="020B0604020202020204" pitchFamily="34" charset="0"/>
                        </a:rPr>
                        <a:t>30-50%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o-RO" sz="1800">
                          <a:effectLst/>
                          <a:latin typeface="Arial" panose="020B0604020202020204" pitchFamily="34" charset="0"/>
                          <a:ea typeface="Calibri" panose="020F0502020204030204" pitchFamily="34" charset="0"/>
                          <a:cs typeface="Arial" panose="020B0604020202020204" pitchFamily="34" charset="0"/>
                        </a:rPr>
                        <a:t>17.70%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3639398"/>
                  </a:ext>
                </a:extLst>
              </a:tr>
              <a:tr h="0">
                <a:tc>
                  <a:txBody>
                    <a:bodyPr/>
                    <a:lstStyle/>
                    <a:p>
                      <a:pPr>
                        <a:lnSpc>
                          <a:spcPct val="115000"/>
                        </a:lnSpc>
                        <a:spcAft>
                          <a:spcPts val="1000"/>
                        </a:spcAft>
                      </a:pPr>
                      <a:r>
                        <a:rPr lang="ro-RO" sz="1800">
                          <a:effectLst/>
                          <a:latin typeface="Arial" panose="020B0604020202020204" pitchFamily="34" charset="0"/>
                          <a:ea typeface="Calibri" panose="020F0502020204030204" pitchFamily="34" charset="0"/>
                          <a:cs typeface="Arial" panose="020B0604020202020204" pitchFamily="34" charset="0"/>
                        </a:rPr>
                        <a:t>70-90%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o-RO" sz="1800">
                          <a:effectLst/>
                          <a:latin typeface="Arial" panose="020B0604020202020204" pitchFamily="34" charset="0"/>
                          <a:ea typeface="Calibri" panose="020F0502020204030204" pitchFamily="34" charset="0"/>
                          <a:cs typeface="Arial" panose="020B0604020202020204" pitchFamily="34" charset="0"/>
                        </a:rPr>
                        <a:t>34.00%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1394481"/>
                  </a:ext>
                </a:extLst>
              </a:tr>
              <a:tr h="0">
                <a:tc>
                  <a:txBody>
                    <a:bodyPr/>
                    <a:lstStyle/>
                    <a:p>
                      <a:pPr>
                        <a:lnSpc>
                          <a:spcPct val="115000"/>
                        </a:lnSpc>
                        <a:spcAft>
                          <a:spcPts val="1000"/>
                        </a:spcAft>
                      </a:pPr>
                      <a:r>
                        <a:rPr lang="ro-RO" sz="1800">
                          <a:effectLst/>
                          <a:latin typeface="Arial" panose="020B0604020202020204" pitchFamily="34" charset="0"/>
                          <a:ea typeface="Calibri" panose="020F0502020204030204" pitchFamily="34" charset="0"/>
                          <a:cs typeface="Arial" panose="020B0604020202020204" pitchFamily="34" charset="0"/>
                        </a:rPr>
                        <a:t>90-100%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o-RO" sz="1800" dirty="0">
                          <a:effectLst/>
                          <a:latin typeface="Arial" panose="020B0604020202020204" pitchFamily="34" charset="0"/>
                          <a:ea typeface="Calibri" panose="020F0502020204030204" pitchFamily="34" charset="0"/>
                          <a:cs typeface="Arial" panose="020B0604020202020204" pitchFamily="34" charset="0"/>
                        </a:rPr>
                        <a:t>13.20%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5748753"/>
                  </a:ext>
                </a:extLst>
              </a:tr>
            </a:tbl>
          </a:graphicData>
        </a:graphic>
      </p:graphicFrame>
      <p:sp>
        <p:nvSpPr>
          <p:cNvPr id="4" name="Rectangle 3">
            <a:extLst>
              <a:ext uri="{FF2B5EF4-FFF2-40B4-BE49-F238E27FC236}">
                <a16:creationId xmlns:a16="http://schemas.microsoft.com/office/drawing/2014/main" id="{B10E0997-89DD-43FA-87F3-ADDD8A91F001}"/>
              </a:ext>
            </a:extLst>
          </p:cNvPr>
          <p:cNvSpPr/>
          <p:nvPr/>
        </p:nvSpPr>
        <p:spPr>
          <a:xfrm>
            <a:off x="5486400" y="2133600"/>
            <a:ext cx="5715000" cy="1415772"/>
          </a:xfrm>
          <a:prstGeom prst="rect">
            <a:avLst/>
          </a:prstGeom>
        </p:spPr>
        <p:txBody>
          <a:bodyPr wrap="square">
            <a:spAutoFit/>
          </a:bodyPr>
          <a:lstStyle/>
          <a:p>
            <a:r>
              <a:rPr lang="en-US" sz="1400" dirty="0">
                <a:latin typeface="Calibri" panose="020F0502020204030204" pitchFamily="34" charset="0"/>
                <a:ea typeface="Calibri" panose="020F0502020204030204" pitchFamily="34" charset="0"/>
              </a:rPr>
              <a:t> </a:t>
            </a:r>
            <a:r>
              <a:rPr lang="en-US" dirty="0">
                <a:latin typeface="Arial" panose="020B0604020202020204" pitchFamily="34" charset="0"/>
                <a:ea typeface="Calibri" panose="020F0502020204030204" pitchFamily="34" charset="0"/>
                <a:cs typeface="Arial" panose="020B0604020202020204" pitchFamily="34" charset="0"/>
              </a:rPr>
              <a:t>It can be seen that </a:t>
            </a:r>
            <a:r>
              <a:rPr lang="ro-RO" dirty="0">
                <a:latin typeface="Arial" panose="020B0604020202020204" pitchFamily="34" charset="0"/>
                <a:ea typeface="Calibri" panose="020F0502020204030204" pitchFamily="34" charset="0"/>
                <a:cs typeface="Arial" panose="020B0604020202020204" pitchFamily="34" charset="0"/>
              </a:rPr>
              <a:t>34% of the employers want to hire over 70% of the trainees that were involved in one of the internship or trainee programs of their company.</a:t>
            </a:r>
            <a:br>
              <a:rPr lang="ro-RO" sz="1400" dirty="0">
                <a:latin typeface="Calibri" panose="020F0502020204030204" pitchFamily="34" charset="0"/>
                <a:ea typeface="Calibri" panose="020F0502020204030204" pitchFamily="34" charset="0"/>
              </a:rPr>
            </a:br>
            <a:br>
              <a:rPr lang="ro-RO" sz="1400" dirty="0">
                <a:latin typeface="Calibri" panose="020F0502020204030204" pitchFamily="34" charset="0"/>
                <a:ea typeface="Calibri" panose="020F0502020204030204" pitchFamily="34" charset="0"/>
              </a:rPr>
            </a:br>
            <a:endParaRPr lang="ro-RO" dirty="0"/>
          </a:p>
        </p:txBody>
      </p:sp>
    </p:spTree>
    <p:extLst>
      <p:ext uri="{BB962C8B-B14F-4D97-AF65-F5344CB8AC3E}">
        <p14:creationId xmlns:p14="http://schemas.microsoft.com/office/powerpoint/2010/main" val="21015923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9FCF0F6-46DA-41B1-AE39-1F8C322F70EE}"/>
              </a:ext>
            </a:extLst>
          </p:cNvPr>
          <p:cNvSpPr/>
          <p:nvPr/>
        </p:nvSpPr>
        <p:spPr>
          <a:xfrm>
            <a:off x="2667000" y="228600"/>
            <a:ext cx="6159058" cy="545727"/>
          </a:xfrm>
          <a:prstGeom prst="rect">
            <a:avLst/>
          </a:prstGeom>
        </p:spPr>
        <p:txBody>
          <a:bodyPr wrap="none">
            <a:spAutoFit/>
          </a:bodyPr>
          <a:lstStyle/>
          <a:p>
            <a:pPr>
              <a:lnSpc>
                <a:spcPct val="115000"/>
              </a:lnSpc>
              <a:spcAft>
                <a:spcPts val="1000"/>
              </a:spcAft>
            </a:pPr>
            <a:r>
              <a:rPr lang="ro-RO" sz="2800" b="1" dirty="0">
                <a:latin typeface="Arial" panose="020B0604020202020204" pitchFamily="34" charset="0"/>
                <a:ea typeface="Calibri" panose="020F0502020204030204" pitchFamily="34" charset="0"/>
                <a:cs typeface="Arial" panose="020B0604020202020204" pitchFamily="34" charset="0"/>
              </a:rPr>
              <a:t>The Steps for Recruitment Process</a:t>
            </a:r>
            <a:endParaRPr lang="ro-RO" sz="2800" dirty="0">
              <a:latin typeface="Arial" panose="020B0604020202020204" pitchFamily="34" charset="0"/>
              <a:ea typeface="Calibri" panose="020F0502020204030204" pitchFamily="34" charset="0"/>
              <a:cs typeface="Arial" panose="020B0604020202020204" pitchFamily="34" charset="0"/>
            </a:endParaRPr>
          </a:p>
        </p:txBody>
      </p:sp>
      <p:graphicFrame>
        <p:nvGraphicFramePr>
          <p:cNvPr id="5" name="Table 4">
            <a:extLst>
              <a:ext uri="{FF2B5EF4-FFF2-40B4-BE49-F238E27FC236}">
                <a16:creationId xmlns:a16="http://schemas.microsoft.com/office/drawing/2014/main" id="{8AEFF4C2-316E-4C11-9761-5D6FE690DBF9}"/>
              </a:ext>
            </a:extLst>
          </p:cNvPr>
          <p:cNvGraphicFramePr>
            <a:graphicFrameLocks noGrp="1"/>
          </p:cNvGraphicFramePr>
          <p:nvPr>
            <p:extLst>
              <p:ext uri="{D42A27DB-BD31-4B8C-83A1-F6EECF244321}">
                <p14:modId xmlns:p14="http://schemas.microsoft.com/office/powerpoint/2010/main" val="2737054923"/>
              </p:ext>
            </p:extLst>
          </p:nvPr>
        </p:nvGraphicFramePr>
        <p:xfrm>
          <a:off x="1143000" y="2133600"/>
          <a:ext cx="4047490" cy="2951480"/>
        </p:xfrm>
        <a:graphic>
          <a:graphicData uri="http://schemas.openxmlformats.org/drawingml/2006/table">
            <a:tbl>
              <a:tblPr firstRow="1" firstCol="1" bandRow="1"/>
              <a:tblGrid>
                <a:gridCol w="3134360">
                  <a:extLst>
                    <a:ext uri="{9D8B030D-6E8A-4147-A177-3AD203B41FA5}">
                      <a16:colId xmlns:a16="http://schemas.microsoft.com/office/drawing/2014/main" val="3949699474"/>
                    </a:ext>
                  </a:extLst>
                </a:gridCol>
                <a:gridCol w="913130">
                  <a:extLst>
                    <a:ext uri="{9D8B030D-6E8A-4147-A177-3AD203B41FA5}">
                      <a16:colId xmlns:a16="http://schemas.microsoft.com/office/drawing/2014/main" val="2588343688"/>
                    </a:ext>
                  </a:extLst>
                </a:gridCol>
              </a:tblGrid>
              <a:tr h="0">
                <a:tc>
                  <a:txBody>
                    <a:bodyPr/>
                    <a:lstStyle/>
                    <a:p>
                      <a:pPr algn="l">
                        <a:lnSpc>
                          <a:spcPct val="115000"/>
                        </a:lnSpc>
                        <a:spcAft>
                          <a:spcPts val="1000"/>
                        </a:spcAft>
                      </a:pPr>
                      <a:r>
                        <a:rPr lang="ro-RO" sz="1800">
                          <a:effectLst/>
                          <a:latin typeface="Arial" panose="020B0604020202020204" pitchFamily="34" charset="0"/>
                          <a:ea typeface="Calibri" panose="020F0502020204030204" pitchFamily="34" charset="0"/>
                          <a:cs typeface="Times New Roman" panose="02020603050405020304" pitchFamily="18" charset="0"/>
                        </a:rPr>
                        <a:t>Interview with the manager</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ro-RO" sz="1800">
                          <a:effectLst/>
                          <a:latin typeface="Arial" panose="020B0604020202020204" pitchFamily="34" charset="0"/>
                          <a:ea typeface="Calibri" panose="020F0502020204030204" pitchFamily="34" charset="0"/>
                          <a:cs typeface="Times New Roman" panose="02020603050405020304" pitchFamily="18" charset="0"/>
                        </a:rPr>
                        <a:t>23,98%</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0634829"/>
                  </a:ext>
                </a:extLst>
              </a:tr>
              <a:tr h="0">
                <a:tc>
                  <a:txBody>
                    <a:bodyPr/>
                    <a:lstStyle/>
                    <a:p>
                      <a:pPr algn="l">
                        <a:lnSpc>
                          <a:spcPct val="115000"/>
                        </a:lnSpc>
                        <a:spcAft>
                          <a:spcPts val="1000"/>
                        </a:spcAft>
                      </a:pPr>
                      <a:r>
                        <a:rPr lang="ro-RO" sz="1800">
                          <a:effectLst/>
                          <a:latin typeface="Arial" panose="020B0604020202020204" pitchFamily="34" charset="0"/>
                          <a:ea typeface="Calibri" panose="020F0502020204030204" pitchFamily="34" charset="0"/>
                          <a:cs typeface="Times New Roman" panose="02020603050405020304" pitchFamily="18" charset="0"/>
                        </a:rPr>
                        <a:t>Interview with the recrutier</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ro-RO" sz="1800">
                          <a:effectLst/>
                          <a:latin typeface="Arial" panose="020B0604020202020204" pitchFamily="34" charset="0"/>
                          <a:ea typeface="Calibri" panose="020F0502020204030204" pitchFamily="34" charset="0"/>
                          <a:cs typeface="Times New Roman" panose="02020603050405020304" pitchFamily="18" charset="0"/>
                        </a:rPr>
                        <a:t>23,29%</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7935140"/>
                  </a:ext>
                </a:extLst>
              </a:tr>
              <a:tr h="0">
                <a:tc>
                  <a:txBody>
                    <a:bodyPr/>
                    <a:lstStyle/>
                    <a:p>
                      <a:pPr algn="l">
                        <a:lnSpc>
                          <a:spcPct val="115000"/>
                        </a:lnSpc>
                        <a:spcAft>
                          <a:spcPts val="1000"/>
                        </a:spcAft>
                      </a:pPr>
                      <a:r>
                        <a:rPr lang="ro-RO" sz="1800">
                          <a:effectLst/>
                          <a:latin typeface="Arial" panose="020B0604020202020204" pitchFamily="34" charset="0"/>
                          <a:ea typeface="Calibri" panose="020F0502020204030204" pitchFamily="34" charset="0"/>
                          <a:cs typeface="Times New Roman" panose="02020603050405020304" pitchFamily="18" charset="0"/>
                        </a:rPr>
                        <a:t>Trial test</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ro-RO" sz="1800">
                          <a:effectLst/>
                          <a:latin typeface="Arial" panose="020B0604020202020204" pitchFamily="34" charset="0"/>
                          <a:ea typeface="Calibri" panose="020F0502020204030204" pitchFamily="34" charset="0"/>
                          <a:cs typeface="Times New Roman" panose="02020603050405020304" pitchFamily="18" charset="0"/>
                        </a:rPr>
                        <a:t>18,20%</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94357123"/>
                  </a:ext>
                </a:extLst>
              </a:tr>
              <a:tr h="0">
                <a:tc>
                  <a:txBody>
                    <a:bodyPr/>
                    <a:lstStyle/>
                    <a:p>
                      <a:pPr algn="l">
                        <a:lnSpc>
                          <a:spcPct val="115000"/>
                        </a:lnSpc>
                        <a:spcAft>
                          <a:spcPts val="1000"/>
                        </a:spcAft>
                      </a:pPr>
                      <a:r>
                        <a:rPr lang="ro-RO" sz="1800">
                          <a:effectLst/>
                          <a:latin typeface="Arial" panose="020B0604020202020204" pitchFamily="34" charset="0"/>
                          <a:ea typeface="Calibri" panose="020F0502020204030204" pitchFamily="34" charset="0"/>
                          <a:cs typeface="Times New Roman" panose="02020603050405020304" pitchFamily="18" charset="0"/>
                        </a:rPr>
                        <a:t>Phone interview</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ro-RO" sz="1800">
                          <a:effectLst/>
                          <a:latin typeface="Arial" panose="020B0604020202020204" pitchFamily="34" charset="0"/>
                          <a:ea typeface="Calibri" panose="020F0502020204030204" pitchFamily="34" charset="0"/>
                          <a:cs typeface="Times New Roman" panose="02020603050405020304" pitchFamily="18" charset="0"/>
                        </a:rPr>
                        <a:t>12,76%</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1219615"/>
                  </a:ext>
                </a:extLst>
              </a:tr>
              <a:tr h="0">
                <a:tc>
                  <a:txBody>
                    <a:bodyPr/>
                    <a:lstStyle/>
                    <a:p>
                      <a:pPr algn="l">
                        <a:lnSpc>
                          <a:spcPct val="115000"/>
                        </a:lnSpc>
                        <a:spcAft>
                          <a:spcPts val="1000"/>
                        </a:spcAft>
                      </a:pPr>
                      <a:r>
                        <a:rPr lang="ro-RO" sz="1800">
                          <a:effectLst/>
                          <a:latin typeface="Arial" panose="020B0604020202020204" pitchFamily="34" charset="0"/>
                          <a:ea typeface="Calibri" panose="020F0502020204030204" pitchFamily="34" charset="0"/>
                          <a:cs typeface="Times New Roman" panose="02020603050405020304" pitchFamily="18" charset="0"/>
                        </a:rPr>
                        <a:t>Skype Interview</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ro-RO" sz="1800">
                          <a:effectLst/>
                          <a:latin typeface="Arial" panose="020B0604020202020204" pitchFamily="34" charset="0"/>
                          <a:ea typeface="Calibri" panose="020F0502020204030204" pitchFamily="34" charset="0"/>
                          <a:cs typeface="Times New Roman" panose="02020603050405020304" pitchFamily="18" charset="0"/>
                        </a:rPr>
                        <a:t>6,98%</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0797598"/>
                  </a:ext>
                </a:extLst>
              </a:tr>
              <a:tr h="0">
                <a:tc>
                  <a:txBody>
                    <a:bodyPr/>
                    <a:lstStyle/>
                    <a:p>
                      <a:pPr algn="l">
                        <a:lnSpc>
                          <a:spcPct val="115000"/>
                        </a:lnSpc>
                        <a:spcAft>
                          <a:spcPts val="1000"/>
                        </a:spcAft>
                      </a:pPr>
                      <a:r>
                        <a:rPr lang="ro-RO" sz="1800">
                          <a:effectLst/>
                          <a:latin typeface="Arial" panose="020B0604020202020204" pitchFamily="34" charset="0"/>
                          <a:ea typeface="Calibri" panose="020F0502020204030204" pitchFamily="34" charset="0"/>
                          <a:cs typeface="Times New Roman" panose="02020603050405020304" pitchFamily="18" charset="0"/>
                        </a:rPr>
                        <a:t>Group Interview</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ro-RO" sz="1800">
                          <a:effectLst/>
                          <a:latin typeface="Arial" panose="020B0604020202020204" pitchFamily="34" charset="0"/>
                          <a:ea typeface="Calibri" panose="020F0502020204030204" pitchFamily="34" charset="0"/>
                          <a:cs typeface="Times New Roman" panose="02020603050405020304" pitchFamily="18" charset="0"/>
                        </a:rPr>
                        <a:t>4,14%</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5894991"/>
                  </a:ext>
                </a:extLst>
              </a:tr>
              <a:tr h="0">
                <a:tc>
                  <a:txBody>
                    <a:bodyPr/>
                    <a:lstStyle/>
                    <a:p>
                      <a:pPr algn="l">
                        <a:lnSpc>
                          <a:spcPct val="115000"/>
                        </a:lnSpc>
                        <a:spcAft>
                          <a:spcPts val="1000"/>
                        </a:spcAft>
                      </a:pPr>
                      <a:r>
                        <a:rPr lang="ro-RO" sz="1800">
                          <a:effectLst/>
                          <a:latin typeface="Arial" panose="020B0604020202020204" pitchFamily="34" charset="0"/>
                          <a:ea typeface="Calibri" panose="020F0502020204030204" pitchFamily="34" charset="0"/>
                          <a:cs typeface="Times New Roman" panose="02020603050405020304" pitchFamily="18" charset="0"/>
                        </a:rPr>
                        <a:t>Psychological test</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ro-RO" sz="1800">
                          <a:effectLst/>
                          <a:latin typeface="Arial" panose="020B0604020202020204" pitchFamily="34" charset="0"/>
                          <a:ea typeface="Calibri" panose="020F0502020204030204" pitchFamily="34" charset="0"/>
                          <a:cs typeface="Times New Roman" panose="02020603050405020304" pitchFamily="18" charset="0"/>
                        </a:rPr>
                        <a:t>3,96%</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7685054"/>
                  </a:ext>
                </a:extLst>
              </a:tr>
              <a:tr h="0">
                <a:tc>
                  <a:txBody>
                    <a:bodyPr/>
                    <a:lstStyle/>
                    <a:p>
                      <a:pPr algn="l">
                        <a:lnSpc>
                          <a:spcPct val="115000"/>
                        </a:lnSpc>
                        <a:spcAft>
                          <a:spcPts val="1000"/>
                        </a:spcAft>
                      </a:pPr>
                      <a:r>
                        <a:rPr lang="ro-RO" sz="1800">
                          <a:effectLst/>
                          <a:latin typeface="Arial" panose="020B0604020202020204" pitchFamily="34" charset="0"/>
                          <a:ea typeface="Calibri" panose="020F0502020204030204" pitchFamily="34" charset="0"/>
                          <a:cs typeface="Times New Roman" panose="02020603050405020304" pitchFamily="18" charset="0"/>
                        </a:rPr>
                        <a:t>Assesment Center</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ro-RO" sz="1800">
                          <a:effectLst/>
                          <a:latin typeface="Arial" panose="020B0604020202020204" pitchFamily="34" charset="0"/>
                          <a:ea typeface="Calibri" panose="020F0502020204030204" pitchFamily="34" charset="0"/>
                          <a:cs typeface="Times New Roman" panose="02020603050405020304" pitchFamily="18" charset="0"/>
                        </a:rPr>
                        <a:t>3%</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6337780"/>
                  </a:ext>
                </a:extLst>
              </a:tr>
              <a:tr h="0">
                <a:tc>
                  <a:txBody>
                    <a:bodyPr/>
                    <a:lstStyle/>
                    <a:p>
                      <a:pPr algn="l">
                        <a:lnSpc>
                          <a:spcPct val="115000"/>
                        </a:lnSpc>
                        <a:spcAft>
                          <a:spcPts val="1000"/>
                        </a:spcAft>
                      </a:pPr>
                      <a:r>
                        <a:rPr lang="ro-RO" sz="1800" dirty="0">
                          <a:effectLst/>
                          <a:latin typeface="Arial" panose="020B0604020202020204" pitchFamily="34" charset="0"/>
                          <a:ea typeface="Calibri" panose="020F0502020204030204" pitchFamily="34" charset="0"/>
                          <a:cs typeface="Times New Roman" panose="02020603050405020304" pitchFamily="18" charset="0"/>
                        </a:rPr>
                        <a:t>Other</a:t>
                      </a:r>
                      <a:r>
                        <a:rPr lang="en-US" sz="1800" dirty="0">
                          <a:effectLst/>
                          <a:latin typeface="Arial" panose="020B0604020202020204" pitchFamily="34" charset="0"/>
                          <a:ea typeface="Calibri" panose="020F0502020204030204" pitchFamily="34" charset="0"/>
                          <a:cs typeface="Times New Roman" panose="02020603050405020304" pitchFamily="18" charset="0"/>
                        </a:rPr>
                        <a:t>s</a:t>
                      </a:r>
                      <a:endParaRPr lang="ro-R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ro-RO" sz="1800">
                          <a:effectLst/>
                          <a:latin typeface="Arial" panose="020B0604020202020204" pitchFamily="34" charset="0"/>
                          <a:ea typeface="Calibri" panose="020F0502020204030204" pitchFamily="34" charset="0"/>
                          <a:cs typeface="Times New Roman" panose="02020603050405020304" pitchFamily="18" charset="0"/>
                        </a:rPr>
                        <a:t>1,98%</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8685013"/>
                  </a:ext>
                </a:extLst>
              </a:tr>
              <a:tr h="0">
                <a:tc>
                  <a:txBody>
                    <a:bodyPr/>
                    <a:lstStyle/>
                    <a:p>
                      <a:pPr algn="l">
                        <a:lnSpc>
                          <a:spcPct val="115000"/>
                        </a:lnSpc>
                        <a:spcAft>
                          <a:spcPts val="1000"/>
                        </a:spcAft>
                      </a:pPr>
                      <a:r>
                        <a:rPr lang="ro-RO" sz="1800" dirty="0">
                          <a:effectLst/>
                          <a:latin typeface="Arial" panose="020B0604020202020204" pitchFamily="34" charset="0"/>
                          <a:ea typeface="Calibri" panose="020F0502020204030204" pitchFamily="34" charset="0"/>
                          <a:cs typeface="Times New Roman" panose="02020603050405020304" pitchFamily="18" charset="0"/>
                        </a:rPr>
                        <a:t>A day at the offcice</a:t>
                      </a:r>
                      <a:endParaRPr lang="ro-R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ro-RO" sz="1800" dirty="0">
                          <a:effectLst/>
                          <a:latin typeface="Arial" panose="020B0604020202020204" pitchFamily="34" charset="0"/>
                          <a:ea typeface="Calibri" panose="020F0502020204030204" pitchFamily="34" charset="0"/>
                          <a:cs typeface="Times New Roman" panose="02020603050405020304" pitchFamily="18" charset="0"/>
                        </a:rPr>
                        <a:t>1,81%</a:t>
                      </a:r>
                      <a:endParaRPr lang="ro-R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9538458"/>
                  </a:ext>
                </a:extLst>
              </a:tr>
            </a:tbl>
          </a:graphicData>
        </a:graphic>
      </p:graphicFrame>
      <p:sp>
        <p:nvSpPr>
          <p:cNvPr id="6" name="Rectangle 5">
            <a:extLst>
              <a:ext uri="{FF2B5EF4-FFF2-40B4-BE49-F238E27FC236}">
                <a16:creationId xmlns:a16="http://schemas.microsoft.com/office/drawing/2014/main" id="{B6EC5629-A959-471D-861D-C41C185FD1DA}"/>
              </a:ext>
            </a:extLst>
          </p:cNvPr>
          <p:cNvSpPr/>
          <p:nvPr/>
        </p:nvSpPr>
        <p:spPr>
          <a:xfrm>
            <a:off x="723900" y="1219200"/>
            <a:ext cx="10744200" cy="646331"/>
          </a:xfrm>
          <a:prstGeom prst="rect">
            <a:avLst/>
          </a:prstGeom>
        </p:spPr>
        <p:txBody>
          <a:bodyPr wrap="square">
            <a:spAutoFit/>
          </a:bodyPr>
          <a:lstStyle/>
          <a:p>
            <a:r>
              <a:rPr lang="en-US" dirty="0">
                <a:latin typeface="Arial" panose="020B0604020202020204" pitchFamily="34" charset="0"/>
                <a:ea typeface="Calibri" panose="020F0502020204030204" pitchFamily="34" charset="0"/>
                <a:cs typeface="Arial" panose="020B0604020202020204" pitchFamily="34" charset="0"/>
              </a:rPr>
              <a:t>Forty-two percent </a:t>
            </a:r>
            <a:r>
              <a:rPr lang="ro-RO" dirty="0">
                <a:latin typeface="Arial" panose="020B0604020202020204" pitchFamily="34" charset="0"/>
                <a:ea typeface="Calibri" panose="020F0502020204030204" pitchFamily="34" charset="0"/>
                <a:cs typeface="Arial" panose="020B0604020202020204" pitchFamily="34" charset="0"/>
              </a:rPr>
              <a:t>of the employers have declared that the process of recruitment takes about 1 month.</a:t>
            </a:r>
            <a:br>
              <a:rPr lang="ro-RO" dirty="0">
                <a:latin typeface="Arial" panose="020B0604020202020204" pitchFamily="34" charset="0"/>
                <a:ea typeface="Calibri" panose="020F0502020204030204" pitchFamily="34" charset="0"/>
                <a:cs typeface="Arial" panose="020B0604020202020204" pitchFamily="34" charset="0"/>
              </a:rPr>
            </a:br>
            <a:endParaRPr lang="ro-RO"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3D128DA5-6AE0-4F57-A08A-3C18D31848B6}"/>
              </a:ext>
            </a:extLst>
          </p:cNvPr>
          <p:cNvSpPr/>
          <p:nvPr/>
        </p:nvSpPr>
        <p:spPr>
          <a:xfrm>
            <a:off x="6178978" y="2058048"/>
            <a:ext cx="4191000" cy="2741904"/>
          </a:xfrm>
          <a:prstGeom prst="rect">
            <a:avLst/>
          </a:prstGeom>
        </p:spPr>
        <p:txBody>
          <a:bodyPr wrap="square">
            <a:spAutoFit/>
          </a:bodyPr>
          <a:lstStyle/>
          <a:p>
            <a:pPr>
              <a:lnSpc>
                <a:spcPct val="115000"/>
              </a:lnSpc>
              <a:spcAft>
                <a:spcPts val="1000"/>
              </a:spcAft>
            </a:pPr>
            <a:r>
              <a:rPr lang="ro-RO" dirty="0">
                <a:latin typeface="Arial" panose="020B0604020202020204" pitchFamily="34" charset="0"/>
                <a:ea typeface="Calibri" panose="020F0502020204030204" pitchFamily="34" charset="0"/>
                <a:cs typeface="Arial" panose="020B0604020202020204" pitchFamily="34" charset="0"/>
              </a:rPr>
              <a:t>Other answers: technical interview</a:t>
            </a:r>
            <a:r>
              <a:rPr lang="en-US" dirty="0">
                <a:latin typeface="Arial" panose="020B0604020202020204" pitchFamily="34" charset="0"/>
                <a:ea typeface="Calibri" panose="020F0502020204030204" pitchFamily="34" charset="0"/>
                <a:cs typeface="Arial" panose="020B0604020202020204" pitchFamily="34" charset="0"/>
              </a:rPr>
              <a:t>,</a:t>
            </a:r>
            <a:r>
              <a:rPr lang="ro-RO" dirty="0">
                <a:latin typeface="Arial" panose="020B0604020202020204" pitchFamily="34" charset="0"/>
                <a:ea typeface="Calibri" panose="020F0502020204030204" pitchFamily="34" charset="0"/>
                <a:cs typeface="Arial" panose="020B0604020202020204" pitchFamily="34" charset="0"/>
              </a:rPr>
              <a:t> verification of references, going through videos of the E-learning platform.</a:t>
            </a:r>
          </a:p>
          <a:p>
            <a:pPr>
              <a:lnSpc>
                <a:spcPct val="115000"/>
              </a:lnSpc>
              <a:spcAft>
                <a:spcPts val="1000"/>
              </a:spcAft>
            </a:pPr>
            <a:r>
              <a:rPr lang="ro-RO" dirty="0">
                <a:latin typeface="Arial" panose="020B0604020202020204" pitchFamily="34" charset="0"/>
                <a:ea typeface="Calibri" panose="020F0502020204030204" pitchFamily="34" charset="0"/>
                <a:cs typeface="Arial" panose="020B0604020202020204" pitchFamily="34" charset="0"/>
              </a:rPr>
              <a:t>Almost half of the companies include the interview with the manager and the interview with the recrutier in the process of recruitment.</a:t>
            </a:r>
          </a:p>
        </p:txBody>
      </p:sp>
    </p:spTree>
    <p:extLst>
      <p:ext uri="{BB962C8B-B14F-4D97-AF65-F5344CB8AC3E}">
        <p14:creationId xmlns:p14="http://schemas.microsoft.com/office/powerpoint/2010/main" val="3488617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B0680A4-01F8-493A-8E1C-853DB319F504}"/>
              </a:ext>
            </a:extLst>
          </p:cNvPr>
          <p:cNvSpPr/>
          <p:nvPr/>
        </p:nvSpPr>
        <p:spPr>
          <a:xfrm>
            <a:off x="1886820" y="457200"/>
            <a:ext cx="7886070" cy="545727"/>
          </a:xfrm>
          <a:prstGeom prst="rect">
            <a:avLst/>
          </a:prstGeom>
        </p:spPr>
        <p:txBody>
          <a:bodyPr wrap="none">
            <a:spAutoFit/>
          </a:bodyPr>
          <a:lstStyle/>
          <a:p>
            <a:pPr algn="ctr">
              <a:lnSpc>
                <a:spcPct val="115000"/>
              </a:lnSpc>
              <a:spcAft>
                <a:spcPts val="1000"/>
              </a:spcAft>
            </a:pPr>
            <a:r>
              <a:rPr lang="ro-RO" sz="2800" b="1" dirty="0">
                <a:latin typeface="Arial" panose="020B0604020202020204" pitchFamily="34" charset="0"/>
                <a:ea typeface="Calibri" panose="020F0502020204030204" pitchFamily="34" charset="0"/>
                <a:cs typeface="Arial" panose="020B0604020202020204" pitchFamily="34" charset="0"/>
              </a:rPr>
              <a:t>The “Soft Skills” Abilities the Recruters Want</a:t>
            </a:r>
            <a:endParaRPr lang="ro-RO" sz="2800" dirty="0">
              <a:latin typeface="Arial" panose="020B0604020202020204" pitchFamily="34" charset="0"/>
              <a:ea typeface="Calibri" panose="020F0502020204030204" pitchFamily="34" charset="0"/>
              <a:cs typeface="Arial" panose="020B0604020202020204" pitchFamily="34" charset="0"/>
            </a:endParaRPr>
          </a:p>
        </p:txBody>
      </p:sp>
      <p:graphicFrame>
        <p:nvGraphicFramePr>
          <p:cNvPr id="3" name="Table 2">
            <a:extLst>
              <a:ext uri="{FF2B5EF4-FFF2-40B4-BE49-F238E27FC236}">
                <a16:creationId xmlns:a16="http://schemas.microsoft.com/office/drawing/2014/main" id="{DC44F728-18CC-44DB-ABF5-F90198C0D94E}"/>
              </a:ext>
            </a:extLst>
          </p:cNvPr>
          <p:cNvGraphicFramePr>
            <a:graphicFrameLocks noGrp="1"/>
          </p:cNvGraphicFramePr>
          <p:nvPr>
            <p:extLst>
              <p:ext uri="{D42A27DB-BD31-4B8C-83A1-F6EECF244321}">
                <p14:modId xmlns:p14="http://schemas.microsoft.com/office/powerpoint/2010/main" val="104000096"/>
              </p:ext>
            </p:extLst>
          </p:nvPr>
        </p:nvGraphicFramePr>
        <p:xfrm>
          <a:off x="1447800" y="1219200"/>
          <a:ext cx="4521200" cy="2676652"/>
        </p:xfrm>
        <a:graphic>
          <a:graphicData uri="http://schemas.openxmlformats.org/drawingml/2006/table">
            <a:tbl>
              <a:tblPr firstRow="1" firstCol="1" bandRow="1"/>
              <a:tblGrid>
                <a:gridCol w="3170555">
                  <a:extLst>
                    <a:ext uri="{9D8B030D-6E8A-4147-A177-3AD203B41FA5}">
                      <a16:colId xmlns:a16="http://schemas.microsoft.com/office/drawing/2014/main" val="1957284539"/>
                    </a:ext>
                  </a:extLst>
                </a:gridCol>
                <a:gridCol w="1350645">
                  <a:extLst>
                    <a:ext uri="{9D8B030D-6E8A-4147-A177-3AD203B41FA5}">
                      <a16:colId xmlns:a16="http://schemas.microsoft.com/office/drawing/2014/main" val="786567152"/>
                    </a:ext>
                  </a:extLst>
                </a:gridCol>
              </a:tblGrid>
              <a:tr h="267335">
                <a:tc>
                  <a:txBody>
                    <a:bodyPr/>
                    <a:lstStyle/>
                    <a:p>
                      <a:pPr>
                        <a:lnSpc>
                          <a:spcPct val="115000"/>
                        </a:lnSpc>
                        <a:spcAft>
                          <a:spcPts val="1000"/>
                        </a:spcAft>
                      </a:pPr>
                      <a:r>
                        <a:rPr lang="ro-RO" sz="1800">
                          <a:effectLst/>
                          <a:latin typeface="Arial" panose="020B0604020202020204" pitchFamily="34" charset="0"/>
                          <a:ea typeface="Calibri" panose="020F0502020204030204" pitchFamily="34" charset="0"/>
                          <a:cs typeface="Times New Roman" panose="02020603050405020304" pitchFamily="18" charset="0"/>
                        </a:rPr>
                        <a:t>Flexibility, adaptation</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o-RO" sz="1800">
                          <a:effectLst/>
                          <a:latin typeface="Arial" panose="020B0604020202020204" pitchFamily="34" charset="0"/>
                          <a:ea typeface="Calibri" panose="020F0502020204030204" pitchFamily="34" charset="0"/>
                          <a:cs typeface="Times New Roman" panose="02020603050405020304" pitchFamily="18" charset="0"/>
                        </a:rPr>
                        <a:t>15,21%</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8658532"/>
                  </a:ext>
                </a:extLst>
              </a:tr>
              <a:tr h="267335">
                <a:tc>
                  <a:txBody>
                    <a:bodyPr/>
                    <a:lstStyle/>
                    <a:p>
                      <a:pPr>
                        <a:lnSpc>
                          <a:spcPct val="115000"/>
                        </a:lnSpc>
                        <a:spcAft>
                          <a:spcPts val="1000"/>
                        </a:spcAft>
                      </a:pPr>
                      <a:r>
                        <a:rPr lang="ro-RO" sz="1800">
                          <a:effectLst/>
                          <a:latin typeface="Arial" panose="020B0604020202020204" pitchFamily="34" charset="0"/>
                          <a:ea typeface="Calibri" panose="020F0502020204030204" pitchFamily="34" charset="0"/>
                          <a:cs typeface="Times New Roman" panose="02020603050405020304" pitchFamily="18" charset="0"/>
                        </a:rPr>
                        <a:t>Communication skills</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o-RO" sz="1800">
                          <a:effectLst/>
                          <a:latin typeface="Arial" panose="020B0604020202020204" pitchFamily="34" charset="0"/>
                          <a:ea typeface="Calibri" panose="020F0502020204030204" pitchFamily="34" charset="0"/>
                          <a:cs typeface="Times New Roman" panose="02020603050405020304" pitchFamily="18" charset="0"/>
                        </a:rPr>
                        <a:t>14,67%</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1733132"/>
                  </a:ext>
                </a:extLst>
              </a:tr>
              <a:tr h="279400">
                <a:tc>
                  <a:txBody>
                    <a:bodyPr/>
                    <a:lstStyle/>
                    <a:p>
                      <a:pPr>
                        <a:lnSpc>
                          <a:spcPct val="115000"/>
                        </a:lnSpc>
                        <a:spcAft>
                          <a:spcPts val="1000"/>
                        </a:spcAft>
                      </a:pPr>
                      <a:r>
                        <a:rPr lang="ro-RO" sz="1800">
                          <a:effectLst/>
                          <a:latin typeface="Arial" panose="020B0604020202020204" pitchFamily="34" charset="0"/>
                          <a:ea typeface="Calibri" panose="020F0502020204030204" pitchFamily="34" charset="0"/>
                          <a:cs typeface="Times New Roman" panose="02020603050405020304" pitchFamily="18" charset="0"/>
                        </a:rPr>
                        <a:t>Proactivity</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o-RO" sz="1800">
                          <a:effectLst/>
                          <a:latin typeface="Arial" panose="020B0604020202020204" pitchFamily="34" charset="0"/>
                          <a:ea typeface="Calibri" panose="020F0502020204030204" pitchFamily="34" charset="0"/>
                          <a:cs typeface="Times New Roman" panose="02020603050405020304" pitchFamily="18" charset="0"/>
                        </a:rPr>
                        <a:t>10%</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873790"/>
                  </a:ext>
                </a:extLst>
              </a:tr>
              <a:tr h="267335">
                <a:tc>
                  <a:txBody>
                    <a:bodyPr/>
                    <a:lstStyle/>
                    <a:p>
                      <a:pPr>
                        <a:lnSpc>
                          <a:spcPct val="115000"/>
                        </a:lnSpc>
                        <a:spcAft>
                          <a:spcPts val="1000"/>
                        </a:spcAft>
                      </a:pPr>
                      <a:r>
                        <a:rPr lang="ro-RO" sz="1800">
                          <a:effectLst/>
                          <a:latin typeface="Arial" panose="020B0604020202020204" pitchFamily="34" charset="0"/>
                          <a:ea typeface="Calibri" panose="020F0502020204030204" pitchFamily="34" charset="0"/>
                          <a:cs typeface="Times New Roman" panose="02020603050405020304" pitchFamily="18" charset="0"/>
                        </a:rPr>
                        <a:t>The orientation towards results</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o-RO" sz="1800">
                          <a:effectLst/>
                          <a:latin typeface="Arial" panose="020B0604020202020204" pitchFamily="34" charset="0"/>
                          <a:ea typeface="Calibri" panose="020F0502020204030204" pitchFamily="34" charset="0"/>
                          <a:cs typeface="Times New Roman" panose="02020603050405020304" pitchFamily="18" charset="0"/>
                        </a:rPr>
                        <a:t>9,70%</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4556675"/>
                  </a:ext>
                </a:extLst>
              </a:tr>
              <a:tr h="267335">
                <a:tc>
                  <a:txBody>
                    <a:bodyPr/>
                    <a:lstStyle/>
                    <a:p>
                      <a:pPr>
                        <a:lnSpc>
                          <a:spcPct val="115000"/>
                        </a:lnSpc>
                        <a:spcAft>
                          <a:spcPts val="1000"/>
                        </a:spcAft>
                      </a:pPr>
                      <a:r>
                        <a:rPr lang="ro-RO" sz="1800">
                          <a:effectLst/>
                          <a:latin typeface="Arial" panose="020B0604020202020204" pitchFamily="34" charset="0"/>
                          <a:ea typeface="Calibri" panose="020F0502020204030204" pitchFamily="34" charset="0"/>
                          <a:cs typeface="Times New Roman" panose="02020603050405020304" pitchFamily="18" charset="0"/>
                        </a:rPr>
                        <a:t>Continuous learning capacity</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o-RO" sz="1800">
                          <a:effectLst/>
                          <a:latin typeface="Arial" panose="020B0604020202020204" pitchFamily="34" charset="0"/>
                          <a:ea typeface="Calibri" panose="020F0502020204030204" pitchFamily="34" charset="0"/>
                          <a:cs typeface="Times New Roman" panose="02020603050405020304" pitchFamily="18" charset="0"/>
                        </a:rPr>
                        <a:t>9,38%</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3024540"/>
                  </a:ext>
                </a:extLst>
              </a:tr>
              <a:tr h="267335">
                <a:tc>
                  <a:txBody>
                    <a:bodyPr/>
                    <a:lstStyle/>
                    <a:p>
                      <a:pPr>
                        <a:lnSpc>
                          <a:spcPct val="115000"/>
                        </a:lnSpc>
                        <a:spcAft>
                          <a:spcPts val="1000"/>
                        </a:spcAft>
                      </a:pPr>
                      <a:r>
                        <a:rPr lang="ro-RO" sz="1800">
                          <a:effectLst/>
                          <a:latin typeface="Arial" panose="020B0604020202020204" pitchFamily="34" charset="0"/>
                          <a:ea typeface="Calibri" panose="020F0502020204030204" pitchFamily="34" charset="0"/>
                          <a:cs typeface="Times New Roman" panose="02020603050405020304" pitchFamily="18" charset="0"/>
                        </a:rPr>
                        <a:t>Teamwork</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o-RO" sz="1800">
                          <a:effectLst/>
                          <a:latin typeface="Arial" panose="020B0604020202020204" pitchFamily="34" charset="0"/>
                          <a:ea typeface="Calibri" panose="020F0502020204030204" pitchFamily="34" charset="0"/>
                          <a:cs typeface="Times New Roman" panose="02020603050405020304" pitchFamily="18" charset="0"/>
                        </a:rPr>
                        <a:t>7,55%</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1040176"/>
                  </a:ext>
                </a:extLst>
              </a:tr>
              <a:tr h="267335">
                <a:tc>
                  <a:txBody>
                    <a:bodyPr/>
                    <a:lstStyle/>
                    <a:p>
                      <a:pPr>
                        <a:lnSpc>
                          <a:spcPct val="115000"/>
                        </a:lnSpc>
                        <a:spcAft>
                          <a:spcPts val="1000"/>
                        </a:spcAft>
                      </a:pPr>
                      <a:r>
                        <a:rPr lang="ro-RO" sz="1800">
                          <a:effectLst/>
                          <a:latin typeface="Arial" panose="020B0604020202020204" pitchFamily="34" charset="0"/>
                          <a:ea typeface="Calibri" panose="020F0502020204030204" pitchFamily="34" charset="0"/>
                          <a:cs typeface="Times New Roman" panose="02020603050405020304" pitchFamily="18" charset="0"/>
                        </a:rPr>
                        <a:t>Problems solving</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o-RO" sz="1800">
                          <a:effectLst/>
                          <a:latin typeface="Arial" panose="020B0604020202020204" pitchFamily="34" charset="0"/>
                          <a:ea typeface="Calibri" panose="020F0502020204030204" pitchFamily="34" charset="0"/>
                          <a:cs typeface="Times New Roman" panose="02020603050405020304" pitchFamily="18" charset="0"/>
                        </a:rPr>
                        <a:t>6,14%</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4520314"/>
                  </a:ext>
                </a:extLst>
              </a:tr>
              <a:tr h="279400">
                <a:tc>
                  <a:txBody>
                    <a:bodyPr/>
                    <a:lstStyle/>
                    <a:p>
                      <a:pPr>
                        <a:lnSpc>
                          <a:spcPct val="115000"/>
                        </a:lnSpc>
                        <a:spcAft>
                          <a:spcPts val="1000"/>
                        </a:spcAft>
                      </a:pPr>
                      <a:r>
                        <a:rPr lang="ro-RO" sz="1800">
                          <a:effectLst/>
                          <a:latin typeface="Arial" panose="020B0604020202020204" pitchFamily="34" charset="0"/>
                          <a:ea typeface="Calibri" panose="020F0502020204030204" pitchFamily="34" charset="0"/>
                          <a:cs typeface="Times New Roman" panose="02020603050405020304" pitchFamily="18" charset="0"/>
                        </a:rPr>
                        <a:t>Efficiency</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o-RO" sz="1800" dirty="0">
                          <a:effectLst/>
                          <a:latin typeface="Arial" panose="020B0604020202020204" pitchFamily="34" charset="0"/>
                          <a:ea typeface="Calibri" panose="020F0502020204030204" pitchFamily="34" charset="0"/>
                          <a:cs typeface="Times New Roman" panose="02020603050405020304" pitchFamily="18" charset="0"/>
                        </a:rPr>
                        <a:t>5,07%</a:t>
                      </a:r>
                      <a:endParaRPr lang="ro-R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0474479"/>
                  </a:ext>
                </a:extLst>
              </a:tr>
            </a:tbl>
          </a:graphicData>
        </a:graphic>
      </p:graphicFrame>
      <p:graphicFrame>
        <p:nvGraphicFramePr>
          <p:cNvPr id="4" name="Table 3">
            <a:extLst>
              <a:ext uri="{FF2B5EF4-FFF2-40B4-BE49-F238E27FC236}">
                <a16:creationId xmlns:a16="http://schemas.microsoft.com/office/drawing/2014/main" id="{E1F7AD37-9875-47B2-8FDC-E13EBDDBB62E}"/>
              </a:ext>
            </a:extLst>
          </p:cNvPr>
          <p:cNvGraphicFramePr>
            <a:graphicFrameLocks noGrp="1"/>
          </p:cNvGraphicFramePr>
          <p:nvPr>
            <p:extLst>
              <p:ext uri="{D42A27DB-BD31-4B8C-83A1-F6EECF244321}">
                <p14:modId xmlns:p14="http://schemas.microsoft.com/office/powerpoint/2010/main" val="2124772488"/>
              </p:ext>
            </p:extLst>
          </p:nvPr>
        </p:nvGraphicFramePr>
        <p:xfrm>
          <a:off x="6553200" y="1219200"/>
          <a:ext cx="4521200" cy="2971800"/>
        </p:xfrm>
        <a:graphic>
          <a:graphicData uri="http://schemas.openxmlformats.org/drawingml/2006/table">
            <a:tbl>
              <a:tblPr firstRow="1" firstCol="1" bandRow="1"/>
              <a:tblGrid>
                <a:gridCol w="3170555">
                  <a:extLst>
                    <a:ext uri="{9D8B030D-6E8A-4147-A177-3AD203B41FA5}">
                      <a16:colId xmlns:a16="http://schemas.microsoft.com/office/drawing/2014/main" val="1694965531"/>
                    </a:ext>
                  </a:extLst>
                </a:gridCol>
                <a:gridCol w="1350645">
                  <a:extLst>
                    <a:ext uri="{9D8B030D-6E8A-4147-A177-3AD203B41FA5}">
                      <a16:colId xmlns:a16="http://schemas.microsoft.com/office/drawing/2014/main" val="292579698"/>
                    </a:ext>
                  </a:extLst>
                </a:gridCol>
              </a:tblGrid>
              <a:tr h="267335">
                <a:tc>
                  <a:txBody>
                    <a:bodyPr/>
                    <a:lstStyle/>
                    <a:p>
                      <a:pPr>
                        <a:lnSpc>
                          <a:spcPct val="115000"/>
                        </a:lnSpc>
                        <a:spcAft>
                          <a:spcPts val="1000"/>
                        </a:spcAft>
                      </a:pPr>
                      <a:r>
                        <a:rPr lang="ro-RO" sz="1800">
                          <a:effectLst/>
                          <a:latin typeface="Arial" panose="020B0604020202020204" pitchFamily="34" charset="0"/>
                          <a:ea typeface="Calibri" panose="020F0502020204030204" pitchFamily="34" charset="0"/>
                          <a:cs typeface="Times New Roman" panose="02020603050405020304" pitchFamily="18" charset="0"/>
                        </a:rPr>
                        <a:t>Analyzing capacity</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o-RO" sz="1800">
                          <a:effectLst/>
                          <a:latin typeface="Arial" panose="020B0604020202020204" pitchFamily="34" charset="0"/>
                          <a:ea typeface="Calibri" panose="020F0502020204030204" pitchFamily="34" charset="0"/>
                          <a:cs typeface="Times New Roman" panose="02020603050405020304" pitchFamily="18" charset="0"/>
                        </a:rPr>
                        <a:t>4,31%</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5891985"/>
                  </a:ext>
                </a:extLst>
              </a:tr>
              <a:tr h="267335">
                <a:tc>
                  <a:txBody>
                    <a:bodyPr/>
                    <a:lstStyle/>
                    <a:p>
                      <a:pPr>
                        <a:lnSpc>
                          <a:spcPct val="115000"/>
                        </a:lnSpc>
                        <a:spcAft>
                          <a:spcPts val="1000"/>
                        </a:spcAft>
                      </a:pPr>
                      <a:r>
                        <a:rPr lang="ro-RO" sz="1800">
                          <a:effectLst/>
                          <a:latin typeface="Arial" panose="020B0604020202020204" pitchFamily="34" charset="0"/>
                          <a:ea typeface="Calibri" panose="020F0502020204030204" pitchFamily="34" charset="0"/>
                          <a:cs typeface="Times New Roman" panose="02020603050405020304" pitchFamily="18" charset="0"/>
                        </a:rPr>
                        <a:t>Time and priorities management</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o-RO" sz="1800">
                          <a:effectLst/>
                          <a:latin typeface="Arial" panose="020B0604020202020204" pitchFamily="34" charset="0"/>
                          <a:ea typeface="Calibri" panose="020F0502020204030204" pitchFamily="34" charset="0"/>
                          <a:cs typeface="Times New Roman" panose="02020603050405020304" pitchFamily="18" charset="0"/>
                        </a:rPr>
                        <a:t>3,77%</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3468062"/>
                  </a:ext>
                </a:extLst>
              </a:tr>
              <a:tr h="267335">
                <a:tc>
                  <a:txBody>
                    <a:bodyPr/>
                    <a:lstStyle/>
                    <a:p>
                      <a:pPr>
                        <a:lnSpc>
                          <a:spcPct val="115000"/>
                        </a:lnSpc>
                        <a:spcAft>
                          <a:spcPts val="1000"/>
                        </a:spcAft>
                      </a:pPr>
                      <a:r>
                        <a:rPr lang="ro-RO" sz="1800">
                          <a:effectLst/>
                          <a:latin typeface="Arial" panose="020B0604020202020204" pitchFamily="34" charset="0"/>
                          <a:ea typeface="Calibri" panose="020F0502020204030204" pitchFamily="34" charset="0"/>
                          <a:cs typeface="Times New Roman" panose="02020603050405020304" pitchFamily="18" charset="0"/>
                        </a:rPr>
                        <a:t>Social intelligence</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o-RO" sz="1800">
                          <a:effectLst/>
                          <a:latin typeface="Arial" panose="020B0604020202020204" pitchFamily="34" charset="0"/>
                          <a:ea typeface="Calibri" panose="020F0502020204030204" pitchFamily="34" charset="0"/>
                          <a:cs typeface="Times New Roman" panose="02020603050405020304" pitchFamily="18" charset="0"/>
                        </a:rPr>
                        <a:t>3,66%</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399386"/>
                  </a:ext>
                </a:extLst>
              </a:tr>
              <a:tr h="279400">
                <a:tc>
                  <a:txBody>
                    <a:bodyPr/>
                    <a:lstStyle/>
                    <a:p>
                      <a:pPr>
                        <a:lnSpc>
                          <a:spcPct val="115000"/>
                        </a:lnSpc>
                        <a:spcAft>
                          <a:spcPts val="1000"/>
                        </a:spcAft>
                      </a:pPr>
                      <a:r>
                        <a:rPr lang="ro-RO" sz="1800">
                          <a:effectLst/>
                          <a:latin typeface="Arial" panose="020B0604020202020204" pitchFamily="34" charset="0"/>
                          <a:ea typeface="Calibri" panose="020F0502020204030204" pitchFamily="34" charset="0"/>
                          <a:cs typeface="Times New Roman" panose="02020603050405020304" pitchFamily="18" charset="0"/>
                        </a:rPr>
                        <a:t>Multitasking</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o-RO" sz="1800">
                          <a:effectLst/>
                          <a:latin typeface="Arial" panose="020B0604020202020204" pitchFamily="34" charset="0"/>
                          <a:ea typeface="Calibri" panose="020F0502020204030204" pitchFamily="34" charset="0"/>
                          <a:cs typeface="Times New Roman" panose="02020603050405020304" pitchFamily="18" charset="0"/>
                        </a:rPr>
                        <a:t>2,48%</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9384099"/>
                  </a:ext>
                </a:extLst>
              </a:tr>
              <a:tr h="267335">
                <a:tc>
                  <a:txBody>
                    <a:bodyPr/>
                    <a:lstStyle/>
                    <a:p>
                      <a:pPr>
                        <a:lnSpc>
                          <a:spcPct val="115000"/>
                        </a:lnSpc>
                        <a:spcAft>
                          <a:spcPts val="1000"/>
                        </a:spcAft>
                      </a:pPr>
                      <a:r>
                        <a:rPr lang="ro-RO" sz="1800">
                          <a:effectLst/>
                          <a:latin typeface="Arial" panose="020B0604020202020204" pitchFamily="34" charset="0"/>
                          <a:ea typeface="Calibri" panose="020F0502020204030204" pitchFamily="34" charset="0"/>
                          <a:cs typeface="Times New Roman" panose="02020603050405020304" pitchFamily="18" charset="0"/>
                        </a:rPr>
                        <a:t>Stress management</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o-RO" sz="1800">
                          <a:effectLst/>
                          <a:latin typeface="Arial" panose="020B0604020202020204" pitchFamily="34" charset="0"/>
                          <a:ea typeface="Calibri" panose="020F0502020204030204" pitchFamily="34" charset="0"/>
                          <a:cs typeface="Times New Roman" panose="02020603050405020304" pitchFamily="18" charset="0"/>
                        </a:rPr>
                        <a:t>2,48%</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4054809"/>
                  </a:ext>
                </a:extLst>
              </a:tr>
              <a:tr h="267335">
                <a:tc>
                  <a:txBody>
                    <a:bodyPr/>
                    <a:lstStyle/>
                    <a:p>
                      <a:pPr>
                        <a:lnSpc>
                          <a:spcPct val="115000"/>
                        </a:lnSpc>
                        <a:spcAft>
                          <a:spcPts val="1000"/>
                        </a:spcAft>
                      </a:pPr>
                      <a:r>
                        <a:rPr lang="ro-RO" sz="1800">
                          <a:effectLst/>
                          <a:latin typeface="Arial" panose="020B0604020202020204" pitchFamily="34" charset="0"/>
                          <a:ea typeface="Calibri" panose="020F0502020204030204" pitchFamily="34" charset="0"/>
                          <a:cs typeface="Times New Roman" panose="02020603050405020304" pitchFamily="18" charset="0"/>
                        </a:rPr>
                        <a:t>Independent work capacity</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o-RO" sz="1800">
                          <a:effectLst/>
                          <a:latin typeface="Arial" panose="020B0604020202020204" pitchFamily="34" charset="0"/>
                          <a:ea typeface="Calibri" panose="020F0502020204030204" pitchFamily="34" charset="0"/>
                          <a:cs typeface="Times New Roman" panose="02020603050405020304" pitchFamily="18" charset="0"/>
                        </a:rPr>
                        <a:t>2,26%</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7310214"/>
                  </a:ext>
                </a:extLst>
              </a:tr>
              <a:tr h="267335">
                <a:tc>
                  <a:txBody>
                    <a:bodyPr/>
                    <a:lstStyle/>
                    <a:p>
                      <a:pPr>
                        <a:lnSpc>
                          <a:spcPct val="115000"/>
                        </a:lnSpc>
                        <a:spcAft>
                          <a:spcPts val="1000"/>
                        </a:spcAft>
                      </a:pPr>
                      <a:r>
                        <a:rPr lang="ro-RO" sz="1800">
                          <a:effectLst/>
                          <a:latin typeface="Arial" panose="020B0604020202020204" pitchFamily="34" charset="0"/>
                          <a:ea typeface="Calibri" panose="020F0502020204030204" pitchFamily="34" charset="0"/>
                          <a:cs typeface="Times New Roman" panose="02020603050405020304" pitchFamily="18" charset="0"/>
                        </a:rPr>
                        <a:t>Project management ability</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o-RO" sz="1800">
                          <a:effectLst/>
                          <a:latin typeface="Arial" panose="020B0604020202020204" pitchFamily="34" charset="0"/>
                          <a:ea typeface="Calibri" panose="020F0502020204030204" pitchFamily="34" charset="0"/>
                          <a:cs typeface="Times New Roman" panose="02020603050405020304" pitchFamily="18" charset="0"/>
                        </a:rPr>
                        <a:t>1,83%</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9629693"/>
                  </a:ext>
                </a:extLst>
              </a:tr>
              <a:tr h="267335">
                <a:tc>
                  <a:txBody>
                    <a:bodyPr/>
                    <a:lstStyle/>
                    <a:p>
                      <a:pPr>
                        <a:lnSpc>
                          <a:spcPct val="115000"/>
                        </a:lnSpc>
                        <a:spcAft>
                          <a:spcPts val="1000"/>
                        </a:spcAft>
                      </a:pPr>
                      <a:r>
                        <a:rPr lang="ro-RO" sz="1800">
                          <a:effectLst/>
                          <a:latin typeface="Arial" panose="020B0604020202020204" pitchFamily="34" charset="0"/>
                          <a:ea typeface="Calibri" panose="020F0502020204030204" pitchFamily="34" charset="0"/>
                          <a:cs typeface="Times New Roman" panose="02020603050405020304" pitchFamily="18" charset="0"/>
                        </a:rPr>
                        <a:t>Leadership</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o-RO" sz="1800">
                          <a:effectLst/>
                          <a:latin typeface="Arial" panose="020B0604020202020204" pitchFamily="34" charset="0"/>
                          <a:ea typeface="Calibri" panose="020F0502020204030204" pitchFamily="34" charset="0"/>
                          <a:cs typeface="Times New Roman" panose="02020603050405020304" pitchFamily="18" charset="0"/>
                        </a:rPr>
                        <a:t>1,29%</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50483"/>
                  </a:ext>
                </a:extLst>
              </a:tr>
              <a:tr h="267335">
                <a:tc>
                  <a:txBody>
                    <a:bodyPr/>
                    <a:lstStyle/>
                    <a:p>
                      <a:pPr>
                        <a:lnSpc>
                          <a:spcPct val="115000"/>
                        </a:lnSpc>
                        <a:spcAft>
                          <a:spcPts val="1000"/>
                        </a:spcAft>
                      </a:pPr>
                      <a:r>
                        <a:rPr lang="ro-RO" sz="1800">
                          <a:effectLst/>
                          <a:latin typeface="Arial" panose="020B0604020202020204" pitchFamily="34" charset="0"/>
                          <a:ea typeface="Calibri" panose="020F0502020204030204" pitchFamily="34" charset="0"/>
                          <a:cs typeface="Times New Roman" panose="02020603050405020304" pitchFamily="18" charset="0"/>
                        </a:rPr>
                        <a:t>Others</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o-RO" sz="1800" dirty="0">
                          <a:effectLst/>
                          <a:latin typeface="Arial" panose="020B0604020202020204" pitchFamily="34" charset="0"/>
                          <a:ea typeface="Calibri" panose="020F0502020204030204" pitchFamily="34" charset="0"/>
                          <a:cs typeface="Times New Roman" panose="02020603050405020304" pitchFamily="18" charset="0"/>
                        </a:rPr>
                        <a:t>0,21%</a:t>
                      </a:r>
                      <a:endParaRPr lang="ro-R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7947321"/>
                  </a:ext>
                </a:extLst>
              </a:tr>
            </a:tbl>
          </a:graphicData>
        </a:graphic>
      </p:graphicFrame>
      <p:sp>
        <p:nvSpPr>
          <p:cNvPr id="5" name="Rectangle 4">
            <a:extLst>
              <a:ext uri="{FF2B5EF4-FFF2-40B4-BE49-F238E27FC236}">
                <a16:creationId xmlns:a16="http://schemas.microsoft.com/office/drawing/2014/main" id="{87EE8558-41A7-41A2-8844-26F62B222457}"/>
              </a:ext>
            </a:extLst>
          </p:cNvPr>
          <p:cNvSpPr/>
          <p:nvPr/>
        </p:nvSpPr>
        <p:spPr>
          <a:xfrm>
            <a:off x="342900" y="4228322"/>
            <a:ext cx="11506200" cy="2461508"/>
          </a:xfrm>
          <a:prstGeom prst="rect">
            <a:avLst/>
          </a:prstGeom>
        </p:spPr>
        <p:txBody>
          <a:bodyPr wrap="square">
            <a:spAutoFit/>
          </a:bodyPr>
          <a:lstStyle/>
          <a:p>
            <a:pPr marL="342900" lvl="0" indent="-342900">
              <a:lnSpc>
                <a:spcPct val="107000"/>
              </a:lnSpc>
              <a:spcAft>
                <a:spcPts val="800"/>
              </a:spcAft>
              <a:buFont typeface="Symbol" panose="05050102010706020507" pitchFamily="18" charset="2"/>
              <a:buChar char=""/>
            </a:pPr>
            <a:r>
              <a:rPr lang="ro-RO" dirty="0">
                <a:latin typeface="Arial" panose="020B0604020202020204" pitchFamily="34" charset="0"/>
                <a:ea typeface="Calibri" panose="020F0502020204030204" pitchFamily="34" charset="0"/>
                <a:cs typeface="Arial" panose="020B0604020202020204" pitchFamily="34" charset="0"/>
              </a:rPr>
              <a:t>In 2019, the flexibility and adaptation requirement reached the first position followed by the communication skills on the second place in TOP 3.</a:t>
            </a:r>
          </a:p>
          <a:p>
            <a:pPr marL="342900" lvl="0" indent="-342900">
              <a:lnSpc>
                <a:spcPct val="107000"/>
              </a:lnSpc>
              <a:spcAft>
                <a:spcPts val="800"/>
              </a:spcAft>
              <a:buFont typeface="Symbol" panose="05050102010706020507" pitchFamily="18" charset="2"/>
              <a:buChar char=""/>
            </a:pPr>
            <a:r>
              <a:rPr lang="ro-RO" dirty="0">
                <a:latin typeface="Arial" panose="020B0604020202020204" pitchFamily="34" charset="0"/>
                <a:ea typeface="Calibri" panose="020F0502020204030204" pitchFamily="34" charset="0"/>
                <a:cs typeface="Arial" panose="020B0604020202020204" pitchFamily="34" charset="0"/>
              </a:rPr>
              <a:t>The least important requirments are: leadership, project management and independent work.</a:t>
            </a:r>
          </a:p>
          <a:p>
            <a:pPr marL="342900" lvl="0" indent="-342900">
              <a:lnSpc>
                <a:spcPct val="107000"/>
              </a:lnSpc>
              <a:spcAft>
                <a:spcPts val="800"/>
              </a:spcAft>
              <a:buFont typeface="Symbol" panose="05050102010706020507" pitchFamily="18" charset="2"/>
              <a:buChar char=""/>
            </a:pPr>
            <a:r>
              <a:rPr lang="en-US" dirty="0">
                <a:latin typeface="Arial" panose="020B0604020202020204" pitchFamily="34" charset="0"/>
                <a:ea typeface="Calibri" panose="020F0502020204030204" pitchFamily="34" charset="0"/>
                <a:cs typeface="Arial" panose="020B0604020202020204" pitchFamily="34" charset="0"/>
              </a:rPr>
              <a:t>T</a:t>
            </a:r>
            <a:r>
              <a:rPr lang="ro-RO" dirty="0">
                <a:latin typeface="Arial" panose="020B0604020202020204" pitchFamily="34" charset="0"/>
                <a:ea typeface="Calibri" panose="020F0502020204030204" pitchFamily="34" charset="0"/>
                <a:cs typeface="Arial" panose="020B0604020202020204" pitchFamily="34" charset="0"/>
              </a:rPr>
              <a:t>he communication skills and the social ones, remain the most important requirement on the basis of which companies will choose their future employeers in 2019.</a:t>
            </a:r>
          </a:p>
          <a:p>
            <a:pPr marL="342900" lvl="0" indent="-342900">
              <a:lnSpc>
                <a:spcPct val="107000"/>
              </a:lnSpc>
              <a:spcAft>
                <a:spcPts val="800"/>
              </a:spcAft>
              <a:buFont typeface="Symbol" panose="05050102010706020507" pitchFamily="18" charset="2"/>
              <a:buChar char=""/>
            </a:pPr>
            <a:r>
              <a:rPr lang="ro-RO" dirty="0">
                <a:latin typeface="Arial" panose="020B0604020202020204" pitchFamily="34" charset="0"/>
                <a:ea typeface="Calibri" panose="020F0502020204030204" pitchFamily="34" charset="0"/>
                <a:cs typeface="Arial" panose="020B0604020202020204" pitchFamily="34" charset="0"/>
              </a:rPr>
              <a:t>Continuous learning capacity is for the first time in top with a procent of 9,38%</a:t>
            </a:r>
            <a:r>
              <a:rPr lang="en-US" dirty="0">
                <a:latin typeface="Arial" panose="020B0604020202020204" pitchFamily="34" charset="0"/>
                <a:ea typeface="Calibri" panose="020F0502020204030204" pitchFamily="34" charset="0"/>
                <a:cs typeface="Arial" panose="020B0604020202020204" pitchFamily="34" charset="0"/>
              </a:rPr>
              <a:t>, </a:t>
            </a:r>
            <a:r>
              <a:rPr lang="ro-RO" dirty="0">
                <a:latin typeface="Arial" panose="020B0604020202020204" pitchFamily="34" charset="0"/>
                <a:ea typeface="Calibri" panose="020F0502020204030204" pitchFamily="34" charset="0"/>
                <a:cs typeface="Arial" panose="020B0604020202020204" pitchFamily="34" charset="0"/>
              </a:rPr>
              <a:t> which is determined by the fact that the majority of jobs come with a period of development </a:t>
            </a:r>
            <a:r>
              <a:rPr lang="en-US" dirty="0">
                <a:latin typeface="Arial" panose="020B0604020202020204" pitchFamily="34" charset="0"/>
                <a:ea typeface="Calibri" panose="020F0502020204030204" pitchFamily="34" charset="0"/>
                <a:cs typeface="Arial" panose="020B0604020202020204" pitchFamily="34" charset="0"/>
              </a:rPr>
              <a:t>in</a:t>
            </a:r>
            <a:r>
              <a:rPr lang="ro-RO" dirty="0">
                <a:latin typeface="Arial" panose="020B0604020202020204" pitchFamily="34" charset="0"/>
                <a:ea typeface="Calibri" panose="020F0502020204030204" pitchFamily="34" charset="0"/>
                <a:cs typeface="Arial" panose="020B0604020202020204" pitchFamily="34" charset="0"/>
              </a:rPr>
              <a:t> the work environment</a:t>
            </a:r>
            <a:r>
              <a:rPr lang="en-US" dirty="0">
                <a:latin typeface="Arial" panose="020B0604020202020204" pitchFamily="34" charset="0"/>
                <a:ea typeface="Calibri" panose="020F0502020204030204" pitchFamily="34" charset="0"/>
                <a:cs typeface="Arial" panose="020B0604020202020204" pitchFamily="34" charset="0"/>
              </a:rPr>
              <a:t>.</a:t>
            </a:r>
            <a:endParaRPr lang="ro-RO"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491947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ctrTitle"/>
          </p:nvPr>
        </p:nvSpPr>
        <p:spPr>
          <a:xfrm>
            <a:off x="609600" y="1523999"/>
            <a:ext cx="10972800" cy="1447801"/>
          </a:xfrm>
        </p:spPr>
        <p:txBody>
          <a:bodyPr>
            <a:noAutofit/>
          </a:bodyPr>
          <a:lstStyle/>
          <a:p>
            <a:r>
              <a:rPr lang="en-US" sz="2800" b="1" dirty="0">
                <a:solidFill>
                  <a:schemeClr val="tx1"/>
                </a:solidFill>
                <a:latin typeface="Arial" panose="020B0604020202020204" pitchFamily="34" charset="0"/>
                <a:cs typeface="Arial" panose="020B0604020202020204" pitchFamily="34" charset="0"/>
              </a:rPr>
              <a:t>Turkey</a:t>
            </a:r>
            <a:r>
              <a:rPr lang="ro-RO" sz="2800" b="1" dirty="0">
                <a:solidFill>
                  <a:schemeClr val="tx1"/>
                </a:solidFill>
                <a:latin typeface="Arial" panose="020B0604020202020204" pitchFamily="34" charset="0"/>
                <a:cs typeface="Arial" panose="020B0604020202020204" pitchFamily="34" charset="0"/>
              </a:rPr>
              <a:t>:</a:t>
            </a:r>
            <a:br>
              <a:rPr lang="ro-RO" sz="2800" b="1" dirty="0">
                <a:solidFill>
                  <a:schemeClr val="tx1"/>
                </a:solidFill>
                <a:latin typeface="Arial" panose="020B0604020202020204" pitchFamily="34" charset="0"/>
                <a:cs typeface="Arial" panose="020B0604020202020204" pitchFamily="34" charset="0"/>
              </a:rPr>
            </a:br>
            <a:r>
              <a:rPr lang="ro-RO" sz="2800" b="1" dirty="0">
                <a:solidFill>
                  <a:schemeClr val="tx1"/>
                </a:solidFill>
                <a:latin typeface="Arial" panose="020B0604020202020204" pitchFamily="34" charset="0"/>
                <a:cs typeface="Arial" panose="020B0604020202020204" pitchFamily="34" charset="0"/>
              </a:rPr>
              <a:t>Job Opportunities and the</a:t>
            </a:r>
            <a:r>
              <a:rPr lang="en-US" sz="2800" b="1" dirty="0">
                <a:solidFill>
                  <a:schemeClr val="tx1"/>
                </a:solidFill>
                <a:latin typeface="Arial" panose="020B0604020202020204" pitchFamily="34" charset="0"/>
                <a:cs typeface="Arial" panose="020B0604020202020204" pitchFamily="34" charset="0"/>
              </a:rPr>
              <a:t> </a:t>
            </a:r>
            <a:r>
              <a:rPr lang="ro-RO" sz="2800" b="1" dirty="0">
                <a:solidFill>
                  <a:schemeClr val="tx1"/>
                </a:solidFill>
                <a:latin typeface="Arial" panose="020B0604020202020204" pitchFamily="34" charset="0"/>
                <a:cs typeface="Arial" panose="020B0604020202020204" pitchFamily="34" charset="0"/>
              </a:rPr>
              <a:t>Trend of Employment </a:t>
            </a:r>
            <a:r>
              <a:rPr lang="en-US" sz="2800" b="1" dirty="0">
                <a:solidFill>
                  <a:schemeClr val="tx1"/>
                </a:solidFill>
                <a:latin typeface="Arial" panose="020B0604020202020204" pitchFamily="34" charset="0"/>
                <a:cs typeface="Arial" panose="020B0604020202020204" pitchFamily="34" charset="0"/>
              </a:rPr>
              <a:t>in Turkey</a:t>
            </a:r>
            <a:endParaRPr lang="el-GR" sz="28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5354251"/>
      </p:ext>
    </p:extLst>
  </p:cSld>
  <p:clrMapOvr>
    <a:masterClrMapping/>
  </p:clrMapOvr>
  <p:transition spd="slow">
    <p:push dir="u"/>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ChangeArrowheads="1"/>
          </p:cNvSpPr>
          <p:nvPr/>
        </p:nvSpPr>
        <p:spPr bwMode="auto">
          <a:xfrm>
            <a:off x="457200" y="610345"/>
            <a:ext cx="7239000" cy="704808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defTabSz="914400" fontAlgn="base">
              <a:spcBef>
                <a:spcPct val="0"/>
              </a:spcBef>
              <a:spcAft>
                <a:spcPct val="0"/>
              </a:spcAft>
            </a:pPr>
            <a:r>
              <a:rPr lang="en-US" dirty="0">
                <a:solidFill>
                  <a:prstClr val="black"/>
                </a:solidFill>
                <a:latin typeface="Arial" panose="020B0604020202020204" pitchFamily="34" charset="0"/>
                <a:ea typeface="Calibri" pitchFamily="34" charset="0"/>
                <a:cs typeface="Arial" panose="020B0604020202020204" pitchFamily="34" charset="0"/>
              </a:rPr>
              <a:t>Textile workers</a:t>
            </a:r>
            <a:endParaRPr lang="en-US" dirty="0">
              <a:solidFill>
                <a:prstClr val="black"/>
              </a:solidFill>
              <a:latin typeface="Arial" panose="020B0604020202020204" pitchFamily="34" charset="0"/>
              <a:cs typeface="Arial" panose="020B0604020202020204" pitchFamily="34" charset="0"/>
            </a:endParaRPr>
          </a:p>
          <a:p>
            <a:pPr defTabSz="914400" eaLnBrk="0" fontAlgn="base" hangingPunct="0">
              <a:spcBef>
                <a:spcPct val="0"/>
              </a:spcBef>
              <a:spcAft>
                <a:spcPct val="0"/>
              </a:spcAft>
            </a:pPr>
            <a:r>
              <a:rPr lang="en-US" dirty="0">
                <a:solidFill>
                  <a:prstClr val="black"/>
                </a:solidFill>
                <a:latin typeface="Arial" panose="020B0604020202020204" pitchFamily="34" charset="0"/>
                <a:ea typeface="Calibri" pitchFamily="34" charset="0"/>
                <a:cs typeface="Arial" panose="020B0604020202020204" pitchFamily="34" charset="0"/>
              </a:rPr>
              <a:t>Sales representatives</a:t>
            </a:r>
          </a:p>
          <a:p>
            <a:pPr defTabSz="914400" eaLnBrk="0" fontAlgn="base" hangingPunct="0">
              <a:spcBef>
                <a:spcPct val="0"/>
              </a:spcBef>
              <a:spcAft>
                <a:spcPct val="0"/>
              </a:spcAft>
            </a:pPr>
            <a:r>
              <a:rPr lang="en-US" dirty="0">
                <a:solidFill>
                  <a:prstClr val="black"/>
                </a:solidFill>
                <a:latin typeface="Arial" panose="020B0604020202020204" pitchFamily="34" charset="0"/>
                <a:ea typeface="Calibri" pitchFamily="34" charset="0"/>
                <a:cs typeface="Arial" panose="020B0604020202020204" pitchFamily="34" charset="0"/>
              </a:rPr>
              <a:t>Physical workers</a:t>
            </a:r>
          </a:p>
          <a:p>
            <a:pPr defTabSz="914400" eaLnBrk="0" fontAlgn="base" hangingPunct="0">
              <a:spcBef>
                <a:spcPct val="0"/>
              </a:spcBef>
              <a:spcAft>
                <a:spcPct val="0"/>
              </a:spcAft>
            </a:pPr>
            <a:r>
              <a:rPr lang="en-US" dirty="0">
                <a:solidFill>
                  <a:prstClr val="black"/>
                </a:solidFill>
                <a:latin typeface="Arial" panose="020B0604020202020204" pitchFamily="34" charset="0"/>
                <a:ea typeface="Calibri" pitchFamily="34" charset="0"/>
                <a:cs typeface="Arial" panose="020B0604020202020204" pitchFamily="34" charset="0"/>
              </a:rPr>
              <a:t>Waiters</a:t>
            </a:r>
          </a:p>
          <a:p>
            <a:pPr defTabSz="914400" eaLnBrk="0" fontAlgn="base" hangingPunct="0">
              <a:spcBef>
                <a:spcPct val="0"/>
              </a:spcBef>
              <a:spcAft>
                <a:spcPct val="0"/>
              </a:spcAft>
            </a:pPr>
            <a:r>
              <a:rPr lang="en-US" dirty="0">
                <a:solidFill>
                  <a:prstClr val="black"/>
                </a:solidFill>
                <a:latin typeface="Arial" panose="020B0604020202020204" pitchFamily="34" charset="0"/>
                <a:ea typeface="Calibri" pitchFamily="34" charset="0"/>
                <a:cs typeface="Arial" panose="020B0604020202020204" pitchFamily="34" charset="0"/>
              </a:rPr>
              <a:t>Drivers</a:t>
            </a:r>
            <a:endParaRPr lang="en-US" dirty="0">
              <a:solidFill>
                <a:prstClr val="black"/>
              </a:solidFill>
              <a:latin typeface="Arial" panose="020B0604020202020204" pitchFamily="34" charset="0"/>
              <a:cs typeface="Arial" panose="020B0604020202020204" pitchFamily="34" charset="0"/>
            </a:endParaRPr>
          </a:p>
          <a:p>
            <a:pPr defTabSz="914400" eaLnBrk="0" fontAlgn="base" hangingPunct="0">
              <a:spcBef>
                <a:spcPct val="0"/>
              </a:spcBef>
              <a:spcAft>
                <a:spcPct val="0"/>
              </a:spcAft>
            </a:pPr>
            <a:r>
              <a:rPr lang="en-US" dirty="0">
                <a:solidFill>
                  <a:prstClr val="black"/>
                </a:solidFill>
                <a:latin typeface="Arial" panose="020B0604020202020204" pitchFamily="34" charset="0"/>
                <a:ea typeface="Calibri" pitchFamily="34" charset="0"/>
                <a:cs typeface="Arial" panose="020B0604020202020204" pitchFamily="34" charset="0"/>
              </a:rPr>
              <a:t>Security</a:t>
            </a:r>
            <a:endParaRPr lang="en-US" dirty="0">
              <a:solidFill>
                <a:prstClr val="black"/>
              </a:solidFill>
              <a:latin typeface="Arial" panose="020B0604020202020204" pitchFamily="34" charset="0"/>
              <a:cs typeface="Arial" panose="020B0604020202020204" pitchFamily="34" charset="0"/>
            </a:endParaRPr>
          </a:p>
          <a:p>
            <a:pPr defTabSz="914400" eaLnBrk="0" fontAlgn="base" hangingPunct="0">
              <a:spcBef>
                <a:spcPct val="0"/>
              </a:spcBef>
              <a:spcAft>
                <a:spcPct val="0"/>
              </a:spcAft>
            </a:pPr>
            <a:r>
              <a:rPr lang="en-US" dirty="0">
                <a:solidFill>
                  <a:prstClr val="black"/>
                </a:solidFill>
                <a:latin typeface="Arial" panose="020B0604020202020204" pitchFamily="34" charset="0"/>
                <a:ea typeface="Calibri" pitchFamily="34" charset="0"/>
                <a:cs typeface="Arial" panose="020B0604020202020204" pitchFamily="34" charset="0"/>
              </a:rPr>
              <a:t>Cleaning jobs</a:t>
            </a:r>
            <a:endParaRPr lang="en-US" dirty="0">
              <a:solidFill>
                <a:prstClr val="black"/>
              </a:solidFill>
              <a:latin typeface="Arial" panose="020B0604020202020204" pitchFamily="34" charset="0"/>
              <a:cs typeface="Arial" panose="020B0604020202020204" pitchFamily="34" charset="0"/>
            </a:endParaRPr>
          </a:p>
          <a:p>
            <a:pPr defTabSz="914400" eaLnBrk="0" fontAlgn="base" hangingPunct="0">
              <a:spcBef>
                <a:spcPct val="0"/>
              </a:spcBef>
              <a:spcAft>
                <a:spcPct val="0"/>
              </a:spcAft>
            </a:pPr>
            <a:r>
              <a:rPr lang="en-US" dirty="0">
                <a:solidFill>
                  <a:prstClr val="black"/>
                </a:solidFill>
                <a:latin typeface="Arial" panose="020B0604020202020204" pitchFamily="34" charset="0"/>
                <a:ea typeface="Calibri" pitchFamily="34" charset="0"/>
                <a:cs typeface="Arial" panose="020B0604020202020204" pitchFamily="34" charset="0"/>
              </a:rPr>
              <a:t>Accountants</a:t>
            </a:r>
          </a:p>
          <a:p>
            <a:pPr defTabSz="914400" eaLnBrk="0" fontAlgn="base" hangingPunct="0">
              <a:spcBef>
                <a:spcPct val="0"/>
              </a:spcBef>
              <a:spcAft>
                <a:spcPct val="0"/>
              </a:spcAft>
            </a:pPr>
            <a:r>
              <a:rPr lang="en-US" dirty="0">
                <a:solidFill>
                  <a:prstClr val="black"/>
                </a:solidFill>
                <a:latin typeface="Arial" panose="020B0604020202020204" pitchFamily="34" charset="0"/>
                <a:cs typeface="Arial" panose="020B0604020202020204" pitchFamily="34" charset="0"/>
              </a:rPr>
              <a:t>Financial jobs: </a:t>
            </a:r>
            <a:r>
              <a:rPr lang="ro-RO" dirty="0">
                <a:solidFill>
                  <a:prstClr val="black"/>
                </a:solidFill>
                <a:latin typeface="Arial" panose="020B0604020202020204" pitchFamily="34" charset="0"/>
                <a:cs typeface="Arial" panose="020B0604020202020204" pitchFamily="34" charset="0"/>
              </a:rPr>
              <a:t>t</a:t>
            </a:r>
            <a:r>
              <a:rPr lang="en-US" dirty="0" err="1">
                <a:solidFill>
                  <a:prstClr val="black"/>
                </a:solidFill>
                <a:latin typeface="Arial" panose="020B0604020202020204" pitchFamily="34" charset="0"/>
                <a:cs typeface="Arial" panose="020B0604020202020204" pitchFamily="34" charset="0"/>
              </a:rPr>
              <a:t>rade</a:t>
            </a:r>
            <a:r>
              <a:rPr lang="en-US" dirty="0">
                <a:solidFill>
                  <a:prstClr val="black"/>
                </a:solidFill>
                <a:latin typeface="Arial" panose="020B0604020202020204" pitchFamily="34" charset="0"/>
                <a:cs typeface="Arial" panose="020B0604020202020204" pitchFamily="34" charset="0"/>
              </a:rPr>
              <a:t>, export, financial experts</a:t>
            </a:r>
          </a:p>
          <a:p>
            <a:pPr defTabSz="914400" eaLnBrk="0" fontAlgn="base" hangingPunct="0">
              <a:spcBef>
                <a:spcPct val="0"/>
              </a:spcBef>
              <a:spcAft>
                <a:spcPct val="0"/>
              </a:spcAft>
            </a:pPr>
            <a:endParaRPr lang="en-US" dirty="0">
              <a:solidFill>
                <a:prstClr val="black"/>
              </a:solidFill>
              <a:latin typeface="Arial" panose="020B0604020202020204" pitchFamily="34" charset="0"/>
              <a:cs typeface="Arial" panose="020B0604020202020204" pitchFamily="34" charset="0"/>
            </a:endParaRPr>
          </a:p>
          <a:p>
            <a:pPr defTabSz="914400" fontAlgn="base">
              <a:spcBef>
                <a:spcPct val="0"/>
              </a:spcBef>
              <a:spcAft>
                <a:spcPct val="0"/>
              </a:spcAft>
            </a:pPr>
            <a:r>
              <a:rPr lang="en-US" sz="2800" b="1" dirty="0">
                <a:solidFill>
                  <a:prstClr val="black"/>
                </a:solidFill>
                <a:latin typeface="Arial" panose="020B0604020202020204" pitchFamily="34" charset="0"/>
                <a:ea typeface="Calibri" pitchFamily="34" charset="0"/>
                <a:cs typeface="Arial" panose="020B0604020202020204" pitchFamily="34" charset="0"/>
              </a:rPr>
              <a:t>Experienced and quality people are sought in:</a:t>
            </a:r>
          </a:p>
          <a:p>
            <a:pPr defTabSz="914400" fontAlgn="base">
              <a:spcBef>
                <a:spcPct val="0"/>
              </a:spcBef>
              <a:spcAft>
                <a:spcPct val="0"/>
              </a:spcAft>
            </a:pPr>
            <a:endParaRPr lang="en-US" b="1" dirty="0">
              <a:solidFill>
                <a:prstClr val="black"/>
              </a:solidFill>
              <a:latin typeface="Arial" panose="020B0604020202020204" pitchFamily="34" charset="0"/>
              <a:cs typeface="Arial" panose="020B0604020202020204" pitchFamily="34" charset="0"/>
            </a:endParaRPr>
          </a:p>
          <a:p>
            <a:pPr defTabSz="914400" eaLnBrk="0" fontAlgn="base" hangingPunct="0">
              <a:spcBef>
                <a:spcPct val="0"/>
              </a:spcBef>
              <a:spcAft>
                <a:spcPct val="0"/>
              </a:spcAft>
            </a:pPr>
            <a:r>
              <a:rPr lang="en-US" dirty="0">
                <a:solidFill>
                  <a:prstClr val="black"/>
                </a:solidFill>
                <a:latin typeface="Arial" panose="020B0604020202020204" pitchFamily="34" charset="0"/>
                <a:ea typeface="Calibri" pitchFamily="34" charset="0"/>
                <a:cs typeface="Arial" panose="020B0604020202020204" pitchFamily="34" charset="0"/>
              </a:rPr>
              <a:t>manufact</a:t>
            </a:r>
            <a:r>
              <a:rPr lang="ro-RO" dirty="0">
                <a:solidFill>
                  <a:prstClr val="black"/>
                </a:solidFill>
                <a:latin typeface="Arial" panose="020B0604020202020204" pitchFamily="34" charset="0"/>
                <a:ea typeface="Calibri" pitchFamily="34" charset="0"/>
                <a:cs typeface="Arial" panose="020B0604020202020204" pitchFamily="34" charset="0"/>
              </a:rPr>
              <a:t>u</a:t>
            </a:r>
            <a:r>
              <a:rPr lang="en-US" dirty="0">
                <a:solidFill>
                  <a:prstClr val="black"/>
                </a:solidFill>
                <a:latin typeface="Arial" panose="020B0604020202020204" pitchFamily="34" charset="0"/>
                <a:ea typeface="Calibri" pitchFamily="34" charset="0"/>
                <a:cs typeface="Arial" panose="020B0604020202020204" pitchFamily="34" charset="0"/>
              </a:rPr>
              <a:t>ring</a:t>
            </a:r>
          </a:p>
          <a:p>
            <a:pPr defTabSz="914400" eaLnBrk="0" fontAlgn="base" hangingPunct="0">
              <a:spcBef>
                <a:spcPct val="0"/>
              </a:spcBef>
              <a:spcAft>
                <a:spcPct val="0"/>
              </a:spcAft>
            </a:pPr>
            <a:r>
              <a:rPr lang="en-US" dirty="0">
                <a:solidFill>
                  <a:prstClr val="black"/>
                </a:solidFill>
                <a:latin typeface="Arial" panose="020B0604020202020204" pitchFamily="34" charset="0"/>
                <a:ea typeface="Calibri" pitchFamily="34" charset="0"/>
                <a:cs typeface="Arial" panose="020B0604020202020204" pitchFamily="34" charset="0"/>
              </a:rPr>
              <a:t>IT</a:t>
            </a:r>
          </a:p>
          <a:p>
            <a:pPr defTabSz="914400" eaLnBrk="0" fontAlgn="base" hangingPunct="0">
              <a:spcBef>
                <a:spcPct val="0"/>
              </a:spcBef>
              <a:spcAft>
                <a:spcPct val="0"/>
              </a:spcAft>
            </a:pPr>
            <a:r>
              <a:rPr lang="en-US" dirty="0">
                <a:solidFill>
                  <a:prstClr val="black"/>
                </a:solidFill>
                <a:latin typeface="Arial" panose="020B0604020202020204" pitchFamily="34" charset="0"/>
                <a:ea typeface="Calibri" pitchFamily="34" charset="0"/>
                <a:cs typeface="Arial" panose="020B0604020202020204" pitchFamily="34" charset="0"/>
              </a:rPr>
              <a:t>Creative Industries</a:t>
            </a:r>
          </a:p>
          <a:p>
            <a:pPr defTabSz="914400" eaLnBrk="0" fontAlgn="base" hangingPunct="0">
              <a:spcBef>
                <a:spcPct val="0"/>
              </a:spcBef>
              <a:spcAft>
                <a:spcPct val="0"/>
              </a:spcAft>
            </a:pPr>
            <a:r>
              <a:rPr lang="en-US" dirty="0">
                <a:solidFill>
                  <a:prstClr val="black"/>
                </a:solidFill>
                <a:latin typeface="Arial" panose="020B0604020202020204" pitchFamily="34" charset="0"/>
                <a:ea typeface="Calibri" pitchFamily="34" charset="0"/>
                <a:cs typeface="Arial" panose="020B0604020202020204" pitchFamily="34" charset="0"/>
              </a:rPr>
              <a:t>Academics</a:t>
            </a:r>
            <a:endParaRPr lang="en-US" dirty="0">
              <a:solidFill>
                <a:prstClr val="black"/>
              </a:solidFill>
              <a:latin typeface="Arial" panose="020B0604020202020204" pitchFamily="34" charset="0"/>
              <a:cs typeface="Arial" panose="020B0604020202020204" pitchFamily="34" charset="0"/>
            </a:endParaRPr>
          </a:p>
          <a:p>
            <a:pPr defTabSz="914400" eaLnBrk="0" fontAlgn="base" hangingPunct="0">
              <a:spcBef>
                <a:spcPct val="0"/>
              </a:spcBef>
              <a:spcAft>
                <a:spcPct val="0"/>
              </a:spcAft>
            </a:pPr>
            <a:r>
              <a:rPr lang="en-US" dirty="0">
                <a:solidFill>
                  <a:prstClr val="black"/>
                </a:solidFill>
                <a:latin typeface="Arial" panose="020B0604020202020204" pitchFamily="34" charset="0"/>
                <a:ea typeface="Calibri" pitchFamily="34" charset="0"/>
                <a:cs typeface="Arial" panose="020B0604020202020204" pitchFamily="34" charset="0"/>
              </a:rPr>
              <a:t>Business Management</a:t>
            </a:r>
          </a:p>
          <a:p>
            <a:pPr defTabSz="914400" eaLnBrk="0" fontAlgn="base" hangingPunct="0">
              <a:spcBef>
                <a:spcPct val="0"/>
              </a:spcBef>
              <a:spcAft>
                <a:spcPct val="0"/>
              </a:spcAft>
            </a:pPr>
            <a:r>
              <a:rPr lang="en-US" dirty="0">
                <a:solidFill>
                  <a:prstClr val="black"/>
                </a:solidFill>
                <a:latin typeface="Arial" panose="020B0604020202020204" pitchFamily="34" charset="0"/>
                <a:ea typeface="Calibri" pitchFamily="34" charset="0"/>
                <a:cs typeface="Arial" panose="020B0604020202020204" pitchFamily="34" charset="0"/>
              </a:rPr>
              <a:t>Language Learning and Translation</a:t>
            </a:r>
            <a:endParaRPr lang="en-US" dirty="0">
              <a:solidFill>
                <a:prstClr val="black"/>
              </a:solidFill>
              <a:latin typeface="Arial" panose="020B0604020202020204" pitchFamily="34" charset="0"/>
              <a:cs typeface="Arial" panose="020B0604020202020204" pitchFamily="34" charset="0"/>
            </a:endParaRPr>
          </a:p>
          <a:p>
            <a:pPr defTabSz="914400" eaLnBrk="0" fontAlgn="base" hangingPunct="0">
              <a:spcBef>
                <a:spcPct val="0"/>
              </a:spcBef>
              <a:spcAft>
                <a:spcPct val="0"/>
              </a:spcAft>
            </a:pPr>
            <a:r>
              <a:rPr lang="en-US" dirty="0">
                <a:solidFill>
                  <a:prstClr val="black"/>
                </a:solidFill>
                <a:latin typeface="Arial" panose="020B0604020202020204" pitchFamily="34" charset="0"/>
                <a:ea typeface="Calibri" pitchFamily="34" charset="0"/>
                <a:cs typeface="Arial" panose="020B0604020202020204" pitchFamily="34" charset="0"/>
              </a:rPr>
              <a:t>Aviation and Defense</a:t>
            </a:r>
          </a:p>
          <a:p>
            <a:pPr defTabSz="914400" eaLnBrk="0" fontAlgn="base" hangingPunct="0">
              <a:spcBef>
                <a:spcPct val="0"/>
              </a:spcBef>
              <a:spcAft>
                <a:spcPct val="0"/>
              </a:spcAft>
            </a:pPr>
            <a:endParaRPr lang="en-US" dirty="0">
              <a:solidFill>
                <a:prstClr val="black"/>
              </a:solidFill>
              <a:latin typeface="Arial" panose="020B0604020202020204" pitchFamily="34" charset="0"/>
              <a:cs typeface="Arial" panose="020B0604020202020204" pitchFamily="34" charset="0"/>
            </a:endParaRPr>
          </a:p>
          <a:p>
            <a:pPr defTabSz="914400" eaLnBrk="0" fontAlgn="base" hangingPunct="0">
              <a:spcBef>
                <a:spcPct val="0"/>
              </a:spcBef>
              <a:spcAft>
                <a:spcPct val="0"/>
              </a:spcAft>
            </a:pPr>
            <a:endParaRPr lang="en-US" dirty="0">
              <a:solidFill>
                <a:prstClr val="black"/>
              </a:solidFill>
              <a:latin typeface="Times New Roman" pitchFamily="18" charset="0"/>
              <a:ea typeface="Calibri" pitchFamily="34" charset="0"/>
              <a:cs typeface="Times New Roman" pitchFamily="18" charset="0"/>
            </a:endParaRPr>
          </a:p>
          <a:p>
            <a:pPr defTabSz="914400" eaLnBrk="0" fontAlgn="base" hangingPunct="0">
              <a:spcBef>
                <a:spcPct val="0"/>
              </a:spcBef>
              <a:spcAft>
                <a:spcPct val="0"/>
              </a:spcAft>
            </a:pPr>
            <a:endParaRPr lang="en-US" dirty="0">
              <a:solidFill>
                <a:prstClr val="black"/>
              </a:solidFill>
              <a:latin typeface="Times New Roman" pitchFamily="18" charset="0"/>
              <a:cs typeface="Times New Roman" pitchFamily="18" charset="0"/>
            </a:endParaRPr>
          </a:p>
          <a:p>
            <a:pPr defTabSz="914400" eaLnBrk="0" fontAlgn="base" hangingPunct="0">
              <a:spcBef>
                <a:spcPct val="0"/>
              </a:spcBef>
              <a:spcAft>
                <a:spcPct val="0"/>
              </a:spcAft>
            </a:pPr>
            <a:endParaRPr lang="en-US" dirty="0">
              <a:solidFill>
                <a:prstClr val="black"/>
              </a:solidFill>
              <a:latin typeface="Times New Roman" pitchFamily="18" charset="0"/>
              <a:cs typeface="Times New Roman" pitchFamily="18" charset="0"/>
            </a:endParaRPr>
          </a:p>
        </p:txBody>
      </p:sp>
      <p:pic>
        <p:nvPicPr>
          <p:cNvPr id="3" name="Picture 2">
            <a:extLst>
              <a:ext uri="{FF2B5EF4-FFF2-40B4-BE49-F238E27FC236}">
                <a16:creationId xmlns:a16="http://schemas.microsoft.com/office/drawing/2014/main" id="{BDB49EEB-B5FC-4986-A1CC-02A60F9389F3}"/>
              </a:ext>
            </a:extLst>
          </p:cNvPr>
          <p:cNvPicPr>
            <a:picLocks noChangeAspect="1"/>
          </p:cNvPicPr>
          <p:nvPr/>
        </p:nvPicPr>
        <p:blipFill>
          <a:blip r:embed="rId2"/>
          <a:stretch>
            <a:fillRect/>
          </a:stretch>
        </p:blipFill>
        <p:spPr>
          <a:xfrm>
            <a:off x="7767471" y="1524000"/>
            <a:ext cx="3962664" cy="4066384"/>
          </a:xfrm>
          <a:prstGeom prst="rect">
            <a:avLst/>
          </a:prstGeom>
        </p:spPr>
      </p:pic>
      <p:sp>
        <p:nvSpPr>
          <p:cNvPr id="5" name="Rectangle 4">
            <a:extLst>
              <a:ext uri="{FF2B5EF4-FFF2-40B4-BE49-F238E27FC236}">
                <a16:creationId xmlns:a16="http://schemas.microsoft.com/office/drawing/2014/main" id="{7DCE1309-4C9C-41A7-8112-25B440A46248}"/>
              </a:ext>
            </a:extLst>
          </p:cNvPr>
          <p:cNvSpPr/>
          <p:nvPr/>
        </p:nvSpPr>
        <p:spPr>
          <a:xfrm>
            <a:off x="533400" y="304800"/>
            <a:ext cx="9812879" cy="523220"/>
          </a:xfrm>
          <a:prstGeom prst="rect">
            <a:avLst/>
          </a:prstGeom>
        </p:spPr>
        <p:txBody>
          <a:bodyPr wrap="none">
            <a:spAutoFit/>
          </a:bodyPr>
          <a:lstStyle/>
          <a:p>
            <a:pPr lvl="0" defTabSz="914400"/>
            <a:r>
              <a:rPr lang="en-US" sz="2800" b="1" dirty="0">
                <a:solidFill>
                  <a:prstClr val="black"/>
                </a:solidFill>
                <a:latin typeface="Arial" panose="020B0604020202020204" pitchFamily="34" charset="0"/>
                <a:cs typeface="Arial" panose="020B0604020202020204" pitchFamily="34" charset="0"/>
              </a:rPr>
              <a:t>Nowadays,</a:t>
            </a:r>
            <a:r>
              <a:rPr lang="ro-RO" sz="2800" b="1" dirty="0">
                <a:solidFill>
                  <a:prstClr val="black"/>
                </a:solidFill>
                <a:latin typeface="Arial" panose="020B0604020202020204" pitchFamily="34" charset="0"/>
                <a:cs typeface="Arial" panose="020B0604020202020204" pitchFamily="34" charset="0"/>
              </a:rPr>
              <a:t> </a:t>
            </a:r>
            <a:r>
              <a:rPr lang="en-US" sz="2800" b="1" dirty="0">
                <a:solidFill>
                  <a:prstClr val="black"/>
                </a:solidFill>
                <a:latin typeface="Arial" panose="020B0604020202020204" pitchFamily="34" charset="0"/>
                <a:cs typeface="Arial" panose="020B0604020202020204" pitchFamily="34" charset="0"/>
              </a:rPr>
              <a:t>these are the most demanded jobs in Turkey</a:t>
            </a:r>
            <a:r>
              <a:rPr lang="en-US" b="1" dirty="0">
                <a:solidFill>
                  <a:prstClr val="black"/>
                </a:solidFill>
                <a:latin typeface="Arial" panose="020B0604020202020204" pitchFamily="34" charset="0"/>
                <a:cs typeface="Arial" panose="020B0604020202020204" pitchFamily="34" charset="0"/>
              </a:rPr>
              <a:t>.</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09600" y="274638"/>
            <a:ext cx="10972800" cy="715962"/>
          </a:xfrm>
        </p:spPr>
        <p:txBody>
          <a:bodyPr>
            <a:normAutofit/>
          </a:bodyPr>
          <a:lstStyle/>
          <a:p>
            <a:r>
              <a:rPr lang="en-US" sz="2800" b="1" dirty="0">
                <a:latin typeface="Arial" panose="020B0604020202020204" pitchFamily="34" charset="0"/>
                <a:cs typeface="Arial" panose="020B0604020202020204" pitchFamily="34" charset="0"/>
              </a:rPr>
              <a:t>Employment Outlook</a:t>
            </a:r>
            <a:endParaRPr lang="en-US" dirty="0"/>
          </a:p>
        </p:txBody>
      </p:sp>
      <p:sp>
        <p:nvSpPr>
          <p:cNvPr id="3" name="2 İçerik Yer Tutucusu"/>
          <p:cNvSpPr>
            <a:spLocks noGrp="1"/>
          </p:cNvSpPr>
          <p:nvPr>
            <p:ph idx="1"/>
          </p:nvPr>
        </p:nvSpPr>
        <p:spPr>
          <a:xfrm>
            <a:off x="609600" y="1066800"/>
            <a:ext cx="10972800" cy="4952999"/>
          </a:xfrm>
        </p:spPr>
        <p:txBody>
          <a:bodyPr>
            <a:normAutofit/>
          </a:bodyPr>
          <a:lstStyle/>
          <a:p>
            <a:pPr algn="just" fontAlgn="base"/>
            <a:r>
              <a:rPr lang="en-US" sz="1800" dirty="0">
                <a:latin typeface="Arial" panose="020B0604020202020204" pitchFamily="34" charset="0"/>
                <a:cs typeface="Arial" panose="020B0604020202020204" pitchFamily="34" charset="0"/>
              </a:rPr>
              <a:t>Turkey’s unemployment rate stands at 11.8%, but its employment forecast is positive, with slight employment increases predicted for the following year. The long-term employment forecast predicts an almost 8% employment increase by 2020.</a:t>
            </a:r>
          </a:p>
          <a:p>
            <a:pPr algn="just" fontAlgn="base"/>
            <a:endParaRPr lang="en-US" sz="1800" dirty="0">
              <a:latin typeface="Arial" panose="020B0604020202020204" pitchFamily="34" charset="0"/>
              <a:cs typeface="Arial" panose="020B0604020202020204" pitchFamily="34" charset="0"/>
            </a:endParaRPr>
          </a:p>
          <a:p>
            <a:pPr algn="just" fontAlgn="base"/>
            <a:r>
              <a:rPr lang="en-US" sz="1800" dirty="0">
                <a:latin typeface="Arial" panose="020B0604020202020204" pitchFamily="34" charset="0"/>
                <a:cs typeface="Arial" panose="020B0604020202020204" pitchFamily="34" charset="0"/>
              </a:rPr>
              <a:t>Many Turkish women work at low-paying, insecure jobs, and very few are employed in management roles. However, the International </a:t>
            </a:r>
            <a:r>
              <a:rPr lang="en-US" sz="1800" dirty="0" err="1">
                <a:latin typeface="Arial" panose="020B0604020202020204" pitchFamily="34" charset="0"/>
                <a:cs typeface="Arial" panose="020B0604020202020204" pitchFamily="34" charset="0"/>
              </a:rPr>
              <a:t>Labour</a:t>
            </a:r>
            <a:r>
              <a:rPr lang="en-US" sz="1800" dirty="0">
                <a:latin typeface="Arial" panose="020B0604020202020204" pitchFamily="34" charset="0"/>
                <a:cs typeface="Arial" panose="020B0604020202020204" pitchFamily="34" charset="0"/>
              </a:rPr>
              <a:t> Organization (ILO) and the Turkish Employment Agency (İŞKUR) have launched a new project to promote women’s employment and improve their job opportunities.</a:t>
            </a:r>
          </a:p>
          <a:p>
            <a:pPr marL="0" indent="0" algn="ctr" fontAlgn="base">
              <a:buNone/>
            </a:pPr>
            <a:r>
              <a:rPr lang="en-US" sz="2800" b="1" dirty="0">
                <a:latin typeface="Arial" panose="020B0604020202020204" pitchFamily="34" charset="0"/>
                <a:cs typeface="Arial" panose="020B0604020202020204" pitchFamily="34" charset="0"/>
              </a:rPr>
              <a:t>Short Term Outlook</a:t>
            </a:r>
          </a:p>
          <a:p>
            <a:pPr marL="0" indent="0" algn="ctr" fontAlgn="base">
              <a:buNone/>
            </a:pPr>
            <a:endParaRPr lang="en-US" sz="2800" b="1" dirty="0">
              <a:latin typeface="Arial" panose="020B0604020202020204" pitchFamily="34" charset="0"/>
              <a:cs typeface="Arial" panose="020B0604020202020204" pitchFamily="34" charset="0"/>
            </a:endParaRPr>
          </a:p>
          <a:p>
            <a:pPr algn="just" fontAlgn="base"/>
            <a:r>
              <a:rPr lang="en-US" sz="1900" dirty="0">
                <a:latin typeface="Arial" panose="020B0604020202020204" pitchFamily="34" charset="0"/>
                <a:cs typeface="Arial" panose="020B0604020202020204" pitchFamily="34" charset="0"/>
              </a:rPr>
              <a:t>The country continues to suffer from a lack of qualified local talent in certain fields, which makes the job market exceptionally attractive to qualified foreign nationals. The most optimistic hiring plans come from employers in Turkey’s construction, finance, insurance, real estate and business services sectors. Significant hiring is expected in the electricity, gas and water supply sectors.</a:t>
            </a:r>
          </a:p>
          <a:p>
            <a:pPr marL="0" indent="0" algn="just" fontAlgn="base">
              <a:buNone/>
            </a:pPr>
            <a:endParaRPr lang="en-US" sz="1900" b="1" dirty="0">
              <a:latin typeface="Arial" panose="020B0604020202020204" pitchFamily="34" charset="0"/>
              <a:cs typeface="Arial" panose="020B0604020202020204" pitchFamily="34" charset="0"/>
            </a:endParaRPr>
          </a:p>
          <a:p>
            <a:pPr marL="0" indent="0" algn="ctr" fontAlgn="base">
              <a:buNone/>
            </a:pPr>
            <a:endParaRPr lang="en-US" sz="2800" b="1" dirty="0">
              <a:latin typeface="Arial" panose="020B0604020202020204" pitchFamily="34" charset="0"/>
              <a:cs typeface="Arial" panose="020B0604020202020204" pitchFamily="34" charset="0"/>
            </a:endParaRPr>
          </a:p>
          <a:p>
            <a:pPr fontAlgn="base"/>
            <a:endParaRPr lang="en-US" sz="1800" dirty="0">
              <a:latin typeface="Times New Roman" pitchFamily="18" charset="0"/>
              <a:cs typeface="Times New Roman" pitchFamily="18" charset="0"/>
            </a:endParaRPr>
          </a:p>
          <a:p>
            <a:pPr fontAlgn="base"/>
            <a:endParaRPr lang="en-US" sz="1800" dirty="0">
              <a:latin typeface="Arial" panose="020B0604020202020204" pitchFamily="34" charset="0"/>
              <a:cs typeface="Arial" panose="020B0604020202020204" pitchFamily="34" charset="0"/>
            </a:endParaRPr>
          </a:p>
          <a:p>
            <a:endParaRPr lang="en-US" sz="2000" dirty="0">
              <a:latin typeface="Times New Roman" pitchFamily="18" charset="0"/>
              <a:cs typeface="Times New Roman" pitchFamily="18"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143000" y="457200"/>
            <a:ext cx="10972800" cy="4525963"/>
          </a:xfrm>
        </p:spPr>
        <p:txBody>
          <a:bodyPr>
            <a:normAutofit/>
          </a:bodyPr>
          <a:lstStyle/>
          <a:p>
            <a:pPr marL="0" indent="0" algn="ctr" fontAlgn="base">
              <a:buNone/>
            </a:pPr>
            <a:r>
              <a:rPr lang="en-US" sz="2800" b="1" dirty="0">
                <a:latin typeface="Arial" panose="020B0604020202020204" pitchFamily="34" charset="0"/>
                <a:cs typeface="Arial" panose="020B0604020202020204" pitchFamily="34" charset="0"/>
              </a:rPr>
              <a:t>Long Term Outlook</a:t>
            </a:r>
          </a:p>
          <a:p>
            <a:pPr fontAlgn="base"/>
            <a:endParaRPr lang="en-US" sz="1800" dirty="0"/>
          </a:p>
          <a:p>
            <a:pPr marL="0" indent="0" fontAlgn="base">
              <a:buNone/>
            </a:pPr>
            <a:r>
              <a:rPr lang="en-US" sz="1800" b="1" dirty="0">
                <a:latin typeface="Arial" panose="020B0604020202020204" pitchFamily="34" charset="0"/>
                <a:cs typeface="Arial" panose="020B0604020202020204" pitchFamily="34" charset="0"/>
              </a:rPr>
              <a:t>Emerging Sectors:</a:t>
            </a:r>
          </a:p>
          <a:p>
            <a:pPr fontAlgn="base"/>
            <a:endParaRPr lang="en-US" sz="1800" dirty="0">
              <a:latin typeface="Arial" panose="020B0604020202020204" pitchFamily="34" charset="0"/>
              <a:cs typeface="Arial" panose="020B0604020202020204" pitchFamily="34" charset="0"/>
            </a:endParaRPr>
          </a:p>
          <a:p>
            <a:pPr marL="0" indent="0" fontAlgn="base">
              <a:buNone/>
            </a:pPr>
            <a:r>
              <a:rPr lang="en-US" sz="1800" dirty="0">
                <a:latin typeface="Arial" panose="020B0604020202020204" pitchFamily="34" charset="0"/>
                <a:cs typeface="Arial" panose="020B0604020202020204" pitchFamily="34" charset="0"/>
              </a:rPr>
              <a:t>• Information technology</a:t>
            </a:r>
            <a:br>
              <a:rPr lang="en-US" sz="18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 E-commerce</a:t>
            </a:r>
            <a:br>
              <a:rPr lang="en-US" sz="18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 Digital marketing</a:t>
            </a:r>
            <a:br>
              <a:rPr lang="en-US" sz="18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 Energy</a:t>
            </a:r>
            <a:br>
              <a:rPr lang="en-US" sz="18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 Construction</a:t>
            </a:r>
            <a:br>
              <a:rPr lang="en-US" sz="18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 Retail</a:t>
            </a:r>
          </a:p>
          <a:p>
            <a:endParaRPr lang="en-US" sz="1800"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04800" y="1295400"/>
            <a:ext cx="11049000" cy="228600"/>
          </a:xfrm>
        </p:spPr>
        <p:txBody>
          <a:bodyPr>
            <a:normAutofit fontScale="90000"/>
          </a:bodyPr>
          <a:lstStyle/>
          <a:p>
            <a:pPr algn="ctr"/>
            <a:r>
              <a:rPr lang="en-US" sz="3100" b="1" dirty="0">
                <a:latin typeface="Arial" panose="020B0604020202020204" pitchFamily="34" charset="0"/>
                <a:cs typeface="Arial" panose="020B0604020202020204" pitchFamily="34" charset="0"/>
              </a:rPr>
              <a:t>Socio-economic </a:t>
            </a:r>
            <a:r>
              <a:rPr lang="ro-RO" sz="3100" b="1" dirty="0">
                <a:latin typeface="Arial" panose="020B0604020202020204" pitchFamily="34" charset="0"/>
                <a:cs typeface="Arial" panose="020B0604020202020204" pitchFamily="34" charset="0"/>
              </a:rPr>
              <a:t>P</a:t>
            </a:r>
            <a:r>
              <a:rPr lang="en-US" sz="3100" b="1" dirty="0" err="1">
                <a:latin typeface="Arial" panose="020B0604020202020204" pitchFamily="34" charset="0"/>
                <a:cs typeface="Arial" panose="020B0604020202020204" pitchFamily="34" charset="0"/>
              </a:rPr>
              <a:t>rofile</a:t>
            </a:r>
            <a:r>
              <a:rPr lang="en-US" sz="3100" b="1" dirty="0">
                <a:latin typeface="Arial" panose="020B0604020202020204" pitchFamily="34" charset="0"/>
                <a:cs typeface="Arial" panose="020B0604020202020204" pitchFamily="34" charset="0"/>
              </a:rPr>
              <a:t> of </a:t>
            </a:r>
            <a:r>
              <a:rPr lang="en-US" sz="3100" b="1" dirty="0" err="1">
                <a:latin typeface="Arial" panose="020B0604020202020204" pitchFamily="34" charset="0"/>
                <a:cs typeface="Arial" panose="020B0604020202020204" pitchFamily="34" charset="0"/>
              </a:rPr>
              <a:t>Sterea</a:t>
            </a:r>
            <a:r>
              <a:rPr lang="en-US" sz="3100" b="1" dirty="0">
                <a:latin typeface="Arial" panose="020B0604020202020204" pitchFamily="34" charset="0"/>
                <a:cs typeface="Arial" panose="020B0604020202020204" pitchFamily="34" charset="0"/>
              </a:rPr>
              <a:t> </a:t>
            </a:r>
            <a:r>
              <a:rPr lang="en-US" sz="3100" b="1" dirty="0" err="1">
                <a:latin typeface="Arial" panose="020B0604020202020204" pitchFamily="34" charset="0"/>
                <a:cs typeface="Arial" panose="020B0604020202020204" pitchFamily="34" charset="0"/>
              </a:rPr>
              <a:t>Ellada</a:t>
            </a:r>
            <a:br>
              <a:rPr lang="el-GR" dirty="0"/>
            </a:br>
            <a:endParaRPr lang="el-GR" dirty="0"/>
          </a:p>
        </p:txBody>
      </p:sp>
      <p:sp>
        <p:nvSpPr>
          <p:cNvPr id="3" name="Θέση περιεχομένου 2"/>
          <p:cNvSpPr>
            <a:spLocks noGrp="1"/>
          </p:cNvSpPr>
          <p:nvPr>
            <p:ph sz="quarter" idx="1"/>
          </p:nvPr>
        </p:nvSpPr>
        <p:spPr>
          <a:xfrm>
            <a:off x="304800" y="1066800"/>
            <a:ext cx="5638800" cy="5410200"/>
          </a:xfrm>
        </p:spPr>
        <p:txBody>
          <a:bodyPr>
            <a:normAutofit/>
          </a:bodyPr>
          <a:lstStyle/>
          <a:p>
            <a:pPr marL="0" indent="0" algn="just">
              <a:buNone/>
            </a:pPr>
            <a:r>
              <a:rPr lang="en-US" sz="1800" dirty="0" err="1">
                <a:latin typeface="Arial" panose="020B0604020202020204" pitchFamily="34" charset="0"/>
                <a:cs typeface="Arial" panose="020B0604020202020204" pitchFamily="34" charset="0"/>
              </a:rPr>
              <a:t>Sterea</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Ellada</a:t>
            </a:r>
            <a:r>
              <a:rPr lang="en-US" sz="1800" dirty="0">
                <a:latin typeface="Arial" panose="020B0604020202020204" pitchFamily="34" charset="0"/>
                <a:cs typeface="Arial" panose="020B0604020202020204" pitchFamily="34" charset="0"/>
              </a:rPr>
              <a:t> is the second largest administrative region in Greece in total area (15,549.31 km2), where 5.2% of the country's population is concentrated. It is a manufacturing hotspot, developed mainly due to its proximity to the region of</a:t>
            </a:r>
            <a:r>
              <a:rPr lang="ro-RO"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Attiki</a:t>
            </a:r>
            <a:r>
              <a:rPr lang="en-US" sz="1800" dirty="0">
                <a:latin typeface="Arial" panose="020B0604020202020204" pitchFamily="34" charset="0"/>
                <a:cs typeface="Arial" panose="020B0604020202020204" pitchFamily="34" charset="0"/>
              </a:rPr>
              <a:t>.</a:t>
            </a:r>
            <a:br>
              <a:rPr lang="en-US" sz="18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According to the available Eurostat figures, in 2016 the region accounted for 4.5% (€7,926m) of the country's gross domestic product (GDP), ranking in fifth position between the regions of west Greece(€7.847m) and </a:t>
            </a:r>
            <a:r>
              <a:rPr lang="en-US" sz="1800" dirty="0" err="1">
                <a:latin typeface="Arial" panose="020B0604020202020204" pitchFamily="34" charset="0"/>
                <a:cs typeface="Arial" panose="020B0604020202020204" pitchFamily="34" charset="0"/>
              </a:rPr>
              <a:t>Kriti</a:t>
            </a:r>
            <a:r>
              <a:rPr lang="en-US" sz="1800" dirty="0">
                <a:latin typeface="Arial" panose="020B0604020202020204" pitchFamily="34" charset="0"/>
                <a:cs typeface="Arial" panose="020B0604020202020204" pitchFamily="34" charset="0"/>
              </a:rPr>
              <a:t> (€8,654m). GDP growth rates have been negative since 2008 (€10,879m), having slightly increased since last year. In terms of GDP per capita in purchasing power standards (PPS), which accounted for €17,400 in 2016, the region was positioned fifth among the 13 Greek regions, below both the national (€19,700) and only 60 % of the EU28 average (Eurostat, 2018).</a:t>
            </a:r>
            <a:endParaRPr lang="el-GR" sz="1800" dirty="0">
              <a:latin typeface="Arial" panose="020B0604020202020204" pitchFamily="34" charset="0"/>
              <a:cs typeface="Arial" panose="020B0604020202020204" pitchFamily="34" charset="0"/>
            </a:endParaRPr>
          </a:p>
          <a:p>
            <a:endParaRPr lang="el-GR" dirty="0"/>
          </a:p>
        </p:txBody>
      </p:sp>
      <p:pic>
        <p:nvPicPr>
          <p:cNvPr id="5" name="Θέση περιεχομένου 4"/>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6781800" y="1371600"/>
            <a:ext cx="4672645" cy="4572000"/>
          </a:xfrm>
        </p:spPr>
      </p:pic>
    </p:spTree>
    <p:extLst>
      <p:ext uri="{BB962C8B-B14F-4D97-AF65-F5344CB8AC3E}">
        <p14:creationId xmlns:p14="http://schemas.microsoft.com/office/powerpoint/2010/main" val="3345606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en-US" sz="2800" b="1" dirty="0">
                <a:latin typeface="Arial" panose="020B0604020202020204" pitchFamily="34" charset="0"/>
                <a:cs typeface="Arial" panose="020B0604020202020204" pitchFamily="34" charset="0"/>
              </a:rPr>
              <a:t>Turkey: </a:t>
            </a:r>
            <a:r>
              <a:rPr lang="en-US" sz="2800" b="1" dirty="0" err="1">
                <a:latin typeface="Arial" panose="020B0604020202020204" pitchFamily="34" charset="0"/>
                <a:cs typeface="Arial" panose="020B0604020202020204" pitchFamily="34" charset="0"/>
              </a:rPr>
              <a:t>Labour</a:t>
            </a:r>
            <a:r>
              <a:rPr lang="en-US" sz="2800" b="1" dirty="0">
                <a:latin typeface="Arial" panose="020B0604020202020204" pitchFamily="34" charset="0"/>
                <a:cs typeface="Arial" panose="020B0604020202020204" pitchFamily="34" charset="0"/>
              </a:rPr>
              <a:t> Market Deteriorates Further</a:t>
            </a:r>
            <a:br>
              <a:rPr lang="en-US" sz="2800" b="1" dirty="0">
                <a:latin typeface="Arial" panose="020B0604020202020204" pitchFamily="34" charset="0"/>
                <a:cs typeface="Arial" panose="020B0604020202020204" pitchFamily="34" charset="0"/>
              </a:rPr>
            </a:br>
            <a:endParaRPr lang="en-US" sz="2800" b="1" dirty="0">
              <a:latin typeface="Arial" panose="020B0604020202020204" pitchFamily="34" charset="0"/>
              <a:cs typeface="Arial" panose="020B0604020202020204" pitchFamily="34" charset="0"/>
            </a:endParaRPr>
          </a:p>
        </p:txBody>
      </p:sp>
      <p:sp>
        <p:nvSpPr>
          <p:cNvPr id="3" name="2 İçerik Yer Tutucusu"/>
          <p:cNvSpPr>
            <a:spLocks noGrp="1"/>
          </p:cNvSpPr>
          <p:nvPr>
            <p:ph idx="1"/>
          </p:nvPr>
        </p:nvSpPr>
        <p:spPr/>
        <p:txBody>
          <a:bodyPr>
            <a:normAutofit/>
          </a:bodyPr>
          <a:lstStyle/>
          <a:p>
            <a:r>
              <a:rPr lang="en-US" sz="1800" dirty="0">
                <a:latin typeface="Arial" panose="020B0604020202020204" pitchFamily="34" charset="0"/>
                <a:cs typeface="Arial" panose="020B0604020202020204" pitchFamily="34" charset="0"/>
              </a:rPr>
              <a:t>Recent </a:t>
            </a:r>
            <a:r>
              <a:rPr lang="en-US" sz="1800" dirty="0" err="1">
                <a:latin typeface="Arial" panose="020B0604020202020204" pitchFamily="34" charset="0"/>
                <a:cs typeface="Arial" panose="020B0604020202020204" pitchFamily="34" charset="0"/>
              </a:rPr>
              <a:t>labour</a:t>
            </a:r>
            <a:r>
              <a:rPr lang="en-US" sz="1800" dirty="0">
                <a:latin typeface="Arial" panose="020B0604020202020204" pitchFamily="34" charset="0"/>
                <a:cs typeface="Arial" panose="020B0604020202020204" pitchFamily="34" charset="0"/>
              </a:rPr>
              <a:t> market trends show a continuing deterioration with the seasonally adjusted unemployment rate up to 11.2% in August, the highest since May 2017</a:t>
            </a:r>
          </a:p>
          <a:p>
            <a:pPr marL="0" indent="0">
              <a:buNone/>
            </a:pPr>
            <a:endParaRPr lang="en-US" sz="1800" dirty="0">
              <a:latin typeface="Arial" panose="020B0604020202020204" pitchFamily="34" charset="0"/>
              <a:cs typeface="Arial" panose="020B0604020202020204" pitchFamily="34" charset="0"/>
            </a:endParaRPr>
          </a:p>
          <a:p>
            <a:pPr marL="0" indent="0">
              <a:buNone/>
            </a:pPr>
            <a:r>
              <a:rPr lang="en-US" sz="1800" b="1" dirty="0">
                <a:latin typeface="Arial" panose="020B0604020202020204" pitchFamily="34" charset="0"/>
                <a:cs typeface="Arial" panose="020B0604020202020204" pitchFamily="34" charset="0"/>
              </a:rPr>
              <a:t>                                                                Unemployment vs Participation rate in SA terms</a:t>
            </a:r>
            <a:endParaRPr lang="en-US" sz="1800" dirty="0">
              <a:latin typeface="Arial" panose="020B0604020202020204" pitchFamily="34" charset="0"/>
              <a:cs typeface="Arial" panose="020B0604020202020204" pitchFamily="34" charset="0"/>
            </a:endParaRPr>
          </a:p>
          <a:p>
            <a:pPr>
              <a:buNone/>
            </a:pPr>
            <a:endParaRPr lang="en-US" sz="1800" dirty="0">
              <a:latin typeface="Times New Roman" pitchFamily="18" charset="0"/>
              <a:cs typeface="Times New Roman" pitchFamily="18" charset="0"/>
            </a:endParaRPr>
          </a:p>
        </p:txBody>
      </p:sp>
      <p:pic>
        <p:nvPicPr>
          <p:cNvPr id="4" name="3 Resim"/>
          <p:cNvPicPr/>
          <p:nvPr/>
        </p:nvPicPr>
        <p:blipFill>
          <a:blip r:embed="rId2" cstate="print"/>
          <a:srcRect/>
          <a:stretch>
            <a:fillRect/>
          </a:stretch>
        </p:blipFill>
        <p:spPr bwMode="auto">
          <a:xfrm>
            <a:off x="2133600" y="3429000"/>
            <a:ext cx="7924800" cy="2697164"/>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533400"/>
            <a:ext cx="10972800" cy="4525963"/>
          </a:xfrm>
        </p:spPr>
        <p:txBody>
          <a:bodyPr>
            <a:normAutofit/>
          </a:bodyPr>
          <a:lstStyle/>
          <a:p>
            <a:pPr algn="just"/>
            <a:r>
              <a:rPr lang="en-US" sz="1800" dirty="0">
                <a:latin typeface="Arial" panose="020B0604020202020204" pitchFamily="34" charset="0"/>
                <a:cs typeface="Arial" panose="020B0604020202020204" pitchFamily="34" charset="0"/>
              </a:rPr>
              <a:t>Following a significant downtrend in 2017 due to high economic growth, unemployment has changed course this year with the seasonally adjusted (SA) rate standing at 11.2% as of August, the highest since May 2017, from 9.9% at the end of last year. This is also due to a recent acceleration in the participation rate (SA), which has climbed to an all-time high of 53.5%. The non-agricultural unemployment rate (SA), on the other hand, has climbed from 11.8% in February 2018 to 13.0% in May. The data shows that the tightening in </a:t>
            </a:r>
            <a:r>
              <a:rPr lang="en-US" sz="1800" dirty="0" err="1">
                <a:latin typeface="Arial" panose="020B0604020202020204" pitchFamily="34" charset="0"/>
                <a:cs typeface="Arial" panose="020B0604020202020204" pitchFamily="34" charset="0"/>
              </a:rPr>
              <a:t>labour</a:t>
            </a:r>
            <a:r>
              <a:rPr lang="en-US" sz="1800" dirty="0">
                <a:latin typeface="Arial" panose="020B0604020202020204" pitchFamily="34" charset="0"/>
                <a:cs typeface="Arial" panose="020B0604020202020204" pitchFamily="34" charset="0"/>
              </a:rPr>
              <a:t> market conditions makes matching the growing </a:t>
            </a:r>
            <a:r>
              <a:rPr lang="en-US" sz="1800" dirty="0" err="1">
                <a:latin typeface="Arial" panose="020B0604020202020204" pitchFamily="34" charset="0"/>
                <a:cs typeface="Arial" panose="020B0604020202020204" pitchFamily="34" charset="0"/>
              </a:rPr>
              <a:t>labour</a:t>
            </a:r>
            <a:r>
              <a:rPr lang="en-US" sz="1800" dirty="0">
                <a:latin typeface="Arial" panose="020B0604020202020204" pitchFamily="34" charset="0"/>
                <a:cs typeface="Arial" panose="020B0604020202020204" pitchFamily="34" charset="0"/>
              </a:rPr>
              <a:t> force more difficult.</a:t>
            </a:r>
          </a:p>
          <a:p>
            <a:pPr algn="just">
              <a:buNone/>
            </a:pPr>
            <a:endParaRPr lang="en-US" sz="1800" dirty="0">
              <a:latin typeface="Arial" panose="020B0604020202020204" pitchFamily="34" charset="0"/>
              <a:cs typeface="Arial" panose="020B0604020202020204" pitchFamily="34" charset="0"/>
            </a:endParaRPr>
          </a:p>
          <a:p>
            <a:pPr algn="just"/>
            <a:r>
              <a:rPr lang="en-US" sz="1800" dirty="0">
                <a:latin typeface="Arial" panose="020B0604020202020204" pitchFamily="34" charset="0"/>
                <a:cs typeface="Arial" panose="020B0604020202020204" pitchFamily="34" charset="0"/>
              </a:rPr>
              <a:t>The unadjusted unemployment rate, on the other hand, was 11.1%, marking the second </a:t>
            </a:r>
            <a:r>
              <a:rPr lang="en-US" sz="1800" dirty="0" err="1">
                <a:latin typeface="Arial" panose="020B0604020202020204" pitchFamily="34" charset="0"/>
                <a:cs typeface="Arial" panose="020B0604020202020204" pitchFamily="34" charset="0"/>
              </a:rPr>
              <a:t>YoY</a:t>
            </a:r>
            <a:r>
              <a:rPr lang="en-US" sz="1800" dirty="0">
                <a:latin typeface="Arial" panose="020B0604020202020204" pitchFamily="34" charset="0"/>
                <a:cs typeface="Arial" panose="020B0604020202020204" pitchFamily="34" charset="0"/>
              </a:rPr>
              <a:t> increase in a row, another sign of momentum loss in annual employment generation, with ongoing difficulties in the </a:t>
            </a:r>
            <a:r>
              <a:rPr lang="en-US" sz="1800" dirty="0" err="1">
                <a:latin typeface="Arial" panose="020B0604020202020204" pitchFamily="34" charset="0"/>
                <a:cs typeface="Arial" panose="020B0604020202020204" pitchFamily="34" charset="0"/>
              </a:rPr>
              <a:t>labour</a:t>
            </a:r>
            <a:r>
              <a:rPr lang="en-US" sz="1800" dirty="0">
                <a:latin typeface="Arial" panose="020B0604020202020204" pitchFamily="34" charset="0"/>
                <a:cs typeface="Arial" panose="020B0604020202020204" pitchFamily="34" charset="0"/>
              </a:rPr>
              <a:t> market.</a:t>
            </a:r>
          </a:p>
          <a:p>
            <a:pPr>
              <a:buNone/>
            </a:pPr>
            <a:endParaRPr lang="en-US" sz="1800" dirty="0">
              <a:latin typeface="Times New Roman" pitchFamily="18" charset="0"/>
              <a:cs typeface="Times New Roman" pitchFamily="18"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09600" y="274638"/>
            <a:ext cx="10972800" cy="563562"/>
          </a:xfrm>
        </p:spPr>
        <p:txBody>
          <a:bodyPr>
            <a:noAutofit/>
          </a:bodyPr>
          <a:lstStyle/>
          <a:p>
            <a:r>
              <a:rPr lang="en-US" sz="2800" b="1" dirty="0">
                <a:latin typeface="Arial" panose="020B0604020202020204" pitchFamily="34" charset="0"/>
                <a:cs typeface="Arial" panose="020B0604020202020204" pitchFamily="34" charset="0"/>
              </a:rPr>
              <a:t>Job Creation by Sectors (SA)</a:t>
            </a:r>
            <a:br>
              <a:rPr lang="en-US" sz="2800" dirty="0">
                <a:latin typeface="Arial" panose="020B0604020202020204" pitchFamily="34" charset="0"/>
                <a:cs typeface="Arial" panose="020B0604020202020204" pitchFamily="34" charset="0"/>
              </a:rPr>
            </a:br>
            <a:endParaRPr lang="en-US" sz="2800" dirty="0">
              <a:latin typeface="Arial" panose="020B0604020202020204" pitchFamily="34" charset="0"/>
              <a:cs typeface="Arial" panose="020B0604020202020204" pitchFamily="34" charset="0"/>
            </a:endParaRPr>
          </a:p>
        </p:txBody>
      </p:sp>
      <p:pic>
        <p:nvPicPr>
          <p:cNvPr id="4" name="3 İçerik Yer Tutucusu"/>
          <p:cNvPicPr>
            <a:picLocks noGrp="1"/>
          </p:cNvPicPr>
          <p:nvPr>
            <p:ph idx="1"/>
          </p:nvPr>
        </p:nvPicPr>
        <p:blipFill>
          <a:blip r:embed="rId2" cstate="print"/>
          <a:srcRect/>
          <a:stretch>
            <a:fillRect/>
          </a:stretch>
        </p:blipFill>
        <p:spPr bwMode="auto">
          <a:xfrm>
            <a:off x="838200" y="1219200"/>
            <a:ext cx="9753600" cy="4953000"/>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533400"/>
            <a:ext cx="10972800" cy="4525963"/>
          </a:xfrm>
        </p:spPr>
        <p:txBody>
          <a:bodyPr>
            <a:normAutofit/>
          </a:bodyPr>
          <a:lstStyle/>
          <a:p>
            <a:pPr algn="just"/>
            <a:r>
              <a:rPr lang="en-US" sz="1800" dirty="0">
                <a:latin typeface="Arial" panose="020B0604020202020204" pitchFamily="34" charset="0"/>
                <a:cs typeface="Arial" panose="020B0604020202020204" pitchFamily="34" charset="0"/>
              </a:rPr>
              <a:t>On a sequential basis, job creation in August was positive (151K), driven mainly by services (156K), while industry and construction provided modest contributions with 27K and 4K. Only agriculture was a drag at -36K.</a:t>
            </a:r>
          </a:p>
          <a:p>
            <a:pPr algn="just"/>
            <a:endParaRPr lang="en-US" sz="1800" dirty="0">
              <a:latin typeface="Arial" panose="020B0604020202020204" pitchFamily="34" charset="0"/>
              <a:cs typeface="Arial" panose="020B0604020202020204" pitchFamily="34" charset="0"/>
            </a:endParaRPr>
          </a:p>
          <a:p>
            <a:pPr algn="just"/>
            <a:r>
              <a:rPr lang="en-US" sz="1800" dirty="0">
                <a:latin typeface="Arial" panose="020B0604020202020204" pitchFamily="34" charset="0"/>
                <a:cs typeface="Arial" panose="020B0604020202020204" pitchFamily="34" charset="0"/>
              </a:rPr>
              <a:t>On the other hand, employment generation on a year-to-date basis was barely positive at 39K. Services added 358K and industry gained 216K thanks to government incentives promoting employment, especially in SMEs and the manufacturing sector. Construction felt the impact of recent financial volatility, recording a 207K year-to-date decline in employment, along with a  -328K decline in agriculture.</a:t>
            </a:r>
          </a:p>
          <a:p>
            <a:pPr algn="just">
              <a:buNone/>
            </a:pPr>
            <a:r>
              <a:rPr lang="en-US" sz="1800" dirty="0">
                <a:latin typeface="Arial" panose="020B0604020202020204" pitchFamily="34" charset="0"/>
                <a:cs typeface="Arial" panose="020B0604020202020204" pitchFamily="34" charset="0"/>
              </a:rPr>
              <a:t>      All in all, the summer volatility and consequent tightening in policies to restore confidence have resulted in a faster rebalancing of the economy. This outlook points to significant upside risks for current unemployment trends in the period ahead.</a:t>
            </a:r>
          </a:p>
          <a:p>
            <a:pPr>
              <a:buNone/>
            </a:pPr>
            <a:endParaRPr lang="en-US" sz="1800" dirty="0">
              <a:latin typeface="Times New Roman" pitchFamily="18" charset="0"/>
              <a:cs typeface="Times New Roman" pitchFamily="18"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866900" y="533400"/>
            <a:ext cx="8229600" cy="609600"/>
          </a:xfrm>
        </p:spPr>
        <p:txBody>
          <a:bodyPr>
            <a:normAutofit fontScale="90000"/>
          </a:bodyPr>
          <a:lstStyle/>
          <a:p>
            <a:r>
              <a:rPr lang="en-US" sz="3100" b="1" dirty="0">
                <a:latin typeface="Arial" panose="020B0604020202020204" pitchFamily="34" charset="0"/>
                <a:cs typeface="Arial" panose="020B0604020202020204" pitchFamily="34" charset="0"/>
              </a:rPr>
              <a:t>Turkey: More Positive Signs from the Job Market</a:t>
            </a:r>
            <a:br>
              <a:rPr lang="en-US" sz="2000" dirty="0">
                <a:latin typeface="Times New Roman" pitchFamily="18" charset="0"/>
                <a:cs typeface="Times New Roman" pitchFamily="18" charset="0"/>
              </a:rPr>
            </a:br>
            <a:endParaRPr lang="en-US" sz="2000" dirty="0">
              <a:latin typeface="Times New Roman" pitchFamily="18" charset="0"/>
              <a:cs typeface="Times New Roman" pitchFamily="18" charset="0"/>
            </a:endParaRPr>
          </a:p>
        </p:txBody>
      </p:sp>
      <p:sp>
        <p:nvSpPr>
          <p:cNvPr id="3" name="2 İçerik Yer Tutucusu"/>
          <p:cNvSpPr>
            <a:spLocks noGrp="1"/>
          </p:cNvSpPr>
          <p:nvPr>
            <p:ph idx="1"/>
          </p:nvPr>
        </p:nvSpPr>
        <p:spPr>
          <a:xfrm>
            <a:off x="762000" y="1143000"/>
            <a:ext cx="10363200" cy="5867400"/>
          </a:xfrm>
        </p:spPr>
        <p:txBody>
          <a:bodyPr>
            <a:normAutofit/>
          </a:bodyPr>
          <a:lstStyle/>
          <a:p>
            <a:pPr>
              <a:buNone/>
            </a:pPr>
            <a:r>
              <a:rPr lang="en-US" sz="1800" dirty="0"/>
              <a:t>       </a:t>
            </a:r>
            <a:r>
              <a:rPr lang="en-US" sz="1800" dirty="0">
                <a:latin typeface="Arial" panose="020B0604020202020204" pitchFamily="34" charset="0"/>
                <a:cs typeface="Arial" panose="020B0604020202020204" pitchFamily="34" charset="0"/>
              </a:rPr>
              <a:t>The seasonally adjusted unemployment rate has slightly increased to 13.7% in March, but the pace of the increase has lost momentum amid supportive government actions and recovering economic activity.</a:t>
            </a:r>
          </a:p>
          <a:p>
            <a:pPr>
              <a:buNone/>
            </a:pPr>
            <a:endParaRPr lang="en-US" sz="1800" b="1" dirty="0">
              <a:latin typeface="Arial" panose="020B0604020202020204" pitchFamily="34" charset="0"/>
              <a:cs typeface="Arial" panose="020B0604020202020204" pitchFamily="34" charset="0"/>
            </a:endParaRPr>
          </a:p>
          <a:p>
            <a:pPr>
              <a:buNone/>
            </a:pPr>
            <a:r>
              <a:rPr lang="en-US" sz="1800" b="1" dirty="0">
                <a:latin typeface="Arial" panose="020B0604020202020204" pitchFamily="34" charset="0"/>
                <a:cs typeface="Arial" panose="020B0604020202020204" pitchFamily="34" charset="0"/>
              </a:rPr>
              <a:t>                                    Employment Generation &amp; Unemployment Rate</a:t>
            </a:r>
          </a:p>
          <a:p>
            <a:pPr>
              <a:buNone/>
            </a:pPr>
            <a:endParaRPr lang="en-US" sz="1800" dirty="0">
              <a:latin typeface="Times New Roman" pitchFamily="18" charset="0"/>
              <a:cs typeface="Times New Roman" pitchFamily="18" charset="0"/>
            </a:endParaRPr>
          </a:p>
          <a:p>
            <a:pPr>
              <a:buNone/>
            </a:pPr>
            <a:endParaRPr lang="en-US" sz="1800" dirty="0"/>
          </a:p>
          <a:p>
            <a:pPr>
              <a:buNone/>
            </a:pPr>
            <a:endParaRPr lang="en-US" sz="1800" dirty="0">
              <a:latin typeface="Times New Roman" pitchFamily="18" charset="0"/>
              <a:cs typeface="Times New Roman" pitchFamily="18" charset="0"/>
            </a:endParaRPr>
          </a:p>
        </p:txBody>
      </p:sp>
      <p:pic>
        <p:nvPicPr>
          <p:cNvPr id="4" name="3 Resim"/>
          <p:cNvPicPr/>
          <p:nvPr/>
        </p:nvPicPr>
        <p:blipFill>
          <a:blip r:embed="rId2" cstate="print"/>
          <a:srcRect/>
          <a:stretch>
            <a:fillRect/>
          </a:stretch>
        </p:blipFill>
        <p:spPr bwMode="auto">
          <a:xfrm>
            <a:off x="1524000" y="2743200"/>
            <a:ext cx="8915400" cy="3581400"/>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457200"/>
            <a:ext cx="10972800" cy="4525963"/>
          </a:xfrm>
        </p:spPr>
        <p:txBody>
          <a:bodyPr>
            <a:normAutofit/>
          </a:bodyPr>
          <a:lstStyle/>
          <a:p>
            <a:pPr algn="just">
              <a:buNone/>
            </a:pPr>
            <a:r>
              <a:rPr lang="en-US" sz="1800" dirty="0">
                <a:latin typeface="Arial" panose="020B0604020202020204" pitchFamily="34" charset="0"/>
                <a:cs typeface="Arial" panose="020B0604020202020204" pitchFamily="34" charset="0"/>
              </a:rPr>
              <a:t>       The pace of increase in Turkey's unemployment rate (on seasonally adjusted basis) lost further momentum in March, with just a small increase to 13.7% (though still the highest since the global financial crisis) from 13.6% a month ago. This follows a rapid rise between October and January, from 11.7% to 13.3%. Employment generation has turned positive in the last two months, standing at 72K in March thanks to 1) agriculture posting 78K job gains 2) industry employment rising to 94K for the first time, after six months of contraction 3) Employment growth in services to 37K after a strong 108K in February. On the flip side, construction has continued to see job losses for 14 straight months, at -53K in March.</a:t>
            </a:r>
          </a:p>
          <a:p>
            <a:pPr>
              <a:buNone/>
            </a:pPr>
            <a:endParaRPr lang="en-US" sz="1800" dirty="0">
              <a:latin typeface="Times New Roman" pitchFamily="18" charset="0"/>
              <a:cs typeface="Times New Roman" pitchFamily="18" charset="0"/>
            </a:endParaRPr>
          </a:p>
        </p:txBody>
      </p:sp>
      <p:pic>
        <p:nvPicPr>
          <p:cNvPr id="4" name="Picture 3">
            <a:extLst>
              <a:ext uri="{FF2B5EF4-FFF2-40B4-BE49-F238E27FC236}">
                <a16:creationId xmlns:a16="http://schemas.microsoft.com/office/drawing/2014/main" id="{5F9A20F0-C89C-4559-9861-52C9432BAC9D}"/>
              </a:ext>
            </a:extLst>
          </p:cNvPr>
          <p:cNvPicPr>
            <a:picLocks noChangeAspect="1"/>
          </p:cNvPicPr>
          <p:nvPr/>
        </p:nvPicPr>
        <p:blipFill>
          <a:blip r:embed="rId2"/>
          <a:stretch>
            <a:fillRect/>
          </a:stretch>
        </p:blipFill>
        <p:spPr>
          <a:xfrm>
            <a:off x="2286000" y="3429000"/>
            <a:ext cx="7620000" cy="3393233"/>
          </a:xfrm>
          <a:prstGeom prst="rect">
            <a:avLst/>
          </a:prstGeom>
        </p:spPr>
      </p:pic>
      <p:sp>
        <p:nvSpPr>
          <p:cNvPr id="5" name="Rectangle 4">
            <a:extLst>
              <a:ext uri="{FF2B5EF4-FFF2-40B4-BE49-F238E27FC236}">
                <a16:creationId xmlns:a16="http://schemas.microsoft.com/office/drawing/2014/main" id="{CF5FA1DE-5E2F-42CA-8B6C-0C20024670FF}"/>
              </a:ext>
            </a:extLst>
          </p:cNvPr>
          <p:cNvSpPr/>
          <p:nvPr/>
        </p:nvSpPr>
        <p:spPr>
          <a:xfrm>
            <a:off x="1447800" y="2813447"/>
            <a:ext cx="9448800" cy="800219"/>
          </a:xfrm>
          <a:prstGeom prst="rect">
            <a:avLst/>
          </a:prstGeom>
        </p:spPr>
        <p:txBody>
          <a:bodyPr wrap="square">
            <a:spAutoFit/>
          </a:bodyPr>
          <a:lstStyle/>
          <a:p>
            <a:pPr algn="ctr"/>
            <a:r>
              <a:rPr lang="en-US" sz="2800" b="1" dirty="0">
                <a:solidFill>
                  <a:prstClr val="black"/>
                </a:solidFill>
                <a:latin typeface="Arial" panose="020B0604020202020204" pitchFamily="34" charset="0"/>
                <a:ea typeface="+mj-ea"/>
                <a:cs typeface="Arial" panose="020B0604020202020204" pitchFamily="34" charset="0"/>
              </a:rPr>
              <a:t>Job creation by sectors (SA, % YoY)</a:t>
            </a:r>
            <a:br>
              <a:rPr lang="en-US" sz="2800" b="1" dirty="0">
                <a:solidFill>
                  <a:prstClr val="black"/>
                </a:solidFill>
                <a:latin typeface="Arial" panose="020B0604020202020204" pitchFamily="34" charset="0"/>
                <a:ea typeface="+mj-ea"/>
                <a:cs typeface="Arial" panose="020B0604020202020204" pitchFamily="34" charset="0"/>
              </a:rPr>
            </a:br>
            <a:endParaRPr lang="ro-RO"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228600"/>
            <a:ext cx="10972800" cy="4525963"/>
          </a:xfrm>
        </p:spPr>
        <p:txBody>
          <a:bodyPr>
            <a:normAutofit lnSpcReduction="10000"/>
          </a:bodyPr>
          <a:lstStyle/>
          <a:p>
            <a:r>
              <a:rPr lang="en-US" sz="1800" dirty="0">
                <a:latin typeface="Arial" panose="020B0604020202020204" pitchFamily="34" charset="0"/>
                <a:cs typeface="Arial" panose="020B0604020202020204" pitchFamily="34" charset="0"/>
              </a:rPr>
              <a:t>Despite some positive developments, the unemployment rate (on seasonally adjusted basis) continued to move higher- a trend in place throughout the whole of 2018. </a:t>
            </a:r>
            <a:r>
              <a:rPr lang="en-US" sz="1800" dirty="0" err="1">
                <a:latin typeface="Arial" panose="020B0604020202020204" pitchFamily="34" charset="0"/>
                <a:cs typeface="Arial" panose="020B0604020202020204" pitchFamily="34" charset="0"/>
              </a:rPr>
              <a:t>Labour</a:t>
            </a:r>
            <a:r>
              <a:rPr lang="en-US" sz="1800" dirty="0">
                <a:latin typeface="Arial" panose="020B0604020202020204" pitchFamily="34" charset="0"/>
                <a:cs typeface="Arial" panose="020B0604020202020204" pitchFamily="34" charset="0"/>
              </a:rPr>
              <a:t> force participation (SA), which fell from an all-time high of 53.5% in the final quarter of 2018, rose in February and again in March to 53.3%. The unadjusted unemployment rate came in at 14.1% </a:t>
            </a:r>
            <a:r>
              <a:rPr lang="en-US" sz="1800" dirty="0" err="1">
                <a:latin typeface="Arial" panose="020B0604020202020204" pitchFamily="34" charset="0"/>
                <a:cs typeface="Arial" panose="020B0604020202020204" pitchFamily="34" charset="0"/>
              </a:rPr>
              <a:t>vs</a:t>
            </a:r>
            <a:r>
              <a:rPr lang="en-US" sz="1800" dirty="0">
                <a:latin typeface="Arial" panose="020B0604020202020204" pitchFamily="34" charset="0"/>
                <a:cs typeface="Arial" panose="020B0604020202020204" pitchFamily="34" charset="0"/>
              </a:rPr>
              <a:t> 10.1% in the same month of 2018.</a:t>
            </a:r>
          </a:p>
          <a:p>
            <a:r>
              <a:rPr lang="en-US" sz="1800" dirty="0">
                <a:latin typeface="Arial" panose="020B0604020202020204" pitchFamily="34" charset="0"/>
                <a:cs typeface="Arial" panose="020B0604020202020204" pitchFamily="34" charset="0"/>
              </a:rPr>
              <a:t>Overall, unemployment data hints at some further recovery in the </a:t>
            </a:r>
            <a:r>
              <a:rPr lang="en-US" sz="1800" dirty="0" err="1">
                <a:latin typeface="Arial" panose="020B0604020202020204" pitchFamily="34" charset="0"/>
                <a:cs typeface="Arial" panose="020B0604020202020204" pitchFamily="34" charset="0"/>
              </a:rPr>
              <a:t>labour</a:t>
            </a:r>
            <a:r>
              <a:rPr lang="en-US" sz="1800" dirty="0">
                <a:latin typeface="Arial" panose="020B0604020202020204" pitchFamily="34" charset="0"/>
                <a:cs typeface="Arial" panose="020B0604020202020204" pitchFamily="34" charset="0"/>
              </a:rPr>
              <a:t> market. Sequential economic growth has rebounded following three quarters of contraction and government actions have helped, including additional subsidies to the social security contributions of large firms. However, employment conditions will likely remain challenging in the near term. It is not yet certain that the 1Q performance can be sustained given renewed volatility in financial markets in 2Q as well as political and geopolitical issues, which signal some downside risks to the recovery.</a:t>
            </a:r>
          </a:p>
          <a:p>
            <a:r>
              <a:rPr lang="en-US" sz="1800" dirty="0">
                <a:solidFill>
                  <a:prstClr val="black"/>
                </a:solidFill>
                <a:latin typeface="Arial" panose="020B0604020202020204" pitchFamily="34" charset="0"/>
                <a:cs typeface="Arial" panose="020B0604020202020204" pitchFamily="34" charset="0"/>
              </a:rPr>
              <a:t>As a consequence of technological developments, globalization and regionalization trends and adoption of neoliberal policies, traditional relations of </a:t>
            </a:r>
            <a:r>
              <a:rPr lang="en-US" sz="1800" dirty="0" err="1">
                <a:solidFill>
                  <a:prstClr val="black"/>
                </a:solidFill>
                <a:latin typeface="Arial" panose="020B0604020202020204" pitchFamily="34" charset="0"/>
                <a:cs typeface="Arial" panose="020B0604020202020204" pitchFamily="34" charset="0"/>
              </a:rPr>
              <a:t>labour</a:t>
            </a:r>
            <a:r>
              <a:rPr lang="en-US" sz="1800" dirty="0">
                <a:solidFill>
                  <a:prstClr val="black"/>
                </a:solidFill>
                <a:latin typeface="Arial" panose="020B0604020202020204" pitchFamily="34" charset="0"/>
                <a:cs typeface="Arial" panose="020B0604020202020204" pitchFamily="34" charset="0"/>
              </a:rPr>
              <a:t>, legal processes and practices have become </a:t>
            </a:r>
            <a:r>
              <a:rPr lang="en-US" sz="1800" dirty="0" err="1">
                <a:solidFill>
                  <a:prstClr val="black"/>
                </a:solidFill>
                <a:latin typeface="Arial" panose="020B0604020202020204" pitchFamily="34" charset="0"/>
                <a:cs typeface="Arial" panose="020B0604020202020204" pitchFamily="34" charset="0"/>
              </a:rPr>
              <a:t>obselescent</a:t>
            </a:r>
            <a:r>
              <a:rPr lang="en-US" sz="1800" dirty="0">
                <a:solidFill>
                  <a:prstClr val="black"/>
                </a:solidFill>
                <a:latin typeface="Arial" panose="020B0604020202020204" pitchFamily="34" charset="0"/>
                <a:cs typeface="Arial" panose="020B0604020202020204" pitchFamily="34" charset="0"/>
              </a:rPr>
              <a:t> and been questioned for last two decades. Especially the developments in technological sphere have changed the characteristics of </a:t>
            </a:r>
            <a:r>
              <a:rPr lang="en-US" sz="1800" dirty="0" err="1">
                <a:solidFill>
                  <a:prstClr val="black"/>
                </a:solidFill>
                <a:latin typeface="Arial" panose="020B0604020202020204" pitchFamily="34" charset="0"/>
                <a:cs typeface="Arial" panose="020B0604020202020204" pitchFamily="34" charset="0"/>
              </a:rPr>
              <a:t>labour</a:t>
            </a:r>
            <a:r>
              <a:rPr lang="en-US" sz="1800" dirty="0">
                <a:solidFill>
                  <a:prstClr val="black"/>
                </a:solidFill>
                <a:latin typeface="Arial" panose="020B0604020202020204" pitchFamily="34" charset="0"/>
                <a:cs typeface="Arial" panose="020B0604020202020204" pitchFamily="34" charset="0"/>
              </a:rPr>
              <a:t> and </a:t>
            </a:r>
            <a:r>
              <a:rPr lang="en-US" sz="1800" dirty="0" err="1">
                <a:solidFill>
                  <a:prstClr val="black"/>
                </a:solidFill>
                <a:latin typeface="Arial" panose="020B0604020202020204" pitchFamily="34" charset="0"/>
                <a:cs typeface="Arial" panose="020B0604020202020204" pitchFamily="34" charset="0"/>
              </a:rPr>
              <a:t>labourers</a:t>
            </a:r>
            <a:r>
              <a:rPr lang="en-US" sz="1800" dirty="0">
                <a:solidFill>
                  <a:prstClr val="black"/>
                </a:solidFill>
                <a:latin typeface="Arial" panose="020B0604020202020204" pitchFamily="34" charset="0"/>
                <a:cs typeface="Arial" panose="020B0604020202020204" pitchFamily="34" charset="0"/>
              </a:rPr>
              <a:t>; at the hearth of such a change there have been the </a:t>
            </a:r>
            <a:r>
              <a:rPr lang="en-US" sz="1800" dirty="0" err="1">
                <a:solidFill>
                  <a:prstClr val="black"/>
                </a:solidFill>
                <a:latin typeface="Arial" panose="020B0604020202020204" pitchFamily="34" charset="0"/>
                <a:cs typeface="Arial" panose="020B0604020202020204" pitchFamily="34" charset="0"/>
              </a:rPr>
              <a:t>filexibility</a:t>
            </a:r>
            <a:r>
              <a:rPr lang="en-US" sz="1800" dirty="0">
                <a:solidFill>
                  <a:prstClr val="black"/>
                </a:solidFill>
                <a:latin typeface="Arial" panose="020B0604020202020204" pitchFamily="34" charset="0"/>
                <a:cs typeface="Arial" panose="020B0604020202020204" pitchFamily="34" charset="0"/>
              </a:rPr>
              <a:t> of </a:t>
            </a:r>
            <a:r>
              <a:rPr lang="en-US" sz="1800" dirty="0" err="1">
                <a:solidFill>
                  <a:prstClr val="black"/>
                </a:solidFill>
                <a:latin typeface="Arial" panose="020B0604020202020204" pitchFamily="34" charset="0"/>
                <a:cs typeface="Arial" panose="020B0604020202020204" pitchFamily="34" charset="0"/>
              </a:rPr>
              <a:t>labour</a:t>
            </a:r>
            <a:r>
              <a:rPr lang="en-US" sz="1800" dirty="0">
                <a:solidFill>
                  <a:prstClr val="black"/>
                </a:solidFill>
                <a:latin typeface="Arial" panose="020B0604020202020204" pitchFamily="34" charset="0"/>
                <a:cs typeface="Arial" panose="020B0604020202020204" pitchFamily="34" charset="0"/>
              </a:rPr>
              <a:t> markets. In this respect, there has been an increasing demand for amendments in </a:t>
            </a:r>
            <a:r>
              <a:rPr lang="en-US" sz="1800" dirty="0" err="1">
                <a:solidFill>
                  <a:prstClr val="black"/>
                </a:solidFill>
                <a:latin typeface="Arial" panose="020B0604020202020204" pitchFamily="34" charset="0"/>
                <a:cs typeface="Arial" panose="020B0604020202020204" pitchFamily="34" charset="0"/>
              </a:rPr>
              <a:t>labour</a:t>
            </a:r>
            <a:r>
              <a:rPr lang="en-US" sz="1800" dirty="0">
                <a:solidFill>
                  <a:prstClr val="black"/>
                </a:solidFill>
                <a:latin typeface="Arial" panose="020B0604020202020204" pitchFamily="34" charset="0"/>
                <a:cs typeface="Arial" panose="020B0604020202020204" pitchFamily="34" charset="0"/>
              </a:rPr>
              <a:t> laws. While the developed countries immediately respond to such demands, developing countries confront with difficulties.</a:t>
            </a:r>
            <a:endParaRPr lang="en-US" sz="1800" dirty="0">
              <a:latin typeface="Arial" panose="020B0604020202020204" pitchFamily="34" charset="0"/>
              <a:cs typeface="Arial" panose="020B0604020202020204" pitchFamily="34" charset="0"/>
            </a:endParaRPr>
          </a:p>
          <a:p>
            <a:pPr>
              <a:buNone/>
            </a:pPr>
            <a:endParaRPr lang="en-US" sz="1800" dirty="0">
              <a:latin typeface="Times New Roman" pitchFamily="18" charset="0"/>
              <a:cs typeface="Times New Roman" pitchFamily="18"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914400" y="457201"/>
            <a:ext cx="10972800" cy="5668963"/>
          </a:xfrm>
        </p:spPr>
        <p:txBody>
          <a:bodyPr>
            <a:normAutofit/>
          </a:bodyPr>
          <a:lstStyle/>
          <a:p>
            <a:pPr algn="just">
              <a:buNone/>
            </a:pPr>
            <a:r>
              <a:rPr lang="en-US" sz="1800" dirty="0">
                <a:latin typeface="Arial" panose="020B0604020202020204" pitchFamily="34" charset="0"/>
                <a:cs typeface="Arial" panose="020B0604020202020204" pitchFamily="34" charset="0"/>
              </a:rPr>
              <a:t>      Turkey had initiated the legalization process in the first years of last century and promulgated first </a:t>
            </a:r>
            <a:r>
              <a:rPr lang="en-US" sz="1800" dirty="0" err="1">
                <a:latin typeface="Arial" panose="020B0604020202020204" pitchFamily="34" charset="0"/>
                <a:cs typeface="Arial" panose="020B0604020202020204" pitchFamily="34" charset="0"/>
              </a:rPr>
              <a:t>labour</a:t>
            </a:r>
            <a:r>
              <a:rPr lang="en-US" sz="1800" dirty="0">
                <a:latin typeface="Arial" panose="020B0604020202020204" pitchFamily="34" charset="0"/>
                <a:cs typeface="Arial" panose="020B0604020202020204" pitchFamily="34" charset="0"/>
              </a:rPr>
              <a:t> law in 1936. The model of that law and later regulations were the laws of European countries. Nowadays, as a consequence of concrete steps towards adaptation to free market, protection of competition, regulation of un-standard working forms, adjustment to ILO norms and EU regulations, some new modifications have come into agenda in the </a:t>
            </a:r>
            <a:r>
              <a:rPr lang="en-US" sz="1800" dirty="0" err="1">
                <a:latin typeface="Arial" panose="020B0604020202020204" pitchFamily="34" charset="0"/>
                <a:cs typeface="Arial" panose="020B0604020202020204" pitchFamily="34" charset="0"/>
              </a:rPr>
              <a:t>labour</a:t>
            </a:r>
            <a:r>
              <a:rPr lang="en-US" sz="1800" dirty="0">
                <a:latin typeface="Arial" panose="020B0604020202020204" pitchFamily="34" charset="0"/>
                <a:cs typeface="Arial" panose="020B0604020202020204" pitchFamily="34" charset="0"/>
              </a:rPr>
              <a:t> laws. In the light of those concerns, the </a:t>
            </a:r>
            <a:r>
              <a:rPr lang="en-US" sz="1800" dirty="0" err="1">
                <a:latin typeface="Arial" panose="020B0604020202020204" pitchFamily="34" charset="0"/>
                <a:cs typeface="Arial" panose="020B0604020202020204" pitchFamily="34" charset="0"/>
              </a:rPr>
              <a:t>Labour</a:t>
            </a:r>
            <a:r>
              <a:rPr lang="en-US" sz="1800" dirty="0">
                <a:latin typeface="Arial" panose="020B0604020202020204" pitchFamily="34" charset="0"/>
                <a:cs typeface="Arial" panose="020B0604020202020204" pitchFamily="34" charset="0"/>
              </a:rPr>
              <a:t> Law which promulgated in 1971 with law number 1475 was replaced with a new </a:t>
            </a:r>
            <a:r>
              <a:rPr lang="en-US" sz="1800" dirty="0" err="1">
                <a:latin typeface="Arial" panose="020B0604020202020204" pitchFamily="34" charset="0"/>
                <a:cs typeface="Arial" panose="020B0604020202020204" pitchFamily="34" charset="0"/>
              </a:rPr>
              <a:t>Labour</a:t>
            </a:r>
            <a:r>
              <a:rPr lang="en-US" sz="1800" dirty="0">
                <a:latin typeface="Arial" panose="020B0604020202020204" pitchFamily="34" charset="0"/>
                <a:cs typeface="Arial" panose="020B0604020202020204" pitchFamily="34" charset="0"/>
              </a:rPr>
              <a:t> Law with number 4857, which accepts EU norms. The foremost characteristic of the new law is that it acknowledges flexible working.</a:t>
            </a:r>
          </a:p>
          <a:p>
            <a:pPr algn="just">
              <a:buNone/>
            </a:pPr>
            <a:r>
              <a:rPr lang="en-US" sz="1800" dirty="0">
                <a:solidFill>
                  <a:prstClr val="black"/>
                </a:solidFill>
                <a:latin typeface="Arial" panose="020B0604020202020204" pitchFamily="34" charset="0"/>
                <a:cs typeface="Arial" panose="020B0604020202020204" pitchFamily="34" charset="0"/>
              </a:rPr>
              <a:t>      The patterns </a:t>
            </a:r>
            <a:r>
              <a:rPr lang="en-US" sz="1800" dirty="0" err="1">
                <a:solidFill>
                  <a:prstClr val="black"/>
                </a:solidFill>
                <a:latin typeface="Arial" panose="020B0604020202020204" pitchFamily="34" charset="0"/>
                <a:cs typeface="Arial" panose="020B0604020202020204" pitchFamily="34" charset="0"/>
              </a:rPr>
              <a:t>widespreadly</a:t>
            </a:r>
            <a:r>
              <a:rPr lang="en-US" sz="1800" dirty="0">
                <a:solidFill>
                  <a:prstClr val="black"/>
                </a:solidFill>
                <a:latin typeface="Arial" panose="020B0604020202020204" pitchFamily="34" charset="0"/>
                <a:cs typeface="Arial" panose="020B0604020202020204" pitchFamily="34" charset="0"/>
              </a:rPr>
              <a:t> used in the world like part-time working, working based on invitation, short term working and temporary working were practiced in Turkey as well; however they had not any legal basis. Hence, through the new </a:t>
            </a:r>
            <a:r>
              <a:rPr lang="en-US" sz="1800" dirty="0" err="1">
                <a:solidFill>
                  <a:prstClr val="black"/>
                </a:solidFill>
                <a:latin typeface="Arial" panose="020B0604020202020204" pitchFamily="34" charset="0"/>
                <a:cs typeface="Arial" panose="020B0604020202020204" pitchFamily="34" charset="0"/>
              </a:rPr>
              <a:t>Labour</a:t>
            </a:r>
            <a:r>
              <a:rPr lang="en-US" sz="1800" dirty="0">
                <a:solidFill>
                  <a:prstClr val="black"/>
                </a:solidFill>
                <a:latin typeface="Arial" panose="020B0604020202020204" pitchFamily="34" charset="0"/>
                <a:cs typeface="Arial" panose="020B0604020202020204" pitchFamily="34" charset="0"/>
              </a:rPr>
              <a:t> Law Turkey on the one hand attempts to adjust its </a:t>
            </a:r>
            <a:r>
              <a:rPr lang="en-US" sz="1800" dirty="0" err="1">
                <a:solidFill>
                  <a:prstClr val="black"/>
                </a:solidFill>
                <a:latin typeface="Arial" panose="020B0604020202020204" pitchFamily="34" charset="0"/>
                <a:cs typeface="Arial" panose="020B0604020202020204" pitchFamily="34" charset="0"/>
              </a:rPr>
              <a:t>labour</a:t>
            </a:r>
            <a:r>
              <a:rPr lang="en-US" sz="1800" dirty="0">
                <a:solidFill>
                  <a:prstClr val="black"/>
                </a:solidFill>
                <a:latin typeface="Arial" panose="020B0604020202020204" pitchFamily="34" charset="0"/>
                <a:cs typeface="Arial" panose="020B0604020202020204" pitchFamily="34" charset="0"/>
              </a:rPr>
              <a:t> market policies with those of EU, on the other hand establishes the basis of modern </a:t>
            </a:r>
            <a:r>
              <a:rPr lang="en-US" sz="1800" dirty="0" err="1">
                <a:solidFill>
                  <a:prstClr val="black"/>
                </a:solidFill>
                <a:latin typeface="Arial" panose="020B0604020202020204" pitchFamily="34" charset="0"/>
                <a:cs typeface="Arial" panose="020B0604020202020204" pitchFamily="34" charset="0"/>
              </a:rPr>
              <a:t>labour</a:t>
            </a:r>
            <a:r>
              <a:rPr lang="en-US" sz="1800" dirty="0">
                <a:solidFill>
                  <a:prstClr val="black"/>
                </a:solidFill>
                <a:latin typeface="Arial" panose="020B0604020202020204" pitchFamily="34" charset="0"/>
                <a:cs typeface="Arial" panose="020B0604020202020204" pitchFamily="34" charset="0"/>
              </a:rPr>
              <a:t> relations. However, it is argued that the new </a:t>
            </a:r>
            <a:r>
              <a:rPr lang="en-US" sz="1800" dirty="0" err="1">
                <a:solidFill>
                  <a:prstClr val="black"/>
                </a:solidFill>
                <a:latin typeface="Arial" panose="020B0604020202020204" pitchFamily="34" charset="0"/>
                <a:cs typeface="Arial" panose="020B0604020202020204" pitchFamily="34" charset="0"/>
              </a:rPr>
              <a:t>labour</a:t>
            </a:r>
            <a:r>
              <a:rPr lang="en-US" sz="1800" dirty="0">
                <a:solidFill>
                  <a:prstClr val="black"/>
                </a:solidFill>
                <a:latin typeface="Arial" panose="020B0604020202020204" pitchFamily="34" charset="0"/>
                <a:cs typeface="Arial" panose="020B0604020202020204" pitchFamily="34" charset="0"/>
              </a:rPr>
              <a:t> law may also bring itself some ambiguities. Especially due to the excessive uncontrolled employment, weakness of organizations and high unemployment rates increase serious doubts about the implementation of the law. It leads to such widespread arguments that the law is not congruent with the realities of Turkey. On the other hand, the law makers and some academics support that it would satisfy the demands for the standards in </a:t>
            </a:r>
            <a:r>
              <a:rPr lang="en-US" sz="1800" dirty="0" err="1">
                <a:solidFill>
                  <a:prstClr val="black"/>
                </a:solidFill>
                <a:latin typeface="Arial" panose="020B0604020202020204" pitchFamily="34" charset="0"/>
                <a:cs typeface="Arial" panose="020B0604020202020204" pitchFamily="34" charset="0"/>
              </a:rPr>
              <a:t>labour</a:t>
            </a:r>
            <a:r>
              <a:rPr lang="en-US" sz="1800" dirty="0">
                <a:solidFill>
                  <a:prstClr val="black"/>
                </a:solidFill>
                <a:latin typeface="Arial" panose="020B0604020202020204" pitchFamily="34" charset="0"/>
                <a:cs typeface="Arial" panose="020B0604020202020204" pitchFamily="34" charset="0"/>
              </a:rPr>
              <a:t> markets. In this paper, the trends towards the flexibility in </a:t>
            </a:r>
            <a:r>
              <a:rPr lang="en-US" sz="1800" dirty="0" err="1">
                <a:solidFill>
                  <a:prstClr val="black"/>
                </a:solidFill>
                <a:latin typeface="Arial" panose="020B0604020202020204" pitchFamily="34" charset="0"/>
                <a:cs typeface="Arial" panose="020B0604020202020204" pitchFamily="34" charset="0"/>
              </a:rPr>
              <a:t>labour</a:t>
            </a:r>
            <a:r>
              <a:rPr lang="en-US" sz="1800" dirty="0">
                <a:solidFill>
                  <a:prstClr val="black"/>
                </a:solidFill>
                <a:latin typeface="Arial" panose="020B0604020202020204" pitchFamily="34" charset="0"/>
                <a:cs typeface="Arial" panose="020B0604020202020204" pitchFamily="34" charset="0"/>
              </a:rPr>
              <a:t> markets in Turkey will be analyzed in detail with special reference to the EU and ILO standards; and its effects on </a:t>
            </a:r>
            <a:r>
              <a:rPr lang="en-US" sz="1800" dirty="0" err="1">
                <a:solidFill>
                  <a:prstClr val="black"/>
                </a:solidFill>
                <a:latin typeface="Arial" panose="020B0604020202020204" pitchFamily="34" charset="0"/>
                <a:cs typeface="Arial" panose="020B0604020202020204" pitchFamily="34" charset="0"/>
              </a:rPr>
              <a:t>labour</a:t>
            </a:r>
            <a:r>
              <a:rPr lang="en-US" sz="1800" dirty="0">
                <a:solidFill>
                  <a:prstClr val="black"/>
                </a:solidFill>
                <a:latin typeface="Arial" panose="020B0604020202020204" pitchFamily="34" charset="0"/>
                <a:cs typeface="Arial" panose="020B0604020202020204" pitchFamily="34" charset="0"/>
              </a:rPr>
              <a:t> market</a:t>
            </a:r>
            <a:endParaRPr lang="en-US" sz="1800" dirty="0">
              <a:latin typeface="Arial" panose="020B0604020202020204" pitchFamily="34" charset="0"/>
              <a:cs typeface="Arial" panose="020B0604020202020204" pitchFamily="34"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33400" y="838201"/>
            <a:ext cx="10668000" cy="5287963"/>
          </a:xfrm>
        </p:spPr>
        <p:txBody>
          <a:bodyPr>
            <a:normAutofit lnSpcReduction="10000"/>
          </a:bodyPr>
          <a:lstStyle/>
          <a:p>
            <a:pPr algn="just">
              <a:buNone/>
            </a:pPr>
            <a:r>
              <a:rPr lang="en-US" sz="1800" dirty="0"/>
              <a:t>      </a:t>
            </a:r>
            <a:r>
              <a:rPr lang="en-US" sz="1800" dirty="0">
                <a:latin typeface="Arial" panose="020B0604020202020204" pitchFamily="34" charset="0"/>
                <a:cs typeface="Arial" panose="020B0604020202020204" pitchFamily="34" charset="0"/>
              </a:rPr>
              <a:t>Unemployment rates are not defined as those out of work, but calculated through those seeking jobs actively. Thus the data is not capable of projecting the issue with all sides. When youth comes into the question among other vulnerable groups the numbers are further from representing the reality. In order to shed some lights on the population excluded by the statistics, more units of analysis are required. The category of young people who are " not in education, employment or training (NEET) " is a relatively new classification designed to address those with " no status " and who are also excluded from statistics. The recent official youth unemployment rate in Turkey (for those aged between 15-24) indicates a ratio of 17,9, although one third of youth population is neither at school nor working (2014). Turkey has the highest proportion of NEET (15-29 years old) among the other OECD countries, 35 percent compared to average of 16 percent according to OECD (2013).</a:t>
            </a:r>
          </a:p>
          <a:p>
            <a:pPr marL="0" lvl="0" indent="0">
              <a:buNone/>
            </a:pPr>
            <a:r>
              <a:rPr lang="en-US" sz="1800" dirty="0">
                <a:solidFill>
                  <a:prstClr val="black"/>
                </a:solidFill>
                <a:latin typeface="Arial" panose="020B0604020202020204" pitchFamily="34" charset="0"/>
                <a:cs typeface="Arial" panose="020B0604020202020204" pitchFamily="34" charset="0"/>
              </a:rPr>
              <a:t> In this regard, this paper aims to, firstly, investigate the general tendencies of youth unemployment in Turkey,     using quantitative data of Turkish Statistical Institute. We aim to depict the continuities and discontinuities in last 30 years which corresponds to transition to Post-Fordism and neo-liberal economic policies in Turkey. Secondly, we intend to have a deeper insight of youth unemployment through young people's own narratives. The qualitative data was obtained by interviews in a radio program, named </a:t>
            </a:r>
            <a:r>
              <a:rPr lang="en-US" sz="1800" dirty="0" err="1">
                <a:solidFill>
                  <a:prstClr val="black"/>
                </a:solidFill>
                <a:latin typeface="Arial" panose="020B0604020202020204" pitchFamily="34" charset="0"/>
                <a:cs typeface="Arial" panose="020B0604020202020204" pitchFamily="34" charset="0"/>
              </a:rPr>
              <a:t>Gençlik</a:t>
            </a:r>
            <a:r>
              <a:rPr lang="en-US" sz="1800" dirty="0">
                <a:solidFill>
                  <a:prstClr val="black"/>
                </a:solidFill>
                <a:latin typeface="Arial" panose="020B0604020202020204" pitchFamily="34" charset="0"/>
                <a:cs typeface="Arial" panose="020B0604020202020204" pitchFamily="34" charset="0"/>
              </a:rPr>
              <a:t> </a:t>
            </a:r>
            <a:r>
              <a:rPr lang="en-US" sz="1800" dirty="0" err="1">
                <a:solidFill>
                  <a:prstClr val="black"/>
                </a:solidFill>
                <a:latin typeface="Arial" panose="020B0604020202020204" pitchFamily="34" charset="0"/>
                <a:cs typeface="Arial" panose="020B0604020202020204" pitchFamily="34" charset="0"/>
              </a:rPr>
              <a:t>ve</a:t>
            </a:r>
            <a:r>
              <a:rPr lang="en-US" sz="1800" dirty="0">
                <a:solidFill>
                  <a:prstClr val="black"/>
                </a:solidFill>
                <a:latin typeface="Arial" panose="020B0604020202020204" pitchFamily="34" charset="0"/>
                <a:cs typeface="Arial" panose="020B0604020202020204" pitchFamily="34" charset="0"/>
              </a:rPr>
              <a:t> </a:t>
            </a:r>
            <a:r>
              <a:rPr lang="en-US" sz="1800" dirty="0" err="1">
                <a:solidFill>
                  <a:prstClr val="black"/>
                </a:solidFill>
                <a:latin typeface="Arial" panose="020B0604020202020204" pitchFamily="34" charset="0"/>
                <a:cs typeface="Arial" panose="020B0604020202020204" pitchFamily="34" charset="0"/>
              </a:rPr>
              <a:t>Gelecek</a:t>
            </a:r>
            <a:r>
              <a:rPr lang="en-US" sz="1800" dirty="0">
                <a:solidFill>
                  <a:prstClr val="black"/>
                </a:solidFill>
                <a:latin typeface="Arial" panose="020B0604020202020204" pitchFamily="34" charset="0"/>
                <a:cs typeface="Arial" panose="020B0604020202020204" pitchFamily="34" charset="0"/>
              </a:rPr>
              <a:t> [Youth and Future] which is supervised by one of the co-authors broadcast on one of the state-owned radio station. The interviews were conducted with mostly university-graduated young people who were unemployed (actively seeking jobs), who had no status (NEET) and who have recently found jobs. During the interviews, the main matter of inquiry was on interviewees' own experiences concerning entry to labor market.</a:t>
            </a:r>
          </a:p>
          <a:p>
            <a:pPr>
              <a:buNone/>
            </a:pPr>
            <a:endParaRPr lang="en-US" sz="1800" dirty="0">
              <a:latin typeface="Times New Roman" pitchFamily="18" charset="0"/>
              <a:cs typeface="Times New Roman" pitchFamily="18"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981200" y="228600"/>
            <a:ext cx="8229600" cy="1143000"/>
          </a:xfrm>
        </p:spPr>
        <p:txBody>
          <a:bodyPr>
            <a:normAutofit/>
          </a:bodyPr>
          <a:lstStyle/>
          <a:p>
            <a:r>
              <a:rPr lang="en-US" sz="2800" b="1" dirty="0">
                <a:latin typeface="Arial" panose="020B0604020202020204" pitchFamily="34" charset="0"/>
                <a:cs typeface="Arial" panose="020B0604020202020204" pitchFamily="34" charset="0"/>
              </a:rPr>
              <a:t>Which Industries Create Most Jobs in Turkey</a:t>
            </a:r>
            <a:br>
              <a:rPr lang="en-US" sz="2800" dirty="0">
                <a:latin typeface="Arial" panose="020B0604020202020204" pitchFamily="34" charset="0"/>
                <a:cs typeface="Arial" panose="020B0604020202020204" pitchFamily="34" charset="0"/>
              </a:rPr>
            </a:br>
            <a:endParaRPr lang="en-US" sz="2800" dirty="0">
              <a:latin typeface="Arial" panose="020B0604020202020204" pitchFamily="34" charset="0"/>
              <a:cs typeface="Arial" panose="020B0604020202020204" pitchFamily="34" charset="0"/>
            </a:endParaRPr>
          </a:p>
        </p:txBody>
      </p:sp>
      <p:pic>
        <p:nvPicPr>
          <p:cNvPr id="4" name="3 İçerik Yer Tutucusu" descr="Turkey Contribution to Employment by Sectors"/>
          <p:cNvPicPr>
            <a:picLocks noGrp="1"/>
          </p:cNvPicPr>
          <p:nvPr>
            <p:ph idx="1"/>
          </p:nvPr>
        </p:nvPicPr>
        <p:blipFill>
          <a:blip r:embed="rId2" cstate="print"/>
          <a:srcRect/>
          <a:stretch>
            <a:fillRect/>
          </a:stretch>
        </p:blipFill>
        <p:spPr bwMode="auto">
          <a:xfrm>
            <a:off x="1295400" y="1524000"/>
            <a:ext cx="9525000" cy="47244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109764"/>
            <a:ext cx="10363200" cy="868362"/>
          </a:xfrm>
        </p:spPr>
        <p:txBody>
          <a:bodyPr>
            <a:normAutofit/>
          </a:bodyPr>
          <a:lstStyle/>
          <a:p>
            <a:pPr algn="ctr"/>
            <a:r>
              <a:rPr lang="ro-RO" sz="2800" b="1" dirty="0">
                <a:latin typeface="Arial" panose="020B0604020202020204" pitchFamily="34" charset="0"/>
                <a:cs typeface="Arial" panose="020B0604020202020204" pitchFamily="34" charset="0"/>
              </a:rPr>
              <a:t>S</a:t>
            </a:r>
            <a:r>
              <a:rPr lang="en-US" sz="2800" b="1" dirty="0" err="1">
                <a:latin typeface="Arial" panose="020B0604020202020204" pitchFamily="34" charset="0"/>
                <a:cs typeface="Arial" panose="020B0604020202020204" pitchFamily="34" charset="0"/>
              </a:rPr>
              <a:t>terea</a:t>
            </a:r>
            <a:r>
              <a:rPr lang="en-US" sz="2800" b="1" dirty="0">
                <a:latin typeface="Arial" panose="020B0604020202020204" pitchFamily="34" charset="0"/>
                <a:cs typeface="Arial" panose="020B0604020202020204" pitchFamily="34" charset="0"/>
              </a:rPr>
              <a:t> </a:t>
            </a:r>
            <a:r>
              <a:rPr lang="ro-RO" sz="2800" b="1" dirty="0">
                <a:latin typeface="Arial" panose="020B0604020202020204" pitchFamily="34" charset="0"/>
                <a:cs typeface="Arial" panose="020B0604020202020204" pitchFamily="34" charset="0"/>
              </a:rPr>
              <a:t>E</a:t>
            </a:r>
            <a:r>
              <a:rPr lang="en-US" sz="2800" b="1" dirty="0" err="1">
                <a:latin typeface="Arial" panose="020B0604020202020204" pitchFamily="34" charset="0"/>
                <a:cs typeface="Arial" panose="020B0604020202020204" pitchFamily="34" charset="0"/>
              </a:rPr>
              <a:t>llada</a:t>
            </a:r>
            <a:r>
              <a:rPr lang="en-US" sz="2800" b="1" dirty="0">
                <a:latin typeface="Arial" panose="020B0604020202020204" pitchFamily="34" charset="0"/>
                <a:cs typeface="Arial" panose="020B0604020202020204" pitchFamily="34" charset="0"/>
              </a:rPr>
              <a:t> </a:t>
            </a:r>
            <a:r>
              <a:rPr lang="ro-RO" sz="2800" b="1" dirty="0">
                <a:latin typeface="Arial" panose="020B0604020202020204" pitchFamily="34" charset="0"/>
                <a:cs typeface="Arial" panose="020B0604020202020204" pitchFamily="34" charset="0"/>
              </a:rPr>
              <a:t>L</a:t>
            </a:r>
            <a:r>
              <a:rPr lang="en-US" sz="2800" b="1" dirty="0" err="1">
                <a:latin typeface="Arial" panose="020B0604020202020204" pitchFamily="34" charset="0"/>
                <a:cs typeface="Arial" panose="020B0604020202020204" pitchFamily="34" charset="0"/>
              </a:rPr>
              <a:t>abor</a:t>
            </a:r>
            <a:r>
              <a:rPr lang="en-US" sz="2800" b="1" dirty="0">
                <a:latin typeface="Arial" panose="020B0604020202020204" pitchFamily="34" charset="0"/>
                <a:cs typeface="Arial" panose="020B0604020202020204" pitchFamily="34" charset="0"/>
              </a:rPr>
              <a:t> </a:t>
            </a:r>
            <a:r>
              <a:rPr lang="ro-RO" sz="2800" b="1" dirty="0">
                <a:latin typeface="Arial" panose="020B0604020202020204" pitchFamily="34" charset="0"/>
                <a:cs typeface="Arial" panose="020B0604020202020204" pitchFamily="34" charset="0"/>
              </a:rPr>
              <a:t>M</a:t>
            </a:r>
            <a:r>
              <a:rPr lang="en-US" sz="2800" b="1" dirty="0" err="1">
                <a:latin typeface="Arial" panose="020B0604020202020204" pitchFamily="34" charset="0"/>
                <a:cs typeface="Arial" panose="020B0604020202020204" pitchFamily="34" charset="0"/>
              </a:rPr>
              <a:t>arket</a:t>
            </a:r>
            <a:endParaRPr lang="el-GR" sz="2800" b="1" dirty="0">
              <a:latin typeface="Arial" panose="020B0604020202020204" pitchFamily="34" charset="0"/>
              <a:cs typeface="Arial" panose="020B0604020202020204" pitchFamily="34" charset="0"/>
            </a:endParaRPr>
          </a:p>
        </p:txBody>
      </p:sp>
      <p:sp>
        <p:nvSpPr>
          <p:cNvPr id="3" name="Θέση περιεχομένου 2"/>
          <p:cNvSpPr>
            <a:spLocks noGrp="1"/>
          </p:cNvSpPr>
          <p:nvPr>
            <p:ph sz="quarter" idx="1"/>
          </p:nvPr>
        </p:nvSpPr>
        <p:spPr>
          <a:xfrm>
            <a:off x="381000" y="1295400"/>
            <a:ext cx="5867400" cy="5257800"/>
          </a:xfrm>
        </p:spPr>
        <p:txBody>
          <a:bodyPr>
            <a:normAutofit/>
          </a:bodyPr>
          <a:lstStyle/>
          <a:p>
            <a:pPr marL="0" indent="0" algn="just">
              <a:buNone/>
            </a:pPr>
            <a:r>
              <a:rPr lang="en-US" sz="1800" dirty="0" err="1">
                <a:latin typeface="Arial" panose="020B0604020202020204" pitchFamily="34" charset="0"/>
                <a:cs typeface="Arial" panose="020B0604020202020204" pitchFamily="34" charset="0"/>
              </a:rPr>
              <a:t>Sterea</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Ellada</a:t>
            </a:r>
            <a:r>
              <a:rPr lang="en-US" sz="1800" dirty="0">
                <a:latin typeface="Arial" panose="020B0604020202020204" pitchFamily="34" charset="0"/>
                <a:cs typeface="Arial" panose="020B0604020202020204" pitchFamily="34" charset="0"/>
              </a:rPr>
              <a:t> is rich in mineral resources and also possesses a developed agricultural sector, a relatively developed tourism infrastructure and a growing services sector. However, the region is characterized by geographical and economic heterogeneity, with urban areas being more developed than the rural and mountainous zones. Agricultural and livestock production is a key source of income and employment for most of the population of the region.</a:t>
            </a:r>
            <a:endParaRPr lang="el-GR" sz="1800" dirty="0">
              <a:latin typeface="Arial" panose="020B0604020202020204" pitchFamily="34" charset="0"/>
              <a:cs typeface="Arial" panose="020B0604020202020204" pitchFamily="34" charset="0"/>
            </a:endParaRPr>
          </a:p>
        </p:txBody>
      </p:sp>
      <p:pic>
        <p:nvPicPr>
          <p:cNvPr id="5" name="Θέση περιεχομένου 4"/>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7086600" y="1066800"/>
            <a:ext cx="4267200" cy="2718252"/>
          </a:xfrm>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3962400"/>
            <a:ext cx="4915647"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8746576"/>
      </p:ext>
    </p:extLst>
  </p:cSld>
  <p:clrMapOvr>
    <a:masterClrMapping/>
  </p:clrMapOvr>
  <p:transition spd="slow">
    <p:wip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İçerik Yer Tutucusu"/>
          <p:cNvSpPr>
            <a:spLocks noGrp="1"/>
          </p:cNvSpPr>
          <p:nvPr>
            <p:ph idx="1"/>
          </p:nvPr>
        </p:nvSpPr>
        <p:spPr>
          <a:xfrm>
            <a:off x="762000" y="838201"/>
            <a:ext cx="10210800" cy="5287963"/>
          </a:xfrm>
        </p:spPr>
        <p:txBody>
          <a:bodyPr>
            <a:normAutofit/>
          </a:bodyPr>
          <a:lstStyle/>
          <a:p>
            <a:pPr algn="just"/>
            <a:r>
              <a:rPr lang="en-US" sz="1800" dirty="0">
                <a:latin typeface="Arial" panose="020B0604020202020204" pitchFamily="34" charset="0"/>
                <a:cs typeface="Arial" panose="020B0604020202020204" pitchFamily="34" charset="0"/>
              </a:rPr>
              <a:t>As expected, the role the construction played in creating jobs is absolutely </a:t>
            </a:r>
            <a:r>
              <a:rPr lang="en-US" sz="1800" dirty="0" err="1">
                <a:latin typeface="Arial" panose="020B0604020202020204" pitchFamily="34" charset="0"/>
                <a:cs typeface="Arial" panose="020B0604020202020204" pitchFamily="34" charset="0"/>
              </a:rPr>
              <a:t>nonignorable</a:t>
            </a:r>
            <a:r>
              <a:rPr lang="en-US" sz="1800" dirty="0">
                <a:latin typeface="Arial" panose="020B0604020202020204" pitchFamily="34" charset="0"/>
                <a:cs typeface="Arial" panose="020B0604020202020204" pitchFamily="34" charset="0"/>
              </a:rPr>
              <a:t>. Concerns around prosperity bubble are rising in Turkey which would ultimately lead the labor market to collapse. Since Jan 2009, the employment in construction has grown by 65% adding 655k new jobs.</a:t>
            </a:r>
          </a:p>
          <a:p>
            <a:pPr algn="just"/>
            <a:r>
              <a:rPr lang="en-US" sz="1800" dirty="0">
                <a:latin typeface="Arial" panose="020B0604020202020204" pitchFamily="34" charset="0"/>
                <a:cs typeface="Arial" panose="020B0604020202020204" pitchFamily="34" charset="0"/>
              </a:rPr>
              <a:t>More than 20% of the workforce is employed in agriculture in Turkey proving the country has a lot of challenges to face to be able to reach its high-tech export targets. Relatively, South Korea only employs 7% of its workforce in agriculture according to the</a:t>
            </a:r>
            <a:r>
              <a:rPr lang="ro-RO" sz="1800" dirty="0">
                <a:latin typeface="Arial" panose="020B0604020202020204" pitchFamily="34" charset="0"/>
                <a:cs typeface="Arial" panose="020B0604020202020204" pitchFamily="34" charset="0"/>
              </a:rPr>
              <a:t> World bank data</a:t>
            </a:r>
            <a:r>
              <a:rPr lang="en-US" sz="1800" dirty="0">
                <a:latin typeface="Arial" panose="020B0604020202020204" pitchFamily="34" charset="0"/>
                <a:cs typeface="Arial" panose="020B0604020202020204" pitchFamily="34" charset="0"/>
              </a:rPr>
              <a:t>.</a:t>
            </a:r>
          </a:p>
          <a:p>
            <a:pPr algn="just"/>
            <a:r>
              <a:rPr lang="en-US" sz="1800" dirty="0">
                <a:latin typeface="Arial" panose="020B0604020202020204" pitchFamily="34" charset="0"/>
                <a:cs typeface="Arial" panose="020B0604020202020204" pitchFamily="34" charset="0"/>
              </a:rPr>
              <a:t>Finally, and most importantly, Turkey’s civil service is continuing its steady expansion making the Turkish public sector’s weight on the country’s economy is quite considerable when compared to other nations. According to </a:t>
            </a:r>
            <a:r>
              <a:rPr lang="en-US" sz="1800" dirty="0" err="1">
                <a:latin typeface="Arial" panose="020B0604020202020204" pitchFamily="34" charset="0"/>
                <a:cs typeface="Arial" panose="020B0604020202020204" pitchFamily="34" charset="0"/>
              </a:rPr>
              <a:t>Mehmet</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Simsek</a:t>
            </a:r>
            <a:r>
              <a:rPr lang="en-US" sz="1800" dirty="0">
                <a:latin typeface="Arial" panose="020B0604020202020204" pitchFamily="34" charset="0"/>
                <a:cs typeface="Arial" panose="020B0604020202020204" pitchFamily="34" charset="0"/>
              </a:rPr>
              <a:t>, Turkish public sector accounts for 3.37 million people as of the end of June. Tragically securing a government job in Turkey is not an easy task thanks to the high level of politicization.</a:t>
            </a:r>
          </a:p>
          <a:p>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3561D06-09F5-CC42-8CC7-6E14D4AD9911}"/>
              </a:ext>
            </a:extLst>
          </p:cNvPr>
          <p:cNvSpPr>
            <a:spLocks noGrp="1"/>
          </p:cNvSpPr>
          <p:nvPr>
            <p:ph type="ctrTitle"/>
          </p:nvPr>
        </p:nvSpPr>
        <p:spPr>
          <a:xfrm>
            <a:off x="1524000" y="151803"/>
            <a:ext cx="9144000" cy="762597"/>
          </a:xfrm>
        </p:spPr>
        <p:txBody>
          <a:bodyPr>
            <a:normAutofit/>
          </a:bodyPr>
          <a:lstStyle/>
          <a:p>
            <a:r>
              <a:rPr lang="en-US" sz="2800" b="1" dirty="0">
                <a:latin typeface="Arial" panose="020B0604020202020204" pitchFamily="34" charset="0"/>
                <a:cs typeface="Arial" panose="020B0604020202020204" pitchFamily="34" charset="0"/>
              </a:rPr>
              <a:t>A</a:t>
            </a:r>
            <a:r>
              <a:rPr lang="tr-TR" sz="2800" b="1" dirty="0">
                <a:latin typeface="Arial" panose="020B0604020202020204" pitchFamily="34" charset="0"/>
                <a:cs typeface="Arial" panose="020B0604020202020204" pitchFamily="34" charset="0"/>
              </a:rPr>
              <a:t> </a:t>
            </a:r>
            <a:r>
              <a:rPr lang="en-US" sz="2800" b="1" dirty="0">
                <a:latin typeface="Arial" panose="020B0604020202020204" pitchFamily="34" charset="0"/>
                <a:cs typeface="Arial" panose="020B0604020202020204" pitchFamily="34" charset="0"/>
              </a:rPr>
              <a:t>S</a:t>
            </a:r>
            <a:r>
              <a:rPr lang="tr-TR" sz="2800" b="1" dirty="0">
                <a:latin typeface="Arial" panose="020B0604020202020204" pitchFamily="34" charset="0"/>
                <a:cs typeface="Arial" panose="020B0604020202020204" pitchFamily="34" charset="0"/>
              </a:rPr>
              <a:t>hort Survey about Busıness Opportunıty</a:t>
            </a:r>
          </a:p>
        </p:txBody>
      </p:sp>
      <p:pic>
        <p:nvPicPr>
          <p:cNvPr id="4" name="Resim 4">
            <a:extLst>
              <a:ext uri="{FF2B5EF4-FFF2-40B4-BE49-F238E27FC236}">
                <a16:creationId xmlns:a16="http://schemas.microsoft.com/office/drawing/2014/main" id="{41EECDD9-E2A4-FF4A-B3BE-5A65D74DC3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3718" y="1295400"/>
            <a:ext cx="4942098" cy="4873956"/>
          </a:xfrm>
          <a:prstGeom prst="rect">
            <a:avLst/>
          </a:prstGeom>
        </p:spPr>
      </p:pic>
      <p:pic>
        <p:nvPicPr>
          <p:cNvPr id="3" name="Resim 4">
            <a:extLst>
              <a:ext uri="{FF2B5EF4-FFF2-40B4-BE49-F238E27FC236}">
                <a16:creationId xmlns:a16="http://schemas.microsoft.com/office/drawing/2014/main" id="{9216F9B4-3E79-974E-AC9C-BA1A7E4F6E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1649" y="1296955"/>
            <a:ext cx="4756633" cy="4873957"/>
          </a:xfrm>
          <a:prstGeom prst="rect">
            <a:avLst/>
          </a:prstGeom>
        </p:spPr>
      </p:pic>
    </p:spTree>
    <p:extLst>
      <p:ext uri="{BB962C8B-B14F-4D97-AF65-F5344CB8AC3E}">
        <p14:creationId xmlns:p14="http://schemas.microsoft.com/office/powerpoint/2010/main" val="360348594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4">
            <a:extLst>
              <a:ext uri="{FF2B5EF4-FFF2-40B4-BE49-F238E27FC236}">
                <a16:creationId xmlns:a16="http://schemas.microsoft.com/office/drawing/2014/main" id="{CB1297A9-DCE3-914F-8830-67B35FE782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689" y="719666"/>
            <a:ext cx="5552311" cy="5418667"/>
          </a:xfrm>
          <a:prstGeom prst="rect">
            <a:avLst/>
          </a:prstGeom>
        </p:spPr>
      </p:pic>
      <p:pic>
        <p:nvPicPr>
          <p:cNvPr id="6" name="Resim 6">
            <a:extLst>
              <a:ext uri="{FF2B5EF4-FFF2-40B4-BE49-F238E27FC236}">
                <a16:creationId xmlns:a16="http://schemas.microsoft.com/office/drawing/2014/main" id="{F7077ED7-AF47-A848-BC8D-AA7EF91CD1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719665"/>
            <a:ext cx="5331269" cy="5418667"/>
          </a:xfrm>
          <a:prstGeom prst="rect">
            <a:avLst/>
          </a:prstGeom>
        </p:spPr>
      </p:pic>
    </p:spTree>
    <p:extLst>
      <p:ext uri="{BB962C8B-B14F-4D97-AF65-F5344CB8AC3E}">
        <p14:creationId xmlns:p14="http://schemas.microsoft.com/office/powerpoint/2010/main" val="70259414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ctrTitle"/>
          </p:nvPr>
        </p:nvSpPr>
        <p:spPr>
          <a:xfrm>
            <a:off x="609600" y="1523999"/>
            <a:ext cx="10972800" cy="1447801"/>
          </a:xfrm>
        </p:spPr>
        <p:txBody>
          <a:bodyPr>
            <a:noAutofit/>
          </a:bodyPr>
          <a:lstStyle/>
          <a:p>
            <a:pPr lvl="0">
              <a:spcBef>
                <a:spcPts val="0"/>
              </a:spcBef>
              <a:defRPr/>
            </a:pPr>
            <a:br>
              <a:rPr lang="en-US" sz="2800" b="1" kern="0" dirty="0">
                <a:ln w="3175">
                  <a:solidFill>
                    <a:prstClr val="white">
                      <a:alpha val="65000"/>
                    </a:prstClr>
                  </a:solidFill>
                </a:ln>
                <a:solidFill>
                  <a:schemeClr val="tx1"/>
                </a:solidFill>
                <a:latin typeface="Arial" panose="020B0604020202020204" pitchFamily="34" charset="0"/>
                <a:ea typeface="+mn-ea"/>
                <a:cs typeface="Arial" panose="020B0604020202020204" pitchFamily="34" charset="0"/>
              </a:rPr>
            </a:br>
            <a:r>
              <a:rPr lang="en-US" sz="2800" b="1" kern="0" dirty="0">
                <a:ln w="3175">
                  <a:solidFill>
                    <a:prstClr val="white">
                      <a:alpha val="65000"/>
                    </a:prstClr>
                  </a:solidFill>
                </a:ln>
                <a:solidFill>
                  <a:schemeClr val="tx1"/>
                </a:solidFill>
                <a:latin typeface="Arial" panose="020B0604020202020204" pitchFamily="34" charset="0"/>
                <a:ea typeface="+mn-ea"/>
                <a:cs typeface="Arial" panose="020B0604020202020204" pitchFamily="34" charset="0"/>
              </a:rPr>
              <a:t>How to Write a CV</a:t>
            </a:r>
            <a:br>
              <a:rPr lang="en-US" sz="2800" b="1" kern="0" dirty="0">
                <a:ln w="3175">
                  <a:solidFill>
                    <a:prstClr val="white">
                      <a:alpha val="65000"/>
                    </a:prstClr>
                  </a:solidFill>
                </a:ln>
                <a:solidFill>
                  <a:schemeClr val="tx1"/>
                </a:solidFill>
                <a:latin typeface="Arial" panose="020B0604020202020204" pitchFamily="34" charset="0"/>
                <a:ea typeface="+mn-ea"/>
                <a:cs typeface="Arial" panose="020B0604020202020204" pitchFamily="34" charset="0"/>
              </a:rPr>
            </a:br>
            <a:r>
              <a:rPr lang="en-US" sz="2800" b="1" kern="0" dirty="0">
                <a:ln w="3175">
                  <a:solidFill>
                    <a:prstClr val="white">
                      <a:alpha val="65000"/>
                    </a:prstClr>
                  </a:solidFill>
                </a:ln>
                <a:solidFill>
                  <a:schemeClr val="tx1"/>
                </a:solidFill>
                <a:latin typeface="Arial" panose="020B0604020202020204" pitchFamily="34" charset="0"/>
                <a:ea typeface="+mn-ea"/>
                <a:cs typeface="Arial" panose="020B0604020202020204" pitchFamily="34" charset="0"/>
              </a:rPr>
              <a:t>How to Write a Letter of Intent</a:t>
            </a:r>
            <a:br>
              <a:rPr lang="en-US" sz="2800" b="1" kern="0" dirty="0">
                <a:ln w="3175">
                  <a:solidFill>
                    <a:prstClr val="white">
                      <a:alpha val="65000"/>
                    </a:prstClr>
                  </a:solidFill>
                </a:ln>
                <a:solidFill>
                  <a:schemeClr val="tx1"/>
                </a:solidFill>
                <a:latin typeface="Arial" panose="020B0604020202020204" pitchFamily="34" charset="0"/>
                <a:ea typeface="+mn-ea"/>
                <a:cs typeface="Arial" panose="020B0604020202020204" pitchFamily="34" charset="0"/>
              </a:rPr>
            </a:br>
            <a:r>
              <a:rPr lang="en-US" sz="2800" b="1" kern="0" dirty="0">
                <a:ln w="3175">
                  <a:solidFill>
                    <a:prstClr val="white">
                      <a:alpha val="65000"/>
                    </a:prstClr>
                  </a:solidFill>
                </a:ln>
                <a:solidFill>
                  <a:prstClr val="black"/>
                </a:solidFill>
                <a:latin typeface="Arial" panose="020B0604020202020204" pitchFamily="34" charset="0"/>
                <a:cs typeface="Arial" panose="020B0604020202020204" pitchFamily="34" charset="0"/>
              </a:rPr>
              <a:t>How to Behave at an Interview</a:t>
            </a:r>
            <a:br>
              <a:rPr lang="ro-RO" sz="2800" b="1" kern="0" dirty="0">
                <a:solidFill>
                  <a:schemeClr val="tx1"/>
                </a:solidFill>
                <a:latin typeface="Arial" panose="020B0604020202020204" pitchFamily="34" charset="0"/>
                <a:ea typeface="+mn-ea"/>
                <a:cs typeface="Arial" panose="020B0604020202020204" pitchFamily="34" charset="0"/>
              </a:rPr>
            </a:br>
            <a:endParaRPr lang="el-GR" sz="28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1830624"/>
      </p:ext>
    </p:extLst>
  </p:cSld>
  <p:clrMapOvr>
    <a:masterClrMapping/>
  </p:clrMapOvr>
  <p:transition spd="slow">
    <p:push dir="u"/>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1A58A9-20ED-4FF7-BA91-77F4E4C2D53B}"/>
              </a:ext>
            </a:extLst>
          </p:cNvPr>
          <p:cNvSpPr/>
          <p:nvPr/>
        </p:nvSpPr>
        <p:spPr>
          <a:xfrm>
            <a:off x="457200" y="457200"/>
            <a:ext cx="7391400"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Calibri" panose="020F0502020204030204"/>
                <a:ea typeface="+mn-ea"/>
                <a:cs typeface="+mn-cs"/>
              </a:rPr>
              <a:t>According to the recommendations that are contained in the European Commission’s current documents, today's entrepreneurship education must be </a:t>
            </a:r>
            <a:r>
              <a:rPr kumimoji="0" lang="en-US" sz="2000" b="0" i="0" u="none" strike="noStrike" kern="0" cap="none" spc="0" normalizeH="0" baseline="0" noProof="0" dirty="0" err="1">
                <a:ln>
                  <a:noFill/>
                </a:ln>
                <a:solidFill>
                  <a:prstClr val="black"/>
                </a:solidFill>
                <a:effectLst/>
                <a:uLnTx/>
                <a:uFillTx/>
                <a:latin typeface="Calibri" panose="020F0502020204030204"/>
                <a:ea typeface="+mn-ea"/>
                <a:cs typeface="+mn-cs"/>
              </a:rPr>
              <a:t>materialised</a:t>
            </a:r>
            <a:r>
              <a:rPr kumimoji="0" lang="en-US" sz="2000" b="0" i="0" u="none" strike="noStrike" kern="0" cap="none" spc="0" normalizeH="0" baseline="0" noProof="0" dirty="0">
                <a:ln>
                  <a:noFill/>
                </a:ln>
                <a:solidFill>
                  <a:prstClr val="black"/>
                </a:solidFill>
                <a:effectLst/>
                <a:uLnTx/>
                <a:uFillTx/>
                <a:latin typeface="Calibri" panose="020F0502020204030204"/>
                <a:ea typeface="+mn-ea"/>
                <a:cs typeface="+mn-cs"/>
              </a:rPr>
              <a:t> through the development of a general set of competencies which are applicable to the all aspects of the students’ later professional life.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Calibri" panose="020F0502020204030204"/>
                <a:ea typeface="+mn-ea"/>
                <a:cs typeface="+mn-cs"/>
              </a:rPr>
              <a:t>The activities that are unfolded in group projects are ways of learning, education and training that contribute to creating the spirit, skills and entrepreneurial </a:t>
            </a:r>
            <a:r>
              <a:rPr kumimoji="0" lang="en-US" sz="2000" b="0" i="0" u="none" strike="noStrike" kern="0" cap="none" spc="0" normalizeH="0" baseline="0" noProof="0" dirty="0" err="1">
                <a:ln>
                  <a:noFill/>
                </a:ln>
                <a:solidFill>
                  <a:prstClr val="black"/>
                </a:solidFill>
                <a:effectLst/>
                <a:uLnTx/>
                <a:uFillTx/>
                <a:latin typeface="Calibri" panose="020F0502020204030204"/>
                <a:ea typeface="+mn-ea"/>
                <a:cs typeface="+mn-cs"/>
              </a:rPr>
              <a:t>behaviour</a:t>
            </a:r>
            <a:r>
              <a:rPr kumimoji="0" lang="en-US" sz="2000" b="0" i="0" u="none" strike="noStrike" kern="0" cap="none" spc="0" normalizeH="0" baseline="0" noProof="0" dirty="0">
                <a:ln>
                  <a:noFill/>
                </a:ln>
                <a:solidFill>
                  <a:prstClr val="black"/>
                </a:solidFill>
                <a:effectLst/>
                <a:uLnTx/>
                <a:uFillTx/>
                <a:latin typeface="Calibri" panose="020F0502020204030204"/>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Calibri" panose="020F0502020204030204"/>
                <a:ea typeface="+mn-ea"/>
                <a:cs typeface="+mn-cs"/>
              </a:rPr>
              <a:t>Real-life experience, problem-based learning and exchange of experience become a practical entrepreneurial experience in education before graduation. Entrepreneurial competence and skills can only be acquired or formed through practical and real-life learning activities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Calibri" panose="020F0502020204030204"/>
                <a:ea typeface="+mn-ea"/>
                <a:cs typeface="+mn-cs"/>
              </a:rPr>
              <a:t>One of the most important activities in the acquisition of entrepreneurial skills is the design of  the documents that will help any young person to build up an image, a "portrait" through which to objectively represent his/her skills and aptitudes.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Calibri" panose="020F0502020204030204"/>
                <a:ea typeface="+mn-ea"/>
                <a:cs typeface="+mn-cs"/>
              </a:rPr>
              <a:t>Two of these documents are the CV and letter of intent.</a:t>
            </a:r>
            <a:endParaRPr kumimoji="0" lang="ro-RO" sz="20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9B3E4B27-8406-48A2-8C25-DA12AAEAFCEC}"/>
              </a:ext>
            </a:extLst>
          </p:cNvPr>
          <p:cNvPicPr>
            <a:picLocks noChangeAspect="1"/>
          </p:cNvPicPr>
          <p:nvPr/>
        </p:nvPicPr>
        <p:blipFill>
          <a:blip r:embed="rId2"/>
          <a:stretch>
            <a:fillRect/>
          </a:stretch>
        </p:blipFill>
        <p:spPr>
          <a:xfrm>
            <a:off x="8229600" y="1752600"/>
            <a:ext cx="3182388" cy="3164098"/>
          </a:xfrm>
          <a:prstGeom prst="rect">
            <a:avLst/>
          </a:prstGeom>
        </p:spPr>
      </p:pic>
    </p:spTree>
    <p:extLst>
      <p:ext uri="{BB962C8B-B14F-4D97-AF65-F5344CB8AC3E}">
        <p14:creationId xmlns:p14="http://schemas.microsoft.com/office/powerpoint/2010/main" val="201119219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0A8CC5B-FC37-4B01-AD38-B140F3C3C63A}"/>
              </a:ext>
            </a:extLst>
          </p:cNvPr>
          <p:cNvSpPr/>
          <p:nvPr/>
        </p:nvSpPr>
        <p:spPr>
          <a:xfrm>
            <a:off x="647700" y="457200"/>
            <a:ext cx="10896600" cy="5601533"/>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How to Write a Curriculum Vitae</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sz="2000" b="1" kern="0" dirty="0">
              <a:solidFill>
                <a:prstClr val="black"/>
              </a:solidFill>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prstClr val="black"/>
              </a:solidFill>
              <a:effectLst/>
              <a:uLnTx/>
              <a:uFillTx/>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 CV is an instrument through which a candidate can "sell" his/her skills to a potential employer. Sometimes it takes only a few minutes for an experienced job hunter/recruiter to decide whether or not it is worth asking a candidate to come for the interview. Thus, candidates have to make sure that their CVs highlight their qualities and achievements in a concise and clear manner.</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 CV is the starting point in any selection process. It usually mediates the interview between the candidate who offers his / her services and competences, and the representatives of the employer / </a:t>
            </a:r>
            <a:r>
              <a:rPr kumimoji="0" lang="en-US"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organisation</a:t>
            </a:r>
            <a:r>
              <a:rPr kumimoji="0" lang="en-US"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that will, at a later stage, conduct the selection interview.</a:t>
            </a:r>
          </a:p>
          <a:p>
            <a:pPr lvl="0" algn="just" defTabSz="914400"/>
            <a:r>
              <a:rPr lang="en-US" dirty="0">
                <a:solidFill>
                  <a:prstClr val="black"/>
                </a:solidFill>
                <a:latin typeface="Arial" panose="020B0604020202020204" pitchFamily="34" charset="0"/>
                <a:cs typeface="Arial" panose="020B0604020202020204" pitchFamily="34" charset="0"/>
              </a:rPr>
              <a:t>The  CV - curriculum vitae is considered to be one of the most "handy" assessment procedures, based on biographical information. The data included in the CV should be easy to understand and interpret, being the document by which the person who selects gets persuaded that the applicant is the most suitable person for the job. Therefore, a curriculum vitae is not an autobiography, it is a functional document that should give the applicant the chance to participate in the interview, which is another stage of any selection process.</a:t>
            </a:r>
          </a:p>
          <a:p>
            <a:pPr lvl="0" algn="just" defTabSz="914400"/>
            <a:r>
              <a:rPr lang="en-US" dirty="0">
                <a:solidFill>
                  <a:prstClr val="black"/>
                </a:solidFill>
                <a:latin typeface="Arial" panose="020B0604020202020204" pitchFamily="34" charset="0"/>
                <a:cs typeface="Arial" panose="020B0604020202020204" pitchFamily="34" charset="0"/>
              </a:rPr>
              <a:t>In a contemporary context, there exists the </a:t>
            </a:r>
            <a:r>
              <a:rPr lang="en-US" dirty="0" err="1">
                <a:solidFill>
                  <a:prstClr val="black"/>
                </a:solidFill>
                <a:latin typeface="Arial" panose="020B0604020202020204" pitchFamily="34" charset="0"/>
                <a:cs typeface="Arial" panose="020B0604020202020204" pitchFamily="34" charset="0"/>
              </a:rPr>
              <a:t>Europass</a:t>
            </a:r>
            <a:r>
              <a:rPr lang="en-US" dirty="0">
                <a:solidFill>
                  <a:prstClr val="black"/>
                </a:solidFill>
                <a:latin typeface="Arial" panose="020B0604020202020204" pitchFamily="34" charset="0"/>
                <a:cs typeface="Arial" panose="020B0604020202020204" pitchFamily="34" charset="0"/>
              </a:rPr>
              <a:t> CV, whose features largely </a:t>
            </a:r>
            <a:r>
              <a:rPr lang="en-US" dirty="0" err="1">
                <a:solidFill>
                  <a:prstClr val="black"/>
                </a:solidFill>
                <a:latin typeface="Arial" panose="020B0604020202020204" pitchFamily="34" charset="0"/>
                <a:cs typeface="Arial" panose="020B0604020202020204" pitchFamily="34" charset="0"/>
              </a:rPr>
              <a:t>standardise</a:t>
            </a:r>
            <a:r>
              <a:rPr lang="en-US" dirty="0">
                <a:solidFill>
                  <a:prstClr val="black"/>
                </a:solidFill>
                <a:latin typeface="Arial" panose="020B0604020202020204" pitchFamily="34" charset="0"/>
                <a:cs typeface="Arial" panose="020B0604020202020204" pitchFamily="34" charset="0"/>
              </a:rPr>
              <a:t> the composition and information  that should be included in a  CV.</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325829520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5C9DF8A-7D44-47B1-92B4-9B8089BC12F9}"/>
              </a:ext>
            </a:extLst>
          </p:cNvPr>
          <p:cNvSpPr/>
          <p:nvPr/>
        </p:nvSpPr>
        <p:spPr>
          <a:xfrm>
            <a:off x="762000" y="304800"/>
            <a:ext cx="10972800" cy="6524863"/>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 Main Elements of a </a:t>
            </a:r>
            <a:r>
              <a:rPr kumimoji="0" lang="en-US" sz="2800" b="1"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Europass</a:t>
            </a:r>
            <a:r>
              <a:rPr kumimoji="0" lang="en-US" sz="28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CV Are:</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sz="2800" b="1" kern="0" dirty="0">
              <a:solidFill>
                <a:prstClr val="black"/>
              </a:solidFill>
              <a:latin typeface="Arial" panose="020B0604020202020204" pitchFamily="34"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Personal Information</a:t>
            </a:r>
          </a:p>
          <a:p>
            <a:pPr marL="285750" marR="0" lvl="0" indent="-285750" defTabSz="914400" eaLnBrk="1" fontAlgn="auto" latinLnBrk="0" hangingPunct="1">
              <a:lnSpc>
                <a:spcPct val="100000"/>
              </a:lnSpc>
              <a:spcBef>
                <a:spcPts val="0"/>
              </a:spcBef>
              <a:spcAft>
                <a:spcPts val="0"/>
              </a:spcAft>
              <a:buClrTx/>
              <a:buSzTx/>
              <a:buFontTx/>
              <a:buChar char="-"/>
              <a:tabLst/>
              <a:defRPr/>
            </a:pPr>
            <a:r>
              <a:rPr kumimoji="0" lang="en-US"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 work position for which the candidate is applying or the studies for which he/she is applying</a:t>
            </a:r>
          </a:p>
          <a:p>
            <a:pPr marR="0" lvl="0" defTabSz="914400" eaLnBrk="1" fontAlgn="auto" latinLnBrk="0" hangingPunct="1">
              <a:lnSpc>
                <a:spcPct val="100000"/>
              </a:lnSpc>
              <a:spcBef>
                <a:spcPts val="0"/>
              </a:spcBef>
              <a:spcAft>
                <a:spcPts val="0"/>
              </a:spcAft>
              <a:buClrTx/>
              <a:buSzTx/>
              <a:tabLst/>
              <a:defRPr/>
            </a:pPr>
            <a:endParaRPr kumimoji="0" lang="en-US"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Professional Experience</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Education and Training</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Personal skills: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foreign languages;</a:t>
            </a:r>
          </a:p>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communication skills;</a:t>
            </a:r>
          </a:p>
          <a:p>
            <a:pPr marR="0" lvl="0" defTabSz="914400" eaLnBrk="1" fontAlgn="auto" latinLnBrk="0" hangingPunct="1">
              <a:lnSpc>
                <a:spcPct val="100000"/>
              </a:lnSpc>
              <a:spcBef>
                <a:spcPts val="0"/>
              </a:spcBef>
              <a:spcAft>
                <a:spcPts val="0"/>
              </a:spcAft>
              <a:buClrTx/>
              <a:buSzTx/>
              <a:tabLst/>
              <a:defRPr/>
            </a:pPr>
            <a:r>
              <a:rPr kumimoji="0" lang="en-US"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organisational</a:t>
            </a:r>
            <a:r>
              <a:rPr kumimoji="0" lang="en-US"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 managerial skills;</a:t>
            </a:r>
          </a:p>
          <a:p>
            <a:pPr marL="285750" marR="0" lvl="0" indent="-285750" defTabSz="914400" eaLnBrk="1" fontAlgn="auto" latinLnBrk="0" hangingPunct="1">
              <a:lnSpc>
                <a:spcPct val="100000"/>
              </a:lnSpc>
              <a:spcBef>
                <a:spcPts val="0"/>
              </a:spcBef>
              <a:spcAft>
                <a:spcPts val="0"/>
              </a:spcAft>
              <a:buClrTx/>
              <a:buSzTx/>
              <a:buFontTx/>
              <a:buChar char="-"/>
              <a:tabLst/>
              <a:defRPr/>
            </a:pPr>
            <a:endParaRPr kumimoji="0" lang="en-US"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Skills acquired in the workplace</a:t>
            </a:r>
          </a:p>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computer skills;</a:t>
            </a:r>
          </a:p>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other skills;</a:t>
            </a:r>
          </a:p>
          <a:p>
            <a:pPr marR="0" lvl="0" defTabSz="914400" eaLnBrk="1" fontAlgn="auto" latinLnBrk="0" hangingPunct="1">
              <a:lnSpc>
                <a:spcPct val="100000"/>
              </a:lnSpc>
              <a:spcBef>
                <a:spcPts val="0"/>
              </a:spcBef>
              <a:spcAft>
                <a:spcPts val="0"/>
              </a:spcAft>
              <a:buClrTx/>
              <a:buSzTx/>
              <a:tabLst/>
              <a:defRPr/>
            </a:pPr>
            <a:r>
              <a:rPr kumimoji="0" lang="en-US"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driver's license;</a:t>
            </a:r>
          </a:p>
          <a:p>
            <a:pPr marL="285750" marR="0" lvl="0" indent="-285750" defTabSz="914400" eaLnBrk="1" fontAlgn="auto" latinLnBrk="0" hangingPunct="1">
              <a:lnSpc>
                <a:spcPct val="100000"/>
              </a:lnSpc>
              <a:spcBef>
                <a:spcPts val="0"/>
              </a:spcBef>
              <a:spcAft>
                <a:spcPts val="0"/>
              </a:spcAft>
              <a:buClrTx/>
              <a:buSzTx/>
              <a:buFontTx/>
              <a:buChar char="-"/>
              <a:tabLst/>
              <a:defRPr/>
            </a:pPr>
            <a:endParaRPr kumimoji="0" lang="en-US"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More information: </a:t>
            </a:r>
            <a:r>
              <a:rPr kumimoji="0" lang="en-US"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Annexes (documents, diplomas, evidence of the activities mentioned in the CV)</a:t>
            </a:r>
          </a:p>
        </p:txBody>
      </p:sp>
    </p:spTree>
    <p:extLst>
      <p:ext uri="{BB962C8B-B14F-4D97-AF65-F5344CB8AC3E}">
        <p14:creationId xmlns:p14="http://schemas.microsoft.com/office/powerpoint/2010/main" val="396426374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F13574D-752A-4EE5-8DB7-F1D6E9DB2FD1}"/>
              </a:ext>
            </a:extLst>
          </p:cNvPr>
          <p:cNvSpPr/>
          <p:nvPr/>
        </p:nvSpPr>
        <p:spPr>
          <a:xfrm>
            <a:off x="838200" y="1066800"/>
            <a:ext cx="10515600" cy="1754326"/>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 students are taught  the criteria to be followed in writing a CV. They learn that the chronological life curriculum is the most used type in which the headings are organized in stages from the current period and they continue, in reverse order, to the farthest period. </a:t>
            </a:r>
          </a:p>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 other type of CV, the functional life one, is the type of CV that </a:t>
            </a:r>
            <a:r>
              <a:rPr kumimoji="0" lang="en-US"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emphasises</a:t>
            </a:r>
            <a:r>
              <a:rPr kumimoji="0" lang="en-US"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especially the candidate’s personal and professional achievements, without taking into account chronology.</a:t>
            </a:r>
          </a:p>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Special attention is given to the way the students write the  CV content.</a:t>
            </a:r>
          </a:p>
        </p:txBody>
      </p:sp>
    </p:spTree>
    <p:extLst>
      <p:ext uri="{BB962C8B-B14F-4D97-AF65-F5344CB8AC3E}">
        <p14:creationId xmlns:p14="http://schemas.microsoft.com/office/powerpoint/2010/main" val="331235572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4B140DB-608F-44E1-9070-1EC87EF3466E}"/>
              </a:ext>
            </a:extLst>
          </p:cNvPr>
          <p:cNvSpPr/>
          <p:nvPr/>
        </p:nvSpPr>
        <p:spPr>
          <a:xfrm>
            <a:off x="685800" y="381000"/>
            <a:ext cx="10820400" cy="4955203"/>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 Letter of Intent</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rPr>
              <a:t>The  students  learn how to write a letter of intent. The letter of intent is also known as the letter of motivation or presentation. It is the first contact that is established with the employer and it  represents the link between the CV (resume) and the work placement.</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rPr>
              <a:t>Many employers do not even consider a CV unless they are accompanied by a letter of intent. Due to the content of the letter of intent, this presents a greater chance to highlight the candidate’s  personality and the "strong points".</a:t>
            </a:r>
          </a:p>
          <a:p>
            <a:pPr lvl="0" defTabSz="914400"/>
            <a:r>
              <a:rPr lang="en-US" sz="2000" dirty="0">
                <a:solidFill>
                  <a:prstClr val="black"/>
                </a:solidFill>
              </a:rPr>
              <a:t>Such a letter should be conceived exclusively for the employing </a:t>
            </a:r>
            <a:r>
              <a:rPr lang="en-US" sz="2000" dirty="0" err="1">
                <a:solidFill>
                  <a:prstClr val="black"/>
                </a:solidFill>
              </a:rPr>
              <a:t>organisation</a:t>
            </a:r>
            <a:r>
              <a:rPr lang="en-US" sz="2000" dirty="0">
                <a:solidFill>
                  <a:prstClr val="black"/>
                </a:solidFill>
              </a:rPr>
              <a:t>; it is the first chance to remark and express the special interest for the </a:t>
            </a:r>
            <a:r>
              <a:rPr lang="en-US" sz="2000" dirty="0" err="1">
                <a:solidFill>
                  <a:prstClr val="black"/>
                </a:solidFill>
              </a:rPr>
              <a:t>organisation</a:t>
            </a:r>
            <a:r>
              <a:rPr lang="en-US" sz="2000" dirty="0">
                <a:solidFill>
                  <a:prstClr val="black"/>
                </a:solidFill>
              </a:rPr>
              <a:t> and the position you aim at.</a:t>
            </a:r>
          </a:p>
          <a:p>
            <a:pPr lvl="0" defTabSz="914400"/>
            <a:r>
              <a:rPr lang="en-US" sz="2000" dirty="0">
                <a:solidFill>
                  <a:prstClr val="black"/>
                </a:solidFill>
              </a:rPr>
              <a:t>Although the CV contains the most personal information, studies, and previous jobs, it is the letter of intent that will make the employer choose an applicant over the other candidates due to the personality and qualities that are reflected in it. It is proof of the work done during the previous career.</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257111356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8B2F9C7-3444-470B-80F5-2EF5AB991313}"/>
              </a:ext>
            </a:extLst>
          </p:cNvPr>
          <p:cNvSpPr/>
          <p:nvPr/>
        </p:nvSpPr>
        <p:spPr>
          <a:xfrm>
            <a:off x="457200" y="609600"/>
            <a:ext cx="10668000" cy="5139869"/>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What to Include in a Letter of Intent</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rPr>
              <a:t>Opening Remarks </a:t>
            </a:r>
            <a:r>
              <a:rPr kumimoji="0" lang="en-US" sz="2000" i="0" u="none" strike="noStrike" kern="0" cap="none" spc="0" normalizeH="0" baseline="0" noProof="0" dirty="0">
                <a:ln>
                  <a:noFill/>
                </a:ln>
                <a:solidFill>
                  <a:prstClr val="black"/>
                </a:solidFill>
                <a:effectLst/>
                <a:uLnTx/>
                <a:uFillTx/>
              </a:rPr>
              <a:t>- </a:t>
            </a:r>
            <a:r>
              <a:rPr kumimoji="0" lang="en-US" sz="2000" b="1" i="0" u="none" strike="noStrike" kern="0" cap="none" spc="0" normalizeH="0" baseline="0" noProof="0" dirty="0">
                <a:ln>
                  <a:noFill/>
                </a:ln>
                <a:solidFill>
                  <a:prstClr val="black"/>
                </a:solidFill>
                <a:effectLst/>
                <a:uLnTx/>
                <a:uFillTx/>
              </a:rPr>
              <a:t>W</a:t>
            </a:r>
            <a:r>
              <a:rPr kumimoji="0" lang="en-US" sz="2000" b="0" i="0" u="none" strike="noStrike" kern="0" cap="none" spc="0" normalizeH="0" baseline="0" noProof="0" dirty="0">
                <a:ln>
                  <a:noFill/>
                </a:ln>
                <a:solidFill>
                  <a:prstClr val="black"/>
                </a:solidFill>
                <a:effectLst/>
                <a:uLnTx/>
                <a:uFillTx/>
              </a:rPr>
              <a:t>e should begin with a professional salutation. For this we need to find out the name of the employer or hiring manager and include it in your opening remarks.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rPr>
              <a:t>Body Paragraph 1: Introduction </a:t>
            </a:r>
            <a:r>
              <a:rPr kumimoji="0" lang="en-US" sz="2000" i="0" u="none" strike="noStrike" kern="0" cap="none" spc="0" normalizeH="0" baseline="0" noProof="0" dirty="0">
                <a:ln>
                  <a:noFill/>
                </a:ln>
                <a:solidFill>
                  <a:prstClr val="black"/>
                </a:solidFill>
                <a:effectLst/>
                <a:uLnTx/>
                <a:uFillTx/>
              </a:rPr>
              <a:t>-</a:t>
            </a:r>
            <a:r>
              <a:rPr kumimoji="0" lang="en-US" sz="2000" b="1" i="0" u="none" strike="noStrike" kern="0" cap="none" spc="0" normalizeH="0" baseline="0" noProof="0" dirty="0">
                <a:ln>
                  <a:noFill/>
                </a:ln>
                <a:solidFill>
                  <a:prstClr val="black"/>
                </a:solidFill>
                <a:effectLst/>
                <a:uLnTx/>
                <a:uFillTx/>
              </a:rPr>
              <a:t> </a:t>
            </a:r>
            <a:r>
              <a:rPr kumimoji="0" lang="en-US" sz="2000" b="0" i="0" u="none" strike="noStrike" kern="0" cap="none" spc="0" normalizeH="0" baseline="0" noProof="0" dirty="0">
                <a:ln>
                  <a:noFill/>
                </a:ln>
                <a:solidFill>
                  <a:prstClr val="black"/>
                </a:solidFill>
                <a:effectLst/>
                <a:uLnTx/>
                <a:uFillTx/>
              </a:rPr>
              <a:t>We should begin our letter by introducing ourselves and explaining the reason why we are writing. If we want to respond to a specific job listing, we will mention this, whereas if we do not, we will simply explain that we are interested in working for the company. We should explain what type of work we are interested in, but in this case, we should not too specific.</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rPr>
              <a:t>Body Paragraph 2: Highlight Relevant Skills </a:t>
            </a:r>
            <a:r>
              <a:rPr kumimoji="0" lang="en-US" sz="2000" i="0" u="none" strike="noStrike" kern="0" cap="none" spc="0" normalizeH="0" baseline="0" noProof="0" dirty="0">
                <a:ln>
                  <a:noFill/>
                </a:ln>
                <a:solidFill>
                  <a:prstClr val="black"/>
                </a:solidFill>
                <a:effectLst/>
                <a:uLnTx/>
                <a:uFillTx/>
              </a:rPr>
              <a:t>- </a:t>
            </a:r>
            <a:r>
              <a:rPr kumimoji="0" lang="en-US" sz="2000" b="0" i="0" u="none" strike="noStrike" kern="0" cap="none" spc="0" normalizeH="0" baseline="0" noProof="0" dirty="0">
                <a:ln>
                  <a:noFill/>
                </a:ln>
                <a:solidFill>
                  <a:prstClr val="black"/>
                </a:solidFill>
                <a:effectLst/>
                <a:uLnTx/>
                <a:uFillTx/>
              </a:rPr>
              <a:t>Here it is where we connect our skills and abilities to the job listing. We should spend some time to properly review the job description and the requirements listed in it. We should also mention one or two important requirements of the job, and explain how we can meet these requirements. We will need to provide specific examples from our past work experiences. We might divide this section into two paragraphs, this depending on the number of skills we want to mention.</a:t>
            </a:r>
          </a:p>
        </p:txBody>
      </p:sp>
    </p:spTree>
    <p:extLst>
      <p:ext uri="{BB962C8B-B14F-4D97-AF65-F5344CB8AC3E}">
        <p14:creationId xmlns:p14="http://schemas.microsoft.com/office/powerpoint/2010/main" val="19712908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33400" y="76200"/>
            <a:ext cx="10363200" cy="792162"/>
          </a:xfrm>
        </p:spPr>
        <p:txBody>
          <a:bodyPr>
            <a:normAutofit/>
          </a:bodyPr>
          <a:lstStyle/>
          <a:p>
            <a:pPr algn="ctr"/>
            <a:r>
              <a:rPr lang="ro-RO" sz="2800" b="1" dirty="0">
                <a:latin typeface="Arial" panose="020B0604020202020204" pitchFamily="34" charset="0"/>
                <a:cs typeface="Arial" panose="020B0604020202020204" pitchFamily="34" charset="0"/>
              </a:rPr>
              <a:t>S</a:t>
            </a:r>
            <a:r>
              <a:rPr lang="en-US" sz="2800" b="1" dirty="0" err="1">
                <a:latin typeface="Arial" panose="020B0604020202020204" pitchFamily="34" charset="0"/>
                <a:cs typeface="Arial" panose="020B0604020202020204" pitchFamily="34" charset="0"/>
              </a:rPr>
              <a:t>terea</a:t>
            </a:r>
            <a:r>
              <a:rPr lang="en-US" sz="2800" b="1" dirty="0">
                <a:latin typeface="Arial" panose="020B0604020202020204" pitchFamily="34" charset="0"/>
                <a:cs typeface="Arial" panose="020B0604020202020204" pitchFamily="34" charset="0"/>
              </a:rPr>
              <a:t> </a:t>
            </a:r>
            <a:r>
              <a:rPr lang="ro-RO" sz="2800" b="1" dirty="0">
                <a:latin typeface="Arial" panose="020B0604020202020204" pitchFamily="34" charset="0"/>
                <a:cs typeface="Arial" panose="020B0604020202020204" pitchFamily="34" charset="0"/>
              </a:rPr>
              <a:t>E</a:t>
            </a:r>
            <a:r>
              <a:rPr lang="en-US" sz="2800" b="1" dirty="0" err="1">
                <a:latin typeface="Arial" panose="020B0604020202020204" pitchFamily="34" charset="0"/>
                <a:cs typeface="Arial" panose="020B0604020202020204" pitchFamily="34" charset="0"/>
              </a:rPr>
              <a:t>llada</a:t>
            </a:r>
            <a:r>
              <a:rPr lang="en-US" sz="2800" b="1" dirty="0">
                <a:latin typeface="Arial" panose="020B0604020202020204" pitchFamily="34" charset="0"/>
                <a:cs typeface="Arial" panose="020B0604020202020204" pitchFamily="34" charset="0"/>
              </a:rPr>
              <a:t> </a:t>
            </a:r>
            <a:r>
              <a:rPr lang="ro-RO" sz="2800" b="1" dirty="0">
                <a:latin typeface="Arial" panose="020B0604020202020204" pitchFamily="34" charset="0"/>
                <a:cs typeface="Arial" panose="020B0604020202020204" pitchFamily="34" charset="0"/>
              </a:rPr>
              <a:t>L</a:t>
            </a:r>
            <a:r>
              <a:rPr lang="en-US" sz="2800" b="1" dirty="0" err="1">
                <a:latin typeface="Arial" panose="020B0604020202020204" pitchFamily="34" charset="0"/>
                <a:cs typeface="Arial" panose="020B0604020202020204" pitchFamily="34" charset="0"/>
              </a:rPr>
              <a:t>abor</a:t>
            </a:r>
            <a:r>
              <a:rPr lang="en-US" sz="2800" b="1" dirty="0">
                <a:latin typeface="Arial" panose="020B0604020202020204" pitchFamily="34" charset="0"/>
                <a:cs typeface="Arial" panose="020B0604020202020204" pitchFamily="34" charset="0"/>
              </a:rPr>
              <a:t> </a:t>
            </a:r>
            <a:r>
              <a:rPr lang="ro-RO" sz="2800" b="1" dirty="0">
                <a:latin typeface="Arial" panose="020B0604020202020204" pitchFamily="34" charset="0"/>
                <a:cs typeface="Arial" panose="020B0604020202020204" pitchFamily="34" charset="0"/>
              </a:rPr>
              <a:t>M</a:t>
            </a:r>
            <a:r>
              <a:rPr lang="en-US" sz="2800" b="1" dirty="0" err="1">
                <a:latin typeface="Arial" panose="020B0604020202020204" pitchFamily="34" charset="0"/>
                <a:cs typeface="Arial" panose="020B0604020202020204" pitchFamily="34" charset="0"/>
              </a:rPr>
              <a:t>arket</a:t>
            </a:r>
            <a:endParaRPr lang="el-GR" sz="2800" b="1" dirty="0">
              <a:latin typeface="Arial" panose="020B0604020202020204" pitchFamily="34" charset="0"/>
              <a:cs typeface="Arial" panose="020B0604020202020204" pitchFamily="34" charset="0"/>
            </a:endParaRPr>
          </a:p>
        </p:txBody>
      </p:sp>
      <p:sp>
        <p:nvSpPr>
          <p:cNvPr id="3" name="Θέση περιεχομένου 2"/>
          <p:cNvSpPr>
            <a:spLocks noGrp="1"/>
          </p:cNvSpPr>
          <p:nvPr>
            <p:ph sz="quarter" idx="1"/>
          </p:nvPr>
        </p:nvSpPr>
        <p:spPr>
          <a:xfrm>
            <a:off x="304800" y="1295400"/>
            <a:ext cx="6096000" cy="5257800"/>
          </a:xfrm>
        </p:spPr>
        <p:txBody>
          <a:bodyPr>
            <a:normAutofit/>
          </a:bodyPr>
          <a:lstStyle/>
          <a:p>
            <a:pPr marL="0" indent="0" algn="just">
              <a:buNone/>
            </a:pPr>
            <a:r>
              <a:rPr lang="en-US" sz="1800" dirty="0">
                <a:latin typeface="Arial" panose="020B0604020202020204" pitchFamily="34" charset="0"/>
                <a:cs typeface="Arial" panose="020B0604020202020204" pitchFamily="34" charset="0"/>
              </a:rPr>
              <a:t>The secondary sector is crucial for the regional economy and in 2015 accounted for 35.2% of the regional Gross Value Added (GVA), which totaled €6.941m, while the services sector share was 56.2% and that of the primary one was 8.6% (Hellenic Statistical Authority, 2018). In 2017, the region employed 5.0% (187,7 thousands) of the country's workforce: 57.9% of which in the tertiary sector, 19.8% in the secondary sector and 22.4% in the primary sector (Eurostat, 2018).</a:t>
            </a:r>
            <a:endParaRPr lang="el-GR" sz="1800" dirty="0">
              <a:latin typeface="Arial" panose="020B0604020202020204" pitchFamily="34" charset="0"/>
              <a:cs typeface="Arial" panose="020B0604020202020204" pitchFamily="34" charset="0"/>
            </a:endParaRPr>
          </a:p>
        </p:txBody>
      </p:sp>
      <p:pic>
        <p:nvPicPr>
          <p:cNvPr id="5" name="Θέση περιεχομένου 4"/>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6528861" y="1219200"/>
            <a:ext cx="5379179" cy="4953000"/>
          </a:xfrm>
        </p:spPr>
      </p:pic>
    </p:spTree>
    <p:extLst>
      <p:ext uri="{BB962C8B-B14F-4D97-AF65-F5344CB8AC3E}">
        <p14:creationId xmlns:p14="http://schemas.microsoft.com/office/powerpoint/2010/main" val="2061649252"/>
      </p:ext>
    </p:extLst>
  </p:cSld>
  <p:clrMapOvr>
    <a:masterClrMapping/>
  </p:clrMapOvr>
  <p:transition spd="slow">
    <p:randomBar dir="vert"/>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F02D60D-28B6-42B6-A9B5-55652D6657A5}"/>
              </a:ext>
            </a:extLst>
          </p:cNvPr>
          <p:cNvSpPr/>
          <p:nvPr/>
        </p:nvSpPr>
        <p:spPr>
          <a:xfrm>
            <a:off x="876300" y="457200"/>
            <a:ext cx="10439400" cy="3724096"/>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Body Paragraph 3: Call to Action </a:t>
            </a:r>
            <a:r>
              <a:rPr kumimoji="0" lang="en-US"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We should conclude our letter with a brief paragraph on how we will follow up. If the job listing states not to follow up, we should simply say that we look forward to hearing from the employer.</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Closing remarks - </a:t>
            </a:r>
            <a:r>
              <a:rPr kumimoji="0" lang="en-US"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W</a:t>
            </a:r>
            <a:r>
              <a:rPr kumimoji="0" lang="en-US"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e should end the letter of intent with a professional closing such as ‘Yours faithfully’ or ‘Yours sincerely’, depending on the fact that we know the name of the person to whom we address the letter or we do not know the name. If we are submitting a printed letter, we should include a handwritten signature followed by our typed name. If we are emailing the letter, we should conclude with  our email signature.</a:t>
            </a:r>
          </a:p>
          <a:p>
            <a:pPr marL="0" marR="0" lvl="0" indent="0" algn="just" defTabSz="914400" eaLnBrk="1" fontAlgn="auto" latinLnBrk="0" hangingPunct="1">
              <a:lnSpc>
                <a:spcPct val="100000"/>
              </a:lnSpc>
              <a:spcBef>
                <a:spcPts val="0"/>
              </a:spcBef>
              <a:spcAft>
                <a:spcPts val="0"/>
              </a:spcAft>
              <a:buClrTx/>
              <a:buSzTx/>
              <a:buFontTx/>
              <a:buNone/>
              <a:tabLst/>
              <a:defRPr/>
            </a:pPr>
            <a:endParaRPr lang="en-US" kern="0" dirty="0">
              <a:solidFill>
                <a:prstClr val="black"/>
              </a:solidFill>
              <a:latin typeface="Arial" panose="020B0604020202020204" pitchFamily="34" charset="0"/>
              <a:cs typeface="Arial" panose="020B0604020202020204" pitchFamily="34" charset="0"/>
            </a:endParaRPr>
          </a:p>
          <a:p>
            <a:pPr lvl="0" algn="just" defTabSz="914400"/>
            <a:r>
              <a:rPr lang="en-US" dirty="0">
                <a:solidFill>
                  <a:prstClr val="black"/>
                </a:solidFill>
                <a:latin typeface="Arial" panose="020B0604020202020204" pitchFamily="34" charset="0"/>
                <a:cs typeface="Arial" panose="020B0604020202020204" pitchFamily="34" charset="0"/>
              </a:rPr>
              <a:t>The students should also participate in interviews with real managers so that they should acquire real life skills of how to behave during an interview.</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17698758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2454322-80FA-42BB-8D60-D0450731E438}"/>
              </a:ext>
            </a:extLst>
          </p:cNvPr>
          <p:cNvSpPr/>
          <p:nvPr/>
        </p:nvSpPr>
        <p:spPr>
          <a:xfrm>
            <a:off x="990600" y="422528"/>
            <a:ext cx="7924800"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How to Behave at an Interview:</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Before the Interview</a:t>
            </a:r>
            <a:endParaRPr kumimoji="0" lang="ro-RO" sz="28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Rectangle 2">
            <a:extLst>
              <a:ext uri="{FF2B5EF4-FFF2-40B4-BE49-F238E27FC236}">
                <a16:creationId xmlns:a16="http://schemas.microsoft.com/office/drawing/2014/main" id="{9375E363-67A6-4A3B-8001-9E68A19FA5C9}"/>
              </a:ext>
            </a:extLst>
          </p:cNvPr>
          <p:cNvSpPr/>
          <p:nvPr/>
        </p:nvSpPr>
        <p:spPr>
          <a:xfrm>
            <a:off x="914400" y="1676400"/>
            <a:ext cx="7315199" cy="4967514"/>
          </a:xfrm>
          <a:prstGeom prst="rect">
            <a:avLst/>
          </a:prstGeom>
        </p:spPr>
        <p:txBody>
          <a:bodyPr wrap="square">
            <a:spAutoFit/>
          </a:bodyPr>
          <a:lstStyle/>
          <a:p>
            <a:pPr marL="0" marR="0" lvl="0" indent="0" algn="just" defTabSz="914400" rtl="0" eaLnBrk="1" fontAlgn="auto" latinLnBrk="0" hangingPunct="1">
              <a:lnSpc>
                <a:spcPct val="100000"/>
              </a:lnSpc>
              <a:spcBef>
                <a:spcPct val="20000"/>
              </a:spcBef>
              <a:spcAft>
                <a:spcPts val="0"/>
              </a:spcAft>
              <a:buClr>
                <a:srgbClr val="873624"/>
              </a:buClr>
              <a:buSzTx/>
              <a:buFontTx/>
              <a:buNone/>
              <a:tabLst/>
              <a:defRPr/>
            </a:pPr>
            <a:r>
              <a:rPr kumimoji="0" lang="en-US" sz="18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1. Start by researching the company and your interviewers.</a:t>
            </a:r>
          </a:p>
          <a:p>
            <a:pPr marL="0" marR="0" lvl="0" indent="0" algn="just" defTabSz="914400" rtl="0" eaLnBrk="1" fontAlgn="auto" latinLnBrk="0" hangingPunct="1">
              <a:lnSpc>
                <a:spcPct val="100000"/>
              </a:lnSpc>
              <a:spcBef>
                <a:spcPct val="20000"/>
              </a:spcBef>
              <a:spcAft>
                <a:spcPts val="0"/>
              </a:spcAft>
              <a:buClr>
                <a:srgbClr val="873624"/>
              </a:buClr>
              <a:buSzTx/>
              <a:buFontTx/>
              <a:buNone/>
              <a:tabLst/>
              <a:defRPr/>
            </a:pPr>
            <a:r>
              <a:rPr kumimoji="0" lang="en-US" sz="18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2. </a:t>
            </a:r>
            <a:r>
              <a:rPr kumimoji="0" lang="en-US" sz="1800" b="0" i="0" u="none" strike="noStrike" kern="1200" cap="none" spc="0" normalizeH="0" baseline="0" noProof="0" dirty="0" err="1">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Practise</a:t>
            </a:r>
            <a:r>
              <a:rPr kumimoji="0" lang="en-US" sz="18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 your answers to common interview questions. </a:t>
            </a:r>
          </a:p>
          <a:p>
            <a:pPr marL="0" marR="0" lvl="0" indent="0" algn="just" defTabSz="914400" rtl="0" eaLnBrk="1" fontAlgn="auto" latinLnBrk="0" hangingPunct="1">
              <a:lnSpc>
                <a:spcPct val="100000"/>
              </a:lnSpc>
              <a:spcBef>
                <a:spcPct val="20000"/>
              </a:spcBef>
              <a:spcAft>
                <a:spcPts val="0"/>
              </a:spcAft>
              <a:buClr>
                <a:srgbClr val="873624"/>
              </a:buClr>
              <a:buSzTx/>
              <a:buFontTx/>
              <a:buNone/>
              <a:tabLst/>
              <a:defRPr/>
            </a:pPr>
            <a:r>
              <a:rPr kumimoji="0" lang="en-US" sz="18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3. Re-read the job description. </a:t>
            </a:r>
          </a:p>
          <a:p>
            <a:pPr marL="0" marR="0" lvl="0" indent="0" algn="just" defTabSz="914400" rtl="0" eaLnBrk="1" fontAlgn="auto" latinLnBrk="0" hangingPunct="1">
              <a:lnSpc>
                <a:spcPct val="100000"/>
              </a:lnSpc>
              <a:spcBef>
                <a:spcPct val="20000"/>
              </a:spcBef>
              <a:spcAft>
                <a:spcPts val="0"/>
              </a:spcAft>
              <a:buClr>
                <a:srgbClr val="873624"/>
              </a:buClr>
              <a:buSzTx/>
              <a:buFontTx/>
              <a:buNone/>
              <a:tabLst/>
              <a:defRPr/>
            </a:pPr>
            <a:r>
              <a:rPr kumimoji="0" lang="en-US" sz="18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4. Prepare to be asked about times in the past when you used a specific skill.</a:t>
            </a:r>
          </a:p>
          <a:p>
            <a:pPr marL="0" marR="0" lvl="0" indent="0" algn="just" defTabSz="914400" rtl="0" eaLnBrk="1" fontAlgn="auto" latinLnBrk="0" hangingPunct="1">
              <a:lnSpc>
                <a:spcPct val="100000"/>
              </a:lnSpc>
              <a:spcBef>
                <a:spcPct val="20000"/>
              </a:spcBef>
              <a:spcAft>
                <a:spcPts val="0"/>
              </a:spcAft>
              <a:buClr>
                <a:srgbClr val="873624"/>
              </a:buClr>
              <a:buSzTx/>
              <a:buFontTx/>
              <a:buNone/>
              <a:tabLst/>
              <a:defRPr/>
            </a:pPr>
            <a:r>
              <a:rPr kumimoji="0" lang="en-US" sz="18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5. Recruit a friend to </a:t>
            </a:r>
            <a:r>
              <a:rPr kumimoji="0" lang="en-US" sz="1800" b="0" i="0" u="none" strike="noStrike" kern="1200" cap="none" spc="0" normalizeH="0" baseline="0" noProof="0" dirty="0" err="1">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practise</a:t>
            </a:r>
            <a:r>
              <a:rPr kumimoji="0" lang="en-US" sz="18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 answering questions. </a:t>
            </a:r>
          </a:p>
          <a:p>
            <a:pPr marL="0" marR="0" lvl="0" indent="0" algn="just" defTabSz="914400" rtl="0" eaLnBrk="1" fontAlgn="auto" latinLnBrk="0" hangingPunct="1">
              <a:lnSpc>
                <a:spcPct val="100000"/>
              </a:lnSpc>
              <a:spcBef>
                <a:spcPct val="20000"/>
              </a:spcBef>
              <a:spcAft>
                <a:spcPts val="0"/>
              </a:spcAft>
              <a:buClr>
                <a:srgbClr val="873624"/>
              </a:buClr>
              <a:buSzTx/>
              <a:buFontTx/>
              <a:buNone/>
              <a:tabLst/>
              <a:defRPr/>
            </a:pPr>
            <a:r>
              <a:rPr kumimoji="0" lang="en-US" sz="18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6. Prepare a list of references. </a:t>
            </a:r>
          </a:p>
          <a:p>
            <a:pPr marL="0" marR="0" lvl="0" indent="0" algn="just" defTabSz="914400" rtl="0" eaLnBrk="1" fontAlgn="auto" latinLnBrk="0" hangingPunct="1">
              <a:lnSpc>
                <a:spcPct val="100000"/>
              </a:lnSpc>
              <a:spcBef>
                <a:spcPct val="20000"/>
              </a:spcBef>
              <a:spcAft>
                <a:spcPts val="0"/>
              </a:spcAft>
              <a:buClr>
                <a:srgbClr val="873624"/>
              </a:buClr>
              <a:buSzTx/>
              <a:buFontTx/>
              <a:buNone/>
              <a:tabLst/>
              <a:defRPr/>
            </a:pPr>
            <a:r>
              <a:rPr kumimoji="0" lang="en-US" sz="18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7. Be prepared with examples of your work.</a:t>
            </a:r>
          </a:p>
          <a:p>
            <a:pPr marL="0" marR="0" lvl="0" indent="0" algn="just" defTabSz="914400" rtl="0" eaLnBrk="1" fontAlgn="auto" latinLnBrk="0" hangingPunct="1">
              <a:lnSpc>
                <a:spcPct val="100000"/>
              </a:lnSpc>
              <a:spcBef>
                <a:spcPct val="20000"/>
              </a:spcBef>
              <a:spcAft>
                <a:spcPts val="0"/>
              </a:spcAft>
              <a:buClr>
                <a:srgbClr val="873624"/>
              </a:buClr>
              <a:buSzTx/>
              <a:buFontTx/>
              <a:buNone/>
              <a:tabLst/>
              <a:defRPr/>
            </a:pPr>
            <a:r>
              <a:rPr kumimoji="0" lang="en-US" sz="18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8. Prepare smart questions for your interviewers. </a:t>
            </a:r>
          </a:p>
          <a:p>
            <a:pPr marL="0" marR="0" lvl="0" indent="0" algn="just" defTabSz="914400" rtl="0" eaLnBrk="1" fontAlgn="auto" latinLnBrk="0" hangingPunct="1">
              <a:lnSpc>
                <a:spcPct val="100000"/>
              </a:lnSpc>
              <a:spcBef>
                <a:spcPct val="20000"/>
              </a:spcBef>
              <a:spcAft>
                <a:spcPts val="0"/>
              </a:spcAft>
              <a:buClr>
                <a:srgbClr val="873624"/>
              </a:buClr>
              <a:buSzTx/>
              <a:buFontTx/>
              <a:buNone/>
              <a:tabLst/>
              <a:defRPr/>
            </a:pPr>
            <a:r>
              <a:rPr kumimoji="0" lang="en-US" sz="18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9. Plan your interview attire the night before. </a:t>
            </a:r>
          </a:p>
          <a:p>
            <a:pPr marL="0" marR="0" lvl="0" indent="0" algn="just" defTabSz="914400" rtl="0" eaLnBrk="1" fontAlgn="auto" latinLnBrk="0" hangingPunct="1">
              <a:lnSpc>
                <a:spcPct val="100000"/>
              </a:lnSpc>
              <a:spcBef>
                <a:spcPct val="20000"/>
              </a:spcBef>
              <a:spcAft>
                <a:spcPts val="0"/>
              </a:spcAft>
              <a:buClr>
                <a:srgbClr val="873624"/>
              </a:buClr>
              <a:buSzTx/>
              <a:buFontTx/>
              <a:buNone/>
              <a:tabLst/>
              <a:defRPr/>
            </a:pPr>
            <a:r>
              <a:rPr kumimoji="0" lang="en-US" sz="18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10. Bring copies of your resume, a notebook and pen. </a:t>
            </a:r>
          </a:p>
          <a:p>
            <a:pPr marL="0" marR="0" lvl="0" indent="0" algn="just" defTabSz="914400" rtl="0" eaLnBrk="1" fontAlgn="auto" latinLnBrk="0" hangingPunct="1">
              <a:lnSpc>
                <a:spcPct val="100000"/>
              </a:lnSpc>
              <a:spcBef>
                <a:spcPct val="20000"/>
              </a:spcBef>
              <a:spcAft>
                <a:spcPts val="0"/>
              </a:spcAft>
              <a:buClr>
                <a:srgbClr val="873624"/>
              </a:buClr>
              <a:buSzTx/>
              <a:buFontTx/>
              <a:buNone/>
              <a:tabLst/>
              <a:defRPr/>
            </a:pPr>
            <a:r>
              <a:rPr kumimoji="0" lang="en-US" sz="18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11. Plan your schedule so that you can arrive 10–15 minutes early. </a:t>
            </a:r>
          </a:p>
          <a:p>
            <a:pPr marL="0" marR="0" lvl="0" indent="0" algn="just" defTabSz="914400" rtl="0" eaLnBrk="1" fontAlgn="auto" latinLnBrk="0" hangingPunct="1">
              <a:lnSpc>
                <a:spcPct val="100000"/>
              </a:lnSpc>
              <a:spcBef>
                <a:spcPct val="20000"/>
              </a:spcBef>
              <a:spcAft>
                <a:spcPts val="0"/>
              </a:spcAft>
              <a:buClr>
                <a:srgbClr val="873624"/>
              </a:buClr>
              <a:buSzTx/>
              <a:buFontTx/>
              <a:buNone/>
              <a:tabLst/>
              <a:defRPr/>
            </a:pPr>
            <a:r>
              <a:rPr kumimoji="0" lang="en-US" sz="18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 </a:t>
            </a:r>
          </a:p>
          <a:p>
            <a:pPr marL="0" marR="0" lvl="0" indent="0" algn="just" defTabSz="914400" rtl="0" eaLnBrk="1" fontAlgn="auto" latinLnBrk="0" hangingPunct="1">
              <a:lnSpc>
                <a:spcPct val="100000"/>
              </a:lnSpc>
              <a:spcBef>
                <a:spcPct val="20000"/>
              </a:spcBef>
              <a:spcAft>
                <a:spcPts val="0"/>
              </a:spcAft>
              <a:buClr>
                <a:srgbClr val="873624"/>
              </a:buClr>
              <a:buSzTx/>
              <a:buFontTx/>
              <a:buNone/>
              <a:tabLst/>
              <a:defRPr/>
            </a:pPr>
            <a:endParaRPr kumimoji="0" lang="en-US" sz="18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ct val="20000"/>
              </a:spcBef>
              <a:spcAft>
                <a:spcPts val="0"/>
              </a:spcAft>
              <a:buClr>
                <a:srgbClr val="873624"/>
              </a:buClr>
              <a:buSzTx/>
              <a:buFontTx/>
              <a:buNone/>
              <a:tabLst/>
              <a:defRPr/>
            </a:pPr>
            <a:endParaRPr kumimoji="0" lang="en-US" sz="18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endParaRPr>
          </a:p>
        </p:txBody>
      </p:sp>
      <p:pic>
        <p:nvPicPr>
          <p:cNvPr id="4" name="Θέση περιεχομένου 4">
            <a:extLst>
              <a:ext uri="{FF2B5EF4-FFF2-40B4-BE49-F238E27FC236}">
                <a16:creationId xmlns:a16="http://schemas.microsoft.com/office/drawing/2014/main" id="{BB1F2D54-26F8-4FBF-85D2-50A753FD5C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8200" y="1524000"/>
            <a:ext cx="3331843" cy="3355910"/>
          </a:xfrm>
          <a:prstGeom prst="rect">
            <a:avLst/>
          </a:prstGeom>
        </p:spPr>
      </p:pic>
    </p:spTree>
    <p:extLst>
      <p:ext uri="{BB962C8B-B14F-4D97-AF65-F5344CB8AC3E}">
        <p14:creationId xmlns:p14="http://schemas.microsoft.com/office/powerpoint/2010/main" val="330330182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F4BA258-77E5-4014-9103-3A51CB91337D}"/>
              </a:ext>
            </a:extLst>
          </p:cNvPr>
          <p:cNvSpPr/>
          <p:nvPr/>
        </p:nvSpPr>
        <p:spPr>
          <a:xfrm>
            <a:off x="1828800" y="457200"/>
            <a:ext cx="6096000" cy="523220"/>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During the Interview</a:t>
            </a:r>
            <a:endParaRPr kumimoji="0" lang="ro-RO" sz="28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Picture 2">
            <a:extLst>
              <a:ext uri="{FF2B5EF4-FFF2-40B4-BE49-F238E27FC236}">
                <a16:creationId xmlns:a16="http://schemas.microsoft.com/office/drawing/2014/main" id="{62FB7FEA-9DC3-4042-A8D2-96656A6D47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0" y="1600200"/>
            <a:ext cx="3498850" cy="3058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a:extLst>
              <a:ext uri="{FF2B5EF4-FFF2-40B4-BE49-F238E27FC236}">
                <a16:creationId xmlns:a16="http://schemas.microsoft.com/office/drawing/2014/main" id="{D61560DD-780E-49A2-B918-F70C2A51202D}"/>
              </a:ext>
            </a:extLst>
          </p:cNvPr>
          <p:cNvSpPr/>
          <p:nvPr/>
        </p:nvSpPr>
        <p:spPr>
          <a:xfrm>
            <a:off x="1143000" y="1750811"/>
            <a:ext cx="6096000" cy="286232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1. Treat everyone you encounter with respect. </a:t>
            </a:r>
            <a:endParaRPr kumimoji="0" lang="ro-RO"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2.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Practise</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good manners and body language.</a:t>
            </a:r>
            <a:endParaRPr kumimoji="0" lang="ro-RO"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3. Win them over with your authenticity and positivity. </a:t>
            </a:r>
            <a:endParaRPr kumimoji="0" lang="ro-RO"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4. Respond truthfully to the questions asked. </a:t>
            </a:r>
            <a:endParaRPr kumimoji="0" lang="ro-RO"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62626"/>
                </a:solidFill>
                <a:effectLst/>
                <a:uLnTx/>
                <a:uFillTx/>
                <a:latin typeface="Arial" panose="020B0604020202020204" pitchFamily="34" charset="0"/>
                <a:ea typeface="Calibri" panose="020F0502020204030204" pitchFamily="34" charset="0"/>
                <a:cs typeface="Arial" panose="020B0604020202020204" pitchFamily="34" charset="0"/>
              </a:rPr>
              <a:t>5. Make a great first impression.</a:t>
            </a:r>
            <a:endParaRPr kumimoji="0" lang="ro-RO"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6. Link your answers back to your skills and accomplishments. </a:t>
            </a:r>
            <a:endParaRPr kumimoji="0" lang="ro-RO"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7. Keep your answers concise and focused. </a:t>
            </a:r>
            <a:b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b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8. Do not speak negatively about your previous employers.</a:t>
            </a:r>
            <a:endParaRPr kumimoji="0" lang="ro-RO"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6470999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EDA062F-596E-4B11-B303-6E5E9E18D1D8}"/>
              </a:ext>
            </a:extLst>
          </p:cNvPr>
          <p:cNvSpPr/>
          <p:nvPr/>
        </p:nvSpPr>
        <p:spPr>
          <a:xfrm>
            <a:off x="838200" y="470695"/>
            <a:ext cx="6858000" cy="3887859"/>
          </a:xfrm>
          <a:prstGeom prst="rect">
            <a:avLst/>
          </a:prstGeom>
        </p:spPr>
        <p:txBody>
          <a:bodyPr wrap="square">
            <a:spAutoFit/>
          </a:bodyPr>
          <a:lstStyle/>
          <a:p>
            <a:pPr marL="0" marR="0" lvl="0" indent="0" algn="just" defTabSz="457200" rtl="0" eaLnBrk="1" fontAlgn="auto" latinLnBrk="0" hangingPunct="1">
              <a:lnSpc>
                <a:spcPct val="115000"/>
              </a:lnSpc>
              <a:spcBef>
                <a:spcPts val="0"/>
              </a:spcBef>
              <a:spcAft>
                <a:spcPts val="1000"/>
              </a:spcAft>
              <a:buClrTx/>
              <a:buSzTx/>
              <a:buFontTx/>
              <a:buNone/>
              <a:tabLst/>
              <a:defRPr/>
            </a:pPr>
            <a:r>
              <a:rPr kumimoji="0" lang="ro-RO" sz="1800" b="0" i="0" u="none" strike="noStrike" kern="1200" cap="none" spc="0" normalizeH="0" baseline="0" noProof="0" dirty="0">
                <a:ln>
                  <a:noFill/>
                </a:ln>
                <a:solidFill>
                  <a:srgbClr val="212121"/>
                </a:solidFill>
                <a:effectLst/>
                <a:uLnTx/>
                <a:uFillTx/>
                <a:latin typeface="Arial" panose="020B0604020202020204" pitchFamily="34" charset="0"/>
                <a:ea typeface="Times New Roman" panose="02020603050405020304" pitchFamily="18" charset="0"/>
                <a:cs typeface="Arial" panose="020B0604020202020204" pitchFamily="34" charset="0"/>
              </a:rPr>
              <a:t>The representatives of the companies have said that they appreciate the candidates who are curious not only about the job responsibilities and how they can grow in the company, but who also want to know about the company's culture, about the values ​​or principles they follow in the respective company, who have to find out about what kind of team there is in the company and about the way of working. It is also important if the representatives are asked about different projects the candidates have seen on the company website or online, or whether they are open to new ideas or proposals from them. </a:t>
            </a:r>
            <a:r>
              <a:rPr kumimoji="0" lang="en-US" sz="1800" b="0" i="0" u="none" strike="noStrike" kern="1200" cap="none" spc="0" normalizeH="0" baseline="0" noProof="0" dirty="0">
                <a:ln>
                  <a:noFill/>
                </a:ln>
                <a:solidFill>
                  <a:srgbClr val="212121"/>
                </a:solidFill>
                <a:effectLst/>
                <a:uLnTx/>
                <a:uFillTx/>
                <a:latin typeface="Arial" panose="020B0604020202020204" pitchFamily="34" charset="0"/>
                <a:ea typeface="Times New Roman" panose="02020603050405020304" pitchFamily="18" charset="0"/>
                <a:cs typeface="Arial" panose="020B0604020202020204" pitchFamily="34" charset="0"/>
              </a:rPr>
              <a:t>C</a:t>
            </a:r>
            <a:r>
              <a:rPr kumimoji="0" lang="ro-RO" sz="1800" b="0" i="0" u="none" strike="noStrike" kern="1200" cap="none" spc="0" normalizeH="0" baseline="0" noProof="0" dirty="0">
                <a:ln>
                  <a:noFill/>
                </a:ln>
                <a:solidFill>
                  <a:srgbClr val="212121"/>
                </a:solidFill>
                <a:effectLst/>
                <a:uLnTx/>
                <a:uFillTx/>
                <a:latin typeface="Arial" panose="020B0604020202020204" pitchFamily="34" charset="0"/>
                <a:ea typeface="Times New Roman" panose="02020603050405020304" pitchFamily="18" charset="0"/>
                <a:cs typeface="Arial" panose="020B0604020202020204" pitchFamily="34" charset="0"/>
              </a:rPr>
              <a:t>andidate</a:t>
            </a:r>
            <a:r>
              <a:rPr kumimoji="0" lang="en-US" sz="1800" b="0" i="0" u="none" strike="noStrike" kern="1200" cap="none" spc="0" normalizeH="0" baseline="0" noProof="0" dirty="0">
                <a:ln>
                  <a:noFill/>
                </a:ln>
                <a:solidFill>
                  <a:srgbClr val="212121"/>
                </a:solidFill>
                <a:effectLst/>
                <a:uLnTx/>
                <a:uFillTx/>
                <a:latin typeface="Arial" panose="020B0604020202020204" pitchFamily="34" charset="0"/>
                <a:ea typeface="Times New Roman" panose="02020603050405020304" pitchFamily="18" charset="0"/>
                <a:cs typeface="Arial" panose="020B0604020202020204" pitchFamily="34" charset="0"/>
              </a:rPr>
              <a:t>s</a:t>
            </a:r>
            <a:r>
              <a:rPr kumimoji="0" lang="ro-RO" sz="1800" b="0" i="0" u="none" strike="noStrike" kern="1200" cap="none" spc="0" normalizeH="0" baseline="0" noProof="0" dirty="0">
                <a:ln>
                  <a:noFill/>
                </a:ln>
                <a:solidFill>
                  <a:srgbClr val="212121"/>
                </a:solidFill>
                <a:effectLst/>
                <a:uLnTx/>
                <a:uFillTx/>
                <a:latin typeface="Arial" panose="020B0604020202020204" pitchFamily="34" charset="0"/>
                <a:ea typeface="Times New Roman" panose="02020603050405020304" pitchFamily="18" charset="0"/>
                <a:cs typeface="Arial" panose="020B0604020202020204" pitchFamily="34" charset="0"/>
              </a:rPr>
              <a:t> who do</a:t>
            </a:r>
            <a:r>
              <a:rPr kumimoji="0" lang="en-US" sz="1800" b="0" i="0" u="none" strike="noStrike" kern="1200" cap="none" spc="0" normalizeH="0" baseline="0" noProof="0" dirty="0">
                <a:ln>
                  <a:noFill/>
                </a:ln>
                <a:solidFill>
                  <a:srgbClr val="212121"/>
                </a:solidFill>
                <a:effectLst/>
                <a:uLnTx/>
                <a:uFillTx/>
                <a:latin typeface="Arial" panose="020B0604020202020204" pitchFamily="34" charset="0"/>
                <a:ea typeface="Times New Roman" panose="02020603050405020304" pitchFamily="18" charset="0"/>
                <a:cs typeface="Arial" panose="020B0604020202020204" pitchFamily="34" charset="0"/>
              </a:rPr>
              <a:t> their homework</a:t>
            </a:r>
            <a:r>
              <a:rPr kumimoji="0" lang="ro-RO" sz="1800" b="0" i="0" u="none" strike="noStrike" kern="1200" cap="none" spc="0" normalizeH="0" baseline="0" noProof="0" dirty="0">
                <a:ln>
                  <a:noFill/>
                </a:ln>
                <a:solidFill>
                  <a:srgbClr val="212121"/>
                </a:solidFill>
                <a:effectLst/>
                <a:uLnTx/>
                <a:uFillTx/>
                <a:latin typeface="Arial" panose="020B0604020202020204" pitchFamily="34" charset="0"/>
                <a:ea typeface="Times New Roman" panose="02020603050405020304" pitchFamily="18" charset="0"/>
                <a:cs typeface="Arial" panose="020B0604020202020204" pitchFamily="34" charset="0"/>
              </a:rPr>
              <a:t> well before coming to the interview </a:t>
            </a:r>
            <a:r>
              <a:rPr kumimoji="0" lang="en-US" sz="1800" b="0" i="0" u="none" strike="noStrike" kern="1200" cap="none" spc="0" normalizeH="0" baseline="0" noProof="0" dirty="0">
                <a:ln>
                  <a:noFill/>
                </a:ln>
                <a:solidFill>
                  <a:srgbClr val="212121"/>
                </a:solidFill>
                <a:effectLst/>
                <a:uLnTx/>
                <a:uFillTx/>
                <a:latin typeface="Arial" panose="020B0604020202020204" pitchFamily="34" charset="0"/>
                <a:ea typeface="Times New Roman" panose="02020603050405020304" pitchFamily="18" charset="0"/>
                <a:cs typeface="Arial" panose="020B0604020202020204" pitchFamily="34" charset="0"/>
              </a:rPr>
              <a:t>are at</a:t>
            </a:r>
            <a:r>
              <a:rPr kumimoji="0" lang="ro-RO" sz="1800" b="0" i="0" u="none" strike="noStrike" kern="1200" cap="none" spc="0" normalizeH="0" baseline="0" noProof="0" dirty="0">
                <a:ln>
                  <a:noFill/>
                </a:ln>
                <a:solidFill>
                  <a:srgbClr val="212121"/>
                </a:solidFill>
                <a:effectLst/>
                <a:uLnTx/>
                <a:uFillTx/>
                <a:latin typeface="Arial" panose="020B0604020202020204" pitchFamily="34" charset="0"/>
                <a:ea typeface="Times New Roman" panose="02020603050405020304" pitchFamily="18" charset="0"/>
                <a:cs typeface="Arial" panose="020B0604020202020204" pitchFamily="34" charset="0"/>
              </a:rPr>
              <a:t> advantage.</a:t>
            </a:r>
            <a:endParaRPr kumimoji="0" lang="ro-RO"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7904ABD3-822C-4147-9AE4-2689E3982A69}"/>
              </a:ext>
            </a:extLst>
          </p:cNvPr>
          <p:cNvPicPr>
            <a:picLocks noChangeAspect="1"/>
          </p:cNvPicPr>
          <p:nvPr/>
        </p:nvPicPr>
        <p:blipFill>
          <a:blip r:embed="rId2"/>
          <a:stretch>
            <a:fillRect/>
          </a:stretch>
        </p:blipFill>
        <p:spPr>
          <a:xfrm>
            <a:off x="7927551" y="1083906"/>
            <a:ext cx="3426249" cy="3310415"/>
          </a:xfrm>
          <a:prstGeom prst="rect">
            <a:avLst/>
          </a:prstGeom>
        </p:spPr>
      </p:pic>
      <p:sp>
        <p:nvSpPr>
          <p:cNvPr id="4" name="Rectangle 3">
            <a:extLst>
              <a:ext uri="{FF2B5EF4-FFF2-40B4-BE49-F238E27FC236}">
                <a16:creationId xmlns:a16="http://schemas.microsoft.com/office/drawing/2014/main" id="{D7EE1A3A-0B79-404D-8703-825B6EB4F7D0}"/>
              </a:ext>
            </a:extLst>
          </p:cNvPr>
          <p:cNvSpPr/>
          <p:nvPr/>
        </p:nvSpPr>
        <p:spPr>
          <a:xfrm>
            <a:off x="2971800" y="4375660"/>
            <a:ext cx="3321743" cy="523220"/>
          </a:xfrm>
          <a:prstGeom prst="rect">
            <a:avLst/>
          </a:prstGeom>
        </p:spPr>
        <p:txBody>
          <a:bodyPr wrap="none">
            <a:spAutoFit/>
          </a:bodyPr>
          <a:lstStyle/>
          <a:p>
            <a:pPr lvl="0" defTabSz="914400">
              <a:defRPr/>
            </a:pPr>
            <a:r>
              <a:rPr lang="en-US" sz="2800" b="1" kern="0" dirty="0">
                <a:solidFill>
                  <a:prstClr val="black"/>
                </a:solidFill>
                <a:latin typeface="Arial" panose="020B0604020202020204" pitchFamily="34" charset="0"/>
                <a:cs typeface="Arial" panose="020B0604020202020204" pitchFamily="34" charset="0"/>
              </a:rPr>
              <a:t>After the Interview</a:t>
            </a:r>
            <a:endParaRPr lang="ro-RO" sz="2800" b="1" kern="0" dirty="0">
              <a:solidFill>
                <a:prstClr val="black"/>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BDA13F62-71E9-453F-BFA7-15B0B6A95C0F}"/>
              </a:ext>
            </a:extLst>
          </p:cNvPr>
          <p:cNvSpPr/>
          <p:nvPr/>
        </p:nvSpPr>
        <p:spPr>
          <a:xfrm>
            <a:off x="838200" y="5181600"/>
            <a:ext cx="6096000" cy="646331"/>
          </a:xfrm>
          <a:prstGeom prst="rect">
            <a:avLst/>
          </a:prstGeom>
        </p:spPr>
        <p:txBody>
          <a:bodyPr>
            <a:spAutoFit/>
          </a:bodyPr>
          <a:lstStyle/>
          <a:p>
            <a:pPr lvl="0">
              <a:defRPr/>
            </a:pPr>
            <a:r>
              <a:rPr lang="en-US" dirty="0">
                <a:solidFill>
                  <a:prstClr val="black"/>
                </a:solidFill>
                <a:latin typeface="Arial" panose="020B0604020202020204" pitchFamily="34" charset="0"/>
                <a:cs typeface="Arial" panose="020B0604020202020204" pitchFamily="34" charset="0"/>
              </a:rPr>
              <a:t>1. Ask about next steps.</a:t>
            </a:r>
          </a:p>
          <a:p>
            <a:pPr lvl="0">
              <a:defRPr/>
            </a:pPr>
            <a:r>
              <a:rPr lang="en-US" dirty="0">
                <a:solidFill>
                  <a:prstClr val="black"/>
                </a:solidFill>
                <a:latin typeface="Arial" panose="020B0604020202020204" pitchFamily="34" charset="0"/>
                <a:cs typeface="Arial" panose="020B0604020202020204" pitchFamily="34" charset="0"/>
              </a:rPr>
              <a:t>2. Send a </a:t>
            </a:r>
            <a:r>
              <a:rPr lang="en-US" dirty="0" err="1">
                <a:solidFill>
                  <a:prstClr val="black"/>
                </a:solidFill>
                <a:latin typeface="Arial" panose="020B0604020202020204" pitchFamily="34" charset="0"/>
                <a:cs typeface="Arial" panose="020B0604020202020204" pitchFamily="34" charset="0"/>
              </a:rPr>
              <a:t>personalised</a:t>
            </a:r>
            <a:r>
              <a:rPr lang="en-US" dirty="0">
                <a:solidFill>
                  <a:prstClr val="black"/>
                </a:solidFill>
                <a:latin typeface="Arial" panose="020B0604020202020204" pitchFamily="34" charset="0"/>
                <a:cs typeface="Arial" panose="020B0604020202020204" pitchFamily="34" charset="0"/>
              </a:rPr>
              <a:t> thank you letter after the interview</a:t>
            </a:r>
            <a:r>
              <a:rPr lang="en-US" dirty="0">
                <a:solidFill>
                  <a:prstClr val="black"/>
                </a:solidFill>
              </a:rPr>
              <a:t>.</a:t>
            </a:r>
            <a:endParaRPr lang="ro-RO" dirty="0">
              <a:solidFill>
                <a:prstClr val="black"/>
              </a:solidFill>
            </a:endParaRPr>
          </a:p>
        </p:txBody>
      </p:sp>
    </p:spTree>
    <p:extLst>
      <p:ext uri="{BB962C8B-B14F-4D97-AF65-F5344CB8AC3E}">
        <p14:creationId xmlns:p14="http://schemas.microsoft.com/office/powerpoint/2010/main" val="379918791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29DD17B0-21C8-4309-9904-A2455B1E29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3733800"/>
            <a:ext cx="4180287"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a:extLst>
              <a:ext uri="{FF2B5EF4-FFF2-40B4-BE49-F238E27FC236}">
                <a16:creationId xmlns:a16="http://schemas.microsoft.com/office/drawing/2014/main" id="{2C28A3BB-0A07-452F-ABFF-5920EB732705}"/>
              </a:ext>
            </a:extLst>
          </p:cNvPr>
          <p:cNvPicPr>
            <a:picLocks noChangeAspect="1"/>
          </p:cNvPicPr>
          <p:nvPr/>
        </p:nvPicPr>
        <p:blipFill>
          <a:blip r:embed="rId3"/>
          <a:stretch>
            <a:fillRect/>
          </a:stretch>
        </p:blipFill>
        <p:spPr>
          <a:xfrm>
            <a:off x="7848601" y="533175"/>
            <a:ext cx="4180286" cy="2895825"/>
          </a:xfrm>
          <a:prstGeom prst="rect">
            <a:avLst/>
          </a:prstGeom>
        </p:spPr>
      </p:pic>
      <p:sp>
        <p:nvSpPr>
          <p:cNvPr id="7" name="Rectangle 6">
            <a:extLst>
              <a:ext uri="{FF2B5EF4-FFF2-40B4-BE49-F238E27FC236}">
                <a16:creationId xmlns:a16="http://schemas.microsoft.com/office/drawing/2014/main" id="{1D58C1EF-855F-48EE-B35B-6F66F4A0C3E4}"/>
              </a:ext>
            </a:extLst>
          </p:cNvPr>
          <p:cNvSpPr/>
          <p:nvPr/>
        </p:nvSpPr>
        <p:spPr>
          <a:xfrm>
            <a:off x="304800" y="1036936"/>
            <a:ext cx="7245220" cy="5632311"/>
          </a:xfrm>
          <a:prstGeom prst="rect">
            <a:avLst/>
          </a:prstGeom>
        </p:spPr>
        <p:txBody>
          <a:bodyPr wrap="square">
            <a:spAutoFit/>
          </a:bodyPr>
          <a:lstStyle/>
          <a:p>
            <a:pPr>
              <a:spcAft>
                <a:spcPts val="0"/>
              </a:spcAft>
            </a:pPr>
            <a:r>
              <a:rPr lang="en-US" dirty="0">
                <a:latin typeface="Arial" panose="020B0604020202020204" pitchFamily="34" charset="0"/>
                <a:ea typeface="Calibri" panose="020F0502020204030204" pitchFamily="34" charset="0"/>
                <a:cs typeface="Arial" panose="020B0604020202020204" pitchFamily="34" charset="0"/>
              </a:rPr>
              <a:t>1. </a:t>
            </a:r>
            <a:r>
              <a:rPr lang="ro-RO" dirty="0">
                <a:latin typeface="Arial" panose="020B0604020202020204" pitchFamily="34" charset="0"/>
                <a:ea typeface="Calibri" panose="020F0502020204030204" pitchFamily="34" charset="0"/>
                <a:cs typeface="Arial" panose="020B0604020202020204" pitchFamily="34" charset="0"/>
              </a:rPr>
              <a:t>Dressing inappropriately</a:t>
            </a:r>
          </a:p>
          <a:p>
            <a:pPr>
              <a:spcAft>
                <a:spcPts val="0"/>
              </a:spcAft>
            </a:pPr>
            <a:r>
              <a:rPr lang="en-US" dirty="0">
                <a:latin typeface="Arial" panose="020B0604020202020204" pitchFamily="34" charset="0"/>
                <a:ea typeface="Calibri" panose="020F0502020204030204" pitchFamily="34" charset="0"/>
                <a:cs typeface="Arial" panose="020B0604020202020204" pitchFamily="34" charset="0"/>
              </a:rPr>
              <a:t>2. </a:t>
            </a:r>
            <a:r>
              <a:rPr lang="ro-RO" dirty="0">
                <a:latin typeface="Arial" panose="020B0604020202020204" pitchFamily="34" charset="0"/>
                <a:ea typeface="Calibri" panose="020F0502020204030204" pitchFamily="34" charset="0"/>
                <a:cs typeface="Arial" panose="020B0604020202020204" pitchFamily="34" charset="0"/>
              </a:rPr>
              <a:t>Arriving late</a:t>
            </a:r>
          </a:p>
          <a:p>
            <a:pPr>
              <a:spcAft>
                <a:spcPts val="0"/>
              </a:spcAft>
            </a:pPr>
            <a:r>
              <a:rPr lang="en-US" dirty="0">
                <a:latin typeface="Arial" panose="020B0604020202020204" pitchFamily="34" charset="0"/>
                <a:ea typeface="Calibri" panose="020F0502020204030204" pitchFamily="34" charset="0"/>
                <a:cs typeface="Arial" panose="020B0604020202020204" pitchFamily="34" charset="0"/>
              </a:rPr>
              <a:t>3. </a:t>
            </a:r>
            <a:r>
              <a:rPr lang="ro-RO" dirty="0">
                <a:latin typeface="Arial" panose="020B0604020202020204" pitchFamily="34" charset="0"/>
                <a:ea typeface="Calibri" panose="020F0502020204030204" pitchFamily="34" charset="0"/>
                <a:cs typeface="Arial" panose="020B0604020202020204" pitchFamily="34" charset="0"/>
              </a:rPr>
              <a:t>Bringing a drink with you</a:t>
            </a:r>
          </a:p>
          <a:p>
            <a:pPr>
              <a:spcAft>
                <a:spcPts val="0"/>
              </a:spcAft>
            </a:pPr>
            <a:r>
              <a:rPr lang="en-US" dirty="0">
                <a:latin typeface="Arial" panose="020B0604020202020204" pitchFamily="34" charset="0"/>
                <a:ea typeface="Calibri" panose="020F0502020204030204" pitchFamily="34" charset="0"/>
                <a:cs typeface="Arial" panose="020B0604020202020204" pitchFamily="34" charset="0"/>
              </a:rPr>
              <a:t>4. </a:t>
            </a:r>
            <a:r>
              <a:rPr lang="ro-RO" dirty="0">
                <a:latin typeface="Arial" panose="020B0604020202020204" pitchFamily="34" charset="0"/>
                <a:ea typeface="Calibri" panose="020F0502020204030204" pitchFamily="34" charset="0"/>
                <a:cs typeface="Arial" panose="020B0604020202020204" pitchFamily="34" charset="0"/>
              </a:rPr>
              <a:t>Using your phone during the interview</a:t>
            </a:r>
          </a:p>
          <a:p>
            <a:pPr>
              <a:spcAft>
                <a:spcPts val="0"/>
              </a:spcAft>
            </a:pPr>
            <a:r>
              <a:rPr lang="en-US" dirty="0">
                <a:latin typeface="Arial" panose="020B0604020202020204" pitchFamily="34" charset="0"/>
                <a:ea typeface="Calibri" panose="020F0502020204030204" pitchFamily="34" charset="0"/>
                <a:cs typeface="Arial" panose="020B0604020202020204" pitchFamily="34" charset="0"/>
              </a:rPr>
              <a:t>5. </a:t>
            </a:r>
            <a:r>
              <a:rPr lang="ro-RO" dirty="0">
                <a:latin typeface="Arial" panose="020B0604020202020204" pitchFamily="34" charset="0"/>
                <a:ea typeface="Calibri" panose="020F0502020204030204" pitchFamily="34" charset="0"/>
                <a:cs typeface="Arial" panose="020B0604020202020204" pitchFamily="34" charset="0"/>
              </a:rPr>
              <a:t>Not knowing enough about the company you are interviewing with.</a:t>
            </a:r>
          </a:p>
          <a:p>
            <a:pPr>
              <a:spcAft>
                <a:spcPts val="0"/>
              </a:spcAft>
            </a:pPr>
            <a:r>
              <a:rPr lang="en-US" dirty="0">
                <a:latin typeface="Arial" panose="020B0604020202020204" pitchFamily="34" charset="0"/>
                <a:ea typeface="Calibri" panose="020F0502020204030204" pitchFamily="34" charset="0"/>
                <a:cs typeface="Arial" panose="020B0604020202020204" pitchFamily="34" charset="0"/>
              </a:rPr>
              <a:t>6. </a:t>
            </a:r>
            <a:r>
              <a:rPr lang="ro-RO" dirty="0">
                <a:latin typeface="Arial" panose="020B0604020202020204" pitchFamily="34" charset="0"/>
                <a:ea typeface="Calibri" panose="020F0502020204030204" pitchFamily="34" charset="0"/>
                <a:cs typeface="Arial" panose="020B0604020202020204" pitchFamily="34" charset="0"/>
              </a:rPr>
              <a:t>Fuzzy resume facts</a:t>
            </a:r>
          </a:p>
          <a:p>
            <a:pPr>
              <a:spcAft>
                <a:spcPts val="0"/>
              </a:spcAft>
            </a:pPr>
            <a:r>
              <a:rPr lang="en-US" dirty="0">
                <a:latin typeface="Arial" panose="020B0604020202020204" pitchFamily="34" charset="0"/>
                <a:ea typeface="Calibri" panose="020F0502020204030204" pitchFamily="34" charset="0"/>
                <a:cs typeface="Arial" panose="020B0604020202020204" pitchFamily="34" charset="0"/>
              </a:rPr>
              <a:t>7. </a:t>
            </a:r>
            <a:r>
              <a:rPr lang="ro-RO" dirty="0">
                <a:latin typeface="Arial" panose="020B0604020202020204" pitchFamily="34" charset="0"/>
                <a:ea typeface="Calibri" panose="020F0502020204030204" pitchFamily="34" charset="0"/>
                <a:cs typeface="Arial" panose="020B0604020202020204" pitchFamily="34" charset="0"/>
              </a:rPr>
              <a:t>Not paying attention</a:t>
            </a:r>
          </a:p>
          <a:p>
            <a:pPr>
              <a:spcAft>
                <a:spcPts val="0"/>
              </a:spcAft>
            </a:pPr>
            <a:r>
              <a:rPr lang="en-US" dirty="0">
                <a:latin typeface="Arial" panose="020B0604020202020204" pitchFamily="34" charset="0"/>
                <a:ea typeface="Calibri" panose="020F0502020204030204" pitchFamily="34" charset="0"/>
                <a:cs typeface="Arial" panose="020B0604020202020204" pitchFamily="34" charset="0"/>
              </a:rPr>
              <a:t>8. </a:t>
            </a:r>
            <a:r>
              <a:rPr lang="ro-RO" dirty="0">
                <a:latin typeface="Arial" panose="020B0604020202020204" pitchFamily="34" charset="0"/>
                <a:ea typeface="Calibri" panose="020F0502020204030204" pitchFamily="34" charset="0"/>
                <a:cs typeface="Arial" panose="020B0604020202020204" pitchFamily="34" charset="0"/>
              </a:rPr>
              <a:t>Talking too much</a:t>
            </a:r>
          </a:p>
          <a:p>
            <a:pPr>
              <a:spcAft>
                <a:spcPts val="0"/>
              </a:spcAft>
            </a:pPr>
            <a:r>
              <a:rPr lang="en-US" dirty="0">
                <a:latin typeface="Arial" panose="020B0604020202020204" pitchFamily="34" charset="0"/>
                <a:ea typeface="Calibri" panose="020F0502020204030204" pitchFamily="34" charset="0"/>
                <a:cs typeface="Arial" panose="020B0604020202020204" pitchFamily="34" charset="0"/>
              </a:rPr>
              <a:t>9. </a:t>
            </a:r>
            <a:r>
              <a:rPr lang="ro-RO" dirty="0">
                <a:latin typeface="Arial" panose="020B0604020202020204" pitchFamily="34" charset="0"/>
                <a:ea typeface="Calibri" panose="020F0502020204030204" pitchFamily="34" charset="0"/>
                <a:cs typeface="Arial" panose="020B0604020202020204" pitchFamily="34" charset="0"/>
              </a:rPr>
              <a:t>Not being prepared to answer questions</a:t>
            </a:r>
            <a:endParaRPr lang="en-US"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US" dirty="0">
                <a:latin typeface="Arial" panose="020B0604020202020204" pitchFamily="34" charset="0"/>
                <a:ea typeface="Calibri" panose="020F0502020204030204" pitchFamily="34" charset="0"/>
                <a:cs typeface="Arial" panose="020B0604020202020204" pitchFamily="34" charset="0"/>
              </a:rPr>
              <a:t>10. </a:t>
            </a:r>
            <a:r>
              <a:rPr lang="ro-RO" dirty="0">
                <a:latin typeface="Arial" panose="020B0604020202020204" pitchFamily="34" charset="0"/>
                <a:ea typeface="Calibri" panose="020F0502020204030204" pitchFamily="34" charset="0"/>
                <a:cs typeface="Arial" panose="020B0604020202020204" pitchFamily="34" charset="0"/>
              </a:rPr>
              <a:t>Not making eye contact with the interviewer.</a:t>
            </a:r>
          </a:p>
          <a:p>
            <a:pPr>
              <a:spcAft>
                <a:spcPts val="0"/>
              </a:spcAft>
            </a:pPr>
            <a:r>
              <a:rPr lang="en-US" dirty="0">
                <a:latin typeface="Arial" panose="020B0604020202020204" pitchFamily="34" charset="0"/>
                <a:ea typeface="Calibri" panose="020F0502020204030204" pitchFamily="34" charset="0"/>
                <a:cs typeface="Arial" panose="020B0604020202020204" pitchFamily="34" charset="0"/>
              </a:rPr>
              <a:t>11. </a:t>
            </a:r>
            <a:r>
              <a:rPr lang="ro-RO" dirty="0">
                <a:latin typeface="Arial" panose="020B0604020202020204" pitchFamily="34" charset="0"/>
                <a:ea typeface="Calibri" panose="020F0502020204030204" pitchFamily="34" charset="0"/>
                <a:cs typeface="Arial" panose="020B0604020202020204" pitchFamily="34" charset="0"/>
              </a:rPr>
              <a:t>Criticizing your last company or boss.</a:t>
            </a:r>
          </a:p>
          <a:p>
            <a:pPr>
              <a:spcAft>
                <a:spcPts val="0"/>
              </a:spcAft>
            </a:pPr>
            <a:r>
              <a:rPr lang="en-US" dirty="0">
                <a:latin typeface="Arial" panose="020B0604020202020204" pitchFamily="34" charset="0"/>
                <a:ea typeface="Calibri" panose="020F0502020204030204" pitchFamily="34" charset="0"/>
                <a:cs typeface="Arial" panose="020B0604020202020204" pitchFamily="34" charset="0"/>
              </a:rPr>
              <a:t>12. </a:t>
            </a:r>
            <a:r>
              <a:rPr lang="ro-RO" dirty="0">
                <a:latin typeface="Arial" panose="020B0604020202020204" pitchFamily="34" charset="0"/>
                <a:ea typeface="Calibri" panose="020F0502020204030204" pitchFamily="34" charset="0"/>
                <a:cs typeface="Arial" panose="020B0604020202020204" pitchFamily="34" charset="0"/>
              </a:rPr>
              <a:t>Not remembering the job you applied for.</a:t>
            </a:r>
          </a:p>
          <a:p>
            <a:pPr>
              <a:spcAft>
                <a:spcPts val="0"/>
              </a:spcAft>
            </a:pPr>
            <a:r>
              <a:rPr lang="en-US" dirty="0">
                <a:latin typeface="Arial" panose="020B0604020202020204" pitchFamily="34" charset="0"/>
                <a:ea typeface="Calibri" panose="020F0502020204030204" pitchFamily="34" charset="0"/>
                <a:cs typeface="Arial" panose="020B0604020202020204" pitchFamily="34" charset="0"/>
              </a:rPr>
              <a:t>13.</a:t>
            </a:r>
            <a:r>
              <a:rPr lang="ro-RO" dirty="0">
                <a:latin typeface="Arial" panose="020B0604020202020204" pitchFamily="34" charset="0"/>
                <a:ea typeface="Calibri" panose="020F0502020204030204" pitchFamily="34" charset="0"/>
                <a:cs typeface="Arial" panose="020B0604020202020204" pitchFamily="34" charset="0"/>
              </a:rPr>
              <a:t>Telling the interviewer that you really need the job.</a:t>
            </a:r>
          </a:p>
          <a:p>
            <a:pPr>
              <a:spcAft>
                <a:spcPts val="0"/>
              </a:spcAft>
            </a:pPr>
            <a:r>
              <a:rPr lang="en-US" dirty="0">
                <a:latin typeface="Arial" panose="020B0604020202020204" pitchFamily="34" charset="0"/>
                <a:ea typeface="Calibri" panose="020F0502020204030204" pitchFamily="34" charset="0"/>
                <a:cs typeface="Arial" panose="020B0604020202020204" pitchFamily="34" charset="0"/>
              </a:rPr>
              <a:t>14.</a:t>
            </a:r>
            <a:r>
              <a:rPr lang="ro-RO" dirty="0">
                <a:latin typeface="Arial" panose="020B0604020202020204" pitchFamily="34" charset="0"/>
                <a:ea typeface="Calibri" panose="020F0502020204030204" pitchFamily="34" charset="0"/>
                <a:cs typeface="Arial" panose="020B0604020202020204" pitchFamily="34" charset="0"/>
              </a:rPr>
              <a:t>Telling the interviewer that you need the money.</a:t>
            </a:r>
          </a:p>
          <a:p>
            <a:pPr>
              <a:spcAft>
                <a:spcPts val="0"/>
              </a:spcAft>
            </a:pPr>
            <a:r>
              <a:rPr lang="en-US" dirty="0">
                <a:latin typeface="Arial" panose="020B0604020202020204" pitchFamily="34" charset="0"/>
                <a:ea typeface="Calibri" panose="020F0502020204030204" pitchFamily="34" charset="0"/>
                <a:cs typeface="Arial" panose="020B0604020202020204" pitchFamily="34" charset="0"/>
              </a:rPr>
              <a:t>15.</a:t>
            </a:r>
            <a:r>
              <a:rPr lang="ro-RO" dirty="0">
                <a:latin typeface="Arial" panose="020B0604020202020204" pitchFamily="34" charset="0"/>
                <a:ea typeface="Calibri" panose="020F0502020204030204" pitchFamily="34" charset="0"/>
                <a:cs typeface="Arial" panose="020B0604020202020204" pitchFamily="34" charset="0"/>
              </a:rPr>
              <a:t>Asking about time off in your first interview.</a:t>
            </a:r>
          </a:p>
          <a:p>
            <a:pPr>
              <a:spcAft>
                <a:spcPts val="0"/>
              </a:spcAft>
            </a:pPr>
            <a:r>
              <a:rPr lang="en-US" dirty="0">
                <a:latin typeface="Arial" panose="020B0604020202020204" pitchFamily="34" charset="0"/>
                <a:ea typeface="Calibri" panose="020F0502020204030204" pitchFamily="34" charset="0"/>
                <a:cs typeface="Arial" panose="020B0604020202020204" pitchFamily="34" charset="0"/>
              </a:rPr>
              <a:t>16. </a:t>
            </a:r>
            <a:r>
              <a:rPr lang="ro-RO" dirty="0">
                <a:latin typeface="Arial" panose="020B0604020202020204" pitchFamily="34" charset="0"/>
                <a:ea typeface="Calibri" panose="020F0502020204030204" pitchFamily="34" charset="0"/>
                <a:cs typeface="Arial" panose="020B0604020202020204" pitchFamily="34" charset="0"/>
              </a:rPr>
              <a:t>Asking about salary and benefits right away </a:t>
            </a:r>
          </a:p>
          <a:p>
            <a:pPr>
              <a:spcAft>
                <a:spcPts val="0"/>
              </a:spcAft>
            </a:pPr>
            <a:r>
              <a:rPr lang="en-US" dirty="0">
                <a:latin typeface="Arial" panose="020B0604020202020204" pitchFamily="34" charset="0"/>
                <a:ea typeface="Calibri" panose="020F0502020204030204" pitchFamily="34" charset="0"/>
                <a:cs typeface="Arial" panose="020B0604020202020204" pitchFamily="34" charset="0"/>
              </a:rPr>
              <a:t>17. </a:t>
            </a:r>
            <a:r>
              <a:rPr lang="ro-RO" dirty="0">
                <a:latin typeface="Arial" panose="020B0604020202020204" pitchFamily="34" charset="0"/>
                <a:ea typeface="Calibri" panose="020F0502020204030204" pitchFamily="34" charset="0"/>
                <a:cs typeface="Arial" panose="020B0604020202020204" pitchFamily="34" charset="0"/>
              </a:rPr>
              <a:t>Neglecting to thank the interviewer for the opportunity to meet with him or her.</a:t>
            </a:r>
          </a:p>
          <a:p>
            <a:pPr>
              <a:spcAft>
                <a:spcPts val="0"/>
              </a:spcAft>
            </a:pPr>
            <a:r>
              <a:rPr lang="en-US" dirty="0">
                <a:latin typeface="Arial" panose="020B0604020202020204" pitchFamily="34" charset="0"/>
                <a:ea typeface="Calibri" panose="020F0502020204030204" pitchFamily="34" charset="0"/>
                <a:cs typeface="Arial" panose="020B0604020202020204" pitchFamily="34" charset="0"/>
              </a:rPr>
              <a:t>18. </a:t>
            </a:r>
            <a:r>
              <a:rPr lang="ro-RO" dirty="0">
                <a:latin typeface="Arial" panose="020B0604020202020204" pitchFamily="34" charset="0"/>
                <a:ea typeface="Calibri" panose="020F0502020204030204" pitchFamily="34" charset="0"/>
                <a:cs typeface="Arial" panose="020B0604020202020204" pitchFamily="34" charset="0"/>
              </a:rPr>
              <a:t>Not sending a thank </a:t>
            </a:r>
            <a:r>
              <a:rPr lang="en-US" dirty="0">
                <a:latin typeface="Arial" panose="020B0604020202020204" pitchFamily="34" charset="0"/>
                <a:ea typeface="Calibri" panose="020F0502020204030204" pitchFamily="34" charset="0"/>
                <a:cs typeface="Arial" panose="020B0604020202020204" pitchFamily="34" charset="0"/>
              </a:rPr>
              <a:t>–</a:t>
            </a:r>
            <a:r>
              <a:rPr lang="ro-RO" dirty="0">
                <a:latin typeface="Arial" panose="020B0604020202020204" pitchFamily="34" charset="0"/>
                <a:ea typeface="Calibri" panose="020F0502020204030204" pitchFamily="34" charset="0"/>
                <a:cs typeface="Arial" panose="020B0604020202020204" pitchFamily="34" charset="0"/>
              </a:rPr>
              <a:t>you</a:t>
            </a:r>
            <a:r>
              <a:rPr lang="en-US" dirty="0">
                <a:latin typeface="Arial" panose="020B0604020202020204" pitchFamily="34" charset="0"/>
                <a:ea typeface="Calibri" panose="020F0502020204030204" pitchFamily="34" charset="0"/>
                <a:cs typeface="Arial" panose="020B0604020202020204" pitchFamily="34" charset="0"/>
              </a:rPr>
              <a:t>-</a:t>
            </a:r>
            <a:r>
              <a:rPr lang="ro-RO" dirty="0">
                <a:latin typeface="Arial" panose="020B0604020202020204" pitchFamily="34" charset="0"/>
                <a:ea typeface="Calibri" panose="020F0502020204030204" pitchFamily="34" charset="0"/>
                <a:cs typeface="Arial" panose="020B0604020202020204" pitchFamily="34" charset="0"/>
              </a:rPr>
              <a:t> n</a:t>
            </a:r>
            <a:r>
              <a:rPr lang="en-US" dirty="0" err="1">
                <a:latin typeface="Arial" panose="020B0604020202020204" pitchFamily="34" charset="0"/>
                <a:ea typeface="Calibri" panose="020F0502020204030204" pitchFamily="34" charset="0"/>
                <a:cs typeface="Arial" panose="020B0604020202020204" pitchFamily="34" charset="0"/>
              </a:rPr>
              <a:t>ote</a:t>
            </a:r>
            <a:r>
              <a:rPr lang="ro-RO" dirty="0">
                <a:latin typeface="Arial" panose="020B0604020202020204" pitchFamily="34" charset="0"/>
                <a:ea typeface="Calibri" panose="020F0502020204030204" pitchFamily="34" charset="0"/>
                <a:cs typeface="Arial" panose="020B0604020202020204" pitchFamily="34" charset="0"/>
              </a:rPr>
              <a:t> after the interviewer.</a:t>
            </a:r>
          </a:p>
          <a:p>
            <a:pPr>
              <a:spcAft>
                <a:spcPts val="0"/>
              </a:spcAft>
            </a:pPr>
            <a:r>
              <a:rPr lang="ro-RO" dirty="0">
                <a:latin typeface="Arial" panose="020B0604020202020204" pitchFamily="34" charset="0"/>
                <a:ea typeface="Calibri" panose="020F0502020204030204" pitchFamily="34" charset="0"/>
                <a:cs typeface="Arial" panose="020B0604020202020204" pitchFamily="34" charset="0"/>
              </a:rPr>
              <a:t> </a:t>
            </a:r>
          </a:p>
        </p:txBody>
      </p:sp>
      <p:sp>
        <p:nvSpPr>
          <p:cNvPr id="8" name="TextBox 7">
            <a:extLst>
              <a:ext uri="{FF2B5EF4-FFF2-40B4-BE49-F238E27FC236}">
                <a16:creationId xmlns:a16="http://schemas.microsoft.com/office/drawing/2014/main" id="{6AD07AF5-7CD7-4E7B-B171-DA86059C92BF}"/>
              </a:ext>
            </a:extLst>
          </p:cNvPr>
          <p:cNvSpPr txBox="1"/>
          <p:nvPr/>
        </p:nvSpPr>
        <p:spPr>
          <a:xfrm>
            <a:off x="2971800" y="174757"/>
            <a:ext cx="3581400" cy="523220"/>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Interview Mistakes</a:t>
            </a:r>
            <a:endParaRPr lang="ro-RO"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937169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ctrTitle"/>
          </p:nvPr>
        </p:nvSpPr>
        <p:spPr>
          <a:xfrm>
            <a:off x="609600" y="1523999"/>
            <a:ext cx="10972800" cy="1447801"/>
          </a:xfrm>
        </p:spPr>
        <p:txBody>
          <a:bodyPr>
            <a:noAutofit/>
          </a:bodyPr>
          <a:lstStyle/>
          <a:p>
            <a:pPr lvl="0">
              <a:spcBef>
                <a:spcPts val="0"/>
              </a:spcBef>
              <a:defRPr/>
            </a:pPr>
            <a:br>
              <a:rPr lang="en-US" sz="2800" b="1" kern="0" dirty="0">
                <a:ln w="3175">
                  <a:solidFill>
                    <a:prstClr val="white">
                      <a:alpha val="65000"/>
                    </a:prstClr>
                  </a:solidFill>
                </a:ln>
                <a:solidFill>
                  <a:schemeClr val="tx1"/>
                </a:solidFill>
                <a:latin typeface="Arial" panose="020B0604020202020204" pitchFamily="34" charset="0"/>
                <a:ea typeface="+mn-ea"/>
                <a:cs typeface="Arial" panose="020B0604020202020204" pitchFamily="34" charset="0"/>
              </a:rPr>
            </a:br>
            <a:r>
              <a:rPr lang="en-US" sz="2800" b="1" kern="0" dirty="0">
                <a:ln w="3175">
                  <a:solidFill>
                    <a:prstClr val="white">
                      <a:alpha val="65000"/>
                    </a:prstClr>
                  </a:solidFill>
                </a:ln>
                <a:solidFill>
                  <a:schemeClr val="tx1"/>
                </a:solidFill>
                <a:latin typeface="Arial" panose="020B0604020202020204" pitchFamily="34" charset="0"/>
                <a:ea typeface="+mn-ea"/>
                <a:cs typeface="Arial" panose="020B0604020202020204" pitchFamily="34" charset="0"/>
              </a:rPr>
              <a:t>How to Deliver a Speech in Public</a:t>
            </a:r>
            <a:br>
              <a:rPr lang="ro-RO" sz="2800" b="1" kern="0" dirty="0">
                <a:solidFill>
                  <a:schemeClr val="tx1"/>
                </a:solidFill>
                <a:latin typeface="Arial" panose="020B0604020202020204" pitchFamily="34" charset="0"/>
                <a:ea typeface="+mn-ea"/>
                <a:cs typeface="Arial" panose="020B0604020202020204" pitchFamily="34" charset="0"/>
              </a:rPr>
            </a:br>
            <a:endParaRPr lang="el-GR" sz="28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875571"/>
      </p:ext>
    </p:extLst>
  </p:cSld>
  <p:clrMapOvr>
    <a:masterClrMapping/>
  </p:clrMapOvr>
  <p:transition spd="slow">
    <p:push dir="u"/>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D4157C-5C03-4E88-AFF8-A5DD0F88D792}"/>
              </a:ext>
            </a:extLst>
          </p:cNvPr>
          <p:cNvPicPr>
            <a:picLocks noChangeAspect="1"/>
          </p:cNvPicPr>
          <p:nvPr/>
        </p:nvPicPr>
        <p:blipFill>
          <a:blip r:embed="rId2"/>
          <a:stretch>
            <a:fillRect/>
          </a:stretch>
        </p:blipFill>
        <p:spPr>
          <a:xfrm>
            <a:off x="7315200" y="1066800"/>
            <a:ext cx="3581400" cy="2286000"/>
          </a:xfrm>
          <a:prstGeom prst="rect">
            <a:avLst/>
          </a:prstGeom>
        </p:spPr>
      </p:pic>
      <p:sp>
        <p:nvSpPr>
          <p:cNvPr id="4" name="Rectangle 3">
            <a:extLst>
              <a:ext uri="{FF2B5EF4-FFF2-40B4-BE49-F238E27FC236}">
                <a16:creationId xmlns:a16="http://schemas.microsoft.com/office/drawing/2014/main" id="{8E304335-AF47-4186-AE6C-292D6F632B4E}"/>
              </a:ext>
            </a:extLst>
          </p:cNvPr>
          <p:cNvSpPr/>
          <p:nvPr/>
        </p:nvSpPr>
        <p:spPr>
          <a:xfrm>
            <a:off x="2678639" y="381000"/>
            <a:ext cx="8554458" cy="523220"/>
          </a:xfrm>
          <a:prstGeom prst="rect">
            <a:avLst/>
          </a:prstGeom>
        </p:spPr>
        <p:txBody>
          <a:bodyPr wrap="none">
            <a:spAutoFit/>
          </a:bodyPr>
          <a:lstStyle/>
          <a:p>
            <a:r>
              <a:rPr lang="en-US" sz="2800" b="1" dirty="0">
                <a:latin typeface="Arial" panose="020B0604020202020204" pitchFamily="34" charset="0"/>
                <a:ea typeface="Calibri" panose="020F0502020204030204" pitchFamily="34" charset="0"/>
                <a:cs typeface="Arial" panose="020B0604020202020204" pitchFamily="34" charset="0"/>
              </a:rPr>
              <a:t>What to Do When You</a:t>
            </a:r>
            <a:r>
              <a:rPr lang="ro-RO" sz="2800" b="1" dirty="0">
                <a:latin typeface="Arial" panose="020B0604020202020204" pitchFamily="34" charset="0"/>
                <a:ea typeface="Calibri" panose="020F0502020204030204" pitchFamily="34" charset="0"/>
                <a:cs typeface="Arial" panose="020B0604020202020204" pitchFamily="34" charset="0"/>
              </a:rPr>
              <a:t> </a:t>
            </a:r>
            <a:r>
              <a:rPr lang="en-US" sz="2800" b="1" dirty="0">
                <a:latin typeface="Arial" panose="020B0604020202020204" pitchFamily="34" charset="0"/>
                <a:ea typeface="Calibri" panose="020F0502020204030204" pitchFamily="34" charset="0"/>
                <a:cs typeface="Arial" panose="020B0604020202020204" pitchFamily="34" charset="0"/>
              </a:rPr>
              <a:t>D</a:t>
            </a:r>
            <a:r>
              <a:rPr lang="ro-RO" sz="2800" b="1" dirty="0">
                <a:latin typeface="Arial" panose="020B0604020202020204" pitchFamily="34" charset="0"/>
                <a:ea typeface="Calibri" panose="020F0502020204030204" pitchFamily="34" charset="0"/>
                <a:cs typeface="Arial" panose="020B0604020202020204" pitchFamily="34" charset="0"/>
              </a:rPr>
              <a:t>eliver a </a:t>
            </a:r>
            <a:r>
              <a:rPr lang="en-US" sz="2800" b="1" dirty="0">
                <a:latin typeface="Arial" panose="020B0604020202020204" pitchFamily="34" charset="0"/>
                <a:ea typeface="Calibri" panose="020F0502020204030204" pitchFamily="34" charset="0"/>
                <a:cs typeface="Arial" panose="020B0604020202020204" pitchFamily="34" charset="0"/>
              </a:rPr>
              <a:t>S</a:t>
            </a:r>
            <a:r>
              <a:rPr lang="ro-RO" sz="2800" b="1" dirty="0">
                <a:latin typeface="Arial" panose="020B0604020202020204" pitchFamily="34" charset="0"/>
                <a:ea typeface="Calibri" panose="020F0502020204030204" pitchFamily="34" charset="0"/>
                <a:cs typeface="Arial" panose="020B0604020202020204" pitchFamily="34" charset="0"/>
              </a:rPr>
              <a:t>peech in </a:t>
            </a:r>
            <a:r>
              <a:rPr lang="en-US" sz="2800" b="1" dirty="0">
                <a:latin typeface="Arial" panose="020B0604020202020204" pitchFamily="34" charset="0"/>
                <a:ea typeface="Calibri" panose="020F0502020204030204" pitchFamily="34" charset="0"/>
                <a:cs typeface="Arial" panose="020B0604020202020204" pitchFamily="34" charset="0"/>
              </a:rPr>
              <a:t>P</a:t>
            </a:r>
            <a:r>
              <a:rPr lang="ro-RO" sz="2800" b="1" dirty="0">
                <a:latin typeface="Arial" panose="020B0604020202020204" pitchFamily="34" charset="0"/>
                <a:ea typeface="Calibri" panose="020F0502020204030204" pitchFamily="34" charset="0"/>
                <a:cs typeface="Arial" panose="020B0604020202020204" pitchFamily="34" charset="0"/>
              </a:rPr>
              <a:t>ublic </a:t>
            </a:r>
            <a:endParaRPr lang="ro-RO" sz="2800" b="1"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3D774F57-AABF-40B4-8D79-090D039D3AD5}"/>
              </a:ext>
            </a:extLst>
          </p:cNvPr>
          <p:cNvSpPr/>
          <p:nvPr/>
        </p:nvSpPr>
        <p:spPr>
          <a:xfrm>
            <a:off x="609600" y="904220"/>
            <a:ext cx="6096000" cy="7017306"/>
          </a:xfrm>
          <a:prstGeom prst="rect">
            <a:avLst/>
          </a:prstGeom>
        </p:spPr>
        <p:txBody>
          <a:bodyPr>
            <a:spAutoFit/>
          </a:bodyPr>
          <a:lstStyle/>
          <a:p>
            <a:pPr>
              <a:spcAft>
                <a:spcPts val="0"/>
              </a:spcAft>
            </a:pPr>
            <a:endParaRPr lang="ro-RO" b="1"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mj-lt"/>
              <a:buAutoNum type="arabicPeriod"/>
            </a:pPr>
            <a:r>
              <a:rPr lang="ro-RO" dirty="0">
                <a:latin typeface="Arial" panose="020B0604020202020204" pitchFamily="34" charset="0"/>
                <a:ea typeface="Calibri" panose="020F0502020204030204" pitchFamily="34" charset="0"/>
                <a:cs typeface="Arial" panose="020B0604020202020204" pitchFamily="34" charset="0"/>
              </a:rPr>
              <a:t>Set your goals</a:t>
            </a:r>
          </a:p>
          <a:p>
            <a:pPr marL="342900" lvl="0" indent="-342900">
              <a:spcAft>
                <a:spcPts val="0"/>
              </a:spcAft>
              <a:buFont typeface="+mj-lt"/>
              <a:buAutoNum type="arabicPeriod"/>
            </a:pPr>
            <a:r>
              <a:rPr lang="ro-RO" dirty="0">
                <a:latin typeface="Arial" panose="020B0604020202020204" pitchFamily="34" charset="0"/>
                <a:ea typeface="Calibri" panose="020F0502020204030204" pitchFamily="34" charset="0"/>
                <a:cs typeface="Arial" panose="020B0604020202020204" pitchFamily="34" charset="0"/>
              </a:rPr>
              <a:t>Prepare the material</a:t>
            </a:r>
          </a:p>
          <a:p>
            <a:pPr marL="342900" lvl="0" indent="-342900">
              <a:spcAft>
                <a:spcPts val="0"/>
              </a:spcAft>
              <a:buFont typeface="+mj-lt"/>
              <a:buAutoNum type="arabicPeriod"/>
            </a:pPr>
            <a:r>
              <a:rPr lang="ro-RO" dirty="0">
                <a:latin typeface="Arial" panose="020B0604020202020204" pitchFamily="34" charset="0"/>
                <a:ea typeface="Calibri" panose="020F0502020204030204" pitchFamily="34" charset="0"/>
                <a:cs typeface="Arial" panose="020B0604020202020204" pitchFamily="34" charset="0"/>
              </a:rPr>
              <a:t>Reserch for a model and study it</a:t>
            </a:r>
          </a:p>
          <a:p>
            <a:pPr marL="342900" lvl="0" indent="-342900">
              <a:spcAft>
                <a:spcPts val="0"/>
              </a:spcAft>
              <a:buFont typeface="+mj-lt"/>
              <a:buAutoNum type="arabicPeriod"/>
            </a:pPr>
            <a:r>
              <a:rPr lang="ro-RO" dirty="0">
                <a:latin typeface="Arial" panose="020B0604020202020204" pitchFamily="34" charset="0"/>
                <a:ea typeface="Calibri" panose="020F0502020204030204" pitchFamily="34" charset="0"/>
                <a:cs typeface="Arial" panose="020B0604020202020204" pitchFamily="34" charset="0"/>
              </a:rPr>
              <a:t>Begin with the strongest points</a:t>
            </a:r>
            <a:endParaRPr lang="en-US"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US" dirty="0">
                <a:latin typeface="Arial" panose="020B0604020202020204" pitchFamily="34" charset="0"/>
                <a:ea typeface="Calibri" panose="020F0502020204030204" pitchFamily="34" charset="0"/>
                <a:cs typeface="Arial" panose="020B0604020202020204" pitchFamily="34" charset="0"/>
              </a:rPr>
              <a:t>5.  Learn your material.</a:t>
            </a:r>
          </a:p>
          <a:p>
            <a:pPr>
              <a:spcAft>
                <a:spcPts val="0"/>
              </a:spcAft>
            </a:pPr>
            <a:r>
              <a:rPr lang="en-US" dirty="0">
                <a:latin typeface="Arial" panose="020B0604020202020204" pitchFamily="34" charset="0"/>
                <a:ea typeface="Calibri" panose="020F0502020204030204" pitchFamily="34" charset="0"/>
                <a:cs typeface="Arial" panose="020B0604020202020204" pitchFamily="34" charset="0"/>
              </a:rPr>
              <a:t>6.  Tell compelling stories</a:t>
            </a:r>
            <a:endParaRPr lang="ro-RO"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US" dirty="0">
                <a:latin typeface="Arial" panose="020B0604020202020204" pitchFamily="34" charset="0"/>
                <a:ea typeface="Calibri" panose="020F0502020204030204" pitchFamily="34" charset="0"/>
                <a:cs typeface="Arial" panose="020B0604020202020204" pitchFamily="34" charset="0"/>
              </a:rPr>
              <a:t>7.  </a:t>
            </a:r>
            <a:r>
              <a:rPr lang="en-US" dirty="0" err="1">
                <a:latin typeface="Arial" panose="020B0604020202020204" pitchFamily="34" charset="0"/>
                <a:ea typeface="Calibri" panose="020F0502020204030204" pitchFamily="34" charset="0"/>
                <a:cs typeface="Arial" panose="020B0604020202020204" pitchFamily="34" charset="0"/>
              </a:rPr>
              <a:t>Practise</a:t>
            </a:r>
            <a:r>
              <a:rPr lang="en-US" dirty="0">
                <a:latin typeface="Arial" panose="020B0604020202020204" pitchFamily="34" charset="0"/>
                <a:ea typeface="Calibri" panose="020F0502020204030204" pitchFamily="34" charset="0"/>
                <a:cs typeface="Arial" panose="020B0604020202020204" pitchFamily="34" charset="0"/>
              </a:rPr>
              <a:t>, </a:t>
            </a:r>
            <a:r>
              <a:rPr lang="en-US" dirty="0" err="1">
                <a:latin typeface="Arial" panose="020B0604020202020204" pitchFamily="34" charset="0"/>
                <a:ea typeface="Calibri" panose="020F0502020204030204" pitchFamily="34" charset="0"/>
                <a:cs typeface="Arial" panose="020B0604020202020204" pitchFamily="34" charset="0"/>
              </a:rPr>
              <a:t>practise</a:t>
            </a:r>
            <a:r>
              <a:rPr lang="en-US" dirty="0">
                <a:latin typeface="Arial" panose="020B0604020202020204" pitchFamily="34" charset="0"/>
                <a:ea typeface="Calibri" panose="020F0502020204030204" pitchFamily="34" charset="0"/>
                <a:cs typeface="Arial" panose="020B0604020202020204" pitchFamily="34" charset="0"/>
              </a:rPr>
              <a:t>, </a:t>
            </a:r>
            <a:r>
              <a:rPr lang="en-US" dirty="0" err="1">
                <a:latin typeface="Arial" panose="020B0604020202020204" pitchFamily="34" charset="0"/>
                <a:ea typeface="Calibri" panose="020F0502020204030204" pitchFamily="34" charset="0"/>
                <a:cs typeface="Arial" panose="020B0604020202020204" pitchFamily="34" charset="0"/>
              </a:rPr>
              <a:t>practise</a:t>
            </a:r>
            <a:r>
              <a:rPr lang="en-US" dirty="0">
                <a:latin typeface="Arial" panose="020B0604020202020204" pitchFamily="34" charset="0"/>
                <a:ea typeface="Calibri" panose="020F0502020204030204" pitchFamily="34" charset="0"/>
                <a:cs typeface="Arial" panose="020B0604020202020204" pitchFamily="34" charset="0"/>
              </a:rPr>
              <a:t>!</a:t>
            </a:r>
            <a:endParaRPr lang="ro-RO"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US" dirty="0">
                <a:latin typeface="Arial" panose="020B0604020202020204" pitchFamily="34" charset="0"/>
                <a:ea typeface="Calibri" panose="020F0502020204030204" pitchFamily="34" charset="0"/>
                <a:cs typeface="Arial" panose="020B0604020202020204" pitchFamily="34" charset="0"/>
              </a:rPr>
              <a:t>8.  Know the audience.</a:t>
            </a:r>
            <a:endParaRPr lang="ro-RO"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US" dirty="0">
                <a:latin typeface="Arial" panose="020B0604020202020204" pitchFamily="34" charset="0"/>
                <a:ea typeface="Calibri" panose="020F0502020204030204" pitchFamily="34" charset="0"/>
                <a:cs typeface="Arial" panose="020B0604020202020204" pitchFamily="34" charset="0"/>
              </a:rPr>
              <a:t>9.  Relax.</a:t>
            </a:r>
            <a:endParaRPr lang="ro-RO"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US" dirty="0">
                <a:latin typeface="Arial" panose="020B0604020202020204" pitchFamily="34" charset="0"/>
                <a:ea typeface="Calibri" panose="020F0502020204030204" pitchFamily="34" charset="0"/>
                <a:cs typeface="Arial" panose="020B0604020202020204" pitchFamily="34" charset="0"/>
              </a:rPr>
              <a:t>10. </a:t>
            </a:r>
            <a:r>
              <a:rPr lang="en-US" dirty="0" err="1">
                <a:latin typeface="Arial" panose="020B0604020202020204" pitchFamily="34" charset="0"/>
                <a:ea typeface="Calibri" panose="020F0502020204030204" pitchFamily="34" charset="0"/>
                <a:cs typeface="Arial" panose="020B0604020202020204" pitchFamily="34" charset="0"/>
              </a:rPr>
              <a:t>Visualise</a:t>
            </a:r>
            <a:r>
              <a:rPr lang="en-US" dirty="0">
                <a:latin typeface="Arial" panose="020B0604020202020204" pitchFamily="34" charset="0"/>
                <a:ea typeface="Calibri" panose="020F0502020204030204" pitchFamily="34" charset="0"/>
                <a:cs typeface="Arial" panose="020B0604020202020204" pitchFamily="34" charset="0"/>
              </a:rPr>
              <a:t> yourself giving your speech.</a:t>
            </a:r>
            <a:endParaRPr lang="ro-RO"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US" dirty="0">
                <a:latin typeface="Arial" panose="020B0604020202020204" pitchFamily="34" charset="0"/>
                <a:ea typeface="Calibri" panose="020F0502020204030204" pitchFamily="34" charset="0"/>
                <a:cs typeface="Arial" panose="020B0604020202020204" pitchFamily="34" charset="0"/>
              </a:rPr>
              <a:t>11. </a:t>
            </a:r>
            <a:r>
              <a:rPr lang="en-US" dirty="0" err="1">
                <a:latin typeface="Arial" panose="020B0604020202020204" pitchFamily="34" charset="0"/>
                <a:ea typeface="Calibri" panose="020F0502020204030204" pitchFamily="34" charset="0"/>
                <a:cs typeface="Arial" panose="020B0604020202020204" pitchFamily="34" charset="0"/>
              </a:rPr>
              <a:t>Realise</a:t>
            </a:r>
            <a:r>
              <a:rPr lang="en-US" dirty="0">
                <a:latin typeface="Arial" panose="020B0604020202020204" pitchFamily="34" charset="0"/>
                <a:ea typeface="Calibri" panose="020F0502020204030204" pitchFamily="34" charset="0"/>
                <a:cs typeface="Arial" panose="020B0604020202020204" pitchFamily="34" charset="0"/>
              </a:rPr>
              <a:t> that people want you to succeed. </a:t>
            </a:r>
            <a:endParaRPr lang="ro-RO"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US" dirty="0">
                <a:latin typeface="Arial" panose="020B0604020202020204" pitchFamily="34" charset="0"/>
                <a:ea typeface="Calibri" panose="020F0502020204030204" pitchFamily="34" charset="0"/>
                <a:cs typeface="Arial" panose="020B0604020202020204" pitchFamily="34" charset="0"/>
              </a:rPr>
              <a:t>12. Don’t </a:t>
            </a:r>
            <a:r>
              <a:rPr lang="en-US" dirty="0" err="1">
                <a:latin typeface="Arial" panose="020B0604020202020204" pitchFamily="34" charset="0"/>
                <a:ea typeface="Calibri" panose="020F0502020204030204" pitchFamily="34" charset="0"/>
                <a:cs typeface="Arial" panose="020B0604020202020204" pitchFamily="34" charset="0"/>
              </a:rPr>
              <a:t>apologise</a:t>
            </a:r>
            <a:r>
              <a:rPr lang="en-US" dirty="0">
                <a:latin typeface="Arial" panose="020B0604020202020204" pitchFamily="34" charset="0"/>
                <a:ea typeface="Calibri" panose="020F0502020204030204" pitchFamily="34" charset="0"/>
                <a:cs typeface="Arial" panose="020B0604020202020204" pitchFamily="34" charset="0"/>
              </a:rPr>
              <a:t> for any nervousness or problem.</a:t>
            </a:r>
            <a:endParaRPr lang="ro-RO"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US" dirty="0">
                <a:latin typeface="Arial" panose="020B0604020202020204" pitchFamily="34" charset="0"/>
                <a:ea typeface="Calibri" panose="020F0502020204030204" pitchFamily="34" charset="0"/>
                <a:cs typeface="Arial" panose="020B0604020202020204" pitchFamily="34" charset="0"/>
              </a:rPr>
              <a:t>13. Concentrate on the message, not the medium.</a:t>
            </a:r>
          </a:p>
          <a:p>
            <a:pPr>
              <a:spcAft>
                <a:spcPts val="0"/>
              </a:spcAft>
            </a:pPr>
            <a:r>
              <a:rPr lang="en-US" dirty="0">
                <a:latin typeface="Arial" panose="020B0604020202020204" pitchFamily="34" charset="0"/>
                <a:ea typeface="Calibri" panose="020F0502020204030204" pitchFamily="34" charset="0"/>
                <a:cs typeface="Arial" panose="020B0604020202020204" pitchFamily="34" charset="0"/>
              </a:rPr>
              <a:t>14. </a:t>
            </a:r>
            <a:r>
              <a:rPr lang="en-US" dirty="0">
                <a:latin typeface="Arial" panose="020B0604020202020204" pitchFamily="34" charset="0"/>
                <a:cs typeface="Arial" panose="020B0604020202020204" pitchFamily="34" charset="0"/>
              </a:rPr>
              <a:t>Deliver a performance, rather than a speech.</a:t>
            </a:r>
          </a:p>
          <a:p>
            <a:r>
              <a:rPr lang="en-US" dirty="0">
                <a:latin typeface="Arial" panose="020B0604020202020204" pitchFamily="34" charset="0"/>
                <a:cs typeface="Arial" panose="020B0604020202020204" pitchFamily="34" charset="0"/>
              </a:rPr>
              <a:t>15. Use the power of eye contact. </a:t>
            </a:r>
          </a:p>
          <a:p>
            <a:r>
              <a:rPr lang="en-US" dirty="0">
                <a:latin typeface="Arial" panose="020B0604020202020204" pitchFamily="34" charset="0"/>
                <a:cs typeface="Arial" panose="020B0604020202020204" pitchFamily="34" charset="0"/>
              </a:rPr>
              <a:t>16. </a:t>
            </a:r>
            <a:r>
              <a:rPr lang="ro-RO" dirty="0">
                <a:latin typeface="Arial" panose="020B0604020202020204" pitchFamily="34" charset="0"/>
                <a:cs typeface="Arial" panose="020B0604020202020204" pitchFamily="34" charset="0"/>
              </a:rPr>
              <a:t>Posture matters.</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17. </a:t>
            </a:r>
            <a:r>
              <a:rPr lang="ro-RO" dirty="0">
                <a:latin typeface="Arial" panose="020B0604020202020204" pitchFamily="34" charset="0"/>
                <a:cs typeface="Arial" panose="020B0604020202020204" pitchFamily="34" charset="0"/>
              </a:rPr>
              <a:t>Vary your cadence</a:t>
            </a:r>
            <a:r>
              <a:rPr lang="en-US" dirty="0">
                <a:latin typeface="Arial" panose="020B0604020202020204" pitchFamily="34" charset="0"/>
                <a:cs typeface="Arial" panose="020B0604020202020204" pitchFamily="34" charset="0"/>
              </a:rPr>
              <a:t>.</a:t>
            </a:r>
          </a:p>
          <a:p>
            <a:r>
              <a:rPr lang="en-US" dirty="0">
                <a:latin typeface="Arial" panose="020B0604020202020204" pitchFamily="34" charset="0"/>
                <a:cs typeface="Arial" panose="020B0604020202020204" pitchFamily="34" charset="0"/>
              </a:rPr>
              <a:t>18. </a:t>
            </a:r>
            <a:r>
              <a:rPr lang="en-US" dirty="0">
                <a:solidFill>
                  <a:srgbClr val="000000"/>
                </a:solidFill>
                <a:latin typeface="Arial" panose="020B0604020202020204" pitchFamily="34" charset="0"/>
                <a:cs typeface="Arial" panose="020B0604020202020204" pitchFamily="34" charset="0"/>
              </a:rPr>
              <a:t>Speak about what you know and care about.</a:t>
            </a:r>
          </a:p>
          <a:p>
            <a:endParaRPr lang="ro-RO" dirty="0"/>
          </a:p>
          <a:p>
            <a:endParaRPr lang="ro-RO" dirty="0"/>
          </a:p>
          <a:p>
            <a:endParaRPr lang="en-US" dirty="0"/>
          </a:p>
          <a:p>
            <a:endParaRPr lang="en-US" dirty="0"/>
          </a:p>
          <a:p>
            <a:endParaRPr lang="en-US" dirty="0"/>
          </a:p>
          <a:p>
            <a:pPr>
              <a:spcAft>
                <a:spcPts val="0"/>
              </a:spcAft>
            </a:pPr>
            <a:endParaRPr lang="ro-RO" dirty="0">
              <a:latin typeface="Arial" panose="020B0604020202020204" pitchFamily="34" charset="0"/>
              <a:ea typeface="Calibri" panose="020F0502020204030204" pitchFamily="34" charset="0"/>
              <a:cs typeface="Arial" panose="020B0604020202020204" pitchFamily="34" charset="0"/>
            </a:endParaRPr>
          </a:p>
        </p:txBody>
      </p:sp>
      <p:pic>
        <p:nvPicPr>
          <p:cNvPr id="1026" name="Picture 2" descr="Speech delivery tips">
            <a:extLst>
              <a:ext uri="{FF2B5EF4-FFF2-40B4-BE49-F238E27FC236}">
                <a16:creationId xmlns:a16="http://schemas.microsoft.com/office/drawing/2014/main" id="{EFAFBE23-4AC7-4A7C-A39E-AE5AC646FD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3657600"/>
            <a:ext cx="3581400" cy="2543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775464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D7C6A5-578B-4338-BE50-DEA65FB2D91A}"/>
              </a:ext>
            </a:extLst>
          </p:cNvPr>
          <p:cNvSpPr/>
          <p:nvPr/>
        </p:nvSpPr>
        <p:spPr>
          <a:xfrm>
            <a:off x="457201" y="1828800"/>
            <a:ext cx="11353800" cy="1815882"/>
          </a:xfrm>
          <a:prstGeom prst="rect">
            <a:avLst/>
          </a:prstGeom>
        </p:spPr>
        <p:txBody>
          <a:bodyPr wrap="square">
            <a:spAutoFit/>
          </a:bodyPr>
          <a:lstStyle/>
          <a:p>
            <a:pPr lvl="0" defTabSz="914400"/>
            <a:r>
              <a:rPr lang="en-US" sz="2800" kern="1400" dirty="0">
                <a:solidFill>
                  <a:srgbClr val="222222"/>
                </a:solidFill>
                <a:latin typeface="Arial" panose="020B0604020202020204" pitchFamily="34" charset="0"/>
                <a:cs typeface="Arial" panose="020B0604020202020204" pitchFamily="34" charset="0"/>
              </a:rPr>
              <a:t>"</a:t>
            </a:r>
            <a:r>
              <a:rPr lang="en-US" sz="2800" b="1" kern="1400" dirty="0">
                <a:solidFill>
                  <a:srgbClr val="222222"/>
                </a:solidFill>
                <a:latin typeface="Arial" panose="020B0604020202020204" pitchFamily="34" charset="0"/>
                <a:cs typeface="Arial" panose="020B0604020202020204" pitchFamily="34"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2800" kern="14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6653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85800" y="152400"/>
            <a:ext cx="10363200" cy="868362"/>
          </a:xfrm>
        </p:spPr>
        <p:txBody>
          <a:bodyPr>
            <a:normAutofit/>
          </a:bodyPr>
          <a:lstStyle/>
          <a:p>
            <a:pPr algn="ctr"/>
            <a:r>
              <a:rPr lang="ro-RO" sz="2800" b="1" dirty="0">
                <a:solidFill>
                  <a:schemeClr val="tx1"/>
                </a:solidFill>
                <a:latin typeface="Arial" panose="020B0604020202020204" pitchFamily="34" charset="0"/>
                <a:cs typeface="Arial" panose="020B0604020202020204" pitchFamily="34" charset="0"/>
              </a:rPr>
              <a:t>S</a:t>
            </a:r>
            <a:r>
              <a:rPr lang="en-US" sz="2800" b="1" dirty="0" err="1">
                <a:solidFill>
                  <a:schemeClr val="tx1"/>
                </a:solidFill>
                <a:latin typeface="Arial" panose="020B0604020202020204" pitchFamily="34" charset="0"/>
                <a:cs typeface="Arial" panose="020B0604020202020204" pitchFamily="34" charset="0"/>
              </a:rPr>
              <a:t>terea</a:t>
            </a:r>
            <a:r>
              <a:rPr lang="en-US" sz="2800" b="1" dirty="0">
                <a:solidFill>
                  <a:schemeClr val="tx1"/>
                </a:solidFill>
                <a:latin typeface="Arial" panose="020B0604020202020204" pitchFamily="34" charset="0"/>
                <a:cs typeface="Arial" panose="020B0604020202020204" pitchFamily="34" charset="0"/>
              </a:rPr>
              <a:t> </a:t>
            </a:r>
            <a:r>
              <a:rPr lang="ro-RO" sz="2800" b="1" dirty="0">
                <a:solidFill>
                  <a:schemeClr val="tx1"/>
                </a:solidFill>
                <a:latin typeface="Arial" panose="020B0604020202020204" pitchFamily="34" charset="0"/>
                <a:cs typeface="Arial" panose="020B0604020202020204" pitchFamily="34" charset="0"/>
              </a:rPr>
              <a:t>E</a:t>
            </a:r>
            <a:r>
              <a:rPr lang="en-US" sz="2800" b="1" dirty="0" err="1">
                <a:solidFill>
                  <a:schemeClr val="tx1"/>
                </a:solidFill>
                <a:latin typeface="Arial" panose="020B0604020202020204" pitchFamily="34" charset="0"/>
                <a:cs typeface="Arial" panose="020B0604020202020204" pitchFamily="34" charset="0"/>
              </a:rPr>
              <a:t>llada</a:t>
            </a:r>
            <a:r>
              <a:rPr lang="en-US" sz="2800" b="1" dirty="0">
                <a:solidFill>
                  <a:schemeClr val="tx1"/>
                </a:solidFill>
                <a:latin typeface="Arial" panose="020B0604020202020204" pitchFamily="34" charset="0"/>
                <a:cs typeface="Arial" panose="020B0604020202020204" pitchFamily="34" charset="0"/>
              </a:rPr>
              <a:t> </a:t>
            </a:r>
            <a:r>
              <a:rPr lang="ro-RO" sz="2800" b="1" dirty="0">
                <a:solidFill>
                  <a:schemeClr val="tx1"/>
                </a:solidFill>
                <a:latin typeface="Arial" panose="020B0604020202020204" pitchFamily="34" charset="0"/>
                <a:cs typeface="Arial" panose="020B0604020202020204" pitchFamily="34" charset="0"/>
              </a:rPr>
              <a:t>L</a:t>
            </a:r>
            <a:r>
              <a:rPr lang="en-US" sz="2800" b="1" dirty="0" err="1">
                <a:solidFill>
                  <a:schemeClr val="tx1"/>
                </a:solidFill>
                <a:latin typeface="Arial" panose="020B0604020202020204" pitchFamily="34" charset="0"/>
                <a:cs typeface="Arial" panose="020B0604020202020204" pitchFamily="34" charset="0"/>
              </a:rPr>
              <a:t>abor</a:t>
            </a:r>
            <a:r>
              <a:rPr lang="en-US" sz="2800" b="1" dirty="0">
                <a:solidFill>
                  <a:schemeClr val="tx1"/>
                </a:solidFill>
                <a:latin typeface="Arial" panose="020B0604020202020204" pitchFamily="34" charset="0"/>
                <a:cs typeface="Arial" panose="020B0604020202020204" pitchFamily="34" charset="0"/>
              </a:rPr>
              <a:t> </a:t>
            </a:r>
            <a:r>
              <a:rPr lang="ro-RO" sz="2800" b="1" dirty="0">
                <a:solidFill>
                  <a:schemeClr val="tx1"/>
                </a:solidFill>
                <a:latin typeface="Arial" panose="020B0604020202020204" pitchFamily="34" charset="0"/>
                <a:cs typeface="Arial" panose="020B0604020202020204" pitchFamily="34" charset="0"/>
              </a:rPr>
              <a:t>M</a:t>
            </a:r>
            <a:r>
              <a:rPr lang="en-US" sz="2800" b="1" dirty="0" err="1">
                <a:solidFill>
                  <a:schemeClr val="tx1"/>
                </a:solidFill>
                <a:latin typeface="Arial" panose="020B0604020202020204" pitchFamily="34" charset="0"/>
                <a:cs typeface="Arial" panose="020B0604020202020204" pitchFamily="34" charset="0"/>
              </a:rPr>
              <a:t>arket</a:t>
            </a:r>
            <a:endParaRPr lang="el-GR" sz="2800" dirty="0">
              <a:solidFill>
                <a:schemeClr val="tx1"/>
              </a:solidFill>
              <a:latin typeface="Arial" panose="020B0604020202020204" pitchFamily="34" charset="0"/>
              <a:cs typeface="Arial" panose="020B0604020202020204" pitchFamily="34" charset="0"/>
            </a:endParaRPr>
          </a:p>
        </p:txBody>
      </p:sp>
      <p:sp>
        <p:nvSpPr>
          <p:cNvPr id="3" name="Θέση περιεχομένου 2"/>
          <p:cNvSpPr>
            <a:spLocks noGrp="1"/>
          </p:cNvSpPr>
          <p:nvPr>
            <p:ph sz="quarter" idx="1"/>
          </p:nvPr>
        </p:nvSpPr>
        <p:spPr>
          <a:xfrm>
            <a:off x="228600" y="1219200"/>
            <a:ext cx="6096000" cy="5257800"/>
          </a:xfrm>
        </p:spPr>
        <p:txBody>
          <a:bodyPr>
            <a:normAutofit/>
          </a:bodyPr>
          <a:lstStyle/>
          <a:p>
            <a:pPr marL="0" indent="0" algn="just">
              <a:buNone/>
            </a:pPr>
            <a:r>
              <a:rPr lang="en-US" sz="1800" dirty="0">
                <a:latin typeface="Arial" panose="020B0604020202020204" pitchFamily="34" charset="0"/>
                <a:cs typeface="Arial" panose="020B0604020202020204" pitchFamily="34" charset="0"/>
              </a:rPr>
              <a:t>Within the services sector the most dynamic segments are real estate, renting and business activities, public services, transport services, trade and the growing tourism and financial services sectors.</a:t>
            </a:r>
            <a:br>
              <a:rPr lang="en-US" sz="18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Around the area of Boeotia, are located some of the largest production units of the country, such as the manufacture of electrical machinery and apparatus, manufacture of basic metals, manufacture of other non-metallic mineral products, manufacture of rubber and plastic products and manufacture of wood and of products of wood and cork.</a:t>
            </a:r>
            <a:endParaRPr lang="el-GR" sz="1800" dirty="0">
              <a:latin typeface="Arial" panose="020B0604020202020204" pitchFamily="34" charset="0"/>
              <a:cs typeface="Arial" panose="020B0604020202020204" pitchFamily="34" charset="0"/>
            </a:endParaRPr>
          </a:p>
        </p:txBody>
      </p:sp>
      <p:pic>
        <p:nvPicPr>
          <p:cNvPr id="5" name="Θέση περιεχομένου 4"/>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6792119" y="1447800"/>
            <a:ext cx="4572000" cy="4572000"/>
          </a:xfrm>
        </p:spPr>
      </p:pic>
    </p:spTree>
    <p:extLst>
      <p:ext uri="{BB962C8B-B14F-4D97-AF65-F5344CB8AC3E}">
        <p14:creationId xmlns:p14="http://schemas.microsoft.com/office/powerpoint/2010/main" val="31409753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219200" y="274638"/>
            <a:ext cx="10363200" cy="715962"/>
          </a:xfrm>
        </p:spPr>
        <p:txBody>
          <a:bodyPr>
            <a:normAutofit/>
          </a:bodyPr>
          <a:lstStyle/>
          <a:p>
            <a:pPr algn="ctr"/>
            <a:r>
              <a:rPr lang="en-US" sz="2800" b="1" dirty="0">
                <a:latin typeface="Arial" panose="020B0604020202020204" pitchFamily="34" charset="0"/>
                <a:cs typeface="Arial" panose="020B0604020202020204" pitchFamily="34" charset="0"/>
              </a:rPr>
              <a:t>Entrepreneurship in </a:t>
            </a:r>
            <a:r>
              <a:rPr lang="en-US" sz="2800" b="1" dirty="0" err="1">
                <a:latin typeface="Arial" panose="020B0604020202020204" pitchFamily="34" charset="0"/>
                <a:cs typeface="Arial" panose="020B0604020202020204" pitchFamily="34" charset="0"/>
              </a:rPr>
              <a:t>Viotia</a:t>
            </a:r>
            <a:r>
              <a:rPr lang="en-US" sz="2800" b="1" dirty="0">
                <a:latin typeface="Arial" panose="020B0604020202020204" pitchFamily="34" charset="0"/>
                <a:cs typeface="Arial" panose="020B0604020202020204" pitchFamily="34" charset="0"/>
              </a:rPr>
              <a:t> County</a:t>
            </a:r>
            <a:endParaRPr lang="el-GR" sz="2800" b="1" dirty="0">
              <a:latin typeface="Arial" panose="020B0604020202020204" pitchFamily="34" charset="0"/>
              <a:cs typeface="Arial" panose="020B0604020202020204" pitchFamily="34" charset="0"/>
            </a:endParaRPr>
          </a:p>
        </p:txBody>
      </p:sp>
      <p:sp>
        <p:nvSpPr>
          <p:cNvPr id="3" name="Θέση περιεχομένου 2"/>
          <p:cNvSpPr>
            <a:spLocks noGrp="1"/>
          </p:cNvSpPr>
          <p:nvPr>
            <p:ph sz="quarter" idx="1"/>
          </p:nvPr>
        </p:nvSpPr>
        <p:spPr>
          <a:xfrm>
            <a:off x="304800" y="990600"/>
            <a:ext cx="5913120" cy="5334000"/>
          </a:xfrm>
        </p:spPr>
        <p:txBody>
          <a:bodyPr>
            <a:normAutofit/>
          </a:bodyPr>
          <a:lstStyle/>
          <a:p>
            <a:pPr marL="0" indent="0" algn="just">
              <a:buNone/>
            </a:pPr>
            <a:r>
              <a:rPr lang="en-US" sz="1800" dirty="0">
                <a:latin typeface="Arial" panose="020B0604020202020204" pitchFamily="34" charset="0"/>
                <a:cs typeface="Arial" panose="020B0604020202020204" pitchFamily="34" charset="0"/>
              </a:rPr>
              <a:t>The County of  </a:t>
            </a:r>
            <a:r>
              <a:rPr lang="en-US" sz="1800" dirty="0" err="1">
                <a:latin typeface="Arial" panose="020B0604020202020204" pitchFamily="34" charset="0"/>
                <a:cs typeface="Arial" panose="020B0604020202020204" pitchFamily="34" charset="0"/>
              </a:rPr>
              <a:t>Viotia</a:t>
            </a:r>
            <a:r>
              <a:rPr lang="en-US" sz="1800" dirty="0">
                <a:latin typeface="Arial" panose="020B0604020202020204" pitchFamily="34" charset="0"/>
                <a:cs typeface="Arial" panose="020B0604020202020204" pitchFamily="34" charset="0"/>
              </a:rPr>
              <a:t>, even though it presents a significant dependence in the secondary production sector and accommodates a great part of the total manufacturing activity of the country, with enterprises that determine the national industrial and financial map, it does not have organized and suitable spaces to welcome manufacturing and industrial plants. On the contrary, the industrial space of the region in the area of </a:t>
            </a:r>
            <a:r>
              <a:rPr lang="en-US" sz="1800" dirty="0" err="1">
                <a:latin typeface="Arial" panose="020B0604020202020204" pitchFamily="34" charset="0"/>
                <a:cs typeface="Arial" panose="020B0604020202020204" pitchFamily="34" charset="0"/>
              </a:rPr>
              <a:t>Oinofyta</a:t>
            </a:r>
            <a:r>
              <a:rPr lang="en-US" sz="1800" dirty="0">
                <a:latin typeface="Arial" panose="020B0604020202020204" pitchFamily="34" charset="0"/>
                <a:cs typeface="Arial" panose="020B0604020202020204" pitchFamily="34" charset="0"/>
              </a:rPr>
              <a:t> – </a:t>
            </a:r>
            <a:r>
              <a:rPr lang="en-US" sz="1800" dirty="0" err="1">
                <a:latin typeface="Arial" panose="020B0604020202020204" pitchFamily="34" charset="0"/>
                <a:cs typeface="Arial" panose="020B0604020202020204" pitchFamily="34" charset="0"/>
              </a:rPr>
              <a:t>Schimatari</a:t>
            </a:r>
            <a:r>
              <a:rPr lang="en-US" sz="1800" dirty="0">
                <a:latin typeface="Arial" panose="020B0604020202020204" pitchFamily="34" charset="0"/>
                <a:cs typeface="Arial" panose="020B0604020202020204" pitchFamily="34" charset="0"/>
              </a:rPr>
              <a:t>, is developed without any planning at all, not insuring a rational administration of industrial waste and downgrading the natural environment and the quality of life of the population.</a:t>
            </a:r>
            <a:br>
              <a:rPr lang="en-US" sz="18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Besides, it is astonishing how high are the rates of unemployment and underemployment of </a:t>
            </a:r>
            <a:r>
              <a:rPr lang="en-US" sz="1800" dirty="0" err="1">
                <a:latin typeface="Arial" panose="020B0604020202020204" pitchFamily="34" charset="0"/>
                <a:cs typeface="Arial" panose="020B0604020202020204" pitchFamily="34" charset="0"/>
              </a:rPr>
              <a:t>Viotia</a:t>
            </a:r>
            <a:r>
              <a:rPr lang="en-US" sz="1800" dirty="0">
                <a:latin typeface="Arial" panose="020B0604020202020204" pitchFamily="34" charset="0"/>
                <a:cs typeface="Arial" panose="020B0604020202020204" pitchFamily="34" charset="0"/>
              </a:rPr>
              <a:t> (of the highest in Greece), no matter the industrial development.</a:t>
            </a:r>
            <a:endParaRPr lang="el-GR" sz="1800" dirty="0">
              <a:latin typeface="Arial" panose="020B0604020202020204" pitchFamily="34" charset="0"/>
              <a:cs typeface="Arial" panose="020B0604020202020204" pitchFamily="34" charset="0"/>
            </a:endParaRPr>
          </a:p>
        </p:txBody>
      </p:sp>
      <p:sp>
        <p:nvSpPr>
          <p:cNvPr id="4" name="Θέση περιεχομένου 3"/>
          <p:cNvSpPr>
            <a:spLocks noGrp="1"/>
          </p:cNvSpPr>
          <p:nvPr>
            <p:ph sz="quarter" idx="2"/>
          </p:nvPr>
        </p:nvSpPr>
        <p:spPr>
          <a:xfrm>
            <a:off x="6477000" y="1066800"/>
            <a:ext cx="5334000" cy="5257800"/>
          </a:xfrm>
        </p:spPr>
        <p:txBody>
          <a:bodyPr>
            <a:normAutofit/>
          </a:bodyPr>
          <a:lstStyle/>
          <a:p>
            <a:pPr marL="0" indent="0" algn="just">
              <a:buNone/>
            </a:pPr>
            <a:r>
              <a:rPr lang="en-US" sz="1800" dirty="0">
                <a:latin typeface="Arial" panose="020B0604020202020204" pitchFamily="34" charset="0"/>
                <a:cs typeface="Arial" panose="020B0604020202020204" pitchFamily="34" charset="0"/>
              </a:rPr>
              <a:t>Our County is neighboring that of Attica. The short distance from Athens gives the opportunity to offer goods and services to a wide market and to a very large consuming audience. But at the same time, this neighboring creates problems to the autonomous development of companies that provide services whereas it intensifies the problem of competition due to the great number of producers citied in the geographic region of Attica.</a:t>
            </a:r>
            <a:endParaRPr lang="el-GR" sz="1800" dirty="0">
              <a:latin typeface="Arial" panose="020B0604020202020204" pitchFamily="34" charset="0"/>
              <a:cs typeface="Arial" panose="020B0604020202020204" pitchFamily="34" charset="0"/>
            </a:endParaRPr>
          </a:p>
        </p:txBody>
      </p:sp>
      <p:pic>
        <p:nvPicPr>
          <p:cNvPr id="1026" name="Picture 2" descr="ÎÏÎ¿ÏÎ­Î»ÎµÏÎ¼Î± ÎµÎ¹ÎºÏÎ½Î±Ï Î³Î¹Î± entrepreneurshi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4385912"/>
            <a:ext cx="2932091" cy="2265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58681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Δικαιοσύνη">
  <a:themeElements>
    <a:clrScheme name="Διαστημικό">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Δικαιοσύνη">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Presentazione (tema geometrico)_07">
  <a:themeElements>
    <a:clrScheme name="Vertice">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ertice">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Equity</Template>
  <TotalTime>989</TotalTime>
  <Words>6365</Words>
  <Application>Microsoft Office PowerPoint</Application>
  <PresentationFormat>Widescreen</PresentationFormat>
  <Paragraphs>660</Paragraphs>
  <Slides>77</Slides>
  <Notes>0</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77</vt:i4>
      </vt:variant>
    </vt:vector>
  </HeadingPairs>
  <TitlesOfParts>
    <vt:vector size="91" baseType="lpstr">
      <vt:lpstr>Arial</vt:lpstr>
      <vt:lpstr>Calibri</vt:lpstr>
      <vt:lpstr>Calibri Light</vt:lpstr>
      <vt:lpstr>Cambria</vt:lpstr>
      <vt:lpstr>Eras Medium ITC</vt:lpstr>
      <vt:lpstr>Franklin Gothic Book</vt:lpstr>
      <vt:lpstr>Perpetua</vt:lpstr>
      <vt:lpstr>Symbol</vt:lpstr>
      <vt:lpstr>Times New Roman</vt:lpstr>
      <vt:lpstr>Wingdings 2</vt:lpstr>
      <vt:lpstr>Δικαιοσύνη</vt:lpstr>
      <vt:lpstr>Presentazione (tema geometrico)_07</vt:lpstr>
      <vt:lpstr>Ofis Teması</vt:lpstr>
      <vt:lpstr>Office Teması</vt:lpstr>
      <vt:lpstr>PowerPoint Presentation</vt:lpstr>
      <vt:lpstr>PowerPoint Presentation</vt:lpstr>
      <vt:lpstr>Greece: Job Opportunities and the Trend of Employment in Greece &amp; in Sterea Ellada</vt:lpstr>
      <vt:lpstr>Economic Recession in Greece</vt:lpstr>
      <vt:lpstr>Socio-economic Profile of Sterea Ellada </vt:lpstr>
      <vt:lpstr>Sterea Ellada Labor Market</vt:lpstr>
      <vt:lpstr>Sterea Ellada Labor Market</vt:lpstr>
      <vt:lpstr>Sterea Ellada Labor Market</vt:lpstr>
      <vt:lpstr>Entrepreneurship in Viotia County</vt:lpstr>
      <vt:lpstr>Entrepreneurship in Viotia County</vt:lpstr>
      <vt:lpstr>Unemployment in Continental Greece </vt:lpstr>
      <vt:lpstr>PowerPoint Presentation</vt:lpstr>
      <vt:lpstr>Unemployment in Continental Greece </vt:lpstr>
      <vt:lpstr>Italy: Job Opportunities and the Trend of Employment in Calabria</vt:lpstr>
      <vt:lpstr>Does Calabria offer a large choice of study opportunities?</vt:lpstr>
      <vt:lpstr>What are the most common types of companies/business?</vt:lpstr>
      <vt:lpstr>Is tourism industry developing?</vt:lpstr>
      <vt:lpstr>How easy is for a young person to find a job in Calabria?</vt:lpstr>
      <vt:lpstr>How are the salaries in Calabria compared with the country average?</vt:lpstr>
      <vt:lpstr>Portugal: Job Opportunities and theTrend of Employment in Portugal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Romania: Job Opportunities and the Trend of Employment in Romania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Turkey: Job Opportunities and the Trend of Employment in Turkey</vt:lpstr>
      <vt:lpstr>PowerPoint Presentation</vt:lpstr>
      <vt:lpstr>Employment Outlook</vt:lpstr>
      <vt:lpstr>PowerPoint Presentation</vt:lpstr>
      <vt:lpstr>Turkey: Labour Market Deteriorates Further </vt:lpstr>
      <vt:lpstr>PowerPoint Presentation</vt:lpstr>
      <vt:lpstr>Job Creation by Sectors (SA) </vt:lpstr>
      <vt:lpstr>PowerPoint Presentation</vt:lpstr>
      <vt:lpstr>Turkey: More Positive Signs from the Job Market </vt:lpstr>
      <vt:lpstr>PowerPoint Presentation</vt:lpstr>
      <vt:lpstr>PowerPoint Presentation</vt:lpstr>
      <vt:lpstr>PowerPoint Presentation</vt:lpstr>
      <vt:lpstr>PowerPoint Presentation</vt:lpstr>
      <vt:lpstr>Which Industries Create Most Jobs in Turkey </vt:lpstr>
      <vt:lpstr>PowerPoint Presentation</vt:lpstr>
      <vt:lpstr>A Short Survey about Busıness Opportunıty</vt:lpstr>
      <vt:lpstr>PowerPoint Presentation</vt:lpstr>
      <vt:lpstr> How to Write a CV How to Write a Letter of Intent How to Behave at an Interview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How to Deliver a Speech in Public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Unemployment In  Contineal  Greece</dc:title>
  <dc:creator>kazalkaur111@gmail.com</dc:creator>
  <cp:lastModifiedBy>Lenovo</cp:lastModifiedBy>
  <cp:revision>98</cp:revision>
  <dcterms:created xsi:type="dcterms:W3CDTF">2019-01-19T20:43:10Z</dcterms:created>
  <dcterms:modified xsi:type="dcterms:W3CDTF">2019-09-15T17:05:08Z</dcterms:modified>
</cp:coreProperties>
</file>