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6" r:id="rId2"/>
    <p:sldId id="287" r:id="rId3"/>
    <p:sldId id="261" r:id="rId4"/>
    <p:sldId id="260" r:id="rId5"/>
    <p:sldId id="264" r:id="rId6"/>
    <p:sldId id="262" r:id="rId7"/>
    <p:sldId id="270" r:id="rId8"/>
    <p:sldId id="269" r:id="rId9"/>
    <p:sldId id="277" r:id="rId10"/>
    <p:sldId id="274" r:id="rId11"/>
    <p:sldId id="272" r:id="rId12"/>
    <p:sldId id="266" r:id="rId13"/>
    <p:sldId id="280" r:id="rId14"/>
    <p:sldId id="281"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2/14/2019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2/14/2019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2/14/2019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5734220_2143986022517143_2573432811922915328_n (1).jpg"/>
          <p:cNvPicPr>
            <a:picLocks noChangeAspect="1"/>
          </p:cNvPicPr>
          <p:nvPr/>
        </p:nvPicPr>
        <p:blipFill>
          <a:blip r:embed="rId2"/>
          <a:stretch>
            <a:fillRect/>
          </a:stretch>
        </p:blipFill>
        <p:spPr>
          <a:xfrm>
            <a:off x="848619" y="0"/>
            <a:ext cx="3540502" cy="3608173"/>
          </a:xfrm>
          <a:prstGeom prst="rect">
            <a:avLst/>
          </a:prstGeom>
        </p:spPr>
      </p:pic>
      <p:sp>
        <p:nvSpPr>
          <p:cNvPr id="3" name="Rectangle 2"/>
          <p:cNvSpPr/>
          <p:nvPr/>
        </p:nvSpPr>
        <p:spPr>
          <a:xfrm>
            <a:off x="4990011" y="2155971"/>
            <a:ext cx="6427406" cy="461665"/>
          </a:xfrm>
          <a:prstGeom prst="rect">
            <a:avLst/>
          </a:prstGeom>
        </p:spPr>
        <p:txBody>
          <a:bodyPr wrap="square">
            <a:spAutoFit/>
          </a:bodyPr>
          <a:lstStyle/>
          <a:p>
            <a:r>
              <a:rPr lang="en-US" sz="2400" dirty="0">
                <a:effectLst>
                  <a:outerShdw blurRad="292100" dist="38100" dir="2700000" sx="99000" sy="99000" algn="tl">
                    <a:schemeClr val="tx2">
                      <a:lumMod val="50000"/>
                    </a:schemeClr>
                  </a:outerShdw>
                </a:effectLst>
                <a:latin typeface="Bell MT" panose="02020503060305020303" pitchFamily="18" charset="0"/>
                <a:ea typeface="Batang" pitchFamily="18" charset="-127"/>
              </a:rPr>
              <a:t>Youngsters  Nowadays</a:t>
            </a:r>
            <a:r>
              <a:rPr lang="ro-RO" sz="2400" dirty="0">
                <a:effectLst>
                  <a:outerShdw blurRad="292100" dist="38100" dir="2700000" sx="99000" sy="99000" algn="tl">
                    <a:schemeClr val="tx2">
                      <a:lumMod val="50000"/>
                    </a:schemeClr>
                  </a:outerShdw>
                </a:effectLst>
                <a:latin typeface="Bell MT" panose="02020503060305020303" pitchFamily="18" charset="0"/>
                <a:ea typeface="Batang" pitchFamily="18" charset="-127"/>
              </a:rPr>
              <a:t>  </a:t>
            </a:r>
            <a:r>
              <a:rPr lang="en-US" sz="2400" dirty="0">
                <a:effectLst>
                  <a:outerShdw blurRad="292100" dist="38100" dir="2700000" sx="99000" sy="99000" algn="tl">
                    <a:schemeClr val="tx2">
                      <a:lumMod val="50000"/>
                    </a:schemeClr>
                  </a:outerShdw>
                </a:effectLst>
                <a:latin typeface="Bell MT" panose="02020503060305020303" pitchFamily="18" charset="0"/>
                <a:ea typeface="Batang" pitchFamily="18" charset="-127"/>
              </a:rPr>
              <a:t>Where from , Where </a:t>
            </a:r>
            <a:r>
              <a:rPr lang="en-US" sz="24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to</a:t>
            </a:r>
            <a:r>
              <a:rPr lang="ro-RO" sz="24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a:t>
            </a:r>
            <a:endParaRPr lang="en-US" sz="2400" dirty="0"/>
          </a:p>
        </p:txBody>
      </p:sp>
      <p:sp>
        <p:nvSpPr>
          <p:cNvPr id="6" name="Rectangle 5"/>
          <p:cNvSpPr/>
          <p:nvPr/>
        </p:nvSpPr>
        <p:spPr>
          <a:xfrm>
            <a:off x="6014830" y="3187337"/>
            <a:ext cx="5066269" cy="830997"/>
          </a:xfrm>
          <a:prstGeom prst="rect">
            <a:avLst/>
          </a:prstGeom>
        </p:spPr>
        <p:txBody>
          <a:bodyPr wrap="square">
            <a:spAutoFit/>
          </a:bodyPr>
          <a:lstStyle/>
          <a:p>
            <a:r>
              <a:rPr lang="en-US" sz="1600" b="1" dirty="0" smtClean="0">
                <a:latin typeface="Times New Roman" pitchFamily="18" charset="0"/>
                <a:cs typeface="Times New Roman" pitchFamily="18" charset="0"/>
              </a:rPr>
              <a:t>2017-1-RO01-KA219-037190</a:t>
            </a:r>
            <a:r>
              <a:rPr lang="ro-RO" sz="1600" b="1" dirty="0" smtClean="0">
                <a:latin typeface="Times New Roman" pitchFamily="18" charset="0"/>
                <a:cs typeface="Times New Roman" pitchFamily="18" charset="0"/>
              </a:rPr>
              <a:t>_1</a:t>
            </a:r>
          </a:p>
          <a:p>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US" sz="1600" dirty="0"/>
          </a:p>
        </p:txBody>
      </p:sp>
      <p:sp>
        <p:nvSpPr>
          <p:cNvPr id="7" name="Rectangle 6"/>
          <p:cNvSpPr/>
          <p:nvPr/>
        </p:nvSpPr>
        <p:spPr>
          <a:xfrm>
            <a:off x="1433385" y="4028303"/>
            <a:ext cx="10503242" cy="2139047"/>
          </a:xfrm>
          <a:prstGeom prst="rect">
            <a:avLst/>
          </a:prstGeom>
        </p:spPr>
        <p:txBody>
          <a:bodyPr wrap="square">
            <a:spAutoFit/>
          </a:bodyPr>
          <a:lstStyle/>
          <a:p>
            <a:pPr lvl="0"/>
            <a:r>
              <a:rPr lang="en-US" sz="1900" b="1" dirty="0"/>
              <a:t/>
            </a:r>
            <a:br>
              <a:rPr lang="en-US" sz="1900" b="1" dirty="0"/>
            </a:br>
            <a:r>
              <a:rPr lang="en-US" sz="1900" dirty="0"/>
              <a:t>Workshop for the dissemination of the project results and the final products </a:t>
            </a:r>
            <a:r>
              <a:rPr lang="ro-RO" sz="1900" dirty="0" smtClean="0"/>
              <a:t> achieved during the project second</a:t>
            </a:r>
            <a:r>
              <a:rPr lang="en-US" sz="1900" dirty="0" smtClean="0"/>
              <a:t> </a:t>
            </a:r>
            <a:r>
              <a:rPr lang="en-US" sz="1900" dirty="0"/>
              <a:t>Teaching, </a:t>
            </a:r>
            <a:r>
              <a:rPr lang="en-US" sz="1900" dirty="0" smtClean="0"/>
              <a:t>Learning and </a:t>
            </a:r>
            <a:r>
              <a:rPr lang="en-US" sz="1900" dirty="0"/>
              <a:t>Training </a:t>
            </a:r>
            <a:r>
              <a:rPr lang="en-US" sz="1900" dirty="0" err="1" smtClean="0"/>
              <a:t>Activit</a:t>
            </a:r>
            <a:r>
              <a:rPr lang="ro-RO" sz="1900" dirty="0" smtClean="0"/>
              <a:t>ies</a:t>
            </a:r>
            <a:r>
              <a:rPr lang="en-US" sz="1900" dirty="0" smtClean="0"/>
              <a:t>, </a:t>
            </a:r>
            <a:r>
              <a:rPr lang="en-US" sz="1900" dirty="0"/>
              <a:t>held at the partner school in </a:t>
            </a:r>
            <a:r>
              <a:rPr lang="en-US" sz="1900" dirty="0" err="1"/>
              <a:t>Soverato</a:t>
            </a:r>
            <a:r>
              <a:rPr lang="en-US" sz="1900" dirty="0"/>
              <a:t>, Italy, between </a:t>
            </a:r>
            <a:r>
              <a:rPr lang="en-US" sz="1900" dirty="0" smtClean="0"/>
              <a:t>1</a:t>
            </a:r>
            <a:r>
              <a:rPr lang="ro-RO" sz="1900" dirty="0" smtClean="0"/>
              <a:t>st</a:t>
            </a:r>
            <a:r>
              <a:rPr lang="en-US" sz="1900" dirty="0" smtClean="0"/>
              <a:t>-5</a:t>
            </a:r>
            <a:r>
              <a:rPr lang="ro-RO" sz="1900" dirty="0" smtClean="0"/>
              <a:t>th </a:t>
            </a:r>
            <a:r>
              <a:rPr lang="en-US" sz="1900" dirty="0" smtClean="0"/>
              <a:t>October </a:t>
            </a:r>
            <a:r>
              <a:rPr lang="en-US" sz="1900" dirty="0"/>
              <a:t>2018. </a:t>
            </a:r>
          </a:p>
          <a:p>
            <a:pPr lvl="0"/>
            <a:endParaRPr lang="en-US" sz="1900" dirty="0"/>
          </a:p>
          <a:p>
            <a:pPr lvl="0"/>
            <a:r>
              <a:rPr lang="en-US" sz="1900" dirty="0"/>
              <a:t>Target group: Students and teachers from </a:t>
            </a:r>
            <a:r>
              <a:rPr lang="en-US" sz="1900" dirty="0" smtClean="0"/>
              <a:t>C</a:t>
            </a:r>
            <a:r>
              <a:rPr lang="ro-RO" sz="1900" dirty="0" smtClean="0"/>
              <a:t>olegiul</a:t>
            </a:r>
            <a:r>
              <a:rPr lang="en-US" sz="1900" dirty="0" smtClean="0"/>
              <a:t> N</a:t>
            </a:r>
            <a:r>
              <a:rPr lang="ro-RO" sz="1900" dirty="0" smtClean="0"/>
              <a:t>ațional</a:t>
            </a:r>
            <a:r>
              <a:rPr lang="en-US" sz="1900" dirty="0" smtClean="0"/>
              <a:t>. </a:t>
            </a:r>
            <a:r>
              <a:rPr lang="en-US" sz="1900" dirty="0"/>
              <a:t>"Ion Luca </a:t>
            </a:r>
            <a:r>
              <a:rPr lang="en-US" sz="1900" dirty="0" err="1"/>
              <a:t>Caragiale</a:t>
            </a:r>
            <a:r>
              <a:rPr lang="en-US" sz="1900" dirty="0"/>
              <a:t>", </a:t>
            </a:r>
            <a:r>
              <a:rPr lang="en-US" sz="1900" dirty="0" err="1"/>
              <a:t>Moreni</a:t>
            </a:r>
            <a:r>
              <a:rPr lang="en-US" sz="1900" dirty="0" smtClean="0"/>
              <a:t>.</a:t>
            </a:r>
          </a:p>
          <a:p>
            <a:pPr lvl="0"/>
            <a:r>
              <a:rPr lang="en-US" sz="1900" smtClean="0"/>
              <a:t>Date: 02.11.2018</a:t>
            </a:r>
            <a:endParaRPr lang="en-US" sz="1900" dirty="0"/>
          </a:p>
        </p:txBody>
      </p:sp>
      <p:pic>
        <p:nvPicPr>
          <p:cNvPr id="8" name="Picture 1"/>
          <p:cNvPicPr>
            <a:picLocks noChangeAspect="1" noChangeArrowheads="1"/>
          </p:cNvPicPr>
          <p:nvPr/>
        </p:nvPicPr>
        <p:blipFill>
          <a:blip r:embed="rId3"/>
          <a:srcRect/>
          <a:stretch>
            <a:fillRect/>
          </a:stretch>
        </p:blipFill>
        <p:spPr bwMode="auto">
          <a:xfrm>
            <a:off x="6061166" y="195944"/>
            <a:ext cx="6130834" cy="1714488"/>
          </a:xfrm>
          <a:prstGeom prst="rect">
            <a:avLst/>
          </a:prstGeom>
          <a:noFill/>
          <a:ln w="9525" algn="in">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B4B14C1-03E5-4853-B128-EB149FB248F4}"/>
              </a:ext>
            </a:extLst>
          </p:cNvPr>
          <p:cNvPicPr>
            <a:picLocks noGrp="1" noChangeAspect="1"/>
          </p:cNvPicPr>
          <p:nvPr>
            <p:ph idx="1"/>
          </p:nvPr>
        </p:nvPicPr>
        <p:blipFill>
          <a:blip r:embed="rId2"/>
          <a:stretch>
            <a:fillRect/>
          </a:stretch>
        </p:blipFill>
        <p:spPr>
          <a:xfrm>
            <a:off x="400050" y="251765"/>
            <a:ext cx="7081114" cy="53108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9EE63790-9FFC-475E-91CC-AB62476D85DD}"/>
              </a:ext>
            </a:extLst>
          </p:cNvPr>
          <p:cNvPicPr>
            <a:picLocks noChangeAspect="1"/>
          </p:cNvPicPr>
          <p:nvPr/>
        </p:nvPicPr>
        <p:blipFill>
          <a:blip r:embed="rId3"/>
          <a:stretch>
            <a:fillRect/>
          </a:stretch>
        </p:blipFill>
        <p:spPr>
          <a:xfrm>
            <a:off x="5728749" y="1966011"/>
            <a:ext cx="5891751" cy="44188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96324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191637CB-0249-4F40-97E9-B20CFBDE6F22}"/>
              </a:ext>
            </a:extLst>
          </p:cNvPr>
          <p:cNvPicPr>
            <a:picLocks noGrp="1" noChangeAspect="1"/>
          </p:cNvPicPr>
          <p:nvPr>
            <p:ph idx="1"/>
          </p:nvPr>
        </p:nvPicPr>
        <p:blipFill>
          <a:blip r:embed="rId2"/>
          <a:stretch>
            <a:fillRect/>
          </a:stretch>
        </p:blipFill>
        <p:spPr>
          <a:xfrm>
            <a:off x="579302" y="176166"/>
            <a:ext cx="4337112" cy="32528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Content Placeholder 4">
            <a:extLst>
              <a:ext uri="{FF2B5EF4-FFF2-40B4-BE49-F238E27FC236}">
                <a16:creationId xmlns="" xmlns:a16="http://schemas.microsoft.com/office/drawing/2014/main" id="{D28E540C-D12C-48EF-A6AA-4551FDEC4FFD}"/>
              </a:ext>
            </a:extLst>
          </p:cNvPr>
          <p:cNvPicPr>
            <a:picLocks noChangeAspect="1"/>
          </p:cNvPicPr>
          <p:nvPr/>
        </p:nvPicPr>
        <p:blipFill>
          <a:blip r:embed="rId3"/>
          <a:stretch>
            <a:fillRect/>
          </a:stretch>
        </p:blipFill>
        <p:spPr>
          <a:xfrm>
            <a:off x="5876924" y="985028"/>
            <a:ext cx="6052629" cy="4539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4">
            <a:extLst>
              <a:ext uri="{FF2B5EF4-FFF2-40B4-BE49-F238E27FC236}">
                <a16:creationId xmlns="" xmlns:a16="http://schemas.microsoft.com/office/drawing/2014/main" id="{B930CCB7-AC83-4FFF-ACA8-0533B1B911B8}"/>
              </a:ext>
            </a:extLst>
          </p:cNvPr>
          <p:cNvPicPr>
            <a:picLocks noChangeAspect="1"/>
          </p:cNvPicPr>
          <p:nvPr/>
        </p:nvPicPr>
        <p:blipFill>
          <a:blip r:embed="rId4"/>
          <a:stretch>
            <a:fillRect/>
          </a:stretch>
        </p:blipFill>
        <p:spPr>
          <a:xfrm>
            <a:off x="579302" y="3744250"/>
            <a:ext cx="4905528" cy="293758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53405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B3677317-5971-4DA3-9FF4-344A5C48374C}"/>
              </a:ext>
            </a:extLst>
          </p:cNvPr>
          <p:cNvPicPr>
            <a:picLocks noGrp="1" noChangeAspect="1"/>
          </p:cNvPicPr>
          <p:nvPr>
            <p:ph idx="1"/>
          </p:nvPr>
        </p:nvPicPr>
        <p:blipFill>
          <a:blip r:embed="rId2"/>
          <a:stretch>
            <a:fillRect/>
          </a:stretch>
        </p:blipFill>
        <p:spPr>
          <a:xfrm>
            <a:off x="312785" y="336243"/>
            <a:ext cx="4680134" cy="35101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1C6D43E3-9A74-46D2-94AD-4C351ADCFE9F}"/>
              </a:ext>
            </a:extLst>
          </p:cNvPr>
          <p:cNvPicPr>
            <a:picLocks noChangeAspect="1"/>
          </p:cNvPicPr>
          <p:nvPr/>
        </p:nvPicPr>
        <p:blipFill>
          <a:blip r:embed="rId3"/>
          <a:stretch>
            <a:fillRect/>
          </a:stretch>
        </p:blipFill>
        <p:spPr>
          <a:xfrm>
            <a:off x="5472835" y="336243"/>
            <a:ext cx="6510661" cy="48829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4">
            <a:extLst>
              <a:ext uri="{FF2B5EF4-FFF2-40B4-BE49-F238E27FC236}">
                <a16:creationId xmlns="" xmlns:a16="http://schemas.microsoft.com/office/drawing/2014/main" id="{9B6FD8E7-1AFC-4605-871B-54AD54EFBCC8}"/>
              </a:ext>
            </a:extLst>
          </p:cNvPr>
          <p:cNvPicPr>
            <a:picLocks noChangeAspect="1"/>
          </p:cNvPicPr>
          <p:nvPr/>
        </p:nvPicPr>
        <p:blipFill>
          <a:blip r:embed="rId4"/>
          <a:stretch>
            <a:fillRect/>
          </a:stretch>
        </p:blipFill>
        <p:spPr>
          <a:xfrm>
            <a:off x="2652852" y="3429000"/>
            <a:ext cx="4123676" cy="3092757"/>
          </a:xfrm>
          <a:prstGeom prst="snip2DiagRect">
            <a:avLst>
              <a:gd name="adj1" fmla="val 1130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53389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BE574BC-AA52-4BE0-902D-ACC71C1241CA}"/>
              </a:ext>
            </a:extLst>
          </p:cNvPr>
          <p:cNvPicPr>
            <a:picLocks noGrp="1" noChangeAspect="1"/>
          </p:cNvPicPr>
          <p:nvPr>
            <p:ph idx="1"/>
          </p:nvPr>
        </p:nvPicPr>
        <p:blipFill>
          <a:blip r:embed="rId2"/>
          <a:stretch>
            <a:fillRect/>
          </a:stretch>
        </p:blipFill>
        <p:spPr>
          <a:xfrm>
            <a:off x="1136341" y="419284"/>
            <a:ext cx="4514573" cy="60194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 xmlns:a16="http://schemas.microsoft.com/office/drawing/2014/main" id="{95D7A125-5C65-4BC9-967F-D3BEADC915AF}"/>
              </a:ext>
            </a:extLst>
          </p:cNvPr>
          <p:cNvPicPr>
            <a:picLocks noChangeAspect="1"/>
          </p:cNvPicPr>
          <p:nvPr/>
        </p:nvPicPr>
        <p:blipFill>
          <a:blip r:embed="rId3"/>
          <a:stretch>
            <a:fillRect/>
          </a:stretch>
        </p:blipFill>
        <p:spPr>
          <a:xfrm>
            <a:off x="6541088" y="174777"/>
            <a:ext cx="4881334" cy="650844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70522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12BE24F-32C2-4025-B759-4FFF42915A8E}"/>
              </a:ext>
            </a:extLst>
          </p:cNvPr>
          <p:cNvPicPr>
            <a:picLocks noChangeAspect="1"/>
          </p:cNvPicPr>
          <p:nvPr/>
        </p:nvPicPr>
        <p:blipFill>
          <a:blip r:embed="rId2"/>
          <a:stretch>
            <a:fillRect/>
          </a:stretch>
        </p:blipFill>
        <p:spPr>
          <a:xfrm>
            <a:off x="710212" y="308499"/>
            <a:ext cx="4680751" cy="62410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 xmlns:a16="http://schemas.microsoft.com/office/drawing/2014/main" id="{FAFEA840-A212-458B-B753-CD35E159B250}"/>
              </a:ext>
            </a:extLst>
          </p:cNvPr>
          <p:cNvPicPr>
            <a:picLocks noChangeAspect="1"/>
          </p:cNvPicPr>
          <p:nvPr/>
        </p:nvPicPr>
        <p:blipFill>
          <a:blip r:embed="rId3"/>
          <a:stretch>
            <a:fillRect/>
          </a:stretch>
        </p:blipFill>
        <p:spPr>
          <a:xfrm>
            <a:off x="6096000" y="160660"/>
            <a:ext cx="4902509" cy="65366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56623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BF2D20A-7F2F-4574-89D9-7B77EE3FAA5E}"/>
              </a:ext>
            </a:extLst>
          </p:cNvPr>
          <p:cNvSpPr>
            <a:spLocks noGrp="1"/>
          </p:cNvSpPr>
          <p:nvPr>
            <p:ph idx="1"/>
          </p:nvPr>
        </p:nvSpPr>
        <p:spPr/>
        <p:txBody>
          <a:bodyPr>
            <a:normAutofit/>
          </a:bodyPr>
          <a:lstStyle/>
          <a:p>
            <a:pPr>
              <a:buNone/>
            </a:pPr>
            <a:r>
              <a:rPr lang="en-GB" b="1" dirty="0" smtClean="0"/>
              <a:t>’This project has been funded with support from the European Commission. This publication reflects the views only of the author, and the Commission cannot be held responsible for any use which may be made of the information contained </a:t>
            </a:r>
            <a:r>
              <a:rPr lang="en-GB" b="1" smtClean="0"/>
              <a:t>therein.’</a:t>
            </a:r>
            <a:endParaRPr lang="en-GB" dirty="0" smtClean="0"/>
          </a:p>
          <a:p>
            <a:pPr marL="0" indent="0">
              <a:buNone/>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15227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8541" y="395416"/>
            <a:ext cx="10684475" cy="6186309"/>
          </a:xfrm>
          <a:prstGeom prst="rect">
            <a:avLst/>
          </a:prstGeom>
        </p:spPr>
        <p:txBody>
          <a:bodyPr wrap="square">
            <a:spAutoFit/>
          </a:bodyPr>
          <a:lstStyle/>
          <a:p>
            <a:r>
              <a:rPr lang="en-US" dirty="0"/>
              <a:t/>
            </a:r>
            <a:br>
              <a:rPr lang="en-US" dirty="0"/>
            </a:br>
            <a:r>
              <a:rPr lang="en-US" dirty="0"/>
              <a:t>The workshop aimed at presenting the results of the project and of the two final products: "Youngsters’ Literature" and “Leisure Time Activities", carried out during the second Teaching-Learning-Training Activities held at the partner school </a:t>
            </a:r>
            <a:r>
              <a:rPr lang="ro-RO" dirty="0" smtClean="0"/>
              <a:t> from </a:t>
            </a:r>
            <a:r>
              <a:rPr lang="en-US" dirty="0" err="1" smtClean="0"/>
              <a:t>Soverato</a:t>
            </a:r>
            <a:r>
              <a:rPr lang="en-US" dirty="0"/>
              <a:t>, Italy, from </a:t>
            </a:r>
            <a:r>
              <a:rPr lang="en-US" dirty="0" smtClean="0"/>
              <a:t>1</a:t>
            </a:r>
            <a:r>
              <a:rPr lang="ro-RO" dirty="0" smtClean="0"/>
              <a:t>st</a:t>
            </a:r>
            <a:r>
              <a:rPr lang="en-US" dirty="0" smtClean="0"/>
              <a:t> </a:t>
            </a:r>
            <a:r>
              <a:rPr lang="en-US" dirty="0"/>
              <a:t>to </a:t>
            </a:r>
            <a:r>
              <a:rPr lang="en-US" dirty="0" smtClean="0"/>
              <a:t>5</a:t>
            </a:r>
            <a:r>
              <a:rPr lang="ro-RO" dirty="0" smtClean="0"/>
              <a:t>th</a:t>
            </a:r>
            <a:r>
              <a:rPr lang="en-US" dirty="0" smtClean="0"/>
              <a:t> </a:t>
            </a:r>
            <a:r>
              <a:rPr lang="en-US" dirty="0"/>
              <a:t>October 2018.  The students of the project team presented to colleagues and teachers present at the activity, the support course with the literature teaching techniques, based on a novel / novella chosen by each partner school. They exemplified these techniques of teaching different sequences in the book, organized role plays, watched some sequences of screenings that were made on the basis of the book chosen by each school.</a:t>
            </a:r>
          </a:p>
          <a:p>
            <a:r>
              <a:rPr lang="en-US" dirty="0"/>
              <a:t> </a:t>
            </a:r>
          </a:p>
          <a:p>
            <a:r>
              <a:rPr lang="en-US" dirty="0"/>
              <a:t>The resulting product "Youngsters’ Literature" is very important for the project, as it is a course </a:t>
            </a:r>
            <a:r>
              <a:rPr lang="en-US" dirty="0" smtClean="0"/>
              <a:t>with </a:t>
            </a:r>
            <a:r>
              <a:rPr lang="en-US" dirty="0"/>
              <a:t>literature teaching techniques in a pleasant way that will be used in English classes and contributes to the development of the interest in reading for young people, both as a way of spending leisure time, but also for their personal development. </a:t>
            </a:r>
          </a:p>
          <a:p>
            <a:r>
              <a:rPr lang="en-US" dirty="0"/>
              <a:t>The final product “Leisure time activities for young people" was presented, which included suggestions for spending leisure time in a pleasant, efficient way for personal development. In a debate, based on this presentation, the present students identified similarities and differences between what is different and what is common / similar in their habits and young people from other countries. They have made suggestions on how they can benefit from free time activities and </a:t>
            </a:r>
            <a:r>
              <a:rPr lang="ro-RO" dirty="0" smtClean="0"/>
              <a:t>they </a:t>
            </a:r>
            <a:r>
              <a:rPr lang="en-US" dirty="0" smtClean="0"/>
              <a:t>g</a:t>
            </a:r>
            <a:r>
              <a:rPr lang="ro-RO" dirty="0" smtClean="0"/>
              <a:t>a</a:t>
            </a:r>
            <a:r>
              <a:rPr lang="en-US" dirty="0" err="1" smtClean="0"/>
              <a:t>ve</a:t>
            </a:r>
            <a:r>
              <a:rPr lang="en-US" dirty="0" smtClean="0"/>
              <a:t> </a:t>
            </a:r>
            <a:r>
              <a:rPr lang="en-US" dirty="0"/>
              <a:t>arguments. The conclusion was that free time spent in reading, sports, outdoor exercise, documentary </a:t>
            </a:r>
            <a:r>
              <a:rPr lang="en-US" dirty="0" smtClean="0"/>
              <a:t>visits,</a:t>
            </a:r>
            <a:r>
              <a:rPr lang="ro-RO" dirty="0" smtClean="0"/>
              <a:t> or witing </a:t>
            </a:r>
            <a:r>
              <a:rPr lang="en-US" dirty="0" smtClean="0"/>
              <a:t>travel </a:t>
            </a:r>
            <a:r>
              <a:rPr lang="en-US" dirty="0"/>
              <a:t>journals, etc. contributes to a healthy lifestyle, to the well-being and personal development of young people. They understand that reading improves their general knowledge, and the reading techniques developed help them develop their critical thinking.</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BA63EFB-6CC4-4105-B319-FD34150085E4}"/>
              </a:ext>
            </a:extLst>
          </p:cNvPr>
          <p:cNvPicPr>
            <a:picLocks noGrp="1" noChangeAspect="1"/>
          </p:cNvPicPr>
          <p:nvPr>
            <p:ph idx="1"/>
          </p:nvPr>
        </p:nvPicPr>
        <p:blipFill>
          <a:blip r:embed="rId2"/>
          <a:stretch>
            <a:fillRect/>
          </a:stretch>
        </p:blipFill>
        <p:spPr>
          <a:xfrm>
            <a:off x="353459" y="174160"/>
            <a:ext cx="6803422" cy="51025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4F773EEC-954F-4B8A-8483-8852FAFCB020}"/>
              </a:ext>
            </a:extLst>
          </p:cNvPr>
          <p:cNvPicPr>
            <a:picLocks noChangeAspect="1"/>
          </p:cNvPicPr>
          <p:nvPr/>
        </p:nvPicPr>
        <p:blipFill>
          <a:blip r:embed="rId3"/>
          <a:stretch>
            <a:fillRect/>
          </a:stretch>
        </p:blipFill>
        <p:spPr>
          <a:xfrm>
            <a:off x="6096000" y="2198397"/>
            <a:ext cx="5737805" cy="44854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extBox 1">
            <a:extLst>
              <a:ext uri="{FF2B5EF4-FFF2-40B4-BE49-F238E27FC236}">
                <a16:creationId xmlns="" xmlns:a16="http://schemas.microsoft.com/office/drawing/2014/main" id="{EE647A10-3C15-47F8-9EA1-07B83689709A}"/>
              </a:ext>
            </a:extLst>
          </p:cNvPr>
          <p:cNvSpPr txBox="1"/>
          <p:nvPr/>
        </p:nvSpPr>
        <p:spPr>
          <a:xfrm>
            <a:off x="5672831" y="2725444"/>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 xmlns:p14="http://schemas.microsoft.com/office/powerpoint/2010/main" val="367463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9C3EF5D-B3D2-4162-BF53-D65D7B9A7F29}"/>
              </a:ext>
            </a:extLst>
          </p:cNvPr>
          <p:cNvPicPr>
            <a:picLocks noGrp="1" noChangeAspect="1"/>
          </p:cNvPicPr>
          <p:nvPr>
            <p:ph idx="1"/>
          </p:nvPr>
        </p:nvPicPr>
        <p:blipFill>
          <a:blip r:embed="rId2"/>
          <a:stretch>
            <a:fillRect/>
          </a:stretch>
        </p:blipFill>
        <p:spPr>
          <a:xfrm>
            <a:off x="544742" y="193089"/>
            <a:ext cx="4617808" cy="32359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8C58BA24-755A-4E77-BACC-4545721AC4FA}"/>
              </a:ext>
            </a:extLst>
          </p:cNvPr>
          <p:cNvPicPr>
            <a:picLocks noChangeAspect="1"/>
          </p:cNvPicPr>
          <p:nvPr/>
        </p:nvPicPr>
        <p:blipFill>
          <a:blip r:embed="rId3"/>
          <a:stretch>
            <a:fillRect/>
          </a:stretch>
        </p:blipFill>
        <p:spPr>
          <a:xfrm>
            <a:off x="5800724" y="989027"/>
            <a:ext cx="6205301" cy="48799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4">
            <a:extLst>
              <a:ext uri="{FF2B5EF4-FFF2-40B4-BE49-F238E27FC236}">
                <a16:creationId xmlns="" xmlns:a16="http://schemas.microsoft.com/office/drawing/2014/main" id="{66AB1921-C198-4664-8EC6-5C99F736C8BF}"/>
              </a:ext>
            </a:extLst>
          </p:cNvPr>
          <p:cNvPicPr>
            <a:picLocks noChangeAspect="1"/>
          </p:cNvPicPr>
          <p:nvPr/>
        </p:nvPicPr>
        <p:blipFill>
          <a:blip r:embed="rId4"/>
          <a:stretch>
            <a:fillRect/>
          </a:stretch>
        </p:blipFill>
        <p:spPr>
          <a:xfrm>
            <a:off x="544742" y="3622089"/>
            <a:ext cx="4722583" cy="323591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31014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7B9C715-4257-421E-B144-3E552C918ADD}"/>
              </a:ext>
            </a:extLst>
          </p:cNvPr>
          <p:cNvPicPr>
            <a:picLocks noGrp="1" noChangeAspect="1"/>
          </p:cNvPicPr>
          <p:nvPr>
            <p:ph idx="1"/>
          </p:nvPr>
        </p:nvPicPr>
        <p:blipFill>
          <a:blip r:embed="rId2"/>
          <a:stretch>
            <a:fillRect/>
          </a:stretch>
        </p:blipFill>
        <p:spPr>
          <a:xfrm>
            <a:off x="419100" y="519692"/>
            <a:ext cx="6799831" cy="5099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Content Placeholder 4">
            <a:extLst>
              <a:ext uri="{FF2B5EF4-FFF2-40B4-BE49-F238E27FC236}">
                <a16:creationId xmlns="" xmlns:a16="http://schemas.microsoft.com/office/drawing/2014/main" id="{7664A25B-70AF-459E-AF20-C6CF07C806CE}"/>
              </a:ext>
            </a:extLst>
          </p:cNvPr>
          <p:cNvPicPr>
            <a:picLocks noChangeAspect="1"/>
          </p:cNvPicPr>
          <p:nvPr/>
        </p:nvPicPr>
        <p:blipFill>
          <a:blip r:embed="rId3"/>
          <a:stretch>
            <a:fillRect/>
          </a:stretch>
        </p:blipFill>
        <p:spPr>
          <a:xfrm>
            <a:off x="6193655" y="2283179"/>
            <a:ext cx="5730660" cy="42979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371458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AB41E645-A06D-4887-AD00-2EE691A411B2}"/>
              </a:ext>
            </a:extLst>
          </p:cNvPr>
          <p:cNvPicPr>
            <a:picLocks noGrp="1" noChangeAspect="1"/>
          </p:cNvPicPr>
          <p:nvPr>
            <p:ph idx="1"/>
          </p:nvPr>
        </p:nvPicPr>
        <p:blipFill>
          <a:blip r:embed="rId2"/>
          <a:stretch>
            <a:fillRect/>
          </a:stretch>
        </p:blipFill>
        <p:spPr>
          <a:xfrm>
            <a:off x="416649" y="327363"/>
            <a:ext cx="4990452" cy="35397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Content Placeholder 4">
            <a:extLst>
              <a:ext uri="{FF2B5EF4-FFF2-40B4-BE49-F238E27FC236}">
                <a16:creationId xmlns="" xmlns:a16="http://schemas.microsoft.com/office/drawing/2014/main" id="{8EF40EDA-994E-4AFF-BD35-D2A9E294A7EB}"/>
              </a:ext>
            </a:extLst>
          </p:cNvPr>
          <p:cNvPicPr>
            <a:picLocks noChangeAspect="1"/>
          </p:cNvPicPr>
          <p:nvPr/>
        </p:nvPicPr>
        <p:blipFill>
          <a:blip r:embed="rId3"/>
          <a:stretch>
            <a:fillRect/>
          </a:stretch>
        </p:blipFill>
        <p:spPr>
          <a:xfrm>
            <a:off x="6099810" y="1109972"/>
            <a:ext cx="5675541" cy="46380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4">
            <a:extLst>
              <a:ext uri="{FF2B5EF4-FFF2-40B4-BE49-F238E27FC236}">
                <a16:creationId xmlns="" xmlns:a16="http://schemas.microsoft.com/office/drawing/2014/main" id="{84323633-A678-4A7D-8B5A-73D44E3617D3}"/>
              </a:ext>
            </a:extLst>
          </p:cNvPr>
          <p:cNvPicPr>
            <a:picLocks noChangeAspect="1"/>
          </p:cNvPicPr>
          <p:nvPr/>
        </p:nvPicPr>
        <p:blipFill>
          <a:blip r:embed="rId4"/>
          <a:stretch>
            <a:fillRect/>
          </a:stretch>
        </p:blipFill>
        <p:spPr>
          <a:xfrm>
            <a:off x="1247775" y="4113081"/>
            <a:ext cx="3867149" cy="26591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274597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B3E344A7-6DB4-45DE-8C7D-5E65F36C3AC9}"/>
              </a:ext>
            </a:extLst>
          </p:cNvPr>
          <p:cNvPicPr>
            <a:picLocks noGrp="1" noChangeAspect="1"/>
          </p:cNvPicPr>
          <p:nvPr>
            <p:ph idx="1"/>
          </p:nvPr>
        </p:nvPicPr>
        <p:blipFill>
          <a:blip r:embed="rId2"/>
          <a:stretch>
            <a:fillRect/>
          </a:stretch>
        </p:blipFill>
        <p:spPr>
          <a:xfrm>
            <a:off x="285750" y="311898"/>
            <a:ext cx="5968167" cy="44761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A15E7591-D0AB-4CE1-86ED-764C612DB990}"/>
              </a:ext>
            </a:extLst>
          </p:cNvPr>
          <p:cNvPicPr>
            <a:picLocks noChangeAspect="1"/>
          </p:cNvPicPr>
          <p:nvPr/>
        </p:nvPicPr>
        <p:blipFill>
          <a:blip r:embed="rId3"/>
          <a:stretch>
            <a:fillRect/>
          </a:stretch>
        </p:blipFill>
        <p:spPr>
          <a:xfrm>
            <a:off x="6729921" y="1261392"/>
            <a:ext cx="5348674" cy="419617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4">
            <a:extLst>
              <a:ext uri="{FF2B5EF4-FFF2-40B4-BE49-F238E27FC236}">
                <a16:creationId xmlns="" xmlns:a16="http://schemas.microsoft.com/office/drawing/2014/main" id="{32B4D395-D7A3-4FBF-A182-FA86D62DD39F}"/>
              </a:ext>
            </a:extLst>
          </p:cNvPr>
          <p:cNvPicPr>
            <a:picLocks noChangeAspect="1"/>
          </p:cNvPicPr>
          <p:nvPr/>
        </p:nvPicPr>
        <p:blipFill>
          <a:blip r:embed="rId4"/>
          <a:stretch>
            <a:fillRect/>
          </a:stretch>
        </p:blipFill>
        <p:spPr>
          <a:xfrm>
            <a:off x="2028825" y="3359482"/>
            <a:ext cx="4140909" cy="3105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49341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30B5AE15-6D3E-45DC-9289-59AC7670067A}"/>
              </a:ext>
            </a:extLst>
          </p:cNvPr>
          <p:cNvPicPr>
            <a:picLocks noGrp="1" noChangeAspect="1"/>
          </p:cNvPicPr>
          <p:nvPr>
            <p:ph idx="1"/>
          </p:nvPr>
        </p:nvPicPr>
        <p:blipFill>
          <a:blip r:embed="rId2"/>
          <a:stretch>
            <a:fillRect/>
          </a:stretch>
        </p:blipFill>
        <p:spPr>
          <a:xfrm>
            <a:off x="333376" y="352146"/>
            <a:ext cx="5762624" cy="43219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E4BA2560-F135-4311-BEC8-B49DE5A2E9B8}"/>
              </a:ext>
            </a:extLst>
          </p:cNvPr>
          <p:cNvPicPr>
            <a:picLocks noChangeAspect="1"/>
          </p:cNvPicPr>
          <p:nvPr/>
        </p:nvPicPr>
        <p:blipFill>
          <a:blip r:embed="rId3"/>
          <a:stretch>
            <a:fillRect/>
          </a:stretch>
        </p:blipFill>
        <p:spPr>
          <a:xfrm>
            <a:off x="6773629" y="533121"/>
            <a:ext cx="5084995" cy="38137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Content Placeholder 4">
            <a:extLst>
              <a:ext uri="{FF2B5EF4-FFF2-40B4-BE49-F238E27FC236}">
                <a16:creationId xmlns="" xmlns:a16="http://schemas.microsoft.com/office/drawing/2014/main" id="{7821D82A-C598-4038-B1BC-870307E45490}"/>
              </a:ext>
            </a:extLst>
          </p:cNvPr>
          <p:cNvPicPr>
            <a:picLocks noChangeAspect="1"/>
          </p:cNvPicPr>
          <p:nvPr/>
        </p:nvPicPr>
        <p:blipFill>
          <a:blip r:embed="rId4"/>
          <a:stretch>
            <a:fillRect/>
          </a:stretch>
        </p:blipFill>
        <p:spPr>
          <a:xfrm>
            <a:off x="4133850" y="3299431"/>
            <a:ext cx="4275230" cy="32064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407596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9EC25D93-A42F-4208-A30C-68BDAF171CD8}"/>
              </a:ext>
            </a:extLst>
          </p:cNvPr>
          <p:cNvPicPr>
            <a:picLocks noGrp="1" noChangeAspect="1"/>
          </p:cNvPicPr>
          <p:nvPr>
            <p:ph idx="1"/>
          </p:nvPr>
        </p:nvPicPr>
        <p:blipFill>
          <a:blip r:embed="rId2"/>
          <a:stretch>
            <a:fillRect/>
          </a:stretch>
        </p:blipFill>
        <p:spPr>
          <a:xfrm>
            <a:off x="508351" y="322623"/>
            <a:ext cx="7530750" cy="565747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Content Placeholder 4">
            <a:extLst>
              <a:ext uri="{FF2B5EF4-FFF2-40B4-BE49-F238E27FC236}">
                <a16:creationId xmlns="" xmlns:a16="http://schemas.microsoft.com/office/drawing/2014/main" id="{A915272F-0913-4B09-BF12-A053A44CFBD5}"/>
              </a:ext>
            </a:extLst>
          </p:cNvPr>
          <p:cNvPicPr>
            <a:picLocks noChangeAspect="1"/>
          </p:cNvPicPr>
          <p:nvPr/>
        </p:nvPicPr>
        <p:blipFill>
          <a:blip r:embed="rId3"/>
          <a:stretch>
            <a:fillRect/>
          </a:stretch>
        </p:blipFill>
        <p:spPr>
          <a:xfrm>
            <a:off x="6809634" y="2333625"/>
            <a:ext cx="5244604" cy="3933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239457962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130</TotalTime>
  <Words>52</Words>
  <Application>Microsoft Office PowerPoint</Application>
  <PresentationFormat>Custom</PresentationFormat>
  <Paragraphs>12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Crop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ACTIVITATEA DE DISEMINARE</dc:title>
  <dc:creator>Edward Cirlan</dc:creator>
  <cp:lastModifiedBy>Mirandolina Matei</cp:lastModifiedBy>
  <cp:revision>27</cp:revision>
  <dcterms:created xsi:type="dcterms:W3CDTF">2018-11-09T06:25:54Z</dcterms:created>
  <dcterms:modified xsi:type="dcterms:W3CDTF">2019-02-14T17:55:38Z</dcterms:modified>
</cp:coreProperties>
</file>