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8" r:id="rId3"/>
    <p:sldId id="257" r:id="rId4"/>
    <p:sldId id="258" r:id="rId5"/>
    <p:sldId id="259" r:id="rId6"/>
    <p:sldId id="260" r:id="rId7"/>
    <p:sldId id="261" r:id="rId8"/>
    <p:sldId id="262" r:id="rId9"/>
    <p:sldId id="263" r:id="rId10"/>
    <p:sldId id="264"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332B1A4-6265-4840-8ACE-6ACFACB0D78C}" type="datetimeFigureOut">
              <a:rPr lang="en-US" smtClean="0"/>
              <a:pPr/>
              <a:t>2/26/2018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B33CA1B-23A3-4E1F-A93B-227126DC3B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32B1A4-6265-4840-8ACE-6ACFACB0D78C}"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3CA1B-23A3-4E1F-A93B-227126DC3B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332B1A4-6265-4840-8ACE-6ACFACB0D78C}" type="datetimeFigureOut">
              <a:rPr lang="en-US" smtClean="0"/>
              <a:pPr/>
              <a:t>2/26/2018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B33CA1B-23A3-4E1F-A93B-227126DC3B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32B1A4-6265-4840-8ACE-6ACFACB0D78C}"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B33CA1B-23A3-4E1F-A93B-227126DC3BA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332B1A4-6265-4840-8ACE-6ACFACB0D78C}" type="datetimeFigureOut">
              <a:rPr lang="en-US" smtClean="0"/>
              <a:pPr/>
              <a:t>2/26/2018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B33CA1B-23A3-4E1F-A93B-227126DC3BA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332B1A4-6265-4840-8ACE-6ACFACB0D78C}" type="datetimeFigureOut">
              <a:rPr lang="en-US" smtClean="0"/>
              <a:pPr/>
              <a:t>2/26/2018</a:t>
            </a:fld>
            <a:endParaRPr lang="en-US"/>
          </a:p>
        </p:txBody>
      </p:sp>
      <p:sp>
        <p:nvSpPr>
          <p:cNvPr id="10" name="Slide Number Placeholder 9"/>
          <p:cNvSpPr>
            <a:spLocks noGrp="1"/>
          </p:cNvSpPr>
          <p:nvPr>
            <p:ph type="sldNum" sz="quarter" idx="16"/>
          </p:nvPr>
        </p:nvSpPr>
        <p:spPr/>
        <p:txBody>
          <a:bodyPr rtlCol="0"/>
          <a:lstStyle/>
          <a:p>
            <a:fld id="{4B33CA1B-23A3-4E1F-A93B-227126DC3BA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332B1A4-6265-4840-8ACE-6ACFACB0D78C}" type="datetimeFigureOut">
              <a:rPr lang="en-US" smtClean="0"/>
              <a:pPr/>
              <a:t>2/26/2018</a:t>
            </a:fld>
            <a:endParaRPr lang="en-US"/>
          </a:p>
        </p:txBody>
      </p:sp>
      <p:sp>
        <p:nvSpPr>
          <p:cNvPr id="12" name="Slide Number Placeholder 11"/>
          <p:cNvSpPr>
            <a:spLocks noGrp="1"/>
          </p:cNvSpPr>
          <p:nvPr>
            <p:ph type="sldNum" sz="quarter" idx="16"/>
          </p:nvPr>
        </p:nvSpPr>
        <p:spPr/>
        <p:txBody>
          <a:bodyPr rtlCol="0"/>
          <a:lstStyle/>
          <a:p>
            <a:fld id="{4B33CA1B-23A3-4E1F-A93B-227126DC3BA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32B1A4-6265-4840-8ACE-6ACFACB0D78C}" type="datetimeFigureOut">
              <a:rPr lang="en-US" smtClean="0"/>
              <a:pPr/>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B33CA1B-23A3-4E1F-A93B-227126DC3B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2B1A4-6265-4840-8ACE-6ACFACB0D78C}" type="datetimeFigureOut">
              <a:rPr lang="en-US" smtClean="0"/>
              <a:pPr/>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B33CA1B-23A3-4E1F-A93B-227126DC3B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332B1A4-6265-4840-8ACE-6ACFACB0D78C}"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B33CA1B-23A3-4E1F-A93B-227126DC3BA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332B1A4-6265-4840-8ACE-6ACFACB0D78C}" type="datetimeFigureOut">
              <a:rPr lang="en-US" smtClean="0"/>
              <a:pPr/>
              <a:t>2/26/2018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B33CA1B-23A3-4E1F-A93B-227126DC3BA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332B1A4-6265-4840-8ACE-6ACFACB0D78C}" type="datetimeFigureOut">
              <a:rPr lang="en-US" smtClean="0"/>
              <a:pPr/>
              <a:t>2/26/2018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B33CA1B-23A3-4E1F-A93B-227126DC3B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0"/>
            <a:ext cx="4411663" cy="1285859"/>
          </a:xfrm>
          <a:prstGeom prst="rect">
            <a:avLst/>
          </a:prstGeom>
          <a:noFill/>
          <a:ln w="9525">
            <a:noFill/>
            <a:miter lim="800000"/>
            <a:headEnd/>
            <a:tailEnd/>
          </a:ln>
          <a:effectLst/>
        </p:spPr>
      </p:pic>
      <p:pic>
        <p:nvPicPr>
          <p:cNvPr id="3" name="Picture 4"/>
          <p:cNvPicPr>
            <a:picLocks noChangeAspect="1" noChangeArrowheads="1"/>
          </p:cNvPicPr>
          <p:nvPr/>
        </p:nvPicPr>
        <p:blipFill>
          <a:blip r:embed="rId3"/>
          <a:srcRect/>
          <a:stretch>
            <a:fillRect/>
          </a:stretch>
        </p:blipFill>
        <p:spPr bwMode="auto">
          <a:xfrm>
            <a:off x="6010275" y="0"/>
            <a:ext cx="3133725" cy="1285860"/>
          </a:xfrm>
          <a:prstGeom prst="rect">
            <a:avLst/>
          </a:prstGeom>
          <a:noFill/>
          <a:ln w="9525" algn="in">
            <a:noFill/>
            <a:miter lim="800000"/>
            <a:headEnd/>
            <a:tailEnd/>
          </a:ln>
          <a:effectLst/>
        </p:spPr>
      </p:pic>
      <p:sp>
        <p:nvSpPr>
          <p:cNvPr id="4" name="Rectangle 3"/>
          <p:cNvSpPr/>
          <p:nvPr/>
        </p:nvSpPr>
        <p:spPr>
          <a:xfrm>
            <a:off x="857224" y="1785926"/>
            <a:ext cx="7858180" cy="2308324"/>
          </a:xfrm>
          <a:prstGeom prst="rect">
            <a:avLst/>
          </a:prstGeom>
        </p:spPr>
        <p:txBody>
          <a:bodyPr wrap="square">
            <a:spAutoFit/>
          </a:bodyPr>
          <a:lstStyle/>
          <a:p>
            <a:pPr algn="ctr" fontAlgn="base">
              <a:spcBef>
                <a:spcPct val="0"/>
              </a:spcBef>
              <a:spcAft>
                <a:spcPct val="0"/>
              </a:spcAft>
            </a:pPr>
            <a:r>
              <a:rPr lang="en-GB" sz="2800" b="1" dirty="0" smtClean="0"/>
              <a:t>ERASMUS + PROGRAMME- STRATEGIC PARTNERSHIP</a:t>
            </a:r>
          </a:p>
          <a:p>
            <a:pPr lvl="0" algn="ctr" fontAlgn="base">
              <a:spcBef>
                <a:spcPct val="0"/>
              </a:spcBef>
              <a:spcAft>
                <a:spcPct val="0"/>
              </a:spcAft>
            </a:pPr>
            <a:r>
              <a:rPr lang="en-GB" sz="2800" b="1" dirty="0" smtClean="0">
                <a:solidFill>
                  <a:srgbClr val="000000"/>
                </a:solidFill>
                <a:latin typeface="Times New Roman" pitchFamily="18" charset="0"/>
                <a:cs typeface="Arial" pitchFamily="34" charset="0"/>
              </a:rPr>
              <a:t>‘</a:t>
            </a:r>
            <a:r>
              <a:rPr lang="ro-RO" sz="2800" b="1" dirty="0" smtClean="0">
                <a:solidFill>
                  <a:srgbClr val="000000"/>
                </a:solidFill>
                <a:latin typeface="Times New Roman" pitchFamily="18" charset="0"/>
                <a:cs typeface="Arial" pitchFamily="34" charset="0"/>
              </a:rPr>
              <a:t>Youngsters Nowadays. Where from, Where to?’</a:t>
            </a:r>
            <a:endParaRPr lang="en-GB" sz="2800" b="1" dirty="0" smtClean="0">
              <a:solidFill>
                <a:srgbClr val="000000"/>
              </a:solidFill>
              <a:latin typeface="Times New Roman" pitchFamily="18" charset="0"/>
              <a:cs typeface="Arial" pitchFamily="34" charset="0"/>
            </a:endParaRPr>
          </a:p>
          <a:p>
            <a:pPr algn="ctr" fontAlgn="base">
              <a:spcBef>
                <a:spcPct val="0"/>
              </a:spcBef>
              <a:spcAft>
                <a:spcPct val="0"/>
              </a:spcAft>
            </a:pPr>
            <a:r>
              <a:rPr lang="ro-RO" sz="2800" b="1" dirty="0" smtClean="0"/>
              <a:t>2017-1-RO01-KA219-037190</a:t>
            </a:r>
            <a:endParaRPr lang="ro-RO" sz="2800" dirty="0" smtClean="0"/>
          </a:p>
          <a:p>
            <a:pPr lvl="0" algn="ctr" fontAlgn="base">
              <a:spcBef>
                <a:spcPct val="0"/>
              </a:spcBef>
              <a:spcAft>
                <a:spcPct val="0"/>
              </a:spcAft>
            </a:pPr>
            <a:endParaRPr lang="en-GB" sz="3200" b="1" dirty="0" smtClean="0">
              <a:solidFill>
                <a:srgbClr val="000000"/>
              </a:solidFill>
              <a:latin typeface="Times New Roman" pitchFamily="18" charset="0"/>
              <a:cs typeface="Arial" pitchFamily="34" charset="0"/>
            </a:endParaRPr>
          </a:p>
        </p:txBody>
      </p:sp>
      <p:sp>
        <p:nvSpPr>
          <p:cNvPr id="5" name="TextBox 4"/>
          <p:cNvSpPr txBox="1"/>
          <p:nvPr/>
        </p:nvSpPr>
        <p:spPr>
          <a:xfrm>
            <a:off x="857224" y="3857628"/>
            <a:ext cx="7286676" cy="2554545"/>
          </a:xfrm>
          <a:prstGeom prst="rect">
            <a:avLst/>
          </a:prstGeom>
          <a:noFill/>
        </p:spPr>
        <p:txBody>
          <a:bodyPr wrap="square" rtlCol="0">
            <a:spAutoFit/>
          </a:bodyPr>
          <a:lstStyle/>
          <a:p>
            <a:pPr algn="ctr"/>
            <a:r>
              <a:rPr lang="en-GB"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Romanian project team presents:</a:t>
            </a:r>
          </a:p>
          <a:p>
            <a:pPr algn="ctr"/>
            <a:r>
              <a:rPr lang="en-GB"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Samples of the </a:t>
            </a:r>
            <a:r>
              <a:rPr lang="en-GB"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Romanian traditional food</a:t>
            </a:r>
            <a:endParaRPr lang="en-GB"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4000" b="1" i="1" u="sng" dirty="0" smtClean="0">
                <a:latin typeface="Times New Roman" pitchFamily="18" charset="0"/>
                <a:cs typeface="Times New Roman" pitchFamily="18" charset="0"/>
              </a:rPr>
              <a:t>TASTY OR NOT?</a:t>
            </a:r>
            <a:endParaRPr lang="en-US" sz="4000" b="1" i="1" u="sng"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ctr">
              <a:buNone/>
            </a:pPr>
            <a:r>
              <a:rPr lang="en-US" dirty="0" smtClean="0"/>
              <a:t> </a:t>
            </a:r>
            <a:r>
              <a:rPr lang="ro-RO" dirty="0" smtClean="0">
                <a:latin typeface="Times New Roman" pitchFamily="18" charset="0"/>
                <a:cs typeface="Times New Roman" pitchFamily="18" charset="0"/>
              </a:rPr>
              <a:t>All the tourists </a:t>
            </a:r>
            <a:r>
              <a:rPr lang="en-US" dirty="0" smtClean="0">
                <a:latin typeface="Times New Roman" pitchFamily="18" charset="0"/>
                <a:cs typeface="Times New Roman" pitchFamily="18" charset="0"/>
              </a:rPr>
              <a:t>who had had the opportunity to taste Romanian food believed that </a:t>
            </a:r>
            <a:r>
              <a:rPr lang="ro-RO"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deserved praise and they promised to always recommend</a:t>
            </a:r>
            <a:r>
              <a:rPr lang="ro-RO" dirty="0" smtClean="0">
                <a:latin typeface="Times New Roman" pitchFamily="18" charset="0"/>
                <a:cs typeface="Times New Roman" pitchFamily="18" charset="0"/>
              </a:rPr>
              <a:t> it</a:t>
            </a:r>
            <a:r>
              <a:rPr lang="en-US" dirty="0" smtClean="0">
                <a:latin typeface="Times New Roman" pitchFamily="18" charset="0"/>
                <a:cs typeface="Times New Roman" pitchFamily="18" charset="0"/>
              </a:rPr>
              <a:t> to anyone who wanted to visit a new country or to eat something good.</a:t>
            </a:r>
            <a:endParaRPr lang="ro-RO" dirty="0" smtClean="0">
              <a:latin typeface="Times New Roman" pitchFamily="18" charset="0"/>
              <a:cs typeface="Times New Roman" pitchFamily="18" charset="0"/>
            </a:endParaRPr>
          </a:p>
          <a:p>
            <a:pPr algn="ctr">
              <a:buNone/>
            </a:pPr>
            <a:r>
              <a:rPr lang="ro-RO" sz="4400" i="1" dirty="0" smtClean="0">
                <a:solidFill>
                  <a:srgbClr val="0070C0"/>
                </a:solidFill>
                <a:latin typeface="Times New Roman" pitchFamily="18" charset="0"/>
                <a:cs typeface="Times New Roman" pitchFamily="18" charset="0"/>
              </a:rPr>
              <a:t>You should also try it!</a:t>
            </a:r>
            <a:endParaRPr lang="en-US" sz="4400" i="1" dirty="0">
              <a:solidFill>
                <a:srgbClr val="0070C0"/>
              </a:solidFill>
              <a:latin typeface="Times New Roman" pitchFamily="18" charset="0"/>
              <a:cs typeface="Times New Roman" pitchFamily="18"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2"/>
                                        </p:tgtEl>
                                      </p:cBhvr>
                                      <p:by x="150000" y="150000"/>
                                    </p:animScale>
                                  </p:childTnLst>
                                </p:cTn>
                              </p:par>
                              <p:par>
                                <p:cTn id="7" presetID="3" presetClass="emph" presetSubtype="2" fill="hold" nodeType="withEffect">
                                  <p:stCondLst>
                                    <p:cond delay="5000"/>
                                  </p:stCondLst>
                                  <p:childTnLst>
                                    <p:animClr clrSpc="rgb">
                                      <p:cBhvr override="childStyle">
                                        <p:cTn id="8" dur="2000" fill="hold"/>
                                        <p:tgtEl>
                                          <p:spTgt spid="3">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2000240"/>
            <a:ext cx="9144000" cy="258532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222222"/>
                </a:solidFill>
                <a:effectLst/>
                <a:latin typeface="Trebuchet MS" pitchFamily="34" charset="0"/>
                <a:cs typeface="Arial" pitchFamily="34" charset="0"/>
              </a:rPr>
              <a:t>"</a:t>
            </a:r>
            <a:r>
              <a:rPr kumimoji="0" lang="en-US" sz="2800" b="1" i="0" u="none" strike="noStrike" cap="none" normalizeH="0" baseline="0" dirty="0" smtClean="0">
                <a:ln>
                  <a:noFill/>
                </a:ln>
                <a:solidFill>
                  <a:srgbClr val="222222"/>
                </a:solidFill>
                <a:effectLst/>
                <a:latin typeface="Trebuchet MS" pitchFamily="34" charset="0"/>
                <a:cs typeface="Arial"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MANC.jfif"/>
          <p:cNvPicPr>
            <a:picLocks noChangeAspect="1"/>
          </p:cNvPicPr>
          <p:nvPr/>
        </p:nvPicPr>
        <p:blipFill>
          <a:blip r:embed="rId2"/>
          <a:stretch>
            <a:fillRect/>
          </a:stretch>
        </p:blipFill>
        <p:spPr>
          <a:xfrm>
            <a:off x="0" y="0"/>
            <a:ext cx="9146538" cy="6858000"/>
          </a:xfrm>
          <a:prstGeom prst="rect">
            <a:avLst/>
          </a:prstGeom>
        </p:spPr>
      </p:pic>
      <p:sp>
        <p:nvSpPr>
          <p:cNvPr id="1030" name="AutoShape 6" descr="Imagini pentru poze mancare romaneasc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ini pentru poze mancare romaneasc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Imagini pentru poze mancare romaneasc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71472" y="500042"/>
            <a:ext cx="8572528" cy="144655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4000" b="1" spc="150" dirty="0" smtClean="0">
                <a:ln w="11430"/>
                <a:solidFill>
                  <a:sysClr val="windowText" lastClr="000000"/>
                </a:solidFill>
                <a:effectLst>
                  <a:outerShdw blurRad="25400" algn="tl" rotWithShape="0">
                    <a:srgbClr val="000000">
                      <a:alpha val="43000"/>
                    </a:srgbClr>
                  </a:outerShdw>
                </a:effectLst>
                <a:latin typeface="Times New Roman" pitchFamily="18" charset="0"/>
                <a:cs typeface="Times New Roman" pitchFamily="18" charset="0"/>
              </a:rPr>
              <a:t>Let’s</a:t>
            </a:r>
            <a:r>
              <a:rPr lang="en-US" sz="4400" b="1" spc="150" dirty="0" smtClean="0">
                <a:ln w="11430"/>
                <a:solidFill>
                  <a:sysClr val="windowText" lastClr="000000"/>
                </a:solidFill>
                <a:effectLst>
                  <a:outerShdw blurRad="25400" algn="tl" rotWithShape="0">
                    <a:srgbClr val="000000">
                      <a:alpha val="43000"/>
                    </a:srgbClr>
                  </a:outerShdw>
                </a:effectLst>
                <a:latin typeface="Times New Roman" pitchFamily="18" charset="0"/>
                <a:cs typeface="Times New Roman" pitchFamily="18" charset="0"/>
              </a:rPr>
              <a:t> make a short introduction…</a:t>
            </a:r>
            <a:endParaRPr lang="en-US" sz="4400" b="1" cap="none" spc="150" dirty="0">
              <a:ln w="11430"/>
              <a:solidFill>
                <a:sysClr val="windowText" lastClr="000000"/>
              </a:solidFill>
              <a:effectLst>
                <a:outerShdw blurRad="25400" algn="tl" rotWithShape="0">
                  <a:srgbClr val="000000">
                    <a:alpha val="43000"/>
                  </a:srgbClr>
                </a:outerShdw>
              </a:effectLst>
              <a:latin typeface="Times New Roman" pitchFamily="18" charset="0"/>
              <a:cs typeface="Times New Roman" pitchFamily="18" charset="0"/>
            </a:endParaRPr>
          </a:p>
        </p:txBody>
      </p:sp>
      <p:sp>
        <p:nvSpPr>
          <p:cNvPr id="6" name="TextBox 5"/>
          <p:cNvSpPr txBox="1"/>
          <p:nvPr/>
        </p:nvSpPr>
        <p:spPr>
          <a:xfrm>
            <a:off x="714348" y="1785926"/>
            <a:ext cx="7715304" cy="3539430"/>
          </a:xfrm>
          <a:prstGeom prst="rect">
            <a:avLst/>
          </a:prstGeom>
          <a:noFill/>
        </p:spPr>
        <p:txBody>
          <a:bodyPr wrap="square" rtlCol="0">
            <a:spAutoFit/>
          </a:bodyPr>
          <a:lstStyle/>
          <a:p>
            <a:pPr>
              <a:buFont typeface="Arial" pitchFamily="34" charset="0"/>
              <a:buChar char="•"/>
            </a:pPr>
            <a:r>
              <a:rPr lang="en-US" sz="2800" dirty="0" smtClean="0">
                <a:latin typeface="Times New Roman" pitchFamily="18" charset="0"/>
                <a:cs typeface="Times New Roman" pitchFamily="18" charset="0"/>
              </a:rPr>
              <a:t>Romanian traditional food is represented by various kinds of dishes, generally based on adding cooked vegetables to fried, boiled or grilled meat, especially pork and beef. </a:t>
            </a:r>
          </a:p>
          <a:p>
            <a:pPr>
              <a:buFont typeface="Arial" pitchFamily="34" charset="0"/>
              <a:buChar char="•"/>
            </a:pPr>
            <a:r>
              <a:rPr lang="en-US" sz="2800" dirty="0" smtClean="0">
                <a:latin typeface="Times New Roman" pitchFamily="18" charset="0"/>
                <a:cs typeface="Times New Roman" pitchFamily="18" charset="0"/>
              </a:rPr>
              <a:t>We like to make our food spicy, so we use a lot of paprika, pepper, thyme and other condiments.</a:t>
            </a:r>
          </a:p>
          <a:p>
            <a:pPr>
              <a:buFont typeface="Arial" pitchFamily="34" charset="0"/>
              <a:buChar cha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We usually eat a bowl of any kind of soup before the main course.</a:t>
            </a:r>
            <a:endParaRPr lang="en-US" sz="28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000100" y="571480"/>
            <a:ext cx="7215238" cy="707886"/>
          </a:xfrm>
          <a:prstGeom prst="rect">
            <a:avLst/>
          </a:prstGeom>
          <a:noFill/>
        </p:spPr>
        <p:txBody>
          <a:bodyPr wrap="square" rtlCol="0">
            <a:spAutoFit/>
          </a:bodyPr>
          <a:lstStyle/>
          <a:p>
            <a:pPr algn="ctr"/>
            <a:r>
              <a:rPr lang="en-US" sz="4000" b="1" i="1" u="sng" dirty="0" smtClean="0">
                <a:solidFill>
                  <a:srgbClr val="FF0000"/>
                </a:solidFill>
                <a:latin typeface="Times New Roman" pitchFamily="18" charset="0"/>
                <a:cs typeface="Times New Roman" pitchFamily="18" charset="0"/>
              </a:rPr>
              <a:t>THE APPETIZER</a:t>
            </a:r>
            <a:endParaRPr lang="en-US" sz="4000" b="1" i="1" u="sng" dirty="0">
              <a:solidFill>
                <a:srgbClr val="FF0000"/>
              </a:solidFill>
              <a:latin typeface="Times New Roman" pitchFamily="18" charset="0"/>
              <a:cs typeface="Times New Roman" pitchFamily="18" charset="0"/>
            </a:endParaRPr>
          </a:p>
        </p:txBody>
      </p:sp>
      <p:sp>
        <p:nvSpPr>
          <p:cNvPr id="5" name="TextBox 4"/>
          <p:cNvSpPr txBox="1"/>
          <p:nvPr/>
        </p:nvSpPr>
        <p:spPr>
          <a:xfrm>
            <a:off x="1000100" y="1928802"/>
            <a:ext cx="7643866" cy="4278094"/>
          </a:xfrm>
          <a:prstGeom prst="rect">
            <a:avLst/>
          </a:prstGeom>
          <a:noFill/>
        </p:spPr>
        <p:txBody>
          <a:bodyPr wrap="square" rtlCol="0">
            <a:spAutoFit/>
          </a:bodyPr>
          <a:lstStyle/>
          <a:p>
            <a:r>
              <a:rPr lang="ro-RO" sz="2400" dirty="0" smtClean="0"/>
              <a:t/>
            </a:r>
            <a:br>
              <a:rPr lang="ro-RO" sz="2400" dirty="0" smtClean="0"/>
            </a:br>
            <a:r>
              <a:rPr lang="en-US" sz="2800" dirty="0" smtClean="0">
                <a:latin typeface="Times New Roman" pitchFamily="18" charset="0"/>
                <a:cs typeface="Times New Roman" pitchFamily="18" charset="0"/>
              </a:rPr>
              <a:t>What we put first</a:t>
            </a:r>
            <a:r>
              <a:rPr lang="ro-RO" sz="2800" dirty="0" smtClean="0">
                <a:latin typeface="Times New Roman" pitchFamily="18" charset="0"/>
                <a:cs typeface="Times New Roman" pitchFamily="18" charset="0"/>
              </a:rPr>
              <a:t> on the table is made of meat and </a:t>
            </a:r>
            <a:r>
              <a:rPr lang="en-GB" sz="2800" dirty="0" smtClean="0">
                <a:latin typeface="Times New Roman" pitchFamily="18" charset="0"/>
                <a:cs typeface="Times New Roman" pitchFamily="18" charset="0"/>
              </a:rPr>
              <a:t>out of </a:t>
            </a:r>
            <a:r>
              <a:rPr lang="ro-RO" sz="2800" dirty="0" smtClean="0">
                <a:latin typeface="Times New Roman" pitchFamily="18" charset="0"/>
                <a:cs typeface="Times New Roman" pitchFamily="18" charset="0"/>
              </a:rPr>
              <a:t>milk, so we eat ham pork, salami, different kinds of cheese, near which</a:t>
            </a:r>
            <a:r>
              <a:rPr lang="en-US" sz="2800" dirty="0" smtClean="0">
                <a:latin typeface="Times New Roman" pitchFamily="18" charset="0"/>
                <a:cs typeface="Times New Roman" pitchFamily="18" charset="0"/>
              </a:rPr>
              <a:t> we</a:t>
            </a:r>
            <a:r>
              <a:rPr lang="ro-RO" sz="2800" dirty="0" smtClean="0">
                <a:latin typeface="Times New Roman" pitchFamily="18" charset="0"/>
                <a:cs typeface="Times New Roman" pitchFamily="18" charset="0"/>
              </a:rPr>
              <a:t> add olives, green onion and other </a:t>
            </a:r>
            <a:r>
              <a:rPr lang="en-US" sz="2800" dirty="0" smtClean="0">
                <a:latin typeface="Times New Roman" pitchFamily="18" charset="0"/>
                <a:cs typeface="Times New Roman" pitchFamily="18" charset="0"/>
              </a:rPr>
              <a:t>fresh </a:t>
            </a:r>
            <a:r>
              <a:rPr lang="ro-RO" sz="2800" dirty="0" smtClean="0">
                <a:latin typeface="Times New Roman" pitchFamily="18" charset="0"/>
                <a:cs typeface="Times New Roman" pitchFamily="18" charset="0"/>
              </a:rPr>
              <a:t>vegetables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like tomatoes or cucumbers. We drink ‘</a:t>
            </a:r>
            <a:r>
              <a:rPr lang="ro-RO" sz="2800" dirty="0" smtClean="0">
                <a:latin typeface="Times New Roman" pitchFamily="18" charset="0"/>
                <a:cs typeface="Times New Roman" pitchFamily="18" charset="0"/>
              </a:rPr>
              <a:t>țuică</a:t>
            </a:r>
            <a:r>
              <a:rPr lang="en-GB" sz="2800" dirty="0" smtClean="0">
                <a:latin typeface="Times New Roman" pitchFamily="18" charset="0"/>
                <a:cs typeface="Times New Roman" pitchFamily="18" charset="0"/>
              </a:rPr>
              <a:t>’</a:t>
            </a:r>
            <a:r>
              <a:rPr lang="ro-RO" sz="2800" dirty="0" smtClean="0">
                <a:latin typeface="Times New Roman" pitchFamily="18" charset="0"/>
                <a:cs typeface="Times New Roman" pitchFamily="18" charset="0"/>
              </a:rPr>
              <a:t> (plum brandy) or </a:t>
            </a:r>
            <a:r>
              <a:rPr lang="en-GB"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palinc</a:t>
            </a:r>
            <a:r>
              <a:rPr lang="ro-RO" sz="2800" dirty="0" smtClean="0">
                <a:latin typeface="Times New Roman" pitchFamily="18" charset="0"/>
                <a:cs typeface="Times New Roman" pitchFamily="18" charset="0"/>
              </a:rPr>
              <a:t>ă</a:t>
            </a:r>
            <a:r>
              <a:rPr lang="en-GB"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ro-RO" sz="2800" dirty="0" smtClean="0">
                <a:latin typeface="Times New Roman" pitchFamily="18" charset="0"/>
                <a:cs typeface="Times New Roman" pitchFamily="18" charset="0"/>
              </a:rPr>
              <a:t>(double distilled plum brandy</a:t>
            </a:r>
            <a:r>
              <a:rPr lang="en-US" sz="2800" dirty="0" smtClean="0">
                <a:latin typeface="Times New Roman" pitchFamily="18" charset="0"/>
                <a:cs typeface="Times New Roman" pitchFamily="18" charset="0"/>
              </a:rPr>
              <a:t>), a traditional strong drink which is made of plums,</a:t>
            </a:r>
            <a:r>
              <a:rPr lang="ro-RO" sz="2800" dirty="0" smtClean="0">
                <a:latin typeface="Times New Roman" pitchFamily="18" charset="0"/>
                <a:cs typeface="Times New Roman" pitchFamily="18" charset="0"/>
              </a:rPr>
              <a:t> but they can also be made of </a:t>
            </a:r>
            <a:r>
              <a:rPr lang="en-US" sz="2800" dirty="0" smtClean="0">
                <a:latin typeface="Times New Roman" pitchFamily="18" charset="0"/>
                <a:cs typeface="Times New Roman" pitchFamily="18" charset="0"/>
              </a:rPr>
              <a:t>apples or pears.</a:t>
            </a:r>
            <a:endParaRPr lang="ro-RO" sz="28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 descr="Imagine similară"/>
          <p:cNvPicPr>
            <a:picLocks noChangeAspect="1" noChangeArrowheads="1"/>
          </p:cNvPicPr>
          <p:nvPr/>
        </p:nvPicPr>
        <p:blipFill>
          <a:blip r:embed="rId2"/>
          <a:srcRect/>
          <a:stretch>
            <a:fillRect/>
          </a:stretch>
        </p:blipFill>
        <p:spPr bwMode="auto">
          <a:xfrm>
            <a:off x="500034" y="2000240"/>
            <a:ext cx="4357718" cy="3429024"/>
          </a:xfrm>
          <a:prstGeom prst="rect">
            <a:avLst/>
          </a:prstGeom>
          <a:noFill/>
        </p:spPr>
      </p:pic>
      <p:sp>
        <p:nvSpPr>
          <p:cNvPr id="6" name="TextBox 5"/>
          <p:cNvSpPr txBox="1"/>
          <p:nvPr/>
        </p:nvSpPr>
        <p:spPr>
          <a:xfrm>
            <a:off x="1357290" y="500042"/>
            <a:ext cx="6572296" cy="707886"/>
          </a:xfrm>
          <a:prstGeom prst="rect">
            <a:avLst/>
          </a:prstGeom>
          <a:noFill/>
        </p:spPr>
        <p:txBody>
          <a:bodyPr wrap="square" rtlCol="0">
            <a:spAutoFit/>
          </a:bodyPr>
          <a:lstStyle/>
          <a:p>
            <a:pPr algn="ctr"/>
            <a:r>
              <a:rPr lang="en-US" sz="4000" b="1" i="1" u="sng" dirty="0" smtClean="0">
                <a:solidFill>
                  <a:srgbClr val="FF0000"/>
                </a:solidFill>
                <a:latin typeface="Times New Roman" pitchFamily="18" charset="0"/>
                <a:cs typeface="Times New Roman" pitchFamily="18" charset="0"/>
              </a:rPr>
              <a:t>THE APPETIZER </a:t>
            </a:r>
            <a:r>
              <a:rPr lang="en-US" sz="4000" b="1" i="1" dirty="0" smtClean="0">
                <a:solidFill>
                  <a:srgbClr val="FF0000"/>
                </a:solidFill>
                <a:latin typeface="Times New Roman" pitchFamily="18" charset="0"/>
                <a:cs typeface="Times New Roman" pitchFamily="18" charset="0"/>
              </a:rPr>
              <a:t>- pictures</a:t>
            </a:r>
            <a:endParaRPr lang="en-US" sz="4000" b="1" i="1" dirty="0">
              <a:solidFill>
                <a:srgbClr val="FF0000"/>
              </a:solidFill>
              <a:latin typeface="Times New Roman" pitchFamily="18" charset="0"/>
              <a:cs typeface="Times New Roman" pitchFamily="18" charset="0"/>
            </a:endParaRPr>
          </a:p>
        </p:txBody>
      </p:sp>
      <p:pic>
        <p:nvPicPr>
          <p:cNvPr id="15364" name="Picture 4" descr="Imagini pentru palinca"/>
          <p:cNvPicPr>
            <a:picLocks noChangeAspect="1" noChangeArrowheads="1"/>
          </p:cNvPicPr>
          <p:nvPr/>
        </p:nvPicPr>
        <p:blipFill>
          <a:blip r:embed="rId3"/>
          <a:srcRect/>
          <a:stretch>
            <a:fillRect/>
          </a:stretch>
        </p:blipFill>
        <p:spPr bwMode="auto">
          <a:xfrm>
            <a:off x="4857752" y="2000240"/>
            <a:ext cx="3929090" cy="3429024"/>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u="sng" dirty="0" smtClean="0">
                <a:latin typeface="Times New Roman" pitchFamily="18" charset="0"/>
                <a:cs typeface="Times New Roman" pitchFamily="18" charset="0"/>
              </a:rPr>
              <a:t>THE MAIN COURSE </a:t>
            </a:r>
            <a:endParaRPr lang="en-US" sz="4000" b="1" i="1" u="sng"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57158" y="1071546"/>
            <a:ext cx="8408890" cy="5024454"/>
          </a:xfrm>
        </p:spPr>
        <p:txBody>
          <a:bodyPr>
            <a:noAutofit/>
          </a:bodyPr>
          <a:lstStyle/>
          <a:p>
            <a:pPr>
              <a:buNone/>
            </a:pPr>
            <a:r>
              <a:rPr lang="en-US" sz="3200" dirty="0" smtClean="0">
                <a:latin typeface="Times New Roman" pitchFamily="18" charset="0"/>
                <a:cs typeface="Times New Roman" pitchFamily="18" charset="0"/>
              </a:rPr>
              <a:t>   Before the “heavy food”, we like to eat meatball soup, which we call ‘</a:t>
            </a:r>
            <a:r>
              <a:rPr lang="en-US" sz="3200" b="1" dirty="0" err="1" smtClean="0">
                <a:latin typeface="Times New Roman" pitchFamily="18" charset="0"/>
                <a:cs typeface="Times New Roman" pitchFamily="18" charset="0"/>
              </a:rPr>
              <a:t>ciorb</a:t>
            </a:r>
            <a:r>
              <a:rPr lang="ro-RO" sz="3200" b="1" dirty="0" smtClean="0">
                <a:latin typeface="Times New Roman" pitchFamily="18" charset="0"/>
                <a:cs typeface="Times New Roman" pitchFamily="18" charset="0"/>
              </a:rPr>
              <a:t>ă</a:t>
            </a:r>
            <a:r>
              <a:rPr lang="en-US" sz="3200" b="1" dirty="0" smtClean="0">
                <a:latin typeface="Times New Roman" pitchFamily="18" charset="0"/>
                <a:cs typeface="Times New Roman" pitchFamily="18" charset="0"/>
              </a:rPr>
              <a:t> de </a:t>
            </a:r>
            <a:r>
              <a:rPr lang="en-US" sz="3200" b="1" dirty="0" err="1" smtClean="0">
                <a:latin typeface="Times New Roman" pitchFamily="18" charset="0"/>
                <a:cs typeface="Times New Roman" pitchFamily="18" charset="0"/>
              </a:rPr>
              <a:t>perisoare</a:t>
            </a:r>
            <a:r>
              <a:rPr lang="en-US" sz="3200" dirty="0" smtClean="0">
                <a:latin typeface="Times New Roman" pitchFamily="18" charset="0"/>
                <a:cs typeface="Times New Roman" pitchFamily="18" charset="0"/>
              </a:rPr>
              <a:t>’.</a:t>
            </a:r>
          </a:p>
          <a:p>
            <a:pPr>
              <a:buNone/>
            </a:pPr>
            <a:r>
              <a:rPr lang="en-US" sz="3200" dirty="0" smtClean="0">
                <a:latin typeface="Times New Roman" pitchFamily="18" charset="0"/>
                <a:cs typeface="Times New Roman" pitchFamily="18" charset="0"/>
              </a:rPr>
              <a:t>   The most significant </a:t>
            </a:r>
            <a:r>
              <a:rPr lang="ro-RO" sz="3200" dirty="0" err="1" smtClean="0">
                <a:latin typeface="Times New Roman" pitchFamily="18" charset="0"/>
                <a:cs typeface="Times New Roman" pitchFamily="18" charset="0"/>
              </a:rPr>
              <a:t>R</a:t>
            </a:r>
            <a:r>
              <a:rPr lang="en-US" sz="3200" dirty="0" err="1" smtClean="0">
                <a:latin typeface="Times New Roman" pitchFamily="18" charset="0"/>
                <a:cs typeface="Times New Roman" pitchFamily="18" charset="0"/>
              </a:rPr>
              <a:t>omanian</a:t>
            </a:r>
            <a:r>
              <a:rPr lang="en-US" sz="3200" dirty="0" smtClean="0">
                <a:latin typeface="Times New Roman" pitchFamily="18" charset="0"/>
                <a:cs typeface="Times New Roman" pitchFamily="18" charset="0"/>
              </a:rPr>
              <a:t> main course is represented by </a:t>
            </a:r>
            <a:r>
              <a:rPr lang="en-GB" sz="3200"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sarmale</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stuffed cabbage rolls- a </a:t>
            </a:r>
            <a:r>
              <a:rPr lang="en-US" sz="3200" dirty="0" smtClean="0">
                <a:latin typeface="Times New Roman" pitchFamily="18" charset="0"/>
                <a:cs typeface="Times New Roman" pitchFamily="18" charset="0"/>
              </a:rPr>
              <a:t>mixture of </a:t>
            </a:r>
            <a:r>
              <a:rPr lang="ro-RO" sz="3200" dirty="0" smtClean="0">
                <a:latin typeface="Times New Roman" pitchFamily="18" charset="0"/>
                <a:cs typeface="Times New Roman" pitchFamily="18" charset="0"/>
              </a:rPr>
              <a:t>minced </a:t>
            </a:r>
            <a:r>
              <a:rPr lang="en-US" sz="3200" dirty="0" smtClean="0">
                <a:latin typeface="Times New Roman" pitchFamily="18" charset="0"/>
                <a:cs typeface="Times New Roman" pitchFamily="18" charset="0"/>
              </a:rPr>
              <a:t>pork, beef and onion, rice and herbs such as thyme, cooked in leaves of vine or sour cabbage leaves), which we eat with ‘</a:t>
            </a:r>
            <a:r>
              <a:rPr lang="en-US" sz="3200" b="1" dirty="0" smtClean="0">
                <a:latin typeface="Times New Roman" pitchFamily="18" charset="0"/>
                <a:cs typeface="Times New Roman" pitchFamily="18" charset="0"/>
              </a:rPr>
              <a:t>m</a:t>
            </a:r>
            <a:r>
              <a:rPr lang="ro-RO" sz="3200" b="1" dirty="0" smtClean="0">
                <a:latin typeface="Times New Roman" pitchFamily="18" charset="0"/>
                <a:cs typeface="Times New Roman" pitchFamily="18" charset="0"/>
              </a:rPr>
              <a:t>ă</a:t>
            </a:r>
            <a:r>
              <a:rPr lang="en-US" sz="3200" b="1" dirty="0" smtClean="0">
                <a:latin typeface="Times New Roman" pitchFamily="18" charset="0"/>
                <a:cs typeface="Times New Roman" pitchFamily="18" charset="0"/>
              </a:rPr>
              <a:t>m</a:t>
            </a:r>
            <a:r>
              <a:rPr lang="ro-RO" sz="3200" b="1" dirty="0" smtClean="0">
                <a:latin typeface="Times New Roman" pitchFamily="18" charset="0"/>
                <a:cs typeface="Times New Roman" pitchFamily="18" charset="0"/>
              </a:rPr>
              <a:t>ă</a:t>
            </a:r>
            <a:r>
              <a:rPr lang="en-US" sz="3200" b="1" dirty="0" err="1" smtClean="0">
                <a:latin typeface="Times New Roman" pitchFamily="18" charset="0"/>
                <a:cs typeface="Times New Roman" pitchFamily="18" charset="0"/>
              </a:rPr>
              <a:t>lig</a:t>
            </a:r>
            <a:r>
              <a:rPr lang="ro-RO" sz="3200" b="1" dirty="0" smtClean="0">
                <a:latin typeface="Times New Roman" pitchFamily="18" charset="0"/>
                <a:cs typeface="Times New Roman" pitchFamily="18" charset="0"/>
              </a:rPr>
              <a:t>ă</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(boiled corn flour – corn porridge/polenta</a:t>
            </a:r>
            <a:r>
              <a:rPr lang="en-US" sz="3200" dirty="0" smtClean="0">
                <a:latin typeface="Times New Roman" pitchFamily="18" charset="0"/>
                <a:cs typeface="Times New Roman" pitchFamily="18" charset="0"/>
              </a:rPr>
              <a:t>)</a:t>
            </a:r>
            <a:r>
              <a:rPr lang="ro-RO" sz="320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sour cream and with hot pepper.</a:t>
            </a:r>
            <a:endParaRPr lang="en-US" sz="32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u="sng" dirty="0" smtClean="0">
                <a:latin typeface="Times New Roman" pitchFamily="18" charset="0"/>
                <a:cs typeface="Times New Roman" pitchFamily="18" charset="0"/>
              </a:rPr>
              <a:t>THE MAIN COURSE </a:t>
            </a:r>
            <a:r>
              <a:rPr lang="en-US" sz="4000" dirty="0" smtClean="0">
                <a:latin typeface="Times New Roman" pitchFamily="18" charset="0"/>
                <a:cs typeface="Times New Roman" pitchFamily="18" charset="0"/>
              </a:rPr>
              <a:t>- </a:t>
            </a:r>
            <a:r>
              <a:rPr lang="en-US" sz="4000" b="1" i="1" dirty="0" smtClean="0">
                <a:latin typeface="Times New Roman" pitchFamily="18" charset="0"/>
                <a:cs typeface="Times New Roman" pitchFamily="18" charset="0"/>
              </a:rPr>
              <a:t>pictures</a:t>
            </a:r>
            <a:endParaRPr lang="en-US" sz="4000" b="1" i="1" dirty="0">
              <a:latin typeface="Times New Roman" pitchFamily="18" charset="0"/>
              <a:cs typeface="Times New Roman" pitchFamily="18" charset="0"/>
            </a:endParaRPr>
          </a:p>
        </p:txBody>
      </p:sp>
      <p:sp>
        <p:nvSpPr>
          <p:cNvPr id="17410" name="AutoShape 2" descr="Imagini pentru ciorba de periso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Imagini pentru ciorba de periso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Imagini pentru ciorba de periso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6" name="Picture 8" descr="Imagini pentru ciorba de perisoare"/>
          <p:cNvPicPr>
            <a:picLocks noChangeAspect="1" noChangeArrowheads="1"/>
          </p:cNvPicPr>
          <p:nvPr/>
        </p:nvPicPr>
        <p:blipFill>
          <a:blip r:embed="rId2"/>
          <a:srcRect/>
          <a:stretch>
            <a:fillRect/>
          </a:stretch>
        </p:blipFill>
        <p:spPr bwMode="auto">
          <a:xfrm>
            <a:off x="0" y="2071678"/>
            <a:ext cx="4572032" cy="3571900"/>
          </a:xfrm>
          <a:prstGeom prst="rect">
            <a:avLst/>
          </a:prstGeom>
          <a:noFill/>
        </p:spPr>
      </p:pic>
      <p:pic>
        <p:nvPicPr>
          <p:cNvPr id="17418" name="Picture 10" descr="Imagini pentru sarmale cu mamaliga"/>
          <p:cNvPicPr>
            <a:picLocks noChangeAspect="1" noChangeArrowheads="1"/>
          </p:cNvPicPr>
          <p:nvPr/>
        </p:nvPicPr>
        <p:blipFill>
          <a:blip r:embed="rId3"/>
          <a:srcRect/>
          <a:stretch>
            <a:fillRect/>
          </a:stretch>
        </p:blipFill>
        <p:spPr bwMode="auto">
          <a:xfrm>
            <a:off x="4603419" y="2071678"/>
            <a:ext cx="4540581" cy="3571900"/>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u="sng" dirty="0" smtClean="0">
                <a:latin typeface="Times New Roman" pitchFamily="18" charset="0"/>
                <a:cs typeface="Times New Roman" pitchFamily="18" charset="0"/>
              </a:rPr>
              <a:t>THE DE</a:t>
            </a:r>
            <a:r>
              <a:rPr lang="ro-RO" sz="4000" b="1" i="1" u="sng" dirty="0" smtClean="0">
                <a:latin typeface="Times New Roman" pitchFamily="18" charset="0"/>
                <a:cs typeface="Times New Roman" pitchFamily="18" charset="0"/>
              </a:rPr>
              <a:t>S</a:t>
            </a:r>
            <a:r>
              <a:rPr lang="en-US" sz="4000" b="1" i="1" u="sng" dirty="0" smtClean="0">
                <a:latin typeface="Times New Roman" pitchFamily="18" charset="0"/>
                <a:cs typeface="Times New Roman" pitchFamily="18" charset="0"/>
              </a:rPr>
              <a:t>SERT</a:t>
            </a:r>
            <a:endParaRPr lang="en-US" sz="4000" b="1" i="1" u="sng"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ctr">
              <a:buNone/>
            </a:pPr>
            <a:r>
              <a:rPr lang="ro-RO" sz="3200" dirty="0" smtClean="0">
                <a:latin typeface="Times New Roman" pitchFamily="18" charset="0"/>
                <a:cs typeface="Times New Roman" pitchFamily="18" charset="0"/>
              </a:rPr>
              <a:t>   The traditional </a:t>
            </a:r>
            <a:r>
              <a:rPr lang="en-GB" sz="3200" dirty="0" smtClean="0">
                <a:latin typeface="Times New Roman" pitchFamily="18" charset="0"/>
                <a:cs typeface="Times New Roman" pitchFamily="18" charset="0"/>
              </a:rPr>
              <a:t>R</a:t>
            </a:r>
            <a:r>
              <a:rPr lang="ro-RO" sz="3200" dirty="0" smtClean="0">
                <a:latin typeface="Times New Roman" pitchFamily="18" charset="0"/>
                <a:cs typeface="Times New Roman" pitchFamily="18" charset="0"/>
              </a:rPr>
              <a:t>omanian dessert is </a:t>
            </a:r>
            <a:r>
              <a:rPr lang="en-GB" sz="3200" dirty="0" smtClean="0">
                <a:latin typeface="Times New Roman" pitchFamily="18" charset="0"/>
                <a:cs typeface="Times New Roman" pitchFamily="18" charset="0"/>
              </a:rPr>
              <a:t>‘</a:t>
            </a:r>
            <a:r>
              <a:rPr lang="ro-RO" sz="3200" b="1" dirty="0" smtClean="0">
                <a:latin typeface="Times New Roman" pitchFamily="18" charset="0"/>
                <a:cs typeface="Times New Roman" pitchFamily="18" charset="0"/>
              </a:rPr>
              <a:t>cozona</a:t>
            </a:r>
            <a:r>
              <a:rPr lang="en-GB" sz="3200" b="1" dirty="0" smtClean="0">
                <a:latin typeface="Times New Roman" pitchFamily="18" charset="0"/>
                <a:cs typeface="Times New Roman" pitchFamily="18" charset="0"/>
              </a:rPr>
              <a:t>c</a:t>
            </a:r>
            <a:r>
              <a:rPr lang="en-GB" sz="3200" dirty="0" smtClean="0">
                <a:latin typeface="Times New Roman" pitchFamily="18" charset="0"/>
                <a:cs typeface="Times New Roman" pitchFamily="18" charset="0"/>
              </a:rPr>
              <a:t>’</a:t>
            </a:r>
            <a:r>
              <a:rPr lang="en-GB" sz="3200" b="1" dirty="0" smtClean="0">
                <a:latin typeface="Times New Roman" pitchFamily="18" charset="0"/>
                <a:cs typeface="Times New Roman" pitchFamily="18" charset="0"/>
              </a:rPr>
              <a:t>-</a:t>
            </a:r>
            <a:r>
              <a:rPr lang="en-GB" sz="3200" dirty="0" smtClean="0">
                <a:latin typeface="Times New Roman" pitchFamily="18" charset="0"/>
                <a:cs typeface="Times New Roman" pitchFamily="18" charset="0"/>
              </a:rPr>
              <a:t>plum cake</a:t>
            </a:r>
            <a:r>
              <a:rPr lang="ro-RO" sz="3200" dirty="0" smtClean="0">
                <a:latin typeface="Times New Roman" pitchFamily="18" charset="0"/>
                <a:cs typeface="Times New Roman" pitchFamily="18" charset="0"/>
              </a:rPr>
              <a:t>, a kind of</a:t>
            </a:r>
            <a:r>
              <a:rPr lang="en-US" sz="3200" dirty="0" smtClean="0">
                <a:latin typeface="Times New Roman" pitchFamily="18" charset="0"/>
                <a:cs typeface="Times New Roman" pitchFamily="18" charset="0"/>
              </a:rPr>
              <a:t> cake </a:t>
            </a:r>
            <a:r>
              <a:rPr lang="ro-RO" sz="3200" dirty="0" smtClean="0">
                <a:latin typeface="Times New Roman" pitchFamily="18" charset="0"/>
                <a:cs typeface="Times New Roman" pitchFamily="18" charset="0"/>
              </a:rPr>
              <a:t>which</a:t>
            </a:r>
            <a:r>
              <a:rPr lang="en-US" sz="3200" dirty="0" smtClean="0">
                <a:latin typeface="Times New Roman" pitchFamily="18" charset="0"/>
                <a:cs typeface="Times New Roman" pitchFamily="18" charset="0"/>
              </a:rPr>
              <a:t> may contain according to</a:t>
            </a:r>
            <a:r>
              <a:rPr lang="ro-RO" sz="3200" dirty="0" smtClean="0">
                <a:latin typeface="Times New Roman" pitchFamily="18" charset="0"/>
                <a:cs typeface="Times New Roman" pitchFamily="18" charset="0"/>
              </a:rPr>
              <a:t> the</a:t>
            </a:r>
            <a:r>
              <a:rPr lang="en-US" sz="3200" dirty="0" smtClean="0">
                <a:latin typeface="Times New Roman" pitchFamily="18" charset="0"/>
                <a:cs typeface="Times New Roman" pitchFamily="18" charset="0"/>
              </a:rPr>
              <a:t> personal preference nuts, raisins, </a:t>
            </a:r>
            <a:r>
              <a:rPr lang="en-GB" sz="3200" dirty="0" smtClean="0">
                <a:latin typeface="Times New Roman" pitchFamily="18" charset="0"/>
                <a:cs typeface="Times New Roman" pitchFamily="18" charset="0"/>
              </a:rPr>
              <a:t>T</a:t>
            </a:r>
            <a:r>
              <a:rPr lang="en-US" sz="3200" dirty="0" err="1" smtClean="0">
                <a:latin typeface="Times New Roman" pitchFamily="18" charset="0"/>
                <a:cs typeface="Times New Roman" pitchFamily="18" charset="0"/>
              </a:rPr>
              <a:t>urkish</a:t>
            </a:r>
            <a:r>
              <a:rPr lang="en-US" sz="3200" dirty="0" smtClean="0">
                <a:latin typeface="Times New Roman" pitchFamily="18" charset="0"/>
                <a:cs typeface="Times New Roman" pitchFamily="18" charset="0"/>
              </a:rPr>
              <a:t> delight and cocoa</a:t>
            </a:r>
            <a:r>
              <a:rPr lang="ro-RO" sz="3200" dirty="0" smtClean="0">
                <a:latin typeface="Times New Roman" pitchFamily="18" charset="0"/>
                <a:cs typeface="Times New Roman" pitchFamily="18" charset="0"/>
              </a:rPr>
              <a:t>. We also have many types of cheese and fruit jam pies </a:t>
            </a:r>
            <a:r>
              <a:rPr lang="en-GB" sz="3200" dirty="0" smtClean="0">
                <a:latin typeface="Times New Roman" pitchFamily="18" charset="0"/>
                <a:cs typeface="Times New Roman" pitchFamily="18" charset="0"/>
              </a:rPr>
              <a:t>named ‘</a:t>
            </a:r>
            <a:r>
              <a:rPr lang="ro-RO" sz="3200" b="1" dirty="0" smtClean="0">
                <a:latin typeface="Times New Roman" pitchFamily="18" charset="0"/>
                <a:cs typeface="Times New Roman" pitchFamily="18" charset="0"/>
              </a:rPr>
              <a:t>poale-n brâu</a:t>
            </a:r>
            <a:r>
              <a:rPr lang="en-GB" sz="3200" b="1" dirty="0" smtClean="0">
                <a:latin typeface="Times New Roman" pitchFamily="18" charset="0"/>
                <a:cs typeface="Times New Roman" pitchFamily="18" charset="0"/>
              </a:rPr>
              <a:t>’</a:t>
            </a:r>
            <a:r>
              <a:rPr lang="ro-RO"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u="sng" dirty="0" smtClean="0">
                <a:latin typeface="Times New Roman" pitchFamily="18" charset="0"/>
                <a:cs typeface="Times New Roman" pitchFamily="18" charset="0"/>
              </a:rPr>
              <a:t>THE DE</a:t>
            </a:r>
            <a:r>
              <a:rPr lang="ro-RO" b="1" i="1" u="sng" dirty="0" smtClean="0">
                <a:latin typeface="Times New Roman" pitchFamily="18" charset="0"/>
                <a:cs typeface="Times New Roman" pitchFamily="18" charset="0"/>
              </a:rPr>
              <a:t>S</a:t>
            </a:r>
            <a:r>
              <a:rPr lang="en-US" b="1" i="1" u="sng" dirty="0" smtClean="0">
                <a:latin typeface="Times New Roman" pitchFamily="18" charset="0"/>
                <a:cs typeface="Times New Roman" pitchFamily="18" charset="0"/>
              </a:rPr>
              <a:t>SERT</a:t>
            </a:r>
            <a:r>
              <a:rPr lang="ro-RO" b="1" i="1" dirty="0" smtClean="0">
                <a:latin typeface="Times New Roman" pitchFamily="18" charset="0"/>
                <a:cs typeface="Times New Roman" pitchFamily="18" charset="0"/>
              </a:rPr>
              <a:t> - pictures</a:t>
            </a:r>
            <a:endParaRPr lang="en-US" dirty="0"/>
          </a:p>
        </p:txBody>
      </p:sp>
      <p:pic>
        <p:nvPicPr>
          <p:cNvPr id="4" name="Content Placeholder 3" descr="cozonac.jpg"/>
          <p:cNvPicPr>
            <a:picLocks noGrp="1" noChangeAspect="1"/>
          </p:cNvPicPr>
          <p:nvPr>
            <p:ph sz="quarter" idx="1"/>
          </p:nvPr>
        </p:nvPicPr>
        <p:blipFill>
          <a:blip r:embed="rId2"/>
          <a:stretch>
            <a:fillRect/>
          </a:stretch>
        </p:blipFill>
        <p:spPr>
          <a:xfrm>
            <a:off x="0" y="2071678"/>
            <a:ext cx="4786314" cy="3714776"/>
          </a:xfrm>
        </p:spPr>
      </p:pic>
      <p:pic>
        <p:nvPicPr>
          <p:cNvPr id="19458" name="Picture 2" descr="Imagini pentru poale in brau"/>
          <p:cNvPicPr>
            <a:picLocks noChangeAspect="1" noChangeArrowheads="1"/>
          </p:cNvPicPr>
          <p:nvPr/>
        </p:nvPicPr>
        <p:blipFill>
          <a:blip r:embed="rId3"/>
          <a:srcRect/>
          <a:stretch>
            <a:fillRect/>
          </a:stretch>
        </p:blipFill>
        <p:spPr bwMode="auto">
          <a:xfrm>
            <a:off x="4786314" y="2071678"/>
            <a:ext cx="4357686" cy="3714776"/>
          </a:xfrm>
          <a:prstGeom prst="rect">
            <a:avLst/>
          </a:prstGeom>
          <a:noFill/>
        </p:spPr>
      </p:pic>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FF0000"/>
      </a:dk2>
      <a:lt2>
        <a:srgbClr val="FFFF00"/>
      </a:lt2>
      <a:accent1>
        <a:srgbClr val="0070C0"/>
      </a:accent1>
      <a:accent2>
        <a:srgbClr val="FF0000"/>
      </a:accent2>
      <a:accent3>
        <a:srgbClr val="FFFF00"/>
      </a:accent3>
      <a:accent4>
        <a:srgbClr val="0070C0"/>
      </a:accent4>
      <a:accent5>
        <a:srgbClr val="FF0000"/>
      </a:accent5>
      <a:accent6>
        <a:srgbClr val="FFFF00"/>
      </a:accent6>
      <a:hlink>
        <a:srgbClr val="0070C0"/>
      </a:hlink>
      <a:folHlink>
        <a:srgbClr val="00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TotalTime>
  <Words>324</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Slide 1</vt:lpstr>
      <vt:lpstr>Slide 2</vt:lpstr>
      <vt:lpstr>Slide 3</vt:lpstr>
      <vt:lpstr>Slide 4</vt:lpstr>
      <vt:lpstr>Slide 5</vt:lpstr>
      <vt:lpstr>THE MAIN COURSE </vt:lpstr>
      <vt:lpstr>THE MAIN COURSE - pictures</vt:lpstr>
      <vt:lpstr>THE DESSERT</vt:lpstr>
      <vt:lpstr>THE DESSERT - pictures</vt:lpstr>
      <vt:lpstr>TASTY OR NOT?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Mirandolina Matei</cp:lastModifiedBy>
  <cp:revision>31</cp:revision>
  <dcterms:created xsi:type="dcterms:W3CDTF">2018-01-29T14:31:25Z</dcterms:created>
  <dcterms:modified xsi:type="dcterms:W3CDTF">2018-02-26T07:34:24Z</dcterms:modified>
</cp:coreProperties>
</file>