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8"/>
  </p:notesMasterIdLst>
  <p:sldIdLst>
    <p:sldId id="256" r:id="rId2"/>
    <p:sldId id="257" r:id="rId3"/>
    <p:sldId id="260" r:id="rId4"/>
    <p:sldId id="258" r:id="rId5"/>
    <p:sldId id="261" r:id="rId6"/>
    <p:sldId id="262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46" d="100"/>
          <a:sy n="46" d="100"/>
        </p:scale>
        <p:origin x="-70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194A2-A09D-444E-83AD-96797ADBFFA9}" type="datetimeFigureOut">
              <a:rPr lang="it-IT" smtClean="0"/>
              <a:t>28/02/2018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C52F3-F2E5-475A-AAEB-75EAD2B88D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34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51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CDDEAE2-6949-4757-812C-1653754B2A83}" type="slidenum">
              <a:rPr lang="it-IT" altLang="it-IT"/>
              <a:pPr/>
              <a:t>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1621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D2C8D-DDFA-4E40-A472-C5322A9B2763}" type="datetimeFigureOut">
              <a:rPr lang="it-IT" smtClean="0"/>
              <a:t>28/02/2018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E6E-D76E-4030-B21C-269DC1EFE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077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D2C8D-DDFA-4E40-A472-C5322A9B2763}" type="datetimeFigureOut">
              <a:rPr lang="it-IT" smtClean="0"/>
              <a:t>28/02/2018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E6E-D76E-4030-B21C-269DC1EFE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237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D2C8D-DDFA-4E40-A472-C5322A9B2763}" type="datetimeFigureOut">
              <a:rPr lang="it-IT" smtClean="0"/>
              <a:t>28/02/2018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E6E-D76E-4030-B21C-269DC1EFEC2F}" type="slidenum">
              <a:rPr lang="it-IT" smtClean="0"/>
              <a:t>‹N›</a:t>
            </a:fld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137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D2C8D-DDFA-4E40-A472-C5322A9B2763}" type="datetimeFigureOut">
              <a:rPr lang="it-IT" smtClean="0"/>
              <a:t>28/02/2018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E6E-D76E-4030-B21C-269DC1EFE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864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D2C8D-DDFA-4E40-A472-C5322A9B2763}" type="datetimeFigureOut">
              <a:rPr lang="it-IT" smtClean="0"/>
              <a:t>28/02/2018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E6E-D76E-4030-B21C-269DC1EFEC2F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2152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D2C8D-DDFA-4E40-A472-C5322A9B2763}" type="datetimeFigureOut">
              <a:rPr lang="it-IT" smtClean="0"/>
              <a:t>28/02/2018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E6E-D76E-4030-B21C-269DC1EFE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249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D2C8D-DDFA-4E40-A472-C5322A9B2763}" type="datetimeFigureOut">
              <a:rPr lang="it-IT" smtClean="0"/>
              <a:t>28/02/2018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E6E-D76E-4030-B21C-269DC1EFE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838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D2C8D-DDFA-4E40-A472-C5322A9B2763}" type="datetimeFigureOut">
              <a:rPr lang="it-IT" smtClean="0"/>
              <a:t>28/02/2018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E6E-D76E-4030-B21C-269DC1EFE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258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D2C8D-DDFA-4E40-A472-C5322A9B2763}" type="datetimeFigureOut">
              <a:rPr lang="it-IT" smtClean="0"/>
              <a:t>28/02/2018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E6E-D76E-4030-B21C-269DC1EFE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113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D2C8D-DDFA-4E40-A472-C5322A9B2763}" type="datetimeFigureOut">
              <a:rPr lang="it-IT" smtClean="0"/>
              <a:t>28/02/2018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E6E-D76E-4030-B21C-269DC1EFE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9096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D2C8D-DDFA-4E40-A472-C5322A9B2763}" type="datetimeFigureOut">
              <a:rPr lang="it-IT" smtClean="0"/>
              <a:t>28/02/2018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E6E-D76E-4030-B21C-269DC1EFE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90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D2C8D-DDFA-4E40-A472-C5322A9B2763}" type="datetimeFigureOut">
              <a:rPr lang="it-IT" smtClean="0"/>
              <a:t>28/02/2018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E6E-D76E-4030-B21C-269DC1EFE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3149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D2C8D-DDFA-4E40-A472-C5322A9B2763}" type="datetimeFigureOut">
              <a:rPr lang="it-IT" smtClean="0"/>
              <a:t>28/02/2018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E6E-D76E-4030-B21C-269DC1EFE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373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D2C8D-DDFA-4E40-A472-C5322A9B2763}" type="datetimeFigureOut">
              <a:rPr lang="it-IT" smtClean="0"/>
              <a:t>28/02/2018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E6E-D76E-4030-B21C-269DC1EFE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08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D2C8D-DDFA-4E40-A472-C5322A9B2763}" type="datetimeFigureOut">
              <a:rPr lang="it-IT" smtClean="0"/>
              <a:t>28/02/2018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E6E-D76E-4030-B21C-269DC1EFE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307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D2C8D-DDFA-4E40-A472-C5322A9B2763}" type="datetimeFigureOut">
              <a:rPr lang="it-IT" smtClean="0"/>
              <a:t>28/02/2018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E6E-D76E-4030-B21C-269DC1EFE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25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D2C8D-DDFA-4E40-A472-C5322A9B2763}" type="datetimeFigureOut">
              <a:rPr lang="it-IT" smtClean="0"/>
              <a:t>28/02/2018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2CAEE6E-D76E-4030-B21C-269DC1EFE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931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50799" y="1947333"/>
            <a:ext cx="7766936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400" dirty="0" smtClean="0">
                <a:latin typeface="Algerian" panose="04020705040A02060702" pitchFamily="82" charset="0"/>
              </a:rPr>
              <a:t>Italian </a:t>
            </a:r>
            <a:r>
              <a:rPr lang="it-IT" sz="5400" dirty="0" err="1" smtClean="0">
                <a:latin typeface="Algerian" panose="04020705040A02060702" pitchFamily="82" charset="0"/>
              </a:rPr>
              <a:t>Traditional</a:t>
            </a:r>
            <a:r>
              <a:rPr lang="it-IT" sz="5400" dirty="0" smtClean="0">
                <a:latin typeface="Algerian" panose="04020705040A02060702" pitchFamily="82" charset="0"/>
              </a:rPr>
              <a:t> Game</a:t>
            </a:r>
            <a:endParaRPr lang="it-IT" sz="5400" dirty="0">
              <a:latin typeface="Algerian" panose="04020705040A02060702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816" y="131197"/>
            <a:ext cx="4830902" cy="17504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21" y="4211516"/>
            <a:ext cx="6681442" cy="2605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E:\Portugal Youngsters\activities\Final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770" y="238122"/>
            <a:ext cx="1727596" cy="164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23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685" y="3566145"/>
            <a:ext cx="3114938" cy="3114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8759" y="324339"/>
            <a:ext cx="9613861" cy="101943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300" dirty="0" smtClean="0">
                <a:latin typeface="Algerian" panose="04020705040A02060702" pitchFamily="82" charset="0"/>
              </a:rPr>
              <a:t>(PALLA TAMBURELLO)</a:t>
            </a:r>
            <a:r>
              <a:rPr lang="it-IT" sz="5300" b="0" i="0" dirty="0" smtClean="0">
                <a:effectLst/>
                <a:latin typeface="Algerian" panose="04020705040A02060702" pitchFamily="82" charset="0"/>
              </a:rPr>
              <a:t/>
            </a:r>
            <a:br>
              <a:rPr lang="it-IT" sz="5300" b="0" i="0" dirty="0" smtClean="0">
                <a:effectLst/>
                <a:latin typeface="Algerian" panose="04020705040A02060702" pitchFamily="82" charset="0"/>
              </a:rPr>
            </a:br>
            <a:endParaRPr lang="it-IT" sz="5300" dirty="0">
              <a:latin typeface="Algerian" panose="04020705040A02060702" pitchFamily="82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38253" y="1379551"/>
            <a:ext cx="8849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T</a:t>
            </a:r>
            <a:r>
              <a:rPr lang="en-US" dirty="0" err="1" smtClean="0"/>
              <a:t>amburello</a:t>
            </a:r>
            <a:r>
              <a:rPr lang="en-US" dirty="0" smtClean="0"/>
              <a:t> </a:t>
            </a:r>
            <a:r>
              <a:rPr lang="en-US" dirty="0"/>
              <a:t>is a court game </a:t>
            </a:r>
            <a:r>
              <a:rPr lang="en-US" dirty="0" smtClean="0"/>
              <a:t>born </a:t>
            </a:r>
            <a:r>
              <a:rPr lang="en-US" dirty="0"/>
              <a:t>in the northern provinces of Italy during the 16th century. It is a </a:t>
            </a:r>
            <a:r>
              <a:rPr lang="en-US" dirty="0" smtClean="0"/>
              <a:t>development </a:t>
            </a:r>
            <a:r>
              <a:rPr lang="en-US" dirty="0"/>
              <a:t>of the ancient game </a:t>
            </a:r>
            <a:r>
              <a:rPr lang="en-US" dirty="0" smtClean="0"/>
              <a:t>“</a:t>
            </a:r>
            <a:r>
              <a:rPr lang="en-US" dirty="0" err="1" smtClean="0"/>
              <a:t>pallone</a:t>
            </a:r>
            <a:r>
              <a:rPr lang="en-US" dirty="0" smtClean="0"/>
              <a:t> </a:t>
            </a:r>
            <a:r>
              <a:rPr lang="en-US" dirty="0"/>
              <a:t>col </a:t>
            </a:r>
            <a:r>
              <a:rPr lang="en-US" dirty="0" err="1" smtClean="0"/>
              <a:t>bracciale</a:t>
            </a:r>
            <a:r>
              <a:rPr lang="en-US" dirty="0"/>
              <a:t>” </a:t>
            </a:r>
            <a:r>
              <a:rPr lang="en-US" dirty="0" smtClean="0"/>
              <a:t>(a wooden cylinder bracelet)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884" y="2674612"/>
            <a:ext cx="3265335" cy="2449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5" y="2607034"/>
            <a:ext cx="3528670" cy="2449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31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637117" y="900114"/>
            <a:ext cx="10860616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US" altLang="it-IT" sz="1600" b="1">
                <a:solidFill>
                  <a:srgbClr val="000000"/>
                </a:solidFill>
                <a:cs typeface="Times New Roman" pitchFamily="18" charset="0"/>
              </a:rPr>
              <a:t> </a:t>
            </a:r>
            <a:endParaRPr lang="en-US" altLang="it-IT"/>
          </a:p>
        </p:txBody>
      </p:sp>
      <p:sp>
        <p:nvSpPr>
          <p:cNvPr id="4100" name="CasellaDiTesto 11"/>
          <p:cNvSpPr txBox="1">
            <a:spLocks noChangeArrowheads="1"/>
          </p:cNvSpPr>
          <p:nvPr/>
        </p:nvSpPr>
        <p:spPr bwMode="auto">
          <a:xfrm>
            <a:off x="71562" y="299949"/>
            <a:ext cx="104532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4800" dirty="0" smtClean="0">
                <a:solidFill>
                  <a:srgbClr val="92D050"/>
                </a:solidFill>
                <a:latin typeface="Algerian" panose="04020705040A02060702" pitchFamily="82" charset="0"/>
              </a:rPr>
              <a:t>DESCRIPTION</a:t>
            </a:r>
          </a:p>
          <a:p>
            <a:pPr algn="just"/>
            <a:endParaRPr lang="it-IT" altLang="it-IT" sz="2400" dirty="0"/>
          </a:p>
        </p:txBody>
      </p:sp>
      <p:sp>
        <p:nvSpPr>
          <p:cNvPr id="4103" name="CasellaDiTesto 17"/>
          <p:cNvSpPr txBox="1">
            <a:spLocks noChangeArrowheads="1"/>
          </p:cNvSpPr>
          <p:nvPr/>
        </p:nvSpPr>
        <p:spPr bwMode="auto">
          <a:xfrm>
            <a:off x="520810" y="4445313"/>
            <a:ext cx="9947081" cy="121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n-US" altLang="it-IT" sz="2400" dirty="0" smtClean="0">
                <a:latin typeface="+mn-lt"/>
              </a:rPr>
              <a:t>Five </a:t>
            </a:r>
            <a:r>
              <a:rPr lang="en-US" altLang="it-IT" sz="2400" dirty="0">
                <a:latin typeface="+mn-lt"/>
              </a:rPr>
              <a:t>players </a:t>
            </a:r>
            <a:r>
              <a:rPr lang="en-US" altLang="it-IT" sz="2400" dirty="0" smtClean="0">
                <a:latin typeface="+mn-lt"/>
              </a:rPr>
              <a:t>for each of the two sides, carrying a </a:t>
            </a:r>
            <a:r>
              <a:rPr lang="en-US" altLang="it-IT" sz="2400" dirty="0" err="1" smtClean="0">
                <a:latin typeface="+mn-lt"/>
              </a:rPr>
              <a:t>tamburello</a:t>
            </a:r>
            <a:r>
              <a:rPr lang="en-US" altLang="it-IT" sz="2400" dirty="0" smtClean="0">
                <a:latin typeface="+mn-lt"/>
              </a:rPr>
              <a:t> (a </a:t>
            </a:r>
            <a:r>
              <a:rPr lang="en-US" altLang="it-IT" sz="2400" dirty="0">
                <a:latin typeface="+mn-lt"/>
              </a:rPr>
              <a:t>round frame of wood over which a </a:t>
            </a:r>
            <a:r>
              <a:rPr lang="en-US" altLang="it-IT" sz="2400" dirty="0" smtClean="0">
                <a:latin typeface="+mn-lt"/>
              </a:rPr>
              <a:t>horsehide cover </a:t>
            </a:r>
            <a:r>
              <a:rPr lang="en-US" altLang="it-IT" sz="2400" dirty="0">
                <a:latin typeface="+mn-lt"/>
              </a:rPr>
              <a:t>is tightly </a:t>
            </a:r>
            <a:r>
              <a:rPr lang="en-US" altLang="it-IT" sz="2400" dirty="0" smtClean="0">
                <a:latin typeface="+mn-lt"/>
              </a:rPr>
              <a:t>stretched).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it-IT" sz="2400" dirty="0" smtClean="0">
                <a:latin typeface="+mn-lt"/>
              </a:rPr>
              <a:t> </a:t>
            </a:r>
            <a:r>
              <a:rPr lang="en-US" altLang="it-IT" sz="2400" dirty="0">
                <a:latin typeface="+mn-lt"/>
              </a:rPr>
              <a:t>A rubber ball generally larger than a tennis ball is used. </a:t>
            </a:r>
            <a:endParaRPr lang="it-IT" altLang="it-IT" sz="2400" dirty="0">
              <a:latin typeface="+mn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81" y="1077401"/>
            <a:ext cx="4371199" cy="32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168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8515" y="302689"/>
            <a:ext cx="9613861" cy="1080938"/>
          </a:xfrm>
        </p:spPr>
        <p:txBody>
          <a:bodyPr>
            <a:normAutofit/>
          </a:bodyPr>
          <a:lstStyle/>
          <a:p>
            <a:pPr algn="ctr"/>
            <a:r>
              <a:rPr lang="it-IT" sz="4800" dirty="0" err="1" smtClean="0">
                <a:latin typeface="Algerian" panose="04020705040A02060702" pitchFamily="82" charset="0"/>
              </a:rPr>
              <a:t>rULES</a:t>
            </a:r>
            <a:endParaRPr lang="it-IT" sz="4800" dirty="0">
              <a:latin typeface="Algerian" panose="04020705040A020607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64255" y="1172917"/>
            <a:ext cx="8066599" cy="520800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dirty="0">
                <a:solidFill>
                  <a:schemeClr val="tx1"/>
                </a:solidFill>
              </a:rPr>
              <a:t>There are two varieties of the game: the former taking place in a </a:t>
            </a:r>
            <a:r>
              <a:rPr lang="en-US" sz="2000" dirty="0" err="1">
                <a:solidFill>
                  <a:schemeClr val="tx1"/>
                </a:solidFill>
              </a:rPr>
              <a:t>sphaeristerium</a:t>
            </a:r>
            <a:r>
              <a:rPr lang="en-US" sz="2000" dirty="0">
                <a:solidFill>
                  <a:schemeClr val="tx1"/>
                </a:solidFill>
              </a:rPr>
              <a:t> endowed with a side wall which lets rebounding; the latter being played in an open field 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chemeClr val="tx1"/>
                </a:solidFill>
              </a:rPr>
              <a:t>A full-sized </a:t>
            </a:r>
            <a:r>
              <a:rPr lang="en-US" sz="2000" dirty="0" err="1">
                <a:solidFill>
                  <a:schemeClr val="tx1"/>
                </a:solidFill>
              </a:rPr>
              <a:t>tamburello</a:t>
            </a:r>
            <a:r>
              <a:rPr lang="en-US" sz="2000" dirty="0">
                <a:solidFill>
                  <a:schemeClr val="tx1"/>
                </a:solidFill>
              </a:rPr>
              <a:t> court is 82 to 91 meter </a:t>
            </a:r>
            <a:r>
              <a:rPr lang="en-US" sz="2000" dirty="0" smtClean="0">
                <a:solidFill>
                  <a:schemeClr val="tx1"/>
                </a:solidFill>
              </a:rPr>
              <a:t>long; its width </a:t>
            </a:r>
            <a:r>
              <a:rPr lang="en-US" sz="2000" dirty="0">
                <a:solidFill>
                  <a:schemeClr val="tx1"/>
                </a:solidFill>
              </a:rPr>
              <a:t>is proportionally the half. A line (</a:t>
            </a:r>
            <a:r>
              <a:rPr lang="en-US" sz="2000" dirty="0" err="1">
                <a:solidFill>
                  <a:schemeClr val="tx1"/>
                </a:solidFill>
              </a:rPr>
              <a:t>cordino</a:t>
            </a:r>
            <a:r>
              <a:rPr lang="en-US" sz="2000" dirty="0">
                <a:solidFill>
                  <a:schemeClr val="tx1"/>
                </a:solidFill>
              </a:rPr>
              <a:t>) divides it into two equal spaces, the </a:t>
            </a:r>
            <a:r>
              <a:rPr lang="en-US" sz="2000" dirty="0" err="1">
                <a:solidFill>
                  <a:schemeClr val="tx1"/>
                </a:solidFill>
              </a:rPr>
              <a:t>battuta</a:t>
            </a:r>
            <a:r>
              <a:rPr lang="en-US" sz="2000" dirty="0">
                <a:solidFill>
                  <a:schemeClr val="tx1"/>
                </a:solidFill>
              </a:rPr>
              <a:t> and the </a:t>
            </a:r>
            <a:r>
              <a:rPr lang="en-US" sz="2000" dirty="0" err="1">
                <a:solidFill>
                  <a:schemeClr val="tx1"/>
                </a:solidFill>
              </a:rPr>
              <a:t>rimessa</a:t>
            </a:r>
            <a:r>
              <a:rPr lang="en-US" sz="2000" dirty="0">
                <a:solidFill>
                  <a:schemeClr val="tx1"/>
                </a:solidFill>
              </a:rPr>
              <a:t>. One of the players opens the service (</a:t>
            </a:r>
            <a:r>
              <a:rPr lang="en-US" sz="2000" dirty="0" err="1">
                <a:solidFill>
                  <a:schemeClr val="tx1"/>
                </a:solidFill>
              </a:rPr>
              <a:t>battuta</a:t>
            </a:r>
            <a:r>
              <a:rPr lang="en-US" sz="2000" dirty="0" smtClean="0">
                <a:solidFill>
                  <a:schemeClr val="tx1"/>
                </a:solidFill>
              </a:rPr>
              <a:t>) </a:t>
            </a:r>
            <a:r>
              <a:rPr lang="en-US" sz="2000" dirty="0">
                <a:solidFill>
                  <a:schemeClr val="tx1"/>
                </a:solidFill>
              </a:rPr>
              <a:t>which begins from a small square called the </a:t>
            </a:r>
            <a:r>
              <a:rPr lang="en-US" sz="2000" dirty="0" err="1">
                <a:solidFill>
                  <a:schemeClr val="tx1"/>
                </a:solidFill>
              </a:rPr>
              <a:t>trampolino</a:t>
            </a:r>
            <a:r>
              <a:rPr lang="en-US" sz="2000" dirty="0">
                <a:solidFill>
                  <a:schemeClr val="tx1"/>
                </a:solidFill>
              </a:rPr>
              <a:t>, situated at one corner of the </a:t>
            </a:r>
            <a:r>
              <a:rPr lang="en-US" sz="2000" dirty="0" err="1">
                <a:solidFill>
                  <a:schemeClr val="tx1"/>
                </a:solidFill>
              </a:rPr>
              <a:t>battuta</a:t>
            </a:r>
            <a:r>
              <a:rPr lang="en-US" sz="2000" dirty="0">
                <a:solidFill>
                  <a:schemeClr val="tx1"/>
                </a:solidFill>
              </a:rPr>
              <a:t> outside the court. The service launch must go over the middle line. </a:t>
            </a:r>
            <a:r>
              <a:rPr lang="en-US" sz="2000" dirty="0" smtClean="0">
                <a:solidFill>
                  <a:schemeClr val="tx1"/>
                </a:solidFill>
              </a:rPr>
              <a:t>Afterwards </a:t>
            </a:r>
            <a:r>
              <a:rPr lang="en-US" sz="2000" dirty="0">
                <a:solidFill>
                  <a:schemeClr val="tx1"/>
                </a:solidFill>
              </a:rPr>
              <a:t>the ball </a:t>
            </a:r>
            <a:r>
              <a:rPr lang="en-US" sz="2000" dirty="0" smtClean="0">
                <a:solidFill>
                  <a:schemeClr val="tx1"/>
                </a:solidFill>
              </a:rPr>
              <a:t>is hit </a:t>
            </a:r>
            <a:r>
              <a:rPr lang="en-US" sz="2000" dirty="0">
                <a:solidFill>
                  <a:schemeClr val="tx1"/>
                </a:solidFill>
              </a:rPr>
              <a:t>from side to side over the </a:t>
            </a:r>
            <a:r>
              <a:rPr lang="en-US" sz="2000" dirty="0" smtClean="0">
                <a:solidFill>
                  <a:schemeClr val="tx1"/>
                </a:solidFill>
              </a:rPr>
              <a:t>line: </a:t>
            </a:r>
            <a:r>
              <a:rPr lang="en-US" sz="2000" dirty="0">
                <a:solidFill>
                  <a:schemeClr val="tx1"/>
                </a:solidFill>
              </a:rPr>
              <a:t>the side failing to return it or sending it out of court losing a point. The game is scored like lawn tennis, four points constituting a game, counting 15+15+10+10.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chemeClr val="tx1"/>
                </a:solidFill>
              </a:rPr>
              <a:t>The team is composed </a:t>
            </a:r>
            <a:r>
              <a:rPr lang="en-US" sz="2000" dirty="0" smtClean="0">
                <a:solidFill>
                  <a:schemeClr val="tx1"/>
                </a:solidFill>
              </a:rPr>
              <a:t>of </a:t>
            </a:r>
            <a:r>
              <a:rPr lang="en-US" sz="2000" dirty="0">
                <a:solidFill>
                  <a:schemeClr val="tx1"/>
                </a:solidFill>
              </a:rPr>
              <a:t>a maximum of 9 players (nine):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chemeClr val="tx1"/>
                </a:solidFill>
              </a:rPr>
              <a:t>- five (5) players on the playing surface;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chemeClr val="tx1"/>
                </a:solidFill>
              </a:rPr>
              <a:t>- four (4) substitutes in bench.</a:t>
            </a:r>
            <a:endParaRPr lang="it-I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1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3117" y="5208104"/>
            <a:ext cx="8596668" cy="1184745"/>
          </a:xfrm>
        </p:spPr>
        <p:txBody>
          <a:bodyPr>
            <a:noAutofit/>
          </a:bodyPr>
          <a:lstStyle/>
          <a:p>
            <a:pPr marL="0" indent="0" algn="just"/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Indoor is practiced in an enclosed space such as a sports hall or a school gym on a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smaller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 and each team has maximum 8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players out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which 3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field. The ball in this case cannot be made of rubber, because too fast,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a depressurized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tennis ball type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used.</a:t>
            </a:r>
            <a:endParaRPr lang="it-IT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660442" y="0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4800" dirty="0" smtClean="0">
                <a:latin typeface="Algerian" panose="04020705040A02060702" pitchFamily="82" charset="0"/>
              </a:rPr>
              <a:t>INDOOR</a:t>
            </a:r>
            <a:endParaRPr lang="it-IT" sz="4800" dirty="0">
              <a:latin typeface="Algerian" panose="04020705040A02060702" pitchFamily="8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6" y="755241"/>
            <a:ext cx="8579457" cy="194687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6" y="2807716"/>
            <a:ext cx="4058661" cy="229478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51" y="2807716"/>
            <a:ext cx="3443246" cy="228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84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1156914" y="203299"/>
            <a:ext cx="7553740" cy="1080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4800" dirty="0" smtClean="0">
                <a:latin typeface="Algerian" panose="04020705040A02060702" pitchFamily="82" charset="0"/>
              </a:rPr>
              <a:t>A video of the game</a:t>
            </a:r>
            <a:endParaRPr lang="it-IT" sz="4800" dirty="0">
              <a:latin typeface="Algerian" panose="04020705040A02060702" pitchFamily="82" charset="0"/>
            </a:endParaRPr>
          </a:p>
        </p:txBody>
      </p:sp>
      <p:pic>
        <p:nvPicPr>
          <p:cNvPr id="4" name="Palla tamburello Firenz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826" y="1001864"/>
            <a:ext cx="6691916" cy="535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4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12286</TotalTime>
  <Words>339</Words>
  <Application>Microsoft Office PowerPoint</Application>
  <PresentationFormat>Personalizzato</PresentationFormat>
  <Paragraphs>17</Paragraphs>
  <Slides>6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Sfaccettatura</vt:lpstr>
      <vt:lpstr>Italian Traditional Game</vt:lpstr>
      <vt:lpstr>(PALLA TAMBURELLO) </vt:lpstr>
      <vt:lpstr>Presentazione standard di PowerPoint</vt:lpstr>
      <vt:lpstr>rULES</vt:lpstr>
      <vt:lpstr>Indoor is practiced in an enclosed space such as a sports hall or a school gym on a smaller field and each team has maximum 8 players out of which 3  in the field. The ball in this case cannot be made of rubber, because too fast, so a depressurized tennis ball type is used.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Italian Traditional Games</dc:title>
  <dc:creator>Allievo21</dc:creator>
  <cp:lastModifiedBy>savy</cp:lastModifiedBy>
  <cp:revision>41</cp:revision>
  <dcterms:created xsi:type="dcterms:W3CDTF">2017-02-20T09:12:35Z</dcterms:created>
  <dcterms:modified xsi:type="dcterms:W3CDTF">2018-02-28T16:15:19Z</dcterms:modified>
</cp:coreProperties>
</file>