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p:cViewPr varScale="1">
        <p:scale>
          <a:sx n="74" d="100"/>
          <a:sy n="74" d="100"/>
        </p:scale>
        <p:origin x="124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9" name="Gruppo 8"/>
          <p:cNvGrpSpPr/>
          <p:nvPr userDrawn="1"/>
        </p:nvGrpSpPr>
        <p:grpSpPr>
          <a:xfrm>
            <a:off x="4714876" y="0"/>
            <a:ext cx="4429124" cy="6858000"/>
            <a:chOff x="4714876" y="0"/>
            <a:chExt cx="4429124" cy="6858000"/>
          </a:xfrm>
        </p:grpSpPr>
        <p:sp>
          <p:nvSpPr>
            <p:cNvPr id="7" name="Trapezio 6"/>
            <p:cNvSpPr/>
            <p:nvPr userDrawn="1"/>
          </p:nvSpPr>
          <p:spPr>
            <a:xfrm>
              <a:off x="4714876" y="0"/>
              <a:ext cx="2500330" cy="6858000"/>
            </a:xfrm>
            <a:prstGeom prst="trapezoid">
              <a:avLst/>
            </a:prstGeom>
            <a:gradFill>
              <a:gsLst>
                <a:gs pos="0">
                  <a:schemeClr val="accent4">
                    <a:lumMod val="50000"/>
                    <a:alpha val="15000"/>
                  </a:schemeClr>
                </a:gs>
                <a:gs pos="25000">
                  <a:schemeClr val="accent4">
                    <a:lumMod val="60000"/>
                    <a:lumOff val="40000"/>
                    <a:alpha val="25000"/>
                  </a:schemeClr>
                </a:gs>
                <a:gs pos="75000">
                  <a:srgbClr val="0087E6">
                    <a:alpha val="50000"/>
                  </a:srgbClr>
                </a:gs>
                <a:gs pos="100000">
                  <a:srgbClr val="002060"/>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marL="0" algn="ctr" defTabSz="914400" rtl="0" eaLnBrk="1" latinLnBrk="0" hangingPunct="1"/>
              <a:endParaRPr lang="it-IT" sz="1800" kern="1200">
                <a:solidFill>
                  <a:schemeClr val="lt1"/>
                </a:solidFill>
                <a:latin typeface="+mn-lt"/>
                <a:ea typeface="+mn-ea"/>
                <a:cs typeface="+mn-cs"/>
              </a:endParaRPr>
            </a:p>
          </p:txBody>
        </p:sp>
        <p:sp>
          <p:nvSpPr>
            <p:cNvPr id="8" name="Trapezio 7"/>
            <p:cNvSpPr/>
            <p:nvPr userDrawn="1"/>
          </p:nvSpPr>
          <p:spPr>
            <a:xfrm flipV="1">
              <a:off x="5857884" y="0"/>
              <a:ext cx="3286116" cy="6858000"/>
            </a:xfrm>
            <a:prstGeom prst="trapezoid">
              <a:avLst/>
            </a:prstGeom>
            <a:gradFill>
              <a:gsLst>
                <a:gs pos="0">
                  <a:schemeClr val="accent4">
                    <a:lumMod val="50000"/>
                    <a:alpha val="75000"/>
                  </a:schemeClr>
                </a:gs>
                <a:gs pos="25000">
                  <a:schemeClr val="accent4">
                    <a:lumMod val="60000"/>
                    <a:lumOff val="40000"/>
                    <a:alpha val="50000"/>
                  </a:schemeClr>
                </a:gs>
                <a:gs pos="75000">
                  <a:schemeClr val="accent5">
                    <a:lumMod val="60000"/>
                    <a:lumOff val="40000"/>
                    <a:alpha val="25000"/>
                  </a:schemeClr>
                </a:gs>
                <a:gs pos="100000">
                  <a:schemeClr val="accent6">
                    <a:lumMod val="75000"/>
                    <a:alpha val="0"/>
                  </a:schemeClr>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marL="0" algn="ctr" defTabSz="914400" rtl="0" eaLnBrk="1" latinLnBrk="0" hangingPunct="1"/>
              <a:endParaRPr lang="it-IT" sz="1800" kern="1200">
                <a:solidFill>
                  <a:schemeClr val="lt1"/>
                </a:solidFill>
                <a:latin typeface="+mn-lt"/>
                <a:ea typeface="+mn-ea"/>
                <a:cs typeface="+mn-cs"/>
              </a:endParaRPr>
            </a:p>
          </p:txBody>
        </p:sp>
      </p:grpSp>
      <p:sp>
        <p:nvSpPr>
          <p:cNvPr id="2" name="Titolo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latin typeface="Eras Medium ITC" pitchFamily="34" charset="0"/>
              </a:defRPr>
            </a:lvl1pPr>
          </a:lstStyle>
          <a:p>
            <a:r>
              <a:rPr lang="it-IT" smtClean="0"/>
              <a:t>Fare clic per modificare lo stile del titolo</a:t>
            </a:r>
            <a:endParaRPr lang="it-IT" dirty="0"/>
          </a:p>
        </p:txBody>
      </p:sp>
      <p:sp>
        <p:nvSpPr>
          <p:cNvPr id="3" name="Sottotitolo 2"/>
          <p:cNvSpPr>
            <a:spLocks noGrp="1"/>
          </p:cNvSpPr>
          <p:nvPr>
            <p:ph type="subTitle" idx="1"/>
          </p:nvPr>
        </p:nvSpPr>
        <p:spPr>
          <a:xfrm>
            <a:off x="1371600" y="3886200"/>
            <a:ext cx="6400800" cy="1752600"/>
          </a:xfrm>
        </p:spPr>
        <p:txBody>
          <a:bodyPr>
            <a:normAutofit/>
          </a:bodyPr>
          <a:lstStyle>
            <a:lvl1pPr marL="0" indent="0" algn="ctr">
              <a:buNone/>
              <a:defRPr sz="2800" i="1">
                <a:solidFill>
                  <a:schemeClr val="tx1"/>
                </a:solidFill>
                <a:effectLst>
                  <a:outerShdw blurRad="38100" dist="38100" dir="2700000" algn="tl">
                    <a:srgbClr val="000000">
                      <a:alpha val="43137"/>
                    </a:srgbClr>
                  </a:outerShdw>
                </a:effectLst>
                <a:latin typeface="Eras Medium IT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4A4048-5BDF-4CD4-8729-FC5A77B3A6DC}" type="datetimeFigureOut">
              <a:rPr lang="it-IT" smtClean="0"/>
              <a:pPr/>
              <a:t>20/02/2019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2BA5FE7-23B5-453A-B11F-818F0038CDB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9" name="Gruppo 8"/>
          <p:cNvGrpSpPr/>
          <p:nvPr/>
        </p:nvGrpSpPr>
        <p:grpSpPr>
          <a:xfrm>
            <a:off x="-32" y="0"/>
            <a:ext cx="2786082" cy="6858024"/>
            <a:chOff x="-32" y="0"/>
            <a:chExt cx="2786082" cy="6858024"/>
          </a:xfrm>
        </p:grpSpPr>
        <p:sp>
          <p:nvSpPr>
            <p:cNvPr id="7" name="Triangolo isoscele 6"/>
            <p:cNvSpPr/>
            <p:nvPr userDrawn="1"/>
          </p:nvSpPr>
          <p:spPr>
            <a:xfrm>
              <a:off x="-32" y="0"/>
              <a:ext cx="1714512" cy="6858000"/>
            </a:xfrm>
            <a:prstGeom prst="triangle">
              <a:avLst/>
            </a:prstGeom>
            <a:gradFill>
              <a:gsLst>
                <a:gs pos="0">
                  <a:schemeClr val="accent4">
                    <a:lumMod val="50000"/>
                    <a:alpha val="75000"/>
                  </a:schemeClr>
                </a:gs>
                <a:gs pos="25000">
                  <a:schemeClr val="accent4">
                    <a:lumMod val="60000"/>
                    <a:lumOff val="40000"/>
                    <a:alpha val="50000"/>
                  </a:schemeClr>
                </a:gs>
                <a:gs pos="75000">
                  <a:schemeClr val="accent5">
                    <a:lumMod val="60000"/>
                    <a:lumOff val="40000"/>
                    <a:alpha val="25000"/>
                  </a:schemeClr>
                </a:gs>
                <a:gs pos="100000">
                  <a:schemeClr val="accent6">
                    <a:lumMod val="75000"/>
                    <a:alpha val="0"/>
                  </a:schemeClr>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sp>
          <p:nvSpPr>
            <p:cNvPr id="8" name="Triangolo isoscele 7"/>
            <p:cNvSpPr/>
            <p:nvPr userDrawn="1"/>
          </p:nvSpPr>
          <p:spPr>
            <a:xfrm flipV="1">
              <a:off x="1071538" y="24"/>
              <a:ext cx="1714512" cy="6858000"/>
            </a:xfrm>
            <a:prstGeom prst="triangle">
              <a:avLst/>
            </a:prstGeom>
            <a:gradFill>
              <a:gsLst>
                <a:gs pos="0">
                  <a:schemeClr val="accent4">
                    <a:lumMod val="50000"/>
                    <a:alpha val="15000"/>
                  </a:schemeClr>
                </a:gs>
                <a:gs pos="25000">
                  <a:schemeClr val="accent4">
                    <a:lumMod val="60000"/>
                    <a:lumOff val="40000"/>
                    <a:alpha val="25000"/>
                  </a:schemeClr>
                </a:gs>
                <a:gs pos="75000">
                  <a:srgbClr val="0087E6">
                    <a:alpha val="50000"/>
                  </a:srgbClr>
                </a:gs>
                <a:gs pos="100000">
                  <a:srgbClr val="002060"/>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it-IT"/>
            </a:p>
          </p:txBody>
        </p:sp>
      </p:grpSp>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7286644" y="6492875"/>
            <a:ext cx="1276344" cy="365125"/>
          </a:xfrm>
          <a:prstGeom prst="rect">
            <a:avLst/>
          </a:prstGeom>
        </p:spPr>
        <p:txBody>
          <a:bodyPr vert="horz" lIns="91440" tIns="45720" rIns="91440" bIns="45720" rtlCol="0" anchor="ctr"/>
          <a:lstStyle>
            <a:lvl1pPr algn="l">
              <a:defRPr sz="1100">
                <a:solidFill>
                  <a:schemeClr val="tx1">
                    <a:tint val="75000"/>
                  </a:schemeClr>
                </a:solidFill>
                <a:effectLst>
                  <a:outerShdw blurRad="38100" dist="38100" dir="2700000" algn="tl">
                    <a:srgbClr val="000000">
                      <a:alpha val="43137"/>
                    </a:srgbClr>
                  </a:outerShdw>
                </a:effectLst>
                <a:latin typeface="Eras Medium ITC" pitchFamily="34" charset="0"/>
              </a:defRPr>
            </a:lvl1pPr>
          </a:lstStyle>
          <a:p>
            <a:fld id="{954A4048-5BDF-4CD4-8729-FC5A77B3A6DC}" type="datetimeFigureOut">
              <a:rPr lang="it-IT" smtClean="0"/>
              <a:pPr/>
              <a:t>20/02/2019</a:t>
            </a:fld>
            <a:endParaRPr lang="it-IT"/>
          </a:p>
        </p:txBody>
      </p:sp>
      <p:sp>
        <p:nvSpPr>
          <p:cNvPr id="5" name="Segnaposto piè di pagina 4"/>
          <p:cNvSpPr>
            <a:spLocks noGrp="1"/>
          </p:cNvSpPr>
          <p:nvPr>
            <p:ph type="ftr" sz="quarter" idx="3"/>
          </p:nvPr>
        </p:nvSpPr>
        <p:spPr>
          <a:xfrm>
            <a:off x="0" y="6492875"/>
            <a:ext cx="1714480" cy="365125"/>
          </a:xfrm>
          <a:prstGeom prst="rect">
            <a:avLst/>
          </a:prstGeom>
        </p:spPr>
        <p:txBody>
          <a:bodyPr vert="horz" lIns="91440" tIns="45720" rIns="91440" bIns="45720" rtlCol="0" anchor="ctr"/>
          <a:lstStyle>
            <a:lvl1pPr algn="ctr">
              <a:defRPr sz="1100">
                <a:solidFill>
                  <a:schemeClr val="tx1">
                    <a:tint val="75000"/>
                  </a:schemeClr>
                </a:solidFill>
                <a:effectLst>
                  <a:outerShdw blurRad="38100" dist="38100" dir="2700000" algn="tl">
                    <a:srgbClr val="000000">
                      <a:alpha val="43137"/>
                    </a:srgbClr>
                  </a:outerShdw>
                </a:effectLst>
                <a:latin typeface="Eras Medium ITC" pitchFamily="34" charset="0"/>
              </a:defRPr>
            </a:lvl1pPr>
          </a:lstStyle>
          <a:p>
            <a:endParaRPr lang="it-IT" dirty="0"/>
          </a:p>
        </p:txBody>
      </p:sp>
      <p:sp>
        <p:nvSpPr>
          <p:cNvPr id="6" name="Segnaposto numero diapositiva 5"/>
          <p:cNvSpPr>
            <a:spLocks noGrp="1"/>
          </p:cNvSpPr>
          <p:nvPr>
            <p:ph type="sldNum" sz="quarter" idx="4"/>
          </p:nvPr>
        </p:nvSpPr>
        <p:spPr>
          <a:xfrm>
            <a:off x="8672570" y="6492899"/>
            <a:ext cx="400024" cy="365125"/>
          </a:xfrm>
          <a:prstGeom prst="rect">
            <a:avLst/>
          </a:prstGeom>
        </p:spPr>
        <p:txBody>
          <a:bodyPr vert="horz" lIns="91440" tIns="45720" rIns="91440" bIns="45720" rtlCol="0" anchor="ctr"/>
          <a:lstStyle>
            <a:lvl1pPr algn="r">
              <a:defRPr sz="1100">
                <a:solidFill>
                  <a:schemeClr val="tx1">
                    <a:tint val="75000"/>
                  </a:schemeClr>
                </a:solidFill>
                <a:effectLst>
                  <a:outerShdw blurRad="38100" dist="38100" dir="2700000" algn="tl">
                    <a:srgbClr val="000000">
                      <a:alpha val="43137"/>
                    </a:srgbClr>
                  </a:outerShdw>
                </a:effectLst>
                <a:latin typeface="Eras Medium ITC" pitchFamily="34" charset="0"/>
              </a:defRPr>
            </a:lvl1pPr>
          </a:lstStyle>
          <a:p>
            <a:fld id="{F2BA5FE7-23B5-453A-B11F-818F0038CDB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chemeClr val="accent4">
              <a:lumMod val="50000"/>
            </a:schemeClr>
          </a:solidFill>
          <a:effectLst>
            <a:outerShdw blurRad="38100" dist="38100" dir="2700000" algn="tl">
              <a:srgbClr val="000000">
                <a:alpha val="43137"/>
              </a:srgbClr>
            </a:outerShdw>
          </a:effectLst>
          <a:latin typeface="Eras Medium IT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effectLst>
            <a:outerShdw blurRad="38100" dist="38100" dir="2700000" algn="tl">
              <a:srgbClr val="000000">
                <a:alpha val="43137"/>
              </a:srgbClr>
            </a:outerShdw>
          </a:effectLst>
          <a:latin typeface="Eras Medium ITC"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effectLst>
            <a:outerShdw blurRad="38100" dist="38100" dir="2700000" algn="tl">
              <a:srgbClr val="000000">
                <a:alpha val="43137"/>
              </a:srgbClr>
            </a:outerShdw>
          </a:effectLst>
          <a:latin typeface="Eras Medium ITC"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effectLst>
            <a:outerShdw blurRad="38100" dist="38100" dir="2700000" algn="tl">
              <a:srgbClr val="000000">
                <a:alpha val="43137"/>
              </a:srgbClr>
            </a:outerShdw>
          </a:effectLst>
          <a:latin typeface="Eras Medium ITC"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effectLst>
            <a:outerShdw blurRad="38100" dist="38100" dir="2700000" algn="tl">
              <a:srgbClr val="000000">
                <a:alpha val="43137"/>
              </a:srgbClr>
            </a:outerShdw>
          </a:effectLst>
          <a:latin typeface="Eras Medium ITC"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effectLst>
            <a:outerShdw blurRad="38100" dist="38100" dir="2700000" algn="tl">
              <a:srgbClr val="000000">
                <a:alpha val="43137"/>
              </a:srgbClr>
            </a:outerShdw>
          </a:effectLst>
          <a:latin typeface="Eras Medium IT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799" y="404664"/>
            <a:ext cx="7772400" cy="1470025"/>
          </a:xfrm>
        </p:spPr>
        <p:txBody>
          <a:bodyPr/>
          <a:lstStyle/>
          <a:p>
            <a:r>
              <a:rPr lang="en-US" dirty="0"/>
              <a:t>Job opportunities and trends in </a:t>
            </a:r>
            <a:r>
              <a:rPr lang="en-US" dirty="0" smtClean="0"/>
              <a:t>Calabria</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53" y="4441865"/>
            <a:ext cx="1845205" cy="1756311"/>
          </a:xfrm>
          <a:prstGeom prst="rect">
            <a:avLst/>
          </a:prstGeom>
          <a:ln>
            <a:noFill/>
          </a:ln>
          <a:effectLst>
            <a:outerShdw blurRad="292100" dist="139700" dir="2700000" algn="tl" rotWithShape="0">
              <a:srgbClr val="333333">
                <a:alpha val="65000"/>
              </a:srgbClr>
            </a:outerShdw>
          </a:effectLst>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6136" y="6009256"/>
            <a:ext cx="3131840" cy="676593"/>
          </a:xfrm>
          <a:prstGeom prst="rect">
            <a:avLst/>
          </a:prstGeom>
          <a:ln>
            <a:noFill/>
          </a:ln>
          <a:effectLst>
            <a:outerShdw blurRad="292100" dist="139700" dir="2700000" algn="tl" rotWithShape="0">
              <a:srgbClr val="333333">
                <a:alpha val="65000"/>
              </a:srgbClr>
            </a:outerShdw>
          </a:effectLst>
        </p:spPr>
      </p:pic>
      <p:pic>
        <p:nvPicPr>
          <p:cNvPr id="6" name="Im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6347553"/>
            <a:ext cx="1475656" cy="421508"/>
          </a:xfrm>
          <a:prstGeom prst="rect">
            <a:avLst/>
          </a:prstGeom>
          <a:ln>
            <a:noFill/>
          </a:ln>
          <a:effectLst>
            <a:outerShdw blurRad="292100" dist="139700" dir="2700000" algn="tl" rotWithShape="0">
              <a:srgbClr val="333333">
                <a:alpha val="65000"/>
              </a:srgbClr>
            </a:outerShdw>
          </a:effectLst>
        </p:spPr>
      </p:pic>
      <p:pic>
        <p:nvPicPr>
          <p:cNvPr id="1026" name="Picture 2" descr="Image result for Job opportunities and trend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4099" y="2938284"/>
            <a:ext cx="3695799" cy="27718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9" name="CasellaDiTesto 8"/>
          <p:cNvSpPr txBox="1"/>
          <p:nvPr/>
        </p:nvSpPr>
        <p:spPr>
          <a:xfrm>
            <a:off x="685799" y="2269829"/>
            <a:ext cx="7772400" cy="369332"/>
          </a:xfrm>
          <a:prstGeom prst="rect">
            <a:avLst/>
          </a:prstGeom>
          <a:noFill/>
        </p:spPr>
        <p:txBody>
          <a:bodyPr wrap="square" rtlCol="0">
            <a:spAutoFit/>
          </a:bodyPr>
          <a:lstStyle/>
          <a:p>
            <a:r>
              <a:rPr lang="en-US" dirty="0"/>
              <a:t>What are the job opportunities and trends in Calabria according </a:t>
            </a:r>
            <a:r>
              <a:rPr lang="en-US" dirty="0" smtClean="0"/>
              <a:t>to ITT Students</a:t>
            </a:r>
            <a:endParaRPr lang="it-IT" dirty="0"/>
          </a:p>
        </p:txBody>
      </p:sp>
      <p:sp>
        <p:nvSpPr>
          <p:cNvPr id="3" name="Rettangolo 2"/>
          <p:cNvSpPr/>
          <p:nvPr/>
        </p:nvSpPr>
        <p:spPr>
          <a:xfrm>
            <a:off x="2285999" y="61007"/>
            <a:ext cx="4572000" cy="646331"/>
          </a:xfrm>
          <a:prstGeom prst="rect">
            <a:avLst/>
          </a:prstGeom>
        </p:spPr>
        <p:txBody>
          <a:bodyPr>
            <a:spAutoFit/>
          </a:bodyPr>
          <a:lstStyle/>
          <a:p>
            <a:pPr algn="ctr"/>
            <a:r>
              <a:rPr lang="en-US" dirty="0"/>
              <a:t>ERASMUS+ PROJECT</a:t>
            </a:r>
          </a:p>
          <a:p>
            <a:pPr algn="ctr"/>
            <a:r>
              <a:rPr lang="en-US" dirty="0"/>
              <a:t>Youngsters Nowadays. Where from, Where to?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274638"/>
            <a:ext cx="9001000" cy="1143000"/>
          </a:xfrm>
        </p:spPr>
        <p:txBody>
          <a:bodyPr/>
          <a:lstStyle/>
          <a:p>
            <a:r>
              <a:rPr lang="en-US" dirty="0">
                <a:effectLst/>
              </a:rPr>
              <a:t>How are the salaries in Calabria compared with the country average?</a:t>
            </a:r>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662112"/>
            <a:ext cx="5715000" cy="3533775"/>
          </a:xfrm>
          <a:prstGeom prst="rect">
            <a:avLst/>
          </a:prstGeom>
        </p:spPr>
      </p:pic>
      <p:sp>
        <p:nvSpPr>
          <p:cNvPr id="4" name="CasellaDiTesto 3"/>
          <p:cNvSpPr txBox="1"/>
          <p:nvPr/>
        </p:nvSpPr>
        <p:spPr>
          <a:xfrm>
            <a:off x="827584" y="5949280"/>
            <a:ext cx="7920880" cy="369332"/>
          </a:xfrm>
          <a:prstGeom prst="rect">
            <a:avLst/>
          </a:prstGeom>
          <a:noFill/>
        </p:spPr>
        <p:txBody>
          <a:bodyPr wrap="square" rtlCol="0">
            <a:spAutoFit/>
          </a:bodyPr>
          <a:lstStyle/>
          <a:p>
            <a:r>
              <a:rPr lang="it-IT" dirty="0" err="1" smtClean="0"/>
              <a:t>Most</a:t>
            </a:r>
            <a:r>
              <a:rPr lang="it-IT" dirty="0" smtClean="0"/>
              <a:t> </a:t>
            </a:r>
            <a:r>
              <a:rPr lang="it-IT" dirty="0" err="1" smtClean="0"/>
              <a:t>students</a:t>
            </a:r>
            <a:r>
              <a:rPr lang="it-IT" dirty="0" smtClean="0"/>
              <a:t> </a:t>
            </a:r>
            <a:r>
              <a:rPr lang="it-IT" dirty="0" err="1" smtClean="0"/>
              <a:t>believe</a:t>
            </a:r>
            <a:r>
              <a:rPr lang="it-IT" dirty="0" smtClean="0"/>
              <a:t> </a:t>
            </a:r>
            <a:r>
              <a:rPr lang="it-IT" dirty="0" err="1" smtClean="0"/>
              <a:t>salaries</a:t>
            </a:r>
            <a:r>
              <a:rPr lang="it-IT" dirty="0" smtClean="0"/>
              <a:t> are </a:t>
            </a:r>
            <a:r>
              <a:rPr lang="it-IT" dirty="0" err="1" smtClean="0"/>
              <a:t>not</a:t>
            </a:r>
            <a:r>
              <a:rPr lang="it-IT" dirty="0" smtClean="0"/>
              <a:t> on line with the </a:t>
            </a:r>
            <a:r>
              <a:rPr lang="it-IT" dirty="0" err="1" smtClean="0"/>
              <a:t>others</a:t>
            </a:r>
            <a:r>
              <a:rPr lang="it-IT" dirty="0" smtClean="0"/>
              <a:t> in </a:t>
            </a:r>
            <a:r>
              <a:rPr lang="it-IT" dirty="0" err="1" smtClean="0"/>
              <a:t>other</a:t>
            </a:r>
            <a:r>
              <a:rPr lang="it-IT" dirty="0" smtClean="0"/>
              <a:t> </a:t>
            </a:r>
            <a:r>
              <a:rPr lang="it-IT" dirty="0" err="1" smtClean="0"/>
              <a:t>parts</a:t>
            </a:r>
            <a:r>
              <a:rPr lang="it-IT" dirty="0" smtClean="0"/>
              <a:t> of </a:t>
            </a:r>
            <a:r>
              <a:rPr lang="it-IT" dirty="0" err="1" smtClean="0"/>
              <a:t>Italy</a:t>
            </a:r>
            <a:endParaRPr lang="it-IT" dirty="0"/>
          </a:p>
        </p:txBody>
      </p:sp>
    </p:spTree>
    <p:extLst>
      <p:ext uri="{BB962C8B-B14F-4D97-AF65-F5344CB8AC3E}">
        <p14:creationId xmlns:p14="http://schemas.microsoft.com/office/powerpoint/2010/main" val="3505785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496" y="274638"/>
            <a:ext cx="9001000" cy="1143000"/>
          </a:xfrm>
        </p:spPr>
        <p:txBody>
          <a:bodyPr/>
          <a:lstStyle/>
          <a:p>
            <a:r>
              <a:rPr lang="en-US" dirty="0">
                <a:effectLst/>
              </a:rPr>
              <a:t>Will you work in Calabria?</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662112"/>
            <a:ext cx="5715000" cy="3533775"/>
          </a:xfrm>
          <a:prstGeom prst="rect">
            <a:avLst/>
          </a:prstGeom>
          <a:ln>
            <a:noFill/>
          </a:ln>
          <a:effectLst>
            <a:outerShdw blurRad="292100" dist="139700" dir="2700000" algn="tl" rotWithShape="0">
              <a:srgbClr val="333333">
                <a:alpha val="65000"/>
              </a:srgbClr>
            </a:outerShdw>
          </a:effectLst>
        </p:spPr>
      </p:pic>
      <p:sp>
        <p:nvSpPr>
          <p:cNvPr id="3" name="CasellaDiTesto 2"/>
          <p:cNvSpPr txBox="1"/>
          <p:nvPr/>
        </p:nvSpPr>
        <p:spPr>
          <a:xfrm>
            <a:off x="3059832" y="5877272"/>
            <a:ext cx="5256584" cy="369332"/>
          </a:xfrm>
          <a:prstGeom prst="rect">
            <a:avLst/>
          </a:prstGeom>
          <a:noFill/>
        </p:spPr>
        <p:txBody>
          <a:bodyPr wrap="square" rtlCol="0">
            <a:spAutoFit/>
          </a:bodyPr>
          <a:lstStyle/>
          <a:p>
            <a:r>
              <a:rPr lang="it-IT" dirty="0" err="1" smtClean="0"/>
              <a:t>Answers</a:t>
            </a:r>
            <a:r>
              <a:rPr lang="it-IT" dirty="0" smtClean="0"/>
              <a:t> </a:t>
            </a:r>
            <a:r>
              <a:rPr lang="it-IT" dirty="0" err="1" smtClean="0"/>
              <a:t>reveal</a:t>
            </a:r>
            <a:r>
              <a:rPr lang="it-IT" dirty="0" smtClean="0"/>
              <a:t> a </a:t>
            </a:r>
            <a:r>
              <a:rPr lang="it-IT" dirty="0" err="1" smtClean="0"/>
              <a:t>heterogenous</a:t>
            </a:r>
            <a:r>
              <a:rPr lang="it-IT" dirty="0" smtClean="0"/>
              <a:t> situation</a:t>
            </a:r>
            <a:endParaRPr lang="it-IT" dirty="0"/>
          </a:p>
        </p:txBody>
      </p:sp>
    </p:spTree>
    <p:extLst>
      <p:ext uri="{BB962C8B-B14F-4D97-AF65-F5344CB8AC3E}">
        <p14:creationId xmlns:p14="http://schemas.microsoft.com/office/powerpoint/2010/main" val="266257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052467" y="1124744"/>
            <a:ext cx="7242817" cy="1107996"/>
          </a:xfrm>
          <a:prstGeom prst="rect">
            <a:avLst/>
          </a:prstGeom>
          <a:noFill/>
        </p:spPr>
        <p:txBody>
          <a:bodyPr wrap="none" lIns="91440" tIns="45720" rIns="91440" bIns="45720">
            <a:spAutoFit/>
          </a:bodyPr>
          <a:lstStyle/>
          <a:p>
            <a:pPr algn="ctr"/>
            <a:r>
              <a:rPr lang="en-US" sz="6600" b="1" cap="none" spc="0" dirty="0" smtClean="0">
                <a:ln w="22225">
                  <a:solidFill>
                    <a:schemeClr val="accent2"/>
                  </a:solidFill>
                  <a:prstDash val="solid"/>
                </a:ln>
                <a:solidFill>
                  <a:schemeClr val="accent2">
                    <a:lumMod val="40000"/>
                    <a:lumOff val="60000"/>
                  </a:schemeClr>
                </a:solidFill>
                <a:effectLst/>
              </a:rPr>
              <a:t>Thanks for watching</a:t>
            </a:r>
            <a:endParaRPr lang="it-IT" sz="6600" b="1" cap="none" spc="0" dirty="0">
              <a:ln w="22225">
                <a:solidFill>
                  <a:schemeClr val="accent2"/>
                </a:solidFill>
                <a:prstDash val="solid"/>
              </a:ln>
              <a:solidFill>
                <a:schemeClr val="accent2">
                  <a:lumMod val="40000"/>
                  <a:lumOff val="60000"/>
                </a:schemeClr>
              </a:solidFill>
              <a:effectLst/>
            </a:endParaRPr>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736" y="2132856"/>
            <a:ext cx="4509269" cy="3384376"/>
          </a:xfrm>
          <a:prstGeom prst="rect">
            <a:avLst/>
          </a:prstGeom>
          <a:ln>
            <a:noFill/>
          </a:ln>
          <a:effectLst>
            <a:outerShdw blurRad="292100" dist="139700" dir="2700000" algn="tl" rotWithShape="0">
              <a:srgbClr val="333333">
                <a:alpha val="65000"/>
              </a:srgbClr>
            </a:outerShdw>
          </a:effectLst>
        </p:spPr>
      </p:pic>
      <p:sp>
        <p:nvSpPr>
          <p:cNvPr id="2" name="CasellaDiTesto 1"/>
          <p:cNvSpPr txBox="1"/>
          <p:nvPr/>
        </p:nvSpPr>
        <p:spPr>
          <a:xfrm>
            <a:off x="179512" y="6189197"/>
            <a:ext cx="5184576" cy="600164"/>
          </a:xfrm>
          <a:prstGeom prst="rect">
            <a:avLst/>
          </a:prstGeom>
          <a:noFill/>
        </p:spPr>
        <p:txBody>
          <a:bodyPr wrap="square" rtlCol="0">
            <a:spAutoFit/>
          </a:bodyPr>
          <a:lstStyle/>
          <a:p>
            <a:pPr lvl="0" algn="just"/>
            <a:r>
              <a:rPr lang="en-US" sz="1100" dirty="0">
                <a:solidFill>
                  <a:prstClr val="black"/>
                </a:solidFill>
                <a:latin typeface="Tw Cen MT" panose="020B0602020104020603"/>
              </a:rPr>
              <a:t>This project has been funded with support from the European  Commission. This publication reflects the views only of the author, and the Commission cannot be held responsible for any use which may be made of the information contained therein.</a:t>
            </a:r>
          </a:p>
        </p:txBody>
      </p:sp>
    </p:spTree>
    <p:extLst>
      <p:ext uri="{BB962C8B-B14F-4D97-AF65-F5344CB8AC3E}">
        <p14:creationId xmlns:p14="http://schemas.microsoft.com/office/powerpoint/2010/main" val="179261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Does Calabria offer a large choice of study opportunities?</a:t>
            </a:r>
            <a:endParaRPr lang="it-IT" dirty="0"/>
          </a:p>
        </p:txBody>
      </p:sp>
      <p:pic>
        <p:nvPicPr>
          <p:cNvPr id="2050" name="Picture 2" descr="Forms response chart. Question title: Does Calabria offer a large choice of study opportunities?. Number of responses: 22 respons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917" y="1772816"/>
            <a:ext cx="6567681" cy="34038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Segnaposto contenuto 2"/>
          <p:cNvSpPr>
            <a:spLocks noGrp="1"/>
          </p:cNvSpPr>
          <p:nvPr>
            <p:ph idx="1"/>
          </p:nvPr>
        </p:nvSpPr>
        <p:spPr>
          <a:xfrm>
            <a:off x="2195736" y="4826769"/>
            <a:ext cx="4680520" cy="316631"/>
          </a:xfrm>
        </p:spPr>
        <p:txBody>
          <a:bodyPr>
            <a:normAutofit/>
          </a:bodyPr>
          <a:lstStyle/>
          <a:p>
            <a:pPr marL="0" indent="0">
              <a:buNone/>
            </a:pPr>
            <a:r>
              <a:rPr lang="en-US" sz="1200" dirty="0"/>
              <a:t>1 Strongly </a:t>
            </a:r>
            <a:r>
              <a:rPr lang="en-US" sz="1200" dirty="0" smtClean="0"/>
              <a:t>disagree                                                      </a:t>
            </a:r>
            <a:r>
              <a:rPr lang="en-US" sz="1200" dirty="0"/>
              <a:t>5 Strongly agree</a:t>
            </a:r>
            <a:endParaRPr lang="it-IT" sz="1200" dirty="0"/>
          </a:p>
        </p:txBody>
      </p:sp>
      <p:sp>
        <p:nvSpPr>
          <p:cNvPr id="4" name="CasellaDiTesto 3"/>
          <p:cNvSpPr txBox="1"/>
          <p:nvPr/>
        </p:nvSpPr>
        <p:spPr>
          <a:xfrm>
            <a:off x="3015609" y="5949280"/>
            <a:ext cx="2664296" cy="369332"/>
          </a:xfrm>
          <a:prstGeom prst="rect">
            <a:avLst/>
          </a:prstGeom>
          <a:noFill/>
        </p:spPr>
        <p:txBody>
          <a:bodyPr wrap="square" rtlCol="0">
            <a:spAutoFit/>
          </a:bodyPr>
          <a:lstStyle/>
          <a:p>
            <a:r>
              <a:rPr lang="it-IT" dirty="0" err="1" smtClean="0"/>
              <a:t>University</a:t>
            </a:r>
            <a:r>
              <a:rPr lang="it-IT" dirty="0" smtClean="0"/>
              <a:t> </a:t>
            </a:r>
            <a:r>
              <a:rPr lang="it-IT" dirty="0" err="1" smtClean="0"/>
              <a:t>offer</a:t>
            </a:r>
            <a:r>
              <a:rPr lang="it-IT" dirty="0" smtClean="0"/>
              <a:t> </a:t>
            </a:r>
            <a:r>
              <a:rPr lang="it-IT" dirty="0" err="1" smtClean="0"/>
              <a:t>is</a:t>
            </a:r>
            <a:r>
              <a:rPr lang="it-IT" dirty="0" smtClean="0"/>
              <a:t> </a:t>
            </a:r>
            <a:r>
              <a:rPr lang="it-IT" dirty="0" err="1" smtClean="0"/>
              <a:t>various</a:t>
            </a:r>
            <a:endParaRPr lang="it-IT" dirty="0"/>
          </a:p>
        </p:txBody>
      </p:sp>
    </p:spTree>
    <p:extLst>
      <p:ext uri="{BB962C8B-B14F-4D97-AF65-F5344CB8AC3E}">
        <p14:creationId xmlns:p14="http://schemas.microsoft.com/office/powerpoint/2010/main" val="337865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What is the most developed working sector in Calabria?</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916832"/>
            <a:ext cx="5715000" cy="3533775"/>
          </a:xfrm>
          <a:prstGeom prst="rect">
            <a:avLst/>
          </a:prstGeom>
          <a:ln>
            <a:noFill/>
          </a:ln>
          <a:effectLst>
            <a:outerShdw blurRad="292100" dist="139700" dir="2700000" algn="tl" rotWithShape="0">
              <a:srgbClr val="333333">
                <a:alpha val="65000"/>
              </a:srgbClr>
            </a:outerShdw>
          </a:effectLst>
        </p:spPr>
      </p:pic>
      <p:sp>
        <p:nvSpPr>
          <p:cNvPr id="3" name="CasellaDiTesto 2"/>
          <p:cNvSpPr txBox="1"/>
          <p:nvPr/>
        </p:nvSpPr>
        <p:spPr>
          <a:xfrm>
            <a:off x="2496952" y="6093296"/>
            <a:ext cx="3960440" cy="369332"/>
          </a:xfrm>
          <a:prstGeom prst="rect">
            <a:avLst/>
          </a:prstGeom>
          <a:noFill/>
        </p:spPr>
        <p:txBody>
          <a:bodyPr wrap="square" rtlCol="0">
            <a:spAutoFit/>
          </a:bodyPr>
          <a:lstStyle/>
          <a:p>
            <a:r>
              <a:rPr lang="it-IT" dirty="0" smtClean="0"/>
              <a:t>Economy </a:t>
            </a:r>
            <a:r>
              <a:rPr lang="it-IT" dirty="0" err="1" smtClean="0"/>
              <a:t>is</a:t>
            </a:r>
            <a:r>
              <a:rPr lang="it-IT" dirty="0" smtClean="0"/>
              <a:t> </a:t>
            </a:r>
            <a:r>
              <a:rPr lang="it-IT" dirty="0" err="1" smtClean="0"/>
              <a:t>based</a:t>
            </a:r>
            <a:r>
              <a:rPr lang="it-IT" dirty="0" smtClean="0"/>
              <a:t> on </a:t>
            </a:r>
            <a:r>
              <a:rPr lang="it-IT" dirty="0" err="1" smtClean="0"/>
              <a:t>secondary</a:t>
            </a:r>
            <a:r>
              <a:rPr lang="it-IT" dirty="0" smtClean="0"/>
              <a:t> </a:t>
            </a:r>
            <a:r>
              <a:rPr lang="it-IT" dirty="0" err="1" smtClean="0"/>
              <a:t>sector</a:t>
            </a:r>
            <a:endParaRPr lang="it-IT" dirty="0"/>
          </a:p>
        </p:txBody>
      </p:sp>
    </p:spTree>
    <p:extLst>
      <p:ext uri="{BB962C8B-B14F-4D97-AF65-F5344CB8AC3E}">
        <p14:creationId xmlns:p14="http://schemas.microsoft.com/office/powerpoint/2010/main" val="3190915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What are the most common types of companies/business?</a:t>
            </a:r>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988840"/>
            <a:ext cx="5715000" cy="3533775"/>
          </a:xfrm>
          <a:prstGeom prst="rect">
            <a:avLst/>
          </a:prstGeom>
          <a:ln>
            <a:noFill/>
          </a:ln>
          <a:effectLst>
            <a:outerShdw blurRad="292100" dist="139700" dir="2700000" algn="tl" rotWithShape="0">
              <a:srgbClr val="333333">
                <a:alpha val="65000"/>
              </a:srgbClr>
            </a:outerShdw>
          </a:effectLst>
        </p:spPr>
      </p:pic>
      <p:sp>
        <p:nvSpPr>
          <p:cNvPr id="4" name="CasellaDiTesto 3"/>
          <p:cNvSpPr txBox="1"/>
          <p:nvPr/>
        </p:nvSpPr>
        <p:spPr>
          <a:xfrm>
            <a:off x="2627784" y="6165304"/>
            <a:ext cx="4680520" cy="369332"/>
          </a:xfrm>
          <a:prstGeom prst="rect">
            <a:avLst/>
          </a:prstGeom>
          <a:noFill/>
        </p:spPr>
        <p:txBody>
          <a:bodyPr wrap="square" rtlCol="0">
            <a:spAutoFit/>
          </a:bodyPr>
          <a:lstStyle/>
          <a:p>
            <a:r>
              <a:rPr lang="it-IT" dirty="0" smtClean="0"/>
              <a:t>Jobs are </a:t>
            </a:r>
            <a:r>
              <a:rPr lang="it-IT" dirty="0" err="1" smtClean="0"/>
              <a:t>concentrated</a:t>
            </a:r>
            <a:r>
              <a:rPr lang="it-IT" dirty="0" smtClean="0"/>
              <a:t> in the public </a:t>
            </a:r>
            <a:r>
              <a:rPr lang="it-IT" dirty="0" err="1" smtClean="0"/>
              <a:t>field</a:t>
            </a:r>
            <a:endParaRPr lang="it-IT" dirty="0"/>
          </a:p>
        </p:txBody>
      </p:sp>
    </p:spTree>
    <p:extLst>
      <p:ext uri="{BB962C8B-B14F-4D97-AF65-F5344CB8AC3E}">
        <p14:creationId xmlns:p14="http://schemas.microsoft.com/office/powerpoint/2010/main" val="181890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Which sector do you think  has more opportunities in Calabria?</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662112"/>
            <a:ext cx="5715000" cy="3533775"/>
          </a:xfrm>
          <a:prstGeom prst="rect">
            <a:avLst/>
          </a:prstGeom>
          <a:ln>
            <a:noFill/>
          </a:ln>
          <a:effectLst>
            <a:outerShdw blurRad="292100" dist="139700" dir="2700000" algn="tl" rotWithShape="0">
              <a:srgbClr val="333333">
                <a:alpha val="65000"/>
              </a:srgbClr>
            </a:outerShdw>
          </a:effectLst>
        </p:spPr>
      </p:pic>
      <p:sp>
        <p:nvSpPr>
          <p:cNvPr id="3" name="CasellaDiTesto 2"/>
          <p:cNvSpPr txBox="1"/>
          <p:nvPr/>
        </p:nvSpPr>
        <p:spPr>
          <a:xfrm>
            <a:off x="899592" y="5805264"/>
            <a:ext cx="6840760" cy="369332"/>
          </a:xfrm>
          <a:prstGeom prst="rect">
            <a:avLst/>
          </a:prstGeom>
          <a:noFill/>
        </p:spPr>
        <p:txBody>
          <a:bodyPr wrap="square" rtlCol="0">
            <a:spAutoFit/>
          </a:bodyPr>
          <a:lstStyle/>
          <a:p>
            <a:r>
              <a:rPr lang="it-IT" dirty="0" err="1" smtClean="0"/>
              <a:t>There</a:t>
            </a:r>
            <a:r>
              <a:rPr lang="it-IT" dirty="0" smtClean="0"/>
              <a:t> are </a:t>
            </a:r>
            <a:r>
              <a:rPr lang="it-IT" dirty="0" err="1" smtClean="0"/>
              <a:t>good</a:t>
            </a:r>
            <a:r>
              <a:rPr lang="it-IT" dirty="0" smtClean="0"/>
              <a:t> chances in the </a:t>
            </a:r>
            <a:r>
              <a:rPr lang="it-IT" dirty="0" err="1" smtClean="0"/>
              <a:t>secondary</a:t>
            </a:r>
            <a:r>
              <a:rPr lang="it-IT" dirty="0" smtClean="0"/>
              <a:t> </a:t>
            </a:r>
            <a:r>
              <a:rPr lang="it-IT" dirty="0" err="1" smtClean="0"/>
              <a:t>sector</a:t>
            </a:r>
            <a:r>
              <a:rPr lang="it-IT" dirty="0" smtClean="0"/>
              <a:t> and in service </a:t>
            </a:r>
            <a:r>
              <a:rPr lang="it-IT" dirty="0" err="1" smtClean="0"/>
              <a:t>industry</a:t>
            </a:r>
            <a:endParaRPr lang="it-IT" dirty="0"/>
          </a:p>
        </p:txBody>
      </p:sp>
    </p:spTree>
    <p:extLst>
      <p:ext uri="{BB962C8B-B14F-4D97-AF65-F5344CB8AC3E}">
        <p14:creationId xmlns:p14="http://schemas.microsoft.com/office/powerpoint/2010/main" val="294796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Is tourism industry developing?</a:t>
            </a:r>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662112"/>
            <a:ext cx="5715000" cy="3533775"/>
          </a:xfrm>
          <a:prstGeom prst="rect">
            <a:avLst/>
          </a:prstGeom>
          <a:ln>
            <a:noFill/>
          </a:ln>
          <a:effectLst>
            <a:outerShdw blurRad="292100" dist="139700" dir="2700000" algn="tl" rotWithShape="0">
              <a:srgbClr val="333333">
                <a:alpha val="65000"/>
              </a:srgbClr>
            </a:outerShdw>
          </a:effectLst>
        </p:spPr>
      </p:pic>
      <p:sp>
        <p:nvSpPr>
          <p:cNvPr id="4" name="CasellaDiTesto 3"/>
          <p:cNvSpPr txBox="1"/>
          <p:nvPr/>
        </p:nvSpPr>
        <p:spPr>
          <a:xfrm>
            <a:off x="2411760" y="5805264"/>
            <a:ext cx="5472608" cy="369332"/>
          </a:xfrm>
          <a:prstGeom prst="rect">
            <a:avLst/>
          </a:prstGeom>
          <a:noFill/>
        </p:spPr>
        <p:txBody>
          <a:bodyPr wrap="square" rtlCol="0">
            <a:spAutoFit/>
          </a:bodyPr>
          <a:lstStyle/>
          <a:p>
            <a:r>
              <a:rPr lang="it-IT" dirty="0" err="1" smtClean="0"/>
              <a:t>Itt</a:t>
            </a:r>
            <a:r>
              <a:rPr lang="it-IT" dirty="0" smtClean="0"/>
              <a:t> </a:t>
            </a:r>
            <a:r>
              <a:rPr lang="it-IT" dirty="0" err="1" smtClean="0"/>
              <a:t>students</a:t>
            </a:r>
            <a:r>
              <a:rPr lang="it-IT" dirty="0" smtClean="0"/>
              <a:t> </a:t>
            </a:r>
            <a:r>
              <a:rPr lang="it-IT" dirty="0" err="1" smtClean="0"/>
              <a:t>believe</a:t>
            </a:r>
            <a:r>
              <a:rPr lang="it-IT" dirty="0" smtClean="0"/>
              <a:t> </a:t>
            </a:r>
            <a:r>
              <a:rPr lang="it-IT" dirty="0" err="1" smtClean="0"/>
              <a:t>tourism</a:t>
            </a:r>
            <a:r>
              <a:rPr lang="it-IT" dirty="0"/>
              <a:t> </a:t>
            </a:r>
            <a:r>
              <a:rPr lang="it-IT" dirty="0" err="1" smtClean="0"/>
              <a:t>is</a:t>
            </a:r>
            <a:r>
              <a:rPr lang="it-IT" dirty="0" smtClean="0"/>
              <a:t> </a:t>
            </a:r>
            <a:r>
              <a:rPr lang="it-IT" dirty="0" err="1" smtClean="0"/>
              <a:t>increasing</a:t>
            </a:r>
            <a:endParaRPr lang="it-IT" dirty="0"/>
          </a:p>
        </p:txBody>
      </p:sp>
    </p:spTree>
    <p:extLst>
      <p:ext uri="{BB962C8B-B14F-4D97-AF65-F5344CB8AC3E}">
        <p14:creationId xmlns:p14="http://schemas.microsoft.com/office/powerpoint/2010/main" val="257070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Does Calabria offer a wide variety of job opportunities?</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772816"/>
            <a:ext cx="5715000" cy="3533775"/>
          </a:xfrm>
          <a:prstGeom prst="rect">
            <a:avLst/>
          </a:prstGeom>
          <a:ln>
            <a:noFill/>
          </a:ln>
          <a:effectLst>
            <a:outerShdw blurRad="292100" dist="139700" dir="2700000" algn="tl" rotWithShape="0">
              <a:srgbClr val="333333">
                <a:alpha val="65000"/>
              </a:srgbClr>
            </a:outerShdw>
          </a:effectLst>
        </p:spPr>
      </p:pic>
      <p:sp>
        <p:nvSpPr>
          <p:cNvPr id="3" name="CasellaDiTesto 2"/>
          <p:cNvSpPr txBox="1"/>
          <p:nvPr/>
        </p:nvSpPr>
        <p:spPr>
          <a:xfrm>
            <a:off x="3275856" y="6165304"/>
            <a:ext cx="4968552" cy="369332"/>
          </a:xfrm>
          <a:prstGeom prst="rect">
            <a:avLst/>
          </a:prstGeom>
          <a:noFill/>
        </p:spPr>
        <p:txBody>
          <a:bodyPr wrap="square" rtlCol="0">
            <a:spAutoFit/>
          </a:bodyPr>
          <a:lstStyle/>
          <a:p>
            <a:r>
              <a:rPr lang="it-IT" dirty="0" err="1" smtClean="0"/>
              <a:t>There</a:t>
            </a:r>
            <a:r>
              <a:rPr lang="it-IT" dirty="0" smtClean="0"/>
              <a:t> </a:t>
            </a:r>
            <a:r>
              <a:rPr lang="it-IT" dirty="0" err="1" smtClean="0"/>
              <a:t>is</a:t>
            </a:r>
            <a:r>
              <a:rPr lang="it-IT" dirty="0" smtClean="0"/>
              <a:t> an </a:t>
            </a:r>
            <a:r>
              <a:rPr lang="it-IT" dirty="0" err="1" smtClean="0"/>
              <a:t>evident</a:t>
            </a:r>
            <a:r>
              <a:rPr lang="it-IT" dirty="0" smtClean="0"/>
              <a:t> state of </a:t>
            </a:r>
            <a:r>
              <a:rPr lang="it-IT" dirty="0" err="1" smtClean="0"/>
              <a:t>disillusionment</a:t>
            </a:r>
            <a:endParaRPr lang="it-IT" dirty="0"/>
          </a:p>
        </p:txBody>
      </p:sp>
    </p:spTree>
    <p:extLst>
      <p:ext uri="{BB962C8B-B14F-4D97-AF65-F5344CB8AC3E}">
        <p14:creationId xmlns:p14="http://schemas.microsoft.com/office/powerpoint/2010/main" val="3629317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effectLst/>
              </a:rPr>
              <a:t>How easy is for a young person to find a job in Calabria?</a:t>
            </a:r>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988840"/>
            <a:ext cx="5715000" cy="3533775"/>
          </a:xfrm>
          <a:prstGeom prst="rect">
            <a:avLst/>
          </a:prstGeom>
          <a:ln>
            <a:noFill/>
          </a:ln>
          <a:effectLst>
            <a:outerShdw blurRad="292100" dist="139700" dir="2700000" algn="tl" rotWithShape="0">
              <a:srgbClr val="333333">
                <a:alpha val="65000"/>
              </a:srgbClr>
            </a:outerShdw>
          </a:effectLst>
        </p:spPr>
      </p:pic>
      <p:sp>
        <p:nvSpPr>
          <p:cNvPr id="4" name="CasellaDiTesto 3"/>
          <p:cNvSpPr txBox="1"/>
          <p:nvPr/>
        </p:nvSpPr>
        <p:spPr>
          <a:xfrm>
            <a:off x="3203848" y="6021288"/>
            <a:ext cx="5184576" cy="369332"/>
          </a:xfrm>
          <a:prstGeom prst="rect">
            <a:avLst/>
          </a:prstGeom>
          <a:noFill/>
        </p:spPr>
        <p:txBody>
          <a:bodyPr wrap="square" rtlCol="0">
            <a:spAutoFit/>
          </a:bodyPr>
          <a:lstStyle/>
          <a:p>
            <a:r>
              <a:rPr lang="it-IT" dirty="0" err="1" smtClean="0"/>
              <a:t>All</a:t>
            </a:r>
            <a:r>
              <a:rPr lang="it-IT" dirty="0" smtClean="0"/>
              <a:t> </a:t>
            </a:r>
            <a:r>
              <a:rPr lang="it-IT" dirty="0" err="1" smtClean="0"/>
              <a:t>students</a:t>
            </a:r>
            <a:r>
              <a:rPr lang="it-IT" dirty="0" smtClean="0"/>
              <a:t> </a:t>
            </a:r>
            <a:r>
              <a:rPr lang="it-IT" dirty="0" err="1" smtClean="0"/>
              <a:t>find</a:t>
            </a:r>
            <a:r>
              <a:rPr lang="it-IT" dirty="0" smtClean="0"/>
              <a:t> </a:t>
            </a:r>
            <a:r>
              <a:rPr lang="it-IT" dirty="0" err="1" smtClean="0"/>
              <a:t>it</a:t>
            </a:r>
            <a:r>
              <a:rPr lang="it-IT" dirty="0" smtClean="0"/>
              <a:t> </a:t>
            </a:r>
            <a:r>
              <a:rPr lang="it-IT" dirty="0" err="1" smtClean="0"/>
              <a:t>very</a:t>
            </a:r>
            <a:r>
              <a:rPr lang="it-IT" dirty="0" smtClean="0"/>
              <a:t> hard to </a:t>
            </a:r>
            <a:r>
              <a:rPr lang="it-IT" dirty="0" err="1" smtClean="0"/>
              <a:t>find</a:t>
            </a:r>
            <a:r>
              <a:rPr lang="it-IT" dirty="0" smtClean="0"/>
              <a:t> a job in Calabria</a:t>
            </a:r>
            <a:endParaRPr lang="it-IT" dirty="0"/>
          </a:p>
        </p:txBody>
      </p:sp>
    </p:spTree>
    <p:extLst>
      <p:ext uri="{BB962C8B-B14F-4D97-AF65-F5344CB8AC3E}">
        <p14:creationId xmlns:p14="http://schemas.microsoft.com/office/powerpoint/2010/main" val="1793446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effectLst/>
              </a:rPr>
              <a:t>In which sector do young people want to work as a career?</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662112"/>
            <a:ext cx="5715000" cy="3533775"/>
          </a:xfrm>
          <a:prstGeom prst="rect">
            <a:avLst/>
          </a:prstGeom>
          <a:ln>
            <a:noFill/>
          </a:ln>
          <a:effectLst>
            <a:outerShdw blurRad="292100" dist="139700" dir="2700000" algn="tl" rotWithShape="0">
              <a:srgbClr val="333333">
                <a:alpha val="65000"/>
              </a:srgbClr>
            </a:outerShdw>
          </a:effectLst>
        </p:spPr>
      </p:pic>
      <p:sp>
        <p:nvSpPr>
          <p:cNvPr id="3" name="CasellaDiTesto 2"/>
          <p:cNvSpPr txBox="1"/>
          <p:nvPr/>
        </p:nvSpPr>
        <p:spPr>
          <a:xfrm>
            <a:off x="2771800" y="5877272"/>
            <a:ext cx="6372200" cy="369332"/>
          </a:xfrm>
          <a:prstGeom prst="rect">
            <a:avLst/>
          </a:prstGeom>
          <a:noFill/>
        </p:spPr>
        <p:txBody>
          <a:bodyPr wrap="square" rtlCol="0">
            <a:spAutoFit/>
          </a:bodyPr>
          <a:lstStyle/>
          <a:p>
            <a:r>
              <a:rPr lang="it-IT" dirty="0" err="1" smtClean="0"/>
              <a:t>Most</a:t>
            </a:r>
            <a:r>
              <a:rPr lang="it-IT" dirty="0" smtClean="0"/>
              <a:t> </a:t>
            </a:r>
            <a:r>
              <a:rPr lang="it-IT" dirty="0" err="1" smtClean="0"/>
              <a:t>students</a:t>
            </a:r>
            <a:r>
              <a:rPr lang="it-IT" dirty="0" smtClean="0"/>
              <a:t> </a:t>
            </a:r>
            <a:r>
              <a:rPr lang="it-IT" dirty="0" err="1" smtClean="0"/>
              <a:t>would</a:t>
            </a:r>
            <a:r>
              <a:rPr lang="it-IT" dirty="0" smtClean="0"/>
              <a:t> </a:t>
            </a:r>
            <a:r>
              <a:rPr lang="it-IT" dirty="0" err="1" smtClean="0"/>
              <a:t>like</a:t>
            </a:r>
            <a:r>
              <a:rPr lang="it-IT" dirty="0" smtClean="0"/>
              <a:t> to be </a:t>
            </a:r>
            <a:r>
              <a:rPr lang="it-IT" dirty="0" err="1" smtClean="0"/>
              <a:t>employed</a:t>
            </a:r>
            <a:r>
              <a:rPr lang="it-IT" dirty="0" smtClean="0"/>
              <a:t> in the service </a:t>
            </a:r>
            <a:r>
              <a:rPr lang="it-IT" dirty="0" err="1" smtClean="0"/>
              <a:t>industry</a:t>
            </a:r>
            <a:endParaRPr lang="it-IT" dirty="0"/>
          </a:p>
        </p:txBody>
      </p:sp>
    </p:spTree>
    <p:extLst>
      <p:ext uri="{BB962C8B-B14F-4D97-AF65-F5344CB8AC3E}">
        <p14:creationId xmlns:p14="http://schemas.microsoft.com/office/powerpoint/2010/main" val="1758866560"/>
      </p:ext>
    </p:extLst>
  </p:cSld>
  <p:clrMapOvr>
    <a:masterClrMapping/>
  </p:clrMapOvr>
</p:sld>
</file>

<file path=ppt/theme/theme1.xml><?xml version="1.0" encoding="utf-8"?>
<a:theme xmlns:a="http://schemas.openxmlformats.org/drawingml/2006/main" name="Presentazione (tema geometrico)_07">
  <a:themeElements>
    <a:clrScheme name="Ve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C7427CA-9B46-49F0-BB08-9E5DE21230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Modello struttura (tema geometrico)</Template>
  <TotalTime>105</TotalTime>
  <Words>268</Words>
  <Application>Microsoft Office PowerPoint</Application>
  <PresentationFormat>Presentazione su schermo (4:3)</PresentationFormat>
  <Paragraphs>27</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Eras Medium ITC</vt:lpstr>
      <vt:lpstr>Tw Cen MT</vt:lpstr>
      <vt:lpstr>Presentazione (tema geometrico)_07</vt:lpstr>
      <vt:lpstr>Job opportunities and trends in Calabria</vt:lpstr>
      <vt:lpstr>Does Calabria offer a large choice of study opportunities?</vt:lpstr>
      <vt:lpstr>What is the most developed working sector in Calabria?</vt:lpstr>
      <vt:lpstr>What are the most common types of companies/business?</vt:lpstr>
      <vt:lpstr>Which sector do you think  has more opportunities in Calabria?</vt:lpstr>
      <vt:lpstr>Is tourism industry developing?</vt:lpstr>
      <vt:lpstr>Does Calabria offer a wide variety of job opportunities?</vt:lpstr>
      <vt:lpstr>How easy is for a young person to find a job in Calabria?</vt:lpstr>
      <vt:lpstr>In which sector do young people want to work as a career?</vt:lpstr>
      <vt:lpstr>How are the salaries in Calabria compared with the country average?</vt:lpstr>
      <vt:lpstr>Will you work in Calabria?</vt:lpstr>
      <vt:lpstr>Presentazione standard di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opportunities and trends in Calabria</dc:title>
  <dc:creator>erasmus 3</dc:creator>
  <cp:keywords/>
  <cp:lastModifiedBy>savinamoniaci@gmail.com</cp:lastModifiedBy>
  <cp:revision>12</cp:revision>
  <dcterms:created xsi:type="dcterms:W3CDTF">2019-02-18T07:44:21Z</dcterms:created>
  <dcterms:modified xsi:type="dcterms:W3CDTF">2019-02-20T06:00:25Z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TC102321019990</vt:lpwstr>
  </property>
</Properties>
</file>