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7" r:id="rId2"/>
    <p:sldId id="274" r:id="rId3"/>
    <p:sldId id="275" r:id="rId4"/>
    <p:sldId id="276" r:id="rId5"/>
    <p:sldId id="277" r:id="rId6"/>
    <p:sldId id="278" r:id="rId7"/>
    <p:sldId id="279" r:id="rId8"/>
    <p:sldId id="280" r:id="rId9"/>
    <p:sldId id="281" r:id="rId10"/>
    <p:sldId id="282" r:id="rId11"/>
    <p:sldId id="283" r:id="rId12"/>
    <p:sldId id="273" r:id="rId13"/>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DE45B6-C324-4092-8019-341BECEEFB4B}" v="15" dt="2019-03-07T19:24:34.4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p:cNvSpPr>
            <a:spLocks noGrp="1"/>
          </p:cNvSpPr>
          <p:nvPr>
            <p:ph type="ctrTitle"/>
          </p:nvPr>
        </p:nvSpPr>
        <p:spPr>
          <a:xfrm>
            <a:off x="1524000" y="1122363"/>
            <a:ext cx="9144000" cy="2387600"/>
          </a:xfrm>
        </p:spPr>
        <p:txBody>
          <a:bodyPr anchor="b"/>
          <a:lstStyle>
            <a:lvl1pPr algn="ctr">
              <a:defRPr sz="6000"/>
            </a:lvl1pPr>
          </a:lstStyle>
          <a:p>
            <a:r>
              <a:rPr lang="ro-RO"/>
              <a:t>Clic pentru editare stil titlu</a:t>
            </a:r>
          </a:p>
        </p:txBody>
      </p:sp>
      <p:sp>
        <p:nvSpPr>
          <p:cNvPr id="3" name="Subtitlu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Clic pentru a edita stilul de subtitlu</a:t>
            </a:r>
          </a:p>
        </p:txBody>
      </p:sp>
      <p:sp>
        <p:nvSpPr>
          <p:cNvPr id="4" name="Substituent dată 3"/>
          <p:cNvSpPr>
            <a:spLocks noGrp="1"/>
          </p:cNvSpPr>
          <p:nvPr>
            <p:ph type="dt" sz="half" idx="10"/>
          </p:nvPr>
        </p:nvSpPr>
        <p:spPr/>
        <p:txBody>
          <a:bodyPr/>
          <a:lstStyle/>
          <a:p>
            <a:fld id="{7363E8AD-4F80-492A-97A9-79DD5BB5D54F}" type="datetimeFigureOut">
              <a:rPr lang="ro-RO" smtClean="0"/>
              <a:t>14.03.2019</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0B6C7AF6-F5DD-4AA3-9281-1BCA95A92161}" type="slidenum">
              <a:rPr lang="ro-RO" smtClean="0"/>
              <a:t>‹#›</a:t>
            </a:fld>
            <a:endParaRPr lang="ro-RO"/>
          </a:p>
        </p:txBody>
      </p:sp>
    </p:spTree>
    <p:extLst>
      <p:ext uri="{BB962C8B-B14F-4D97-AF65-F5344CB8AC3E}">
        <p14:creationId xmlns:p14="http://schemas.microsoft.com/office/powerpoint/2010/main" val="106736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a:t>Clic pentru editare stil titlu</a:t>
            </a:r>
          </a:p>
        </p:txBody>
      </p:sp>
      <p:sp>
        <p:nvSpPr>
          <p:cNvPr id="3" name="Substituent text vertical 2"/>
          <p:cNvSpPr>
            <a:spLocks noGrp="1"/>
          </p:cNvSpPr>
          <p:nvPr>
            <p:ph type="body" orient="vert" idx="1"/>
          </p:nvPr>
        </p:nvSpPr>
        <p:spPr/>
        <p:txBody>
          <a:bodyPr vert="eaVert"/>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p:cNvSpPr>
            <a:spLocks noGrp="1"/>
          </p:cNvSpPr>
          <p:nvPr>
            <p:ph type="dt" sz="half" idx="10"/>
          </p:nvPr>
        </p:nvSpPr>
        <p:spPr/>
        <p:txBody>
          <a:bodyPr/>
          <a:lstStyle/>
          <a:p>
            <a:fld id="{7363E8AD-4F80-492A-97A9-79DD5BB5D54F}" type="datetimeFigureOut">
              <a:rPr lang="ro-RO" smtClean="0"/>
              <a:t>14.03.2019</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0B6C7AF6-F5DD-4AA3-9281-1BCA95A92161}" type="slidenum">
              <a:rPr lang="ro-RO" smtClean="0"/>
              <a:t>‹#›</a:t>
            </a:fld>
            <a:endParaRPr lang="ro-RO"/>
          </a:p>
        </p:txBody>
      </p:sp>
    </p:spTree>
    <p:extLst>
      <p:ext uri="{BB962C8B-B14F-4D97-AF65-F5344CB8AC3E}">
        <p14:creationId xmlns:p14="http://schemas.microsoft.com/office/powerpoint/2010/main" val="881899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8724900" y="365125"/>
            <a:ext cx="2628900" cy="5811838"/>
          </a:xfrm>
        </p:spPr>
        <p:txBody>
          <a:bodyPr vert="eaVert"/>
          <a:lstStyle/>
          <a:p>
            <a:r>
              <a:rPr lang="ro-RO"/>
              <a:t>Clic pentru editare stil titlu</a:t>
            </a:r>
          </a:p>
        </p:txBody>
      </p:sp>
      <p:sp>
        <p:nvSpPr>
          <p:cNvPr id="3" name="Substituent text vertical 2"/>
          <p:cNvSpPr>
            <a:spLocks noGrp="1"/>
          </p:cNvSpPr>
          <p:nvPr>
            <p:ph type="body" orient="vert" idx="1"/>
          </p:nvPr>
        </p:nvSpPr>
        <p:spPr>
          <a:xfrm>
            <a:off x="838200" y="365125"/>
            <a:ext cx="7734300" cy="5811838"/>
          </a:xfrm>
        </p:spPr>
        <p:txBody>
          <a:bodyPr vert="eaVert"/>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p:cNvSpPr>
            <a:spLocks noGrp="1"/>
          </p:cNvSpPr>
          <p:nvPr>
            <p:ph type="dt" sz="half" idx="10"/>
          </p:nvPr>
        </p:nvSpPr>
        <p:spPr/>
        <p:txBody>
          <a:bodyPr/>
          <a:lstStyle/>
          <a:p>
            <a:fld id="{7363E8AD-4F80-492A-97A9-79DD5BB5D54F}" type="datetimeFigureOut">
              <a:rPr lang="ro-RO" smtClean="0"/>
              <a:t>14.03.2019</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0B6C7AF6-F5DD-4AA3-9281-1BCA95A92161}" type="slidenum">
              <a:rPr lang="ro-RO" smtClean="0"/>
              <a:t>‹#›</a:t>
            </a:fld>
            <a:endParaRPr lang="ro-RO"/>
          </a:p>
        </p:txBody>
      </p:sp>
    </p:spTree>
    <p:extLst>
      <p:ext uri="{BB962C8B-B14F-4D97-AF65-F5344CB8AC3E}">
        <p14:creationId xmlns:p14="http://schemas.microsoft.com/office/powerpoint/2010/main" val="3668357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a:t>Clic pentru editare stil titlu</a:t>
            </a:r>
          </a:p>
        </p:txBody>
      </p:sp>
      <p:sp>
        <p:nvSpPr>
          <p:cNvPr id="3" name="Substituent conținut 2"/>
          <p:cNvSpPr>
            <a:spLocks noGrp="1"/>
          </p:cNvSpPr>
          <p:nvPr>
            <p:ph idx="1"/>
          </p:nvPr>
        </p:nvSpPr>
        <p:spPr/>
        <p:txBody>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p:cNvSpPr>
            <a:spLocks noGrp="1"/>
          </p:cNvSpPr>
          <p:nvPr>
            <p:ph type="dt" sz="half" idx="10"/>
          </p:nvPr>
        </p:nvSpPr>
        <p:spPr/>
        <p:txBody>
          <a:bodyPr/>
          <a:lstStyle/>
          <a:p>
            <a:fld id="{7363E8AD-4F80-492A-97A9-79DD5BB5D54F}" type="datetimeFigureOut">
              <a:rPr lang="ro-RO" smtClean="0"/>
              <a:t>14.03.2019</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0B6C7AF6-F5DD-4AA3-9281-1BCA95A92161}" type="slidenum">
              <a:rPr lang="ro-RO" smtClean="0"/>
              <a:t>‹#›</a:t>
            </a:fld>
            <a:endParaRPr lang="ro-RO"/>
          </a:p>
        </p:txBody>
      </p:sp>
    </p:spTree>
    <p:extLst>
      <p:ext uri="{BB962C8B-B14F-4D97-AF65-F5344CB8AC3E}">
        <p14:creationId xmlns:p14="http://schemas.microsoft.com/office/powerpoint/2010/main" val="2792769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831850" y="1709738"/>
            <a:ext cx="10515600" cy="2852737"/>
          </a:xfrm>
        </p:spPr>
        <p:txBody>
          <a:bodyPr anchor="b"/>
          <a:lstStyle>
            <a:lvl1pPr>
              <a:defRPr sz="6000"/>
            </a:lvl1pPr>
          </a:lstStyle>
          <a:p>
            <a:r>
              <a:rPr lang="ro-RO"/>
              <a:t>Clic pentru editare stil titlu</a:t>
            </a:r>
          </a:p>
        </p:txBody>
      </p:sp>
      <p:sp>
        <p:nvSpPr>
          <p:cNvPr id="3" name="Substituent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Clic pentru editare stiluri text Coordonator</a:t>
            </a:r>
          </a:p>
        </p:txBody>
      </p:sp>
      <p:sp>
        <p:nvSpPr>
          <p:cNvPr id="4" name="Substituent dată 3"/>
          <p:cNvSpPr>
            <a:spLocks noGrp="1"/>
          </p:cNvSpPr>
          <p:nvPr>
            <p:ph type="dt" sz="half" idx="10"/>
          </p:nvPr>
        </p:nvSpPr>
        <p:spPr/>
        <p:txBody>
          <a:bodyPr/>
          <a:lstStyle/>
          <a:p>
            <a:fld id="{7363E8AD-4F80-492A-97A9-79DD5BB5D54F}" type="datetimeFigureOut">
              <a:rPr lang="ro-RO" smtClean="0"/>
              <a:t>14.03.2019</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0B6C7AF6-F5DD-4AA3-9281-1BCA95A92161}" type="slidenum">
              <a:rPr lang="ro-RO" smtClean="0"/>
              <a:t>‹#›</a:t>
            </a:fld>
            <a:endParaRPr lang="ro-RO"/>
          </a:p>
        </p:txBody>
      </p:sp>
    </p:spTree>
    <p:extLst>
      <p:ext uri="{BB962C8B-B14F-4D97-AF65-F5344CB8AC3E}">
        <p14:creationId xmlns:p14="http://schemas.microsoft.com/office/powerpoint/2010/main" val="2703149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a:t>Clic pentru editare stil titlu</a:t>
            </a:r>
          </a:p>
        </p:txBody>
      </p:sp>
      <p:sp>
        <p:nvSpPr>
          <p:cNvPr id="3" name="Substituent conținut 2"/>
          <p:cNvSpPr>
            <a:spLocks noGrp="1"/>
          </p:cNvSpPr>
          <p:nvPr>
            <p:ph sz="half" idx="1"/>
          </p:nvPr>
        </p:nvSpPr>
        <p:spPr>
          <a:xfrm>
            <a:off x="838200" y="1825625"/>
            <a:ext cx="5181600" cy="4351338"/>
          </a:xfrm>
        </p:spPr>
        <p:txBody>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conținut 3"/>
          <p:cNvSpPr>
            <a:spLocks noGrp="1"/>
          </p:cNvSpPr>
          <p:nvPr>
            <p:ph sz="half" idx="2"/>
          </p:nvPr>
        </p:nvSpPr>
        <p:spPr>
          <a:xfrm>
            <a:off x="6172200" y="1825625"/>
            <a:ext cx="5181600" cy="4351338"/>
          </a:xfrm>
        </p:spPr>
        <p:txBody>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5" name="Substituent dată 4"/>
          <p:cNvSpPr>
            <a:spLocks noGrp="1"/>
          </p:cNvSpPr>
          <p:nvPr>
            <p:ph type="dt" sz="half" idx="10"/>
          </p:nvPr>
        </p:nvSpPr>
        <p:spPr/>
        <p:txBody>
          <a:bodyPr/>
          <a:lstStyle/>
          <a:p>
            <a:fld id="{7363E8AD-4F80-492A-97A9-79DD5BB5D54F}" type="datetimeFigureOut">
              <a:rPr lang="ro-RO" smtClean="0"/>
              <a:t>14.03.2019</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0B6C7AF6-F5DD-4AA3-9281-1BCA95A92161}" type="slidenum">
              <a:rPr lang="ro-RO" smtClean="0"/>
              <a:t>‹#›</a:t>
            </a:fld>
            <a:endParaRPr lang="ro-RO"/>
          </a:p>
        </p:txBody>
      </p:sp>
    </p:spTree>
    <p:extLst>
      <p:ext uri="{BB962C8B-B14F-4D97-AF65-F5344CB8AC3E}">
        <p14:creationId xmlns:p14="http://schemas.microsoft.com/office/powerpoint/2010/main" val="4139618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839788" y="365125"/>
            <a:ext cx="10515600" cy="1325563"/>
          </a:xfrm>
        </p:spPr>
        <p:txBody>
          <a:bodyPr/>
          <a:lstStyle/>
          <a:p>
            <a:r>
              <a:rPr lang="ro-RO"/>
              <a:t>Clic pentru editare stil titlu</a:t>
            </a:r>
          </a:p>
        </p:txBody>
      </p:sp>
      <p:sp>
        <p:nvSpPr>
          <p:cNvPr id="3" name="Substituent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Clic pentru editare stiluri text Coordonator</a:t>
            </a:r>
          </a:p>
        </p:txBody>
      </p:sp>
      <p:sp>
        <p:nvSpPr>
          <p:cNvPr id="4" name="Substituent conținut 3"/>
          <p:cNvSpPr>
            <a:spLocks noGrp="1"/>
          </p:cNvSpPr>
          <p:nvPr>
            <p:ph sz="half" idx="2"/>
          </p:nvPr>
        </p:nvSpPr>
        <p:spPr>
          <a:xfrm>
            <a:off x="839788" y="2505075"/>
            <a:ext cx="5157787" cy="3684588"/>
          </a:xfrm>
        </p:spPr>
        <p:txBody>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5" name="Substituent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Clic pentru editare stiluri text Coordonator</a:t>
            </a:r>
          </a:p>
        </p:txBody>
      </p:sp>
      <p:sp>
        <p:nvSpPr>
          <p:cNvPr id="6" name="Substituent conținut 5"/>
          <p:cNvSpPr>
            <a:spLocks noGrp="1"/>
          </p:cNvSpPr>
          <p:nvPr>
            <p:ph sz="quarter" idx="4"/>
          </p:nvPr>
        </p:nvSpPr>
        <p:spPr>
          <a:xfrm>
            <a:off x="6172200" y="2505075"/>
            <a:ext cx="5183188" cy="3684588"/>
          </a:xfrm>
        </p:spPr>
        <p:txBody>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7" name="Substituent dată 6"/>
          <p:cNvSpPr>
            <a:spLocks noGrp="1"/>
          </p:cNvSpPr>
          <p:nvPr>
            <p:ph type="dt" sz="half" idx="10"/>
          </p:nvPr>
        </p:nvSpPr>
        <p:spPr/>
        <p:txBody>
          <a:bodyPr/>
          <a:lstStyle/>
          <a:p>
            <a:fld id="{7363E8AD-4F80-492A-97A9-79DD5BB5D54F}" type="datetimeFigureOut">
              <a:rPr lang="ro-RO" smtClean="0"/>
              <a:t>14.03.2019</a:t>
            </a:fld>
            <a:endParaRPr lang="ro-RO"/>
          </a:p>
        </p:txBody>
      </p:sp>
      <p:sp>
        <p:nvSpPr>
          <p:cNvPr id="8" name="Substituent subsol 7"/>
          <p:cNvSpPr>
            <a:spLocks noGrp="1"/>
          </p:cNvSpPr>
          <p:nvPr>
            <p:ph type="ftr" sz="quarter" idx="11"/>
          </p:nvPr>
        </p:nvSpPr>
        <p:spPr/>
        <p:txBody>
          <a:bodyPr/>
          <a:lstStyle/>
          <a:p>
            <a:endParaRPr lang="ro-RO"/>
          </a:p>
        </p:txBody>
      </p:sp>
      <p:sp>
        <p:nvSpPr>
          <p:cNvPr id="9" name="Substituent număr diapozitiv 8"/>
          <p:cNvSpPr>
            <a:spLocks noGrp="1"/>
          </p:cNvSpPr>
          <p:nvPr>
            <p:ph type="sldNum" sz="quarter" idx="12"/>
          </p:nvPr>
        </p:nvSpPr>
        <p:spPr/>
        <p:txBody>
          <a:bodyPr/>
          <a:lstStyle/>
          <a:p>
            <a:fld id="{0B6C7AF6-F5DD-4AA3-9281-1BCA95A92161}" type="slidenum">
              <a:rPr lang="ro-RO" smtClean="0"/>
              <a:t>‹#›</a:t>
            </a:fld>
            <a:endParaRPr lang="ro-RO"/>
          </a:p>
        </p:txBody>
      </p:sp>
    </p:spTree>
    <p:extLst>
      <p:ext uri="{BB962C8B-B14F-4D97-AF65-F5344CB8AC3E}">
        <p14:creationId xmlns:p14="http://schemas.microsoft.com/office/powerpoint/2010/main" val="3652911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a:t>Clic pentru editare stil titlu</a:t>
            </a:r>
          </a:p>
        </p:txBody>
      </p:sp>
      <p:sp>
        <p:nvSpPr>
          <p:cNvPr id="3" name="Substituent dată 2"/>
          <p:cNvSpPr>
            <a:spLocks noGrp="1"/>
          </p:cNvSpPr>
          <p:nvPr>
            <p:ph type="dt" sz="half" idx="10"/>
          </p:nvPr>
        </p:nvSpPr>
        <p:spPr/>
        <p:txBody>
          <a:bodyPr/>
          <a:lstStyle/>
          <a:p>
            <a:fld id="{7363E8AD-4F80-492A-97A9-79DD5BB5D54F}" type="datetimeFigureOut">
              <a:rPr lang="ro-RO" smtClean="0"/>
              <a:t>14.03.2019</a:t>
            </a:fld>
            <a:endParaRPr lang="ro-RO"/>
          </a:p>
        </p:txBody>
      </p:sp>
      <p:sp>
        <p:nvSpPr>
          <p:cNvPr id="4" name="Substituent subsol 3"/>
          <p:cNvSpPr>
            <a:spLocks noGrp="1"/>
          </p:cNvSpPr>
          <p:nvPr>
            <p:ph type="ftr" sz="quarter" idx="11"/>
          </p:nvPr>
        </p:nvSpPr>
        <p:spPr/>
        <p:txBody>
          <a:bodyPr/>
          <a:lstStyle/>
          <a:p>
            <a:endParaRPr lang="ro-RO"/>
          </a:p>
        </p:txBody>
      </p:sp>
      <p:sp>
        <p:nvSpPr>
          <p:cNvPr id="5" name="Substituent număr diapozitiv 4"/>
          <p:cNvSpPr>
            <a:spLocks noGrp="1"/>
          </p:cNvSpPr>
          <p:nvPr>
            <p:ph type="sldNum" sz="quarter" idx="12"/>
          </p:nvPr>
        </p:nvSpPr>
        <p:spPr/>
        <p:txBody>
          <a:bodyPr/>
          <a:lstStyle/>
          <a:p>
            <a:fld id="{0B6C7AF6-F5DD-4AA3-9281-1BCA95A92161}" type="slidenum">
              <a:rPr lang="ro-RO" smtClean="0"/>
              <a:t>‹#›</a:t>
            </a:fld>
            <a:endParaRPr lang="ro-RO"/>
          </a:p>
        </p:txBody>
      </p:sp>
    </p:spTree>
    <p:extLst>
      <p:ext uri="{BB962C8B-B14F-4D97-AF65-F5344CB8AC3E}">
        <p14:creationId xmlns:p14="http://schemas.microsoft.com/office/powerpoint/2010/main" val="3836998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7363E8AD-4F80-492A-97A9-79DD5BB5D54F}" type="datetimeFigureOut">
              <a:rPr lang="ro-RO" smtClean="0"/>
              <a:t>14.03.2019</a:t>
            </a:fld>
            <a:endParaRPr lang="ro-RO"/>
          </a:p>
        </p:txBody>
      </p:sp>
      <p:sp>
        <p:nvSpPr>
          <p:cNvPr id="3" name="Substituent subsol 2"/>
          <p:cNvSpPr>
            <a:spLocks noGrp="1"/>
          </p:cNvSpPr>
          <p:nvPr>
            <p:ph type="ftr" sz="quarter" idx="11"/>
          </p:nvPr>
        </p:nvSpPr>
        <p:spPr/>
        <p:txBody>
          <a:bodyPr/>
          <a:lstStyle/>
          <a:p>
            <a:endParaRPr lang="ro-RO"/>
          </a:p>
        </p:txBody>
      </p:sp>
      <p:sp>
        <p:nvSpPr>
          <p:cNvPr id="4" name="Substituent număr diapozitiv 3"/>
          <p:cNvSpPr>
            <a:spLocks noGrp="1"/>
          </p:cNvSpPr>
          <p:nvPr>
            <p:ph type="sldNum" sz="quarter" idx="12"/>
          </p:nvPr>
        </p:nvSpPr>
        <p:spPr/>
        <p:txBody>
          <a:bodyPr/>
          <a:lstStyle/>
          <a:p>
            <a:fld id="{0B6C7AF6-F5DD-4AA3-9281-1BCA95A92161}" type="slidenum">
              <a:rPr lang="ro-RO" smtClean="0"/>
              <a:t>‹#›</a:t>
            </a:fld>
            <a:endParaRPr lang="ro-RO"/>
          </a:p>
        </p:txBody>
      </p:sp>
    </p:spTree>
    <p:extLst>
      <p:ext uri="{BB962C8B-B14F-4D97-AF65-F5344CB8AC3E}">
        <p14:creationId xmlns:p14="http://schemas.microsoft.com/office/powerpoint/2010/main" val="1895968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839788" y="457200"/>
            <a:ext cx="3932237" cy="1600200"/>
          </a:xfrm>
        </p:spPr>
        <p:txBody>
          <a:bodyPr anchor="b"/>
          <a:lstStyle>
            <a:lvl1pPr>
              <a:defRPr sz="3200"/>
            </a:lvl1pPr>
          </a:lstStyle>
          <a:p>
            <a:r>
              <a:rPr lang="ro-RO"/>
              <a:t>Clic pentru editare stil titlu</a:t>
            </a:r>
          </a:p>
        </p:txBody>
      </p:sp>
      <p:sp>
        <p:nvSpPr>
          <p:cNvPr id="3" name="Substituent conținut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Clic pentru editare stiluri text Coordonator</a:t>
            </a:r>
          </a:p>
        </p:txBody>
      </p:sp>
      <p:sp>
        <p:nvSpPr>
          <p:cNvPr id="5" name="Substituent dată 4"/>
          <p:cNvSpPr>
            <a:spLocks noGrp="1"/>
          </p:cNvSpPr>
          <p:nvPr>
            <p:ph type="dt" sz="half" idx="10"/>
          </p:nvPr>
        </p:nvSpPr>
        <p:spPr/>
        <p:txBody>
          <a:bodyPr/>
          <a:lstStyle/>
          <a:p>
            <a:fld id="{7363E8AD-4F80-492A-97A9-79DD5BB5D54F}" type="datetimeFigureOut">
              <a:rPr lang="ro-RO" smtClean="0"/>
              <a:t>14.03.2019</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0B6C7AF6-F5DD-4AA3-9281-1BCA95A92161}" type="slidenum">
              <a:rPr lang="ro-RO" smtClean="0"/>
              <a:t>‹#›</a:t>
            </a:fld>
            <a:endParaRPr lang="ro-RO"/>
          </a:p>
        </p:txBody>
      </p:sp>
    </p:spTree>
    <p:extLst>
      <p:ext uri="{BB962C8B-B14F-4D97-AF65-F5344CB8AC3E}">
        <p14:creationId xmlns:p14="http://schemas.microsoft.com/office/powerpoint/2010/main" val="2243803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839788" y="457200"/>
            <a:ext cx="3932237" cy="1600200"/>
          </a:xfrm>
        </p:spPr>
        <p:txBody>
          <a:bodyPr anchor="b"/>
          <a:lstStyle>
            <a:lvl1pPr>
              <a:defRPr sz="3200"/>
            </a:lvl1pPr>
          </a:lstStyle>
          <a:p>
            <a:r>
              <a:rPr lang="ro-RO"/>
              <a:t>Clic pentru editare stil titlu</a:t>
            </a:r>
          </a:p>
        </p:txBody>
      </p:sp>
      <p:sp>
        <p:nvSpPr>
          <p:cNvPr id="3" name="Substituent i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Substituent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Clic pentru editare stiluri text Coordonator</a:t>
            </a:r>
          </a:p>
        </p:txBody>
      </p:sp>
      <p:sp>
        <p:nvSpPr>
          <p:cNvPr id="5" name="Substituent dată 4"/>
          <p:cNvSpPr>
            <a:spLocks noGrp="1"/>
          </p:cNvSpPr>
          <p:nvPr>
            <p:ph type="dt" sz="half" idx="10"/>
          </p:nvPr>
        </p:nvSpPr>
        <p:spPr/>
        <p:txBody>
          <a:bodyPr/>
          <a:lstStyle/>
          <a:p>
            <a:fld id="{7363E8AD-4F80-492A-97A9-79DD5BB5D54F}" type="datetimeFigureOut">
              <a:rPr lang="ro-RO" smtClean="0"/>
              <a:t>14.03.2019</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0B6C7AF6-F5DD-4AA3-9281-1BCA95A92161}" type="slidenum">
              <a:rPr lang="ro-RO" smtClean="0"/>
              <a:t>‹#›</a:t>
            </a:fld>
            <a:endParaRPr lang="ro-RO"/>
          </a:p>
        </p:txBody>
      </p:sp>
    </p:spTree>
    <p:extLst>
      <p:ext uri="{BB962C8B-B14F-4D97-AF65-F5344CB8AC3E}">
        <p14:creationId xmlns:p14="http://schemas.microsoft.com/office/powerpoint/2010/main" val="1525016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o-RO"/>
              <a:t>Clic pentru editare stil titlu</a:t>
            </a:r>
          </a:p>
        </p:txBody>
      </p:sp>
      <p:sp>
        <p:nvSpPr>
          <p:cNvPr id="3" name="Substituent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63E8AD-4F80-492A-97A9-79DD5BB5D54F}" type="datetimeFigureOut">
              <a:rPr lang="ro-RO" smtClean="0"/>
              <a:t>14.03.2019</a:t>
            </a:fld>
            <a:endParaRPr lang="ro-RO"/>
          </a:p>
        </p:txBody>
      </p:sp>
      <p:sp>
        <p:nvSpPr>
          <p:cNvPr id="5" name="Substituent subsol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ubstituent număr diapozitiv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C7AF6-F5DD-4AA3-9281-1BCA95A92161}" type="slidenum">
              <a:rPr lang="ro-RO" smtClean="0"/>
              <a:t>‹#›</a:t>
            </a:fld>
            <a:endParaRPr lang="ro-RO"/>
          </a:p>
        </p:txBody>
      </p:sp>
    </p:spTree>
    <p:extLst>
      <p:ext uri="{BB962C8B-B14F-4D97-AF65-F5344CB8AC3E}">
        <p14:creationId xmlns:p14="http://schemas.microsoft.com/office/powerpoint/2010/main" val="2934950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94857" y="2351782"/>
            <a:ext cx="7045234" cy="2277547"/>
          </a:xfrm>
          <a:prstGeom prst="rect">
            <a:avLst/>
          </a:prstGeom>
        </p:spPr>
        <p:txBody>
          <a:bodyPr wrap="square">
            <a:spAutoFit/>
          </a:bodyPr>
          <a:lstStyle/>
          <a:p>
            <a:pPr algn="ctr"/>
            <a:r>
              <a:rPr lang="en-GB" b="1" dirty="0">
                <a:latin typeface="Tw Cen MT"/>
              </a:rPr>
              <a:t>ERASMUS + PROGRAMME- STRATEGIC PARTNERSHIP</a:t>
            </a:r>
            <a:br>
              <a:rPr lang="en-GB" b="1" dirty="0">
                <a:latin typeface="Tw Cen MT"/>
              </a:rPr>
            </a:br>
            <a:r>
              <a:rPr lang="en-GB" sz="2400" b="1" dirty="0">
                <a:latin typeface="Times New Roman" pitchFamily="18" charset="0"/>
                <a:cs typeface="Arial" pitchFamily="34" charset="0"/>
              </a:rPr>
              <a:t>‘</a:t>
            </a:r>
            <a:r>
              <a:rPr lang="ro-RO" sz="2400" b="1" dirty="0">
                <a:latin typeface="Times New Roman" pitchFamily="18" charset="0"/>
                <a:cs typeface="Arial" pitchFamily="34" charset="0"/>
              </a:rPr>
              <a:t>Youngsters Nowadays. Where from, Where to?’</a:t>
            </a:r>
            <a:br>
              <a:rPr lang="en-GB" b="1" dirty="0">
                <a:latin typeface="Times New Roman" pitchFamily="18" charset="0"/>
                <a:cs typeface="Arial" pitchFamily="34" charset="0"/>
              </a:rPr>
            </a:br>
            <a:r>
              <a:rPr lang="ro-RO" b="1" dirty="0">
                <a:latin typeface="Tw Cen MT"/>
              </a:rPr>
              <a:t>2017-1-RO01-KA219-037190</a:t>
            </a:r>
            <a:br>
              <a:rPr lang="en-US" b="1" dirty="0">
                <a:latin typeface="Tw Cen MT"/>
              </a:rPr>
            </a:br>
            <a:br>
              <a:rPr lang="en-US" b="1" dirty="0">
                <a:latin typeface="Tw Cen MT"/>
              </a:rPr>
            </a:br>
            <a:r>
              <a:rPr lang="en-US" sz="3200" b="1" dirty="0">
                <a:latin typeface="Tw Cen MT"/>
              </a:rPr>
              <a:t>AM I PREPARED FOR THE JOB MARKET?</a:t>
            </a:r>
            <a:r>
              <a:rPr lang="en-US" sz="3200" b="1" dirty="0"/>
              <a:t> </a:t>
            </a:r>
            <a:endParaRPr lang="en-US" sz="3200" dirty="0"/>
          </a:p>
        </p:txBody>
      </p:sp>
      <p:pic>
        <p:nvPicPr>
          <p:cNvPr id="6" name="Picture 5"/>
          <p:cNvPicPr>
            <a:picLocks noChangeAspect="1"/>
          </p:cNvPicPr>
          <p:nvPr/>
        </p:nvPicPr>
        <p:blipFill>
          <a:blip r:embed="rId2"/>
          <a:stretch>
            <a:fillRect/>
          </a:stretch>
        </p:blipFill>
        <p:spPr>
          <a:xfrm>
            <a:off x="304562" y="181474"/>
            <a:ext cx="2743438" cy="2280102"/>
          </a:xfrm>
          <a:prstGeom prst="rect">
            <a:avLst/>
          </a:prstGeom>
        </p:spPr>
      </p:pic>
      <p:pic>
        <p:nvPicPr>
          <p:cNvPr id="7" name="Picture 6"/>
          <p:cNvPicPr>
            <a:picLocks noChangeAspect="1"/>
          </p:cNvPicPr>
          <p:nvPr/>
        </p:nvPicPr>
        <p:blipFill>
          <a:blip r:embed="rId3"/>
          <a:stretch>
            <a:fillRect/>
          </a:stretch>
        </p:blipFill>
        <p:spPr>
          <a:xfrm>
            <a:off x="5669280" y="274688"/>
            <a:ext cx="6283024" cy="1536325"/>
          </a:xfrm>
          <a:prstGeom prst="rect">
            <a:avLst/>
          </a:prstGeom>
        </p:spPr>
      </p:pic>
      <p:pic>
        <p:nvPicPr>
          <p:cNvPr id="8" name="Picture 7"/>
          <p:cNvPicPr>
            <a:picLocks noChangeAspect="1"/>
          </p:cNvPicPr>
          <p:nvPr/>
        </p:nvPicPr>
        <p:blipFill>
          <a:blip r:embed="rId4"/>
          <a:stretch>
            <a:fillRect/>
          </a:stretch>
        </p:blipFill>
        <p:spPr>
          <a:xfrm>
            <a:off x="10302240" y="1943314"/>
            <a:ext cx="1585198" cy="939223"/>
          </a:xfrm>
          <a:prstGeom prst="rect">
            <a:avLst/>
          </a:prstGeom>
        </p:spPr>
      </p:pic>
    </p:spTree>
    <p:extLst>
      <p:ext uri="{BB962C8B-B14F-4D97-AF65-F5344CB8AC3E}">
        <p14:creationId xmlns:p14="http://schemas.microsoft.com/office/powerpoint/2010/main" val="1359480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E36603-D244-4CE9-B0A9-A502043B4A77}"/>
              </a:ext>
            </a:extLst>
          </p:cNvPr>
          <p:cNvSpPr/>
          <p:nvPr/>
        </p:nvSpPr>
        <p:spPr>
          <a:xfrm>
            <a:off x="1491449" y="1720840"/>
            <a:ext cx="9250532" cy="2862322"/>
          </a:xfrm>
          <a:prstGeom prst="rect">
            <a:avLst/>
          </a:prstGeom>
        </p:spPr>
        <p:txBody>
          <a:bodyPr wrap="square">
            <a:spAutoFit/>
          </a:bodyPr>
          <a:lstStyle/>
          <a:p>
            <a:r>
              <a:rPr lang="en-US" sz="2000" b="1" dirty="0"/>
              <a:t>Body Paragraph 3: Call to Action </a:t>
            </a:r>
            <a:r>
              <a:rPr lang="en-US" sz="2000" dirty="0"/>
              <a:t>– we should conclude our letter with a brief paragraph on how we will follow up. If the job listing states not to follow up, we should simply say that we look forward to hearing from the employer.</a:t>
            </a:r>
          </a:p>
          <a:p>
            <a:endParaRPr lang="en-US" sz="2000" dirty="0"/>
          </a:p>
          <a:p>
            <a:r>
              <a:rPr lang="en-US" sz="2000" b="1" dirty="0"/>
              <a:t>Closing remarks- </a:t>
            </a:r>
            <a:r>
              <a:rPr lang="en-US" sz="2000" dirty="0"/>
              <a:t>we should end the letter of intent with a professional closing such as ‘Yours faithfully’ or ‘Yours sincerely’, depending on the fact that we know the name of the person to whom we address the letter or we do not know the name. If we are submitting a printed letter, we should include a handwritten signature followed by your typed name. If we are emailing the letter, we should conclude with  our email signature.</a:t>
            </a:r>
          </a:p>
        </p:txBody>
      </p:sp>
    </p:spTree>
    <p:extLst>
      <p:ext uri="{BB962C8B-B14F-4D97-AF65-F5344CB8AC3E}">
        <p14:creationId xmlns:p14="http://schemas.microsoft.com/office/powerpoint/2010/main" val="103830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41454FA-5F49-488C-BF95-EED8AFF16713}"/>
              </a:ext>
            </a:extLst>
          </p:cNvPr>
          <p:cNvSpPr/>
          <p:nvPr/>
        </p:nvSpPr>
        <p:spPr>
          <a:xfrm>
            <a:off x="1544715" y="2967335"/>
            <a:ext cx="9658904" cy="707886"/>
          </a:xfrm>
          <a:prstGeom prst="rect">
            <a:avLst/>
          </a:prstGeom>
        </p:spPr>
        <p:txBody>
          <a:bodyPr wrap="square">
            <a:spAutoFit/>
          </a:bodyPr>
          <a:lstStyle/>
          <a:p>
            <a:r>
              <a:rPr lang="en-US" sz="2000" dirty="0"/>
              <a:t>The students participate in interviews with real managers so that they should acquire real life skills of how to behave during an interview.</a:t>
            </a:r>
          </a:p>
        </p:txBody>
      </p:sp>
    </p:spTree>
    <p:extLst>
      <p:ext uri="{BB962C8B-B14F-4D97-AF65-F5344CB8AC3E}">
        <p14:creationId xmlns:p14="http://schemas.microsoft.com/office/powerpoint/2010/main" val="885144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2763" y="1759018"/>
            <a:ext cx="7210697" cy="1477328"/>
          </a:xfrm>
          <a:prstGeom prst="rect">
            <a:avLst/>
          </a:prstGeom>
        </p:spPr>
        <p:txBody>
          <a:bodyPr wrap="square">
            <a:spAutoFit/>
          </a:bodyPr>
          <a:lstStyle/>
          <a:p>
            <a:r>
              <a:rPr lang="en-US" kern="1400" dirty="0">
                <a:solidFill>
                  <a:srgbClr val="222222"/>
                </a:solidFill>
                <a:latin typeface="Trebuchet MS" panose="020B0603020202020204" pitchFamily="34" charset="0"/>
              </a:rPr>
              <a:t>"</a:t>
            </a:r>
            <a:r>
              <a:rPr lang="en-US" b="1" kern="1400" dirty="0">
                <a:solidFill>
                  <a:srgbClr val="222222"/>
                </a:solidFill>
                <a:latin typeface="Trebuchet MS" panose="020B0603020202020204" pitchFamily="34" charset="0"/>
              </a:rPr>
              <a:t>This project has been funded with support from the European Commission. This publication reflects the views only of </a:t>
            </a:r>
            <a:endParaRPr lang="en-US" kern="1400" dirty="0">
              <a:solidFill>
                <a:srgbClr val="000000"/>
              </a:solidFill>
              <a:latin typeface="Times New Roman" panose="02020603050405020304" pitchFamily="18" charset="0"/>
            </a:endParaRPr>
          </a:p>
          <a:p>
            <a:r>
              <a:rPr lang="en-US" b="1" kern="1400" dirty="0">
                <a:solidFill>
                  <a:srgbClr val="222222"/>
                </a:solidFill>
                <a:latin typeface="Trebuchet MS" panose="020B0603020202020204" pitchFamily="34" charset="0"/>
              </a:rPr>
              <a:t>the author, and the Commission cannot be held responsible for any use which may be made of the information contained therein."</a:t>
            </a:r>
            <a:endParaRPr lang="en-US" kern="1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73956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4D4377-3E87-4320-AC1A-E0726EF8BCF8}"/>
              </a:ext>
            </a:extLst>
          </p:cNvPr>
          <p:cNvSpPr/>
          <p:nvPr/>
        </p:nvSpPr>
        <p:spPr>
          <a:xfrm>
            <a:off x="1518081" y="612845"/>
            <a:ext cx="8780015" cy="4708981"/>
          </a:xfrm>
          <a:prstGeom prst="rect">
            <a:avLst/>
          </a:prstGeom>
        </p:spPr>
        <p:txBody>
          <a:bodyPr wrap="square">
            <a:spAutoFit/>
          </a:bodyPr>
          <a:lstStyle/>
          <a:p>
            <a:r>
              <a:rPr lang="en-US" sz="2000" dirty="0"/>
              <a:t>According to the recommendations that are contained in the European Commission’s current documents, today's entrepreneurship education must be </a:t>
            </a:r>
            <a:r>
              <a:rPr lang="en-US" sz="2000" dirty="0" err="1"/>
              <a:t>materialised</a:t>
            </a:r>
            <a:r>
              <a:rPr lang="en-US" sz="2000" dirty="0"/>
              <a:t> through the development of a general set of competencies which are applicable to the all aspects of the students’ later professional life.</a:t>
            </a:r>
          </a:p>
          <a:p>
            <a:r>
              <a:rPr lang="en-US" sz="2000" dirty="0"/>
              <a:t>The activities that are unfolded in group projects are ways of learning, education and training that contribute to creating the spirit, skills and entrepreneurial </a:t>
            </a:r>
            <a:r>
              <a:rPr lang="en-US" sz="2000" dirty="0" err="1"/>
              <a:t>behaviour</a:t>
            </a:r>
            <a:r>
              <a:rPr lang="en-US" sz="2000" dirty="0"/>
              <a:t>.</a:t>
            </a:r>
          </a:p>
          <a:p>
            <a:r>
              <a:rPr lang="en-US" sz="2000" dirty="0"/>
              <a:t>Real-life experience, problem-based learning and exchange of experience become a practical entrepreneurial experience in education before graduation. Entrepreneurial competence and skills can only be acquired or formed through practical and real-life learning activities</a:t>
            </a:r>
          </a:p>
          <a:p>
            <a:r>
              <a:rPr lang="en-US" sz="2000" dirty="0"/>
              <a:t>One of the most important activities in the acquisition of entrepreneurial skills is the design of  the documents that will help any young person to build up an image, a "portrait" through which to objectively represent his/her skills and aptitudes.</a:t>
            </a:r>
          </a:p>
          <a:p>
            <a:r>
              <a:rPr lang="en-US" sz="2000" dirty="0"/>
              <a:t>Two of these documents are the CV and letter of intent.</a:t>
            </a:r>
            <a:endParaRPr lang="ro-RO" sz="2000" dirty="0"/>
          </a:p>
        </p:txBody>
      </p:sp>
    </p:spTree>
    <p:extLst>
      <p:ext uri="{BB962C8B-B14F-4D97-AF65-F5344CB8AC3E}">
        <p14:creationId xmlns:p14="http://schemas.microsoft.com/office/powerpoint/2010/main" val="1234813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1537A3-9401-4263-8E10-E755F40BAD01}"/>
              </a:ext>
            </a:extLst>
          </p:cNvPr>
          <p:cNvSpPr/>
          <p:nvPr/>
        </p:nvSpPr>
        <p:spPr>
          <a:xfrm>
            <a:off x="1766655" y="1443841"/>
            <a:ext cx="8540319" cy="3477875"/>
          </a:xfrm>
          <a:prstGeom prst="rect">
            <a:avLst/>
          </a:prstGeom>
        </p:spPr>
        <p:txBody>
          <a:bodyPr wrap="square">
            <a:spAutoFit/>
          </a:bodyPr>
          <a:lstStyle/>
          <a:p>
            <a:pPr algn="ctr"/>
            <a:r>
              <a:rPr lang="en-US" sz="2000" b="1" dirty="0"/>
              <a:t>Curriculum vitae</a:t>
            </a:r>
          </a:p>
          <a:p>
            <a:r>
              <a:rPr lang="en-US" sz="2000" dirty="0"/>
              <a:t>The CV is an instrument through which a candidate can "sell" his/her skills to a potential employer. Sometimes it takes only a few minutes for an experienced job hunter/recruiter to decide whether or not it is worth asking a candidate to come for the interview. Thus, candidates have to make sure that their CVs highlight their qualities and achievements in a concise and clear manner.</a:t>
            </a:r>
          </a:p>
          <a:p>
            <a:r>
              <a:rPr lang="en-US" sz="2000" dirty="0"/>
              <a:t>The CV is the starting point in any selection process. It usually mediates the interview between the candidate who offers his / her services and competences, and the representatives of the employer / </a:t>
            </a:r>
            <a:r>
              <a:rPr lang="en-US" sz="2000" dirty="0" err="1"/>
              <a:t>organisation</a:t>
            </a:r>
            <a:r>
              <a:rPr lang="en-US" sz="2000" dirty="0"/>
              <a:t> that will, at a later stage, conduct the selection interview.</a:t>
            </a:r>
          </a:p>
          <a:p>
            <a:r>
              <a:rPr lang="en-US" sz="2000" dirty="0"/>
              <a:t>.</a:t>
            </a:r>
          </a:p>
        </p:txBody>
      </p:sp>
    </p:spTree>
    <p:extLst>
      <p:ext uri="{BB962C8B-B14F-4D97-AF65-F5344CB8AC3E}">
        <p14:creationId xmlns:p14="http://schemas.microsoft.com/office/powerpoint/2010/main" val="3122298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B4E577-65A3-4CE8-AA42-8445AFA40D38}"/>
              </a:ext>
            </a:extLst>
          </p:cNvPr>
          <p:cNvSpPr/>
          <p:nvPr/>
        </p:nvSpPr>
        <p:spPr>
          <a:xfrm>
            <a:off x="1802167" y="1720840"/>
            <a:ext cx="8238478" cy="3477875"/>
          </a:xfrm>
          <a:prstGeom prst="rect">
            <a:avLst/>
          </a:prstGeom>
        </p:spPr>
        <p:txBody>
          <a:bodyPr wrap="square">
            <a:spAutoFit/>
          </a:bodyPr>
          <a:lstStyle/>
          <a:p>
            <a:r>
              <a:rPr lang="en-US" sz="2000" dirty="0"/>
              <a:t>The  CV - curriculum vitae is considered to be one of the most "handy" assessment procedures, based on biographical information. The data included in the CV should be easy to understand and interpret, being the document by which the person who selects gets persuaded that the applicant is the most suitable person for the job. Therefore, a curriculum vitae is not necessarily an autobiography, it is a functional document that should give the applicant the chance to participate in the interview, which is another stage of any selection process.</a:t>
            </a:r>
          </a:p>
          <a:p>
            <a:r>
              <a:rPr lang="en-US" sz="2000" dirty="0"/>
              <a:t>In a contemporary context,  there exists the </a:t>
            </a:r>
            <a:r>
              <a:rPr lang="en-US" sz="2000" dirty="0" err="1"/>
              <a:t>Europass</a:t>
            </a:r>
            <a:r>
              <a:rPr lang="en-US" sz="2000" dirty="0"/>
              <a:t> CV, whose features largely </a:t>
            </a:r>
            <a:r>
              <a:rPr lang="en-US" sz="2000" dirty="0" err="1"/>
              <a:t>standardise</a:t>
            </a:r>
            <a:r>
              <a:rPr lang="en-US" sz="2000" dirty="0"/>
              <a:t> the composition and information  that should be included in a  CV.</a:t>
            </a:r>
          </a:p>
        </p:txBody>
      </p:sp>
    </p:spTree>
    <p:extLst>
      <p:ext uri="{BB962C8B-B14F-4D97-AF65-F5344CB8AC3E}">
        <p14:creationId xmlns:p14="http://schemas.microsoft.com/office/powerpoint/2010/main" val="2434319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2C9D06B-ED4E-4D86-93CF-7A1F0DBF5F8B}"/>
              </a:ext>
            </a:extLst>
          </p:cNvPr>
          <p:cNvSpPr/>
          <p:nvPr/>
        </p:nvSpPr>
        <p:spPr>
          <a:xfrm>
            <a:off x="124287" y="1166843"/>
            <a:ext cx="10555550" cy="4401205"/>
          </a:xfrm>
          <a:prstGeom prst="rect">
            <a:avLst/>
          </a:prstGeom>
        </p:spPr>
        <p:txBody>
          <a:bodyPr wrap="square">
            <a:spAutoFit/>
          </a:bodyPr>
          <a:lstStyle/>
          <a:p>
            <a:pPr algn="ctr"/>
            <a:r>
              <a:rPr lang="en-US" sz="2000" b="1" dirty="0"/>
              <a:t>The main elements of a </a:t>
            </a:r>
            <a:r>
              <a:rPr lang="en-US" sz="2000" b="1" dirty="0" err="1"/>
              <a:t>Europass</a:t>
            </a:r>
            <a:r>
              <a:rPr lang="en-US" sz="2000" b="1" dirty="0"/>
              <a:t> CV are:</a:t>
            </a:r>
          </a:p>
          <a:p>
            <a:r>
              <a:rPr lang="en-US" sz="2000" b="1" dirty="0"/>
              <a:t>Personal Information;</a:t>
            </a:r>
          </a:p>
          <a:p>
            <a:r>
              <a:rPr lang="en-US" sz="2000" dirty="0"/>
              <a:t>- the work position for which the candidate is applying or the studies for which he/she is applying,</a:t>
            </a:r>
          </a:p>
          <a:p>
            <a:r>
              <a:rPr lang="en-US" sz="2000" b="1" dirty="0"/>
              <a:t>Professional Experience;</a:t>
            </a:r>
          </a:p>
          <a:p>
            <a:r>
              <a:rPr lang="en-US" sz="2000" dirty="0"/>
              <a:t> </a:t>
            </a:r>
            <a:r>
              <a:rPr lang="en-US" sz="2000" b="1" dirty="0"/>
              <a:t>Education and Training;</a:t>
            </a:r>
          </a:p>
          <a:p>
            <a:r>
              <a:rPr lang="en-US" sz="2000" b="1" dirty="0"/>
              <a:t>Personal skills;</a:t>
            </a:r>
          </a:p>
          <a:p>
            <a:r>
              <a:rPr lang="en-US" sz="2000" dirty="0"/>
              <a:t>- foreign languages;</a:t>
            </a:r>
          </a:p>
          <a:p>
            <a:r>
              <a:rPr lang="en-US" sz="2000" dirty="0"/>
              <a:t>- communication skills;</a:t>
            </a:r>
          </a:p>
          <a:p>
            <a:r>
              <a:rPr lang="en-US" sz="2000" dirty="0"/>
              <a:t>- organizational / managerial skills;</a:t>
            </a:r>
          </a:p>
          <a:p>
            <a:r>
              <a:rPr lang="en-US" sz="2000" dirty="0"/>
              <a:t> </a:t>
            </a:r>
            <a:r>
              <a:rPr lang="en-US" sz="2000" b="1" dirty="0"/>
              <a:t>Skills acquired in the workplace;</a:t>
            </a:r>
          </a:p>
          <a:p>
            <a:r>
              <a:rPr lang="en-US" sz="2000" dirty="0"/>
              <a:t>- computer skills;</a:t>
            </a:r>
          </a:p>
          <a:p>
            <a:r>
              <a:rPr lang="en-US" sz="2000" dirty="0"/>
              <a:t>- other skills;</a:t>
            </a:r>
          </a:p>
          <a:p>
            <a:r>
              <a:rPr lang="en-US" sz="2000" dirty="0"/>
              <a:t>- driver's license;</a:t>
            </a:r>
          </a:p>
          <a:p>
            <a:r>
              <a:rPr lang="en-US" sz="2000" b="1" dirty="0"/>
              <a:t>More information; Annexes (documents, diplomas, evidence of the activities mentioned in the CV</a:t>
            </a:r>
            <a:r>
              <a:rPr lang="en-US" sz="2000" dirty="0"/>
              <a:t>)</a:t>
            </a:r>
          </a:p>
        </p:txBody>
      </p:sp>
    </p:spTree>
    <p:extLst>
      <p:ext uri="{BB962C8B-B14F-4D97-AF65-F5344CB8AC3E}">
        <p14:creationId xmlns:p14="http://schemas.microsoft.com/office/powerpoint/2010/main" val="3046174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395AE5F-8204-4961-9076-D4EE4E088AC7}"/>
              </a:ext>
            </a:extLst>
          </p:cNvPr>
          <p:cNvSpPr/>
          <p:nvPr/>
        </p:nvSpPr>
        <p:spPr>
          <a:xfrm>
            <a:off x="1873187" y="1997839"/>
            <a:ext cx="8158579" cy="2554545"/>
          </a:xfrm>
          <a:prstGeom prst="rect">
            <a:avLst/>
          </a:prstGeom>
        </p:spPr>
        <p:txBody>
          <a:bodyPr wrap="square">
            <a:spAutoFit/>
          </a:bodyPr>
          <a:lstStyle/>
          <a:p>
            <a:r>
              <a:rPr lang="en-US" sz="2000" dirty="0"/>
              <a:t> The students are taught  the criteria to be followed in writing a CV. They learn that the chronological life curriculum is the most used type in which the headings are organized in stages from the current period and they continue, in reverse order, to the farthest period. The other type of CV, the functional life one, is the type of CV that </a:t>
            </a:r>
            <a:r>
              <a:rPr lang="en-US" sz="2000" dirty="0" err="1"/>
              <a:t>emphasises</a:t>
            </a:r>
            <a:r>
              <a:rPr lang="en-US" sz="2000" dirty="0"/>
              <a:t>, especially the candidate’s personal and professional achievements, without taking into account the chronology.</a:t>
            </a:r>
          </a:p>
          <a:p>
            <a:r>
              <a:rPr lang="en-US" sz="2000" dirty="0"/>
              <a:t>Special attention is given to the way the students write the  CV content.</a:t>
            </a:r>
          </a:p>
        </p:txBody>
      </p:sp>
    </p:spTree>
    <p:extLst>
      <p:ext uri="{BB962C8B-B14F-4D97-AF65-F5344CB8AC3E}">
        <p14:creationId xmlns:p14="http://schemas.microsoft.com/office/powerpoint/2010/main" val="1866954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674C1D-3772-48FC-BE34-7544933C4E30}"/>
              </a:ext>
            </a:extLst>
          </p:cNvPr>
          <p:cNvSpPr/>
          <p:nvPr/>
        </p:nvSpPr>
        <p:spPr>
          <a:xfrm>
            <a:off x="1047565" y="2136339"/>
            <a:ext cx="9543495" cy="2554545"/>
          </a:xfrm>
          <a:prstGeom prst="rect">
            <a:avLst/>
          </a:prstGeom>
        </p:spPr>
        <p:txBody>
          <a:bodyPr wrap="square">
            <a:spAutoFit/>
          </a:bodyPr>
          <a:lstStyle/>
          <a:p>
            <a:pPr algn="ctr"/>
            <a:r>
              <a:rPr lang="en-US" sz="2000" b="1" dirty="0"/>
              <a:t>A LETTER OF INTENT</a:t>
            </a:r>
          </a:p>
          <a:p>
            <a:pPr algn="ctr"/>
            <a:endParaRPr lang="en-US" sz="2000" b="1" dirty="0"/>
          </a:p>
          <a:p>
            <a:r>
              <a:rPr lang="en-US" sz="2000" dirty="0"/>
              <a:t>The  students  learn how to write a letter of intent. The letter of intent is also known as the letter of motivation or presentation. It is the first contact that is established with the employer and it  represents the link between the resume and the work placement.</a:t>
            </a:r>
          </a:p>
          <a:p>
            <a:r>
              <a:rPr lang="en-US" sz="2000" dirty="0"/>
              <a:t>Many employers do not even consider a CV unless they are accompanied by a letter of intent. Due to the content of the letter of intent, this presents a greater chance to highlight the candidate’s  personality and the "strong points".</a:t>
            </a:r>
          </a:p>
        </p:txBody>
      </p:sp>
    </p:spTree>
    <p:extLst>
      <p:ext uri="{BB962C8B-B14F-4D97-AF65-F5344CB8AC3E}">
        <p14:creationId xmlns:p14="http://schemas.microsoft.com/office/powerpoint/2010/main" val="3154347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08E65AE-1B6A-4780-93BF-8EC4F3CF31A1}"/>
              </a:ext>
            </a:extLst>
          </p:cNvPr>
          <p:cNvSpPr/>
          <p:nvPr/>
        </p:nvSpPr>
        <p:spPr>
          <a:xfrm>
            <a:off x="133165" y="1443841"/>
            <a:ext cx="10431262" cy="2246769"/>
          </a:xfrm>
          <a:prstGeom prst="rect">
            <a:avLst/>
          </a:prstGeom>
        </p:spPr>
        <p:txBody>
          <a:bodyPr wrap="square">
            <a:spAutoFit/>
          </a:bodyPr>
          <a:lstStyle/>
          <a:p>
            <a:r>
              <a:rPr lang="en-US" sz="2000" dirty="0"/>
              <a:t>Such a letter should be conceived exclusively for the employing </a:t>
            </a:r>
            <a:r>
              <a:rPr lang="en-US" sz="2000" dirty="0" err="1"/>
              <a:t>organisation</a:t>
            </a:r>
            <a:r>
              <a:rPr lang="en-US" sz="2000" dirty="0"/>
              <a:t>; it is the first chance to remark and express the special interest for the organization and the position you aim at.</a:t>
            </a:r>
          </a:p>
          <a:p>
            <a:r>
              <a:rPr lang="en-US" sz="2000" dirty="0"/>
              <a:t>Although the resume contains the most personal information, studies, and previous jobs, it is the letter of intent that will make the employer choose an applicant over the other candidates due to the personality and qualities that are reflected in it. It is proof of the work done during the previous career.</a:t>
            </a:r>
          </a:p>
          <a:p>
            <a:endParaRPr lang="en-US" sz="2000" dirty="0"/>
          </a:p>
        </p:txBody>
      </p:sp>
    </p:spTree>
    <p:extLst>
      <p:ext uri="{BB962C8B-B14F-4D97-AF65-F5344CB8AC3E}">
        <p14:creationId xmlns:p14="http://schemas.microsoft.com/office/powerpoint/2010/main" val="821529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A818638-1DA9-408B-B0C6-5D6C4A7E5303}"/>
              </a:ext>
            </a:extLst>
          </p:cNvPr>
          <p:cNvSpPr/>
          <p:nvPr/>
        </p:nvSpPr>
        <p:spPr>
          <a:xfrm>
            <a:off x="1180729" y="197346"/>
            <a:ext cx="9001957" cy="5940088"/>
          </a:xfrm>
          <a:prstGeom prst="rect">
            <a:avLst/>
          </a:prstGeom>
        </p:spPr>
        <p:txBody>
          <a:bodyPr wrap="square">
            <a:spAutoFit/>
          </a:bodyPr>
          <a:lstStyle/>
          <a:p>
            <a:pPr algn="ctr"/>
            <a:r>
              <a:rPr lang="en-US" sz="2000" b="1" dirty="0"/>
              <a:t>What to Include in a Letter of Intent</a:t>
            </a:r>
          </a:p>
          <a:p>
            <a:endParaRPr lang="en-US" sz="2000" b="1" dirty="0"/>
          </a:p>
          <a:p>
            <a:r>
              <a:rPr lang="en-US" sz="2000" b="1" dirty="0"/>
              <a:t>Opening Remarks- </a:t>
            </a:r>
            <a:r>
              <a:rPr lang="en-US" sz="2000" dirty="0"/>
              <a:t>we should begin with a professional salutation. For this we need to find out the name of the employer or hiring manager, and include it in your opening remarks. </a:t>
            </a:r>
          </a:p>
          <a:p>
            <a:endParaRPr lang="en-US" sz="2000" dirty="0"/>
          </a:p>
          <a:p>
            <a:r>
              <a:rPr lang="en-US" sz="2000" b="1" dirty="0"/>
              <a:t>Body Paragraph 1: Introduction- </a:t>
            </a:r>
            <a:r>
              <a:rPr lang="en-US" sz="2000" dirty="0"/>
              <a:t>We should begin our letter by introducing ourselves and explaining the reason why we are writing. If we want to respond to a specific job listing, we will mention this., whereas if we do not, we will simply explain that we are interested in working for the company. We should explain what type of work we are interested in, but in this case, we should not too specific.</a:t>
            </a:r>
          </a:p>
          <a:p>
            <a:endParaRPr lang="en-US" sz="2000" dirty="0"/>
          </a:p>
          <a:p>
            <a:r>
              <a:rPr lang="en-US" sz="2000" b="1" dirty="0"/>
              <a:t>Body Paragraph 2: Highlight Relevant Skills- </a:t>
            </a:r>
            <a:r>
              <a:rPr lang="en-US" sz="2000" dirty="0"/>
              <a:t>Here it is where we connect our skills and abilities to the job listing. We should spend some time to properly review the job description and the requirements listed in it.  We should also mention one or two important requirements of the job, and explain how we can meet these requirements. We will need to provide specific examples from our past work experiences. We might divide this section into two paragraphs, this depending on the number of skills we want to mention.</a:t>
            </a:r>
          </a:p>
        </p:txBody>
      </p:sp>
    </p:spTree>
    <p:extLst>
      <p:ext uri="{BB962C8B-B14F-4D97-AF65-F5344CB8AC3E}">
        <p14:creationId xmlns:p14="http://schemas.microsoft.com/office/powerpoint/2010/main" val="152147564"/>
      </p:ext>
    </p:extLst>
  </p:cSld>
  <p:clrMapOvr>
    <a:masterClrMapping/>
  </p:clrMapOvr>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1226</Words>
  <Application>Microsoft Office PowerPoint</Application>
  <PresentationFormat>Widescreen</PresentationFormat>
  <Paragraphs>47</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Times New Roman</vt:lpstr>
      <vt:lpstr>Trebuchet MS</vt:lpstr>
      <vt:lpstr>Tw Cen MT</vt:lpstr>
      <vt:lpstr>Temă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447</cp:revision>
  <dcterms:created xsi:type="dcterms:W3CDTF">2012-08-15T22:34:51Z</dcterms:created>
  <dcterms:modified xsi:type="dcterms:W3CDTF">2019-03-14T05:01:09Z</dcterms:modified>
</cp:coreProperties>
</file>