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3D72FB6-1E26-4513-B151-C490C1541134}" type="datetimeFigureOut">
              <a:rPr lang="en-US" smtClean="0"/>
              <a:pPr/>
              <a:t>3/1/2018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D7558B2-3F82-46E0-9D03-29F3CBEF7B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D72FB6-1E26-4513-B151-C490C1541134}"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558B2-3F82-46E0-9D03-29F3CBEF7B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D72FB6-1E26-4513-B151-C490C1541134}"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558B2-3F82-46E0-9D03-29F3CBEF7B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D72FB6-1E26-4513-B151-C490C1541134}"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558B2-3F82-46E0-9D03-29F3CBEF7B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3D72FB6-1E26-4513-B151-C490C1541134}"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558B2-3F82-46E0-9D03-29F3CBEF7B0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D72FB6-1E26-4513-B151-C490C1541134}"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558B2-3F82-46E0-9D03-29F3CBEF7B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3D72FB6-1E26-4513-B151-C490C1541134}" type="datetimeFigureOut">
              <a:rPr lang="en-US" smtClean="0"/>
              <a:pPr/>
              <a:t>3/1/2018</a:t>
            </a:fld>
            <a:endParaRPr lang="en-US"/>
          </a:p>
        </p:txBody>
      </p:sp>
      <p:sp>
        <p:nvSpPr>
          <p:cNvPr id="27" name="Slide Number Placeholder 26"/>
          <p:cNvSpPr>
            <a:spLocks noGrp="1"/>
          </p:cNvSpPr>
          <p:nvPr>
            <p:ph type="sldNum" sz="quarter" idx="11"/>
          </p:nvPr>
        </p:nvSpPr>
        <p:spPr/>
        <p:txBody>
          <a:bodyPr rtlCol="0"/>
          <a:lstStyle/>
          <a:p>
            <a:fld id="{8D7558B2-3F82-46E0-9D03-29F3CBEF7B0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3D72FB6-1E26-4513-B151-C490C1541134}" type="datetimeFigureOut">
              <a:rPr lang="en-US" smtClean="0"/>
              <a:pPr/>
              <a:t>3/1/2018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8D7558B2-3F82-46E0-9D03-29F3CBEF7B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D72FB6-1E26-4513-B151-C490C1541134}" type="datetimeFigureOut">
              <a:rPr lang="en-US" smtClean="0"/>
              <a:pPr/>
              <a:t>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7558B2-3F82-46E0-9D03-29F3CBEF7B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D72FB6-1E26-4513-B151-C490C1541134}"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558B2-3F82-46E0-9D03-29F3CBEF7B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3D72FB6-1E26-4513-B151-C490C1541134}"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558B2-3F82-46E0-9D03-29F3CBEF7B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3D72FB6-1E26-4513-B151-C490C1541134}" type="datetimeFigureOut">
              <a:rPr lang="en-US" smtClean="0"/>
              <a:pPr/>
              <a:t>3/1/2018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D7558B2-3F82-46E0-9D03-29F3CBEF7B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srcRect/>
          <a:stretch>
            <a:fillRect/>
          </a:stretch>
        </p:blipFill>
        <p:spPr bwMode="auto">
          <a:xfrm>
            <a:off x="0" y="0"/>
            <a:ext cx="4929190" cy="1500174"/>
          </a:xfrm>
          <a:prstGeom prst="rect">
            <a:avLst/>
          </a:prstGeom>
          <a:noFill/>
          <a:ln w="9525">
            <a:noFill/>
            <a:miter lim="800000"/>
            <a:headEnd/>
            <a:tailEnd/>
          </a:ln>
          <a:effectLst/>
        </p:spPr>
      </p:pic>
      <p:pic>
        <p:nvPicPr>
          <p:cNvPr id="4" name="Picture 3"/>
          <p:cNvPicPr>
            <a:picLocks noChangeAspect="1" noChangeArrowheads="1"/>
          </p:cNvPicPr>
          <p:nvPr/>
        </p:nvPicPr>
        <p:blipFill>
          <a:blip r:embed="rId3"/>
          <a:srcRect/>
          <a:stretch>
            <a:fillRect/>
          </a:stretch>
        </p:blipFill>
        <p:spPr bwMode="auto">
          <a:xfrm>
            <a:off x="4929190" y="0"/>
            <a:ext cx="4214811" cy="1500150"/>
          </a:xfrm>
          <a:prstGeom prst="rect">
            <a:avLst/>
          </a:prstGeom>
          <a:noFill/>
          <a:ln w="9525" algn="in">
            <a:noFill/>
            <a:miter lim="800000"/>
            <a:headEnd/>
            <a:tailEnd/>
          </a:ln>
          <a:effectLst/>
        </p:spPr>
      </p:pic>
      <p:sp>
        <p:nvSpPr>
          <p:cNvPr id="6" name="Rectangle 5"/>
          <p:cNvSpPr/>
          <p:nvPr/>
        </p:nvSpPr>
        <p:spPr>
          <a:xfrm>
            <a:off x="428596" y="1857364"/>
            <a:ext cx="7643866" cy="923330"/>
          </a:xfrm>
          <a:prstGeom prst="rect">
            <a:avLst/>
          </a:prstGeom>
        </p:spPr>
        <p:txBody>
          <a:bodyPr wrap="square">
            <a:spAutoFit/>
          </a:bodyPr>
          <a:lstStyle/>
          <a:p>
            <a:r>
              <a:rPr lang="en-GB" b="1" dirty="0" smtClean="0">
                <a:solidFill>
                  <a:schemeClr val="bg1"/>
                </a:solidFill>
              </a:rPr>
              <a:t>ERASMUS + PROGRAMME- STRATEGIC PARTNERSHIP</a:t>
            </a:r>
            <a:br>
              <a:rPr lang="en-GB" b="1" dirty="0" smtClean="0">
                <a:solidFill>
                  <a:schemeClr val="bg1"/>
                </a:solidFill>
              </a:rPr>
            </a:br>
            <a:r>
              <a:rPr lang="en-GB" b="1" dirty="0" smtClean="0">
                <a:solidFill>
                  <a:schemeClr val="bg1"/>
                </a:solidFill>
                <a:latin typeface="Times New Roman" pitchFamily="18" charset="0"/>
                <a:cs typeface="Arial" pitchFamily="34" charset="0"/>
              </a:rPr>
              <a:t>‘</a:t>
            </a:r>
            <a:r>
              <a:rPr lang="ro-RO" b="1" dirty="0" smtClean="0">
                <a:solidFill>
                  <a:schemeClr val="bg1"/>
                </a:solidFill>
                <a:latin typeface="Times New Roman" pitchFamily="18" charset="0"/>
                <a:cs typeface="Arial" pitchFamily="34" charset="0"/>
              </a:rPr>
              <a:t>Youngsters Nowadays. Where from, Where to?’</a:t>
            </a:r>
            <a:r>
              <a:rPr lang="en-GB" b="1" dirty="0" smtClean="0">
                <a:solidFill>
                  <a:schemeClr val="bg1"/>
                </a:solidFill>
                <a:latin typeface="Times New Roman" pitchFamily="18" charset="0"/>
                <a:cs typeface="Arial" pitchFamily="34" charset="0"/>
              </a:rPr>
              <a:t/>
            </a:r>
            <a:br>
              <a:rPr lang="en-GB" b="1" dirty="0" smtClean="0">
                <a:solidFill>
                  <a:schemeClr val="bg1"/>
                </a:solidFill>
                <a:latin typeface="Times New Roman" pitchFamily="18" charset="0"/>
                <a:cs typeface="Arial" pitchFamily="34" charset="0"/>
              </a:rPr>
            </a:br>
            <a:r>
              <a:rPr lang="ro-RO" b="1" dirty="0" smtClean="0">
                <a:solidFill>
                  <a:schemeClr val="bg1"/>
                </a:solidFill>
              </a:rPr>
              <a:t>2017-1-RO01-KA219-037190_1</a:t>
            </a:r>
            <a:endParaRPr lang="en-GB" dirty="0">
              <a:solidFill>
                <a:schemeClr val="bg1"/>
              </a:solidFill>
            </a:endParaRPr>
          </a:p>
        </p:txBody>
      </p:sp>
      <p:sp>
        <p:nvSpPr>
          <p:cNvPr id="8" name="Rectangle 7"/>
          <p:cNvSpPr/>
          <p:nvPr/>
        </p:nvSpPr>
        <p:spPr>
          <a:xfrm>
            <a:off x="214282" y="3929066"/>
            <a:ext cx="8143932" cy="1384995"/>
          </a:xfrm>
          <a:prstGeom prst="rect">
            <a:avLst/>
          </a:prstGeom>
        </p:spPr>
        <p:txBody>
          <a:bodyPr wrap="square">
            <a:spAutoFit/>
          </a:bodyPr>
          <a:lstStyle/>
          <a:p>
            <a:pPr algn="ctr"/>
            <a:r>
              <a:rPr lang="en-GB" sz="2800" b="1" dirty="0" smtClean="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rPr>
              <a:t>The Romanian project team presents</a:t>
            </a:r>
            <a:r>
              <a:rPr lang="en-GB" sz="2800" b="1" dirty="0" smtClean="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rPr>
              <a:t>:</a:t>
            </a:r>
          </a:p>
          <a:p>
            <a:pPr algn="ctr"/>
            <a:r>
              <a:rPr lang="en-GB" sz="2800" b="1" dirty="0" smtClean="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rPr>
              <a:t> A YOUNGSTER’S HEALTHY MEALS FOR A WEEK </a:t>
            </a:r>
            <a:endParaRPr lang="en-GB" sz="2800" b="1" dirty="0" smtClean="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43174" y="714356"/>
            <a:ext cx="4500594" cy="646331"/>
          </a:xfrm>
          <a:prstGeom prst="rect">
            <a:avLst/>
          </a:prstGeom>
          <a:noFill/>
        </p:spPr>
        <p:txBody>
          <a:bodyPr wrap="square" rtlCol="0">
            <a:spAutoFit/>
          </a:bodyPr>
          <a:lstStyle/>
          <a:p>
            <a:pPr algn="ctr"/>
            <a:r>
              <a:rPr lang="ro-RO" sz="3600" dirty="0" smtClean="0">
                <a:latin typeface="Times New Roman" pitchFamily="18" charset="0"/>
                <a:cs typeface="Times New Roman" pitchFamily="18" charset="0"/>
              </a:rPr>
              <a:t>THURSDAY</a:t>
            </a:r>
            <a:endParaRPr lang="en-US" sz="3600" dirty="0">
              <a:latin typeface="Times New Roman" pitchFamily="18" charset="0"/>
              <a:cs typeface="Times New Roman" pitchFamily="18" charset="0"/>
            </a:endParaRPr>
          </a:p>
        </p:txBody>
      </p:sp>
      <p:sp>
        <p:nvSpPr>
          <p:cNvPr id="4" name="TextBox 3"/>
          <p:cNvSpPr txBox="1"/>
          <p:nvPr/>
        </p:nvSpPr>
        <p:spPr>
          <a:xfrm>
            <a:off x="857224" y="1928802"/>
            <a:ext cx="7286676" cy="3785652"/>
          </a:xfrm>
          <a:prstGeom prst="rect">
            <a:avLst/>
          </a:prstGeom>
          <a:noFill/>
        </p:spPr>
        <p:txBody>
          <a:bodyPr wrap="square" rtlCol="0">
            <a:spAutoFit/>
          </a:bodyPr>
          <a:lstStyle/>
          <a:p>
            <a:pPr>
              <a:buFont typeface="Wingdings" pitchFamily="2" charset="2"/>
              <a:buChar char="§"/>
            </a:pPr>
            <a:r>
              <a:rPr lang="en-US" sz="2000" dirty="0" smtClean="0">
                <a:solidFill>
                  <a:srgbClr val="FF0000"/>
                </a:solidFill>
                <a:latin typeface="Times New Roman" pitchFamily="18" charset="0"/>
                <a:cs typeface="Times New Roman" pitchFamily="18" charset="0"/>
              </a:rPr>
              <a:t> Breakfast</a:t>
            </a:r>
          </a:p>
          <a:p>
            <a:r>
              <a:rPr lang="en-US" sz="2000" dirty="0" smtClean="0">
                <a:latin typeface="Times New Roman" pitchFamily="18" charset="0"/>
                <a:cs typeface="Times New Roman" pitchFamily="18" charset="0"/>
              </a:rPr>
              <a:t>A classic breakfast for kids but still healthy is : </a:t>
            </a:r>
            <a:r>
              <a:rPr lang="en-US" sz="2000" dirty="0" smtClean="0">
                <a:solidFill>
                  <a:schemeClr val="accent6">
                    <a:lumMod val="50000"/>
                  </a:schemeClr>
                </a:solidFill>
                <a:latin typeface="Times New Roman" pitchFamily="18" charset="0"/>
                <a:cs typeface="Times New Roman" pitchFamily="18" charset="0"/>
              </a:rPr>
              <a:t>milk with oatmeal </a:t>
            </a:r>
            <a:r>
              <a:rPr lang="en-US" sz="2000" dirty="0" smtClean="0">
                <a:latin typeface="Times New Roman" pitchFamily="18" charset="0"/>
                <a:cs typeface="Times New Roman" pitchFamily="18" charset="0"/>
              </a:rPr>
              <a:t>. It is high in carbohydrates and high in fibers.</a:t>
            </a:r>
            <a:endParaRPr lang="ro-RO"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buFont typeface="Wingdings" pitchFamily="2" charset="2"/>
              <a:buChar char="§"/>
            </a:pPr>
            <a:r>
              <a:rPr lang="en-US" sz="2000" dirty="0" smtClean="0">
                <a:solidFill>
                  <a:srgbClr val="FF0000"/>
                </a:solidFill>
                <a:latin typeface="Times New Roman" pitchFamily="18" charset="0"/>
                <a:cs typeface="Times New Roman" pitchFamily="18" charset="0"/>
              </a:rPr>
              <a:t> Lunch</a:t>
            </a:r>
          </a:p>
          <a:p>
            <a:r>
              <a:rPr lang="en-US" sz="2000" dirty="0" smtClean="0">
                <a:latin typeface="Times New Roman" pitchFamily="18" charset="0"/>
                <a:cs typeface="Times New Roman" pitchFamily="18" charset="0"/>
              </a:rPr>
              <a:t>Thursday lunch = a happy meal to get you through the rest of the week. </a:t>
            </a:r>
            <a:r>
              <a:rPr lang="en-US" sz="2000" dirty="0" smtClean="0">
                <a:solidFill>
                  <a:schemeClr val="accent6">
                    <a:lumMod val="50000"/>
                  </a:schemeClr>
                </a:solidFill>
                <a:latin typeface="Times New Roman" pitchFamily="18" charset="0"/>
                <a:cs typeface="Times New Roman" pitchFamily="18" charset="0"/>
              </a:rPr>
              <a:t>Grilled salmon with avocado and onions.</a:t>
            </a:r>
            <a:endParaRPr lang="ro-RO" sz="2000" dirty="0" smtClean="0">
              <a:solidFill>
                <a:schemeClr val="accent6">
                  <a:lumMod val="50000"/>
                </a:schemeClr>
              </a:solidFill>
              <a:latin typeface="Times New Roman" pitchFamily="18" charset="0"/>
              <a:cs typeface="Times New Roman" pitchFamily="18" charset="0"/>
            </a:endParaRPr>
          </a:p>
          <a:p>
            <a:endParaRPr lang="en-US" sz="2000" dirty="0" smtClean="0">
              <a:solidFill>
                <a:srgbClr val="FF0000"/>
              </a:solidFill>
              <a:latin typeface="Times New Roman" pitchFamily="18" charset="0"/>
              <a:cs typeface="Times New Roman" pitchFamily="18" charset="0"/>
            </a:endParaRPr>
          </a:p>
          <a:p>
            <a:pPr>
              <a:buFont typeface="Wingdings" pitchFamily="2" charset="2"/>
              <a:buChar char="§"/>
            </a:pPr>
            <a:r>
              <a:rPr lang="en-US" sz="2000" dirty="0" smtClean="0">
                <a:solidFill>
                  <a:srgbClr val="FF0000"/>
                </a:solidFill>
                <a:latin typeface="Times New Roman" pitchFamily="18" charset="0"/>
                <a:cs typeface="Times New Roman" pitchFamily="18" charset="0"/>
              </a:rPr>
              <a:t> Dinner</a:t>
            </a:r>
          </a:p>
          <a:p>
            <a:r>
              <a:rPr lang="en-US" sz="2000" dirty="0" smtClean="0">
                <a:latin typeface="Times New Roman" pitchFamily="18" charset="0"/>
                <a:cs typeface="Times New Roman" pitchFamily="18" charset="0"/>
              </a:rPr>
              <a:t>We ate a heavy protein meal last night, today we are going to take it </a:t>
            </a:r>
            <a:r>
              <a:rPr lang="en-US" sz="2000" dirty="0" smtClean="0">
                <a:latin typeface="Times New Roman" pitchFamily="18" charset="0"/>
                <a:cs typeface="Times New Roman" pitchFamily="18" charset="0"/>
              </a:rPr>
              <a:t>easily </a:t>
            </a:r>
            <a:r>
              <a:rPr lang="en-US" sz="2000" dirty="0" smtClean="0">
                <a:latin typeface="Times New Roman" pitchFamily="18" charset="0"/>
                <a:cs typeface="Times New Roman" pitchFamily="18" charset="0"/>
              </a:rPr>
              <a:t>with just cooked </a:t>
            </a:r>
            <a:r>
              <a:rPr lang="en-US" sz="2000" dirty="0" smtClean="0">
                <a:solidFill>
                  <a:schemeClr val="accent6">
                    <a:lumMod val="50000"/>
                  </a:schemeClr>
                </a:solidFill>
                <a:latin typeface="Times New Roman" pitchFamily="18" charset="0"/>
                <a:cs typeface="Times New Roman" pitchFamily="18" charset="0"/>
              </a:rPr>
              <a:t>rice with vegetables.</a:t>
            </a:r>
          </a:p>
          <a:p>
            <a:endParaRPr lang="en-US"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00298" y="714356"/>
            <a:ext cx="4214842" cy="646331"/>
          </a:xfrm>
          <a:prstGeom prst="rect">
            <a:avLst/>
          </a:prstGeom>
          <a:noFill/>
        </p:spPr>
        <p:txBody>
          <a:bodyPr wrap="square" rtlCol="0">
            <a:spAutoFit/>
          </a:bodyPr>
          <a:lstStyle/>
          <a:p>
            <a:pPr algn="ctr"/>
            <a:r>
              <a:rPr lang="ro-RO" sz="3600" dirty="0" smtClean="0">
                <a:latin typeface="Times New Roman" pitchFamily="18" charset="0"/>
                <a:cs typeface="Times New Roman" pitchFamily="18" charset="0"/>
              </a:rPr>
              <a:t>FRIDAY</a:t>
            </a:r>
            <a:endParaRPr lang="en-US" sz="3600" dirty="0">
              <a:latin typeface="Times New Roman" pitchFamily="18" charset="0"/>
              <a:cs typeface="Times New Roman" pitchFamily="18" charset="0"/>
            </a:endParaRPr>
          </a:p>
        </p:txBody>
      </p:sp>
      <p:sp>
        <p:nvSpPr>
          <p:cNvPr id="5" name="TextBox 4"/>
          <p:cNvSpPr txBox="1"/>
          <p:nvPr/>
        </p:nvSpPr>
        <p:spPr>
          <a:xfrm>
            <a:off x="714348" y="1857364"/>
            <a:ext cx="8001056" cy="3693319"/>
          </a:xfrm>
          <a:prstGeom prst="rect">
            <a:avLst/>
          </a:prstGeom>
          <a:noFill/>
        </p:spPr>
        <p:txBody>
          <a:bodyPr wrap="square" rtlCol="0">
            <a:spAutoFit/>
          </a:bodyPr>
          <a:lstStyle/>
          <a:p>
            <a:pPr>
              <a:buFont typeface="Wingdings" pitchFamily="2" charset="2"/>
              <a:buChar char="§"/>
            </a:pPr>
            <a:r>
              <a:rPr lang="en-US" dirty="0" smtClean="0">
                <a:solidFill>
                  <a:srgbClr val="FF0000"/>
                </a:solidFill>
              </a:rPr>
              <a:t> Breakfast</a:t>
            </a:r>
          </a:p>
          <a:p>
            <a:r>
              <a:rPr lang="en-US" dirty="0" smtClean="0"/>
              <a:t>The 'magic' day when you get of work , school and all that good stuff. For this morning we are going to eat </a:t>
            </a:r>
            <a:r>
              <a:rPr lang="en-US" dirty="0" smtClean="0">
                <a:solidFill>
                  <a:schemeClr val="accent6">
                    <a:lumMod val="50000"/>
                  </a:schemeClr>
                </a:solidFill>
              </a:rPr>
              <a:t>yogurt with blueberries , strawberries and bananas </a:t>
            </a:r>
            <a:r>
              <a:rPr lang="en-US" dirty="0" smtClean="0"/>
              <a:t>. We put all of them in the blender or just mix then with a fork.</a:t>
            </a:r>
            <a:endParaRPr lang="ro-RO" dirty="0" smtClean="0"/>
          </a:p>
          <a:p>
            <a:endParaRPr lang="en-US" dirty="0" smtClean="0">
              <a:solidFill>
                <a:srgbClr val="FF0000"/>
              </a:solidFill>
            </a:endParaRPr>
          </a:p>
          <a:p>
            <a:pPr>
              <a:buFont typeface="Wingdings" pitchFamily="2" charset="2"/>
              <a:buChar char="§"/>
            </a:pPr>
            <a:r>
              <a:rPr lang="en-US" dirty="0" smtClean="0">
                <a:solidFill>
                  <a:srgbClr val="FF0000"/>
                </a:solidFill>
              </a:rPr>
              <a:t> Lunch</a:t>
            </a:r>
          </a:p>
          <a:p>
            <a:r>
              <a:rPr lang="en-US" dirty="0" smtClean="0"/>
              <a:t>Because is the 'magic' day , we are going to eat something that we didn't </a:t>
            </a:r>
            <a:r>
              <a:rPr lang="en-US" dirty="0" smtClean="0"/>
              <a:t>eat</a:t>
            </a:r>
            <a:r>
              <a:rPr lang="en-US" dirty="0" smtClean="0"/>
              <a:t> </a:t>
            </a:r>
            <a:r>
              <a:rPr lang="en-US" dirty="0" smtClean="0"/>
              <a:t>this week. </a:t>
            </a:r>
            <a:r>
              <a:rPr lang="en-US" dirty="0" smtClean="0">
                <a:solidFill>
                  <a:schemeClr val="accent6">
                    <a:lumMod val="50000"/>
                  </a:schemeClr>
                </a:solidFill>
              </a:rPr>
              <a:t>Broccoli and cheese soup</a:t>
            </a:r>
            <a:r>
              <a:rPr lang="en-US" dirty="0" smtClean="0"/>
              <a:t>. A healthy and delicious lunch .</a:t>
            </a:r>
            <a:endParaRPr lang="ro-RO" dirty="0" smtClean="0"/>
          </a:p>
          <a:p>
            <a:endParaRPr lang="en-US" dirty="0" smtClean="0"/>
          </a:p>
          <a:p>
            <a:pPr>
              <a:buFont typeface="Wingdings" pitchFamily="2" charset="2"/>
              <a:buChar char="§"/>
            </a:pPr>
            <a:r>
              <a:rPr lang="ro-RO" dirty="0" smtClean="0">
                <a:solidFill>
                  <a:srgbClr val="FF0000"/>
                </a:solidFill>
              </a:rPr>
              <a:t> </a:t>
            </a:r>
            <a:r>
              <a:rPr lang="en-US" dirty="0" smtClean="0">
                <a:solidFill>
                  <a:srgbClr val="FF0000"/>
                </a:solidFill>
              </a:rPr>
              <a:t>Dinner</a:t>
            </a:r>
          </a:p>
          <a:p>
            <a:r>
              <a:rPr lang="en-US" dirty="0" smtClean="0"/>
              <a:t>For lunch we had a pretty big meal so we are going to eat something light </a:t>
            </a:r>
            <a:r>
              <a:rPr lang="en-US" dirty="0" smtClean="0">
                <a:solidFill>
                  <a:schemeClr val="accent6">
                    <a:lumMod val="50000"/>
                  </a:schemeClr>
                </a:solidFill>
              </a:rPr>
              <a:t>like a salad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2000240"/>
            <a:ext cx="8358246" cy="3447098"/>
          </a:xfrm>
          <a:prstGeom prst="rect">
            <a:avLst/>
          </a:prstGeom>
          <a:noFill/>
        </p:spPr>
        <p:txBody>
          <a:bodyPr wrap="square" rtlCol="0">
            <a:spAutoFit/>
          </a:bodyPr>
          <a:lstStyle/>
          <a:p>
            <a:pPr>
              <a:buFont typeface="Wingdings" pitchFamily="2" charset="2"/>
              <a:buChar char="§"/>
            </a:pPr>
            <a:r>
              <a:rPr lang="en-US" sz="2000" dirty="0" smtClean="0">
                <a:solidFill>
                  <a:srgbClr val="FF0000"/>
                </a:solidFill>
                <a:latin typeface="Times New Roman" pitchFamily="18" charset="0"/>
                <a:cs typeface="Times New Roman" pitchFamily="18" charset="0"/>
              </a:rPr>
              <a:t> Breakfast</a:t>
            </a:r>
          </a:p>
          <a:p>
            <a:r>
              <a:rPr lang="en-US" sz="2000" dirty="0" smtClean="0">
                <a:latin typeface="Times New Roman" pitchFamily="18" charset="0"/>
                <a:cs typeface="Times New Roman" pitchFamily="18" charset="0"/>
              </a:rPr>
              <a:t>Weekend is finally here . For this breakfast we are going to eat a little more 'time consuming' meal. </a:t>
            </a:r>
            <a:r>
              <a:rPr lang="en-US" sz="2000" dirty="0" smtClean="0">
                <a:solidFill>
                  <a:schemeClr val="accent6">
                    <a:lumMod val="50000"/>
                  </a:schemeClr>
                </a:solidFill>
                <a:latin typeface="Times New Roman" pitchFamily="18" charset="0"/>
                <a:cs typeface="Times New Roman" pitchFamily="18" charset="0"/>
              </a:rPr>
              <a:t>Blueberry Muffins </a:t>
            </a:r>
            <a:r>
              <a:rPr lang="en-US" sz="2000" dirty="0" smtClean="0">
                <a:latin typeface="Times New Roman" pitchFamily="18" charset="0"/>
                <a:cs typeface="Times New Roman" pitchFamily="18" charset="0"/>
              </a:rPr>
              <a:t>made in the oven (Healthy but with a lot of calories , careful with how many you eat).</a:t>
            </a:r>
            <a:endParaRPr lang="ro-RO"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buFont typeface="Wingdings" pitchFamily="2" charset="2"/>
              <a:buChar char="§"/>
            </a:pPr>
            <a:r>
              <a:rPr lang="en-US" sz="2000" dirty="0" smtClean="0">
                <a:solidFill>
                  <a:srgbClr val="FF0000"/>
                </a:solidFill>
                <a:latin typeface="Times New Roman" pitchFamily="18" charset="0"/>
                <a:cs typeface="Times New Roman" pitchFamily="18" charset="0"/>
              </a:rPr>
              <a:t> Lunch</a:t>
            </a:r>
          </a:p>
          <a:p>
            <a:r>
              <a:rPr lang="en-US" sz="2000" dirty="0" smtClean="0">
                <a:latin typeface="Times New Roman" pitchFamily="18" charset="0"/>
                <a:cs typeface="Times New Roman" pitchFamily="18" charset="0"/>
              </a:rPr>
              <a:t>For this lunch we want a </a:t>
            </a:r>
            <a:r>
              <a:rPr lang="en-US" sz="2000" dirty="0" smtClean="0">
                <a:solidFill>
                  <a:schemeClr val="accent6">
                    <a:lumMod val="50000"/>
                  </a:schemeClr>
                </a:solidFill>
                <a:latin typeface="Times New Roman" pitchFamily="18" charset="0"/>
                <a:cs typeface="Times New Roman" pitchFamily="18" charset="0"/>
              </a:rPr>
              <a:t>tuna salad </a:t>
            </a:r>
            <a:r>
              <a:rPr lang="en-US" sz="2000" dirty="0" smtClean="0">
                <a:latin typeface="Times New Roman" pitchFamily="18" charset="0"/>
                <a:cs typeface="Times New Roman" pitchFamily="18" charset="0"/>
              </a:rPr>
              <a:t>(healthy and delicious).</a:t>
            </a:r>
            <a:endParaRPr lang="ro-RO"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buFont typeface="Wingdings" pitchFamily="2" charset="2"/>
              <a:buChar char="§"/>
            </a:pPr>
            <a:r>
              <a:rPr lang="en-US" sz="2000" dirty="0" smtClean="0">
                <a:solidFill>
                  <a:srgbClr val="FF0000"/>
                </a:solidFill>
                <a:latin typeface="Times New Roman" pitchFamily="18" charset="0"/>
                <a:cs typeface="Times New Roman" pitchFamily="18" charset="0"/>
              </a:rPr>
              <a:t> Dinner </a:t>
            </a:r>
          </a:p>
          <a:p>
            <a:r>
              <a:rPr lang="en-US" sz="2000" dirty="0" smtClean="0">
                <a:latin typeface="Times New Roman" pitchFamily="18" charset="0"/>
                <a:cs typeface="Times New Roman" pitchFamily="18" charset="0"/>
              </a:rPr>
              <a:t>We will have </a:t>
            </a:r>
            <a:r>
              <a:rPr lang="ro-RO" sz="2000" dirty="0" smtClean="0">
                <a:solidFill>
                  <a:schemeClr val="accent6">
                    <a:lumMod val="50000"/>
                  </a:schemeClr>
                </a:solidFill>
                <a:latin typeface="Times New Roman" pitchFamily="18" charset="0"/>
                <a:cs typeface="Times New Roman" pitchFamily="18" charset="0"/>
              </a:rPr>
              <a:t>t</a:t>
            </a:r>
            <a:r>
              <a:rPr lang="en-US" sz="2000" dirty="0" err="1" smtClean="0">
                <a:solidFill>
                  <a:schemeClr val="accent6">
                    <a:lumMod val="50000"/>
                  </a:schemeClr>
                </a:solidFill>
                <a:latin typeface="Times New Roman" pitchFamily="18" charset="0"/>
                <a:cs typeface="Times New Roman" pitchFamily="18" charset="0"/>
              </a:rPr>
              <a:t>urkey</a:t>
            </a:r>
            <a:r>
              <a:rPr lang="en-US" sz="2000" dirty="0" smtClean="0">
                <a:solidFill>
                  <a:schemeClr val="accent6">
                    <a:lumMod val="50000"/>
                  </a:schemeClr>
                </a:solidFill>
                <a:latin typeface="Times New Roman" pitchFamily="18" charset="0"/>
                <a:cs typeface="Times New Roman" pitchFamily="18" charset="0"/>
              </a:rPr>
              <a:t> breast with vegetables.</a:t>
            </a:r>
            <a:r>
              <a:rPr lang="en-US" sz="2000" dirty="0" smtClean="0">
                <a:latin typeface="Times New Roman" pitchFamily="18" charset="0"/>
                <a:cs typeface="Times New Roman" pitchFamily="18" charset="0"/>
              </a:rPr>
              <a:t> </a:t>
            </a:r>
          </a:p>
          <a:p>
            <a:endParaRPr lang="en-US" dirty="0"/>
          </a:p>
        </p:txBody>
      </p:sp>
      <p:sp>
        <p:nvSpPr>
          <p:cNvPr id="3" name="TextBox 2"/>
          <p:cNvSpPr txBox="1"/>
          <p:nvPr/>
        </p:nvSpPr>
        <p:spPr>
          <a:xfrm>
            <a:off x="2143108" y="642918"/>
            <a:ext cx="4643470" cy="646331"/>
          </a:xfrm>
          <a:prstGeom prst="rect">
            <a:avLst/>
          </a:prstGeom>
          <a:noFill/>
        </p:spPr>
        <p:txBody>
          <a:bodyPr wrap="square" rtlCol="0">
            <a:spAutoFit/>
          </a:bodyPr>
          <a:lstStyle/>
          <a:p>
            <a:pPr algn="ctr"/>
            <a:r>
              <a:rPr lang="ro-RO" sz="3600" dirty="0" smtClean="0">
                <a:latin typeface="Times New Roman" pitchFamily="18" charset="0"/>
                <a:cs typeface="Times New Roman" pitchFamily="18" charset="0"/>
              </a:rPr>
              <a:t>SATURDAY</a:t>
            </a:r>
            <a:endParaRPr lang="en-US" sz="36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2000240"/>
            <a:ext cx="7715304" cy="4062651"/>
          </a:xfrm>
          <a:prstGeom prst="rect">
            <a:avLst/>
          </a:prstGeom>
          <a:noFill/>
        </p:spPr>
        <p:txBody>
          <a:bodyPr wrap="square" rtlCol="0">
            <a:spAutoFit/>
          </a:bodyPr>
          <a:lstStyle/>
          <a:p>
            <a:pPr>
              <a:buFont typeface="Wingdings" pitchFamily="2" charset="2"/>
              <a:buChar char="§"/>
            </a:pPr>
            <a:r>
              <a:rPr lang="en-US" sz="2000" dirty="0" smtClean="0">
                <a:solidFill>
                  <a:srgbClr val="FF0000"/>
                </a:solidFill>
                <a:latin typeface="Times New Roman" pitchFamily="18" charset="0"/>
                <a:cs typeface="Times New Roman" pitchFamily="18" charset="0"/>
              </a:rPr>
              <a:t> Breakfast</a:t>
            </a:r>
          </a:p>
          <a:p>
            <a:r>
              <a:rPr lang="en-US" sz="2000" dirty="0" smtClean="0">
                <a:latin typeface="Times New Roman" pitchFamily="18" charset="0"/>
                <a:cs typeface="Times New Roman" pitchFamily="18" charset="0"/>
              </a:rPr>
              <a:t>Today we are going to take it easy with every meal , we are going to eat </a:t>
            </a:r>
            <a:r>
              <a:rPr lang="en-US" sz="2000" dirty="0" smtClean="0">
                <a:solidFill>
                  <a:schemeClr val="accent6">
                    <a:lumMod val="50000"/>
                  </a:schemeClr>
                </a:solidFill>
                <a:latin typeface="Times New Roman" pitchFamily="18" charset="0"/>
                <a:cs typeface="Times New Roman" pitchFamily="18" charset="0"/>
              </a:rPr>
              <a:t>light foods with easy to digest ingredients</a:t>
            </a:r>
            <a:r>
              <a:rPr lang="en-US" sz="2000" dirty="0" smtClean="0">
                <a:latin typeface="Times New Roman" pitchFamily="18" charset="0"/>
                <a:cs typeface="Times New Roman" pitchFamily="18" charset="0"/>
              </a:rPr>
              <a:t>. For this breakfast we will eat </a:t>
            </a:r>
            <a:r>
              <a:rPr lang="en-US" sz="2000" dirty="0" smtClean="0">
                <a:solidFill>
                  <a:schemeClr val="accent6">
                    <a:lumMod val="50000"/>
                  </a:schemeClr>
                </a:solidFill>
                <a:latin typeface="Times New Roman" pitchFamily="18" charset="0"/>
                <a:cs typeface="Times New Roman" pitchFamily="18" charset="0"/>
              </a:rPr>
              <a:t>3 egg whites and 1 ripe banana.</a:t>
            </a:r>
            <a:endParaRPr lang="ro-RO" sz="2000" dirty="0" smtClean="0">
              <a:solidFill>
                <a:schemeClr val="accent6">
                  <a:lumMod val="50000"/>
                </a:schemeClr>
              </a:solidFill>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buFont typeface="Wingdings" pitchFamily="2" charset="2"/>
              <a:buChar char="§"/>
            </a:pPr>
            <a:r>
              <a:rPr lang="en-US" sz="2000" dirty="0" smtClean="0">
                <a:solidFill>
                  <a:srgbClr val="FF0000"/>
                </a:solidFill>
                <a:latin typeface="Times New Roman" pitchFamily="18" charset="0"/>
                <a:cs typeface="Times New Roman" pitchFamily="18" charset="0"/>
              </a:rPr>
              <a:t> Lunch</a:t>
            </a:r>
          </a:p>
          <a:p>
            <a:r>
              <a:rPr lang="en-US" sz="2000" dirty="0" smtClean="0">
                <a:latin typeface="Times New Roman" pitchFamily="18" charset="0"/>
                <a:cs typeface="Times New Roman" pitchFamily="18" charset="0"/>
              </a:rPr>
              <a:t>Once again we want something light like </a:t>
            </a:r>
            <a:r>
              <a:rPr lang="en-US" sz="2000" dirty="0" smtClean="0">
                <a:solidFill>
                  <a:schemeClr val="accent6">
                    <a:lumMod val="50000"/>
                  </a:schemeClr>
                </a:solidFill>
                <a:latin typeface="Times New Roman" pitchFamily="18" charset="0"/>
                <a:cs typeface="Times New Roman" pitchFamily="18" charset="0"/>
              </a:rPr>
              <a:t>boiled potatoes with lean meat</a:t>
            </a:r>
            <a:r>
              <a:rPr lang="en-US" sz="2000" dirty="0" smtClean="0">
                <a:latin typeface="Times New Roman" pitchFamily="18" charset="0"/>
                <a:cs typeface="Times New Roman" pitchFamily="18" charset="0"/>
              </a:rPr>
              <a:t>. (any type of meat that </a:t>
            </a:r>
            <a:r>
              <a:rPr lang="en-US" sz="2000" dirty="0" smtClean="0">
                <a:latin typeface="Times New Roman" pitchFamily="18" charset="0"/>
                <a:cs typeface="Times New Roman" pitchFamily="18" charset="0"/>
              </a:rPr>
              <a:t>doe</a:t>
            </a:r>
            <a:r>
              <a:rPr lang="en-GB" sz="2000" dirty="0" smtClean="0">
                <a:latin typeface="Times New Roman" pitchFamily="18" charset="0"/>
                <a:cs typeface="Times New Roman" pitchFamily="18" charset="0"/>
              </a:rPr>
              <a:t>s</a:t>
            </a:r>
            <a:r>
              <a:rPr lang="en-US" sz="2000" dirty="0" err="1" smtClean="0">
                <a:latin typeface="Times New Roman" pitchFamily="18" charset="0"/>
                <a:cs typeface="Times New Roman" pitchFamily="18" charset="0"/>
              </a:rPr>
              <a:t>n’t</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have fat ).</a:t>
            </a:r>
          </a:p>
          <a:p>
            <a:endParaRPr lang="en-US" sz="2000" dirty="0" smtClean="0">
              <a:latin typeface="Times New Roman" pitchFamily="18" charset="0"/>
              <a:cs typeface="Times New Roman" pitchFamily="18" charset="0"/>
            </a:endParaRPr>
          </a:p>
          <a:p>
            <a:pPr>
              <a:buFont typeface="Wingdings" pitchFamily="2" charset="2"/>
              <a:buChar char="§"/>
            </a:pPr>
            <a:r>
              <a:rPr lang="en-US" sz="2000" dirty="0" smtClean="0">
                <a:solidFill>
                  <a:srgbClr val="FF0000"/>
                </a:solidFill>
                <a:latin typeface="Times New Roman" pitchFamily="18" charset="0"/>
                <a:cs typeface="Times New Roman" pitchFamily="18" charset="0"/>
              </a:rPr>
              <a:t> Dinner</a:t>
            </a:r>
          </a:p>
          <a:p>
            <a:r>
              <a:rPr lang="en-US" sz="2000" dirty="0" smtClean="0">
                <a:latin typeface="Times New Roman" pitchFamily="18" charset="0"/>
                <a:cs typeface="Times New Roman" pitchFamily="18" charset="0"/>
              </a:rPr>
              <a:t>For this dinner we are going to eat fish. Any fish is good but you </a:t>
            </a:r>
            <a:r>
              <a:rPr lang="en-US" sz="2000" dirty="0" smtClean="0">
                <a:solidFill>
                  <a:schemeClr val="accent6">
                    <a:lumMod val="50000"/>
                  </a:schemeClr>
                </a:solidFill>
                <a:latin typeface="Times New Roman" pitchFamily="18" charset="0"/>
                <a:cs typeface="Times New Roman" pitchFamily="18" charset="0"/>
              </a:rPr>
              <a:t>have to choose a LEAN FISH (cod, haddock, tilapia).</a:t>
            </a:r>
          </a:p>
          <a:p>
            <a:endParaRPr lang="en-US" dirty="0"/>
          </a:p>
        </p:txBody>
      </p:sp>
      <p:sp>
        <p:nvSpPr>
          <p:cNvPr id="3" name="TextBox 2"/>
          <p:cNvSpPr txBox="1"/>
          <p:nvPr/>
        </p:nvSpPr>
        <p:spPr>
          <a:xfrm>
            <a:off x="1571604" y="714356"/>
            <a:ext cx="6072230" cy="646331"/>
          </a:xfrm>
          <a:prstGeom prst="rect">
            <a:avLst/>
          </a:prstGeom>
          <a:noFill/>
        </p:spPr>
        <p:txBody>
          <a:bodyPr wrap="square" rtlCol="0">
            <a:spAutoFit/>
          </a:bodyPr>
          <a:lstStyle/>
          <a:p>
            <a:pPr algn="ctr"/>
            <a:r>
              <a:rPr lang="ro-RO" sz="3600" dirty="0" smtClean="0">
                <a:latin typeface="Times New Roman" pitchFamily="18" charset="0"/>
                <a:cs typeface="Times New Roman" pitchFamily="18" charset="0"/>
              </a:rPr>
              <a:t>SUNDAY</a:t>
            </a:r>
            <a:endParaRPr lang="en-US" sz="36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1285860"/>
            <a:ext cx="5643586" cy="3416320"/>
          </a:xfrm>
          <a:prstGeom prst="rect">
            <a:avLst/>
          </a:prstGeom>
        </p:spPr>
        <p:txBody>
          <a:bodyPr wrap="square">
            <a:spAutoFit/>
          </a:bodyPr>
          <a:lstStyle/>
          <a:p>
            <a:pPr lvl="0" fontAlgn="base">
              <a:spcBef>
                <a:spcPct val="0"/>
              </a:spcBef>
              <a:spcAft>
                <a:spcPct val="0"/>
              </a:spcAft>
            </a:pPr>
            <a:r>
              <a:rPr lang="en-US" sz="2400" dirty="0" smtClean="0">
                <a:solidFill>
                  <a:srgbClr val="222222"/>
                </a:solidFill>
                <a:latin typeface="Trebuchet MS" pitchFamily="34" charset="0"/>
                <a:cs typeface="Arial" pitchFamily="34" charset="0"/>
              </a:rPr>
              <a:t>"</a:t>
            </a:r>
            <a:r>
              <a:rPr lang="en-US" sz="2400" b="1" dirty="0" smtClean="0">
                <a:solidFill>
                  <a:srgbClr val="222222"/>
                </a:solidFill>
                <a:latin typeface="Trebuchet MS" pitchFamily="34" charset="0"/>
                <a:cs typeface="Arial" pitchFamily="34"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2400" dirty="0" smtClean="0">
              <a:latin typeface="Arial" pitchFamily="34" charset="0"/>
              <a:cs typeface="Arial" pitchFamily="34" charset="0"/>
            </a:endParaRPr>
          </a:p>
          <a:p>
            <a:pPr lvl="0" eaLnBrk="0" fontAlgn="base" hangingPunct="0">
              <a:spcBef>
                <a:spcPct val="0"/>
              </a:spcBef>
              <a:spcAft>
                <a:spcPct val="0"/>
              </a:spcAft>
            </a:pPr>
            <a:r>
              <a:rPr lang="en-GB" sz="2400" dirty="0" smtClean="0">
                <a:solidFill>
                  <a:srgbClr val="000000"/>
                </a:solidFill>
                <a:latin typeface="Times New Roman" pitchFamily="18" charset="0"/>
                <a:cs typeface="Arial" pitchFamily="34" charset="0"/>
              </a:rPr>
              <a:t> </a:t>
            </a:r>
            <a:endParaRPr lang="en-GB" sz="2400" dirty="0" smtClean="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2000240"/>
            <a:ext cx="7786742" cy="4093428"/>
          </a:xfrm>
          <a:prstGeom prst="rect">
            <a:avLst/>
          </a:prstGeom>
          <a:noFill/>
        </p:spPr>
        <p:txBody>
          <a:bodyPr wrap="square" rtlCol="0">
            <a:spAutoFit/>
          </a:bodyPr>
          <a:lstStyle/>
          <a:p>
            <a:r>
              <a:rPr lang="en-US" sz="2400" b="1" dirty="0" smtClean="0">
                <a:solidFill>
                  <a:srgbClr val="C00000"/>
                </a:solidFill>
                <a:latin typeface="Times New Roman" pitchFamily="18" charset="0"/>
                <a:cs typeface="Times New Roman" pitchFamily="18" charset="0"/>
              </a:rPr>
              <a:t>  Diet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Is it just a </a:t>
            </a:r>
            <a:r>
              <a:rPr lang="en-US" sz="2400" dirty="0" smtClean="0">
                <a:latin typeface="Times New Roman" pitchFamily="18" charset="0"/>
                <a:cs typeface="Times New Roman" pitchFamily="18" charset="0"/>
              </a:rPr>
              <a:t>4 - </a:t>
            </a:r>
            <a:r>
              <a:rPr lang="en-US" sz="2400" dirty="0">
                <a:latin typeface="Times New Roman" pitchFamily="18" charset="0"/>
                <a:cs typeface="Times New Roman" pitchFamily="18" charset="0"/>
              </a:rPr>
              <a:t>letter word or a way of life in </a:t>
            </a:r>
            <a:r>
              <a:rPr lang="en-US" sz="2400" dirty="0" smtClean="0">
                <a:latin typeface="Times New Roman" pitchFamily="18" charset="0"/>
                <a:cs typeface="Times New Roman" pitchFamily="18" charset="0"/>
              </a:rPr>
              <a:t>someway? </a:t>
            </a:r>
            <a:r>
              <a:rPr lang="en-US" sz="2400" dirty="0">
                <a:latin typeface="Times New Roman" pitchFamily="18" charset="0"/>
                <a:cs typeface="Times New Roman" pitchFamily="18" charset="0"/>
              </a:rPr>
              <a:t>How you feed your body can determine how your body runs and works . If you eat only fast food and sweets you have to realize that after some time you will get some problems like : increased cholesterol , diabetes and heart problems. But if you eat meat, </a:t>
            </a:r>
            <a:r>
              <a:rPr lang="en-US" sz="2400" dirty="0" smtClean="0">
                <a:latin typeface="Times New Roman" pitchFamily="18" charset="0"/>
                <a:cs typeface="Times New Roman" pitchFamily="18" charset="0"/>
              </a:rPr>
              <a:t>fruits, vegetables, fish </a:t>
            </a:r>
            <a:r>
              <a:rPr lang="en-US" sz="2400" dirty="0">
                <a:latin typeface="Times New Roman" pitchFamily="18" charset="0"/>
                <a:cs typeface="Times New Roman" pitchFamily="18" charset="0"/>
              </a:rPr>
              <a:t>for the most part you </a:t>
            </a:r>
            <a:r>
              <a:rPr lang="en-US" sz="2400" dirty="0" smtClean="0">
                <a:latin typeface="Times New Roman" pitchFamily="18" charset="0"/>
                <a:cs typeface="Times New Roman" pitchFamily="18" charset="0"/>
              </a:rPr>
              <a:t>won’t </a:t>
            </a:r>
            <a:r>
              <a:rPr lang="en-US" sz="2400" dirty="0">
                <a:latin typeface="Times New Roman" pitchFamily="18" charset="0"/>
                <a:cs typeface="Times New Roman" pitchFamily="18" charset="0"/>
              </a:rPr>
              <a:t>have that type of problems.</a:t>
            </a:r>
          </a:p>
          <a:p>
            <a:r>
              <a:rPr lang="en-US" sz="2400" dirty="0">
                <a:latin typeface="Times New Roman" pitchFamily="18" charset="0"/>
                <a:cs typeface="Times New Roman" pitchFamily="18" charset="0"/>
              </a:rPr>
              <a:t>Dieting can help you in many ways. It can make you gain or </a:t>
            </a:r>
            <a:r>
              <a:rPr lang="en-US" sz="2400" dirty="0" smtClean="0">
                <a:latin typeface="Times New Roman" pitchFamily="18" charset="0"/>
                <a:cs typeface="Times New Roman" pitchFamily="18" charset="0"/>
              </a:rPr>
              <a:t>lose </a:t>
            </a:r>
            <a:r>
              <a:rPr lang="en-US" sz="2400" dirty="0">
                <a:latin typeface="Times New Roman" pitchFamily="18" charset="0"/>
                <a:cs typeface="Times New Roman" pitchFamily="18" charset="0"/>
              </a:rPr>
              <a:t>weight and it can prevent some diseases that you might get if you eat a lot of unhealthy things.</a:t>
            </a:r>
          </a:p>
          <a:p>
            <a:endParaRPr lang="en-US" sz="2000" dirty="0">
              <a:latin typeface="Times New Roman" pitchFamily="18" charset="0"/>
              <a:cs typeface="Times New Roman" pitchFamily="18" charset="0"/>
            </a:endParaRPr>
          </a:p>
        </p:txBody>
      </p:sp>
      <p:sp>
        <p:nvSpPr>
          <p:cNvPr id="3" name="TextBox 2"/>
          <p:cNvSpPr txBox="1"/>
          <p:nvPr/>
        </p:nvSpPr>
        <p:spPr>
          <a:xfrm>
            <a:off x="2285984" y="928670"/>
            <a:ext cx="5000660" cy="1077218"/>
          </a:xfrm>
          <a:prstGeom prst="rect">
            <a:avLst/>
          </a:prstGeom>
          <a:noFill/>
        </p:spPr>
        <p:txBody>
          <a:bodyPr wrap="square" rtlCol="0">
            <a:spAutoFit/>
          </a:bodyPr>
          <a:lstStyle/>
          <a:p>
            <a:r>
              <a:rPr lang="en-US" sz="3200" b="1" i="1" u="sng" dirty="0" smtClean="0">
                <a:latin typeface="Times New Roman" pitchFamily="18" charset="0"/>
                <a:cs typeface="Times New Roman" pitchFamily="18" charset="0"/>
              </a:rPr>
              <a:t>What is diet </a:t>
            </a:r>
            <a:r>
              <a:rPr lang="en-US" sz="3200" b="1" i="1" u="sng" dirty="0" smtClean="0">
                <a:latin typeface="Times New Roman" pitchFamily="18" charset="0"/>
                <a:cs typeface="Times New Roman" pitchFamily="18" charset="0"/>
              </a:rPr>
              <a:t>and what about </a:t>
            </a:r>
            <a:r>
              <a:rPr lang="en-US" sz="3200" b="1" i="1" u="sng" dirty="0" smtClean="0">
                <a:latin typeface="Times New Roman" pitchFamily="18" charset="0"/>
                <a:cs typeface="Times New Roman" pitchFamily="18" charset="0"/>
              </a:rPr>
              <a:t>nutrition? </a:t>
            </a:r>
            <a:endParaRPr lang="en-US" sz="3200" b="1" i="1" u="sng"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7290" y="1000108"/>
            <a:ext cx="6429420" cy="2739211"/>
          </a:xfrm>
          <a:prstGeom prst="rect">
            <a:avLst/>
          </a:prstGeom>
          <a:noFill/>
        </p:spPr>
        <p:txBody>
          <a:bodyPr wrap="square" rtlCol="0">
            <a:spAutoFit/>
          </a:bodyPr>
          <a:lstStyle/>
          <a:p>
            <a:pPr algn="ctr"/>
            <a:r>
              <a:rPr lang="en-US" sz="2200" dirty="0">
                <a:latin typeface="Times New Roman" pitchFamily="18" charset="0"/>
                <a:cs typeface="Times New Roman" pitchFamily="18" charset="0"/>
              </a:rPr>
              <a:t>A normal diet consists of 3 primary meals and 2 snacks.</a:t>
            </a:r>
          </a:p>
          <a:p>
            <a:pPr algn="ctr"/>
            <a:r>
              <a:rPr lang="en-US" sz="2200" dirty="0">
                <a:latin typeface="Times New Roman" pitchFamily="18" charset="0"/>
                <a:cs typeface="Times New Roman" pitchFamily="18" charset="0"/>
              </a:rPr>
              <a:t>For breakfast you should eat some sort of carbohydrates to get your body running properly and some proteins . For carbohydrates you have : bread, oatmeal, fruits , beans and for protein you : eggs, milk and cereals. You should take it easier with meat in the morning , it's not the best thing for your body.</a:t>
            </a:r>
          </a:p>
          <a:p>
            <a:endParaRPr lang="en-US" dirty="0">
              <a:latin typeface="Times New Roman" pitchFamily="18" charset="0"/>
              <a:cs typeface="Times New Roman" pitchFamily="18" charset="0"/>
            </a:endParaRPr>
          </a:p>
        </p:txBody>
      </p:sp>
      <p:sp>
        <p:nvSpPr>
          <p:cNvPr id="1026" name="AutoShape 2" descr="Imagini pentru paine si cere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Imagini pentru paine si cere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Imagini pentru paine si cere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ini pentru paine si cere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Imagini pentru paine si cere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6" name="AutoShape 12" descr="Imagini pentru paine si cere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8" name="Picture 14" descr="Imagini pentru paine si cereale"/>
          <p:cNvPicPr>
            <a:picLocks noChangeAspect="1" noChangeArrowheads="1"/>
          </p:cNvPicPr>
          <p:nvPr/>
        </p:nvPicPr>
        <p:blipFill>
          <a:blip r:embed="rId2"/>
          <a:srcRect/>
          <a:stretch>
            <a:fillRect/>
          </a:stretch>
        </p:blipFill>
        <p:spPr bwMode="auto">
          <a:xfrm>
            <a:off x="285720" y="4071942"/>
            <a:ext cx="3071834" cy="2143140"/>
          </a:xfrm>
          <a:prstGeom prst="rect">
            <a:avLst/>
          </a:prstGeom>
          <a:noFill/>
        </p:spPr>
      </p:pic>
      <p:sp>
        <p:nvSpPr>
          <p:cNvPr id="1040" name="AutoShape 16" descr="Imagini pentru fruc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2" name="AutoShape 18" descr="Imagini pentru fruc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4" name="AutoShape 20" descr="Imagini pentru fruc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6" name="AutoShape 22" descr="Imagini pentru fruc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8" name="AutoShape 24" descr="Imagini pentru fruc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 name="Picture 14" descr="fructe.jpg"/>
          <p:cNvPicPr>
            <a:picLocks noChangeAspect="1"/>
          </p:cNvPicPr>
          <p:nvPr/>
        </p:nvPicPr>
        <p:blipFill>
          <a:blip r:embed="rId3"/>
          <a:stretch>
            <a:fillRect/>
          </a:stretch>
        </p:blipFill>
        <p:spPr>
          <a:xfrm>
            <a:off x="3357554" y="4071942"/>
            <a:ext cx="2846027" cy="2143140"/>
          </a:xfrm>
          <a:prstGeom prst="rect">
            <a:avLst/>
          </a:prstGeom>
        </p:spPr>
      </p:pic>
      <p:sp>
        <p:nvSpPr>
          <p:cNvPr id="1050" name="AutoShape 26" descr="Imagini pentru oua si lap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7" name="Picture 16" descr="lapte.jpg"/>
          <p:cNvPicPr>
            <a:picLocks noChangeAspect="1"/>
          </p:cNvPicPr>
          <p:nvPr/>
        </p:nvPicPr>
        <p:blipFill>
          <a:blip r:embed="rId4"/>
          <a:stretch>
            <a:fillRect/>
          </a:stretch>
        </p:blipFill>
        <p:spPr>
          <a:xfrm>
            <a:off x="6215074" y="4071942"/>
            <a:ext cx="2786050" cy="214314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100" y="1500174"/>
            <a:ext cx="7286676" cy="1477328"/>
          </a:xfrm>
          <a:prstGeom prst="rect">
            <a:avLst/>
          </a:prstGeom>
          <a:noFill/>
        </p:spPr>
        <p:txBody>
          <a:bodyPr wrap="square" rtlCol="0">
            <a:spAutoFit/>
          </a:bodyPr>
          <a:lstStyle/>
          <a:p>
            <a:pPr algn="ctr"/>
            <a:r>
              <a:rPr lang="en-US" sz="2400" dirty="0">
                <a:latin typeface="Times New Roman" pitchFamily="18" charset="0"/>
                <a:cs typeface="Times New Roman" pitchFamily="18" charset="0"/>
              </a:rPr>
              <a:t>For snacks you have : </a:t>
            </a:r>
            <a:r>
              <a:rPr lang="en-US" sz="2400" dirty="0" smtClean="0">
                <a:latin typeface="Times New Roman" pitchFamily="18" charset="0"/>
                <a:cs typeface="Times New Roman" pitchFamily="18" charset="0"/>
              </a:rPr>
              <a:t>fruits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almonds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walnuts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cottage </a:t>
            </a:r>
            <a:r>
              <a:rPr lang="en-US" sz="2400" dirty="0">
                <a:latin typeface="Times New Roman" pitchFamily="18" charset="0"/>
                <a:cs typeface="Times New Roman" pitchFamily="18" charset="0"/>
              </a:rPr>
              <a:t>cheese</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berries</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low </a:t>
            </a:r>
            <a:r>
              <a:rPr lang="en-US" sz="2400" dirty="0">
                <a:latin typeface="Times New Roman" pitchFamily="18" charset="0"/>
                <a:cs typeface="Times New Roman" pitchFamily="18" charset="0"/>
              </a:rPr>
              <a:t>fat cheese. Pick one and eat it only when you are hungry. (After a big meal)</a:t>
            </a:r>
          </a:p>
          <a:p>
            <a:endParaRPr lang="en-US" dirty="0"/>
          </a:p>
        </p:txBody>
      </p:sp>
      <p:sp>
        <p:nvSpPr>
          <p:cNvPr id="16386" name="AutoShape 2" descr="Imagini pentru nuci si alu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6388" name="AutoShape 4" descr="Imagini pentru nuci si alu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6390" name="Picture 6" descr="Imagini pentru nuci si alune"/>
          <p:cNvPicPr>
            <a:picLocks noChangeAspect="1" noChangeArrowheads="1"/>
          </p:cNvPicPr>
          <p:nvPr/>
        </p:nvPicPr>
        <p:blipFill>
          <a:blip r:embed="rId2"/>
          <a:srcRect/>
          <a:stretch>
            <a:fillRect/>
          </a:stretch>
        </p:blipFill>
        <p:spPr bwMode="auto">
          <a:xfrm>
            <a:off x="428596" y="3857628"/>
            <a:ext cx="2786082" cy="2202949"/>
          </a:xfrm>
          <a:prstGeom prst="rect">
            <a:avLst/>
          </a:prstGeom>
          <a:noFill/>
        </p:spPr>
      </p:pic>
      <p:pic>
        <p:nvPicPr>
          <p:cNvPr id="6" name="Picture 5" descr="mure-640x330.jpg"/>
          <p:cNvPicPr>
            <a:picLocks noChangeAspect="1"/>
          </p:cNvPicPr>
          <p:nvPr/>
        </p:nvPicPr>
        <p:blipFill>
          <a:blip r:embed="rId3"/>
          <a:stretch>
            <a:fillRect/>
          </a:stretch>
        </p:blipFill>
        <p:spPr>
          <a:xfrm>
            <a:off x="3214678" y="3857627"/>
            <a:ext cx="2714644" cy="2211643"/>
          </a:xfrm>
          <a:prstGeom prst="rect">
            <a:avLst/>
          </a:prstGeom>
        </p:spPr>
      </p:pic>
      <p:pic>
        <p:nvPicPr>
          <p:cNvPr id="16392" name="Picture 8" descr="Imagini pentru branza de vaci"/>
          <p:cNvPicPr>
            <a:picLocks noChangeAspect="1" noChangeArrowheads="1"/>
          </p:cNvPicPr>
          <p:nvPr/>
        </p:nvPicPr>
        <p:blipFill>
          <a:blip r:embed="rId4"/>
          <a:srcRect/>
          <a:stretch>
            <a:fillRect/>
          </a:stretch>
        </p:blipFill>
        <p:spPr bwMode="auto">
          <a:xfrm>
            <a:off x="5929322" y="3857628"/>
            <a:ext cx="2786082" cy="218909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1571612"/>
            <a:ext cx="7500990" cy="1846659"/>
          </a:xfrm>
          <a:prstGeom prst="rect">
            <a:avLst/>
          </a:prstGeom>
          <a:noFill/>
        </p:spPr>
        <p:txBody>
          <a:bodyPr wrap="square" rtlCol="0">
            <a:spAutoFit/>
          </a:bodyPr>
          <a:lstStyle/>
          <a:p>
            <a:pPr algn="ctr"/>
            <a:r>
              <a:rPr lang="en-US" sz="2400" dirty="0">
                <a:latin typeface="Times New Roman" pitchFamily="18" charset="0"/>
                <a:cs typeface="Times New Roman" pitchFamily="18" charset="0"/>
              </a:rPr>
              <a:t>For lunch you should eat a lot of protein and some light carbohydrates : </a:t>
            </a:r>
            <a:r>
              <a:rPr lang="en-US" sz="2400" dirty="0" smtClean="0">
                <a:latin typeface="Times New Roman" pitchFamily="18" charset="0"/>
                <a:cs typeface="Times New Roman" pitchFamily="18" charset="0"/>
              </a:rPr>
              <a:t>steak</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chicken breast, fish </a:t>
            </a:r>
            <a:r>
              <a:rPr lang="en-US" sz="2400" dirty="0">
                <a:latin typeface="Times New Roman" pitchFamily="18" charset="0"/>
                <a:cs typeface="Times New Roman" pitchFamily="18" charset="0"/>
              </a:rPr>
              <a:t>or </a:t>
            </a:r>
            <a:r>
              <a:rPr lang="en-US" sz="2400" dirty="0" smtClean="0">
                <a:latin typeface="Times New Roman" pitchFamily="18" charset="0"/>
                <a:cs typeface="Times New Roman" pitchFamily="18" charset="0"/>
              </a:rPr>
              <a:t>sea </a:t>
            </a:r>
            <a:r>
              <a:rPr lang="en-US" sz="2400" dirty="0">
                <a:latin typeface="Times New Roman" pitchFamily="18" charset="0"/>
                <a:cs typeface="Times New Roman" pitchFamily="18" charset="0"/>
              </a:rPr>
              <a:t>food. And for light carbohydrates you have : brown rice </a:t>
            </a:r>
            <a:r>
              <a:rPr lang="en-US" sz="2400" dirty="0" smtClean="0">
                <a:latin typeface="Times New Roman" pitchFamily="18" charset="0"/>
                <a:cs typeface="Times New Roman" pitchFamily="18" charset="0"/>
              </a:rPr>
              <a:t>and </a:t>
            </a:r>
            <a:r>
              <a:rPr lang="en-US" sz="2400" dirty="0">
                <a:latin typeface="Times New Roman" pitchFamily="18" charset="0"/>
                <a:cs typeface="Times New Roman" pitchFamily="18" charset="0"/>
              </a:rPr>
              <a:t>integral bread</a:t>
            </a:r>
            <a:r>
              <a:rPr lang="en-US" dirty="0"/>
              <a:t>.</a:t>
            </a:r>
          </a:p>
          <a:p>
            <a:endParaRPr lang="en-US" dirty="0"/>
          </a:p>
        </p:txBody>
      </p:sp>
      <p:sp>
        <p:nvSpPr>
          <p:cNvPr id="18434" name="AutoShape 2" descr="Imagini pentru fructe de ma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 name="Picture 3" descr="descărcare.jpg"/>
          <p:cNvPicPr>
            <a:picLocks noChangeAspect="1"/>
          </p:cNvPicPr>
          <p:nvPr/>
        </p:nvPicPr>
        <p:blipFill>
          <a:blip r:embed="rId2"/>
          <a:stretch>
            <a:fillRect/>
          </a:stretch>
        </p:blipFill>
        <p:spPr>
          <a:xfrm>
            <a:off x="3357554" y="3857628"/>
            <a:ext cx="2857520" cy="1919301"/>
          </a:xfrm>
          <a:prstGeom prst="rect">
            <a:avLst/>
          </a:prstGeom>
        </p:spPr>
      </p:pic>
      <p:pic>
        <p:nvPicPr>
          <p:cNvPr id="5" name="Picture 4" descr="piept-de-pui-la-tigaie-580x400.jpg"/>
          <p:cNvPicPr>
            <a:picLocks noChangeAspect="1"/>
          </p:cNvPicPr>
          <p:nvPr/>
        </p:nvPicPr>
        <p:blipFill>
          <a:blip r:embed="rId3"/>
          <a:stretch>
            <a:fillRect/>
          </a:stretch>
        </p:blipFill>
        <p:spPr>
          <a:xfrm>
            <a:off x="642910" y="3813287"/>
            <a:ext cx="2714644" cy="1921436"/>
          </a:xfrm>
          <a:prstGeom prst="rect">
            <a:avLst/>
          </a:prstGeom>
        </p:spPr>
      </p:pic>
      <p:pic>
        <p:nvPicPr>
          <p:cNvPr id="6" name="Picture 5" descr="descărcare (1).jpg"/>
          <p:cNvPicPr>
            <a:picLocks noChangeAspect="1"/>
          </p:cNvPicPr>
          <p:nvPr/>
        </p:nvPicPr>
        <p:blipFill>
          <a:blip r:embed="rId4"/>
          <a:stretch>
            <a:fillRect/>
          </a:stretch>
        </p:blipFill>
        <p:spPr>
          <a:xfrm>
            <a:off x="6215074" y="3857628"/>
            <a:ext cx="2571768" cy="191928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1500174"/>
            <a:ext cx="8072494" cy="1107996"/>
          </a:xfrm>
          <a:prstGeom prst="rect">
            <a:avLst/>
          </a:prstGeom>
          <a:noFill/>
        </p:spPr>
        <p:txBody>
          <a:bodyPr wrap="square" rtlCol="0">
            <a:spAutoFit/>
          </a:bodyPr>
          <a:lstStyle/>
          <a:p>
            <a:pPr algn="ctr"/>
            <a:r>
              <a:rPr lang="en-US" sz="2400" dirty="0">
                <a:latin typeface="Times New Roman" pitchFamily="18" charset="0"/>
                <a:cs typeface="Times New Roman" pitchFamily="18" charset="0"/>
              </a:rPr>
              <a:t>For dinner you should eat something light (something easy to digest) like : </a:t>
            </a:r>
            <a:r>
              <a:rPr lang="en-US" sz="2400" dirty="0" smtClean="0">
                <a:latin typeface="Times New Roman" pitchFamily="18" charset="0"/>
                <a:cs typeface="Times New Roman" pitchFamily="18" charset="0"/>
              </a:rPr>
              <a:t>white </a:t>
            </a:r>
            <a:r>
              <a:rPr lang="en-US" sz="2400" dirty="0">
                <a:latin typeface="Times New Roman" pitchFamily="18" charset="0"/>
                <a:cs typeface="Times New Roman" pitchFamily="18" charset="0"/>
              </a:rPr>
              <a:t>rice, </a:t>
            </a:r>
            <a:r>
              <a:rPr lang="en-US" sz="2400" dirty="0" smtClean="0">
                <a:latin typeface="Times New Roman" pitchFamily="18" charset="0"/>
                <a:cs typeface="Times New Roman" pitchFamily="18" charset="0"/>
              </a:rPr>
              <a:t>fish</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yogurt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sweet </a:t>
            </a:r>
            <a:r>
              <a:rPr lang="en-US" sz="2400" dirty="0">
                <a:latin typeface="Times New Roman" pitchFamily="18" charset="0"/>
                <a:cs typeface="Times New Roman" pitchFamily="18" charset="0"/>
              </a:rPr>
              <a:t>potatoes.</a:t>
            </a:r>
          </a:p>
          <a:p>
            <a:endParaRPr lang="en-US" dirty="0"/>
          </a:p>
        </p:txBody>
      </p:sp>
      <p:pic>
        <p:nvPicPr>
          <p:cNvPr id="3" name="Picture 2" descr="peste-mare.jpg"/>
          <p:cNvPicPr>
            <a:picLocks noChangeAspect="1"/>
          </p:cNvPicPr>
          <p:nvPr/>
        </p:nvPicPr>
        <p:blipFill>
          <a:blip r:embed="rId2"/>
          <a:stretch>
            <a:fillRect/>
          </a:stretch>
        </p:blipFill>
        <p:spPr>
          <a:xfrm>
            <a:off x="428596" y="3429000"/>
            <a:ext cx="2880000" cy="2071702"/>
          </a:xfrm>
          <a:prstGeom prst="rect">
            <a:avLst/>
          </a:prstGeom>
        </p:spPr>
      </p:pic>
      <p:pic>
        <p:nvPicPr>
          <p:cNvPr id="4" name="Picture 3" descr="iaurt.jpg"/>
          <p:cNvPicPr>
            <a:picLocks noChangeAspect="1"/>
          </p:cNvPicPr>
          <p:nvPr/>
        </p:nvPicPr>
        <p:blipFill>
          <a:blip r:embed="rId3"/>
          <a:stretch>
            <a:fillRect/>
          </a:stretch>
        </p:blipFill>
        <p:spPr>
          <a:xfrm>
            <a:off x="3286116" y="3429000"/>
            <a:ext cx="2928958" cy="2071702"/>
          </a:xfrm>
          <a:prstGeom prst="rect">
            <a:avLst/>
          </a:prstGeom>
        </p:spPr>
      </p:pic>
      <p:pic>
        <p:nvPicPr>
          <p:cNvPr id="5" name="Picture 4" descr="descărcare (2).jpg"/>
          <p:cNvPicPr>
            <a:picLocks noChangeAspect="1"/>
          </p:cNvPicPr>
          <p:nvPr/>
        </p:nvPicPr>
        <p:blipFill>
          <a:blip r:embed="rId4"/>
          <a:stretch>
            <a:fillRect/>
          </a:stretch>
        </p:blipFill>
        <p:spPr>
          <a:xfrm>
            <a:off x="6143636" y="3429000"/>
            <a:ext cx="2759863" cy="207170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100" y="1928802"/>
            <a:ext cx="6715172" cy="4370427"/>
          </a:xfrm>
          <a:prstGeom prst="rect">
            <a:avLst/>
          </a:prstGeom>
          <a:noFill/>
        </p:spPr>
        <p:txBody>
          <a:bodyPr wrap="square" rtlCol="0">
            <a:spAutoFit/>
          </a:bodyPr>
          <a:lstStyle/>
          <a:p>
            <a:pPr>
              <a:buFont typeface="Wingdings" pitchFamily="2" charset="2"/>
              <a:buChar char="§"/>
            </a:pPr>
            <a:r>
              <a:rPr lang="ro-RO" sz="2000" dirty="0" smtClean="0">
                <a:solidFill>
                  <a:srgbClr val="FF0000"/>
                </a:solidFill>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Breakfast</a:t>
            </a:r>
          </a:p>
          <a:p>
            <a:r>
              <a:rPr lang="en-US" sz="2000" dirty="0" smtClean="0">
                <a:latin typeface="Times New Roman" pitchFamily="18" charset="0"/>
                <a:cs typeface="Times New Roman" pitchFamily="18" charset="0"/>
              </a:rPr>
              <a:t>Because we want to start the week with a good and delicious </a:t>
            </a:r>
            <a:r>
              <a:rPr lang="en-US" sz="2000" dirty="0" smtClean="0">
                <a:latin typeface="Times New Roman" pitchFamily="18" charset="0"/>
                <a:cs typeface="Times New Roman" pitchFamily="18" charset="0"/>
              </a:rPr>
              <a:t>meal, we will </a:t>
            </a:r>
            <a:r>
              <a:rPr lang="en-US" sz="2000" dirty="0" smtClean="0">
                <a:latin typeface="Times New Roman" pitchFamily="18" charset="0"/>
                <a:cs typeface="Times New Roman" pitchFamily="18" charset="0"/>
              </a:rPr>
              <a:t>have </a:t>
            </a:r>
            <a:r>
              <a:rPr lang="en-US" sz="2000" dirty="0" smtClean="0">
                <a:solidFill>
                  <a:schemeClr val="accent6">
                    <a:lumMod val="75000"/>
                  </a:schemeClr>
                </a:solidFill>
                <a:latin typeface="Times New Roman" pitchFamily="18" charset="0"/>
                <a:cs typeface="Times New Roman" pitchFamily="18" charset="0"/>
              </a:rPr>
              <a:t>Greek yogurt </a:t>
            </a:r>
            <a:r>
              <a:rPr lang="en-US" sz="2000" dirty="0" smtClean="0">
                <a:latin typeface="Times New Roman" pitchFamily="18" charset="0"/>
                <a:cs typeface="Times New Roman" pitchFamily="18" charset="0"/>
              </a:rPr>
              <a:t>with oatmeal and </a:t>
            </a:r>
            <a:r>
              <a:rPr lang="en-US" sz="2000" dirty="0" smtClean="0">
                <a:solidFill>
                  <a:schemeClr val="accent6">
                    <a:lumMod val="75000"/>
                  </a:schemeClr>
                </a:solidFill>
                <a:latin typeface="Times New Roman" pitchFamily="18" charset="0"/>
                <a:cs typeface="Times New Roman" pitchFamily="18" charset="0"/>
              </a:rPr>
              <a:t>1 banana </a:t>
            </a:r>
            <a:r>
              <a:rPr lang="en-US" sz="2000" dirty="0" smtClean="0">
                <a:latin typeface="Times New Roman" pitchFamily="18" charset="0"/>
                <a:cs typeface="Times New Roman" pitchFamily="18" charset="0"/>
              </a:rPr>
              <a:t>.</a:t>
            </a:r>
            <a:endParaRPr lang="ro-RO"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buFont typeface="Wingdings" pitchFamily="2" charset="2"/>
              <a:buChar char="§"/>
            </a:pPr>
            <a:r>
              <a:rPr lang="en-US" sz="2000" dirty="0" smtClean="0">
                <a:solidFill>
                  <a:srgbClr val="FF0000"/>
                </a:solidFill>
                <a:latin typeface="Times New Roman" pitchFamily="18" charset="0"/>
                <a:cs typeface="Times New Roman" pitchFamily="18" charset="0"/>
              </a:rPr>
              <a:t>  Lunch</a:t>
            </a:r>
          </a:p>
          <a:p>
            <a:r>
              <a:rPr lang="en-US" sz="2000" dirty="0" smtClean="0">
                <a:latin typeface="Times New Roman" pitchFamily="18" charset="0"/>
                <a:cs typeface="Times New Roman" pitchFamily="18" charset="0"/>
              </a:rPr>
              <a:t>For lunch we will have a meal that is high in protein and high in carbohydrates (to keep us going for the rest of the day). </a:t>
            </a:r>
            <a:r>
              <a:rPr lang="en-US" sz="2000" dirty="0" smtClean="0">
                <a:solidFill>
                  <a:schemeClr val="accent6">
                    <a:lumMod val="75000"/>
                  </a:schemeClr>
                </a:solidFill>
                <a:latin typeface="Times New Roman" pitchFamily="18" charset="0"/>
                <a:cs typeface="Times New Roman" pitchFamily="18" charset="0"/>
              </a:rPr>
              <a:t>Chicken breast with rice </a:t>
            </a:r>
            <a:r>
              <a:rPr lang="en-US" sz="2000" dirty="0" smtClean="0">
                <a:latin typeface="Times New Roman" pitchFamily="18" charset="0"/>
                <a:cs typeface="Times New Roman" pitchFamily="18" charset="0"/>
              </a:rPr>
              <a:t>. </a:t>
            </a:r>
            <a:endParaRPr lang="ro-RO"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buFont typeface="Wingdings" pitchFamily="2" charset="2"/>
              <a:buChar char="§"/>
            </a:pPr>
            <a:r>
              <a:rPr lang="en-US" sz="2000" dirty="0" smtClean="0">
                <a:solidFill>
                  <a:srgbClr val="FF0000"/>
                </a:solidFill>
                <a:latin typeface="Times New Roman" pitchFamily="18" charset="0"/>
                <a:cs typeface="Times New Roman" pitchFamily="18" charset="0"/>
              </a:rPr>
              <a:t>  Dinner</a:t>
            </a:r>
          </a:p>
          <a:p>
            <a:r>
              <a:rPr lang="en-US" sz="2000" dirty="0" smtClean="0">
                <a:latin typeface="Times New Roman" pitchFamily="18" charset="0"/>
                <a:cs typeface="Times New Roman" pitchFamily="18" charset="0"/>
              </a:rPr>
              <a:t>For dinner </a:t>
            </a:r>
            <a:r>
              <a:rPr lang="ro-RO"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recommend </a:t>
            </a:r>
            <a:r>
              <a:rPr lang="en-US" sz="2000" dirty="0" smtClean="0">
                <a:latin typeface="Times New Roman" pitchFamily="18" charset="0"/>
                <a:cs typeface="Times New Roman" pitchFamily="18" charset="0"/>
              </a:rPr>
              <a:t>you to </a:t>
            </a:r>
            <a:r>
              <a:rPr lang="en-US" sz="2000" dirty="0" smtClean="0">
                <a:latin typeface="Times New Roman" pitchFamily="18" charset="0"/>
                <a:cs typeface="Times New Roman" pitchFamily="18" charset="0"/>
              </a:rPr>
              <a:t>eat something that is light in protein and light in carbohydrates.</a:t>
            </a:r>
          </a:p>
          <a:p>
            <a:r>
              <a:rPr lang="en-US" sz="2000" dirty="0" smtClean="0">
                <a:latin typeface="Times New Roman" pitchFamily="18" charset="0"/>
                <a:cs typeface="Times New Roman" pitchFamily="18" charset="0"/>
              </a:rPr>
              <a:t>Because of that we will have a </a:t>
            </a:r>
            <a:r>
              <a:rPr lang="en-US" sz="2000" dirty="0" smtClean="0">
                <a:solidFill>
                  <a:schemeClr val="accent6">
                    <a:lumMod val="75000"/>
                  </a:schemeClr>
                </a:solidFill>
                <a:latin typeface="Times New Roman" pitchFamily="18" charset="0"/>
                <a:cs typeface="Times New Roman" pitchFamily="18" charset="0"/>
              </a:rPr>
              <a:t>salad with tuna</a:t>
            </a:r>
            <a:r>
              <a:rPr lang="en-US" sz="2000" dirty="0" smtClean="0">
                <a:latin typeface="Times New Roman" pitchFamily="18" charset="0"/>
                <a:cs typeface="Times New Roman" pitchFamily="18" charset="0"/>
              </a:rPr>
              <a:t>.</a:t>
            </a:r>
          </a:p>
          <a:p>
            <a:endParaRPr lang="en-US" dirty="0"/>
          </a:p>
        </p:txBody>
      </p:sp>
      <p:sp>
        <p:nvSpPr>
          <p:cNvPr id="3" name="TextBox 2"/>
          <p:cNvSpPr txBox="1"/>
          <p:nvPr/>
        </p:nvSpPr>
        <p:spPr>
          <a:xfrm>
            <a:off x="2571736" y="857232"/>
            <a:ext cx="4357718" cy="646331"/>
          </a:xfrm>
          <a:prstGeom prst="rect">
            <a:avLst/>
          </a:prstGeom>
          <a:noFill/>
        </p:spPr>
        <p:txBody>
          <a:bodyPr wrap="square" rtlCol="0">
            <a:spAutoFit/>
          </a:bodyPr>
          <a:lstStyle/>
          <a:p>
            <a:pPr algn="ctr"/>
            <a:r>
              <a:rPr lang="ro-RO" sz="3600" dirty="0" smtClean="0">
                <a:latin typeface="Times New Roman" pitchFamily="18" charset="0"/>
                <a:cs typeface="Times New Roman" pitchFamily="18" charset="0"/>
              </a:rPr>
              <a:t>MONDAY  </a:t>
            </a:r>
            <a:endParaRPr lang="en-US" sz="3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8662" y="2071678"/>
            <a:ext cx="7000924" cy="3754874"/>
          </a:xfrm>
          <a:prstGeom prst="rect">
            <a:avLst/>
          </a:prstGeom>
          <a:noFill/>
        </p:spPr>
        <p:txBody>
          <a:bodyPr wrap="square" rtlCol="0">
            <a:spAutoFit/>
          </a:bodyPr>
          <a:lstStyle/>
          <a:p>
            <a:pPr>
              <a:buFont typeface="Wingdings" pitchFamily="2" charset="2"/>
              <a:buChar char="§"/>
            </a:pPr>
            <a:r>
              <a:rPr lang="en-US" sz="2000" dirty="0" smtClean="0">
                <a:solidFill>
                  <a:srgbClr val="FF0000"/>
                </a:solidFill>
                <a:latin typeface="Times New Roman" pitchFamily="18" charset="0"/>
                <a:cs typeface="Times New Roman" pitchFamily="18" charset="0"/>
              </a:rPr>
              <a:t>  Breakfast</a:t>
            </a:r>
          </a:p>
          <a:p>
            <a:r>
              <a:rPr lang="en-US" sz="2000" dirty="0" smtClean="0">
                <a:latin typeface="Times New Roman" pitchFamily="18" charset="0"/>
                <a:cs typeface="Times New Roman" pitchFamily="18" charset="0"/>
              </a:rPr>
              <a:t>Today we are going to have something else for breakfast </a:t>
            </a:r>
            <a:r>
              <a:rPr lang="en-US" sz="2000" dirty="0" smtClean="0">
                <a:solidFill>
                  <a:schemeClr val="accent6">
                    <a:lumMod val="50000"/>
                  </a:schemeClr>
                </a:solidFill>
                <a:latin typeface="Times New Roman" pitchFamily="18" charset="0"/>
                <a:cs typeface="Times New Roman" pitchFamily="18" charset="0"/>
              </a:rPr>
              <a:t>. 4 eggs with 5 slices of toasted bread and a tomato.</a:t>
            </a:r>
            <a:endParaRPr lang="ro-RO" sz="2000" dirty="0" smtClean="0">
              <a:solidFill>
                <a:schemeClr val="accent6">
                  <a:lumMod val="50000"/>
                </a:schemeClr>
              </a:solidFill>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buFont typeface="Wingdings" pitchFamily="2" charset="2"/>
              <a:buChar char="§"/>
            </a:pPr>
            <a:r>
              <a:rPr lang="en-US" sz="2000" dirty="0" smtClean="0">
                <a:solidFill>
                  <a:srgbClr val="FF0000"/>
                </a:solidFill>
                <a:latin typeface="Times New Roman" pitchFamily="18" charset="0"/>
                <a:cs typeface="Times New Roman" pitchFamily="18" charset="0"/>
              </a:rPr>
              <a:t>  Lunch</a:t>
            </a:r>
          </a:p>
          <a:p>
            <a:r>
              <a:rPr lang="en-US" sz="2000" dirty="0" smtClean="0">
                <a:latin typeface="Times New Roman" pitchFamily="18" charset="0"/>
                <a:cs typeface="Times New Roman" pitchFamily="18" charset="0"/>
              </a:rPr>
              <a:t>We had </a:t>
            </a:r>
            <a:r>
              <a:rPr lang="en-US" sz="2000" dirty="0" err="1" smtClean="0">
                <a:latin typeface="Times New Roman" pitchFamily="18" charset="0"/>
                <a:cs typeface="Times New Roman" pitchFamily="18" charset="0"/>
              </a:rPr>
              <a:t>chicke</a:t>
            </a:r>
            <a:r>
              <a:rPr lang="ro-RO" sz="2000" dirty="0"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 breast yesterday so today we want </a:t>
            </a:r>
            <a:r>
              <a:rPr lang="en-US" sz="2000" dirty="0" smtClean="0">
                <a:solidFill>
                  <a:schemeClr val="accent6">
                    <a:lumMod val="50000"/>
                  </a:schemeClr>
                </a:solidFill>
                <a:latin typeface="Times New Roman" pitchFamily="18" charset="0"/>
                <a:cs typeface="Times New Roman" pitchFamily="18" charset="0"/>
              </a:rPr>
              <a:t>pasta</a:t>
            </a:r>
            <a:r>
              <a:rPr lang="en-US" sz="2000" dirty="0" smtClean="0">
                <a:latin typeface="Times New Roman" pitchFamily="18" charset="0"/>
                <a:cs typeface="Times New Roman" pitchFamily="18" charset="0"/>
              </a:rPr>
              <a:t>. It's fully up to you how you want them . For example </a:t>
            </a:r>
            <a:r>
              <a:rPr lang="ro-RO"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like them with </a:t>
            </a:r>
            <a:r>
              <a:rPr lang="en-US" sz="2000" dirty="0" smtClean="0">
                <a:solidFill>
                  <a:schemeClr val="accent6">
                    <a:lumMod val="50000"/>
                  </a:schemeClr>
                </a:solidFill>
                <a:latin typeface="Times New Roman" pitchFamily="18" charset="0"/>
                <a:cs typeface="Times New Roman" pitchFamily="18" charset="0"/>
              </a:rPr>
              <a:t>bacon and sour cream </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carbonara</a:t>
            </a:r>
            <a:r>
              <a:rPr lang="en-US" sz="2000" dirty="0" smtClean="0">
                <a:latin typeface="Times New Roman" pitchFamily="18" charset="0"/>
                <a:cs typeface="Times New Roman" pitchFamily="18" charset="0"/>
              </a:rPr>
              <a:t> style).</a:t>
            </a:r>
            <a:endParaRPr lang="ro-RO"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buFont typeface="Wingdings" pitchFamily="2" charset="2"/>
              <a:buChar char="§"/>
            </a:pPr>
            <a:r>
              <a:rPr lang="en-US" sz="2000" dirty="0" smtClean="0">
                <a:solidFill>
                  <a:srgbClr val="FF0000"/>
                </a:solidFill>
                <a:latin typeface="Times New Roman" pitchFamily="18" charset="0"/>
                <a:cs typeface="Times New Roman" pitchFamily="18" charset="0"/>
              </a:rPr>
              <a:t>  Dinner</a:t>
            </a:r>
          </a:p>
          <a:p>
            <a:r>
              <a:rPr lang="en-US" sz="2000" dirty="0" smtClean="0">
                <a:latin typeface="Times New Roman" pitchFamily="18" charset="0"/>
                <a:cs typeface="Times New Roman" pitchFamily="18" charset="0"/>
              </a:rPr>
              <a:t>For this dinner we want </a:t>
            </a:r>
            <a:r>
              <a:rPr lang="en-US" sz="2000" dirty="0" smtClean="0">
                <a:solidFill>
                  <a:schemeClr val="accent6">
                    <a:lumMod val="50000"/>
                  </a:schemeClr>
                </a:solidFill>
                <a:latin typeface="Times New Roman" pitchFamily="18" charset="0"/>
                <a:cs typeface="Times New Roman" pitchFamily="18" charset="0"/>
              </a:rPr>
              <a:t>soup</a:t>
            </a:r>
            <a:r>
              <a:rPr lang="en-US" sz="2000" dirty="0" smtClean="0">
                <a:latin typeface="Times New Roman" pitchFamily="18" charset="0"/>
                <a:cs typeface="Times New Roman" pitchFamily="18" charset="0"/>
              </a:rPr>
              <a:t>. Any soup is good.</a:t>
            </a:r>
          </a:p>
          <a:p>
            <a:endParaRPr lang="en-US" dirty="0"/>
          </a:p>
        </p:txBody>
      </p:sp>
      <p:sp>
        <p:nvSpPr>
          <p:cNvPr id="4" name="TextBox 3"/>
          <p:cNvSpPr txBox="1"/>
          <p:nvPr/>
        </p:nvSpPr>
        <p:spPr>
          <a:xfrm>
            <a:off x="2928926" y="928670"/>
            <a:ext cx="3643338" cy="646331"/>
          </a:xfrm>
          <a:prstGeom prst="rect">
            <a:avLst/>
          </a:prstGeom>
          <a:noFill/>
        </p:spPr>
        <p:txBody>
          <a:bodyPr wrap="square" rtlCol="0">
            <a:spAutoFit/>
          </a:bodyPr>
          <a:lstStyle/>
          <a:p>
            <a:pPr algn="ctr"/>
            <a:r>
              <a:rPr lang="en-US" sz="3600" dirty="0" smtClean="0">
                <a:latin typeface="Times New Roman" pitchFamily="18" charset="0"/>
                <a:cs typeface="Times New Roman" pitchFamily="18" charset="0"/>
              </a:rPr>
              <a:t>T</a:t>
            </a:r>
            <a:r>
              <a:rPr lang="ro-RO" sz="3600" dirty="0" smtClean="0">
                <a:latin typeface="Times New Roman" pitchFamily="18" charset="0"/>
                <a:cs typeface="Times New Roman" pitchFamily="18" charset="0"/>
              </a:rPr>
              <a:t>UESDAY </a:t>
            </a:r>
            <a:endParaRPr lang="en-US" sz="3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85786" y="2000240"/>
            <a:ext cx="7429552" cy="3754874"/>
          </a:xfrm>
          <a:prstGeom prst="rect">
            <a:avLst/>
          </a:prstGeom>
          <a:noFill/>
        </p:spPr>
        <p:txBody>
          <a:bodyPr wrap="square" rtlCol="0">
            <a:spAutoFit/>
          </a:bodyPr>
          <a:lstStyle/>
          <a:p>
            <a:pPr>
              <a:buFont typeface="Wingdings" pitchFamily="2" charset="2"/>
              <a:buChar char="§"/>
            </a:pPr>
            <a:r>
              <a:rPr lang="en-US" sz="2000" dirty="0" smtClean="0">
                <a:solidFill>
                  <a:srgbClr val="FF0000"/>
                </a:solidFill>
                <a:latin typeface="Times New Roman" pitchFamily="18" charset="0"/>
                <a:cs typeface="Times New Roman" pitchFamily="18" charset="0"/>
              </a:rPr>
              <a:t> Breakfast</a:t>
            </a:r>
          </a:p>
          <a:p>
            <a:r>
              <a:rPr lang="en-US" sz="2000" dirty="0" smtClean="0">
                <a:latin typeface="Times New Roman" pitchFamily="18" charset="0"/>
                <a:cs typeface="Times New Roman" pitchFamily="18" charset="0"/>
              </a:rPr>
              <a:t>For this breakfast we will have a liquid breakfast </a:t>
            </a:r>
            <a:r>
              <a:rPr lang="en-US" sz="2000" dirty="0" smtClean="0">
                <a:solidFill>
                  <a:schemeClr val="accent6">
                    <a:lumMod val="50000"/>
                  </a:schemeClr>
                </a:solidFill>
                <a:latin typeface="Times New Roman" pitchFamily="18" charset="0"/>
                <a:cs typeface="Times New Roman" pitchFamily="18" charset="0"/>
              </a:rPr>
              <a:t>, a smoothie drink </a:t>
            </a:r>
            <a:r>
              <a:rPr lang="en-US" sz="2000" dirty="0" smtClean="0">
                <a:latin typeface="Times New Roman" pitchFamily="18" charset="0"/>
                <a:cs typeface="Times New Roman" pitchFamily="18" charset="0"/>
              </a:rPr>
              <a:t>to be </a:t>
            </a:r>
            <a:r>
              <a:rPr lang="en-US" sz="2000" dirty="0" smtClean="0">
                <a:latin typeface="Times New Roman" pitchFamily="18" charset="0"/>
                <a:cs typeface="Times New Roman" pitchFamily="18" charset="0"/>
              </a:rPr>
              <a:t>precise. </a:t>
            </a:r>
            <a:r>
              <a:rPr lang="en-US" sz="2000" dirty="0" smtClean="0">
                <a:latin typeface="Times New Roman" pitchFamily="18" charset="0"/>
                <a:cs typeface="Times New Roman" pitchFamily="18" charset="0"/>
              </a:rPr>
              <a:t>It will contain </a:t>
            </a:r>
            <a:r>
              <a:rPr lang="en-US" sz="2000" dirty="0" smtClean="0">
                <a:solidFill>
                  <a:schemeClr val="accent6">
                    <a:lumMod val="50000"/>
                  </a:schemeClr>
                </a:solidFill>
                <a:latin typeface="Times New Roman" pitchFamily="18" charset="0"/>
                <a:cs typeface="Times New Roman" pitchFamily="18" charset="0"/>
              </a:rPr>
              <a:t>milk , peanut butter and bananas.</a:t>
            </a:r>
            <a:endParaRPr lang="ro-RO" sz="2000" dirty="0" smtClean="0">
              <a:solidFill>
                <a:schemeClr val="accent6">
                  <a:lumMod val="50000"/>
                </a:schemeClr>
              </a:solidFill>
              <a:latin typeface="Times New Roman" pitchFamily="18" charset="0"/>
              <a:cs typeface="Times New Roman" pitchFamily="18" charset="0"/>
            </a:endParaRPr>
          </a:p>
          <a:p>
            <a:endParaRPr lang="en-US" sz="2000" dirty="0" smtClean="0">
              <a:solidFill>
                <a:srgbClr val="FF0000"/>
              </a:solidFill>
              <a:latin typeface="Times New Roman" pitchFamily="18" charset="0"/>
              <a:cs typeface="Times New Roman" pitchFamily="18" charset="0"/>
            </a:endParaRPr>
          </a:p>
          <a:p>
            <a:pPr>
              <a:buFont typeface="Wingdings" pitchFamily="2" charset="2"/>
              <a:buChar char="§"/>
            </a:pPr>
            <a:r>
              <a:rPr lang="en-US" sz="2000" dirty="0" smtClean="0">
                <a:solidFill>
                  <a:srgbClr val="FF0000"/>
                </a:solidFill>
                <a:latin typeface="Times New Roman" pitchFamily="18" charset="0"/>
                <a:cs typeface="Times New Roman" pitchFamily="18" charset="0"/>
              </a:rPr>
              <a:t> Lunch</a:t>
            </a:r>
          </a:p>
          <a:p>
            <a:r>
              <a:rPr lang="en-US" sz="2000" dirty="0" smtClean="0">
                <a:latin typeface="Times New Roman" pitchFamily="18" charset="0"/>
                <a:cs typeface="Times New Roman" pitchFamily="18" charset="0"/>
              </a:rPr>
              <a:t>For lunch we are going to eat </a:t>
            </a:r>
            <a:r>
              <a:rPr lang="en-US" sz="2000" dirty="0" smtClean="0">
                <a:solidFill>
                  <a:schemeClr val="accent6">
                    <a:lumMod val="50000"/>
                  </a:schemeClr>
                </a:solidFill>
                <a:latin typeface="Times New Roman" pitchFamily="18" charset="0"/>
                <a:cs typeface="Times New Roman" pitchFamily="18" charset="0"/>
              </a:rPr>
              <a:t>Caesar salad. </a:t>
            </a:r>
            <a:r>
              <a:rPr lang="en-US" sz="2000" dirty="0" smtClean="0">
                <a:latin typeface="Times New Roman" pitchFamily="18" charset="0"/>
                <a:cs typeface="Times New Roman" pitchFamily="18" charset="0"/>
              </a:rPr>
              <a:t>(It contains chicken breast , mustard, green salad, eggs and a lot of healthy foods)</a:t>
            </a:r>
            <a:endParaRPr lang="ro-RO"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buFont typeface="Wingdings" pitchFamily="2" charset="2"/>
              <a:buChar char="§"/>
            </a:pPr>
            <a:r>
              <a:rPr lang="en-US" sz="2000" dirty="0" smtClean="0">
                <a:solidFill>
                  <a:srgbClr val="FF0000"/>
                </a:solidFill>
                <a:latin typeface="Times New Roman" pitchFamily="18" charset="0"/>
                <a:cs typeface="Times New Roman" pitchFamily="18" charset="0"/>
              </a:rPr>
              <a:t> </a:t>
            </a:r>
            <a:r>
              <a:rPr lang="ro-RO" sz="2000" dirty="0" smtClean="0">
                <a:solidFill>
                  <a:srgbClr val="FF0000"/>
                </a:solidFill>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Dinner</a:t>
            </a:r>
          </a:p>
          <a:p>
            <a:r>
              <a:rPr lang="en-US" sz="2000" dirty="0" smtClean="0">
                <a:latin typeface="Times New Roman" pitchFamily="18" charset="0"/>
                <a:cs typeface="Times New Roman" pitchFamily="18" charset="0"/>
              </a:rPr>
              <a:t>This night , we are going to eat </a:t>
            </a:r>
            <a:r>
              <a:rPr lang="en-US" sz="2000" dirty="0" smtClean="0">
                <a:solidFill>
                  <a:schemeClr val="accent6">
                    <a:lumMod val="50000"/>
                  </a:schemeClr>
                </a:solidFill>
                <a:latin typeface="Times New Roman" pitchFamily="18" charset="0"/>
                <a:cs typeface="Times New Roman" pitchFamily="18" charset="0"/>
              </a:rPr>
              <a:t>a heavy protein meal</a:t>
            </a:r>
            <a:r>
              <a:rPr lang="en-US" sz="2000" dirty="0" smtClean="0">
                <a:latin typeface="Times New Roman" pitchFamily="18" charset="0"/>
                <a:cs typeface="Times New Roman" pitchFamily="18" charset="0"/>
              </a:rPr>
              <a:t>. Pork that is cooked in the oven with sweet potato puree and sweet sauce.</a:t>
            </a:r>
          </a:p>
          <a:p>
            <a:endParaRPr lang="en-US" dirty="0"/>
          </a:p>
        </p:txBody>
      </p:sp>
      <p:sp>
        <p:nvSpPr>
          <p:cNvPr id="5" name="TextBox 4"/>
          <p:cNvSpPr txBox="1"/>
          <p:nvPr/>
        </p:nvSpPr>
        <p:spPr>
          <a:xfrm>
            <a:off x="2928926" y="785794"/>
            <a:ext cx="3643338" cy="646331"/>
          </a:xfrm>
          <a:prstGeom prst="rect">
            <a:avLst/>
          </a:prstGeom>
          <a:noFill/>
        </p:spPr>
        <p:txBody>
          <a:bodyPr wrap="square" rtlCol="0">
            <a:spAutoFit/>
          </a:bodyPr>
          <a:lstStyle/>
          <a:p>
            <a:pPr algn="ctr"/>
            <a:r>
              <a:rPr lang="ro-RO" sz="3600" dirty="0" smtClean="0">
                <a:latin typeface="Times New Roman" pitchFamily="18" charset="0"/>
                <a:cs typeface="Times New Roman" pitchFamily="18" charset="0"/>
              </a:rPr>
              <a:t>WEDNESDAY</a:t>
            </a:r>
            <a:endParaRPr lang="en-US" sz="36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103</TotalTime>
  <Words>986</Words>
  <Application>Microsoft Office PowerPoint</Application>
  <PresentationFormat>On-screen Show (4:3)</PresentationFormat>
  <Paragraphs>77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Urban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dc:creator>
  <cp:lastModifiedBy>Mirandolina Matei</cp:lastModifiedBy>
  <cp:revision>12</cp:revision>
  <dcterms:created xsi:type="dcterms:W3CDTF">2018-02-25T18:55:00Z</dcterms:created>
  <dcterms:modified xsi:type="dcterms:W3CDTF">2018-03-01T22:04:10Z</dcterms:modified>
</cp:coreProperties>
</file>