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3"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sz="2800"/>
            </a:pPr>
            <a:r>
              <a:rPr lang="en-US" sz="2800" b="0" i="0" u="none" strike="noStrike" baseline="0" dirty="0" smtClean="0"/>
              <a:t>1. How </a:t>
            </a:r>
            <a:r>
              <a:rPr lang="en-US" sz="2800" b="0" i="0" u="none" strike="noStrike" baseline="0" dirty="0"/>
              <a:t>long did your experiment take place?</a:t>
            </a:r>
            <a:endParaRPr lang="en-US" sz="2800" dirty="0"/>
          </a:p>
        </c:rich>
      </c:tx>
      <c:layout/>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0.11272240640972514"/>
          <c:y val="0.28547006925339197"/>
          <c:w val="0.53571775567527768"/>
          <c:h val="0.5575237959712861"/>
        </c:manualLayout>
      </c:layout>
      <c:pie3DChart>
        <c:varyColors val="1"/>
        <c:ser>
          <c:idx val="0"/>
          <c:order val="0"/>
          <c:dLbls>
            <c:dLbl>
              <c:idx val="0"/>
              <c:layout>
                <c:manualLayout>
                  <c:x val="4.1767716535433166E-2"/>
                  <c:y val="9.6640055409740508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83E5-477E-9390-CFC2CEC8C4B6}"/>
                </c:ext>
              </c:extLst>
            </c:dLbl>
            <c:dLbl>
              <c:idx val="1"/>
              <c:layout>
                <c:manualLayout>
                  <c:x val="-6.7452537182852226E-2"/>
                  <c:y val="-5.8486439195100728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3E5-477E-9390-CFC2CEC8C4B6}"/>
                </c:ext>
              </c:extLst>
            </c:dLbl>
            <c:dLbl>
              <c:idx val="2"/>
              <c:layout>
                <c:manualLayout>
                  <c:x val="-6.4784339457567897E-2"/>
                  <c:y val="-0.10656204432779245"/>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3E5-477E-9390-CFC2CEC8C4B6}"/>
                </c:ext>
              </c:extLst>
            </c:dLbl>
            <c:dLbl>
              <c:idx val="3"/>
              <c:layout>
                <c:manualLayout>
                  <c:x val="9.0704286964129685E-4"/>
                  <c:y val="-9.2779235928842227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3E5-477E-9390-CFC2CEC8C4B6}"/>
                </c:ext>
              </c:extLst>
            </c:dLbl>
            <c:spPr>
              <a:noFill/>
              <a:ln>
                <a:noFill/>
              </a:ln>
              <a:effectLst/>
            </c:spPr>
            <c:txPr>
              <a:bodyPr wrap="square" lIns="38100" tIns="19050" rIns="38100" bIns="19050" anchor="ctr">
                <a:spAutoFit/>
              </a:bodyPr>
              <a:lstStyle/>
              <a:p>
                <a:pPr>
                  <a:defRPr lang="en-US" sz="1600" b="1"/>
                </a:pPr>
                <a:endParaRPr lang="en-US"/>
              </a:p>
            </c:tx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(Sheet1!$A$1,Sheet1!$A$2,Sheet1!$A$3,Sheet1!$A$4)</c:f>
              <c:strCache>
                <c:ptCount val="4"/>
                <c:pt idx="0">
                  <c:v>A month</c:v>
                </c:pt>
                <c:pt idx="1">
                  <c:v>Three weeks</c:v>
                </c:pt>
                <c:pt idx="2">
                  <c:v>Two weeks</c:v>
                </c:pt>
                <c:pt idx="3">
                  <c:v>A week</c:v>
                </c:pt>
              </c:strCache>
            </c:strRef>
          </c:cat>
          <c:val>
            <c:numRef>
              <c:f>(Sheet1!$D$1,Sheet1!$D$2,Sheet1!$D$3,Sheet1!$D$4)</c:f>
              <c:numCache>
                <c:formatCode>General</c:formatCode>
                <c:ptCount val="4"/>
                <c:pt idx="0">
                  <c:v>15</c:v>
                </c:pt>
                <c:pt idx="1">
                  <c:v>1</c:v>
                </c:pt>
                <c:pt idx="2">
                  <c:v>2</c:v>
                </c:pt>
                <c:pt idx="3">
                  <c:v>1</c:v>
                </c:pt>
              </c:numCache>
            </c:numRef>
          </c:val>
          <c:extLst>
            <c:ext xmlns:c16="http://schemas.microsoft.com/office/drawing/2014/chart" uri="{C3380CC4-5D6E-409C-BE32-E72D297353CC}">
              <c16:uniqueId val="{00000004-83E5-477E-9390-CFC2CEC8C4B6}"/>
            </c:ext>
          </c:extLst>
        </c:ser>
        <c:dLbls>
          <c:showLegendKey val="0"/>
          <c:showVal val="1"/>
          <c:showCatName val="0"/>
          <c:showSerName val="0"/>
          <c:showPercent val="0"/>
          <c:showBubbleSize val="0"/>
          <c:showLeaderLines val="1"/>
        </c:dLbls>
      </c:pie3DChart>
    </c:plotArea>
    <c:legend>
      <c:legendPos val="r"/>
      <c:layout>
        <c:manualLayout>
          <c:xMode val="edge"/>
          <c:yMode val="edge"/>
          <c:x val="0.72563351161293521"/>
          <c:y val="0.29952571718008941"/>
          <c:w val="0.21643861734264355"/>
          <c:h val="0.45564373532255836"/>
        </c:manualLayout>
      </c:layout>
      <c:overlay val="0"/>
      <c:txPr>
        <a:bodyPr/>
        <a:lstStyle/>
        <a:p>
          <a:pPr>
            <a:defRPr lang="en-US" sz="1800"/>
          </a:pPr>
          <a:endParaRPr lang="en-US"/>
        </a:p>
      </c:txPr>
    </c:legend>
    <c:plotVisOnly val="1"/>
    <c:dispBlanksAs val="zero"/>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sz="2800"/>
            </a:pPr>
            <a:r>
              <a:rPr lang="en-US" sz="2800" b="0" i="0" u="none" strike="noStrike" baseline="0" dirty="0" smtClean="0"/>
              <a:t>5. How </a:t>
            </a:r>
            <a:r>
              <a:rPr lang="en-US" sz="2800" b="0" i="0" u="none" strike="noStrike" baseline="0" dirty="0"/>
              <a:t>many times did you and your family take a shower instead </a:t>
            </a:r>
            <a:r>
              <a:rPr lang="en-US" sz="2800" b="0" i="0" u="none" strike="noStrike" baseline="0" dirty="0" smtClean="0"/>
              <a:t>of a </a:t>
            </a:r>
            <a:r>
              <a:rPr lang="en-US" sz="2800" b="0" i="0" u="none" strike="noStrike" baseline="0" dirty="0"/>
              <a:t>bath?</a:t>
            </a:r>
            <a:r>
              <a:rPr lang="en-US" sz="2800" b="1" i="0" u="none" strike="noStrike" baseline="0" dirty="0"/>
              <a:t> </a:t>
            </a:r>
            <a:endParaRPr lang="en-US" sz="2800" dirty="0"/>
          </a:p>
        </c:rich>
      </c:tx>
      <c:overlay val="1"/>
    </c:title>
    <c:autoTitleDeleted val="0"/>
    <c:view3D>
      <c:rotX val="30"/>
      <c:rotY val="0"/>
      <c:rAngAx val="0"/>
    </c:view3D>
    <c:floor>
      <c:thickness val="0"/>
    </c:floor>
    <c:sideWall>
      <c:thickness val="0"/>
    </c:sideWall>
    <c:backWall>
      <c:thickness val="0"/>
    </c:backWall>
    <c:plotArea>
      <c:layout>
        <c:manualLayout>
          <c:layoutTarget val="inner"/>
          <c:xMode val="edge"/>
          <c:yMode val="edge"/>
          <c:x val="0.1388888888888889"/>
          <c:y val="0.29629629629629628"/>
          <c:w val="0.44365419947506562"/>
          <c:h val="0.60648148148148162"/>
        </c:manualLayout>
      </c:layout>
      <c:pie3DChart>
        <c:varyColors val="1"/>
        <c:ser>
          <c:idx val="0"/>
          <c:order val="0"/>
          <c:dLbls>
            <c:dLbl>
              <c:idx val="0"/>
              <c:layout>
                <c:manualLayout>
                  <c:x val="-1.8926071741032422E-3"/>
                  <c:y val="0.12440142898804325"/>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9529-423A-A84F-E033F0744840}"/>
                </c:ext>
              </c:extLst>
            </c:dLbl>
            <c:dLbl>
              <c:idx val="1"/>
              <c:layout>
                <c:manualLayout>
                  <c:x val="-2.95168416447944E-2"/>
                  <c:y val="0.11225284339457559"/>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9529-423A-A84F-E033F0744840}"/>
                </c:ext>
              </c:extLst>
            </c:dLbl>
            <c:dLbl>
              <c:idx val="2"/>
              <c:layout>
                <c:manualLayout>
                  <c:x val="-5.4912401574803274E-2"/>
                  <c:y val="-0.12279272382618868"/>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9529-423A-A84F-E033F0744840}"/>
                </c:ext>
              </c:extLst>
            </c:dLbl>
            <c:spPr>
              <a:noFill/>
              <a:ln>
                <a:noFill/>
              </a:ln>
              <a:effectLst/>
            </c:spPr>
            <c:txPr>
              <a:bodyPr/>
              <a:lstStyle/>
              <a:p>
                <a:pPr>
                  <a:defRPr lang="en-US" sz="1600" b="1"/>
                </a:pPr>
                <a:endParaRPr lang="en-US"/>
              </a:p>
            </c:txPr>
            <c:dLblPos val="bestFit"/>
            <c:showLegendKey val="0"/>
            <c:showVal val="0"/>
            <c:showCatName val="0"/>
            <c:showSerName val="0"/>
            <c:showPercent val="1"/>
            <c:showBubbleSize val="0"/>
            <c:showLeaderLines val="1"/>
            <c:extLst>
              <c:ext xmlns:c15="http://schemas.microsoft.com/office/drawing/2012/chart" uri="{CE6537A1-D6FC-4f65-9D91-7224C49458BB}"/>
            </c:extLst>
          </c:dLbls>
          <c:cat>
            <c:strRef>
              <c:f>[Book1]Sheet1!$A$2,[Book1]Sheet1!$A$3,[Book1]Sheet1!$A$4</c:f>
              <c:strCache>
                <c:ptCount val="3"/>
                <c:pt idx="0">
                  <c:v>Every day</c:v>
                </c:pt>
                <c:pt idx="1">
                  <c:v>Twice a week</c:v>
                </c:pt>
                <c:pt idx="2">
                  <c:v>Three times a week</c:v>
                </c:pt>
              </c:strCache>
            </c:strRef>
          </c:cat>
          <c:val>
            <c:numRef>
              <c:f>[Book1]Sheet1!$B$2,[Book1]Sheet1!$B$3,[Book1]Sheet1!$B$4</c:f>
              <c:numCache>
                <c:formatCode>General</c:formatCode>
                <c:ptCount val="3"/>
                <c:pt idx="0">
                  <c:v>12</c:v>
                </c:pt>
                <c:pt idx="1">
                  <c:v>3</c:v>
                </c:pt>
                <c:pt idx="2">
                  <c:v>4</c:v>
                </c:pt>
              </c:numCache>
            </c:numRef>
          </c:val>
          <c:extLst>
            <c:ext xmlns:c16="http://schemas.microsoft.com/office/drawing/2014/chart" uri="{C3380CC4-5D6E-409C-BE32-E72D297353CC}">
              <c16:uniqueId val="{00000003-9529-423A-A84F-E033F0744840}"/>
            </c:ext>
          </c:extLst>
        </c:ser>
        <c:dLbls>
          <c:showLegendKey val="0"/>
          <c:showVal val="1"/>
          <c:showCatName val="0"/>
          <c:showSerName val="0"/>
          <c:showPercent val="0"/>
          <c:showBubbleSize val="0"/>
          <c:showLeaderLines val="1"/>
        </c:dLbls>
      </c:pie3DChart>
    </c:plotArea>
    <c:legend>
      <c:legendPos val="r"/>
      <c:overlay val="0"/>
      <c:txPr>
        <a:bodyPr/>
        <a:lstStyle/>
        <a:p>
          <a:pPr>
            <a:defRPr lang="en-US" sz="1800"/>
          </a:pPr>
          <a:endParaRPr lang="en-US"/>
        </a:p>
      </c:txPr>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2800"/>
            </a:pPr>
            <a:r>
              <a:rPr lang="en-US" sz="2800"/>
              <a:t>6. Did you and your family turn off the tap while taking a shower or brushing your teeth?</a:t>
            </a:r>
          </a:p>
        </c:rich>
      </c:tx>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05"/>
          <c:y val="0.32027777777777838"/>
          <c:w val="0.63055555555555565"/>
          <c:h val="0.39789297171187016"/>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6A6C-451B-B529-E297B8C1E95C}"/>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6A6C-451B-B529-E297B8C1E95C}"/>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6A6C-451B-B529-E297B8C1E95C}"/>
              </c:ext>
            </c:extLst>
          </c:dPt>
          <c:dLbls>
            <c:dLbl>
              <c:idx val="0"/>
              <c:layout>
                <c:manualLayout>
                  <c:x val="5.8007781921996592E-2"/>
                  <c:y val="9.7247375328083988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A6C-451B-B529-E297B8C1E95C}"/>
                </c:ext>
              </c:extLst>
            </c:dLbl>
            <c:dLbl>
              <c:idx val="1"/>
              <c:layout>
                <c:manualLayout>
                  <c:x val="-5.9894437537413088E-2"/>
                  <c:y val="-5.7669666291713537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A6C-451B-B529-E297B8C1E95C}"/>
                </c:ext>
              </c:extLst>
            </c:dLbl>
            <c:dLbl>
              <c:idx val="2"/>
              <c:delete val="1"/>
              <c:extLst>
                <c:ext xmlns:c15="http://schemas.microsoft.com/office/drawing/2012/chart" uri="{CE6537A1-D6FC-4f65-9D91-7224C49458BB}"/>
                <c:ext xmlns:c16="http://schemas.microsoft.com/office/drawing/2014/chart" uri="{C3380CC4-5D6E-409C-BE32-E72D297353CC}">
                  <c16:uniqueId val="{00000005-6A6C-451B-B529-E297B8C1E95C}"/>
                </c:ext>
              </c:extLst>
            </c:dLbl>
            <c:spPr>
              <a:noFill/>
              <a:ln>
                <a:noFill/>
              </a:ln>
              <a:effectLst/>
            </c:spPr>
            <c:txPr>
              <a:bodyPr rot="0" vert="horz"/>
              <a:lstStyle/>
              <a:p>
                <a:pPr>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(Sheet1!$A$2,Sheet1!$A$3,Sheet1!$A$4)</c:f>
              <c:strCache>
                <c:ptCount val="2"/>
                <c:pt idx="0">
                  <c:v>Always</c:v>
                </c:pt>
                <c:pt idx="1">
                  <c:v>Often</c:v>
                </c:pt>
              </c:strCache>
            </c:strRef>
          </c:cat>
          <c:val>
            <c:numRef>
              <c:f>(Sheet1!$B$2,Sheet1!$B$3,Sheet1!$B$4)</c:f>
              <c:numCache>
                <c:formatCode>General</c:formatCode>
                <c:ptCount val="3"/>
                <c:pt idx="0">
                  <c:v>14</c:v>
                </c:pt>
                <c:pt idx="1">
                  <c:v>5</c:v>
                </c:pt>
              </c:numCache>
            </c:numRef>
          </c:val>
          <c:extLst>
            <c:ext xmlns:c16="http://schemas.microsoft.com/office/drawing/2014/chart" uri="{C3380CC4-5D6E-409C-BE32-E72D297353CC}">
              <c16:uniqueId val="{00000006-6A6C-451B-B529-E297B8C1E95C}"/>
            </c:ext>
          </c:extLst>
        </c:ser>
        <c:dLbls>
          <c:showLegendKey val="0"/>
          <c:showVal val="1"/>
          <c:showCatName val="0"/>
          <c:showSerName val="0"/>
          <c:showPercent val="0"/>
          <c:showBubbleSize val="0"/>
          <c:showLeaderLines val="1"/>
        </c:dLbls>
      </c:pie3DChart>
      <c:spPr>
        <a:noFill/>
        <a:ln>
          <a:noFill/>
        </a:ln>
        <a:effectLst/>
      </c:spPr>
    </c:plotArea>
    <c:legend>
      <c:legendPos val="b"/>
      <c:legendEntry>
        <c:idx val="0"/>
        <c:txPr>
          <a:bodyPr rot="0" vert="horz"/>
          <a:lstStyle/>
          <a:p>
            <a:pPr>
              <a:defRPr sz="2000"/>
            </a:pPr>
            <a:endParaRPr lang="en-US"/>
          </a:p>
        </c:txPr>
      </c:legendEntry>
      <c:legendEntry>
        <c:idx val="1"/>
        <c:txPr>
          <a:bodyPr rot="0" vert="horz"/>
          <a:lstStyle/>
          <a:p>
            <a:pPr>
              <a:defRPr sz="2000"/>
            </a:pPr>
            <a:endParaRPr lang="en-US"/>
          </a:p>
        </c:txPr>
      </c:legendEntry>
      <c:legendEntry>
        <c:idx val="2"/>
        <c:delete val="1"/>
      </c:legendEntry>
      <c:layout>
        <c:manualLayout>
          <c:xMode val="edge"/>
          <c:yMode val="edge"/>
          <c:x val="0.70946516553851824"/>
          <c:y val="0.50037167229096369"/>
          <c:w val="0.13370113275314272"/>
          <c:h val="0.33891404199475084"/>
        </c:manualLayout>
      </c:layout>
      <c:overlay val="0"/>
      <c:spPr>
        <a:noFill/>
        <a:ln>
          <a:noFill/>
        </a:ln>
        <a:effectLst/>
      </c:spPr>
      <c:txPr>
        <a:bodyPr rot="0" vert="horz"/>
        <a:lstStyle/>
        <a:p>
          <a:pPr>
            <a:defRPr sz="2000"/>
          </a:pPr>
          <a:endParaRPr lang="en-US"/>
        </a:p>
      </c:txPr>
    </c:legend>
    <c:plotVisOnly val="1"/>
    <c:dispBlanksAs val="zero"/>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600" b="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400" b="0" i="0" u="none" strike="noStrike" kern="1200" spc="0" baseline="0">
                <a:solidFill>
                  <a:schemeClr val="tx1">
                    <a:lumMod val="65000"/>
                    <a:lumOff val="35000"/>
                  </a:schemeClr>
                </a:solidFill>
                <a:latin typeface="+mn-lt"/>
                <a:ea typeface="+mn-ea"/>
                <a:cs typeface="+mn-cs"/>
              </a:defRPr>
            </a:pPr>
            <a:r>
              <a:rPr lang="en-US" sz="2800" b="0" i="0" u="none" strike="noStrike" baseline="0" dirty="0">
                <a:solidFill>
                  <a:schemeClr val="tx1"/>
                </a:solidFill>
                <a:effectLst/>
              </a:rPr>
              <a:t>6. Did you and your family turn off the tap while taking a shower or brushing your teeth?</a:t>
            </a:r>
            <a:endParaRPr lang="en-US" sz="2800" dirty="0">
              <a:solidFill>
                <a:schemeClr val="tx1"/>
              </a:solidFill>
            </a:endParaRPr>
          </a:p>
        </c:rich>
      </c:tx>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05"/>
          <c:y val="0.32027777777777838"/>
          <c:w val="0.63055555555555565"/>
          <c:h val="0.39789297171187016"/>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6C8C-459A-9C3F-FAE49F3A2F87}"/>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6C8C-459A-9C3F-FAE49F3A2F87}"/>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6C8C-459A-9C3F-FAE49F3A2F87}"/>
              </c:ext>
            </c:extLst>
          </c:dPt>
          <c:dLbls>
            <c:dLbl>
              <c:idx val="0"/>
              <c:layout>
                <c:manualLayout>
                  <c:x val="5.4968304743157108E-2"/>
                  <c:y val="8.1070209973753277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C8C-459A-9C3F-FAE49F3A2F87}"/>
                </c:ext>
              </c:extLst>
            </c:dLbl>
            <c:dLbl>
              <c:idx val="1"/>
              <c:layout>
                <c:manualLayout>
                  <c:x val="-0.10530201302962129"/>
                  <c:y val="2.0960411198600176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C8C-459A-9C3F-FAE49F3A2F87}"/>
                </c:ext>
              </c:extLst>
            </c:dLbl>
            <c:dLbl>
              <c:idx val="2"/>
              <c:delete val="1"/>
              <c:extLst>
                <c:ext xmlns:c15="http://schemas.microsoft.com/office/drawing/2012/chart" uri="{CE6537A1-D6FC-4f65-9D91-7224C49458BB}"/>
                <c:ext xmlns:c16="http://schemas.microsoft.com/office/drawing/2014/chart" uri="{C3380CC4-5D6E-409C-BE32-E72D297353CC}">
                  <c16:uniqueId val="{00000005-6C8C-459A-9C3F-FAE49F3A2F87}"/>
                </c:ext>
              </c:extLst>
            </c:dLbl>
            <c:spPr>
              <a:noFill/>
              <a:ln>
                <a:noFill/>
              </a:ln>
              <a:effectLst/>
            </c:spPr>
            <c:txPr>
              <a:bodyPr rot="0" spcFirstLastPara="1" vertOverflow="ellipsis" vert="horz" wrap="square" lIns="38100" tIns="19050" rIns="38100" bIns="19050" anchor="ctr" anchorCtr="1">
                <a:spAutoFit/>
              </a:bodyPr>
              <a:lstStyle/>
              <a:p>
                <a:pPr>
                  <a:defRPr lang="en-US" sz="20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(Sheet1!$A$2,Sheet1!$A$3,Sheet1!$A$4)</c:f>
              <c:strCache>
                <c:ptCount val="2"/>
                <c:pt idx="0">
                  <c:v>Always</c:v>
                </c:pt>
                <c:pt idx="1">
                  <c:v>Often</c:v>
                </c:pt>
              </c:strCache>
            </c:strRef>
          </c:cat>
          <c:val>
            <c:numRef>
              <c:f>(Sheet1!$B$2,Sheet1!$B$3,Sheet1!$B$4)</c:f>
              <c:numCache>
                <c:formatCode>General</c:formatCode>
                <c:ptCount val="3"/>
                <c:pt idx="0">
                  <c:v>14</c:v>
                </c:pt>
                <c:pt idx="1">
                  <c:v>5</c:v>
                </c:pt>
              </c:numCache>
            </c:numRef>
          </c:val>
          <c:extLst>
            <c:ext xmlns:c16="http://schemas.microsoft.com/office/drawing/2014/chart" uri="{C3380CC4-5D6E-409C-BE32-E72D297353CC}">
              <c16:uniqueId val="{00000006-6C8C-459A-9C3F-FAE49F3A2F87}"/>
            </c:ext>
          </c:extLst>
        </c:ser>
        <c:dLbls>
          <c:showLegendKey val="0"/>
          <c:showVal val="1"/>
          <c:showCatName val="0"/>
          <c:showSerName val="0"/>
          <c:showPercent val="0"/>
          <c:showBubbleSize val="0"/>
          <c:showLeaderLines val="1"/>
        </c:dLbls>
      </c:pie3DChart>
      <c:spPr>
        <a:noFill/>
        <a:ln>
          <a:noFill/>
        </a:ln>
        <a:effectLst/>
      </c:spPr>
    </c:plotArea>
    <c:legend>
      <c:legendPos val="b"/>
      <c:legendEntry>
        <c:idx val="2"/>
        <c:delete val="1"/>
      </c:legendEntry>
      <c:layout>
        <c:manualLayout>
          <c:xMode val="edge"/>
          <c:yMode val="edge"/>
          <c:x val="0.70427704349456333"/>
          <c:y val="0.51701356080489946"/>
          <c:w val="0.13608865298087738"/>
          <c:h val="0.16631977252843391"/>
        </c:manualLayout>
      </c:layout>
      <c:overlay val="0"/>
      <c:spPr>
        <a:noFill/>
        <a:ln>
          <a:noFill/>
        </a:ln>
        <a:effectLst/>
      </c:spPr>
      <c:txPr>
        <a:bodyPr rot="0" spcFirstLastPara="1" vertOverflow="ellipsis" vert="horz" wrap="square" anchor="ctr" anchorCtr="1"/>
        <a:lstStyle/>
        <a:p>
          <a:pPr>
            <a:defRPr lang="en-US" sz="20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2800" b="0" i="0" u="none" strike="noStrike" kern="1200" spc="0" baseline="0">
                <a:solidFill>
                  <a:schemeClr val="tx1"/>
                </a:solidFill>
                <a:latin typeface="+mn-lt"/>
                <a:ea typeface="+mn-ea"/>
                <a:cs typeface="+mn-cs"/>
              </a:defRPr>
            </a:pPr>
            <a:r>
              <a:rPr lang="en-US" sz="2800" b="0" i="0" u="none" strike="noStrike" baseline="0">
                <a:solidFill>
                  <a:schemeClr val="tx1"/>
                </a:solidFill>
                <a:effectLst/>
              </a:rPr>
              <a:t>7. Did you and your family turn off the lights when you left a room? </a:t>
            </a:r>
            <a:endParaRPr lang="en-US" sz="2800">
              <a:solidFill>
                <a:schemeClr val="tx1"/>
              </a:solidFill>
            </a:endParaRPr>
          </a:p>
        </c:rich>
      </c:tx>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0555555555555575E-2"/>
          <c:y val="0.34763888888888916"/>
          <c:w val="0.69444444444444464"/>
          <c:h val="0.49553186060075832"/>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370D-491F-884E-1004517816D5}"/>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370D-491F-884E-1004517816D5}"/>
              </c:ext>
            </c:extLst>
          </c:dPt>
          <c:dLbls>
            <c:dLbl>
              <c:idx val="0"/>
              <c:layout>
                <c:manualLayout>
                  <c:x val="4.4458806587229692E-2"/>
                  <c:y val="6.6504661055299119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70D-491F-884E-1004517816D5}"/>
                </c:ext>
              </c:extLst>
            </c:dLbl>
            <c:dLbl>
              <c:idx val="1"/>
              <c:layout>
                <c:manualLayout>
                  <c:x val="-7.7926857594128165E-2"/>
                  <c:y val="-8.9384333423839266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70D-491F-884E-1004517816D5}"/>
                </c:ext>
              </c:extLst>
            </c:dLbl>
            <c:spPr>
              <a:noFill/>
              <a:ln>
                <a:noFill/>
              </a:ln>
              <a:effectLst/>
            </c:spPr>
            <c:txPr>
              <a:bodyPr rot="0" spcFirstLastPara="1" vertOverflow="ellipsis" vert="horz" wrap="square" lIns="38100" tIns="19050" rIns="38100" bIns="19050" anchor="ctr" anchorCtr="1">
                <a:spAutoFit/>
              </a:bodyPr>
              <a:lstStyle/>
              <a:p>
                <a:pPr>
                  <a:defRPr lang="en-US"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(Sheet1!$A$2,Sheet1!$A$3)</c:f>
              <c:strCache>
                <c:ptCount val="2"/>
                <c:pt idx="0">
                  <c:v>Always</c:v>
                </c:pt>
                <c:pt idx="1">
                  <c:v>Often</c:v>
                </c:pt>
              </c:strCache>
            </c:strRef>
          </c:cat>
          <c:val>
            <c:numRef>
              <c:f>(Sheet1!$B$2,Sheet1!$B$3)</c:f>
              <c:numCache>
                <c:formatCode>General</c:formatCode>
                <c:ptCount val="2"/>
                <c:pt idx="0">
                  <c:v>14</c:v>
                </c:pt>
                <c:pt idx="1">
                  <c:v>5</c:v>
                </c:pt>
              </c:numCache>
            </c:numRef>
          </c:val>
          <c:extLst>
            <c:ext xmlns:c16="http://schemas.microsoft.com/office/drawing/2014/chart" uri="{C3380CC4-5D6E-409C-BE32-E72D297353CC}">
              <c16:uniqueId val="{00000004-370D-491F-884E-1004517816D5}"/>
            </c:ext>
          </c:extLst>
        </c:ser>
        <c:dLbls>
          <c:showLegendKey val="0"/>
          <c:showVal val="1"/>
          <c:showCatName val="0"/>
          <c:showSerName val="0"/>
          <c:showPercent val="0"/>
          <c:showBubbleSize val="0"/>
          <c:showLeaderLines val="1"/>
        </c:dLbls>
      </c:pie3DChart>
      <c:spPr>
        <a:noFill/>
        <a:ln>
          <a:noFill/>
        </a:ln>
        <a:effectLst/>
      </c:spPr>
    </c:plotArea>
    <c:legend>
      <c:legendPos val="b"/>
      <c:layout>
        <c:manualLayout>
          <c:xMode val="edge"/>
          <c:yMode val="edge"/>
          <c:x val="0.73334680510068984"/>
          <c:y val="0.48311747669472366"/>
          <c:w val="0.1173771862587973"/>
          <c:h val="0.27550321296044888"/>
        </c:manualLayout>
      </c:layout>
      <c:overlay val="0"/>
      <c:spPr>
        <a:noFill/>
        <a:ln>
          <a:noFill/>
        </a:ln>
        <a:effectLst/>
      </c:spPr>
      <c:txPr>
        <a:bodyPr rot="0" spcFirstLastPara="1" vertOverflow="ellipsis" vert="horz" wrap="square" anchor="ctr" anchorCtr="1"/>
        <a:lstStyle/>
        <a:p>
          <a:pPr>
            <a:defRPr lang="en-US" sz="18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400" b="0" i="0" u="none" strike="noStrike" kern="1200" spc="0" baseline="0">
                <a:solidFill>
                  <a:schemeClr val="tx1">
                    <a:lumMod val="65000"/>
                    <a:lumOff val="35000"/>
                  </a:schemeClr>
                </a:solidFill>
                <a:latin typeface="+mn-lt"/>
                <a:ea typeface="+mn-ea"/>
                <a:cs typeface="+mn-cs"/>
              </a:defRPr>
            </a:pPr>
            <a:r>
              <a:rPr lang="en-US" sz="2800" b="0" i="0" u="none" strike="noStrike" baseline="0" dirty="0">
                <a:solidFill>
                  <a:schemeClr val="tx1"/>
                </a:solidFill>
                <a:effectLst/>
              </a:rPr>
              <a:t>7. Did you and your family turn off the lights when you left a room?</a:t>
            </a:r>
            <a:r>
              <a:rPr lang="en-US" sz="1400" b="0" i="0" u="none" strike="noStrike" baseline="0" dirty="0">
                <a:effectLst/>
              </a:rPr>
              <a:t> </a:t>
            </a:r>
            <a:endParaRPr lang="en-US" dirty="0"/>
          </a:p>
        </c:rich>
      </c:tx>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0555555555555575E-2"/>
          <c:y val="0.34763888888888916"/>
          <c:w val="0.69444444444444464"/>
          <c:h val="0.49553186060075832"/>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07C1-489B-B345-AECC7146B630}"/>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07C1-489B-B345-AECC7146B630}"/>
              </c:ext>
            </c:extLst>
          </c:dPt>
          <c:dLbls>
            <c:dLbl>
              <c:idx val="0"/>
              <c:layout>
                <c:manualLayout>
                  <c:x val="3.3404684211770827E-2"/>
                  <c:y val="6.0376274686975602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7C1-489B-B345-AECC7146B630}"/>
                </c:ext>
              </c:extLst>
            </c:dLbl>
            <c:dLbl>
              <c:idx val="1"/>
              <c:layout>
                <c:manualLayout>
                  <c:x val="-5.6804461942257217E-2"/>
                  <c:y val="-8.7964588442838082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7C1-489B-B345-AECC7146B630}"/>
                </c:ext>
              </c:extLst>
            </c:dLbl>
            <c:spPr>
              <a:noFill/>
              <a:ln>
                <a:noFill/>
              </a:ln>
              <a:effectLst/>
            </c:spPr>
            <c:txPr>
              <a:bodyPr rot="0" spcFirstLastPara="1" vertOverflow="ellipsis" vert="horz" wrap="square" lIns="38100" tIns="19050" rIns="38100" bIns="19050" anchor="ctr" anchorCtr="1">
                <a:spAutoFit/>
              </a:bodyPr>
              <a:lstStyle/>
              <a:p>
                <a:pPr>
                  <a:defRPr lang="en-US" sz="20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(Sheet1!$A$2,Sheet1!$A$3)</c:f>
              <c:strCache>
                <c:ptCount val="2"/>
                <c:pt idx="0">
                  <c:v>Always</c:v>
                </c:pt>
                <c:pt idx="1">
                  <c:v>Often</c:v>
                </c:pt>
              </c:strCache>
            </c:strRef>
          </c:cat>
          <c:val>
            <c:numRef>
              <c:f>(Sheet1!$B$2,Sheet1!$B$3)</c:f>
              <c:numCache>
                <c:formatCode>General</c:formatCode>
                <c:ptCount val="2"/>
                <c:pt idx="0">
                  <c:v>14</c:v>
                </c:pt>
                <c:pt idx="1">
                  <c:v>5</c:v>
                </c:pt>
              </c:numCache>
            </c:numRef>
          </c:val>
          <c:extLst>
            <c:ext xmlns:c16="http://schemas.microsoft.com/office/drawing/2014/chart" uri="{C3380CC4-5D6E-409C-BE32-E72D297353CC}">
              <c16:uniqueId val="{00000004-07C1-489B-B345-AECC7146B630}"/>
            </c:ext>
          </c:extLst>
        </c:ser>
        <c:dLbls>
          <c:showLegendKey val="0"/>
          <c:showVal val="1"/>
          <c:showCatName val="0"/>
          <c:showSerName val="0"/>
          <c:showPercent val="0"/>
          <c:showBubbleSize val="0"/>
          <c:showLeaderLines val="1"/>
        </c:dLbls>
      </c:pie3DChart>
      <c:spPr>
        <a:noFill/>
        <a:ln>
          <a:noFill/>
        </a:ln>
        <a:effectLst/>
      </c:spPr>
    </c:plotArea>
    <c:legend>
      <c:legendPos val="b"/>
      <c:layout>
        <c:manualLayout>
          <c:xMode val="edge"/>
          <c:yMode val="edge"/>
          <c:x val="0.75707077155896063"/>
          <c:y val="0.36099694505399937"/>
          <c:w val="0.11949209051571258"/>
          <c:h val="0.34392108773288588"/>
        </c:manualLayout>
      </c:layout>
      <c:overlay val="0"/>
      <c:spPr>
        <a:noFill/>
        <a:ln>
          <a:noFill/>
        </a:ln>
        <a:effectLst/>
      </c:spPr>
      <c:txPr>
        <a:bodyPr rot="0" spcFirstLastPara="1" vertOverflow="ellipsis" vert="horz" wrap="square" anchor="ctr" anchorCtr="1"/>
        <a:lstStyle/>
        <a:p>
          <a:pPr>
            <a:defRPr lang="en-US" sz="18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2800" b="0" i="0" u="none" strike="noStrike" kern="1200" spc="0" baseline="0">
                <a:solidFill>
                  <a:schemeClr val="tx1"/>
                </a:solidFill>
                <a:latin typeface="+mn-lt"/>
                <a:ea typeface="+mn-ea"/>
                <a:cs typeface="+mn-cs"/>
              </a:defRPr>
            </a:pPr>
            <a:r>
              <a:rPr lang="en-US" sz="2800" b="0" i="0" u="none" strike="noStrike" baseline="0" dirty="0">
                <a:solidFill>
                  <a:schemeClr val="tx1"/>
                </a:solidFill>
                <a:effectLst/>
              </a:rPr>
              <a:t>8. Did you and your family switch off the electrical appliances when you did not use them so that you did not leave them on standby?</a:t>
            </a:r>
            <a:endParaRPr lang="en-US" sz="2800" dirty="0">
              <a:solidFill>
                <a:schemeClr val="tx1"/>
              </a:solidFill>
            </a:endParaRPr>
          </a:p>
        </c:rich>
      </c:tx>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0964912280701754E-3"/>
          <c:y val="0.46142997750281228"/>
          <c:w val="0.77850877192982471"/>
          <c:h val="0.53857002249718799"/>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4504-46EE-A537-D052ADB5010C}"/>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4504-46EE-A537-D052ADB5010C}"/>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4504-46EE-A537-D052ADB5010C}"/>
              </c:ext>
            </c:extLst>
          </c:dPt>
          <c:dLbls>
            <c:dLbl>
              <c:idx val="0"/>
              <c:layout>
                <c:manualLayout>
                  <c:x val="4.5561714325183036E-2"/>
                  <c:y val="3.6932883389576303E-4"/>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504-46EE-A537-D052ADB5010C}"/>
                </c:ext>
              </c:extLst>
            </c:dLbl>
            <c:dLbl>
              <c:idx val="1"/>
              <c:layout>
                <c:manualLayout>
                  <c:x val="-6.862676704885573E-2"/>
                  <c:y val="-0.10554133858267717"/>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504-46EE-A537-D052ADB5010C}"/>
                </c:ext>
              </c:extLst>
            </c:dLbl>
            <c:dLbl>
              <c:idx val="2"/>
              <c:delete val="1"/>
              <c:extLst>
                <c:ext xmlns:c15="http://schemas.microsoft.com/office/drawing/2012/chart" uri="{CE6537A1-D6FC-4f65-9D91-7224C49458BB}"/>
                <c:ext xmlns:c16="http://schemas.microsoft.com/office/drawing/2014/chart" uri="{C3380CC4-5D6E-409C-BE32-E72D297353CC}">
                  <c16:uniqueId val="{00000005-4504-46EE-A537-D052ADB5010C}"/>
                </c:ext>
              </c:extLst>
            </c:dLbl>
            <c:spPr>
              <a:noFill/>
              <a:ln>
                <a:noFill/>
              </a:ln>
              <a:effectLst/>
            </c:spPr>
            <c:txPr>
              <a:bodyPr rot="0" spcFirstLastPara="1" vertOverflow="ellipsis" vert="horz" wrap="square" lIns="38100" tIns="19050" rIns="38100" bIns="19050" anchor="ctr" anchorCtr="1">
                <a:spAutoFit/>
              </a:bodyPr>
              <a:lstStyle/>
              <a:p>
                <a:pPr>
                  <a:defRPr lang="en-US" sz="20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(Sheet1!$A$2,Sheet1!$A$3,Sheet1!$A$4)</c:f>
              <c:strCache>
                <c:ptCount val="2"/>
                <c:pt idx="0">
                  <c:v>Always</c:v>
                </c:pt>
                <c:pt idx="1">
                  <c:v>Often</c:v>
                </c:pt>
              </c:strCache>
            </c:strRef>
          </c:cat>
          <c:val>
            <c:numRef>
              <c:f>(Sheet1!$B$2,Sheet1!$B$3,Sheet1!$B$4)</c:f>
              <c:numCache>
                <c:formatCode>General</c:formatCode>
                <c:ptCount val="3"/>
                <c:pt idx="0">
                  <c:v>14</c:v>
                </c:pt>
                <c:pt idx="1">
                  <c:v>5</c:v>
                </c:pt>
              </c:numCache>
            </c:numRef>
          </c:val>
          <c:extLst>
            <c:ext xmlns:c16="http://schemas.microsoft.com/office/drawing/2014/chart" uri="{C3380CC4-5D6E-409C-BE32-E72D297353CC}">
              <c16:uniqueId val="{00000006-4504-46EE-A537-D052ADB5010C}"/>
            </c:ext>
          </c:extLst>
        </c:ser>
        <c:dLbls>
          <c:showLegendKey val="0"/>
          <c:showVal val="1"/>
          <c:showCatName val="0"/>
          <c:showSerName val="0"/>
          <c:showPercent val="0"/>
          <c:showBubbleSize val="0"/>
          <c:showLeaderLines val="1"/>
        </c:dLbls>
      </c:pie3DChart>
      <c:spPr>
        <a:noFill/>
        <a:ln>
          <a:noFill/>
        </a:ln>
        <a:effectLst/>
      </c:spPr>
    </c:plotArea>
    <c:legend>
      <c:legendPos val="b"/>
      <c:legendEntry>
        <c:idx val="2"/>
        <c:delete val="1"/>
      </c:legendEntry>
      <c:layout>
        <c:manualLayout>
          <c:xMode val="edge"/>
          <c:yMode val="edge"/>
          <c:x val="0.7971844637841321"/>
          <c:y val="0.46465738657667799"/>
          <c:w val="0.13370113275314272"/>
          <c:h val="0.37462832770903642"/>
        </c:manualLayout>
      </c:layout>
      <c:overlay val="0"/>
      <c:spPr>
        <a:noFill/>
        <a:ln>
          <a:noFill/>
        </a:ln>
        <a:effectLst/>
      </c:spPr>
      <c:txPr>
        <a:bodyPr rot="0" spcFirstLastPara="1" vertOverflow="ellipsis" vert="horz" wrap="square" anchor="ctr" anchorCtr="1"/>
        <a:lstStyle/>
        <a:p>
          <a:pPr>
            <a:defRPr lang="en-US" sz="18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400" b="0" i="0" u="none" strike="noStrike" kern="1200" spc="0" baseline="0">
                <a:solidFill>
                  <a:schemeClr val="tx1">
                    <a:lumMod val="65000"/>
                    <a:lumOff val="35000"/>
                  </a:schemeClr>
                </a:solidFill>
                <a:latin typeface="+mn-lt"/>
                <a:ea typeface="+mn-ea"/>
                <a:cs typeface="+mn-cs"/>
              </a:defRPr>
            </a:pPr>
            <a:r>
              <a:rPr lang="en-US" sz="2800" b="0" i="0" u="none" strike="noStrike" baseline="0" dirty="0">
                <a:solidFill>
                  <a:schemeClr val="tx1"/>
                </a:solidFill>
                <a:effectLst/>
              </a:rPr>
              <a:t>8. Did you and your family switch off the electrical appliances when you did not use them so that you did not leave them on standby?</a:t>
            </a:r>
            <a:endParaRPr lang="en-US" sz="2800" dirty="0">
              <a:solidFill>
                <a:schemeClr val="tx1"/>
              </a:solidFill>
            </a:endParaRPr>
          </a:p>
        </c:rich>
      </c:tx>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7160493827160511E-4"/>
          <c:y val="0.43664719329438667"/>
          <c:w val="0.74228395061728392"/>
          <c:h val="0.37091228515790375"/>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6238-462A-BF2B-F4B2858CA5FF}"/>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6238-462A-BF2B-F4B2858CA5FF}"/>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6238-462A-BF2B-F4B2858CA5FF}"/>
              </c:ext>
            </c:extLst>
          </c:dPt>
          <c:dLbls>
            <c:dLbl>
              <c:idx val="0"/>
              <c:layout>
                <c:manualLayout>
                  <c:x val="2.4468503937007873E-2"/>
                  <c:y val="0.10914613495893659"/>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238-462A-BF2B-F4B2858CA5FF}"/>
                </c:ext>
              </c:extLst>
            </c:dLbl>
            <c:dLbl>
              <c:idx val="1"/>
              <c:layout>
                <c:manualLayout>
                  <c:x val="-7.0583746476134926E-2"/>
                  <c:y val="-7.1495427990855981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238-462A-BF2B-F4B2858CA5FF}"/>
                </c:ext>
              </c:extLst>
            </c:dLbl>
            <c:dLbl>
              <c:idx val="2"/>
              <c:delete val="1"/>
              <c:extLst>
                <c:ext xmlns:c15="http://schemas.microsoft.com/office/drawing/2012/chart" uri="{CE6537A1-D6FC-4f65-9D91-7224C49458BB}"/>
                <c:ext xmlns:c16="http://schemas.microsoft.com/office/drawing/2014/chart" uri="{C3380CC4-5D6E-409C-BE32-E72D297353CC}">
                  <c16:uniqueId val="{00000005-6238-462A-BF2B-F4B2858CA5FF}"/>
                </c:ext>
              </c:extLst>
            </c:dLbl>
            <c:spPr>
              <a:noFill/>
              <a:ln>
                <a:noFill/>
              </a:ln>
              <a:effectLst/>
            </c:spPr>
            <c:txPr>
              <a:bodyPr rot="0" spcFirstLastPara="1" vertOverflow="ellipsis" vert="horz" wrap="square" lIns="38100" tIns="19050" rIns="38100" bIns="19050" anchor="ctr" anchorCtr="1">
                <a:spAutoFit/>
              </a:bodyPr>
              <a:lstStyle/>
              <a:p>
                <a:pPr>
                  <a:defRPr lang="en-US" sz="20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(Sheet1!$A$2,Sheet1!$A$3,Sheet1!$A$4)</c:f>
              <c:strCache>
                <c:ptCount val="2"/>
                <c:pt idx="0">
                  <c:v>Always</c:v>
                </c:pt>
                <c:pt idx="1">
                  <c:v>Often</c:v>
                </c:pt>
              </c:strCache>
            </c:strRef>
          </c:cat>
          <c:val>
            <c:numRef>
              <c:f>(Sheet1!$B$2,Sheet1!$B$3,Sheet1!$B$4)</c:f>
              <c:numCache>
                <c:formatCode>General</c:formatCode>
                <c:ptCount val="3"/>
                <c:pt idx="0">
                  <c:v>14</c:v>
                </c:pt>
                <c:pt idx="1">
                  <c:v>5</c:v>
                </c:pt>
              </c:numCache>
            </c:numRef>
          </c:val>
          <c:extLst>
            <c:ext xmlns:c16="http://schemas.microsoft.com/office/drawing/2014/chart" uri="{C3380CC4-5D6E-409C-BE32-E72D297353CC}">
              <c16:uniqueId val="{00000006-6238-462A-BF2B-F4B2858CA5FF}"/>
            </c:ext>
          </c:extLst>
        </c:ser>
        <c:dLbls>
          <c:showLegendKey val="0"/>
          <c:showVal val="1"/>
          <c:showCatName val="0"/>
          <c:showSerName val="0"/>
          <c:showPercent val="0"/>
          <c:showBubbleSize val="0"/>
          <c:showLeaderLines val="1"/>
        </c:dLbls>
      </c:pie3DChart>
      <c:spPr>
        <a:noFill/>
        <a:ln>
          <a:noFill/>
        </a:ln>
        <a:effectLst/>
      </c:spPr>
    </c:plotArea>
    <c:legend>
      <c:legendPos val="b"/>
      <c:legendEntry>
        <c:idx val="2"/>
        <c:delete val="1"/>
      </c:legendEntry>
      <c:layout>
        <c:manualLayout>
          <c:xMode val="edge"/>
          <c:yMode val="edge"/>
          <c:x val="0.71184285992028773"/>
          <c:y val="0.50033570400474148"/>
          <c:w val="0.14112897346165063"/>
          <c:h val="0.32224494115654906"/>
        </c:manualLayout>
      </c:layout>
      <c:overlay val="0"/>
      <c:spPr>
        <a:noFill/>
        <a:ln>
          <a:noFill/>
        </a:ln>
        <a:effectLst/>
      </c:spPr>
      <c:txPr>
        <a:bodyPr rot="0" spcFirstLastPara="1" vertOverflow="ellipsis" vert="horz" wrap="square" anchor="ctr" anchorCtr="1"/>
        <a:lstStyle/>
        <a:p>
          <a:pPr>
            <a:defRPr lang="en-US" sz="18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2800" b="0" i="0" u="none" strike="noStrike" kern="1200" spc="0" baseline="0">
                <a:solidFill>
                  <a:schemeClr val="tx1"/>
                </a:solidFill>
                <a:latin typeface="+mn-lt"/>
                <a:ea typeface="+mn-ea"/>
                <a:cs typeface="+mn-cs"/>
              </a:defRPr>
            </a:pPr>
            <a:r>
              <a:rPr lang="en-US" sz="2800" b="0" i="0" u="none" strike="noStrike" baseline="0" dirty="0">
                <a:solidFill>
                  <a:schemeClr val="tx1"/>
                </a:solidFill>
                <a:effectLst/>
              </a:rPr>
              <a:t>9. Did you and your family shut the doors for the areas you did not use?</a:t>
            </a:r>
            <a:endParaRPr lang="en-US" sz="2800" dirty="0">
              <a:solidFill>
                <a:schemeClr val="tx1"/>
              </a:solidFill>
            </a:endParaRPr>
          </a:p>
        </c:rich>
      </c:tx>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3675005226116649E-3"/>
          <c:y val="0.33284339457567808"/>
          <c:w val="0.72292871576893591"/>
          <c:h val="0.51082368380423038"/>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C531-4DB9-8CA3-E4CF9676B9A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C531-4DB9-8CA3-E4CF9676B9A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C531-4DB9-8CA3-E4CF9676B9AB}"/>
              </c:ext>
            </c:extLst>
          </c:dPt>
          <c:dLbls>
            <c:dLbl>
              <c:idx val="0"/>
              <c:layout>
                <c:manualLayout>
                  <c:x val="5.8438087938122781E-2"/>
                  <c:y val="8.563661160002059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531-4DB9-8CA3-E4CF9676B9AB}"/>
                </c:ext>
              </c:extLst>
            </c:dLbl>
            <c:dLbl>
              <c:idx val="1"/>
              <c:layout>
                <c:manualLayout>
                  <c:x val="-6.6697674958771741E-2"/>
                  <c:y val="-7.344166538006279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531-4DB9-8CA3-E4CF9676B9AB}"/>
                </c:ext>
              </c:extLst>
            </c:dLbl>
            <c:dLbl>
              <c:idx val="2"/>
              <c:delete val="1"/>
              <c:extLst>
                <c:ext xmlns:c15="http://schemas.microsoft.com/office/drawing/2012/chart" uri="{CE6537A1-D6FC-4f65-9D91-7224C49458BB}"/>
                <c:ext xmlns:c16="http://schemas.microsoft.com/office/drawing/2014/chart" uri="{C3380CC4-5D6E-409C-BE32-E72D297353CC}">
                  <c16:uniqueId val="{00000005-C531-4DB9-8CA3-E4CF9676B9AB}"/>
                </c:ext>
              </c:extLst>
            </c:dLbl>
            <c:spPr>
              <a:noFill/>
              <a:ln>
                <a:noFill/>
              </a:ln>
              <a:effectLst/>
            </c:spPr>
            <c:txPr>
              <a:bodyPr rot="0" spcFirstLastPara="1" vertOverflow="ellipsis" vert="horz" wrap="square" lIns="38100" tIns="19050" rIns="38100" bIns="19050" anchor="ctr" anchorCtr="1">
                <a:spAutoFit/>
              </a:bodyPr>
              <a:lstStyle/>
              <a:p>
                <a:pPr>
                  <a:defRPr lang="en-US" sz="20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(Sheet1!$A$2,Sheet1!$A$3,Sheet1!$A$4)</c:f>
              <c:strCache>
                <c:ptCount val="2"/>
                <c:pt idx="0">
                  <c:v>Always</c:v>
                </c:pt>
                <c:pt idx="1">
                  <c:v>Often</c:v>
                </c:pt>
              </c:strCache>
            </c:strRef>
          </c:cat>
          <c:val>
            <c:numRef>
              <c:f>(Sheet1!$B$2,Sheet1!$B$3,Sheet1!$B$4)</c:f>
              <c:numCache>
                <c:formatCode>General</c:formatCode>
                <c:ptCount val="3"/>
                <c:pt idx="0">
                  <c:v>14</c:v>
                </c:pt>
                <c:pt idx="1">
                  <c:v>5</c:v>
                </c:pt>
              </c:numCache>
            </c:numRef>
          </c:val>
          <c:extLst>
            <c:ext xmlns:c16="http://schemas.microsoft.com/office/drawing/2014/chart" uri="{C3380CC4-5D6E-409C-BE32-E72D297353CC}">
              <c16:uniqueId val="{00000006-C531-4DB9-8CA3-E4CF9676B9AB}"/>
            </c:ext>
          </c:extLst>
        </c:ser>
        <c:dLbls>
          <c:showLegendKey val="0"/>
          <c:showVal val="1"/>
          <c:showCatName val="0"/>
          <c:showSerName val="0"/>
          <c:showPercent val="0"/>
          <c:showBubbleSize val="0"/>
          <c:showLeaderLines val="1"/>
        </c:dLbls>
      </c:pie3DChart>
      <c:spPr>
        <a:noFill/>
        <a:ln>
          <a:noFill/>
        </a:ln>
        <a:effectLst/>
      </c:spPr>
    </c:plotArea>
    <c:legend>
      <c:legendPos val="b"/>
      <c:legendEntry>
        <c:idx val="2"/>
        <c:delete val="1"/>
      </c:legendEntry>
      <c:layout>
        <c:manualLayout>
          <c:xMode val="edge"/>
          <c:yMode val="edge"/>
          <c:x val="0.76884096346363806"/>
          <c:y val="0.39256497349596031"/>
          <c:w val="0.16143300118458645"/>
          <c:h val="0.41135659513149098"/>
        </c:manualLayout>
      </c:layout>
      <c:overlay val="0"/>
      <c:spPr>
        <a:noFill/>
        <a:ln>
          <a:noFill/>
        </a:ln>
        <a:effectLst/>
      </c:spPr>
      <c:txPr>
        <a:bodyPr rot="0" spcFirstLastPara="1" vertOverflow="ellipsis" vert="horz" wrap="square" anchor="ctr" anchorCtr="1"/>
        <a:lstStyle/>
        <a:p>
          <a:pPr>
            <a:defRPr lang="en-US" sz="18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2800" b="0" i="0" u="none" strike="noStrike" kern="1200" spc="0" baseline="0">
                <a:solidFill>
                  <a:schemeClr val="tx1">
                    <a:lumMod val="65000"/>
                    <a:lumOff val="35000"/>
                  </a:schemeClr>
                </a:solidFill>
                <a:latin typeface="+mn-lt"/>
                <a:ea typeface="+mn-ea"/>
                <a:cs typeface="+mn-cs"/>
              </a:defRPr>
            </a:pPr>
            <a:r>
              <a:rPr lang="en-US" sz="2800" b="0" i="0" u="none" strike="noStrike" baseline="0" dirty="0">
                <a:effectLst/>
              </a:rPr>
              <a:t>9. Did you and your family shut the doors for the areas you did not use?</a:t>
            </a:r>
            <a:endParaRPr lang="en-US" sz="2800" dirty="0"/>
          </a:p>
        </c:rich>
      </c:tx>
      <c:layout>
        <c:manualLayout>
          <c:xMode val="edge"/>
          <c:yMode val="edge"/>
          <c:x val="0.13896789824348879"/>
          <c:y val="2.5000000000000001E-2"/>
        </c:manualLayout>
      </c:layout>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4670437322095342E-3"/>
          <c:y val="0.38723639164669632"/>
          <c:w val="0.75896310546408974"/>
          <c:h val="0.46298584959488759"/>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D618-4E6E-93F9-CDAFE61717E8}"/>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D618-4E6E-93F9-CDAFE61717E8}"/>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D618-4E6E-93F9-CDAFE61717E8}"/>
              </c:ext>
            </c:extLst>
          </c:dPt>
          <c:dLbls>
            <c:dLbl>
              <c:idx val="0"/>
              <c:layout>
                <c:manualLayout>
                  <c:x val="3.3202099737532811E-2"/>
                  <c:y val="8.2492125984251971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618-4E6E-93F9-CDAFE61717E8}"/>
                </c:ext>
              </c:extLst>
            </c:dLbl>
            <c:dLbl>
              <c:idx val="1"/>
              <c:layout>
                <c:manualLayout>
                  <c:x val="-6.2580773354034974E-2"/>
                  <c:y val="-9.9675524934383197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618-4E6E-93F9-CDAFE61717E8}"/>
                </c:ext>
              </c:extLst>
            </c:dLbl>
            <c:dLbl>
              <c:idx val="2"/>
              <c:delete val="1"/>
              <c:extLst>
                <c:ext xmlns:c15="http://schemas.microsoft.com/office/drawing/2012/chart" uri="{CE6537A1-D6FC-4f65-9D91-7224C49458BB}"/>
                <c:ext xmlns:c16="http://schemas.microsoft.com/office/drawing/2014/chart" uri="{C3380CC4-5D6E-409C-BE32-E72D297353CC}">
                  <c16:uniqueId val="{00000005-D618-4E6E-93F9-CDAFE61717E8}"/>
                </c:ext>
              </c:extLst>
            </c:dLbl>
            <c:spPr>
              <a:noFill/>
              <a:ln>
                <a:noFill/>
              </a:ln>
              <a:effectLst/>
            </c:spPr>
            <c:txPr>
              <a:bodyPr rot="0" spcFirstLastPara="1" vertOverflow="ellipsis" vert="horz" wrap="square" lIns="38100" tIns="19050" rIns="38100" bIns="19050" anchor="ctr" anchorCtr="1">
                <a:spAutoFit/>
              </a:bodyPr>
              <a:lstStyle/>
              <a:p>
                <a:pPr>
                  <a:defRPr lang="en-US"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(Sheet1!$A$2,Sheet1!$A$3,Sheet1!$A$4)</c:f>
              <c:strCache>
                <c:ptCount val="2"/>
                <c:pt idx="0">
                  <c:v>Always</c:v>
                </c:pt>
                <c:pt idx="1">
                  <c:v>Often</c:v>
                </c:pt>
              </c:strCache>
            </c:strRef>
          </c:cat>
          <c:val>
            <c:numRef>
              <c:f>(Sheet1!$B$2,Sheet1!$B$3,Sheet1!$B$4)</c:f>
              <c:numCache>
                <c:formatCode>General</c:formatCode>
                <c:ptCount val="3"/>
                <c:pt idx="0">
                  <c:v>14</c:v>
                </c:pt>
                <c:pt idx="1">
                  <c:v>5</c:v>
                </c:pt>
              </c:numCache>
            </c:numRef>
          </c:val>
          <c:extLst>
            <c:ext xmlns:c16="http://schemas.microsoft.com/office/drawing/2014/chart" uri="{C3380CC4-5D6E-409C-BE32-E72D297353CC}">
              <c16:uniqueId val="{00000006-D618-4E6E-93F9-CDAFE61717E8}"/>
            </c:ext>
          </c:extLst>
        </c:ser>
        <c:dLbls>
          <c:showLegendKey val="0"/>
          <c:showVal val="1"/>
          <c:showCatName val="0"/>
          <c:showSerName val="0"/>
          <c:showPercent val="0"/>
          <c:showBubbleSize val="0"/>
          <c:showLeaderLines val="1"/>
        </c:dLbls>
      </c:pie3DChart>
      <c:spPr>
        <a:noFill/>
        <a:ln>
          <a:noFill/>
        </a:ln>
        <a:effectLst/>
      </c:spPr>
    </c:plotArea>
    <c:legend>
      <c:legendPos val="b"/>
      <c:legendEntry>
        <c:idx val="2"/>
        <c:delete val="1"/>
      </c:legendEntry>
      <c:layout>
        <c:manualLayout>
          <c:xMode val="edge"/>
          <c:yMode val="edge"/>
          <c:x val="0.80227292891205504"/>
          <c:y val="0.37135367454068241"/>
          <c:w val="0.17226664448634063"/>
          <c:h val="0.44947965879265089"/>
        </c:manualLayout>
      </c:layout>
      <c:overlay val="0"/>
      <c:spPr>
        <a:noFill/>
        <a:ln>
          <a:noFill/>
        </a:ln>
        <a:effectLst/>
      </c:spPr>
      <c:txPr>
        <a:bodyPr rot="0" spcFirstLastPara="1" vertOverflow="ellipsis" vert="horz" wrap="square" anchor="ctr" anchorCtr="1"/>
        <a:lstStyle/>
        <a:p>
          <a:pPr>
            <a:defRPr lang="en-US" sz="18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400" b="0" i="0" u="none" strike="noStrike" kern="1200" spc="0" baseline="0">
                <a:solidFill>
                  <a:schemeClr val="tx1">
                    <a:lumMod val="65000"/>
                    <a:lumOff val="35000"/>
                  </a:schemeClr>
                </a:solidFill>
                <a:latin typeface="+mn-lt"/>
                <a:ea typeface="+mn-ea"/>
                <a:cs typeface="+mn-cs"/>
              </a:defRPr>
            </a:pPr>
            <a:r>
              <a:rPr lang="en-US" sz="2800" b="0" i="0" u="none" strike="noStrike" baseline="0" dirty="0">
                <a:solidFill>
                  <a:schemeClr val="tx1"/>
                </a:solidFill>
                <a:effectLst/>
              </a:rPr>
              <a:t>10. Did you and your family select the appropriate shortest washing cycle for the washing machine?</a:t>
            </a:r>
            <a:endParaRPr lang="en-US" sz="2800" dirty="0">
              <a:solidFill>
                <a:schemeClr val="tx1"/>
              </a:solidFill>
            </a:endParaRPr>
          </a:p>
        </c:rich>
      </c:tx>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0570691937844064E-3"/>
          <c:y val="0.39097371025343153"/>
          <c:w val="0.75351520219264623"/>
          <c:h val="0.41121337291854915"/>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5EA2-4CE3-9884-4E568333566D}"/>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5EA2-4CE3-9884-4E568333566D}"/>
              </c:ext>
            </c:extLst>
          </c:dPt>
          <c:dLbls>
            <c:dLbl>
              <c:idx val="0"/>
              <c:layout>
                <c:manualLayout>
                  <c:x val="3.1779899194016678E-2"/>
                  <c:y val="8.5257734176670541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EA2-4CE3-9884-4E568333566D}"/>
                </c:ext>
              </c:extLst>
            </c:dLbl>
            <c:dLbl>
              <c:idx val="1"/>
              <c:layout>
                <c:manualLayout>
                  <c:x val="-4.2590876361693723E-2"/>
                  <c:y val="-8.9283593649154516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EA2-4CE3-9884-4E568333566D}"/>
                </c:ext>
              </c:extLst>
            </c:dLbl>
            <c:spPr>
              <a:noFill/>
              <a:ln>
                <a:noFill/>
              </a:ln>
              <a:effectLst/>
            </c:spPr>
            <c:txPr>
              <a:bodyPr rot="0" spcFirstLastPara="1" vertOverflow="ellipsis" vert="horz" wrap="square" lIns="38100" tIns="19050" rIns="38100" bIns="19050" anchor="ctr" anchorCtr="1">
                <a:spAutoFit/>
              </a:bodyPr>
              <a:lstStyle/>
              <a:p>
                <a:pPr>
                  <a:defRPr lang="en-US" sz="20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(Sheet1!$A$2,Sheet1!$A$3)</c:f>
              <c:strCache>
                <c:ptCount val="2"/>
                <c:pt idx="0">
                  <c:v>Always</c:v>
                </c:pt>
                <c:pt idx="1">
                  <c:v>Often</c:v>
                </c:pt>
              </c:strCache>
            </c:strRef>
          </c:cat>
          <c:val>
            <c:numRef>
              <c:f>(Sheet1!$B$2,Sheet1!$B$3)</c:f>
              <c:numCache>
                <c:formatCode>General</c:formatCode>
                <c:ptCount val="2"/>
                <c:pt idx="0">
                  <c:v>14</c:v>
                </c:pt>
                <c:pt idx="1">
                  <c:v>5</c:v>
                </c:pt>
              </c:numCache>
            </c:numRef>
          </c:val>
          <c:extLst>
            <c:ext xmlns:c16="http://schemas.microsoft.com/office/drawing/2014/chart" uri="{C3380CC4-5D6E-409C-BE32-E72D297353CC}">
              <c16:uniqueId val="{00000004-5EA2-4CE3-9884-4E568333566D}"/>
            </c:ext>
          </c:extLst>
        </c:ser>
        <c:dLbls>
          <c:showLegendKey val="0"/>
          <c:showVal val="1"/>
          <c:showCatName val="0"/>
          <c:showSerName val="0"/>
          <c:showPercent val="0"/>
          <c:showBubbleSize val="0"/>
          <c:showLeaderLines val="1"/>
        </c:dLbls>
      </c:pie3DChart>
      <c:spPr>
        <a:noFill/>
        <a:ln>
          <a:noFill/>
        </a:ln>
        <a:effectLst/>
      </c:spPr>
    </c:plotArea>
    <c:legend>
      <c:legendPos val="b"/>
      <c:layout>
        <c:manualLayout>
          <c:xMode val="edge"/>
          <c:yMode val="edge"/>
          <c:x val="0.75989547766706189"/>
          <c:y val="0.4593576007917044"/>
          <c:w val="0.1173771862587973"/>
          <c:h val="0.27834731724108258"/>
        </c:manualLayout>
      </c:layout>
      <c:overlay val="0"/>
      <c:spPr>
        <a:noFill/>
        <a:ln>
          <a:noFill/>
        </a:ln>
        <a:effectLst/>
      </c:spPr>
      <c:txPr>
        <a:bodyPr rot="0" spcFirstLastPara="1" vertOverflow="ellipsis" vert="horz" wrap="square" anchor="ctr" anchorCtr="1"/>
        <a:lstStyle/>
        <a:p>
          <a:pPr>
            <a:defRPr lang="en-US" sz="18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a:pPr>
            <a:r>
              <a:rPr lang="en-US" sz="2800" b="0" i="0" u="none" strike="noStrike" baseline="0" dirty="0" smtClean="0"/>
              <a:t>1. How long did your experiment take place?</a:t>
            </a:r>
            <a:endParaRPr lang="en-US" sz="2800" dirty="0"/>
          </a:p>
        </c:rich>
      </c:tx>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0.10729375044335679"/>
          <c:y val="0.34472628421447332"/>
          <c:w val="0.61826086451582962"/>
          <c:h val="0.64308318929645958"/>
        </c:manualLayout>
      </c:layout>
      <c:pie3DChart>
        <c:varyColors val="1"/>
        <c:ser>
          <c:idx val="0"/>
          <c:order val="0"/>
          <c:dLbls>
            <c:dLbl>
              <c:idx val="0"/>
              <c:layout>
                <c:manualLayout>
                  <c:x val="4.1767716535433139E-2"/>
                  <c:y val="9.6640055409740466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63FA-4EA1-B3D8-EBEC6FF5B2A0}"/>
                </c:ext>
              </c:extLst>
            </c:dLbl>
            <c:dLbl>
              <c:idx val="1"/>
              <c:layout>
                <c:manualLayout>
                  <c:x val="-6.7452537182852171E-2"/>
                  <c:y val="-5.8486439195100721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3FA-4EA1-B3D8-EBEC6FF5B2A0}"/>
                </c:ext>
              </c:extLst>
            </c:dLbl>
            <c:dLbl>
              <c:idx val="2"/>
              <c:layout>
                <c:manualLayout>
                  <c:x val="-6.4784339457567813E-2"/>
                  <c:y val="-0.10656204432779245"/>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63FA-4EA1-B3D8-EBEC6FF5B2A0}"/>
                </c:ext>
              </c:extLst>
            </c:dLbl>
            <c:dLbl>
              <c:idx val="3"/>
              <c:layout>
                <c:manualLayout>
                  <c:x val="9.0704286964129641E-4"/>
                  <c:y val="-9.2779235928842227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3FA-4EA1-B3D8-EBEC6FF5B2A0}"/>
                </c:ext>
              </c:extLst>
            </c:dLbl>
            <c:spPr>
              <a:noFill/>
              <a:ln>
                <a:noFill/>
              </a:ln>
              <a:effectLst/>
            </c:spPr>
            <c:txPr>
              <a:bodyPr wrap="square" lIns="38100" tIns="19050" rIns="38100" bIns="19050" anchor="ctr">
                <a:spAutoFit/>
              </a:bodyPr>
              <a:lstStyle/>
              <a:p>
                <a:pPr>
                  <a:defRPr lang="en-US" sz="1600" b="1"/>
                </a:pPr>
                <a:endParaRPr lang="en-US"/>
              </a:p>
            </c:txPr>
            <c:dLblPos val="bestFit"/>
            <c:showLegendKey val="0"/>
            <c:showVal val="0"/>
            <c:showCatName val="0"/>
            <c:showSerName val="0"/>
            <c:showPercent val="1"/>
            <c:showBubbleSize val="0"/>
            <c:showLeaderLines val="1"/>
            <c:extLst>
              <c:ext xmlns:c15="http://schemas.microsoft.com/office/drawing/2012/chart" uri="{CE6537A1-D6FC-4f65-9D91-7224C49458BB}"/>
            </c:extLst>
          </c:dLbls>
          <c:cat>
            <c:strRef>
              <c:f>(Sheet1!$A$1,Sheet1!$A$2,Sheet1!$A$3,Sheet1!$A$4)</c:f>
              <c:strCache>
                <c:ptCount val="4"/>
                <c:pt idx="0">
                  <c:v>A month</c:v>
                </c:pt>
                <c:pt idx="1">
                  <c:v>Three weeks</c:v>
                </c:pt>
                <c:pt idx="2">
                  <c:v>Two weeks</c:v>
                </c:pt>
                <c:pt idx="3">
                  <c:v>A week</c:v>
                </c:pt>
              </c:strCache>
            </c:strRef>
          </c:cat>
          <c:val>
            <c:numRef>
              <c:f>(Sheet1!$D$1,Sheet1!$D$2,Sheet1!$D$3,Sheet1!$D$4)</c:f>
              <c:numCache>
                <c:formatCode>General</c:formatCode>
                <c:ptCount val="4"/>
                <c:pt idx="0">
                  <c:v>15</c:v>
                </c:pt>
                <c:pt idx="1">
                  <c:v>1</c:v>
                </c:pt>
                <c:pt idx="2">
                  <c:v>2</c:v>
                </c:pt>
                <c:pt idx="3">
                  <c:v>1</c:v>
                </c:pt>
              </c:numCache>
            </c:numRef>
          </c:val>
          <c:extLst>
            <c:ext xmlns:c16="http://schemas.microsoft.com/office/drawing/2014/chart" uri="{C3380CC4-5D6E-409C-BE32-E72D297353CC}">
              <c16:uniqueId val="{00000004-63FA-4EA1-B3D8-EBEC6FF5B2A0}"/>
            </c:ext>
          </c:extLst>
        </c:ser>
        <c:dLbls>
          <c:showLegendKey val="0"/>
          <c:showVal val="1"/>
          <c:showCatName val="0"/>
          <c:showSerName val="0"/>
          <c:showPercent val="0"/>
          <c:showBubbleSize val="0"/>
          <c:showLeaderLines val="1"/>
        </c:dLbls>
      </c:pie3DChart>
    </c:plotArea>
    <c:legend>
      <c:legendPos val="r"/>
      <c:layout>
        <c:manualLayout>
          <c:xMode val="edge"/>
          <c:yMode val="edge"/>
          <c:x val="0.75419900215175828"/>
          <c:y val="0.36708822111521783"/>
          <c:w val="0.19626480811520181"/>
          <c:h val="0.61188199689324563"/>
        </c:manualLayout>
      </c:layout>
      <c:overlay val="0"/>
      <c:txPr>
        <a:bodyPr/>
        <a:lstStyle/>
        <a:p>
          <a:pPr>
            <a:defRPr lang="en-US" sz="1800"/>
          </a:pPr>
          <a:endParaRPr lang="en-US"/>
        </a:p>
      </c:txPr>
    </c:legend>
    <c:plotVisOnly val="1"/>
    <c:dispBlanksAs val="zero"/>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2800" b="0" i="0" u="none" strike="noStrike" kern="1200" spc="0" baseline="0">
                <a:solidFill>
                  <a:schemeClr val="tx1"/>
                </a:solidFill>
                <a:latin typeface="+mn-lt"/>
                <a:ea typeface="+mn-ea"/>
                <a:cs typeface="+mn-cs"/>
              </a:defRPr>
            </a:pPr>
            <a:r>
              <a:rPr lang="en-US" sz="2800" b="0" i="0" u="none" strike="noStrike" baseline="0" dirty="0">
                <a:solidFill>
                  <a:schemeClr val="tx1"/>
                </a:solidFill>
                <a:effectLst/>
              </a:rPr>
              <a:t>10. Did you and your family select the appropriate shortest washing cycle for the washing machine?</a:t>
            </a:r>
            <a:endParaRPr lang="en-US" sz="2800" dirty="0">
              <a:solidFill>
                <a:schemeClr val="tx1"/>
              </a:solidFill>
            </a:endParaRPr>
          </a:p>
        </c:rich>
      </c:tx>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3157894736842083E-3"/>
          <c:y val="0.49860447131608543"/>
          <c:w val="0.7323099415204678"/>
          <c:h val="0.401113845144357"/>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0E65-44C1-BC93-388C038BA090}"/>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0E65-44C1-BC93-388C038BA090}"/>
              </c:ext>
            </c:extLst>
          </c:dPt>
          <c:dLbls>
            <c:dLbl>
              <c:idx val="0"/>
              <c:layout>
                <c:manualLayout>
                  <c:x val="3.6563521665055027E-2"/>
                  <c:y val="7.7747000374953135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E65-44C1-BC93-388C038BA090}"/>
                </c:ext>
              </c:extLst>
            </c:dLbl>
            <c:dLbl>
              <c:idx val="1"/>
              <c:layout>
                <c:manualLayout>
                  <c:x val="-4.9532624211447253E-2"/>
                  <c:y val="-0.130642341582302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E65-44C1-BC93-388C038BA090}"/>
                </c:ext>
              </c:extLst>
            </c:dLbl>
            <c:spPr>
              <a:noFill/>
              <a:ln>
                <a:noFill/>
              </a:ln>
              <a:effectLst/>
            </c:spPr>
            <c:txPr>
              <a:bodyPr rot="0" spcFirstLastPara="1" vertOverflow="ellipsis" vert="horz" wrap="square" lIns="38100" tIns="19050" rIns="38100" bIns="19050" anchor="ctr" anchorCtr="1">
                <a:spAutoFit/>
              </a:bodyPr>
              <a:lstStyle/>
              <a:p>
                <a:pPr>
                  <a:defRPr lang="en-US" sz="20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(Sheet1!$A$2,Sheet1!$A$3)</c:f>
              <c:strCache>
                <c:ptCount val="2"/>
                <c:pt idx="0">
                  <c:v>Always</c:v>
                </c:pt>
                <c:pt idx="1">
                  <c:v>Often</c:v>
                </c:pt>
              </c:strCache>
            </c:strRef>
          </c:cat>
          <c:val>
            <c:numRef>
              <c:f>(Sheet1!$B$2,Sheet1!$B$3)</c:f>
              <c:numCache>
                <c:formatCode>General</c:formatCode>
                <c:ptCount val="2"/>
                <c:pt idx="0">
                  <c:v>14</c:v>
                </c:pt>
                <c:pt idx="1">
                  <c:v>5</c:v>
                </c:pt>
              </c:numCache>
            </c:numRef>
          </c:val>
          <c:extLst>
            <c:ext xmlns:c16="http://schemas.microsoft.com/office/drawing/2014/chart" uri="{C3380CC4-5D6E-409C-BE32-E72D297353CC}">
              <c16:uniqueId val="{00000004-0E65-44C1-BC93-388C038BA090}"/>
            </c:ext>
          </c:extLst>
        </c:ser>
        <c:dLbls>
          <c:showLegendKey val="0"/>
          <c:showVal val="1"/>
          <c:showCatName val="0"/>
          <c:showSerName val="0"/>
          <c:showPercent val="0"/>
          <c:showBubbleSize val="0"/>
          <c:showLeaderLines val="1"/>
        </c:dLbls>
      </c:pie3DChart>
      <c:spPr>
        <a:noFill/>
        <a:ln>
          <a:noFill/>
        </a:ln>
        <a:effectLst/>
      </c:spPr>
    </c:plotArea>
    <c:legend>
      <c:legendPos val="b"/>
      <c:layout>
        <c:manualLayout>
          <c:xMode val="edge"/>
          <c:yMode val="edge"/>
          <c:x val="0.71814200856471899"/>
          <c:y val="0.50037167229096369"/>
          <c:w val="0.11634756181793064"/>
          <c:h val="0.41034261342332207"/>
        </c:manualLayout>
      </c:layout>
      <c:overlay val="0"/>
      <c:spPr>
        <a:noFill/>
        <a:ln>
          <a:noFill/>
        </a:ln>
        <a:effectLst/>
      </c:spPr>
      <c:txPr>
        <a:bodyPr rot="0" spcFirstLastPara="1" vertOverflow="ellipsis" vert="horz" wrap="square" anchor="ctr" anchorCtr="1"/>
        <a:lstStyle/>
        <a:p>
          <a:pPr>
            <a:defRPr lang="en-US" sz="18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800" b="0" i="0" u="none" strike="noStrike" baseline="0" dirty="0">
                <a:effectLst/>
              </a:rPr>
              <a:t>11. Did you and your family open the curtains facing the sun?</a:t>
            </a:r>
            <a:endParaRPr lang="en-US" sz="2800" dirty="0"/>
          </a:p>
        </c:rich>
      </c:tx>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3141025641025641E-2"/>
          <c:y val="0.47706807029556081"/>
          <c:w val="0.69636752136752134"/>
          <c:h val="0.43310053634600021"/>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9413-4821-9E4C-414520C3CC49}"/>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9413-4821-9E4C-414520C3CC49}"/>
              </c:ext>
            </c:extLst>
          </c:dPt>
          <c:dLbls>
            <c:dLbl>
              <c:idx val="0"/>
              <c:layout>
                <c:manualLayout>
                  <c:x val="3.4960798169459587E-2"/>
                  <c:y val="9.1540853588953558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413-4821-9E4C-414520C3CC49}"/>
                </c:ext>
              </c:extLst>
            </c:dLbl>
            <c:dLbl>
              <c:idx val="1"/>
              <c:layout>
                <c:manualLayout>
                  <c:x val="-6.5165387980348613E-2"/>
                  <c:y val="-0.11230514663927879"/>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413-4821-9E4C-414520C3CC49}"/>
                </c:ext>
              </c:extLst>
            </c:dLbl>
            <c:spPr>
              <a:noFill/>
              <a:ln>
                <a:noFill/>
              </a:ln>
              <a:effectLst/>
            </c:spPr>
            <c:txPr>
              <a:bodyPr/>
              <a:lstStyle/>
              <a:p>
                <a:pPr>
                  <a:defRPr sz="1800"/>
                </a:pPr>
                <a:endParaRPr lang="en-US"/>
              </a:p>
            </c:tx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(Sheet1!$A$2,Sheet1!$A$3)</c:f>
              <c:strCache>
                <c:ptCount val="2"/>
                <c:pt idx="0">
                  <c:v>Always</c:v>
                </c:pt>
                <c:pt idx="1">
                  <c:v>Often</c:v>
                </c:pt>
              </c:strCache>
            </c:strRef>
          </c:cat>
          <c:val>
            <c:numRef>
              <c:f>(Sheet1!$B$2,Sheet1!$B$3)</c:f>
              <c:numCache>
                <c:formatCode>General</c:formatCode>
                <c:ptCount val="2"/>
                <c:pt idx="0">
                  <c:v>14</c:v>
                </c:pt>
                <c:pt idx="1">
                  <c:v>5</c:v>
                </c:pt>
              </c:numCache>
            </c:numRef>
          </c:val>
          <c:extLst>
            <c:ext xmlns:c16="http://schemas.microsoft.com/office/drawing/2014/chart" uri="{C3380CC4-5D6E-409C-BE32-E72D297353CC}">
              <c16:uniqueId val="{00000004-9413-4821-9E4C-414520C3CC49}"/>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0.79318190995356352"/>
          <c:y val="0.49682928220928912"/>
          <c:w val="0.17859344505013797"/>
          <c:h val="0.36911274677621819"/>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400" b="0" i="0" u="none" strike="noStrike" kern="1200" spc="0" baseline="0">
                <a:solidFill>
                  <a:schemeClr val="tx1">
                    <a:lumMod val="65000"/>
                    <a:lumOff val="35000"/>
                  </a:schemeClr>
                </a:solidFill>
                <a:latin typeface="+mn-lt"/>
                <a:ea typeface="+mn-ea"/>
                <a:cs typeface="+mn-cs"/>
              </a:defRPr>
            </a:pPr>
            <a:r>
              <a:rPr lang="en-US" sz="2800" b="0" i="0" u="none" strike="noStrike" baseline="0" dirty="0">
                <a:solidFill>
                  <a:schemeClr val="tx1"/>
                </a:solidFill>
                <a:effectLst/>
              </a:rPr>
              <a:t>11. Did you and your family open the curtains facing the sun?</a:t>
            </a:r>
            <a:endParaRPr lang="en-US" sz="2800" dirty="0">
              <a:solidFill>
                <a:schemeClr val="tx1"/>
              </a:solidFill>
            </a:endParaRPr>
          </a:p>
        </c:rich>
      </c:tx>
      <c:layout>
        <c:manualLayout>
          <c:xMode val="edge"/>
          <c:yMode val="edge"/>
          <c:x val="0.13265266841644788"/>
          <c:y val="2.7777777777777821E-2"/>
        </c:manualLayout>
      </c:layout>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5303927717000251E-4"/>
          <c:y val="0.31716443339319433"/>
          <c:w val="0.74225675330406704"/>
          <c:h val="0.4869719574526869"/>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B6C6-4C16-A656-1D30C70A232F}"/>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B6C6-4C16-A656-1D30C70A232F}"/>
              </c:ext>
            </c:extLst>
          </c:dPt>
          <c:dLbls>
            <c:dLbl>
              <c:idx val="0"/>
              <c:layout>
                <c:manualLayout>
                  <c:x val="3.9113418344830793E-2"/>
                  <c:y val="8.3255514113367401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B6C6-4C16-A656-1D30C70A232F}"/>
                </c:ext>
              </c:extLst>
            </c:dLbl>
            <c:dLbl>
              <c:idx val="1"/>
              <c:layout>
                <c:manualLayout>
                  <c:x val="-5.9391796158223584E-2"/>
                  <c:y val="-0.1032090067688907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B6C6-4C16-A656-1D30C70A232F}"/>
                </c:ext>
              </c:extLst>
            </c:dLbl>
            <c:spPr>
              <a:noFill/>
              <a:ln>
                <a:noFill/>
              </a:ln>
              <a:effectLst/>
            </c:spPr>
            <c:txPr>
              <a:bodyPr rot="0" spcFirstLastPara="1" vertOverflow="ellipsis" vert="horz" wrap="square" lIns="38100" tIns="19050" rIns="38100" bIns="19050" anchor="ctr" anchorCtr="1">
                <a:spAutoFit/>
              </a:bodyPr>
              <a:lstStyle/>
              <a:p>
                <a:pPr>
                  <a:defRPr lang="en-US"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(Sheet1!$A$2,Sheet1!$A$3)</c:f>
              <c:strCache>
                <c:ptCount val="2"/>
                <c:pt idx="0">
                  <c:v>Always</c:v>
                </c:pt>
                <c:pt idx="1">
                  <c:v>Often</c:v>
                </c:pt>
              </c:strCache>
            </c:strRef>
          </c:cat>
          <c:val>
            <c:numRef>
              <c:f>(Sheet1!$B$2,Sheet1!$B$3)</c:f>
              <c:numCache>
                <c:formatCode>General</c:formatCode>
                <c:ptCount val="2"/>
                <c:pt idx="0">
                  <c:v>14</c:v>
                </c:pt>
                <c:pt idx="1">
                  <c:v>5</c:v>
                </c:pt>
              </c:numCache>
            </c:numRef>
          </c:val>
          <c:extLst>
            <c:ext xmlns:c16="http://schemas.microsoft.com/office/drawing/2014/chart" uri="{C3380CC4-5D6E-409C-BE32-E72D297353CC}">
              <c16:uniqueId val="{00000004-B6C6-4C16-A656-1D30C70A232F}"/>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0.80414326527768099"/>
          <c:y val="0.36878620435603454"/>
          <c:w val="0.1173771862587973"/>
          <c:h val="0.45577519915273751"/>
        </c:manualLayout>
      </c:layout>
      <c:overlay val="0"/>
      <c:spPr>
        <a:noFill/>
        <a:ln>
          <a:noFill/>
        </a:ln>
        <a:effectLst/>
      </c:spPr>
      <c:txPr>
        <a:bodyPr rot="0" spcFirstLastPara="1" vertOverflow="ellipsis" vert="horz" wrap="square" anchor="ctr" anchorCtr="1"/>
        <a:lstStyle/>
        <a:p>
          <a:pPr>
            <a:defRPr lang="en-US" sz="18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b="1"/>
            </a:pPr>
            <a:r>
              <a:rPr lang="en-US" sz="2800" b="0" i="0" u="none" strike="noStrike" baseline="0" dirty="0" smtClean="0">
                <a:solidFill>
                  <a:schemeClr val="tx1"/>
                </a:solidFill>
              </a:rPr>
              <a:t>12. Did </a:t>
            </a:r>
            <a:r>
              <a:rPr lang="en-US" sz="2800" b="0" i="0" u="none" strike="noStrike" baseline="0" dirty="0">
                <a:solidFill>
                  <a:schemeClr val="tx1"/>
                </a:solidFill>
              </a:rPr>
              <a:t>you and your family close the curtains/blinds at night? </a:t>
            </a:r>
            <a:endParaRPr lang="en-US" sz="2800" b="0" dirty="0">
              <a:solidFill>
                <a:schemeClr val="tx1"/>
              </a:solidFill>
            </a:endParaRPr>
          </a:p>
        </c:rich>
      </c:tx>
      <c:overlay val="1"/>
    </c:title>
    <c:autoTitleDeleted val="0"/>
    <c:view3D>
      <c:rotX val="30"/>
      <c:rotY val="0"/>
      <c:rAngAx val="0"/>
    </c:view3D>
    <c:floor>
      <c:thickness val="0"/>
    </c:floor>
    <c:sideWall>
      <c:thickness val="0"/>
    </c:sideWall>
    <c:backWall>
      <c:thickness val="0"/>
    </c:backWall>
    <c:plotArea>
      <c:layout>
        <c:manualLayout>
          <c:layoutTarget val="inner"/>
          <c:xMode val="edge"/>
          <c:yMode val="edge"/>
          <c:x val="0.22222222222222224"/>
          <c:y val="0.34722222222222238"/>
          <c:w val="0.43794575678040248"/>
          <c:h val="0.52314814814814814"/>
        </c:manualLayout>
      </c:layout>
      <c:pie3DChart>
        <c:varyColors val="1"/>
        <c:ser>
          <c:idx val="0"/>
          <c:order val="0"/>
          <c:dLbls>
            <c:dLbl>
              <c:idx val="0"/>
              <c:layout>
                <c:manualLayout>
                  <c:x val="2.9294619422572258E-3"/>
                  <c:y val="-0.14765820939049337"/>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541-48D9-8D26-AAD0CD237479}"/>
                </c:ext>
              </c:extLst>
            </c:dLbl>
            <c:dLbl>
              <c:idx val="1"/>
              <c:layout>
                <c:manualLayout>
                  <c:x val="-2.4027996500437444E-2"/>
                  <c:y val="0.1652730387868184"/>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541-48D9-8D26-AAD0CD237479}"/>
                </c:ext>
              </c:extLst>
            </c:dLbl>
            <c:dLbl>
              <c:idx val="2"/>
              <c:layout>
                <c:manualLayout>
                  <c:x val="-2.604790026246729E-2"/>
                  <c:y val="-6.5618620589093082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541-48D9-8D26-AAD0CD237479}"/>
                </c:ext>
              </c:extLst>
            </c:dLbl>
            <c:spPr>
              <a:noFill/>
              <a:ln>
                <a:noFill/>
              </a:ln>
              <a:effectLst/>
            </c:spPr>
            <c:txPr>
              <a:bodyPr/>
              <a:lstStyle/>
              <a:p>
                <a:pPr>
                  <a:defRPr lang="en-US" sz="1800" b="1"/>
                </a:pPr>
                <a:endParaRPr lang="en-US"/>
              </a:p>
            </c:tx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[Book1]Sheet1!$A$2,[Book1]Sheet1!$A$3,[Book1]Sheet1!$A$4</c:f>
              <c:strCache>
                <c:ptCount val="3"/>
                <c:pt idx="0">
                  <c:v>Always</c:v>
                </c:pt>
                <c:pt idx="1">
                  <c:v>Often</c:v>
                </c:pt>
                <c:pt idx="2">
                  <c:v>Sometimes</c:v>
                </c:pt>
              </c:strCache>
            </c:strRef>
          </c:cat>
          <c:val>
            <c:numRef>
              <c:f>[Book1]Sheet1!$B$2,[Book1]Sheet1!$B$3,[Book1]Sheet1!$B$4</c:f>
              <c:numCache>
                <c:formatCode>General</c:formatCode>
                <c:ptCount val="3"/>
                <c:pt idx="0">
                  <c:v>9</c:v>
                </c:pt>
                <c:pt idx="1">
                  <c:v>7</c:v>
                </c:pt>
                <c:pt idx="2">
                  <c:v>3</c:v>
                </c:pt>
              </c:numCache>
            </c:numRef>
          </c:val>
          <c:extLst>
            <c:ext xmlns:c16="http://schemas.microsoft.com/office/drawing/2014/chart" uri="{C3380CC4-5D6E-409C-BE32-E72D297353CC}">
              <c16:uniqueId val="{00000003-F541-48D9-8D26-AAD0CD237479}"/>
            </c:ext>
          </c:extLst>
        </c:ser>
        <c:dLbls>
          <c:showLegendKey val="0"/>
          <c:showVal val="1"/>
          <c:showCatName val="0"/>
          <c:showSerName val="0"/>
          <c:showPercent val="0"/>
          <c:showBubbleSize val="0"/>
          <c:showLeaderLines val="1"/>
        </c:dLbls>
      </c:pie3DChart>
    </c:plotArea>
    <c:legend>
      <c:legendPos val="r"/>
      <c:overlay val="0"/>
      <c:txPr>
        <a:bodyPr/>
        <a:lstStyle/>
        <a:p>
          <a:pPr>
            <a:defRPr lang="en-US" sz="1800" b="0"/>
          </a:pPr>
          <a:endParaRPr lang="en-US"/>
        </a:p>
      </c:txPr>
    </c:legend>
    <c:plotVisOnly val="1"/>
    <c:dispBlanksAs val="gap"/>
    <c:showDLblsOverMax val="0"/>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ro-RO" sz="2800"/>
            </a:pPr>
            <a:r>
              <a:rPr lang="en-US" sz="2800" dirty="0" smtClean="0"/>
              <a:t>12. Did </a:t>
            </a:r>
            <a:r>
              <a:rPr lang="en-US" sz="2800" dirty="0"/>
              <a:t>you and your family close the curtains/blinds at night? </a:t>
            </a:r>
          </a:p>
        </c:rich>
      </c:tx>
      <c:layout>
        <c:manualLayout>
          <c:xMode val="edge"/>
          <c:yMode val="edge"/>
          <c:x val="0.17633956386292837"/>
          <c:y val="1.9230769230769239E-2"/>
        </c:manualLayout>
      </c:layout>
      <c:overlay val="1"/>
    </c:title>
    <c:autoTitleDeleted val="0"/>
    <c:view3D>
      <c:rotX val="30"/>
      <c:rotY val="0"/>
      <c:rAngAx val="0"/>
    </c:view3D>
    <c:floor>
      <c:thickness val="0"/>
    </c:floor>
    <c:sideWall>
      <c:thickness val="0"/>
    </c:sideWall>
    <c:backWall>
      <c:thickness val="0"/>
    </c:backWall>
    <c:plotArea>
      <c:layout>
        <c:manualLayout>
          <c:layoutTarget val="inner"/>
          <c:xMode val="edge"/>
          <c:yMode val="edge"/>
          <c:x val="0.22222222222222221"/>
          <c:y val="0.34722222222222232"/>
          <c:w val="0.43794575678040248"/>
          <c:h val="0.52314814814814814"/>
        </c:manualLayout>
      </c:layout>
      <c:pie3DChart>
        <c:varyColors val="1"/>
        <c:ser>
          <c:idx val="0"/>
          <c:order val="0"/>
          <c:dLbls>
            <c:dLbl>
              <c:idx val="0"/>
              <c:layout>
                <c:manualLayout>
                  <c:x val="2.9294619422572258E-3"/>
                  <c:y val="-0.14765820939049337"/>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79F3-41E2-9919-069D8ABB54EE}"/>
                </c:ext>
              </c:extLst>
            </c:dLbl>
            <c:dLbl>
              <c:idx val="1"/>
              <c:layout>
                <c:manualLayout>
                  <c:x val="-2.4027996500437444E-2"/>
                  <c:y val="0.16527303878681834"/>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9F3-41E2-9919-069D8ABB54EE}"/>
                </c:ext>
              </c:extLst>
            </c:dLbl>
            <c:dLbl>
              <c:idx val="2"/>
              <c:layout>
                <c:manualLayout>
                  <c:x val="-2.6047900262467283E-2"/>
                  <c:y val="-6.5618620589093082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79F3-41E2-9919-069D8ABB54EE}"/>
                </c:ext>
              </c:extLst>
            </c:dLbl>
            <c:spPr>
              <a:noFill/>
              <a:ln>
                <a:noFill/>
              </a:ln>
              <a:effectLst/>
            </c:spPr>
            <c:txPr>
              <a:bodyPr/>
              <a:lstStyle/>
              <a:p>
                <a:pPr>
                  <a:defRPr lang="ro-RO"/>
                </a:pPr>
                <a:endParaRPr lang="en-US"/>
              </a:p>
            </c:txPr>
            <c:dLblPos val="bestFit"/>
            <c:showLegendKey val="0"/>
            <c:showVal val="0"/>
            <c:showCatName val="0"/>
            <c:showSerName val="0"/>
            <c:showPercent val="1"/>
            <c:showBubbleSize val="0"/>
            <c:showLeaderLines val="1"/>
            <c:extLst>
              <c:ext xmlns:c15="http://schemas.microsoft.com/office/drawing/2012/chart" uri="{CE6537A1-D6FC-4f65-9D91-7224C49458BB}"/>
            </c:extLst>
          </c:dLbls>
          <c:cat>
            <c:strRef>
              <c:f>[Book1]Sheet1!$A$2,[Book1]Sheet1!$A$3,[Book1]Sheet1!$A$4</c:f>
              <c:strCache>
                <c:ptCount val="3"/>
                <c:pt idx="0">
                  <c:v>Always</c:v>
                </c:pt>
                <c:pt idx="1">
                  <c:v>Often</c:v>
                </c:pt>
                <c:pt idx="2">
                  <c:v>Sometimes</c:v>
                </c:pt>
              </c:strCache>
            </c:strRef>
          </c:cat>
          <c:val>
            <c:numRef>
              <c:f>[Book1]Sheet1!$B$2,[Book1]Sheet1!$B$3,[Book1]Sheet1!$B$4</c:f>
              <c:numCache>
                <c:formatCode>General</c:formatCode>
                <c:ptCount val="3"/>
                <c:pt idx="0">
                  <c:v>9</c:v>
                </c:pt>
                <c:pt idx="1">
                  <c:v>7</c:v>
                </c:pt>
                <c:pt idx="2">
                  <c:v>3</c:v>
                </c:pt>
              </c:numCache>
            </c:numRef>
          </c:val>
          <c:extLst>
            <c:ext xmlns:c16="http://schemas.microsoft.com/office/drawing/2014/chart" uri="{C3380CC4-5D6E-409C-BE32-E72D297353CC}">
              <c16:uniqueId val="{00000003-79F3-41E2-9919-069D8ABB54EE}"/>
            </c:ext>
          </c:extLst>
        </c:ser>
        <c:dLbls>
          <c:showLegendKey val="0"/>
          <c:showVal val="1"/>
          <c:showCatName val="0"/>
          <c:showSerName val="0"/>
          <c:showPercent val="0"/>
          <c:showBubbleSize val="0"/>
          <c:showLeaderLines val="1"/>
        </c:dLbls>
      </c:pie3DChart>
    </c:plotArea>
    <c:legend>
      <c:legendPos val="r"/>
      <c:layout>
        <c:manualLayout>
          <c:xMode val="edge"/>
          <c:yMode val="edge"/>
          <c:x val="0.77521414379277354"/>
          <c:y val="0.42104860690490631"/>
          <c:w val="0.16715345745333238"/>
          <c:h val="0.2668768927922473"/>
        </c:manualLayout>
      </c:layout>
      <c:overlay val="0"/>
      <c:txPr>
        <a:bodyPr/>
        <a:lstStyle/>
        <a:p>
          <a:pPr>
            <a:defRPr lang="ro-RO" sz="1800"/>
          </a:pPr>
          <a:endParaRPr lang="en-US"/>
        </a:p>
      </c:txPr>
    </c:legend>
    <c:plotVisOnly val="1"/>
    <c:dispBlanksAs val="gap"/>
    <c:showDLblsOverMax val="0"/>
  </c:chart>
  <c:txPr>
    <a:bodyPr/>
    <a:lstStyle/>
    <a:p>
      <a:pPr>
        <a:defRPr b="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ro-RO" sz="2800"/>
            </a:pPr>
            <a:r>
              <a:rPr lang="en-US" sz="2800" dirty="0" smtClean="0"/>
              <a:t>13.Did </a:t>
            </a:r>
            <a:r>
              <a:rPr lang="en-US" sz="2800" dirty="0"/>
              <a:t>you and your family wash only full loads of clothes when using your washing machine? </a:t>
            </a:r>
          </a:p>
        </c:rich>
      </c:tx>
      <c:overlay val="1"/>
    </c:title>
    <c:autoTitleDeleted val="0"/>
    <c:view3D>
      <c:rotX val="30"/>
      <c:rotY val="0"/>
      <c:rAngAx val="0"/>
    </c:view3D>
    <c:floor>
      <c:thickness val="0"/>
    </c:floor>
    <c:sideWall>
      <c:thickness val="0"/>
    </c:sideWall>
    <c:backWall>
      <c:thickness val="0"/>
    </c:backWall>
    <c:plotArea>
      <c:layout>
        <c:manualLayout>
          <c:layoutTarget val="inner"/>
          <c:xMode val="edge"/>
          <c:yMode val="edge"/>
          <c:x val="0.17686827863331242"/>
          <c:y val="0.42767141064047154"/>
          <c:w val="0.3856654588530416"/>
          <c:h val="0.41245455449979934"/>
        </c:manualLayout>
      </c:layout>
      <c:pie3DChart>
        <c:varyColors val="1"/>
        <c:ser>
          <c:idx val="0"/>
          <c:order val="0"/>
          <c:dLbls>
            <c:dLbl>
              <c:idx val="0"/>
              <c:layout>
                <c:manualLayout>
                  <c:x val="0.14299551618547737"/>
                  <c:y val="-2.6454141149023124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374-45D6-96D1-D2FEE0486E30}"/>
                </c:ext>
              </c:extLst>
            </c:dLbl>
            <c:dLbl>
              <c:idx val="1"/>
              <c:layout>
                <c:manualLayout>
                  <c:x val="-9.5478455818022751E-2"/>
                  <c:y val="-8.2726013414989794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374-45D6-96D1-D2FEE0486E30}"/>
                </c:ext>
              </c:extLst>
            </c:dLbl>
            <c:spPr>
              <a:noFill/>
              <a:ln>
                <a:noFill/>
              </a:ln>
              <a:effectLst/>
            </c:spPr>
            <c:txPr>
              <a:bodyPr/>
              <a:lstStyle/>
              <a:p>
                <a:pPr>
                  <a:defRPr lang="ro-RO" sz="2000"/>
                </a:pPr>
                <a:endParaRPr lang="en-US"/>
              </a:p>
            </c:tx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[Book1]Sheet1!$A$2,[Book1]Sheet1!$A$3</c:f>
              <c:strCache>
                <c:ptCount val="2"/>
                <c:pt idx="0">
                  <c:v>Yes</c:v>
                </c:pt>
                <c:pt idx="1">
                  <c:v>No</c:v>
                </c:pt>
              </c:strCache>
            </c:strRef>
          </c:cat>
          <c:val>
            <c:numRef>
              <c:f>[Book1]Sheet1!$B$2,[Book1]Sheet1!$B$3</c:f>
              <c:numCache>
                <c:formatCode>General</c:formatCode>
                <c:ptCount val="2"/>
                <c:pt idx="0">
                  <c:v>17</c:v>
                </c:pt>
                <c:pt idx="1">
                  <c:v>2</c:v>
                </c:pt>
              </c:numCache>
            </c:numRef>
          </c:val>
          <c:extLst>
            <c:ext xmlns:c16="http://schemas.microsoft.com/office/drawing/2014/chart" uri="{C3380CC4-5D6E-409C-BE32-E72D297353CC}">
              <c16:uniqueId val="{00000002-8374-45D6-96D1-D2FEE0486E30}"/>
            </c:ext>
          </c:extLst>
        </c:ser>
        <c:dLbls>
          <c:showLegendKey val="0"/>
          <c:showVal val="1"/>
          <c:showCatName val="0"/>
          <c:showSerName val="0"/>
          <c:showPercent val="0"/>
          <c:showBubbleSize val="0"/>
          <c:showLeaderLines val="1"/>
        </c:dLbls>
      </c:pie3DChart>
    </c:plotArea>
    <c:legend>
      <c:legendPos val="r"/>
      <c:layout>
        <c:manualLayout>
          <c:xMode val="edge"/>
          <c:yMode val="edge"/>
          <c:x val="0.80397382296239517"/>
          <c:y val="0.35855477820633969"/>
          <c:w val="0.10583164936241377"/>
          <c:h val="0.44347170689164689"/>
        </c:manualLayout>
      </c:layout>
      <c:overlay val="0"/>
      <c:txPr>
        <a:bodyPr/>
        <a:lstStyle/>
        <a:p>
          <a:pPr>
            <a:defRPr lang="ro-RO" sz="2000"/>
          </a:pPr>
          <a:endParaRPr lang="en-US"/>
        </a:p>
      </c:txPr>
    </c:legend>
    <c:plotVisOnly val="1"/>
    <c:dispBlanksAs val="gap"/>
    <c:showDLblsOverMax val="0"/>
  </c:chart>
  <c:txPr>
    <a:bodyPr/>
    <a:lstStyle/>
    <a:p>
      <a:pPr>
        <a:defRPr b="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sz="2800" b="0"/>
            </a:pPr>
            <a:r>
              <a:rPr lang="en-US" sz="2800" b="0" i="0" u="none" strike="noStrike" baseline="0" dirty="0" smtClean="0"/>
              <a:t>13.Did </a:t>
            </a:r>
            <a:r>
              <a:rPr lang="en-US" sz="2800" b="0" i="0" u="none" strike="noStrike" baseline="0" dirty="0"/>
              <a:t>you and your family wash only full loads </a:t>
            </a:r>
            <a:r>
              <a:rPr lang="en-US" sz="2800" b="0" i="0" u="none" strike="noStrike" baseline="0" dirty="0" smtClean="0"/>
              <a:t>of clothes </a:t>
            </a:r>
            <a:r>
              <a:rPr lang="en-US" sz="2800" b="0" i="0" u="none" strike="noStrike" baseline="0" dirty="0"/>
              <a:t>when using your washing machine? </a:t>
            </a:r>
            <a:endParaRPr lang="en-US" sz="2800" b="0" dirty="0"/>
          </a:p>
        </c:rich>
      </c:tx>
      <c:overlay val="1"/>
    </c:title>
    <c:autoTitleDeleted val="0"/>
    <c:view3D>
      <c:rotX val="30"/>
      <c:rotY val="0"/>
      <c:rAngAx val="0"/>
    </c:view3D>
    <c:floor>
      <c:thickness val="0"/>
    </c:floor>
    <c:sideWall>
      <c:thickness val="0"/>
    </c:sideWall>
    <c:backWall>
      <c:thickness val="0"/>
    </c:backWall>
    <c:plotArea>
      <c:layout>
        <c:manualLayout>
          <c:layoutTarget val="inner"/>
          <c:xMode val="edge"/>
          <c:yMode val="edge"/>
          <c:x val="0.14634507528664176"/>
          <c:y val="0.51546913854225351"/>
          <c:w val="0.39720099461251557"/>
          <c:h val="0.42502318805942979"/>
        </c:manualLayout>
      </c:layout>
      <c:pie3DChart>
        <c:varyColors val="1"/>
        <c:ser>
          <c:idx val="0"/>
          <c:order val="0"/>
          <c:dLbls>
            <c:dLbl>
              <c:idx val="0"/>
              <c:layout>
                <c:manualLayout>
                  <c:x val="0.14299551618547732"/>
                  <c:y val="-2.6454141149023117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65EC-43E4-80B2-ACD559BB037F}"/>
                </c:ext>
              </c:extLst>
            </c:dLbl>
            <c:dLbl>
              <c:idx val="1"/>
              <c:layout>
                <c:manualLayout>
                  <c:x val="-9.5478455818022751E-2"/>
                  <c:y val="-8.2726013414989794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5EC-43E4-80B2-ACD559BB037F}"/>
                </c:ext>
              </c:extLst>
            </c:dLbl>
            <c:spPr>
              <a:noFill/>
              <a:ln>
                <a:noFill/>
              </a:ln>
              <a:effectLst/>
            </c:spPr>
            <c:txPr>
              <a:bodyPr/>
              <a:lstStyle/>
              <a:p>
                <a:pPr>
                  <a:defRPr lang="en-US" sz="1400" b="1"/>
                </a:pPr>
                <a:endParaRPr lang="en-US"/>
              </a:p>
            </c:txPr>
            <c:dLblPos val="bestFit"/>
            <c:showLegendKey val="0"/>
            <c:showVal val="0"/>
            <c:showCatName val="0"/>
            <c:showSerName val="0"/>
            <c:showPercent val="1"/>
            <c:showBubbleSize val="0"/>
            <c:showLeaderLines val="1"/>
            <c:extLst>
              <c:ext xmlns:c15="http://schemas.microsoft.com/office/drawing/2012/chart" uri="{CE6537A1-D6FC-4f65-9D91-7224C49458BB}"/>
            </c:extLst>
          </c:dLbls>
          <c:cat>
            <c:strRef>
              <c:f>[Book1]Sheet1!$A$2,[Book1]Sheet1!$A$3</c:f>
              <c:strCache>
                <c:ptCount val="2"/>
                <c:pt idx="0">
                  <c:v>Yes</c:v>
                </c:pt>
                <c:pt idx="1">
                  <c:v>No</c:v>
                </c:pt>
              </c:strCache>
            </c:strRef>
          </c:cat>
          <c:val>
            <c:numRef>
              <c:f>[Book1]Sheet1!$B$2,[Book1]Sheet1!$B$3</c:f>
              <c:numCache>
                <c:formatCode>General</c:formatCode>
                <c:ptCount val="2"/>
                <c:pt idx="0">
                  <c:v>17</c:v>
                </c:pt>
                <c:pt idx="1">
                  <c:v>2</c:v>
                </c:pt>
              </c:numCache>
            </c:numRef>
          </c:val>
          <c:extLst>
            <c:ext xmlns:c16="http://schemas.microsoft.com/office/drawing/2014/chart" uri="{C3380CC4-5D6E-409C-BE32-E72D297353CC}">
              <c16:uniqueId val="{00000002-65EC-43E4-80B2-ACD559BB037F}"/>
            </c:ext>
          </c:extLst>
        </c:ser>
        <c:dLbls>
          <c:showLegendKey val="0"/>
          <c:showVal val="1"/>
          <c:showCatName val="0"/>
          <c:showSerName val="0"/>
          <c:showPercent val="0"/>
          <c:showBubbleSize val="0"/>
          <c:showLeaderLines val="1"/>
        </c:dLbls>
      </c:pie3DChart>
    </c:plotArea>
    <c:legend>
      <c:legendPos val="r"/>
      <c:layout>
        <c:manualLayout>
          <c:xMode val="edge"/>
          <c:yMode val="edge"/>
          <c:x val="0.78021434640916032"/>
          <c:y val="0.38873117214929132"/>
          <c:w val="0.12624196144216251"/>
          <c:h val="0.31919516095073891"/>
        </c:manualLayout>
      </c:layout>
      <c:overlay val="0"/>
      <c:txPr>
        <a:bodyPr/>
        <a:lstStyle/>
        <a:p>
          <a:pPr>
            <a:defRPr lang="en-US" sz="1600" b="1"/>
          </a:pPr>
          <a:endParaRPr lang="en-US"/>
        </a:p>
      </c:txPr>
    </c:legend>
    <c:plotVisOnly val="1"/>
    <c:dispBlanksAs val="gap"/>
    <c:showDLblsOverMax val="0"/>
  </c:chart>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sz="2800" b="0"/>
            </a:pPr>
            <a:r>
              <a:rPr lang="en-US" sz="2800" b="0" i="0" u="none" strike="noStrike" baseline="0" dirty="0" smtClean="0"/>
              <a:t>14.Did </a:t>
            </a:r>
            <a:r>
              <a:rPr lang="en-US" sz="2800" b="0" i="0" u="none" strike="noStrike" baseline="0" dirty="0"/>
              <a:t>you and your family dry clothes naturally? </a:t>
            </a:r>
            <a:endParaRPr lang="en-US" sz="2800" b="0" dirty="0"/>
          </a:p>
        </c:rich>
      </c:tx>
      <c:overlay val="1"/>
    </c:title>
    <c:autoTitleDeleted val="0"/>
    <c:view3D>
      <c:rotX val="30"/>
      <c:rotY val="0"/>
      <c:rAngAx val="0"/>
    </c:view3D>
    <c:floor>
      <c:thickness val="0"/>
    </c:floor>
    <c:sideWall>
      <c:thickness val="0"/>
    </c:sideWall>
    <c:backWall>
      <c:thickness val="0"/>
    </c:backWall>
    <c:plotArea>
      <c:layout>
        <c:manualLayout>
          <c:layoutTarget val="inner"/>
          <c:xMode val="edge"/>
          <c:yMode val="edge"/>
          <c:x val="0.11899940874468345"/>
          <c:y val="0.38502155305509922"/>
          <c:w val="0.45183464566929132"/>
          <c:h val="0.54166666666666652"/>
        </c:manualLayout>
      </c:layout>
      <c:pie3DChart>
        <c:varyColors val="1"/>
        <c:ser>
          <c:idx val="0"/>
          <c:order val="0"/>
          <c:dLbls>
            <c:dLbl>
              <c:idx val="0"/>
              <c:layout>
                <c:manualLayout>
                  <c:x val="4.9083770778652683E-2"/>
                  <c:y val="3.8443423738699335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A18-4283-BED8-11A2F788EC42}"/>
                </c:ext>
              </c:extLst>
            </c:dLbl>
            <c:dLbl>
              <c:idx val="1"/>
              <c:layout>
                <c:manualLayout>
                  <c:x val="-0.10083902012248468"/>
                  <c:y val="-0.10417213473315864"/>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A18-4283-BED8-11A2F788EC42}"/>
                </c:ext>
              </c:extLst>
            </c:dLbl>
            <c:dLbl>
              <c:idx val="2"/>
              <c:layout>
                <c:manualLayout>
                  <c:x val="-3.2879921259842591E-2"/>
                  <c:y val="-7.2658573928258974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A18-4283-BED8-11A2F788EC42}"/>
                </c:ext>
              </c:extLst>
            </c:dLbl>
            <c:spPr>
              <a:noFill/>
              <a:ln>
                <a:noFill/>
              </a:ln>
              <a:effectLst/>
            </c:spPr>
            <c:txPr>
              <a:bodyPr/>
              <a:lstStyle/>
              <a:p>
                <a:pPr>
                  <a:defRPr lang="en-US" sz="1800" b="0"/>
                </a:pPr>
                <a:endParaRPr lang="en-US"/>
              </a:p>
            </c:tx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[Book1]Sheet1!$A$2,[Book1]Sheet1!$A$3,[Book1]Sheet1!$A$4</c:f>
              <c:strCache>
                <c:ptCount val="3"/>
                <c:pt idx="0">
                  <c:v>Always</c:v>
                </c:pt>
                <c:pt idx="1">
                  <c:v>Sometimes</c:v>
                </c:pt>
                <c:pt idx="2">
                  <c:v>Often</c:v>
                </c:pt>
              </c:strCache>
            </c:strRef>
          </c:cat>
          <c:val>
            <c:numRef>
              <c:f>[Book1]Sheet1!$B$2,[Book1]Sheet1!$B$3,[Book1]Sheet1!$B$4</c:f>
              <c:numCache>
                <c:formatCode>General</c:formatCode>
                <c:ptCount val="3"/>
                <c:pt idx="0">
                  <c:v>16</c:v>
                </c:pt>
                <c:pt idx="1">
                  <c:v>2</c:v>
                </c:pt>
                <c:pt idx="2">
                  <c:v>1</c:v>
                </c:pt>
              </c:numCache>
            </c:numRef>
          </c:val>
          <c:extLst>
            <c:ext xmlns:c16="http://schemas.microsoft.com/office/drawing/2014/chart" uri="{C3380CC4-5D6E-409C-BE32-E72D297353CC}">
              <c16:uniqueId val="{00000003-FA18-4283-BED8-11A2F788EC42}"/>
            </c:ext>
          </c:extLst>
        </c:ser>
        <c:dLbls>
          <c:showLegendKey val="0"/>
          <c:showVal val="1"/>
          <c:showCatName val="0"/>
          <c:showSerName val="0"/>
          <c:showPercent val="0"/>
          <c:showBubbleSize val="0"/>
          <c:showLeaderLines val="1"/>
        </c:dLbls>
      </c:pie3DChart>
    </c:plotArea>
    <c:legend>
      <c:legendPos val="r"/>
      <c:layout>
        <c:manualLayout>
          <c:xMode val="edge"/>
          <c:yMode val="edge"/>
          <c:x val="0.7234548525665212"/>
          <c:y val="0.32664919484451632"/>
          <c:w val="0.23274498976102909"/>
          <c:h val="0.46192717568254277"/>
        </c:manualLayout>
      </c:layout>
      <c:overlay val="0"/>
      <c:txPr>
        <a:bodyPr/>
        <a:lstStyle/>
        <a:p>
          <a:pPr>
            <a:defRPr lang="en-US" sz="1400" b="0"/>
          </a:pPr>
          <a:endParaRPr lang="en-US"/>
        </a:p>
      </c:txPr>
    </c:legend>
    <c:plotVisOnly val="1"/>
    <c:dispBlanksAs val="gap"/>
    <c:showDLblsOverMax val="0"/>
  </c:chart>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sz="2800" b="0"/>
            </a:pPr>
            <a:r>
              <a:rPr lang="en-US" sz="2800" b="0" i="0" u="none" strike="noStrike" baseline="0" dirty="0" smtClean="0"/>
              <a:t>14.Did </a:t>
            </a:r>
            <a:r>
              <a:rPr lang="en-US" sz="2800" b="0" i="0" u="none" strike="noStrike" baseline="0" dirty="0"/>
              <a:t>you and your family dry clothes naturally? </a:t>
            </a:r>
            <a:endParaRPr lang="en-US" sz="2800" b="0" dirty="0"/>
          </a:p>
        </c:rich>
      </c:tx>
      <c:overlay val="1"/>
    </c:title>
    <c:autoTitleDeleted val="0"/>
    <c:view3D>
      <c:rotX val="30"/>
      <c:rotY val="0"/>
      <c:rAngAx val="0"/>
    </c:view3D>
    <c:floor>
      <c:thickness val="0"/>
    </c:floor>
    <c:sideWall>
      <c:thickness val="0"/>
    </c:sideWall>
    <c:backWall>
      <c:thickness val="0"/>
    </c:backWall>
    <c:plotArea>
      <c:layout>
        <c:manualLayout>
          <c:layoutTarget val="inner"/>
          <c:xMode val="edge"/>
          <c:yMode val="edge"/>
          <c:x val="0.11740531640697956"/>
          <c:y val="0.4033788365501908"/>
          <c:w val="0.45183464566929132"/>
          <c:h val="0.54166666666666652"/>
        </c:manualLayout>
      </c:layout>
      <c:pie3DChart>
        <c:varyColors val="1"/>
        <c:ser>
          <c:idx val="0"/>
          <c:order val="0"/>
          <c:dLbls>
            <c:dLbl>
              <c:idx val="0"/>
              <c:layout>
                <c:manualLayout>
                  <c:x val="4.9083770778652683E-2"/>
                  <c:y val="3.8443423738699335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18C7-4771-9313-93AD214936B3}"/>
                </c:ext>
              </c:extLst>
            </c:dLbl>
            <c:dLbl>
              <c:idx val="1"/>
              <c:layout>
                <c:manualLayout>
                  <c:x val="-0.10083902012248468"/>
                  <c:y val="-0.10417213473315864"/>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18C7-4771-9313-93AD214936B3}"/>
                </c:ext>
              </c:extLst>
            </c:dLbl>
            <c:dLbl>
              <c:idx val="2"/>
              <c:layout>
                <c:manualLayout>
                  <c:x val="-3.2879921259842591E-2"/>
                  <c:y val="-7.2658573928258974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18C7-4771-9313-93AD214936B3}"/>
                </c:ext>
              </c:extLst>
            </c:dLbl>
            <c:spPr>
              <a:noFill/>
              <a:ln>
                <a:noFill/>
              </a:ln>
              <a:effectLst/>
            </c:spPr>
            <c:txPr>
              <a:bodyPr/>
              <a:lstStyle/>
              <a:p>
                <a:pPr>
                  <a:defRPr lang="en-US" sz="1800" b="0"/>
                </a:pPr>
                <a:endParaRPr lang="en-US"/>
              </a:p>
            </c:txPr>
            <c:dLblPos val="bestFit"/>
            <c:showLegendKey val="0"/>
            <c:showVal val="0"/>
            <c:showCatName val="0"/>
            <c:showSerName val="0"/>
            <c:showPercent val="1"/>
            <c:showBubbleSize val="0"/>
            <c:showLeaderLines val="1"/>
            <c:extLst>
              <c:ext xmlns:c15="http://schemas.microsoft.com/office/drawing/2012/chart" uri="{CE6537A1-D6FC-4f65-9D91-7224C49458BB}"/>
            </c:extLst>
          </c:dLbls>
          <c:cat>
            <c:strRef>
              <c:f>[Book1]Sheet1!$A$2,[Book1]Sheet1!$A$3,[Book1]Sheet1!$A$4</c:f>
              <c:strCache>
                <c:ptCount val="3"/>
                <c:pt idx="0">
                  <c:v>Always</c:v>
                </c:pt>
                <c:pt idx="1">
                  <c:v>Sometimes</c:v>
                </c:pt>
                <c:pt idx="2">
                  <c:v>Often</c:v>
                </c:pt>
              </c:strCache>
            </c:strRef>
          </c:cat>
          <c:val>
            <c:numRef>
              <c:f>[Book1]Sheet1!$B$2,[Book1]Sheet1!$B$3,[Book1]Sheet1!$B$4</c:f>
              <c:numCache>
                <c:formatCode>General</c:formatCode>
                <c:ptCount val="3"/>
                <c:pt idx="0">
                  <c:v>16</c:v>
                </c:pt>
                <c:pt idx="1">
                  <c:v>2</c:v>
                </c:pt>
                <c:pt idx="2">
                  <c:v>1</c:v>
                </c:pt>
              </c:numCache>
            </c:numRef>
          </c:val>
          <c:extLst>
            <c:ext xmlns:c16="http://schemas.microsoft.com/office/drawing/2014/chart" uri="{C3380CC4-5D6E-409C-BE32-E72D297353CC}">
              <c16:uniqueId val="{00000003-18C7-4771-9313-93AD214936B3}"/>
            </c:ext>
          </c:extLst>
        </c:ser>
        <c:dLbls>
          <c:showLegendKey val="0"/>
          <c:showVal val="1"/>
          <c:showCatName val="0"/>
          <c:showSerName val="0"/>
          <c:showPercent val="0"/>
          <c:showBubbleSize val="0"/>
          <c:showLeaderLines val="1"/>
        </c:dLbls>
      </c:pie3DChart>
    </c:plotArea>
    <c:legend>
      <c:legendPos val="r"/>
      <c:layout>
        <c:manualLayout>
          <c:xMode val="edge"/>
          <c:yMode val="edge"/>
          <c:x val="0.68193768997229787"/>
          <c:y val="0.44949742851377367"/>
          <c:w val="0.2325493046442457"/>
          <c:h val="0.3819079718799952"/>
        </c:manualLayout>
      </c:layout>
      <c:overlay val="0"/>
      <c:txPr>
        <a:bodyPr/>
        <a:lstStyle/>
        <a:p>
          <a:pPr>
            <a:defRPr lang="en-US" sz="1800" b="0"/>
          </a:pPr>
          <a:endParaRPr lang="en-US"/>
        </a:p>
      </c:txPr>
    </c:legend>
    <c:plotVisOnly val="1"/>
    <c:dispBlanksAs val="gap"/>
    <c:showDLblsOverMax val="0"/>
  </c:chart>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sz="2000" b="0"/>
            </a:pPr>
            <a:r>
              <a:rPr lang="en-US" sz="2000" b="0" i="0" u="none" strike="noStrike" baseline="0" dirty="0" smtClean="0"/>
              <a:t>15.How </a:t>
            </a:r>
            <a:r>
              <a:rPr lang="en-US" sz="2000" b="0" i="0" u="none" strike="noStrike" baseline="0" dirty="0"/>
              <a:t>often did you turn the heating down or off  when you went out for a few hours  or when you went to bed at night? </a:t>
            </a:r>
            <a:endParaRPr lang="en-US" sz="2000" b="0" dirty="0"/>
          </a:p>
        </c:rich>
      </c:tx>
      <c:overlay val="1"/>
    </c:title>
    <c:autoTitleDeleted val="0"/>
    <c:view3D>
      <c:rotX val="30"/>
      <c:rotY val="0"/>
      <c:rAngAx val="0"/>
    </c:view3D>
    <c:floor>
      <c:thickness val="0"/>
    </c:floor>
    <c:sideWall>
      <c:thickness val="0"/>
    </c:sideWall>
    <c:backWall>
      <c:thickness val="0"/>
    </c:backWall>
    <c:plotArea>
      <c:layout>
        <c:manualLayout>
          <c:layoutTarget val="inner"/>
          <c:xMode val="edge"/>
          <c:yMode val="edge"/>
          <c:x val="0.13055555555555537"/>
          <c:y val="0.28703703703703703"/>
          <c:w val="0.53336242344706752"/>
          <c:h val="0.67592592592592593"/>
        </c:manualLayout>
      </c:layout>
      <c:pie3DChart>
        <c:varyColors val="1"/>
        <c:ser>
          <c:idx val="0"/>
          <c:order val="0"/>
          <c:dLbls>
            <c:dLbl>
              <c:idx val="0"/>
              <c:layout>
                <c:manualLayout>
                  <c:x val="9.4172134733158351E-3"/>
                  <c:y val="-0.17548556430446194"/>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510-4FDA-92F2-8361C7A35C90}"/>
                </c:ext>
              </c:extLst>
            </c:dLbl>
            <c:dLbl>
              <c:idx val="1"/>
              <c:layout>
                <c:manualLayout>
                  <c:x val="-0.11702952755905512"/>
                  <c:y val="2.5828229804607757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510-4FDA-92F2-8361C7A35C90}"/>
                </c:ext>
              </c:extLst>
            </c:dLbl>
            <c:dLbl>
              <c:idx val="2"/>
              <c:layout>
                <c:manualLayout>
                  <c:x val="-7.5122703412073499E-2"/>
                  <c:y val="-0.27636592300962504"/>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510-4FDA-92F2-8361C7A35C90}"/>
                </c:ext>
              </c:extLst>
            </c:dLbl>
            <c:dLbl>
              <c:idx val="3"/>
              <c:layout>
                <c:manualLayout>
                  <c:x val="-8.6746062992126352E-2"/>
                  <c:y val="-7.9854913969087379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510-4FDA-92F2-8361C7A35C90}"/>
                </c:ext>
              </c:extLst>
            </c:dLbl>
            <c:spPr>
              <a:noFill/>
              <a:ln>
                <a:noFill/>
              </a:ln>
              <a:effectLst/>
            </c:spPr>
            <c:txPr>
              <a:bodyPr/>
              <a:lstStyle/>
              <a:p>
                <a:pPr>
                  <a:defRPr lang="en-US" sz="1400" b="1"/>
                </a:pPr>
                <a:endParaRPr lang="en-US"/>
              </a:p>
            </c:tx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[Book1]Sheet1!$A$2,[Book1]Sheet1!$A$3,[Book1]Sheet1!$A$4,[Book1]Sheet1!$A$5</c:f>
              <c:strCache>
                <c:ptCount val="4"/>
                <c:pt idx="0">
                  <c:v>Almost always</c:v>
                </c:pt>
                <c:pt idx="1">
                  <c:v>Always</c:v>
                </c:pt>
                <c:pt idx="2">
                  <c:v>Very often</c:v>
                </c:pt>
                <c:pt idx="3">
                  <c:v>Not very often</c:v>
                </c:pt>
              </c:strCache>
            </c:strRef>
          </c:cat>
          <c:val>
            <c:numRef>
              <c:f>[Book1]Sheet1!$B$2,[Book1]Sheet1!$B$3,[Book1]Sheet1!$B$4,[Book1]Sheet1!$B$5</c:f>
              <c:numCache>
                <c:formatCode>General</c:formatCode>
                <c:ptCount val="4"/>
                <c:pt idx="0">
                  <c:v>8</c:v>
                </c:pt>
                <c:pt idx="1">
                  <c:v>3</c:v>
                </c:pt>
                <c:pt idx="2">
                  <c:v>5</c:v>
                </c:pt>
                <c:pt idx="3">
                  <c:v>3</c:v>
                </c:pt>
              </c:numCache>
            </c:numRef>
          </c:val>
          <c:extLst>
            <c:ext xmlns:c16="http://schemas.microsoft.com/office/drawing/2014/chart" uri="{C3380CC4-5D6E-409C-BE32-E72D297353CC}">
              <c16:uniqueId val="{00000004-1510-4FDA-92F2-8361C7A35C90}"/>
            </c:ext>
          </c:extLst>
        </c:ser>
        <c:dLbls>
          <c:showLegendKey val="0"/>
          <c:showVal val="1"/>
          <c:showCatName val="0"/>
          <c:showSerName val="0"/>
          <c:showPercent val="0"/>
          <c:showBubbleSize val="0"/>
          <c:showLeaderLines val="1"/>
        </c:dLbls>
      </c:pie3DChart>
    </c:plotArea>
    <c:legend>
      <c:legendPos val="r"/>
      <c:layout>
        <c:manualLayout>
          <c:xMode val="edge"/>
          <c:yMode val="edge"/>
          <c:x val="0.73220135809090825"/>
          <c:y val="0.31213641803580455"/>
          <c:w val="0.23088345754707232"/>
          <c:h val="0.68786358196419539"/>
        </c:manualLayout>
      </c:layout>
      <c:overlay val="0"/>
      <c:txPr>
        <a:bodyPr/>
        <a:lstStyle/>
        <a:p>
          <a:pPr>
            <a:defRPr lang="en-US" sz="1800" b="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rtl="0">
              <a:defRPr lang="en-US" sz="2800" b="0" i="0" u="none" strike="noStrike" kern="1200" baseline="0">
                <a:solidFill>
                  <a:prstClr val="black"/>
                </a:solidFill>
                <a:latin typeface="+mn-lt"/>
                <a:ea typeface="+mn-ea"/>
                <a:cs typeface="+mn-cs"/>
              </a:defRPr>
            </a:pPr>
            <a:r>
              <a:rPr lang="en-US" sz="2800" b="0" i="0" u="none" strike="noStrike" kern="1200" baseline="0" dirty="0" smtClean="0">
                <a:solidFill>
                  <a:prstClr val="black"/>
                </a:solidFill>
                <a:latin typeface="+mn-lt"/>
                <a:ea typeface="+mn-ea"/>
                <a:cs typeface="+mn-cs"/>
              </a:rPr>
              <a:t>2. How </a:t>
            </a:r>
            <a:r>
              <a:rPr lang="en-US" sz="2800" b="0" i="0" u="none" strike="noStrike" kern="1200" baseline="0" dirty="0">
                <a:solidFill>
                  <a:prstClr val="black"/>
                </a:solidFill>
                <a:latin typeface="+mn-lt"/>
                <a:ea typeface="+mn-ea"/>
                <a:cs typeface="+mn-cs"/>
              </a:rPr>
              <a:t>difficult was it for you and your family to conduct the experiment?</a:t>
            </a:r>
          </a:p>
        </c:rich>
      </c:tx>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7.0764347024189544E-2"/>
          <c:y val="0.37924242424242433"/>
          <c:w val="0.72643753990210669"/>
          <c:h val="0.60321212121212109"/>
        </c:manualLayout>
      </c:layout>
      <c:pie3DChart>
        <c:varyColors val="1"/>
        <c:ser>
          <c:idx val="0"/>
          <c:order val="0"/>
          <c:dLbls>
            <c:dLbl>
              <c:idx val="0"/>
              <c:layout>
                <c:manualLayout>
                  <c:x val="8.497714348206474E-2"/>
                  <c:y val="-0.11074620880723254"/>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149-4407-A996-B0404B60061B}"/>
                </c:ext>
              </c:extLst>
            </c:dLbl>
            <c:dLbl>
              <c:idx val="1"/>
              <c:layout>
                <c:manualLayout>
                  <c:x val="0.10221380139982493"/>
                  <c:y val="-9.5146544181977266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149-4407-A996-B0404B60061B}"/>
                </c:ext>
              </c:extLst>
            </c:dLbl>
            <c:dLbl>
              <c:idx val="2"/>
              <c:layout>
                <c:manualLayout>
                  <c:x val="-6.6940179352580897E-2"/>
                  <c:y val="5.3242927967337414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149-4407-A996-B0404B60061B}"/>
                </c:ext>
              </c:extLst>
            </c:dLbl>
            <c:dLbl>
              <c:idx val="3"/>
              <c:layout>
                <c:manualLayout>
                  <c:x val="-6.5716972878390345E-2"/>
                  <c:y val="-3.5584354039078447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149-4407-A996-B0404B60061B}"/>
                </c:ext>
              </c:extLst>
            </c:dLbl>
            <c:spPr>
              <a:noFill/>
              <a:ln>
                <a:noFill/>
              </a:ln>
              <a:effectLst/>
            </c:spPr>
            <c:txPr>
              <a:bodyPr/>
              <a:lstStyle/>
              <a:p>
                <a:pPr>
                  <a:defRPr lang="en-US"/>
                </a:pPr>
                <a:endParaRPr lang="en-US"/>
              </a:p>
            </c:tx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(Sheet1!$A$7,Sheet1!$A$8,Sheet1!$A$9,Sheet1!$A$10)</c:f>
              <c:strCache>
                <c:ptCount val="4"/>
                <c:pt idx="0">
                  <c:v>It was esay</c:v>
                </c:pt>
                <c:pt idx="1">
                  <c:v>Difficult enough</c:v>
                </c:pt>
                <c:pt idx="2">
                  <c:v>Not too difficult</c:v>
                </c:pt>
                <c:pt idx="3">
                  <c:v>Difficult </c:v>
                </c:pt>
              </c:strCache>
            </c:strRef>
          </c:cat>
          <c:val>
            <c:numRef>
              <c:f>(Sheet1!$D$7,Sheet1!$D$8,Sheet1!$D$9,Sheet1!$D$10)</c:f>
              <c:numCache>
                <c:formatCode>General</c:formatCode>
                <c:ptCount val="4"/>
                <c:pt idx="0">
                  <c:v>2</c:v>
                </c:pt>
                <c:pt idx="1">
                  <c:v>1</c:v>
                </c:pt>
                <c:pt idx="2">
                  <c:v>16</c:v>
                </c:pt>
                <c:pt idx="3">
                  <c:v>0</c:v>
                </c:pt>
              </c:numCache>
            </c:numRef>
          </c:val>
          <c:extLst>
            <c:ext xmlns:c16="http://schemas.microsoft.com/office/drawing/2014/chart" uri="{C3380CC4-5D6E-409C-BE32-E72D297353CC}">
              <c16:uniqueId val="{00000004-B149-4407-A996-B0404B60061B}"/>
            </c:ext>
          </c:extLst>
        </c:ser>
        <c:dLbls>
          <c:showLegendKey val="0"/>
          <c:showVal val="1"/>
          <c:showCatName val="0"/>
          <c:showSerName val="0"/>
          <c:showPercent val="0"/>
          <c:showBubbleSize val="0"/>
          <c:showLeaderLines val="1"/>
        </c:dLbls>
      </c:pie3DChart>
    </c:plotArea>
    <c:legend>
      <c:legendPos val="r"/>
      <c:layout>
        <c:manualLayout>
          <c:xMode val="edge"/>
          <c:yMode val="edge"/>
          <c:x val="0.77487314085739278"/>
          <c:y val="0.38034597947983789"/>
          <c:w val="0.21611785013359822"/>
          <c:h val="0.43736864710093065"/>
        </c:manualLayout>
      </c:layout>
      <c:overlay val="0"/>
      <c:txPr>
        <a:bodyPr/>
        <a:lstStyle/>
        <a:p>
          <a:pPr>
            <a:defRPr lang="en-US" sz="1800"/>
          </a:pPr>
          <a:endParaRPr lang="en-US"/>
        </a:p>
      </c:txPr>
    </c:legend>
    <c:plotVisOnly val="1"/>
    <c:dispBlanksAs val="zero"/>
    <c:showDLblsOverMax val="0"/>
  </c:chart>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sz="1600" b="0"/>
            </a:pPr>
            <a:r>
              <a:rPr lang="en-US" sz="2000" b="0" i="0" u="none" strike="noStrike" baseline="0" dirty="0" smtClean="0"/>
              <a:t>15.How </a:t>
            </a:r>
            <a:r>
              <a:rPr lang="en-US" sz="2000" b="0" i="0" u="none" strike="noStrike" baseline="0" dirty="0"/>
              <a:t>often did you turn the heating down or off  when you went out for a few hours  or when you went to bed at night? </a:t>
            </a:r>
            <a:endParaRPr lang="en-US" sz="2000" b="0" dirty="0"/>
          </a:p>
        </c:rich>
      </c:tx>
      <c:overlay val="1"/>
    </c:title>
    <c:autoTitleDeleted val="0"/>
    <c:view3D>
      <c:rotX val="30"/>
      <c:rotY val="0"/>
      <c:rAngAx val="0"/>
    </c:view3D>
    <c:floor>
      <c:thickness val="0"/>
    </c:floor>
    <c:sideWall>
      <c:thickness val="0"/>
    </c:sideWall>
    <c:backWall>
      <c:thickness val="0"/>
    </c:backWall>
    <c:plotArea>
      <c:layout>
        <c:manualLayout>
          <c:layoutTarget val="inner"/>
          <c:xMode val="edge"/>
          <c:yMode val="edge"/>
          <c:x val="0.13055555555555537"/>
          <c:y val="0.42434461724053557"/>
          <c:w val="0.42595575300726973"/>
          <c:h val="0.5386185037869089"/>
        </c:manualLayout>
      </c:layout>
      <c:pie3DChart>
        <c:varyColors val="1"/>
        <c:ser>
          <c:idx val="0"/>
          <c:order val="0"/>
          <c:dLbls>
            <c:dLbl>
              <c:idx val="0"/>
              <c:layout>
                <c:manualLayout>
                  <c:x val="9.4172134733158351E-3"/>
                  <c:y val="-0.17548556430446194"/>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3B32-4CF5-A6EC-1278C2508FA8}"/>
                </c:ext>
              </c:extLst>
            </c:dLbl>
            <c:dLbl>
              <c:idx val="1"/>
              <c:layout>
                <c:manualLayout>
                  <c:x val="-0.11702952755905512"/>
                  <c:y val="2.5828229804607757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B32-4CF5-A6EC-1278C2508FA8}"/>
                </c:ext>
              </c:extLst>
            </c:dLbl>
            <c:dLbl>
              <c:idx val="2"/>
              <c:layout>
                <c:manualLayout>
                  <c:x val="-7.5122703412073499E-2"/>
                  <c:y val="-0.27636592300962487"/>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3B32-4CF5-A6EC-1278C2508FA8}"/>
                </c:ext>
              </c:extLst>
            </c:dLbl>
            <c:dLbl>
              <c:idx val="3"/>
              <c:layout>
                <c:manualLayout>
                  <c:x val="-8.6746062992126283E-2"/>
                  <c:y val="-7.9854913969087352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3B32-4CF5-A6EC-1278C2508FA8}"/>
                </c:ext>
              </c:extLst>
            </c:dLbl>
            <c:spPr>
              <a:noFill/>
              <a:ln>
                <a:noFill/>
              </a:ln>
              <a:effectLst/>
            </c:spPr>
            <c:txPr>
              <a:bodyPr/>
              <a:lstStyle/>
              <a:p>
                <a:pPr>
                  <a:defRPr lang="en-US" sz="2000" b="0"/>
                </a:pPr>
                <a:endParaRPr lang="en-US"/>
              </a:p>
            </c:txPr>
            <c:dLblPos val="bestFit"/>
            <c:showLegendKey val="0"/>
            <c:showVal val="0"/>
            <c:showCatName val="0"/>
            <c:showSerName val="0"/>
            <c:showPercent val="1"/>
            <c:showBubbleSize val="0"/>
            <c:showLeaderLines val="1"/>
            <c:extLst>
              <c:ext xmlns:c15="http://schemas.microsoft.com/office/drawing/2012/chart" uri="{CE6537A1-D6FC-4f65-9D91-7224C49458BB}"/>
            </c:extLst>
          </c:dLbls>
          <c:cat>
            <c:strRef>
              <c:f>[Book1]Sheet1!$A$2,[Book1]Sheet1!$A$3,[Book1]Sheet1!$A$4,[Book1]Sheet1!$A$5</c:f>
              <c:strCache>
                <c:ptCount val="4"/>
                <c:pt idx="0">
                  <c:v>Almost always</c:v>
                </c:pt>
                <c:pt idx="1">
                  <c:v>Always</c:v>
                </c:pt>
                <c:pt idx="2">
                  <c:v>Very often</c:v>
                </c:pt>
                <c:pt idx="3">
                  <c:v>Not very often</c:v>
                </c:pt>
              </c:strCache>
            </c:strRef>
          </c:cat>
          <c:val>
            <c:numRef>
              <c:f>[Book1]Sheet1!$B$2,[Book1]Sheet1!$B$3,[Book1]Sheet1!$B$4,[Book1]Sheet1!$B$5</c:f>
              <c:numCache>
                <c:formatCode>General</c:formatCode>
                <c:ptCount val="4"/>
                <c:pt idx="0">
                  <c:v>8</c:v>
                </c:pt>
                <c:pt idx="1">
                  <c:v>3</c:v>
                </c:pt>
                <c:pt idx="2">
                  <c:v>5</c:v>
                </c:pt>
                <c:pt idx="3">
                  <c:v>3</c:v>
                </c:pt>
              </c:numCache>
            </c:numRef>
          </c:val>
          <c:extLst>
            <c:ext xmlns:c16="http://schemas.microsoft.com/office/drawing/2014/chart" uri="{C3380CC4-5D6E-409C-BE32-E72D297353CC}">
              <c16:uniqueId val="{00000004-3B32-4CF5-A6EC-1278C2508FA8}"/>
            </c:ext>
          </c:extLst>
        </c:ser>
        <c:dLbls>
          <c:showLegendKey val="0"/>
          <c:showVal val="1"/>
          <c:showCatName val="0"/>
          <c:showSerName val="0"/>
          <c:showPercent val="0"/>
          <c:showBubbleSize val="0"/>
          <c:showLeaderLines val="1"/>
        </c:dLbls>
      </c:pie3DChart>
    </c:plotArea>
    <c:legend>
      <c:legendPos val="r"/>
      <c:layout>
        <c:manualLayout>
          <c:xMode val="edge"/>
          <c:yMode val="edge"/>
          <c:x val="0.77247018104704257"/>
          <c:y val="0.3476399392273683"/>
          <c:w val="0.18012260178273534"/>
          <c:h val="0.52513471835754566"/>
        </c:manualLayout>
      </c:layout>
      <c:overlay val="0"/>
      <c:txPr>
        <a:bodyPr/>
        <a:lstStyle/>
        <a:p>
          <a:pPr>
            <a:defRPr lang="en-US" sz="1600" b="0"/>
          </a:pPr>
          <a:endParaRPr lang="en-US"/>
        </a:p>
      </c:txPr>
    </c:legend>
    <c:plotVisOnly val="1"/>
    <c:dispBlanksAs val="gap"/>
    <c:showDLblsOverMax val="0"/>
  </c:chart>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sz="2800" b="0"/>
            </a:pPr>
            <a:r>
              <a:rPr lang="en-US" sz="2800" b="0" i="0" u="none" strike="noStrike" baseline="0" dirty="0" smtClean="0"/>
              <a:t>16.Did </a:t>
            </a:r>
            <a:r>
              <a:rPr lang="en-US" sz="2800" b="0" i="0" u="none" strike="noStrike" baseline="0" dirty="0"/>
              <a:t>you change the light bulbs to be low energy? </a:t>
            </a:r>
            <a:endParaRPr lang="en-US" sz="2800" b="0" dirty="0"/>
          </a:p>
        </c:rich>
      </c:tx>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0.11307735409478308"/>
          <c:y val="0.33880458124552615"/>
          <c:w val="0.52193326255566364"/>
          <c:h val="0.56481478167501786"/>
        </c:manualLayout>
      </c:layout>
      <c:pie3DChart>
        <c:varyColors val="1"/>
        <c:ser>
          <c:idx val="0"/>
          <c:order val="0"/>
          <c:dLbls>
            <c:dLbl>
              <c:idx val="0"/>
              <c:layout>
                <c:manualLayout>
                  <c:x val="7.1282152230971119E-2"/>
                  <c:y val="2.6813939924176231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3BC-471F-9CD7-B4C71AA96C92}"/>
                </c:ext>
              </c:extLst>
            </c:dLbl>
            <c:dLbl>
              <c:idx val="1"/>
              <c:layout>
                <c:manualLayout>
                  <c:x val="-8.5420603674540713E-2"/>
                  <c:y val="-8.1443205016039633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3BC-471F-9CD7-B4C71AA96C92}"/>
                </c:ext>
              </c:extLst>
            </c:dLbl>
            <c:spPr>
              <a:noFill/>
              <a:ln>
                <a:noFill/>
              </a:ln>
              <a:effectLst/>
            </c:spPr>
            <c:txPr>
              <a:bodyPr/>
              <a:lstStyle/>
              <a:p>
                <a:pPr>
                  <a:defRPr lang="en-US" sz="1800" b="0"/>
                </a:pPr>
                <a:endParaRPr lang="en-US"/>
              </a:p>
            </c:tx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[Book1]Sheet1!$A$2,[Book1]Sheet1!$A$3</c:f>
              <c:strCache>
                <c:ptCount val="2"/>
                <c:pt idx="0">
                  <c:v>Yes</c:v>
                </c:pt>
                <c:pt idx="1">
                  <c:v>No</c:v>
                </c:pt>
              </c:strCache>
            </c:strRef>
          </c:cat>
          <c:val>
            <c:numRef>
              <c:f>[Book1]Sheet1!$B$2,[Book1]Sheet1!$B$3</c:f>
              <c:numCache>
                <c:formatCode>General</c:formatCode>
                <c:ptCount val="2"/>
                <c:pt idx="0">
                  <c:v>17</c:v>
                </c:pt>
                <c:pt idx="1">
                  <c:v>2</c:v>
                </c:pt>
              </c:numCache>
            </c:numRef>
          </c:val>
          <c:extLst>
            <c:ext xmlns:c16="http://schemas.microsoft.com/office/drawing/2014/chart" uri="{C3380CC4-5D6E-409C-BE32-E72D297353CC}">
              <c16:uniqueId val="{00000002-23BC-471F-9CD7-B4C71AA96C92}"/>
            </c:ext>
          </c:extLst>
        </c:ser>
        <c:dLbls>
          <c:showLegendKey val="0"/>
          <c:showVal val="1"/>
          <c:showCatName val="0"/>
          <c:showSerName val="0"/>
          <c:showPercent val="0"/>
          <c:showBubbleSize val="0"/>
          <c:showLeaderLines val="1"/>
        </c:dLbls>
      </c:pie3DChart>
    </c:plotArea>
    <c:legend>
      <c:legendPos val="r"/>
      <c:layout>
        <c:manualLayout>
          <c:xMode val="edge"/>
          <c:yMode val="edge"/>
          <c:x val="0.75626531058617841"/>
          <c:y val="0.40239391951006132"/>
          <c:w val="0.13540135608049048"/>
          <c:h val="0.38039734616506282"/>
        </c:manualLayout>
      </c:layout>
      <c:overlay val="0"/>
      <c:txPr>
        <a:bodyPr/>
        <a:lstStyle/>
        <a:p>
          <a:pPr>
            <a:defRPr lang="en-US" sz="1600" b="0"/>
          </a:pPr>
          <a:endParaRPr lang="en-US"/>
        </a:p>
      </c:txPr>
    </c:legend>
    <c:plotVisOnly val="1"/>
    <c:dispBlanksAs val="gap"/>
    <c:showDLblsOverMax val="0"/>
  </c:chart>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sz="2800" b="0"/>
            </a:pPr>
            <a:r>
              <a:rPr lang="en-US" sz="2800" b="0" i="0" u="none" strike="noStrike" baseline="0" dirty="0" smtClean="0"/>
              <a:t>16.Did </a:t>
            </a:r>
            <a:r>
              <a:rPr lang="en-US" sz="2800" b="0" i="0" u="none" strike="noStrike" baseline="0" dirty="0"/>
              <a:t>you change the light bulbs to be low energy? </a:t>
            </a:r>
            <a:endParaRPr lang="en-US" sz="2800" b="0" dirty="0"/>
          </a:p>
        </c:rich>
      </c:tx>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0.14508570124124484"/>
          <c:y val="0.41965749021055515"/>
          <c:w val="0.44515419947506557"/>
          <c:h val="0.48148148148148207"/>
        </c:manualLayout>
      </c:layout>
      <c:pie3DChart>
        <c:varyColors val="1"/>
        <c:ser>
          <c:idx val="0"/>
          <c:order val="0"/>
          <c:dLbls>
            <c:dLbl>
              <c:idx val="0"/>
              <c:layout>
                <c:manualLayout>
                  <c:x val="7.1282152230971119E-2"/>
                  <c:y val="2.6813939924176231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73A9-42CE-9475-6CCEBA5ABEA1}"/>
                </c:ext>
              </c:extLst>
            </c:dLbl>
            <c:dLbl>
              <c:idx val="1"/>
              <c:layout>
                <c:manualLayout>
                  <c:x val="-8.5420603674540713E-2"/>
                  <c:y val="-8.1443205016039633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3A9-42CE-9475-6CCEBA5ABEA1}"/>
                </c:ext>
              </c:extLst>
            </c:dLbl>
            <c:spPr>
              <a:noFill/>
              <a:ln>
                <a:noFill/>
              </a:ln>
              <a:effectLst/>
            </c:spPr>
            <c:txPr>
              <a:bodyPr/>
              <a:lstStyle/>
              <a:p>
                <a:pPr>
                  <a:defRPr lang="en-US" sz="1200" b="1"/>
                </a:pPr>
                <a:endParaRPr lang="en-US"/>
              </a:p>
            </c:txPr>
            <c:dLblPos val="bestFit"/>
            <c:showLegendKey val="0"/>
            <c:showVal val="0"/>
            <c:showCatName val="0"/>
            <c:showSerName val="0"/>
            <c:showPercent val="1"/>
            <c:showBubbleSize val="0"/>
            <c:showLeaderLines val="1"/>
            <c:extLst>
              <c:ext xmlns:c15="http://schemas.microsoft.com/office/drawing/2012/chart" uri="{CE6537A1-D6FC-4f65-9D91-7224C49458BB}"/>
            </c:extLst>
          </c:dLbls>
          <c:cat>
            <c:strRef>
              <c:f>[Book1]Sheet1!$A$2,[Book1]Sheet1!$A$3</c:f>
              <c:strCache>
                <c:ptCount val="2"/>
                <c:pt idx="0">
                  <c:v>Yes</c:v>
                </c:pt>
                <c:pt idx="1">
                  <c:v>No</c:v>
                </c:pt>
              </c:strCache>
            </c:strRef>
          </c:cat>
          <c:val>
            <c:numRef>
              <c:f>[Book1]Sheet1!$B$2,[Book1]Sheet1!$B$3</c:f>
              <c:numCache>
                <c:formatCode>General</c:formatCode>
                <c:ptCount val="2"/>
                <c:pt idx="0">
                  <c:v>17</c:v>
                </c:pt>
                <c:pt idx="1">
                  <c:v>2</c:v>
                </c:pt>
              </c:numCache>
            </c:numRef>
          </c:val>
          <c:extLst>
            <c:ext xmlns:c16="http://schemas.microsoft.com/office/drawing/2014/chart" uri="{C3380CC4-5D6E-409C-BE32-E72D297353CC}">
              <c16:uniqueId val="{00000002-73A9-42CE-9475-6CCEBA5ABEA1}"/>
            </c:ext>
          </c:extLst>
        </c:ser>
        <c:dLbls>
          <c:showLegendKey val="0"/>
          <c:showVal val="1"/>
          <c:showCatName val="0"/>
          <c:showSerName val="0"/>
          <c:showPercent val="0"/>
          <c:showBubbleSize val="0"/>
          <c:showLeaderLines val="1"/>
        </c:dLbls>
      </c:pie3DChart>
    </c:plotArea>
    <c:legend>
      <c:legendPos val="r"/>
      <c:layout>
        <c:manualLayout>
          <c:xMode val="edge"/>
          <c:yMode val="edge"/>
          <c:x val="0.76841808836395453"/>
          <c:y val="0.44172508538278865"/>
          <c:w val="7.6373578302712158E-2"/>
          <c:h val="0.38039734616506282"/>
        </c:manualLayout>
      </c:layout>
      <c:overlay val="0"/>
      <c:txPr>
        <a:bodyPr/>
        <a:lstStyle/>
        <a:p>
          <a:pPr>
            <a:defRPr lang="en-US" sz="1400" b="1"/>
          </a:pPr>
          <a:endParaRPr lang="en-US"/>
        </a:p>
      </c:txPr>
    </c:legend>
    <c:plotVisOnly val="1"/>
    <c:dispBlanksAs val="gap"/>
    <c:showDLblsOverMax val="0"/>
  </c:chart>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sz="2800" b="0"/>
            </a:pPr>
            <a:r>
              <a:rPr lang="en-US" sz="2800" b="0" dirty="0" smtClean="0"/>
              <a:t>17.Did </a:t>
            </a:r>
            <a:r>
              <a:rPr lang="en-US" sz="2800" b="0" dirty="0"/>
              <a:t>you and your family use lids on pots to reduce the cooking time?</a:t>
            </a:r>
          </a:p>
        </c:rich>
      </c:tx>
      <c:overlay val="1"/>
    </c:title>
    <c:autoTitleDeleted val="0"/>
    <c:view3D>
      <c:rotX val="30"/>
      <c:rotY val="0"/>
      <c:rAngAx val="0"/>
    </c:view3D>
    <c:floor>
      <c:thickness val="0"/>
    </c:floor>
    <c:sideWall>
      <c:thickness val="0"/>
    </c:sideWall>
    <c:backWall>
      <c:thickness val="0"/>
    </c:backWall>
    <c:plotArea>
      <c:layout>
        <c:manualLayout>
          <c:layoutTarget val="inner"/>
          <c:xMode val="edge"/>
          <c:yMode val="edge"/>
          <c:x val="0.16666666666666666"/>
          <c:y val="0.36574074074074081"/>
          <c:w val="0.40836242344706991"/>
          <c:h val="0.51388888888888884"/>
        </c:manualLayout>
      </c:layout>
      <c:pie3DChart>
        <c:varyColors val="1"/>
        <c:ser>
          <c:idx val="0"/>
          <c:order val="0"/>
          <c:dLbls>
            <c:dLbl>
              <c:idx val="0"/>
              <c:layout>
                <c:manualLayout>
                  <c:x val="2.7497594050743656E-2"/>
                  <c:y val="-0.10468795567220764"/>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0D8-484C-9AD0-B22CC390B0CC}"/>
                </c:ext>
              </c:extLst>
            </c:dLbl>
            <c:dLbl>
              <c:idx val="1"/>
              <c:layout>
                <c:manualLayout>
                  <c:x val="-0.13511255819703274"/>
                  <c:y val="3.438117126366845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0D8-484C-9AD0-B22CC390B0CC}"/>
                </c:ext>
              </c:extLst>
            </c:dLbl>
            <c:dLbl>
              <c:idx val="2"/>
              <c:layout>
                <c:manualLayout>
                  <c:x val="-4.7540354330708683E-2"/>
                  <c:y val="-7.2637795275590569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0D8-484C-9AD0-B22CC390B0CC}"/>
                </c:ext>
              </c:extLst>
            </c:dLbl>
            <c:dLbl>
              <c:idx val="3"/>
              <c:layout>
                <c:manualLayout>
                  <c:x val="-5.3509842519684853E-2"/>
                  <c:y val="-3.9686862058909395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0D8-484C-9AD0-B22CC390B0CC}"/>
                </c:ext>
              </c:extLst>
            </c:dLbl>
            <c:spPr>
              <a:noFill/>
              <a:ln>
                <a:noFill/>
              </a:ln>
              <a:effectLst/>
            </c:spPr>
            <c:txPr>
              <a:bodyPr/>
              <a:lstStyle/>
              <a:p>
                <a:pPr>
                  <a:defRPr lang="en-US" sz="1800" b="0"/>
                </a:pPr>
                <a:endParaRPr lang="en-US"/>
              </a:p>
            </c:tx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[Book1]Sheet1!$A$2,[Book1]Sheet1!$A$3,[Book1]Sheet1!$A$4,[Book1]Sheet1!$A$5</c:f>
              <c:strCache>
                <c:ptCount val="4"/>
                <c:pt idx="0">
                  <c:v>Always</c:v>
                </c:pt>
                <c:pt idx="1">
                  <c:v>Almost always</c:v>
                </c:pt>
                <c:pt idx="2">
                  <c:v>Very often</c:v>
                </c:pt>
                <c:pt idx="3">
                  <c:v>Not very often</c:v>
                </c:pt>
              </c:strCache>
            </c:strRef>
          </c:cat>
          <c:val>
            <c:numRef>
              <c:f>[Book1]Sheet1!$B$2,[Book1]Sheet1!$B$3,[Book1]Sheet1!$B$4,[Book1]Sheet1!$B$5</c:f>
              <c:numCache>
                <c:formatCode>General</c:formatCode>
                <c:ptCount val="4"/>
                <c:pt idx="0">
                  <c:v>6</c:v>
                </c:pt>
                <c:pt idx="1">
                  <c:v>7</c:v>
                </c:pt>
                <c:pt idx="2">
                  <c:v>5</c:v>
                </c:pt>
                <c:pt idx="3">
                  <c:v>1</c:v>
                </c:pt>
              </c:numCache>
            </c:numRef>
          </c:val>
          <c:extLst>
            <c:ext xmlns:c16="http://schemas.microsoft.com/office/drawing/2014/chart" uri="{C3380CC4-5D6E-409C-BE32-E72D297353CC}">
              <c16:uniqueId val="{00000004-00D8-484C-9AD0-B22CC390B0CC}"/>
            </c:ext>
          </c:extLst>
        </c:ser>
        <c:dLbls>
          <c:showLegendKey val="0"/>
          <c:showVal val="1"/>
          <c:showCatName val="0"/>
          <c:showSerName val="0"/>
          <c:showPercent val="0"/>
          <c:showBubbleSize val="0"/>
          <c:showLeaderLines val="1"/>
        </c:dLbls>
      </c:pie3DChart>
    </c:plotArea>
    <c:legend>
      <c:legendPos val="r"/>
      <c:layout>
        <c:manualLayout>
          <c:xMode val="edge"/>
          <c:yMode val="edge"/>
          <c:x val="0.69757231339227121"/>
          <c:y val="0.36129913239108574"/>
          <c:w val="0.2423990721197809"/>
          <c:h val="0.45447046967551585"/>
        </c:manualLayout>
      </c:layout>
      <c:overlay val="0"/>
      <c:txPr>
        <a:bodyPr/>
        <a:lstStyle/>
        <a:p>
          <a:pPr>
            <a:defRPr lang="en-US" sz="1800" b="0"/>
          </a:pPr>
          <a:endParaRPr lang="en-US"/>
        </a:p>
      </c:txPr>
    </c:legend>
    <c:plotVisOnly val="1"/>
    <c:dispBlanksAs val="gap"/>
    <c:showDLblsOverMax val="0"/>
  </c:chart>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sz="2800" b="0"/>
            </a:pPr>
            <a:r>
              <a:rPr lang="en-US" sz="2800" b="0" dirty="0" smtClean="0"/>
              <a:t>17.Did </a:t>
            </a:r>
            <a:r>
              <a:rPr lang="en-US" sz="2800" b="0" dirty="0"/>
              <a:t>you and your family use lids on pots to reduce the cooking time?</a:t>
            </a:r>
          </a:p>
        </c:rich>
      </c:tx>
      <c:overlay val="1"/>
    </c:title>
    <c:autoTitleDeleted val="0"/>
    <c:view3D>
      <c:rotX val="30"/>
      <c:rotY val="0"/>
      <c:rAngAx val="0"/>
    </c:view3D>
    <c:floor>
      <c:thickness val="0"/>
    </c:floor>
    <c:sideWall>
      <c:thickness val="0"/>
    </c:sideWall>
    <c:backWall>
      <c:thickness val="0"/>
    </c:backWall>
    <c:plotArea>
      <c:layout>
        <c:manualLayout>
          <c:layoutTarget val="inner"/>
          <c:xMode val="edge"/>
          <c:yMode val="edge"/>
          <c:x val="0.1702127659574468"/>
          <c:y val="0.44523464040014338"/>
          <c:w val="0.37644747863963812"/>
          <c:h val="0.47414204180110053"/>
        </c:manualLayout>
      </c:layout>
      <c:pie3DChart>
        <c:varyColors val="1"/>
        <c:ser>
          <c:idx val="0"/>
          <c:order val="0"/>
          <c:dLbls>
            <c:dLbl>
              <c:idx val="0"/>
              <c:layout>
                <c:manualLayout>
                  <c:x val="2.7497594050743656E-2"/>
                  <c:y val="-0.10468795567220764"/>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6848-4A71-8C57-35D5BA348DFC}"/>
                </c:ext>
              </c:extLst>
            </c:dLbl>
            <c:dLbl>
              <c:idx val="1"/>
              <c:layout>
                <c:manualLayout>
                  <c:x val="-0.23439063867016624"/>
                  <c:y val="-4.5738553514144114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848-4A71-8C57-35D5BA348DFC}"/>
                </c:ext>
              </c:extLst>
            </c:dLbl>
            <c:dLbl>
              <c:idx val="2"/>
              <c:layout>
                <c:manualLayout>
                  <c:x val="-4.7540354330708683E-2"/>
                  <c:y val="-7.2637795275590569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6848-4A71-8C57-35D5BA348DFC}"/>
                </c:ext>
              </c:extLst>
            </c:dLbl>
            <c:dLbl>
              <c:idx val="3"/>
              <c:layout>
                <c:manualLayout>
                  <c:x val="-5.3509842519684853E-2"/>
                  <c:y val="-3.9686862058909395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848-4A71-8C57-35D5BA348DFC}"/>
                </c:ext>
              </c:extLst>
            </c:dLbl>
            <c:spPr>
              <a:noFill/>
              <a:ln>
                <a:noFill/>
              </a:ln>
              <a:effectLst/>
            </c:spPr>
            <c:txPr>
              <a:bodyPr/>
              <a:lstStyle/>
              <a:p>
                <a:pPr>
                  <a:defRPr lang="en-US" sz="1800" b="0"/>
                </a:pPr>
                <a:endParaRPr lang="en-US"/>
              </a:p>
            </c:txPr>
            <c:dLblPos val="bestFit"/>
            <c:showLegendKey val="0"/>
            <c:showVal val="0"/>
            <c:showCatName val="0"/>
            <c:showSerName val="0"/>
            <c:showPercent val="1"/>
            <c:showBubbleSize val="0"/>
            <c:showLeaderLines val="1"/>
            <c:extLst>
              <c:ext xmlns:c15="http://schemas.microsoft.com/office/drawing/2012/chart" uri="{CE6537A1-D6FC-4f65-9D91-7224C49458BB}"/>
            </c:extLst>
          </c:dLbls>
          <c:cat>
            <c:strRef>
              <c:f>[Book1]Sheet1!$A$2,[Book1]Sheet1!$A$3,[Book1]Sheet1!$A$4,[Book1]Sheet1!$A$5</c:f>
              <c:strCache>
                <c:ptCount val="4"/>
                <c:pt idx="0">
                  <c:v>Always</c:v>
                </c:pt>
                <c:pt idx="1">
                  <c:v>Almost always</c:v>
                </c:pt>
                <c:pt idx="2">
                  <c:v>Very often</c:v>
                </c:pt>
                <c:pt idx="3">
                  <c:v>Not very often</c:v>
                </c:pt>
              </c:strCache>
            </c:strRef>
          </c:cat>
          <c:val>
            <c:numRef>
              <c:f>[Book1]Sheet1!$B$2,[Book1]Sheet1!$B$3,[Book1]Sheet1!$B$4,[Book1]Sheet1!$B$5</c:f>
              <c:numCache>
                <c:formatCode>General</c:formatCode>
                <c:ptCount val="4"/>
                <c:pt idx="0">
                  <c:v>6</c:v>
                </c:pt>
                <c:pt idx="1">
                  <c:v>7</c:v>
                </c:pt>
                <c:pt idx="2">
                  <c:v>5</c:v>
                </c:pt>
                <c:pt idx="3">
                  <c:v>1</c:v>
                </c:pt>
              </c:numCache>
            </c:numRef>
          </c:val>
          <c:extLst>
            <c:ext xmlns:c16="http://schemas.microsoft.com/office/drawing/2014/chart" uri="{C3380CC4-5D6E-409C-BE32-E72D297353CC}">
              <c16:uniqueId val="{00000004-6848-4A71-8C57-35D5BA348DFC}"/>
            </c:ext>
          </c:extLst>
        </c:ser>
        <c:dLbls>
          <c:showLegendKey val="0"/>
          <c:showVal val="1"/>
          <c:showCatName val="0"/>
          <c:showSerName val="0"/>
          <c:showPercent val="0"/>
          <c:showBubbleSize val="0"/>
          <c:showLeaderLines val="1"/>
        </c:dLbls>
      </c:pie3DChart>
    </c:plotArea>
    <c:legend>
      <c:legendPos val="r"/>
      <c:layout>
        <c:manualLayout>
          <c:xMode val="edge"/>
          <c:yMode val="edge"/>
          <c:x val="0.71708521273906944"/>
          <c:y val="0.36932006350398688"/>
          <c:w val="0.25286795442187254"/>
          <c:h val="0.60101515332570832"/>
        </c:manualLayout>
      </c:layout>
      <c:overlay val="0"/>
      <c:txPr>
        <a:bodyPr/>
        <a:lstStyle/>
        <a:p>
          <a:pPr>
            <a:defRPr lang="en-US" sz="1800" b="0"/>
          </a:pPr>
          <a:endParaRPr lang="en-US"/>
        </a:p>
      </c:txPr>
    </c:legend>
    <c:plotVisOnly val="1"/>
    <c:dispBlanksAs val="gap"/>
    <c:showDLblsOverMax val="0"/>
  </c:chart>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sz="2800" b="0"/>
            </a:pPr>
            <a:r>
              <a:rPr lang="en-US" sz="2800" b="0" i="0" u="none" strike="noStrike" baseline="0" dirty="0" smtClean="0"/>
              <a:t>18.Did </a:t>
            </a:r>
            <a:r>
              <a:rPr lang="en-US" sz="2800" b="0" i="0" u="none" strike="noStrike" baseline="0" dirty="0"/>
              <a:t>you save energy during this period? </a:t>
            </a:r>
            <a:endParaRPr lang="en-US" sz="2800" b="0" dirty="0"/>
          </a:p>
        </c:rich>
      </c:tx>
      <c:layout/>
      <c:overlay val="1"/>
    </c:title>
    <c:autoTitleDeleted val="0"/>
    <c:view3D>
      <c:rotX val="30"/>
      <c:rotY val="0"/>
      <c:rAngAx val="0"/>
    </c:view3D>
    <c:floor>
      <c:thickness val="0"/>
    </c:floor>
    <c:sideWall>
      <c:thickness val="0"/>
    </c:sideWall>
    <c:backWall>
      <c:thickness val="0"/>
    </c:backWall>
    <c:plotArea>
      <c:layout>
        <c:manualLayout>
          <c:layoutTarget val="inner"/>
          <c:xMode val="edge"/>
          <c:yMode val="edge"/>
          <c:x val="0.13611111111111121"/>
          <c:y val="0.35185185185185264"/>
          <c:w val="0.55348753280839891"/>
          <c:h val="0.59722222222222099"/>
        </c:manualLayout>
      </c:layout>
      <c:pie3DChart>
        <c:varyColors val="1"/>
        <c:ser>
          <c:idx val="0"/>
          <c:order val="0"/>
          <c:dLbls>
            <c:dLbl>
              <c:idx val="0"/>
              <c:layout>
                <c:manualLayout>
                  <c:x val="0.32082458442694772"/>
                  <c:y val="-1.7042140565762642E-3"/>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DD33-4240-9DA6-67CEF66B5933}"/>
                </c:ext>
              </c:extLst>
            </c:dLbl>
            <c:dLbl>
              <c:idx val="1"/>
              <c:delete val="1"/>
              <c:extLst>
                <c:ext xmlns:c15="http://schemas.microsoft.com/office/drawing/2012/chart" uri="{CE6537A1-D6FC-4f65-9D91-7224C49458BB}"/>
                <c:ext xmlns:c16="http://schemas.microsoft.com/office/drawing/2014/chart" uri="{C3380CC4-5D6E-409C-BE32-E72D297353CC}">
                  <c16:uniqueId val="{00000001-DD33-4240-9DA6-67CEF66B5933}"/>
                </c:ext>
              </c:extLst>
            </c:dLbl>
            <c:spPr>
              <a:noFill/>
              <a:ln>
                <a:noFill/>
              </a:ln>
              <a:effectLst/>
            </c:spPr>
            <c:txPr>
              <a:bodyPr/>
              <a:lstStyle/>
              <a:p>
                <a:pPr>
                  <a:defRPr lang="en-US" sz="1800" b="0"/>
                </a:pPr>
                <a:endParaRPr lang="en-US"/>
              </a:p>
            </c:tx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[Book1]Sheet1!$A$2,[Book1]Sheet1!$A$3</c:f>
              <c:strCache>
                <c:ptCount val="2"/>
                <c:pt idx="0">
                  <c:v>Yes</c:v>
                </c:pt>
                <c:pt idx="1">
                  <c:v>No</c:v>
                </c:pt>
              </c:strCache>
            </c:strRef>
          </c:cat>
          <c:val>
            <c:numRef>
              <c:f>[Book1]Sheet1!$B$2,[Book1]Sheet1!$B$3</c:f>
              <c:numCache>
                <c:formatCode>General</c:formatCode>
                <c:ptCount val="2"/>
                <c:pt idx="0">
                  <c:v>19</c:v>
                </c:pt>
                <c:pt idx="1">
                  <c:v>0</c:v>
                </c:pt>
              </c:numCache>
            </c:numRef>
          </c:val>
          <c:extLst>
            <c:ext xmlns:c16="http://schemas.microsoft.com/office/drawing/2014/chart" uri="{C3380CC4-5D6E-409C-BE32-E72D297353CC}">
              <c16:uniqueId val="{00000002-DD33-4240-9DA6-67CEF66B5933}"/>
            </c:ext>
          </c:extLst>
        </c:ser>
        <c:dLbls>
          <c:showLegendKey val="0"/>
          <c:showVal val="1"/>
          <c:showCatName val="0"/>
          <c:showSerName val="0"/>
          <c:showPercent val="0"/>
          <c:showBubbleSize val="0"/>
          <c:showLeaderLines val="1"/>
        </c:dLbls>
      </c:pie3DChart>
    </c:plotArea>
    <c:legend>
      <c:legendPos val="r"/>
      <c:layout>
        <c:manualLayout>
          <c:xMode val="edge"/>
          <c:yMode val="edge"/>
          <c:x val="0.81334714737336022"/>
          <c:y val="0.3777471455452916"/>
          <c:w val="0.12028274858832898"/>
          <c:h val="0.32316812574094511"/>
        </c:manualLayout>
      </c:layout>
      <c:overlay val="0"/>
      <c:txPr>
        <a:bodyPr/>
        <a:lstStyle/>
        <a:p>
          <a:pPr>
            <a:defRPr lang="en-US" sz="1800" b="0"/>
          </a:pPr>
          <a:endParaRPr lang="en-US"/>
        </a:p>
      </c:txPr>
    </c:legend>
    <c:plotVisOnly val="1"/>
    <c:dispBlanksAs val="gap"/>
    <c:showDLblsOverMax val="0"/>
  </c:chart>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sz="2800" b="0"/>
            </a:pPr>
            <a:r>
              <a:rPr lang="en-US" sz="2800" b="0" i="0" u="none" strike="noStrike" baseline="0" dirty="0" smtClean="0"/>
              <a:t>18.Did </a:t>
            </a:r>
            <a:r>
              <a:rPr lang="en-US" sz="2800" b="0" i="0" u="none" strike="noStrike" baseline="0" dirty="0"/>
              <a:t>you save energy during this period? </a:t>
            </a:r>
            <a:endParaRPr lang="en-US" sz="2800" b="0" dirty="0"/>
          </a:p>
        </c:rich>
      </c:tx>
      <c:layout/>
      <c:overlay val="1"/>
    </c:title>
    <c:autoTitleDeleted val="0"/>
    <c:view3D>
      <c:rotX val="30"/>
      <c:rotY val="0"/>
      <c:rAngAx val="0"/>
    </c:view3D>
    <c:floor>
      <c:thickness val="0"/>
    </c:floor>
    <c:sideWall>
      <c:thickness val="0"/>
    </c:sideWall>
    <c:backWall>
      <c:thickness val="0"/>
    </c:backWall>
    <c:plotArea>
      <c:layout>
        <c:manualLayout>
          <c:layoutTarget val="inner"/>
          <c:xMode val="edge"/>
          <c:yMode val="edge"/>
          <c:x val="0.13611111111111121"/>
          <c:y val="0.35185185185185264"/>
          <c:w val="0.55348753280839891"/>
          <c:h val="0.59722222222222099"/>
        </c:manualLayout>
      </c:layout>
      <c:pie3DChart>
        <c:varyColors val="1"/>
        <c:ser>
          <c:idx val="0"/>
          <c:order val="0"/>
          <c:dLbls>
            <c:dLbl>
              <c:idx val="0"/>
              <c:layout>
                <c:manualLayout>
                  <c:x val="0.32082458442694772"/>
                  <c:y val="-1.7042140565762642E-3"/>
                </c:manualLayout>
              </c:layout>
              <c:dLblPos val="bestFi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0-D8A5-4C25-9D50-9A8C0E5FEDB2}"/>
                </c:ext>
              </c:extLst>
            </c:dLbl>
            <c:dLbl>
              <c:idx val="1"/>
              <c:delete val="1"/>
              <c:extLst>
                <c:ext xmlns:c15="http://schemas.microsoft.com/office/drawing/2012/chart" uri="{CE6537A1-D6FC-4f65-9D91-7224C49458BB}"/>
                <c:ext xmlns:c16="http://schemas.microsoft.com/office/drawing/2014/chart" uri="{C3380CC4-5D6E-409C-BE32-E72D297353CC}">
                  <c16:uniqueId val="{00000001-D8A5-4C25-9D50-9A8C0E5FEDB2}"/>
                </c:ext>
              </c:extLst>
            </c:dLbl>
            <c:spPr>
              <a:noFill/>
              <a:ln>
                <a:noFill/>
              </a:ln>
              <a:effectLst/>
            </c:spPr>
            <c:txPr>
              <a:bodyPr/>
              <a:lstStyle/>
              <a:p>
                <a:pPr>
                  <a:defRPr lang="en-US" sz="1200" b="1"/>
                </a:pPr>
                <a:endParaRPr lang="en-US"/>
              </a:p>
            </c:txPr>
            <c:dLblPos val="bestFit"/>
            <c:showLegendKey val="0"/>
            <c:showVal val="0"/>
            <c:showCatName val="0"/>
            <c:showSerName val="0"/>
            <c:showPercent val="1"/>
            <c:showBubbleSize val="0"/>
            <c:showLeaderLines val="1"/>
            <c:extLst>
              <c:ext xmlns:c15="http://schemas.microsoft.com/office/drawing/2012/chart" uri="{CE6537A1-D6FC-4f65-9D91-7224C49458BB}"/>
            </c:extLst>
          </c:dLbls>
          <c:cat>
            <c:strRef>
              <c:f>[Book1]Sheet1!$A$2,[Book1]Sheet1!$A$3</c:f>
              <c:strCache>
                <c:ptCount val="2"/>
                <c:pt idx="0">
                  <c:v>Yes</c:v>
                </c:pt>
                <c:pt idx="1">
                  <c:v>No</c:v>
                </c:pt>
              </c:strCache>
            </c:strRef>
          </c:cat>
          <c:val>
            <c:numRef>
              <c:f>[Book1]Sheet1!$B$2,[Book1]Sheet1!$B$3</c:f>
              <c:numCache>
                <c:formatCode>General</c:formatCode>
                <c:ptCount val="2"/>
                <c:pt idx="0">
                  <c:v>19</c:v>
                </c:pt>
                <c:pt idx="1">
                  <c:v>0</c:v>
                </c:pt>
              </c:numCache>
            </c:numRef>
          </c:val>
          <c:extLst>
            <c:ext xmlns:c16="http://schemas.microsoft.com/office/drawing/2014/chart" uri="{C3380CC4-5D6E-409C-BE32-E72D297353CC}">
              <c16:uniqueId val="{00000002-D8A5-4C25-9D50-9A8C0E5FEDB2}"/>
            </c:ext>
          </c:extLst>
        </c:ser>
        <c:dLbls>
          <c:showLegendKey val="0"/>
          <c:showVal val="1"/>
          <c:showCatName val="0"/>
          <c:showSerName val="0"/>
          <c:showPercent val="0"/>
          <c:showBubbleSize val="0"/>
          <c:showLeaderLines val="1"/>
        </c:dLbls>
      </c:pie3DChart>
    </c:plotArea>
    <c:legend>
      <c:legendPos val="r"/>
      <c:layout>
        <c:manualLayout>
          <c:xMode val="edge"/>
          <c:yMode val="edge"/>
          <c:x val="0.79912498222229367"/>
          <c:y val="0.36032858976518717"/>
          <c:w val="0.13213455288088433"/>
          <c:h val="0.422468403233346"/>
        </c:manualLayout>
      </c:layout>
      <c:overlay val="0"/>
      <c:txPr>
        <a:bodyPr/>
        <a:lstStyle/>
        <a:p>
          <a:pPr>
            <a:defRPr lang="en-US" sz="1800" b="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sz="2800"/>
            </a:pPr>
            <a:r>
              <a:rPr lang="en-US" sz="2800" b="0" i="0" u="none" strike="noStrike" baseline="0" dirty="0" smtClean="0"/>
              <a:t>2. How </a:t>
            </a:r>
            <a:r>
              <a:rPr lang="en-US" sz="2800" b="0" i="0" u="none" strike="noStrike" baseline="0" dirty="0"/>
              <a:t>difficult was it for you and your family to conduct the experiment?</a:t>
            </a:r>
            <a:endParaRPr lang="en-US" sz="2800" dirty="0"/>
          </a:p>
        </c:rich>
      </c:tx>
      <c:overlay val="0"/>
    </c:title>
    <c:autoTitleDeleted val="0"/>
    <c:view3D>
      <c:rotX val="30"/>
      <c:rotY val="0"/>
      <c:rAngAx val="0"/>
    </c:view3D>
    <c:floor>
      <c:thickness val="0"/>
    </c:floor>
    <c:sideWall>
      <c:thickness val="0"/>
    </c:sideWall>
    <c:backWall>
      <c:thickness val="0"/>
    </c:backWall>
    <c:plotArea>
      <c:layout/>
      <c:pie3DChart>
        <c:varyColors val="1"/>
        <c:ser>
          <c:idx val="0"/>
          <c:order val="0"/>
          <c:dLbls>
            <c:dLbl>
              <c:idx val="0"/>
              <c:layout>
                <c:manualLayout>
                  <c:x val="-3.7453958880140033E-2"/>
                  <c:y val="-8.2753655793025876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E33D-47B2-8EDB-F16BB7EC7750}"/>
                </c:ext>
              </c:extLst>
            </c:dLbl>
            <c:dLbl>
              <c:idx val="1"/>
              <c:layout>
                <c:manualLayout>
                  <c:x val="6.9634186351706123E-2"/>
                  <c:y val="-8.7608848893888411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33D-47B2-8EDB-F16BB7EC7750}"/>
                </c:ext>
              </c:extLst>
            </c:dLbl>
            <c:dLbl>
              <c:idx val="2"/>
              <c:layout>
                <c:manualLayout>
                  <c:x val="-6.5333333333333479E-2"/>
                  <c:y val="5.9469366329208913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E33D-47B2-8EDB-F16BB7EC7750}"/>
                </c:ext>
              </c:extLst>
            </c:dLbl>
            <c:dLbl>
              <c:idx val="3"/>
              <c:layout>
                <c:manualLayout>
                  <c:x val="-7.0230971128608932E-2"/>
                  <c:y val="-5.8135733033370829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E33D-47B2-8EDB-F16BB7EC7750}"/>
                </c:ext>
              </c:extLst>
            </c:dLbl>
            <c:spPr>
              <a:noFill/>
              <a:ln>
                <a:noFill/>
              </a:ln>
              <a:effectLst/>
            </c:spPr>
            <c:txPr>
              <a:bodyPr/>
              <a:lstStyle/>
              <a:p>
                <a:pPr>
                  <a:defRPr lang="en-US"/>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(Sheet1!$A$7,Sheet1!$A$8,Sheet1!$A$9,Sheet1!$A$10)</c:f>
              <c:strCache>
                <c:ptCount val="4"/>
                <c:pt idx="0">
                  <c:v>It was esay</c:v>
                </c:pt>
                <c:pt idx="1">
                  <c:v>Difficult enough</c:v>
                </c:pt>
                <c:pt idx="2">
                  <c:v>Not too difficult</c:v>
                </c:pt>
                <c:pt idx="3">
                  <c:v>Difficult </c:v>
                </c:pt>
              </c:strCache>
            </c:strRef>
          </c:cat>
          <c:val>
            <c:numRef>
              <c:f>(Sheet1!$D$7,Sheet1!$D$8,Sheet1!$D$9,Sheet1!$D$10)</c:f>
              <c:numCache>
                <c:formatCode>General</c:formatCode>
                <c:ptCount val="4"/>
                <c:pt idx="0">
                  <c:v>2</c:v>
                </c:pt>
                <c:pt idx="1">
                  <c:v>1</c:v>
                </c:pt>
                <c:pt idx="2">
                  <c:v>16</c:v>
                </c:pt>
                <c:pt idx="3">
                  <c:v>0</c:v>
                </c:pt>
              </c:numCache>
            </c:numRef>
          </c:val>
          <c:extLst>
            <c:ext xmlns:c16="http://schemas.microsoft.com/office/drawing/2014/chart" uri="{C3380CC4-5D6E-409C-BE32-E72D297353CC}">
              <c16:uniqueId val="{00000004-E33D-47B2-8EDB-F16BB7EC7750}"/>
            </c:ext>
          </c:extLst>
        </c:ser>
        <c:dLbls>
          <c:showLegendKey val="0"/>
          <c:showVal val="1"/>
          <c:showCatName val="0"/>
          <c:showSerName val="0"/>
          <c:showPercent val="0"/>
          <c:showBubbleSize val="0"/>
          <c:showLeaderLines val="1"/>
        </c:dLbls>
      </c:pie3DChart>
    </c:plotArea>
    <c:legend>
      <c:legendPos val="r"/>
      <c:overlay val="0"/>
      <c:txPr>
        <a:bodyPr/>
        <a:lstStyle/>
        <a:p>
          <a:pPr>
            <a:defRPr lang="en-US"/>
          </a:pPr>
          <a:endParaRPr lang="en-US"/>
        </a:p>
      </c:txPr>
    </c:legend>
    <c:plotVisOnly val="1"/>
    <c:dispBlanksAs val="zero"/>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a:pPr>
            <a:r>
              <a:rPr lang="en-US" sz="2800" b="0" i="0" u="none" strike="noStrike" baseline="0" dirty="0" smtClean="0"/>
              <a:t>3. What </a:t>
            </a:r>
            <a:r>
              <a:rPr lang="en-US" sz="2800" b="0" i="0" u="none" strike="noStrike" baseline="0" dirty="0"/>
              <a:t>motivated you to change your </a:t>
            </a:r>
            <a:r>
              <a:rPr lang="en-US" sz="2800" b="0" i="0" u="none" strike="noStrike" baseline="0" dirty="0" smtClean="0"/>
              <a:t>behavior </a:t>
            </a:r>
            <a:r>
              <a:rPr lang="en-US" sz="2800" b="0" i="0" u="none" strike="noStrike" baseline="0" dirty="0"/>
              <a:t>to reduce the energy use?</a:t>
            </a:r>
            <a:r>
              <a:rPr lang="en-US" sz="2800" b="1" i="0" u="none" strike="noStrike" baseline="0" dirty="0"/>
              <a:t> </a:t>
            </a:r>
            <a:endParaRPr lang="en-US" sz="2800" dirty="0"/>
          </a:p>
        </c:rich>
      </c:tx>
      <c:overlay val="1"/>
    </c:title>
    <c:autoTitleDeleted val="0"/>
    <c:view3D>
      <c:rotX val="30"/>
      <c:rotY val="0"/>
      <c:rAngAx val="0"/>
    </c:view3D>
    <c:floor>
      <c:thickness val="0"/>
    </c:floor>
    <c:sideWall>
      <c:thickness val="0"/>
    </c:sideWall>
    <c:backWall>
      <c:thickness val="0"/>
    </c:backWall>
    <c:plotArea>
      <c:layout>
        <c:manualLayout>
          <c:layoutTarget val="inner"/>
          <c:xMode val="edge"/>
          <c:yMode val="edge"/>
          <c:x val="0.12475633528265109"/>
          <c:y val="0.3393316195372752"/>
          <c:w val="0.4205080505287716"/>
          <c:h val="0.66066838046272491"/>
        </c:manualLayout>
      </c:layout>
      <c:pie3DChart>
        <c:varyColors val="1"/>
        <c:ser>
          <c:idx val="0"/>
          <c:order val="0"/>
          <c:dLbls>
            <c:dLbl>
              <c:idx val="0"/>
              <c:layout>
                <c:manualLayout>
                  <c:x val="1.1997462305515919E-2"/>
                  <c:y val="-0.12120451524536296"/>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65B-4B34-832D-546E5643B84C}"/>
                </c:ext>
              </c:extLst>
            </c:dLbl>
            <c:dLbl>
              <c:idx val="1"/>
              <c:layout>
                <c:manualLayout>
                  <c:x val="-6.2561536533079568E-2"/>
                  <c:y val="4.5560795903082811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65B-4B34-832D-546E5643B84C}"/>
                </c:ext>
              </c:extLst>
            </c:dLbl>
            <c:dLbl>
              <c:idx val="2"/>
              <c:layout>
                <c:manualLayout>
                  <c:x val="-2.2588141394606374E-2"/>
                  <c:y val="9.4591556518160327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65B-4B34-832D-546E5643B84C}"/>
                </c:ext>
              </c:extLst>
            </c:dLbl>
            <c:dLbl>
              <c:idx val="3"/>
              <c:layout>
                <c:manualLayout>
                  <c:x val="-4.4719293129294589E-2"/>
                  <c:y val="-9.3854759157676312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65B-4B34-832D-546E5643B84C}"/>
                </c:ext>
              </c:extLst>
            </c:dLbl>
            <c:dLbl>
              <c:idx val="4"/>
              <c:layout>
                <c:manualLayout>
                  <c:x val="0.10831678203967206"/>
                  <c:y val="-7.2398842175576378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65B-4B34-832D-546E5643B84C}"/>
                </c:ext>
              </c:extLst>
            </c:dLbl>
            <c:spPr>
              <a:noFill/>
              <a:ln>
                <a:noFill/>
              </a:ln>
              <a:effectLst/>
            </c:spPr>
            <c:txPr>
              <a:bodyPr/>
              <a:lstStyle/>
              <a:p>
                <a:pPr>
                  <a:defRPr lang="en-US"/>
                </a:pPr>
                <a:endParaRPr lang="en-US"/>
              </a:p>
            </c:tx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[Book1]Sheet1!$A$2,[Book1]Sheet1!$A$3,[Book1]Sheet1!$A$4,[Book1]Sheet1!$A$5,[Book1]Sheet1!$A$6</c:f>
              <c:strCache>
                <c:ptCount val="5"/>
                <c:pt idx="0">
                  <c:v>Environmental reasons</c:v>
                </c:pt>
                <c:pt idx="1">
                  <c:v>The fact that my family saves it </c:v>
                </c:pt>
                <c:pt idx="2">
                  <c:v>The fact that I was challenged to do this through the project objectives</c:v>
                </c:pt>
                <c:pt idx="3">
                  <c:v>Still increasing cost of it</c:v>
                </c:pt>
                <c:pt idx="4">
                  <c:v>The fact that my classmates and friends save it</c:v>
                </c:pt>
              </c:strCache>
            </c:strRef>
          </c:cat>
          <c:val>
            <c:numRef>
              <c:f>[Book1]Sheet1!$B$2,[Book1]Sheet1!$B$3,[Book1]Sheet1!$B$4,[Book1]Sheet1!$B$5,[Book1]Sheet1!$B$6</c:f>
              <c:numCache>
                <c:formatCode>General</c:formatCode>
                <c:ptCount val="5"/>
                <c:pt idx="0">
                  <c:v>18</c:v>
                </c:pt>
                <c:pt idx="1">
                  <c:v>5</c:v>
                </c:pt>
                <c:pt idx="2">
                  <c:v>9</c:v>
                </c:pt>
                <c:pt idx="3">
                  <c:v>9</c:v>
                </c:pt>
                <c:pt idx="4">
                  <c:v>1</c:v>
                </c:pt>
              </c:numCache>
            </c:numRef>
          </c:val>
          <c:extLst>
            <c:ext xmlns:c16="http://schemas.microsoft.com/office/drawing/2014/chart" uri="{C3380CC4-5D6E-409C-BE32-E72D297353CC}">
              <c16:uniqueId val="{00000005-965B-4B34-832D-546E5643B84C}"/>
            </c:ext>
          </c:extLst>
        </c:ser>
        <c:dLbls>
          <c:showLegendKey val="0"/>
          <c:showVal val="1"/>
          <c:showCatName val="0"/>
          <c:showSerName val="0"/>
          <c:showPercent val="0"/>
          <c:showBubbleSize val="0"/>
          <c:showLeaderLines val="1"/>
        </c:dLbls>
      </c:pie3DChart>
    </c:plotArea>
    <c:legend>
      <c:legendPos val="r"/>
      <c:layout>
        <c:manualLayout>
          <c:xMode val="edge"/>
          <c:yMode val="edge"/>
          <c:x val="0.58944892122402759"/>
          <c:y val="0.34049329771278597"/>
          <c:w val="0.40795198845758318"/>
          <c:h val="0.65878116797900277"/>
        </c:manualLayout>
      </c:layout>
      <c:overlay val="0"/>
      <c:txPr>
        <a:bodyPr/>
        <a:lstStyle/>
        <a:p>
          <a:pPr>
            <a:defRPr lang="en-US" sz="1600"/>
          </a:pPr>
          <a:endParaRPr lang="en-US"/>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sz="2800"/>
            </a:pPr>
            <a:r>
              <a:rPr lang="en-US" sz="2800" b="0" i="0" u="none" strike="noStrike" baseline="0" dirty="0" smtClean="0"/>
              <a:t>3.What </a:t>
            </a:r>
            <a:r>
              <a:rPr lang="en-US" sz="2800" b="0" i="0" u="none" strike="noStrike" baseline="0" dirty="0"/>
              <a:t>motivated you to change your </a:t>
            </a:r>
            <a:r>
              <a:rPr lang="en-US" sz="2800" b="0" i="0" u="none" strike="noStrike" baseline="0" dirty="0" err="1"/>
              <a:t>behaviour</a:t>
            </a:r>
            <a:r>
              <a:rPr lang="en-US" sz="2800" b="0" i="0" u="none" strike="noStrike" baseline="0" dirty="0"/>
              <a:t> to reduce the energy use?</a:t>
            </a:r>
            <a:r>
              <a:rPr lang="en-US" sz="2800" b="1" i="0" u="none" strike="noStrike" baseline="0" dirty="0"/>
              <a:t> </a:t>
            </a:r>
            <a:endParaRPr lang="en-US" sz="2800" dirty="0"/>
          </a:p>
        </c:rich>
      </c:tx>
      <c:overlay val="1"/>
    </c:title>
    <c:autoTitleDeleted val="0"/>
    <c:view3D>
      <c:rotX val="30"/>
      <c:rotY val="0"/>
      <c:rAngAx val="0"/>
    </c:view3D>
    <c:floor>
      <c:thickness val="0"/>
    </c:floor>
    <c:sideWall>
      <c:thickness val="0"/>
    </c:sideWall>
    <c:backWall>
      <c:thickness val="0"/>
    </c:backWall>
    <c:plotArea>
      <c:layout>
        <c:manualLayout>
          <c:layoutTarget val="inner"/>
          <c:xMode val="edge"/>
          <c:yMode val="edge"/>
          <c:x val="9.6166395148882297E-2"/>
          <c:y val="0.29359819176615937"/>
          <c:w val="0.4205080505287716"/>
          <c:h val="0.66066838046272491"/>
        </c:manualLayout>
      </c:layout>
      <c:pie3DChart>
        <c:varyColors val="1"/>
        <c:ser>
          <c:idx val="0"/>
          <c:order val="0"/>
          <c:dLbls>
            <c:dLbl>
              <c:idx val="0"/>
              <c:layout>
                <c:manualLayout>
                  <c:x val="1.1997462305515919E-2"/>
                  <c:y val="-0.12120451524536296"/>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17FD-40B6-9D9C-9087DFFEB113}"/>
                </c:ext>
              </c:extLst>
            </c:dLbl>
            <c:dLbl>
              <c:idx val="1"/>
              <c:layout>
                <c:manualLayout>
                  <c:x val="-6.2561536533079568E-2"/>
                  <c:y val="4.5560795903082811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17FD-40B6-9D9C-9087DFFEB113}"/>
                </c:ext>
              </c:extLst>
            </c:dLbl>
            <c:dLbl>
              <c:idx val="2"/>
              <c:layout>
                <c:manualLayout>
                  <c:x val="-2.2588141394606374E-2"/>
                  <c:y val="9.4591556518160327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17FD-40B6-9D9C-9087DFFEB113}"/>
                </c:ext>
              </c:extLst>
            </c:dLbl>
            <c:dLbl>
              <c:idx val="3"/>
              <c:layout>
                <c:manualLayout>
                  <c:x val="-4.4719293129294589E-2"/>
                  <c:y val="-9.3854759157676312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17FD-40B6-9D9C-9087DFFEB113}"/>
                </c:ext>
              </c:extLst>
            </c:dLbl>
            <c:dLbl>
              <c:idx val="4"/>
              <c:layout>
                <c:manualLayout>
                  <c:x val="0.10831678203967206"/>
                  <c:y val="-7.2398842175576378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4-17FD-40B6-9D9C-9087DFFEB113}"/>
                </c:ext>
              </c:extLst>
            </c:dLbl>
            <c:spPr>
              <a:noFill/>
              <a:ln>
                <a:noFill/>
              </a:ln>
              <a:effectLst/>
            </c:spPr>
            <c:txPr>
              <a:bodyPr/>
              <a:lstStyle/>
              <a:p>
                <a:pPr>
                  <a:defRPr lang="en-US"/>
                </a:pPr>
                <a:endParaRPr lang="en-US"/>
              </a:p>
            </c:txPr>
            <c:dLblPos val="bestFit"/>
            <c:showLegendKey val="0"/>
            <c:showVal val="0"/>
            <c:showCatName val="0"/>
            <c:showSerName val="0"/>
            <c:showPercent val="1"/>
            <c:showBubbleSize val="0"/>
            <c:showLeaderLines val="1"/>
            <c:extLst>
              <c:ext xmlns:c15="http://schemas.microsoft.com/office/drawing/2012/chart" uri="{CE6537A1-D6FC-4f65-9D91-7224C49458BB}"/>
            </c:extLst>
          </c:dLbls>
          <c:cat>
            <c:strRef>
              <c:f>[Book1]Sheet1!$A$2,[Book1]Sheet1!$A$3,[Book1]Sheet1!$A$4,[Book1]Sheet1!$A$5,[Book1]Sheet1!$A$6</c:f>
              <c:strCache>
                <c:ptCount val="5"/>
                <c:pt idx="0">
                  <c:v>Environmental reasons</c:v>
                </c:pt>
                <c:pt idx="1">
                  <c:v>The fact that my family saves it </c:v>
                </c:pt>
                <c:pt idx="2">
                  <c:v>The fact that I was challenged to do this through the project objectives</c:v>
                </c:pt>
                <c:pt idx="3">
                  <c:v>Still increasing cost of it</c:v>
                </c:pt>
                <c:pt idx="4">
                  <c:v>The fact that my classmates and friends save it</c:v>
                </c:pt>
              </c:strCache>
            </c:strRef>
          </c:cat>
          <c:val>
            <c:numRef>
              <c:f>[Book1]Sheet1!$B$2,[Book1]Sheet1!$B$3,[Book1]Sheet1!$B$4,[Book1]Sheet1!$B$5,[Book1]Sheet1!$B$6</c:f>
              <c:numCache>
                <c:formatCode>General</c:formatCode>
                <c:ptCount val="5"/>
                <c:pt idx="0">
                  <c:v>18</c:v>
                </c:pt>
                <c:pt idx="1">
                  <c:v>5</c:v>
                </c:pt>
                <c:pt idx="2">
                  <c:v>9</c:v>
                </c:pt>
                <c:pt idx="3">
                  <c:v>9</c:v>
                </c:pt>
                <c:pt idx="4">
                  <c:v>1</c:v>
                </c:pt>
              </c:numCache>
            </c:numRef>
          </c:val>
          <c:extLst>
            <c:ext xmlns:c16="http://schemas.microsoft.com/office/drawing/2014/chart" uri="{C3380CC4-5D6E-409C-BE32-E72D297353CC}">
              <c16:uniqueId val="{00000005-17FD-40B6-9D9C-9087DFFEB113}"/>
            </c:ext>
          </c:extLst>
        </c:ser>
        <c:dLbls>
          <c:showLegendKey val="0"/>
          <c:showVal val="1"/>
          <c:showCatName val="0"/>
          <c:showSerName val="0"/>
          <c:showPercent val="0"/>
          <c:showBubbleSize val="0"/>
          <c:showLeaderLines val="1"/>
        </c:dLbls>
      </c:pie3DChart>
    </c:plotArea>
    <c:legend>
      <c:legendPos val="r"/>
      <c:layout>
        <c:manualLayout>
          <c:xMode val="edge"/>
          <c:yMode val="edge"/>
          <c:x val="0.57113394479536206"/>
          <c:y val="0.22694654170799353"/>
          <c:w val="0.40795198845758318"/>
          <c:h val="0.76890013426984971"/>
        </c:manualLayout>
      </c:layout>
      <c:overlay val="0"/>
      <c:txPr>
        <a:bodyPr/>
        <a:lstStyle/>
        <a:p>
          <a:pPr>
            <a:defRPr lang="en-US" sz="1800"/>
          </a:pPr>
          <a:endParaRPr lang="en-US"/>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a:pPr>
            <a:r>
              <a:rPr lang="en-US" sz="2800" b="0" i="0" u="none" strike="noStrike" baseline="0" dirty="0" smtClean="0"/>
              <a:t>4.What </a:t>
            </a:r>
            <a:r>
              <a:rPr lang="en-US" sz="2800" b="0" i="0" u="none" strike="noStrike" baseline="0" dirty="0"/>
              <a:t>is your attitude to energy saving?</a:t>
            </a:r>
            <a:r>
              <a:rPr lang="en-US" sz="2800" b="1" i="0" u="none" strike="noStrike" baseline="0" dirty="0"/>
              <a:t> </a:t>
            </a:r>
            <a:endParaRPr lang="en-US" sz="2800" dirty="0"/>
          </a:p>
        </c:rich>
      </c:tx>
      <c:overlay val="1"/>
    </c:title>
    <c:autoTitleDeleted val="0"/>
    <c:view3D>
      <c:rotX val="30"/>
      <c:rotY val="0"/>
      <c:rAngAx val="0"/>
    </c:view3D>
    <c:floor>
      <c:thickness val="0"/>
    </c:floor>
    <c:sideWall>
      <c:thickness val="0"/>
    </c:sideWall>
    <c:backWall>
      <c:thickness val="0"/>
    </c:backWall>
    <c:plotArea>
      <c:layout>
        <c:manualLayout>
          <c:layoutTarget val="inner"/>
          <c:xMode val="edge"/>
          <c:yMode val="edge"/>
          <c:x val="0.10555562285483545"/>
          <c:y val="0.34722222222222227"/>
          <c:w val="0.48118197725284462"/>
          <c:h val="0.65277777777777868"/>
        </c:manualLayout>
      </c:layout>
      <c:pie3DChart>
        <c:varyColors val="1"/>
        <c:ser>
          <c:idx val="0"/>
          <c:order val="0"/>
          <c:dLbls>
            <c:dLbl>
              <c:idx val="0"/>
              <c:layout>
                <c:manualLayout>
                  <c:x val="1.6577865266841643E-2"/>
                  <c:y val="-0.11418671624380296"/>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F98-44E5-9A0D-1D7AB5541695}"/>
                </c:ext>
              </c:extLst>
            </c:dLbl>
            <c:dLbl>
              <c:idx val="1"/>
              <c:layout>
                <c:manualLayout>
                  <c:x val="-5.2165354330708754E-4"/>
                  <c:y val="0.21067986293379987"/>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F98-44E5-9A0D-1D7AB5541695}"/>
                </c:ext>
              </c:extLst>
            </c:dLbl>
            <c:spPr>
              <a:noFill/>
              <a:ln>
                <a:noFill/>
              </a:ln>
              <a:effectLst/>
            </c:spPr>
            <c:txPr>
              <a:bodyPr/>
              <a:lstStyle/>
              <a:p>
                <a:pPr>
                  <a:defRPr lang="en-US" sz="1400" b="1"/>
                </a:pPr>
                <a:endParaRPr lang="en-US"/>
              </a:p>
            </c:tx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[Book1]Sheet1!$A$2,[Book1]Sheet1!$A$3</c:f>
              <c:strCache>
                <c:ptCount val="2"/>
                <c:pt idx="0">
                  <c:v>Positive</c:v>
                </c:pt>
                <c:pt idx="1">
                  <c:v>Positive and aware</c:v>
                </c:pt>
              </c:strCache>
            </c:strRef>
          </c:cat>
          <c:val>
            <c:numRef>
              <c:f>[Book1]Sheet1!$B$2,[Book1]Sheet1!$B$3</c:f>
              <c:numCache>
                <c:formatCode>General</c:formatCode>
                <c:ptCount val="2"/>
                <c:pt idx="0">
                  <c:v>9</c:v>
                </c:pt>
                <c:pt idx="1">
                  <c:v>10</c:v>
                </c:pt>
              </c:numCache>
            </c:numRef>
          </c:val>
          <c:extLst>
            <c:ext xmlns:c16="http://schemas.microsoft.com/office/drawing/2014/chart" uri="{C3380CC4-5D6E-409C-BE32-E72D297353CC}">
              <c16:uniqueId val="{00000002-6F98-44E5-9A0D-1D7AB5541695}"/>
            </c:ext>
          </c:extLst>
        </c:ser>
        <c:dLbls>
          <c:showLegendKey val="0"/>
          <c:showVal val="1"/>
          <c:showCatName val="0"/>
          <c:showSerName val="0"/>
          <c:showPercent val="0"/>
          <c:showBubbleSize val="0"/>
          <c:showLeaderLines val="1"/>
        </c:dLbls>
      </c:pie3DChart>
    </c:plotArea>
    <c:legend>
      <c:legendPos val="r"/>
      <c:legendEntry>
        <c:idx val="0"/>
        <c:txPr>
          <a:bodyPr/>
          <a:lstStyle/>
          <a:p>
            <a:pPr>
              <a:defRPr lang="en-US" sz="1800" b="1"/>
            </a:pPr>
            <a:endParaRPr lang="en-US"/>
          </a:p>
        </c:txPr>
      </c:legendEntry>
      <c:legendEntry>
        <c:idx val="1"/>
        <c:txPr>
          <a:bodyPr/>
          <a:lstStyle/>
          <a:p>
            <a:pPr>
              <a:defRPr lang="en-US" sz="1800" b="1"/>
            </a:pPr>
            <a:endParaRPr lang="en-US"/>
          </a:p>
        </c:txPr>
      </c:legendEntry>
      <c:layout>
        <c:manualLayout>
          <c:xMode val="edge"/>
          <c:yMode val="edge"/>
          <c:x val="0.70132050927844558"/>
          <c:y val="0.21080407917760283"/>
          <c:w val="0.27890894407429867"/>
          <c:h val="0.71103073053368349"/>
        </c:manualLayout>
      </c:layout>
      <c:overlay val="0"/>
      <c:txPr>
        <a:bodyPr/>
        <a:lstStyle/>
        <a:p>
          <a:pPr>
            <a:defRPr lang="en-US" sz="1400" b="1"/>
          </a:pPr>
          <a:endParaRPr lang="en-US"/>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a:pPr>
            <a:r>
              <a:rPr lang="en-US" sz="2800" b="0" i="0" u="none" strike="noStrike" baseline="0" dirty="0" smtClean="0"/>
              <a:t>4.What </a:t>
            </a:r>
            <a:r>
              <a:rPr lang="en-US" sz="2800" b="0" i="0" u="none" strike="noStrike" baseline="0" dirty="0"/>
              <a:t>is your attitude to energy saving?</a:t>
            </a:r>
            <a:r>
              <a:rPr lang="en-US" sz="2800" b="1" i="0" u="none" strike="noStrike" baseline="0" dirty="0"/>
              <a:t> </a:t>
            </a:r>
            <a:endParaRPr lang="en-US" sz="2800" dirty="0"/>
          </a:p>
        </c:rich>
      </c:tx>
      <c:overlay val="1"/>
    </c:title>
    <c:autoTitleDeleted val="0"/>
    <c:view3D>
      <c:rotX val="30"/>
      <c:rotY val="0"/>
      <c:rAngAx val="0"/>
    </c:view3D>
    <c:floor>
      <c:thickness val="0"/>
    </c:floor>
    <c:sideWall>
      <c:thickness val="0"/>
    </c:sideWall>
    <c:backWall>
      <c:thickness val="0"/>
    </c:backWall>
    <c:plotArea>
      <c:layout>
        <c:manualLayout>
          <c:layoutTarget val="inner"/>
          <c:xMode val="edge"/>
          <c:yMode val="edge"/>
          <c:x val="7.2222222222222313E-2"/>
          <c:y val="0.28703703703703703"/>
          <c:w val="0.48118197725284462"/>
          <c:h val="0.65277777777777868"/>
        </c:manualLayout>
      </c:layout>
      <c:pie3DChart>
        <c:varyColors val="1"/>
        <c:ser>
          <c:idx val="0"/>
          <c:order val="0"/>
          <c:dLbls>
            <c:dLbl>
              <c:idx val="0"/>
              <c:layout>
                <c:manualLayout>
                  <c:x val="1.6577865266841643E-2"/>
                  <c:y val="-0.11418671624380296"/>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400D-4EA5-9FBA-4EBFF4D87462}"/>
                </c:ext>
              </c:extLst>
            </c:dLbl>
            <c:dLbl>
              <c:idx val="1"/>
              <c:layout>
                <c:manualLayout>
                  <c:x val="-5.2165354330708754E-4"/>
                  <c:y val="0.21067986293379987"/>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400D-4EA5-9FBA-4EBFF4D87462}"/>
                </c:ext>
              </c:extLst>
            </c:dLbl>
            <c:spPr>
              <a:noFill/>
              <a:ln>
                <a:noFill/>
              </a:ln>
              <a:effectLst/>
            </c:spPr>
            <c:txPr>
              <a:bodyPr/>
              <a:lstStyle/>
              <a:p>
                <a:pPr>
                  <a:defRPr lang="en-US" sz="1400" b="1"/>
                </a:pPr>
                <a:endParaRPr lang="en-US"/>
              </a:p>
            </c:txPr>
            <c:dLblPos val="bestFit"/>
            <c:showLegendKey val="0"/>
            <c:showVal val="0"/>
            <c:showCatName val="0"/>
            <c:showSerName val="0"/>
            <c:showPercent val="1"/>
            <c:showBubbleSize val="0"/>
            <c:showLeaderLines val="1"/>
            <c:extLst>
              <c:ext xmlns:c15="http://schemas.microsoft.com/office/drawing/2012/chart" uri="{CE6537A1-D6FC-4f65-9D91-7224C49458BB}"/>
            </c:extLst>
          </c:dLbls>
          <c:cat>
            <c:strRef>
              <c:f>[Book1]Sheet1!$A$2,[Book1]Sheet1!$A$3</c:f>
              <c:strCache>
                <c:ptCount val="2"/>
                <c:pt idx="0">
                  <c:v>Positive</c:v>
                </c:pt>
                <c:pt idx="1">
                  <c:v>Positive and aware</c:v>
                </c:pt>
              </c:strCache>
            </c:strRef>
          </c:cat>
          <c:val>
            <c:numRef>
              <c:f>[Book1]Sheet1!$B$2,[Book1]Sheet1!$B$3</c:f>
              <c:numCache>
                <c:formatCode>General</c:formatCode>
                <c:ptCount val="2"/>
                <c:pt idx="0">
                  <c:v>9</c:v>
                </c:pt>
                <c:pt idx="1">
                  <c:v>10</c:v>
                </c:pt>
              </c:numCache>
            </c:numRef>
          </c:val>
          <c:extLst>
            <c:ext xmlns:c16="http://schemas.microsoft.com/office/drawing/2014/chart" uri="{C3380CC4-5D6E-409C-BE32-E72D297353CC}">
              <c16:uniqueId val="{00000002-400D-4EA5-9FBA-4EBFF4D87462}"/>
            </c:ext>
          </c:extLst>
        </c:ser>
        <c:dLbls>
          <c:showLegendKey val="0"/>
          <c:showVal val="1"/>
          <c:showCatName val="0"/>
          <c:showSerName val="0"/>
          <c:showPercent val="0"/>
          <c:showBubbleSize val="0"/>
          <c:showLeaderLines val="1"/>
        </c:dLbls>
      </c:pie3DChart>
    </c:plotArea>
    <c:legend>
      <c:legendPos val="r"/>
      <c:legendEntry>
        <c:idx val="0"/>
        <c:txPr>
          <a:bodyPr/>
          <a:lstStyle/>
          <a:p>
            <a:pPr>
              <a:defRPr lang="en-US" sz="1800" b="1"/>
            </a:pPr>
            <a:endParaRPr lang="en-US"/>
          </a:p>
        </c:txPr>
      </c:legendEntry>
      <c:legendEntry>
        <c:idx val="1"/>
        <c:txPr>
          <a:bodyPr/>
          <a:lstStyle/>
          <a:p>
            <a:pPr>
              <a:defRPr lang="en-US" sz="1800" b="1"/>
            </a:pPr>
            <a:endParaRPr lang="en-US"/>
          </a:p>
        </c:txPr>
      </c:legendEntry>
      <c:layout>
        <c:manualLayout>
          <c:xMode val="edge"/>
          <c:yMode val="edge"/>
          <c:x val="0.66211669695134268"/>
          <c:y val="0.47586145481814784"/>
          <c:w val="0.30711407227942716"/>
          <c:h val="0.33399137607799056"/>
        </c:manualLayout>
      </c:layout>
      <c:overlay val="0"/>
      <c:txPr>
        <a:bodyPr/>
        <a:lstStyle/>
        <a:p>
          <a:pPr>
            <a:defRPr lang="en-US" sz="1400" b="1"/>
          </a:pPr>
          <a:endParaRPr lang="en-US"/>
        </a:p>
      </c:txPr>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a:pPr>
            <a:r>
              <a:rPr lang="en-US" sz="2800" b="0" i="0" u="none" strike="noStrike" baseline="0" dirty="0" smtClean="0"/>
              <a:t>5. How </a:t>
            </a:r>
            <a:r>
              <a:rPr lang="en-US" sz="2800" b="0" i="0" u="none" strike="noStrike" baseline="0" dirty="0"/>
              <a:t>many times did you and your family take a shower instead </a:t>
            </a:r>
            <a:r>
              <a:rPr lang="en-US" sz="2800" b="0" i="0" u="none" strike="noStrike" baseline="0" dirty="0" smtClean="0"/>
              <a:t>of a </a:t>
            </a:r>
            <a:r>
              <a:rPr lang="en-US" sz="2800" b="0" i="0" u="none" strike="noStrike" baseline="0" dirty="0"/>
              <a:t>bath?</a:t>
            </a:r>
            <a:r>
              <a:rPr lang="en-US" sz="2800" b="1" i="0" u="none" strike="noStrike" baseline="0" dirty="0"/>
              <a:t> </a:t>
            </a:r>
            <a:endParaRPr lang="en-US" sz="2800" dirty="0"/>
          </a:p>
        </c:rich>
      </c:tx>
      <c:overlay val="1"/>
    </c:title>
    <c:autoTitleDeleted val="0"/>
    <c:view3D>
      <c:rotX val="30"/>
      <c:rotY val="0"/>
      <c:rAngAx val="0"/>
    </c:view3D>
    <c:floor>
      <c:thickness val="0"/>
    </c:floor>
    <c:sideWall>
      <c:thickness val="0"/>
    </c:sideWall>
    <c:backWall>
      <c:thickness val="0"/>
    </c:backWall>
    <c:plotArea>
      <c:layout>
        <c:manualLayout>
          <c:layoutTarget val="inner"/>
          <c:xMode val="edge"/>
          <c:yMode val="edge"/>
          <c:x val="0.1388888888888889"/>
          <c:y val="0.29629629629629628"/>
          <c:w val="0.44365419947506562"/>
          <c:h val="0.60648148148148162"/>
        </c:manualLayout>
      </c:layout>
      <c:pie3DChart>
        <c:varyColors val="1"/>
        <c:ser>
          <c:idx val="0"/>
          <c:order val="0"/>
          <c:dLbls>
            <c:dLbl>
              <c:idx val="0"/>
              <c:layout>
                <c:manualLayout>
                  <c:x val="-1.8926071741032422E-3"/>
                  <c:y val="0.12440142898804325"/>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31B-4703-BF95-3A3DA7EF0E9A}"/>
                </c:ext>
              </c:extLst>
            </c:dLbl>
            <c:dLbl>
              <c:idx val="1"/>
              <c:layout>
                <c:manualLayout>
                  <c:x val="-2.95168416447944E-2"/>
                  <c:y val="0.11225284339457559"/>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31B-4703-BF95-3A3DA7EF0E9A}"/>
                </c:ext>
              </c:extLst>
            </c:dLbl>
            <c:dLbl>
              <c:idx val="2"/>
              <c:layout>
                <c:manualLayout>
                  <c:x val="-5.4912401574803274E-2"/>
                  <c:y val="-0.12279272382618868"/>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31B-4703-BF95-3A3DA7EF0E9A}"/>
                </c:ext>
              </c:extLst>
            </c:dLbl>
            <c:spPr>
              <a:noFill/>
              <a:ln>
                <a:noFill/>
              </a:ln>
              <a:effectLst/>
            </c:spPr>
            <c:txPr>
              <a:bodyPr/>
              <a:lstStyle/>
              <a:p>
                <a:pPr>
                  <a:defRPr lang="en-US" sz="1400" b="1"/>
                </a:pPr>
                <a:endParaRPr lang="en-US"/>
              </a:p>
            </c:tx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[Book1]Sheet1!$A$2,[Book1]Sheet1!$A$3,[Book1]Sheet1!$A$4</c:f>
              <c:strCache>
                <c:ptCount val="3"/>
                <c:pt idx="0">
                  <c:v>Every day</c:v>
                </c:pt>
                <c:pt idx="1">
                  <c:v>Twice a week</c:v>
                </c:pt>
                <c:pt idx="2">
                  <c:v>Three times a week</c:v>
                </c:pt>
              </c:strCache>
            </c:strRef>
          </c:cat>
          <c:val>
            <c:numRef>
              <c:f>[Book1]Sheet1!$B$2,[Book1]Sheet1!$B$3,[Book1]Sheet1!$B$4</c:f>
              <c:numCache>
                <c:formatCode>General</c:formatCode>
                <c:ptCount val="3"/>
                <c:pt idx="0">
                  <c:v>12</c:v>
                </c:pt>
                <c:pt idx="1">
                  <c:v>3</c:v>
                </c:pt>
                <c:pt idx="2">
                  <c:v>4</c:v>
                </c:pt>
              </c:numCache>
            </c:numRef>
          </c:val>
          <c:extLst>
            <c:ext xmlns:c16="http://schemas.microsoft.com/office/drawing/2014/chart" uri="{C3380CC4-5D6E-409C-BE32-E72D297353CC}">
              <c16:uniqueId val="{00000003-431B-4703-BF95-3A3DA7EF0E9A}"/>
            </c:ext>
          </c:extLst>
        </c:ser>
        <c:dLbls>
          <c:showLegendKey val="0"/>
          <c:showVal val="1"/>
          <c:showCatName val="0"/>
          <c:showSerName val="0"/>
          <c:showPercent val="0"/>
          <c:showBubbleSize val="0"/>
          <c:showLeaderLines val="1"/>
        </c:dLbls>
      </c:pie3DChart>
    </c:plotArea>
    <c:legend>
      <c:legendPos val="r"/>
      <c:layout>
        <c:manualLayout>
          <c:xMode val="edge"/>
          <c:yMode val="edge"/>
          <c:x val="0.74260250407888295"/>
          <c:y val="0.39725602481508021"/>
          <c:w val="0.24388398240760459"/>
          <c:h val="0.37594219756621361"/>
        </c:manualLayout>
      </c:layout>
      <c:overlay val="0"/>
      <c:txPr>
        <a:bodyPr/>
        <a:lstStyle/>
        <a:p>
          <a:pPr>
            <a:defRPr lang="en-US" sz="1800" b="1"/>
          </a:pPr>
          <a:endParaRPr lang="en-US"/>
        </a:p>
      </c:txPr>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29D0001-F7D2-4C09-B812-9C3B794A3C98}" type="datetimeFigureOut">
              <a:rPr lang="en-US"/>
              <a:pPr>
                <a:defRPr/>
              </a:pPr>
              <a:t>3/10/2019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CE29B0-C2AF-4F30-B24C-9F5AF403F2D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17912A8-E2A1-4464-8021-6EF363FDEA7C}" type="datetimeFigureOut">
              <a:rPr lang="en-US"/>
              <a:pPr>
                <a:defRPr/>
              </a:pPr>
              <a:t>3/10/2019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DBF538-FCE3-4ED5-A359-6A9525D3542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C37CAF9-B2F4-4F36-970F-9B2A0DB26461}" type="datetimeFigureOut">
              <a:rPr lang="en-US"/>
              <a:pPr>
                <a:defRPr/>
              </a:pPr>
              <a:t>3/10/2019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51B4058-9A69-4C36-BFF7-C9A45E5A0C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CDA94B6-838C-434D-8753-F0031A86055B}" type="datetimeFigureOut">
              <a:rPr lang="en-US"/>
              <a:pPr>
                <a:defRPr/>
              </a:pPr>
              <a:t>3/10/2019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FCFB9F-8074-4B7E-831C-78325BDBA6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9185D6FE-C8E5-4E15-9F24-5AFE3DA958B5}" type="datetimeFigureOut">
              <a:rPr lang="en-US"/>
              <a:pPr>
                <a:defRPr/>
              </a:pPr>
              <a:t>3/10/2019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574AAC5-C130-49CF-B8AD-6F269D70E76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6300BAD-B9C2-4130-A08F-0A37D8EB3A1E}" type="datetimeFigureOut">
              <a:rPr lang="en-US"/>
              <a:pPr>
                <a:defRPr/>
              </a:pPr>
              <a:t>3/10/2019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F382AE5-F444-4BC2-A1E5-9489350AE3E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868A628-FD50-40C8-A5B4-CC6DCBCDDA22}" type="datetimeFigureOut">
              <a:rPr lang="en-US"/>
              <a:pPr>
                <a:defRPr/>
              </a:pPr>
              <a:t>3/10/2019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3BB429E-F514-48AE-BFE6-72E3BB8EADE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602485A-31C4-4C45-A734-94DA93D944EE}" type="datetimeFigureOut">
              <a:rPr lang="en-US"/>
              <a:pPr>
                <a:defRPr/>
              </a:pPr>
              <a:t>3/10/2019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EEE92A0-579C-4F24-B79F-352C4941ED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89CA21D-A3AA-49A2-9D7F-55BD5D49239A}" type="datetimeFigureOut">
              <a:rPr lang="en-US"/>
              <a:pPr>
                <a:defRPr/>
              </a:pPr>
              <a:t>3/10/2019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B026CBB-AA79-401E-AEE6-7DE93101A34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113A099-84FD-44A0-B569-9883DCA4F213}" type="datetimeFigureOut">
              <a:rPr lang="en-US"/>
              <a:pPr>
                <a:defRPr/>
              </a:pPr>
              <a:t>3/10/2019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2BABF35-37BA-4EEA-81DA-462D37DCF4C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AAB1A76-FB07-4E02-BC88-1ECF347C19A7}" type="datetimeFigureOut">
              <a:rPr lang="en-US"/>
              <a:pPr>
                <a:defRPr/>
              </a:pPr>
              <a:t>3/10/2019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B68DBA2-2035-41CE-82F1-AEF00AF926D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C4FB757-4597-4C06-8DA1-AECC1CEB55CD}" type="datetimeFigureOut">
              <a:rPr lang="en-US"/>
              <a:pPr>
                <a:defRPr/>
              </a:pPr>
              <a:t>3/10/2019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8293BD88-D352-4163-85EB-FEEF82D42C3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3200400"/>
            <a:ext cx="6019800" cy="2400657"/>
          </a:xfrm>
          <a:prstGeom prst="rect">
            <a:avLst/>
          </a:prstGeom>
        </p:spPr>
        <p:txBody>
          <a:bodyPr wrap="square">
            <a:spAutoFit/>
          </a:bodyPr>
          <a:lstStyle/>
          <a:p>
            <a:r>
              <a:rPr lang="en-GB" b="1" dirty="0">
                <a:solidFill>
                  <a:schemeClr val="bg2">
                    <a:lumMod val="25000"/>
                  </a:schemeClr>
                </a:solidFill>
                <a:latin typeface="Tw Cen MT"/>
              </a:rPr>
              <a:t>ERASMUS + PROGRAMME- STRATEGIC PARTNERSHIP</a:t>
            </a:r>
            <a:br>
              <a:rPr lang="en-GB" b="1" dirty="0">
                <a:solidFill>
                  <a:schemeClr val="bg2">
                    <a:lumMod val="25000"/>
                  </a:schemeClr>
                </a:solidFill>
                <a:latin typeface="Tw Cen MT"/>
              </a:rPr>
            </a:br>
            <a:r>
              <a:rPr lang="en-GB" b="1" dirty="0">
                <a:solidFill>
                  <a:schemeClr val="bg2">
                    <a:lumMod val="25000"/>
                  </a:schemeClr>
                </a:solidFill>
                <a:latin typeface="Times New Roman" pitchFamily="18" charset="0"/>
                <a:cs typeface="Arial" pitchFamily="34" charset="0"/>
              </a:rPr>
              <a:t>‘</a:t>
            </a:r>
            <a:r>
              <a:rPr lang="ro-RO" b="1" dirty="0">
                <a:solidFill>
                  <a:schemeClr val="bg2">
                    <a:lumMod val="25000"/>
                  </a:schemeClr>
                </a:solidFill>
                <a:latin typeface="Times New Roman" pitchFamily="18" charset="0"/>
                <a:cs typeface="Arial" pitchFamily="34" charset="0"/>
              </a:rPr>
              <a:t>Youngsters Nowadays. Where from, Where to?’</a:t>
            </a:r>
            <a:r>
              <a:rPr lang="en-GB" b="1" dirty="0">
                <a:solidFill>
                  <a:schemeClr val="bg2">
                    <a:lumMod val="25000"/>
                  </a:schemeClr>
                </a:solidFill>
                <a:latin typeface="Times New Roman" pitchFamily="18" charset="0"/>
                <a:cs typeface="Arial" pitchFamily="34" charset="0"/>
              </a:rPr>
              <a:t/>
            </a:r>
            <a:br>
              <a:rPr lang="en-GB" b="1" dirty="0">
                <a:solidFill>
                  <a:schemeClr val="bg2">
                    <a:lumMod val="25000"/>
                  </a:schemeClr>
                </a:solidFill>
                <a:latin typeface="Times New Roman" pitchFamily="18" charset="0"/>
                <a:cs typeface="Arial" pitchFamily="34" charset="0"/>
              </a:rPr>
            </a:br>
            <a:r>
              <a:rPr lang="ro-RO" b="1" dirty="0">
                <a:solidFill>
                  <a:schemeClr val="bg2">
                    <a:lumMod val="25000"/>
                  </a:schemeClr>
                </a:solidFill>
                <a:latin typeface="Tw Cen MT"/>
              </a:rPr>
              <a:t>2017-1-RO01-KA219-037190</a:t>
            </a:r>
            <a:r>
              <a:rPr lang="en-US" b="1" dirty="0">
                <a:solidFill>
                  <a:schemeClr val="bg2">
                    <a:lumMod val="25000"/>
                  </a:schemeClr>
                </a:solidFill>
                <a:latin typeface="Tw Cen MT"/>
              </a:rPr>
              <a:t/>
            </a:r>
            <a:br>
              <a:rPr lang="en-US" b="1" dirty="0">
                <a:solidFill>
                  <a:schemeClr val="bg2">
                    <a:lumMod val="25000"/>
                  </a:schemeClr>
                </a:solidFill>
                <a:latin typeface="Tw Cen MT"/>
              </a:rPr>
            </a:br>
            <a:r>
              <a:rPr lang="en-US" b="1" dirty="0">
                <a:solidFill>
                  <a:schemeClr val="bg2">
                    <a:lumMod val="25000"/>
                  </a:schemeClr>
                </a:solidFill>
                <a:latin typeface="Tw Cen MT"/>
              </a:rPr>
              <a:t/>
            </a:r>
            <a:br>
              <a:rPr lang="en-US" b="1" dirty="0">
                <a:solidFill>
                  <a:schemeClr val="bg2">
                    <a:lumMod val="25000"/>
                  </a:schemeClr>
                </a:solidFill>
                <a:latin typeface="Tw Cen MT"/>
              </a:rPr>
            </a:br>
            <a:r>
              <a:rPr lang="en-GB" sz="2400" b="1" dirty="0"/>
              <a:t>The Environment- Our Common Goal</a:t>
            </a:r>
            <a:r>
              <a:rPr lang="en-US" dirty="0"/>
              <a:t/>
            </a:r>
            <a:br>
              <a:rPr lang="en-US" dirty="0"/>
            </a:br>
            <a:r>
              <a:rPr lang="en-GB" b="1" dirty="0">
                <a:solidFill>
                  <a:schemeClr val="bg2">
                    <a:lumMod val="25000"/>
                  </a:schemeClr>
                </a:solidFill>
                <a:latin typeface="Tw Cen MT"/>
              </a:rPr>
              <a:t/>
            </a:r>
            <a:br>
              <a:rPr lang="en-GB" b="1" dirty="0">
                <a:solidFill>
                  <a:schemeClr val="bg2">
                    <a:lumMod val="25000"/>
                  </a:schemeClr>
                </a:solidFill>
                <a:latin typeface="Tw Cen MT"/>
              </a:rPr>
            </a:br>
            <a:r>
              <a:rPr lang="en-GB" b="1" dirty="0">
                <a:solidFill>
                  <a:schemeClr val="bg2">
                    <a:lumMod val="25000"/>
                  </a:schemeClr>
                </a:solidFill>
                <a:latin typeface="Tw Cen MT"/>
              </a:rPr>
              <a:t>Part </a:t>
            </a:r>
            <a:r>
              <a:rPr lang="en-GB" b="1" dirty="0" smtClean="0">
                <a:solidFill>
                  <a:schemeClr val="bg2">
                    <a:lumMod val="25000"/>
                  </a:schemeClr>
                </a:solidFill>
                <a:latin typeface="Tw Cen MT"/>
              </a:rPr>
              <a:t>3. The survey on saving energy conducted on the members of the project team</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228600"/>
            <a:ext cx="2743200" cy="2278334"/>
          </a:xfrm>
          <a:prstGeom prst="rect">
            <a:avLst/>
          </a:prstGeom>
        </p:spPr>
      </p:pic>
      <p:pic>
        <p:nvPicPr>
          <p:cNvPr id="4" name="Imagem 5"/>
          <p:cNvPicPr>
            <a:picLocks noChangeAspect="1"/>
          </p:cNvPicPr>
          <p:nvPr/>
        </p:nvPicPr>
        <p:blipFill>
          <a:blip r:embed="rId3"/>
          <a:stretch>
            <a:fillRect/>
          </a:stretch>
        </p:blipFill>
        <p:spPr>
          <a:xfrm>
            <a:off x="3982496" y="27709"/>
            <a:ext cx="5161504" cy="1536802"/>
          </a:xfrm>
          <a:prstGeom prst="rect">
            <a:avLst/>
          </a:prstGeom>
        </p:spPr>
      </p:pic>
      <p:pic>
        <p:nvPicPr>
          <p:cNvPr id="5" name="Picture 4"/>
          <p:cNvPicPr>
            <a:picLocks noChangeAspect="1" noChangeArrowheads="1"/>
          </p:cNvPicPr>
          <p:nvPr/>
        </p:nvPicPr>
        <p:blipFill>
          <a:blip r:embed="rId4"/>
          <a:srcRect/>
          <a:stretch>
            <a:fillRect/>
          </a:stretch>
        </p:blipFill>
        <p:spPr bwMode="auto">
          <a:xfrm>
            <a:off x="7696200" y="1905000"/>
            <a:ext cx="1232715" cy="818474"/>
          </a:xfrm>
          <a:prstGeom prst="rect">
            <a:avLst/>
          </a:prstGeom>
          <a:noFill/>
          <a:ln w="9525" algn="in">
            <a:noFill/>
            <a:miter lim="800000"/>
            <a:headEnd/>
            <a:tailEnd/>
          </a:ln>
          <a:effectLst/>
        </p:spPr>
      </p:pic>
    </p:spTree>
    <p:extLst>
      <p:ext uri="{BB962C8B-B14F-4D97-AF65-F5344CB8AC3E}">
        <p14:creationId xmlns:p14="http://schemas.microsoft.com/office/powerpoint/2010/main" val="710532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Box 2"/>
          <p:cNvSpPr txBox="1">
            <a:spLocks noChangeArrowheads="1"/>
          </p:cNvSpPr>
          <p:nvPr/>
        </p:nvSpPr>
        <p:spPr bwMode="auto">
          <a:xfrm>
            <a:off x="838200" y="4724400"/>
            <a:ext cx="7391400" cy="1015663"/>
          </a:xfrm>
          <a:prstGeom prst="rect">
            <a:avLst/>
          </a:prstGeom>
          <a:noFill/>
          <a:ln w="9525">
            <a:noFill/>
            <a:miter lim="800000"/>
            <a:headEnd/>
            <a:tailEnd/>
          </a:ln>
        </p:spPr>
        <p:txBody>
          <a:bodyPr>
            <a:spAutoFit/>
          </a:bodyPr>
          <a:lstStyle/>
          <a:p>
            <a:r>
              <a:rPr lang="en-US" sz="2000" dirty="0" smtClean="0">
                <a:latin typeface="Calibri" pitchFamily="34" charset="0"/>
              </a:rPr>
              <a:t>Most of them answered they had done it every day, 4 answered  “three times a week”, while the rest said they had done it twice a week.</a:t>
            </a:r>
            <a:endParaRPr lang="en-US" sz="2000" dirty="0">
              <a:latin typeface="Calibri" pitchFamily="34" charset="0"/>
            </a:endParaRPr>
          </a:p>
        </p:txBody>
      </p:sp>
      <p:graphicFrame>
        <p:nvGraphicFramePr>
          <p:cNvPr id="4" name="Chart 3"/>
          <p:cNvGraphicFramePr/>
          <p:nvPr/>
        </p:nvGraphicFramePr>
        <p:xfrm>
          <a:off x="102476" y="215462"/>
          <a:ext cx="8915400" cy="4267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4"/>
          <p:cNvSpPr>
            <a:spLocks noChangeArrowheads="1"/>
          </p:cNvSpPr>
          <p:nvPr/>
        </p:nvSpPr>
        <p:spPr bwMode="auto">
          <a:xfrm>
            <a:off x="1524000" y="4800600"/>
            <a:ext cx="6019800" cy="1323439"/>
          </a:xfrm>
          <a:prstGeom prst="rect">
            <a:avLst/>
          </a:prstGeom>
          <a:noFill/>
          <a:ln w="9525">
            <a:noFill/>
            <a:miter lim="800000"/>
            <a:headEnd/>
            <a:tailEnd/>
          </a:ln>
        </p:spPr>
        <p:txBody>
          <a:bodyPr wrap="square">
            <a:spAutoFit/>
          </a:bodyPr>
          <a:lstStyle/>
          <a:p>
            <a:r>
              <a:rPr lang="ro-RO" sz="2000" dirty="0" smtClean="0">
                <a:latin typeface="Calibri" pitchFamily="34" charset="0"/>
              </a:rPr>
              <a:t>63</a:t>
            </a:r>
            <a:r>
              <a:rPr lang="en-US" sz="2000" dirty="0" smtClean="0">
                <a:latin typeface="Calibri" pitchFamily="34" charset="0"/>
              </a:rPr>
              <a:t>% of the of our team </a:t>
            </a:r>
            <a:r>
              <a:rPr lang="en-US" sz="2000" dirty="0">
                <a:latin typeface="Calibri" pitchFamily="34" charset="0"/>
              </a:rPr>
              <a:t>voted </a:t>
            </a:r>
            <a:r>
              <a:rPr lang="en-US" sz="2000" dirty="0" smtClean="0">
                <a:latin typeface="Calibri" pitchFamily="34" charset="0"/>
              </a:rPr>
              <a:t>“</a:t>
            </a:r>
            <a:r>
              <a:rPr lang="ro-RO" sz="2000" dirty="0" smtClean="0">
                <a:latin typeface="Calibri" pitchFamily="34" charset="0"/>
              </a:rPr>
              <a:t>every day</a:t>
            </a:r>
            <a:r>
              <a:rPr lang="en-US" sz="2000" dirty="0" smtClean="0">
                <a:latin typeface="Calibri" pitchFamily="34" charset="0"/>
              </a:rPr>
              <a:t>” </a:t>
            </a:r>
            <a:r>
              <a:rPr lang="en-US" sz="2000" dirty="0">
                <a:latin typeface="Calibri" pitchFamily="34" charset="0"/>
              </a:rPr>
              <a:t>for the question “How many times did you and your family take a shower instead </a:t>
            </a:r>
            <a:r>
              <a:rPr lang="en-US" sz="2000" dirty="0" smtClean="0">
                <a:latin typeface="Calibri" pitchFamily="34" charset="0"/>
              </a:rPr>
              <a:t>of a </a:t>
            </a:r>
            <a:r>
              <a:rPr lang="en-US" sz="2000" dirty="0">
                <a:latin typeface="Calibri" pitchFamily="34" charset="0"/>
              </a:rPr>
              <a:t>bath</a:t>
            </a:r>
            <a:r>
              <a:rPr lang="en-US" sz="2000" dirty="0" smtClean="0">
                <a:latin typeface="Calibri" pitchFamily="34" charset="0"/>
              </a:rPr>
              <a:t>?”,2</a:t>
            </a:r>
            <a:r>
              <a:rPr lang="ro-RO" sz="2000" dirty="0">
                <a:latin typeface="Calibri" pitchFamily="34" charset="0"/>
              </a:rPr>
              <a:t>1</a:t>
            </a:r>
            <a:r>
              <a:rPr lang="en-US" sz="2000" dirty="0" smtClean="0">
                <a:latin typeface="Calibri" pitchFamily="34" charset="0"/>
              </a:rPr>
              <a:t>% </a:t>
            </a:r>
            <a:r>
              <a:rPr lang="en-US" sz="2000" dirty="0">
                <a:latin typeface="Calibri" pitchFamily="34" charset="0"/>
              </a:rPr>
              <a:t>voted </a:t>
            </a:r>
            <a:r>
              <a:rPr lang="en-US" sz="2000" dirty="0" smtClean="0">
                <a:latin typeface="Calibri" pitchFamily="34" charset="0"/>
              </a:rPr>
              <a:t>“three times a week and 16% voted “twice a week”.</a:t>
            </a:r>
            <a:endParaRPr lang="en-US" sz="2000" dirty="0">
              <a:latin typeface="Calibri" pitchFamily="34" charset="0"/>
            </a:endParaRPr>
          </a:p>
        </p:txBody>
      </p:sp>
      <p:graphicFrame>
        <p:nvGraphicFramePr>
          <p:cNvPr id="4" name="Chart 3"/>
          <p:cNvGraphicFramePr/>
          <p:nvPr/>
        </p:nvGraphicFramePr>
        <p:xfrm>
          <a:off x="228600" y="228600"/>
          <a:ext cx="8686800" cy="44222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p:cNvPr>
          <p:cNvGraphicFramePr>
            <a:graphicFrameLocks/>
          </p:cNvGraphicFramePr>
          <p:nvPr/>
        </p:nvGraphicFramePr>
        <p:xfrm>
          <a:off x="152400" y="152400"/>
          <a:ext cx="8686800" cy="4267200"/>
        </p:xfrm>
        <a:graphic>
          <a:graphicData uri="http://schemas.openxmlformats.org/drawingml/2006/chart">
            <c:chart xmlns:c="http://schemas.openxmlformats.org/drawingml/2006/chart" xmlns:r="http://schemas.openxmlformats.org/officeDocument/2006/relationships" r:id="rId2"/>
          </a:graphicData>
        </a:graphic>
      </p:graphicFrame>
      <p:sp>
        <p:nvSpPr>
          <p:cNvPr id="12291" name="TextBox 2"/>
          <p:cNvSpPr txBox="1">
            <a:spLocks noChangeArrowheads="1"/>
          </p:cNvSpPr>
          <p:nvPr/>
        </p:nvSpPr>
        <p:spPr bwMode="auto">
          <a:xfrm>
            <a:off x="1219200" y="5029200"/>
            <a:ext cx="6705600" cy="1015663"/>
          </a:xfrm>
          <a:prstGeom prst="rect">
            <a:avLst/>
          </a:prstGeom>
          <a:noFill/>
          <a:ln w="9525">
            <a:noFill/>
            <a:miter lim="800000"/>
            <a:headEnd/>
            <a:tailEnd/>
          </a:ln>
        </p:spPr>
        <p:txBody>
          <a:bodyPr>
            <a:spAutoFit/>
          </a:bodyPr>
          <a:lstStyle/>
          <a:p>
            <a:r>
              <a:rPr lang="en-US" sz="2000" dirty="0">
                <a:latin typeface="Calibri" pitchFamily="34" charset="0"/>
              </a:rPr>
              <a:t>14 </a:t>
            </a:r>
            <a:r>
              <a:rPr lang="en-US" sz="2000" dirty="0" smtClean="0">
                <a:latin typeface="Calibri" pitchFamily="34" charset="0"/>
              </a:rPr>
              <a:t>of our team </a:t>
            </a:r>
            <a:r>
              <a:rPr lang="en-US" sz="2000" dirty="0">
                <a:latin typeface="Calibri" pitchFamily="34" charset="0"/>
              </a:rPr>
              <a:t>voted always for the question “Did you and your family turn off the tap while taking a shower?” while 5 voted often.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p:cNvPr>
          <p:cNvGraphicFramePr>
            <a:graphicFrameLocks/>
          </p:cNvGraphicFramePr>
          <p:nvPr/>
        </p:nvGraphicFramePr>
        <p:xfrm>
          <a:off x="304800" y="152400"/>
          <a:ext cx="85344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13315" name="TextBox 2"/>
          <p:cNvSpPr txBox="1">
            <a:spLocks noChangeArrowheads="1"/>
          </p:cNvSpPr>
          <p:nvPr/>
        </p:nvSpPr>
        <p:spPr bwMode="auto">
          <a:xfrm>
            <a:off x="838200" y="5486400"/>
            <a:ext cx="7772400" cy="1015663"/>
          </a:xfrm>
          <a:prstGeom prst="rect">
            <a:avLst/>
          </a:prstGeom>
          <a:noFill/>
          <a:ln w="9525">
            <a:noFill/>
            <a:miter lim="800000"/>
            <a:headEnd/>
            <a:tailEnd/>
          </a:ln>
        </p:spPr>
        <p:txBody>
          <a:bodyPr>
            <a:spAutoFit/>
          </a:bodyPr>
          <a:lstStyle/>
          <a:p>
            <a:r>
              <a:rPr lang="en-US" sz="2000" dirty="0">
                <a:latin typeface="Calibri" pitchFamily="34" charset="0"/>
              </a:rPr>
              <a:t>74%  </a:t>
            </a:r>
            <a:r>
              <a:rPr lang="en-US" sz="2000" dirty="0" smtClean="0">
                <a:latin typeface="Calibri" pitchFamily="34" charset="0"/>
              </a:rPr>
              <a:t>of the of our team </a:t>
            </a:r>
            <a:r>
              <a:rPr lang="en-US" sz="2000" dirty="0">
                <a:latin typeface="Calibri" pitchFamily="34" charset="0"/>
              </a:rPr>
              <a:t>voted always  for the question “Did you and your family turn off the tap while taking a shower or </a:t>
            </a:r>
            <a:r>
              <a:rPr lang="en-US" sz="2000" dirty="0" smtClean="0">
                <a:latin typeface="Calibri" pitchFamily="34" charset="0"/>
              </a:rPr>
              <a:t>brushing your </a:t>
            </a:r>
            <a:r>
              <a:rPr lang="en-US" sz="2000" dirty="0">
                <a:latin typeface="Calibri" pitchFamily="34" charset="0"/>
              </a:rPr>
              <a:t>teeth?” while 26% voted often.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p:cNvPr>
          <p:cNvGraphicFramePr>
            <a:graphicFrameLocks/>
          </p:cNvGraphicFramePr>
          <p:nvPr/>
        </p:nvGraphicFramePr>
        <p:xfrm>
          <a:off x="228600" y="152400"/>
          <a:ext cx="8610600"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14339" name="TextBox 2"/>
          <p:cNvSpPr txBox="1">
            <a:spLocks noChangeArrowheads="1"/>
          </p:cNvSpPr>
          <p:nvPr/>
        </p:nvSpPr>
        <p:spPr bwMode="auto">
          <a:xfrm>
            <a:off x="990600" y="5029200"/>
            <a:ext cx="7162800" cy="1015663"/>
          </a:xfrm>
          <a:prstGeom prst="rect">
            <a:avLst/>
          </a:prstGeom>
          <a:noFill/>
          <a:ln w="9525">
            <a:noFill/>
            <a:miter lim="800000"/>
            <a:headEnd/>
            <a:tailEnd/>
          </a:ln>
        </p:spPr>
        <p:txBody>
          <a:bodyPr>
            <a:spAutoFit/>
          </a:bodyPr>
          <a:lstStyle/>
          <a:p>
            <a:r>
              <a:rPr lang="en-US" sz="2000" dirty="0">
                <a:latin typeface="Calibri" pitchFamily="34" charset="0"/>
              </a:rPr>
              <a:t>14 </a:t>
            </a:r>
            <a:r>
              <a:rPr lang="en-US" sz="2000" dirty="0" smtClean="0">
                <a:latin typeface="Calibri" pitchFamily="34" charset="0"/>
              </a:rPr>
              <a:t>of our team </a:t>
            </a:r>
            <a:r>
              <a:rPr lang="en-US" sz="2000" dirty="0">
                <a:latin typeface="Calibri" pitchFamily="34" charset="0"/>
              </a:rPr>
              <a:t>voted always for the question “Did you and your family turn off the lights when you left a room?” while 5 </a:t>
            </a:r>
            <a:r>
              <a:rPr lang="en-US" sz="2000" dirty="0" smtClean="0">
                <a:latin typeface="Calibri" pitchFamily="34" charset="0"/>
              </a:rPr>
              <a:t>of our team </a:t>
            </a:r>
            <a:r>
              <a:rPr lang="en-US" sz="2000" dirty="0">
                <a:latin typeface="Calibri" pitchFamily="34" charset="0"/>
              </a:rPr>
              <a:t>voted often.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p:cNvPr>
          <p:cNvGraphicFramePr>
            <a:graphicFrameLocks/>
          </p:cNvGraphicFramePr>
          <p:nvPr/>
        </p:nvGraphicFramePr>
        <p:xfrm>
          <a:off x="304800" y="381000"/>
          <a:ext cx="8458200"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15363" name="TextBox 2"/>
          <p:cNvSpPr txBox="1">
            <a:spLocks noChangeArrowheads="1"/>
          </p:cNvSpPr>
          <p:nvPr/>
        </p:nvSpPr>
        <p:spPr bwMode="auto">
          <a:xfrm>
            <a:off x="914400" y="5181600"/>
            <a:ext cx="7239000" cy="1015663"/>
          </a:xfrm>
          <a:prstGeom prst="rect">
            <a:avLst/>
          </a:prstGeom>
          <a:noFill/>
          <a:ln w="9525">
            <a:noFill/>
            <a:miter lim="800000"/>
            <a:headEnd/>
            <a:tailEnd/>
          </a:ln>
        </p:spPr>
        <p:txBody>
          <a:bodyPr>
            <a:spAutoFit/>
          </a:bodyPr>
          <a:lstStyle/>
          <a:p>
            <a:r>
              <a:rPr lang="en-US" sz="2000" dirty="0">
                <a:latin typeface="Calibri" pitchFamily="34" charset="0"/>
              </a:rPr>
              <a:t>74% </a:t>
            </a:r>
            <a:r>
              <a:rPr lang="en-US" sz="2000" dirty="0" smtClean="0">
                <a:latin typeface="Calibri" pitchFamily="34" charset="0"/>
              </a:rPr>
              <a:t>of the of our team </a:t>
            </a:r>
            <a:r>
              <a:rPr lang="en-US" sz="2000" dirty="0">
                <a:latin typeface="Calibri" pitchFamily="34" charset="0"/>
              </a:rPr>
              <a:t>voted always for the question “Did you and your family turn off the lights when you left a room?” while 26% voted often.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p:cNvPr>
          <p:cNvGraphicFramePr>
            <a:graphicFrameLocks/>
          </p:cNvGraphicFramePr>
          <p:nvPr/>
        </p:nvGraphicFramePr>
        <p:xfrm>
          <a:off x="304800" y="228600"/>
          <a:ext cx="8686800" cy="4267200"/>
        </p:xfrm>
        <a:graphic>
          <a:graphicData uri="http://schemas.openxmlformats.org/drawingml/2006/chart">
            <c:chart xmlns:c="http://schemas.openxmlformats.org/drawingml/2006/chart" xmlns:r="http://schemas.openxmlformats.org/officeDocument/2006/relationships" r:id="rId2"/>
          </a:graphicData>
        </a:graphic>
      </p:graphicFrame>
      <p:sp>
        <p:nvSpPr>
          <p:cNvPr id="16387" name="TextBox 2"/>
          <p:cNvSpPr txBox="1">
            <a:spLocks noChangeArrowheads="1"/>
          </p:cNvSpPr>
          <p:nvPr/>
        </p:nvSpPr>
        <p:spPr bwMode="auto">
          <a:xfrm>
            <a:off x="762000" y="4876800"/>
            <a:ext cx="7467600" cy="1015663"/>
          </a:xfrm>
          <a:prstGeom prst="rect">
            <a:avLst/>
          </a:prstGeom>
          <a:noFill/>
          <a:ln w="9525">
            <a:noFill/>
            <a:miter lim="800000"/>
            <a:headEnd/>
            <a:tailEnd/>
          </a:ln>
        </p:spPr>
        <p:txBody>
          <a:bodyPr wrap="square">
            <a:spAutoFit/>
          </a:bodyPr>
          <a:lstStyle/>
          <a:p>
            <a:r>
              <a:rPr lang="en-US" sz="2000" dirty="0">
                <a:latin typeface="Calibri" pitchFamily="34" charset="0"/>
              </a:rPr>
              <a:t>14 </a:t>
            </a:r>
            <a:r>
              <a:rPr lang="en-US" sz="2000" dirty="0" smtClean="0">
                <a:latin typeface="Calibri" pitchFamily="34" charset="0"/>
              </a:rPr>
              <a:t>of our team </a:t>
            </a:r>
            <a:r>
              <a:rPr lang="en-US" sz="2000" dirty="0">
                <a:latin typeface="Calibri" pitchFamily="34" charset="0"/>
              </a:rPr>
              <a:t>voted always for the question “ Did you and your family switch off the electrical appliances when you did not use them so that you did not leave them on standby?” while 5 voted often.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p:cNvPr>
          <p:cNvGraphicFramePr>
            <a:graphicFrameLocks/>
          </p:cNvGraphicFramePr>
          <p:nvPr/>
        </p:nvGraphicFramePr>
        <p:xfrm>
          <a:off x="533400" y="228600"/>
          <a:ext cx="8229600" cy="4724400"/>
        </p:xfrm>
        <a:graphic>
          <a:graphicData uri="http://schemas.openxmlformats.org/drawingml/2006/chart">
            <c:chart xmlns:c="http://schemas.openxmlformats.org/drawingml/2006/chart" xmlns:r="http://schemas.openxmlformats.org/officeDocument/2006/relationships" r:id="rId2"/>
          </a:graphicData>
        </a:graphic>
      </p:graphicFrame>
      <p:sp>
        <p:nvSpPr>
          <p:cNvPr id="17411" name="TextBox 2"/>
          <p:cNvSpPr txBox="1">
            <a:spLocks noChangeArrowheads="1"/>
          </p:cNvSpPr>
          <p:nvPr/>
        </p:nvSpPr>
        <p:spPr bwMode="auto">
          <a:xfrm>
            <a:off x="990600" y="4953000"/>
            <a:ext cx="7239000" cy="1323439"/>
          </a:xfrm>
          <a:prstGeom prst="rect">
            <a:avLst/>
          </a:prstGeom>
          <a:noFill/>
          <a:ln w="9525">
            <a:noFill/>
            <a:miter lim="800000"/>
            <a:headEnd/>
            <a:tailEnd/>
          </a:ln>
        </p:spPr>
        <p:txBody>
          <a:bodyPr>
            <a:spAutoFit/>
          </a:bodyPr>
          <a:lstStyle/>
          <a:p>
            <a:r>
              <a:rPr lang="en-US" sz="2000" dirty="0">
                <a:latin typeface="Calibri" pitchFamily="34" charset="0"/>
              </a:rPr>
              <a:t>74% </a:t>
            </a:r>
            <a:r>
              <a:rPr lang="en-US" sz="2000" dirty="0" smtClean="0">
                <a:latin typeface="Calibri" pitchFamily="34" charset="0"/>
              </a:rPr>
              <a:t>of the of our team </a:t>
            </a:r>
            <a:r>
              <a:rPr lang="en-US" sz="2000" dirty="0">
                <a:latin typeface="Calibri" pitchFamily="34" charset="0"/>
              </a:rPr>
              <a:t>voted always for the question “Did you and your family switch off the electrical appliances when you did not use them so that you did not leave them on standby?” while 26% voted often.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p:cNvPr>
          <p:cNvGraphicFramePr>
            <a:graphicFrameLocks/>
          </p:cNvGraphicFramePr>
          <p:nvPr/>
        </p:nvGraphicFramePr>
        <p:xfrm>
          <a:off x="304800" y="228600"/>
          <a:ext cx="8610600" cy="3886200"/>
        </p:xfrm>
        <a:graphic>
          <a:graphicData uri="http://schemas.openxmlformats.org/drawingml/2006/chart">
            <c:chart xmlns:c="http://schemas.openxmlformats.org/drawingml/2006/chart" xmlns:r="http://schemas.openxmlformats.org/officeDocument/2006/relationships" r:id="rId2"/>
          </a:graphicData>
        </a:graphic>
      </p:graphicFrame>
      <p:sp>
        <p:nvSpPr>
          <p:cNvPr id="18435" name="TextBox 2"/>
          <p:cNvSpPr txBox="1">
            <a:spLocks noChangeArrowheads="1"/>
          </p:cNvSpPr>
          <p:nvPr/>
        </p:nvSpPr>
        <p:spPr bwMode="auto">
          <a:xfrm>
            <a:off x="990600" y="4800600"/>
            <a:ext cx="7620000" cy="707886"/>
          </a:xfrm>
          <a:prstGeom prst="rect">
            <a:avLst/>
          </a:prstGeom>
          <a:noFill/>
          <a:ln w="9525">
            <a:noFill/>
            <a:miter lim="800000"/>
            <a:headEnd/>
            <a:tailEnd/>
          </a:ln>
        </p:spPr>
        <p:txBody>
          <a:bodyPr wrap="square">
            <a:spAutoFit/>
          </a:bodyPr>
          <a:lstStyle/>
          <a:p>
            <a:r>
              <a:rPr lang="en-US" sz="2000" dirty="0">
                <a:latin typeface="Calibri" pitchFamily="34" charset="0"/>
              </a:rPr>
              <a:t>14 </a:t>
            </a:r>
            <a:r>
              <a:rPr lang="en-US" sz="2000" dirty="0" smtClean="0">
                <a:latin typeface="Calibri" pitchFamily="34" charset="0"/>
              </a:rPr>
              <a:t>of our team </a:t>
            </a:r>
            <a:r>
              <a:rPr lang="en-US" sz="2000" dirty="0">
                <a:latin typeface="Calibri" pitchFamily="34" charset="0"/>
              </a:rPr>
              <a:t>voted always at the question “Did you and your family shut the doors for the areas you did not use?” while 5 voted often.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p:cNvPr>
          <p:cNvGraphicFramePr>
            <a:graphicFrameLocks/>
          </p:cNvGraphicFramePr>
          <p:nvPr/>
        </p:nvGraphicFramePr>
        <p:xfrm>
          <a:off x="1143000" y="1143000"/>
          <a:ext cx="6705600" cy="3505200"/>
        </p:xfrm>
        <a:graphic>
          <a:graphicData uri="http://schemas.openxmlformats.org/drawingml/2006/chart">
            <c:chart xmlns:c="http://schemas.openxmlformats.org/drawingml/2006/chart" xmlns:r="http://schemas.openxmlformats.org/officeDocument/2006/relationships" r:id="rId2"/>
          </a:graphicData>
        </a:graphic>
      </p:graphicFrame>
      <p:sp>
        <p:nvSpPr>
          <p:cNvPr id="19459" name="TextBox 2"/>
          <p:cNvSpPr txBox="1">
            <a:spLocks noChangeArrowheads="1"/>
          </p:cNvSpPr>
          <p:nvPr/>
        </p:nvSpPr>
        <p:spPr bwMode="auto">
          <a:xfrm>
            <a:off x="990600" y="4876800"/>
            <a:ext cx="7315200" cy="646113"/>
          </a:xfrm>
          <a:prstGeom prst="rect">
            <a:avLst/>
          </a:prstGeom>
          <a:noFill/>
          <a:ln w="9525">
            <a:noFill/>
            <a:miter lim="800000"/>
            <a:headEnd/>
            <a:tailEnd/>
          </a:ln>
        </p:spPr>
        <p:txBody>
          <a:bodyPr>
            <a:spAutoFit/>
          </a:bodyPr>
          <a:lstStyle/>
          <a:p>
            <a:r>
              <a:rPr lang="en-US" dirty="0">
                <a:latin typeface="Calibri" pitchFamily="34" charset="0"/>
              </a:rPr>
              <a:t>74% </a:t>
            </a:r>
            <a:r>
              <a:rPr lang="en-US" dirty="0" smtClean="0">
                <a:latin typeface="Calibri" pitchFamily="34" charset="0"/>
              </a:rPr>
              <a:t>of the of our team </a:t>
            </a:r>
            <a:r>
              <a:rPr lang="en-US" dirty="0">
                <a:latin typeface="Calibri" pitchFamily="34" charset="0"/>
              </a:rPr>
              <a:t>voted always for the question “Did you and your family shut the doors for the areas you did not use?” while 26% voted often.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533400" y="304800"/>
          <a:ext cx="80772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2051" name="TextBox 2"/>
          <p:cNvSpPr txBox="1">
            <a:spLocks noChangeArrowheads="1"/>
          </p:cNvSpPr>
          <p:nvPr/>
        </p:nvSpPr>
        <p:spPr bwMode="auto">
          <a:xfrm>
            <a:off x="381000" y="4876800"/>
            <a:ext cx="8305800" cy="1292662"/>
          </a:xfrm>
          <a:prstGeom prst="rect">
            <a:avLst/>
          </a:prstGeom>
          <a:noFill/>
          <a:ln w="9525">
            <a:noFill/>
            <a:miter lim="800000"/>
            <a:headEnd/>
            <a:tailEnd/>
          </a:ln>
        </p:spPr>
        <p:txBody>
          <a:bodyPr wrap="square">
            <a:spAutoFit/>
          </a:bodyPr>
          <a:lstStyle/>
          <a:p>
            <a:r>
              <a:rPr lang="en-US" sz="2000" dirty="0">
                <a:latin typeface="Calibri" pitchFamily="34" charset="0"/>
              </a:rPr>
              <a:t>15 </a:t>
            </a:r>
            <a:r>
              <a:rPr lang="en-US" sz="2000" dirty="0" smtClean="0">
                <a:latin typeface="Calibri" pitchFamily="34" charset="0"/>
              </a:rPr>
              <a:t>of our team </a:t>
            </a:r>
            <a:r>
              <a:rPr lang="en-US" sz="2000" dirty="0">
                <a:latin typeface="Calibri" pitchFamily="34" charset="0"/>
              </a:rPr>
              <a:t>voted “a month”, 2 </a:t>
            </a:r>
            <a:r>
              <a:rPr lang="en-US" sz="2000" dirty="0" smtClean="0">
                <a:latin typeface="Calibri" pitchFamily="34" charset="0"/>
              </a:rPr>
              <a:t>of our team </a:t>
            </a:r>
            <a:r>
              <a:rPr lang="en-US" sz="2000" dirty="0">
                <a:latin typeface="Calibri" pitchFamily="34" charset="0"/>
              </a:rPr>
              <a:t>voted “two weeks” , 1 </a:t>
            </a:r>
            <a:r>
              <a:rPr lang="en-US" sz="2000" dirty="0" smtClean="0">
                <a:latin typeface="Calibri" pitchFamily="34" charset="0"/>
              </a:rPr>
              <a:t>of our team </a:t>
            </a:r>
            <a:r>
              <a:rPr lang="en-US" sz="2000" dirty="0">
                <a:latin typeface="Calibri" pitchFamily="34" charset="0"/>
              </a:rPr>
              <a:t>voted “three weeks” and  1 </a:t>
            </a:r>
            <a:r>
              <a:rPr lang="en-US" sz="2000" dirty="0" smtClean="0">
                <a:latin typeface="Calibri" pitchFamily="34" charset="0"/>
              </a:rPr>
              <a:t>person </a:t>
            </a:r>
            <a:r>
              <a:rPr lang="en-US" sz="2000" dirty="0">
                <a:latin typeface="Calibri" pitchFamily="34" charset="0"/>
              </a:rPr>
              <a:t>voted  “a week”. No one considered that it was difficult.</a:t>
            </a:r>
          </a:p>
          <a:p>
            <a:endParaRPr lang="en-US" dirty="0">
              <a:latin typeface="Calibri"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p:cNvPr>
          <p:cNvGraphicFramePr>
            <a:graphicFrameLocks/>
          </p:cNvGraphicFramePr>
          <p:nvPr/>
        </p:nvGraphicFramePr>
        <p:xfrm>
          <a:off x="228600" y="152400"/>
          <a:ext cx="8610600"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20483" name="TextBox 2"/>
          <p:cNvSpPr txBox="1">
            <a:spLocks noChangeArrowheads="1"/>
          </p:cNvSpPr>
          <p:nvPr/>
        </p:nvSpPr>
        <p:spPr bwMode="auto">
          <a:xfrm>
            <a:off x="914400" y="4724400"/>
            <a:ext cx="7467600" cy="1292662"/>
          </a:xfrm>
          <a:prstGeom prst="rect">
            <a:avLst/>
          </a:prstGeom>
          <a:noFill/>
          <a:ln w="9525">
            <a:noFill/>
            <a:miter lim="800000"/>
            <a:headEnd/>
            <a:tailEnd/>
          </a:ln>
        </p:spPr>
        <p:txBody>
          <a:bodyPr>
            <a:spAutoFit/>
          </a:bodyPr>
          <a:lstStyle/>
          <a:p>
            <a:r>
              <a:rPr lang="en-US" sz="2000" dirty="0">
                <a:latin typeface="Calibri" pitchFamily="34" charset="0"/>
              </a:rPr>
              <a:t>14 </a:t>
            </a:r>
            <a:r>
              <a:rPr lang="en-US" sz="2000" dirty="0" smtClean="0">
                <a:latin typeface="Calibri" pitchFamily="34" charset="0"/>
              </a:rPr>
              <a:t>of our team </a:t>
            </a:r>
            <a:r>
              <a:rPr lang="en-US" sz="2000" dirty="0">
                <a:latin typeface="Calibri" pitchFamily="34" charset="0"/>
              </a:rPr>
              <a:t>voted always for the question “Did you and your family select the appropriate shortest washing cycle for the washing machine?” while 5 </a:t>
            </a:r>
            <a:r>
              <a:rPr lang="en-US" sz="2000" dirty="0" smtClean="0">
                <a:latin typeface="Calibri" pitchFamily="34" charset="0"/>
              </a:rPr>
              <a:t>of our team </a:t>
            </a:r>
            <a:r>
              <a:rPr lang="en-US" sz="2000" dirty="0">
                <a:latin typeface="Calibri" pitchFamily="34" charset="0"/>
              </a:rPr>
              <a:t>voted often.</a:t>
            </a:r>
          </a:p>
          <a:p>
            <a:endParaRPr lang="en-US" dirty="0">
              <a:latin typeface="Calibri"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p:cNvPr>
          <p:cNvGraphicFramePr>
            <a:graphicFrameLocks/>
          </p:cNvGraphicFramePr>
          <p:nvPr/>
        </p:nvGraphicFramePr>
        <p:xfrm>
          <a:off x="228600" y="152400"/>
          <a:ext cx="8686800" cy="4267200"/>
        </p:xfrm>
        <a:graphic>
          <a:graphicData uri="http://schemas.openxmlformats.org/drawingml/2006/chart">
            <c:chart xmlns:c="http://schemas.openxmlformats.org/drawingml/2006/chart" xmlns:r="http://schemas.openxmlformats.org/officeDocument/2006/relationships" r:id="rId2"/>
          </a:graphicData>
        </a:graphic>
      </p:graphicFrame>
      <p:sp>
        <p:nvSpPr>
          <p:cNvPr id="21507" name="TextBox 2"/>
          <p:cNvSpPr txBox="1">
            <a:spLocks noChangeArrowheads="1"/>
          </p:cNvSpPr>
          <p:nvPr/>
        </p:nvSpPr>
        <p:spPr bwMode="auto">
          <a:xfrm>
            <a:off x="1066800" y="4724400"/>
            <a:ext cx="6629400" cy="1015663"/>
          </a:xfrm>
          <a:prstGeom prst="rect">
            <a:avLst/>
          </a:prstGeom>
          <a:noFill/>
          <a:ln w="9525">
            <a:noFill/>
            <a:miter lim="800000"/>
            <a:headEnd/>
            <a:tailEnd/>
          </a:ln>
        </p:spPr>
        <p:txBody>
          <a:bodyPr>
            <a:spAutoFit/>
          </a:bodyPr>
          <a:lstStyle/>
          <a:p>
            <a:r>
              <a:rPr lang="en-US" sz="2000" dirty="0">
                <a:latin typeface="Calibri" pitchFamily="34" charset="0"/>
              </a:rPr>
              <a:t>74% </a:t>
            </a:r>
            <a:r>
              <a:rPr lang="en-US" sz="2000" dirty="0" smtClean="0">
                <a:latin typeface="Calibri" pitchFamily="34" charset="0"/>
              </a:rPr>
              <a:t>of the of our team </a:t>
            </a:r>
            <a:r>
              <a:rPr lang="en-US" sz="2000" dirty="0">
                <a:latin typeface="Calibri" pitchFamily="34" charset="0"/>
              </a:rPr>
              <a:t>voted always for the question “. Did you and your family select the appropriate shortest washing cycle for the washing machine?” while 26% voted often.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Box 4"/>
          <p:cNvSpPr txBox="1">
            <a:spLocks noChangeArrowheads="1"/>
          </p:cNvSpPr>
          <p:nvPr/>
        </p:nvSpPr>
        <p:spPr bwMode="auto">
          <a:xfrm>
            <a:off x="1143000" y="4800600"/>
            <a:ext cx="7086600" cy="707886"/>
          </a:xfrm>
          <a:prstGeom prst="rect">
            <a:avLst/>
          </a:prstGeom>
          <a:noFill/>
          <a:ln w="9525">
            <a:noFill/>
            <a:miter lim="800000"/>
            <a:headEnd/>
            <a:tailEnd/>
          </a:ln>
        </p:spPr>
        <p:txBody>
          <a:bodyPr>
            <a:spAutoFit/>
          </a:bodyPr>
          <a:lstStyle/>
          <a:p>
            <a:r>
              <a:rPr lang="en-US" sz="2000" dirty="0">
                <a:latin typeface="Calibri" pitchFamily="34" charset="0"/>
              </a:rPr>
              <a:t>14 </a:t>
            </a:r>
            <a:r>
              <a:rPr lang="en-US" sz="2000" dirty="0" smtClean="0">
                <a:latin typeface="Calibri" pitchFamily="34" charset="0"/>
              </a:rPr>
              <a:t>of our team </a:t>
            </a:r>
            <a:r>
              <a:rPr lang="en-US" sz="2000" dirty="0">
                <a:latin typeface="Calibri" pitchFamily="34" charset="0"/>
              </a:rPr>
              <a:t>voted always for the question ” Did you and your family open the curtains facing the sun?” while 5 voted often.</a:t>
            </a:r>
          </a:p>
        </p:txBody>
      </p:sp>
      <p:graphicFrame>
        <p:nvGraphicFramePr>
          <p:cNvPr id="4" name="Chart 3">
            <a:extLst/>
          </p:cNvPr>
          <p:cNvGraphicFramePr>
            <a:graphicFrameLocks/>
          </p:cNvGraphicFramePr>
          <p:nvPr/>
        </p:nvGraphicFramePr>
        <p:xfrm>
          <a:off x="1295400" y="685800"/>
          <a:ext cx="5943600" cy="3505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p:cNvPr>
          <p:cNvGraphicFramePr>
            <a:graphicFrameLocks/>
          </p:cNvGraphicFramePr>
          <p:nvPr/>
        </p:nvGraphicFramePr>
        <p:xfrm>
          <a:off x="304800" y="152400"/>
          <a:ext cx="86106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23555" name="TextBox 2"/>
          <p:cNvSpPr txBox="1">
            <a:spLocks noChangeArrowheads="1"/>
          </p:cNvSpPr>
          <p:nvPr/>
        </p:nvSpPr>
        <p:spPr bwMode="auto">
          <a:xfrm>
            <a:off x="609600" y="4800600"/>
            <a:ext cx="7696200" cy="707886"/>
          </a:xfrm>
          <a:prstGeom prst="rect">
            <a:avLst/>
          </a:prstGeom>
          <a:noFill/>
          <a:ln w="9525">
            <a:noFill/>
            <a:miter lim="800000"/>
            <a:headEnd/>
            <a:tailEnd/>
          </a:ln>
        </p:spPr>
        <p:txBody>
          <a:bodyPr>
            <a:spAutoFit/>
          </a:bodyPr>
          <a:lstStyle/>
          <a:p>
            <a:r>
              <a:rPr lang="en-US" sz="2000" dirty="0">
                <a:latin typeface="Calibri" pitchFamily="34" charset="0"/>
              </a:rPr>
              <a:t>74% </a:t>
            </a:r>
            <a:r>
              <a:rPr lang="en-US" sz="2000" dirty="0" smtClean="0">
                <a:latin typeface="Calibri" pitchFamily="34" charset="0"/>
              </a:rPr>
              <a:t>of the of our team </a:t>
            </a:r>
            <a:r>
              <a:rPr lang="en-US" sz="2000" dirty="0">
                <a:latin typeface="Calibri" pitchFamily="34" charset="0"/>
              </a:rPr>
              <a:t>voted always for the question “Did you and your family open the curtains facing the sun?” while 26% voted often.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304800" y="228600"/>
          <a:ext cx="8534400" cy="425293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066800" y="4953000"/>
            <a:ext cx="7162800" cy="1015663"/>
          </a:xfrm>
          <a:prstGeom prst="rect">
            <a:avLst/>
          </a:prstGeom>
          <a:noFill/>
        </p:spPr>
        <p:txBody>
          <a:bodyPr wrap="square" rtlCol="0">
            <a:spAutoFit/>
          </a:bodyPr>
          <a:lstStyle/>
          <a:p>
            <a:r>
              <a:rPr lang="en-US" sz="2000" dirty="0" smtClean="0"/>
              <a:t>9 of our team said they always close the curtains at night, 7 of them said they often do and 3 said that they close them sometimes.</a:t>
            </a:r>
            <a:endParaRPr lang="en-US"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609600" y="304800"/>
          <a:ext cx="8153400" cy="3962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609600" y="4572000"/>
            <a:ext cx="8077200" cy="646331"/>
          </a:xfrm>
          <a:prstGeom prst="rect">
            <a:avLst/>
          </a:prstGeom>
          <a:noFill/>
        </p:spPr>
        <p:txBody>
          <a:bodyPr wrap="square" rtlCol="0">
            <a:spAutoFit/>
          </a:bodyPr>
          <a:lstStyle/>
          <a:p>
            <a:r>
              <a:rPr lang="en-US" dirty="0" smtClean="0"/>
              <a:t>47% of the of our team said they always close the curtains at night, 37% of them said they often do and 16% said that they close them sometimes.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52400" y="304800"/>
          <a:ext cx="8610600" cy="428150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38200" y="5029200"/>
            <a:ext cx="7620000" cy="707886"/>
          </a:xfrm>
          <a:prstGeom prst="rect">
            <a:avLst/>
          </a:prstGeom>
          <a:noFill/>
        </p:spPr>
        <p:txBody>
          <a:bodyPr wrap="square" rtlCol="0">
            <a:spAutoFit/>
          </a:bodyPr>
          <a:lstStyle/>
          <a:p>
            <a:r>
              <a:rPr lang="en-US" sz="2000" dirty="0" smtClean="0"/>
              <a:t>17 of our team  said they wash only full loads of clothes and only 2 said they don’t.</a:t>
            </a:r>
            <a:endParaRPr lang="en-US"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685800" y="1000108"/>
          <a:ext cx="7239000" cy="351474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838200" y="4800600"/>
            <a:ext cx="7467600" cy="646331"/>
          </a:xfrm>
          <a:prstGeom prst="rect">
            <a:avLst/>
          </a:prstGeom>
          <a:noFill/>
        </p:spPr>
        <p:txBody>
          <a:bodyPr wrap="square" rtlCol="0">
            <a:spAutoFit/>
          </a:bodyPr>
          <a:lstStyle/>
          <a:p>
            <a:r>
              <a:rPr lang="en-US" dirty="0" smtClean="0"/>
              <a:t>89% of our team said they wash only full loads of clothes and only 11% said they don’t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447800" y="571480"/>
          <a:ext cx="5767390" cy="323852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609600" y="4114800"/>
            <a:ext cx="8001000" cy="646331"/>
          </a:xfrm>
          <a:prstGeom prst="rect">
            <a:avLst/>
          </a:prstGeom>
          <a:noFill/>
        </p:spPr>
        <p:txBody>
          <a:bodyPr wrap="square" rtlCol="0">
            <a:spAutoFit/>
          </a:bodyPr>
          <a:lstStyle/>
          <a:p>
            <a:r>
              <a:rPr lang="en-US" dirty="0" smtClean="0"/>
              <a:t>16 of our team said they always dry clothes naturally, 2 said they sometimes do and one said they often do.</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857356" y="714356"/>
          <a:ext cx="5643586" cy="3300426"/>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38200" y="4191000"/>
            <a:ext cx="7391400" cy="646331"/>
          </a:xfrm>
          <a:prstGeom prst="rect">
            <a:avLst/>
          </a:prstGeom>
          <a:noFill/>
        </p:spPr>
        <p:txBody>
          <a:bodyPr wrap="square" rtlCol="0">
            <a:spAutoFit/>
          </a:bodyPr>
          <a:lstStyle/>
          <a:p>
            <a:r>
              <a:rPr lang="en-US" dirty="0" smtClean="0"/>
              <a:t>84% of the of our team said they  always dry clothes naturally, 11% said they sometimes do and  5% said they often do.</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304800" y="381000"/>
          <a:ext cx="8458200" cy="3733800"/>
        </p:xfrm>
        <a:graphic>
          <a:graphicData uri="http://schemas.openxmlformats.org/drawingml/2006/chart">
            <c:chart xmlns:c="http://schemas.openxmlformats.org/drawingml/2006/chart" xmlns:r="http://schemas.openxmlformats.org/officeDocument/2006/relationships" r:id="rId2"/>
          </a:graphicData>
        </a:graphic>
      </p:graphicFrame>
      <p:sp>
        <p:nvSpPr>
          <p:cNvPr id="3075" name="TextBox 2"/>
          <p:cNvSpPr txBox="1">
            <a:spLocks noChangeArrowheads="1"/>
          </p:cNvSpPr>
          <p:nvPr/>
        </p:nvSpPr>
        <p:spPr bwMode="auto">
          <a:xfrm>
            <a:off x="381000" y="4953000"/>
            <a:ext cx="8534400" cy="1015663"/>
          </a:xfrm>
          <a:prstGeom prst="rect">
            <a:avLst/>
          </a:prstGeom>
          <a:noFill/>
          <a:ln w="9525">
            <a:noFill/>
            <a:miter lim="800000"/>
            <a:headEnd/>
            <a:tailEnd/>
          </a:ln>
        </p:spPr>
        <p:txBody>
          <a:bodyPr>
            <a:spAutoFit/>
          </a:bodyPr>
          <a:lstStyle/>
          <a:p>
            <a:r>
              <a:rPr lang="en-US" sz="2000" dirty="0">
                <a:latin typeface="Calibri" pitchFamily="34" charset="0"/>
              </a:rPr>
              <a:t>79% </a:t>
            </a:r>
            <a:r>
              <a:rPr lang="en-US" sz="2000" dirty="0" smtClean="0">
                <a:latin typeface="Calibri" pitchFamily="34" charset="0"/>
              </a:rPr>
              <a:t>of our team </a:t>
            </a:r>
            <a:r>
              <a:rPr lang="en-US" sz="2000" dirty="0">
                <a:latin typeface="Calibri" pitchFamily="34" charset="0"/>
              </a:rPr>
              <a:t>voted “a month”, 11% </a:t>
            </a:r>
            <a:r>
              <a:rPr lang="en-US" sz="2000" dirty="0" smtClean="0">
                <a:latin typeface="Calibri" pitchFamily="34" charset="0"/>
              </a:rPr>
              <a:t>of the of our team </a:t>
            </a:r>
            <a:r>
              <a:rPr lang="en-US" sz="2000" dirty="0">
                <a:latin typeface="Calibri" pitchFamily="34" charset="0"/>
              </a:rPr>
              <a:t>voted  “two weeks”, 5% </a:t>
            </a:r>
            <a:r>
              <a:rPr lang="en-US" sz="2000" dirty="0" smtClean="0">
                <a:latin typeface="Calibri" pitchFamily="34" charset="0"/>
              </a:rPr>
              <a:t>of the of our team </a:t>
            </a:r>
            <a:r>
              <a:rPr lang="en-US" sz="2000" dirty="0">
                <a:latin typeface="Calibri" pitchFamily="34" charset="0"/>
              </a:rPr>
              <a:t>voted “three weeks” and 5% </a:t>
            </a:r>
            <a:r>
              <a:rPr lang="en-US" sz="2000" dirty="0" smtClean="0">
                <a:latin typeface="Calibri" pitchFamily="34" charset="0"/>
              </a:rPr>
              <a:t>of them </a:t>
            </a:r>
            <a:r>
              <a:rPr lang="en-US" sz="2000" dirty="0">
                <a:latin typeface="Calibri" pitchFamily="34" charset="0"/>
              </a:rPr>
              <a:t>voted  “a week”. No one considered that it was difficult.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914400" y="714356"/>
          <a:ext cx="6872294" cy="355284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14400" y="4724400"/>
            <a:ext cx="7086600" cy="923330"/>
          </a:xfrm>
          <a:prstGeom prst="rect">
            <a:avLst/>
          </a:prstGeom>
          <a:noFill/>
        </p:spPr>
        <p:txBody>
          <a:bodyPr wrap="square" rtlCol="0">
            <a:spAutoFit/>
          </a:bodyPr>
          <a:lstStyle/>
          <a:p>
            <a:r>
              <a:rPr lang="en-US" dirty="0" smtClean="0"/>
              <a:t>8 people said they turn the heating down almost always, 3 of them said they always do,  5 said they turn it down very often and 3 said not very often.</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285852" y="642918"/>
          <a:ext cx="6858048" cy="351474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066800" y="4419600"/>
            <a:ext cx="7467600" cy="1200329"/>
          </a:xfrm>
          <a:prstGeom prst="rect">
            <a:avLst/>
          </a:prstGeom>
          <a:noFill/>
        </p:spPr>
        <p:txBody>
          <a:bodyPr wrap="square" rtlCol="0">
            <a:spAutoFit/>
          </a:bodyPr>
          <a:lstStyle/>
          <a:p>
            <a:r>
              <a:rPr lang="en-US" dirty="0" smtClean="0"/>
              <a:t>42% of people said they turn the heating down almost always, 16% of them said they always do, 26% said they turn it down very often and 16% said not very often.</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990600" y="609600"/>
          <a:ext cx="67818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838200" y="3886200"/>
            <a:ext cx="7467600" cy="369332"/>
          </a:xfrm>
          <a:prstGeom prst="rect">
            <a:avLst/>
          </a:prstGeom>
          <a:noFill/>
        </p:spPr>
        <p:txBody>
          <a:bodyPr wrap="square" rtlCol="0">
            <a:spAutoFit/>
          </a:bodyPr>
          <a:lstStyle/>
          <a:p>
            <a:endParaRPr lang="en-US" dirty="0"/>
          </a:p>
        </p:txBody>
      </p:sp>
      <p:sp>
        <p:nvSpPr>
          <p:cNvPr id="4" name="TextBox 3"/>
          <p:cNvSpPr txBox="1"/>
          <p:nvPr/>
        </p:nvSpPr>
        <p:spPr>
          <a:xfrm>
            <a:off x="838200" y="4191000"/>
            <a:ext cx="7772400" cy="369332"/>
          </a:xfrm>
          <a:prstGeom prst="rect">
            <a:avLst/>
          </a:prstGeom>
          <a:noFill/>
        </p:spPr>
        <p:txBody>
          <a:bodyPr wrap="square" rtlCol="0">
            <a:spAutoFit/>
          </a:bodyPr>
          <a:lstStyle/>
          <a:p>
            <a:r>
              <a:rPr lang="en-US" dirty="0" smtClean="0"/>
              <a:t>17 of them voted yes, while the other 2 didn’t.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838200" y="928670"/>
          <a:ext cx="7315200" cy="3228988"/>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90600" y="4495800"/>
            <a:ext cx="7315200" cy="369332"/>
          </a:xfrm>
          <a:prstGeom prst="rect">
            <a:avLst/>
          </a:prstGeom>
          <a:noFill/>
        </p:spPr>
        <p:txBody>
          <a:bodyPr wrap="square" rtlCol="0">
            <a:spAutoFit/>
          </a:bodyPr>
          <a:lstStyle/>
          <a:p>
            <a:r>
              <a:rPr lang="en-US" dirty="0" smtClean="0"/>
              <a:t>89</a:t>
            </a:r>
            <a:r>
              <a:rPr lang="en-US" smtClean="0"/>
              <a:t>% of them </a:t>
            </a:r>
            <a:r>
              <a:rPr lang="en-US" dirty="0" smtClean="0"/>
              <a:t>voted yes, while the other 11% didn’t.</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914400" y="1071546"/>
          <a:ext cx="7086600" cy="3586178"/>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14400" y="4800600"/>
            <a:ext cx="7543800" cy="646331"/>
          </a:xfrm>
          <a:prstGeom prst="rect">
            <a:avLst/>
          </a:prstGeom>
          <a:noFill/>
        </p:spPr>
        <p:txBody>
          <a:bodyPr wrap="square" rtlCol="0">
            <a:spAutoFit/>
          </a:bodyPr>
          <a:lstStyle/>
          <a:p>
            <a:r>
              <a:rPr lang="en-US" dirty="0" smtClean="0"/>
              <a:t>The majority used lids on pots almost always, 6 of them used them always, 5 did it very often and only one voted for “not very often”.</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838200" y="785794"/>
          <a:ext cx="7162800" cy="351474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762000" y="4419600"/>
            <a:ext cx="7772400" cy="646331"/>
          </a:xfrm>
          <a:prstGeom prst="rect">
            <a:avLst/>
          </a:prstGeom>
          <a:noFill/>
        </p:spPr>
        <p:txBody>
          <a:bodyPr wrap="square" rtlCol="0">
            <a:spAutoFit/>
          </a:bodyPr>
          <a:lstStyle/>
          <a:p>
            <a:r>
              <a:rPr lang="en-US" dirty="0" smtClean="0"/>
              <a:t>The majority (37%) used lids on pots almost always, 32</a:t>
            </a:r>
            <a:r>
              <a:rPr lang="en-US" smtClean="0"/>
              <a:t>% of them </a:t>
            </a:r>
            <a:r>
              <a:rPr lang="en-US" dirty="0" smtClean="0"/>
              <a:t>used them always, 26% did it very often and only 5% voted for “not very often”.</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000232" y="1000108"/>
          <a:ext cx="5357834" cy="3228988"/>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143000" y="4495800"/>
            <a:ext cx="7315200" cy="369332"/>
          </a:xfrm>
          <a:prstGeom prst="rect">
            <a:avLst/>
          </a:prstGeom>
          <a:noFill/>
        </p:spPr>
        <p:txBody>
          <a:bodyPr wrap="square" rtlCol="0">
            <a:spAutoFit/>
          </a:bodyPr>
          <a:lstStyle/>
          <a:p>
            <a:r>
              <a:rPr lang="en-US" dirty="0" smtClean="0"/>
              <a:t>All of them answered yes to this question.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928794" y="1071546"/>
          <a:ext cx="5357834" cy="337186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38200" y="4495800"/>
            <a:ext cx="7772400" cy="369332"/>
          </a:xfrm>
          <a:prstGeom prst="rect">
            <a:avLst/>
          </a:prstGeom>
          <a:noFill/>
        </p:spPr>
        <p:txBody>
          <a:bodyPr wrap="square" rtlCol="0">
            <a:spAutoFit/>
          </a:bodyPr>
          <a:lstStyle/>
          <a:p>
            <a:r>
              <a:rPr lang="en-US" smtClean="0"/>
              <a:t>All of them </a:t>
            </a:r>
            <a:r>
              <a:rPr lang="en-US" dirty="0" smtClean="0"/>
              <a:t>answered yes to this question</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136339"/>
            <a:ext cx="8915400" cy="1477328"/>
          </a:xfrm>
          <a:prstGeom prst="rect">
            <a:avLst/>
          </a:prstGeom>
        </p:spPr>
        <p:txBody>
          <a:bodyPr wrap="square">
            <a:spAutoFit/>
          </a:bodyPr>
          <a:lstStyle/>
          <a:p>
            <a:r>
              <a:rPr lang="en-US" kern="1400" dirty="0">
                <a:solidFill>
                  <a:srgbClr val="222222"/>
                </a:solidFill>
                <a:latin typeface="Trebuchet MS" panose="020B0603020202020204" pitchFamily="34" charset="0"/>
              </a:rPr>
              <a:t> "</a:t>
            </a:r>
            <a:r>
              <a:rPr lang="en-US" b="1" kern="1400" dirty="0">
                <a:solidFill>
                  <a:srgbClr val="222222"/>
                </a:solidFill>
                <a:latin typeface="Trebuchet MS" panose="020B0603020202020204" pitchFamily="34" charset="0"/>
              </a:rPr>
              <a:t>This project has been funded with support from the European Commission. This publication reflects the views only of </a:t>
            </a:r>
            <a:endParaRPr lang="en-US" kern="1400" dirty="0">
              <a:solidFill>
                <a:srgbClr val="000000"/>
              </a:solidFill>
              <a:latin typeface="Times New Roman" panose="02020603050405020304" pitchFamily="18" charset="0"/>
            </a:endParaRPr>
          </a:p>
          <a:p>
            <a:r>
              <a:rPr lang="en-US" b="1" kern="1400" dirty="0">
                <a:solidFill>
                  <a:srgbClr val="222222"/>
                </a:solidFill>
                <a:latin typeface="Trebuchet MS" panose="020B0603020202020204" pitchFamily="34" charset="0"/>
              </a:rPr>
              <a:t>the author, and the Commission cannot be held responsible for any use which may be made of the information contained therein."</a:t>
            </a:r>
            <a:endParaRPr lang="en-US" kern="1400" dirty="0">
              <a:solidFill>
                <a:srgbClr val="000000"/>
              </a:solidFill>
              <a:latin typeface="Times New Roman" panose="02020603050405020304" pitchFamily="18" charset="0"/>
            </a:endParaRPr>
          </a:p>
          <a:p>
            <a:r>
              <a:rPr lang="en-US" kern="1400" dirty="0">
                <a:solidFill>
                  <a:srgbClr val="000000"/>
                </a:solidFill>
                <a:latin typeface="Times New Roman" panose="02020603050405020304" pitchFamily="18" charset="0"/>
              </a:rPr>
              <a:t> </a:t>
            </a:r>
            <a:endParaRPr lang="en-US" kern="14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4097100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304800" y="381000"/>
          <a:ext cx="8458200"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4099" name="TextBox 2"/>
          <p:cNvSpPr txBox="1">
            <a:spLocks noChangeArrowheads="1"/>
          </p:cNvSpPr>
          <p:nvPr/>
        </p:nvSpPr>
        <p:spPr bwMode="auto">
          <a:xfrm>
            <a:off x="838200" y="5029200"/>
            <a:ext cx="7772400" cy="1323439"/>
          </a:xfrm>
          <a:prstGeom prst="rect">
            <a:avLst/>
          </a:prstGeom>
          <a:noFill/>
          <a:ln w="9525">
            <a:noFill/>
            <a:miter lim="800000"/>
            <a:headEnd/>
            <a:tailEnd/>
          </a:ln>
        </p:spPr>
        <p:txBody>
          <a:bodyPr>
            <a:spAutoFit/>
          </a:bodyPr>
          <a:lstStyle/>
          <a:p>
            <a:r>
              <a:rPr lang="en-US" sz="2000" dirty="0">
                <a:latin typeface="Calibri" pitchFamily="34" charset="0"/>
              </a:rPr>
              <a:t>The majority consisting </a:t>
            </a:r>
            <a:r>
              <a:rPr lang="en-US" sz="2000" dirty="0" smtClean="0">
                <a:latin typeface="Calibri" pitchFamily="34" charset="0"/>
              </a:rPr>
              <a:t>of 16 of our team </a:t>
            </a:r>
            <a:r>
              <a:rPr lang="en-US" sz="2000" dirty="0">
                <a:latin typeface="Calibri" pitchFamily="34" charset="0"/>
              </a:rPr>
              <a:t>considered that the task wasn’t so difficult, followed by 2 </a:t>
            </a:r>
            <a:r>
              <a:rPr lang="en-US" sz="2000" dirty="0" smtClean="0">
                <a:latin typeface="Calibri" pitchFamily="34" charset="0"/>
              </a:rPr>
              <a:t>of our team </a:t>
            </a:r>
            <a:r>
              <a:rPr lang="en-US" sz="2000" dirty="0">
                <a:latin typeface="Calibri" pitchFamily="34" charset="0"/>
              </a:rPr>
              <a:t>who said that that the experiment was easy, while only one </a:t>
            </a:r>
            <a:r>
              <a:rPr lang="en-US" sz="2000" dirty="0" smtClean="0">
                <a:latin typeface="Calibri" pitchFamily="34" charset="0"/>
              </a:rPr>
              <a:t>of our team  </a:t>
            </a:r>
            <a:r>
              <a:rPr lang="en-US" sz="2000" dirty="0">
                <a:latin typeface="Calibri" pitchFamily="34" charset="0"/>
              </a:rPr>
              <a:t>voted that is was difficult enough. No one considered that it was difficult.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457200" y="533400"/>
          <a:ext cx="8305800"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5123" name="TextBox 2"/>
          <p:cNvSpPr txBox="1">
            <a:spLocks noChangeArrowheads="1"/>
          </p:cNvSpPr>
          <p:nvPr/>
        </p:nvSpPr>
        <p:spPr bwMode="auto">
          <a:xfrm>
            <a:off x="381000" y="5257800"/>
            <a:ext cx="8382000" cy="1600438"/>
          </a:xfrm>
          <a:prstGeom prst="rect">
            <a:avLst/>
          </a:prstGeom>
          <a:noFill/>
          <a:ln w="9525">
            <a:noFill/>
            <a:miter lim="800000"/>
            <a:headEnd/>
            <a:tailEnd/>
          </a:ln>
        </p:spPr>
        <p:txBody>
          <a:bodyPr>
            <a:spAutoFit/>
          </a:bodyPr>
          <a:lstStyle/>
          <a:p>
            <a:r>
              <a:rPr lang="en-US" sz="2000" dirty="0">
                <a:latin typeface="Calibri" pitchFamily="34" charset="0"/>
              </a:rPr>
              <a:t>The majority consisting </a:t>
            </a:r>
            <a:r>
              <a:rPr lang="en-US" sz="2000" dirty="0" smtClean="0">
                <a:latin typeface="Calibri" pitchFamily="34" charset="0"/>
              </a:rPr>
              <a:t>of 84</a:t>
            </a:r>
            <a:r>
              <a:rPr lang="en-US" sz="2000" dirty="0">
                <a:latin typeface="Calibri" pitchFamily="34" charset="0"/>
              </a:rPr>
              <a:t>% </a:t>
            </a:r>
            <a:r>
              <a:rPr lang="en-US" sz="2000" dirty="0" smtClean="0">
                <a:latin typeface="Calibri" pitchFamily="34" charset="0"/>
              </a:rPr>
              <a:t>of the of our team </a:t>
            </a:r>
            <a:r>
              <a:rPr lang="en-US" sz="2000" dirty="0">
                <a:latin typeface="Calibri" pitchFamily="34" charset="0"/>
              </a:rPr>
              <a:t>considered that the task wasn’t so difficult, followed by 11% </a:t>
            </a:r>
            <a:r>
              <a:rPr lang="en-US" sz="2000" dirty="0" smtClean="0">
                <a:latin typeface="Calibri" pitchFamily="34" charset="0"/>
              </a:rPr>
              <a:t>of the of our team </a:t>
            </a:r>
            <a:r>
              <a:rPr lang="en-US" sz="2000" dirty="0">
                <a:latin typeface="Calibri" pitchFamily="34" charset="0"/>
              </a:rPr>
              <a:t>who said that that the experiment was easy, while only 5% </a:t>
            </a:r>
            <a:r>
              <a:rPr lang="en-US" sz="2000" dirty="0" smtClean="0">
                <a:latin typeface="Calibri" pitchFamily="34" charset="0"/>
              </a:rPr>
              <a:t>of the of our team  </a:t>
            </a:r>
            <a:r>
              <a:rPr lang="en-US" sz="2000" dirty="0">
                <a:latin typeface="Calibri" pitchFamily="34" charset="0"/>
              </a:rPr>
              <a:t>voted that is was difficult enough. 0% considered that it was difficult.</a:t>
            </a:r>
          </a:p>
          <a:p>
            <a:endParaRPr lang="en-US" dirty="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Box 3"/>
          <p:cNvSpPr txBox="1">
            <a:spLocks noChangeArrowheads="1"/>
          </p:cNvSpPr>
          <p:nvPr/>
        </p:nvSpPr>
        <p:spPr bwMode="auto">
          <a:xfrm>
            <a:off x="685800" y="4876800"/>
            <a:ext cx="7772400" cy="1631216"/>
          </a:xfrm>
          <a:prstGeom prst="rect">
            <a:avLst/>
          </a:prstGeom>
          <a:noFill/>
          <a:ln w="9525">
            <a:noFill/>
            <a:miter lim="800000"/>
            <a:headEnd/>
            <a:tailEnd/>
          </a:ln>
        </p:spPr>
        <p:txBody>
          <a:bodyPr>
            <a:spAutoFit/>
          </a:bodyPr>
          <a:lstStyle/>
          <a:p>
            <a:r>
              <a:rPr lang="en-US" sz="2000" dirty="0" smtClean="0">
                <a:latin typeface="Calibri" pitchFamily="34" charset="0"/>
              </a:rPr>
              <a:t>The majority consisting in 18 people were motivated by environmental reasons, 9 of them voted for “still increasing cost of it”, other 9 people said they were motivated by the project objectives, while 5 were influenced by their families and only one person by friends and classmates.</a:t>
            </a:r>
            <a:endParaRPr lang="en-US" sz="2000" dirty="0">
              <a:latin typeface="Calibri" pitchFamily="34" charset="0"/>
            </a:endParaRPr>
          </a:p>
        </p:txBody>
      </p:sp>
      <p:graphicFrame>
        <p:nvGraphicFramePr>
          <p:cNvPr id="4" name="Chart 3"/>
          <p:cNvGraphicFramePr/>
          <p:nvPr/>
        </p:nvGraphicFramePr>
        <p:xfrm>
          <a:off x="228600" y="228600"/>
          <a:ext cx="8686800" cy="4267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Box 3"/>
          <p:cNvSpPr txBox="1">
            <a:spLocks noChangeArrowheads="1"/>
          </p:cNvSpPr>
          <p:nvPr/>
        </p:nvSpPr>
        <p:spPr bwMode="auto">
          <a:xfrm>
            <a:off x="685800" y="5257800"/>
            <a:ext cx="7467600" cy="646113"/>
          </a:xfrm>
          <a:prstGeom prst="rect">
            <a:avLst/>
          </a:prstGeom>
          <a:noFill/>
          <a:ln w="9525">
            <a:noFill/>
            <a:miter lim="800000"/>
            <a:headEnd/>
            <a:tailEnd/>
          </a:ln>
        </p:spPr>
        <p:txBody>
          <a:bodyPr>
            <a:spAutoFit/>
          </a:bodyPr>
          <a:lstStyle/>
          <a:p>
            <a:pPr algn="ctr"/>
            <a:r>
              <a:rPr lang="en-US" dirty="0" smtClean="0">
                <a:latin typeface="Calibri" pitchFamily="34" charset="0"/>
              </a:rPr>
              <a:t> </a:t>
            </a:r>
            <a:endParaRPr lang="en-US" dirty="0">
              <a:latin typeface="Calibri" pitchFamily="34" charset="0"/>
            </a:endParaRPr>
          </a:p>
          <a:p>
            <a:pPr algn="ctr"/>
            <a:endParaRPr lang="en-US" dirty="0">
              <a:latin typeface="Calibri" pitchFamily="34" charset="0"/>
            </a:endParaRPr>
          </a:p>
        </p:txBody>
      </p:sp>
      <p:graphicFrame>
        <p:nvGraphicFramePr>
          <p:cNvPr id="4" name="Chart 3"/>
          <p:cNvGraphicFramePr/>
          <p:nvPr/>
        </p:nvGraphicFramePr>
        <p:xfrm>
          <a:off x="152400" y="0"/>
          <a:ext cx="8839200" cy="4391025"/>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990600" y="4648200"/>
            <a:ext cx="7239000" cy="1908215"/>
          </a:xfrm>
          <a:prstGeom prst="rect">
            <a:avLst/>
          </a:prstGeom>
          <a:noFill/>
        </p:spPr>
        <p:txBody>
          <a:bodyPr wrap="square" rtlCol="0">
            <a:spAutoFit/>
          </a:bodyPr>
          <a:lstStyle/>
          <a:p>
            <a:r>
              <a:rPr lang="en-US" sz="2000" dirty="0" smtClean="0">
                <a:latin typeface="Calibri" pitchFamily="34" charset="0"/>
              </a:rPr>
              <a:t>The majority consisting in </a:t>
            </a:r>
            <a:r>
              <a:rPr lang="ro-RO" sz="2000" dirty="0" smtClean="0">
                <a:latin typeface="Calibri" pitchFamily="34" charset="0"/>
              </a:rPr>
              <a:t>43%</a:t>
            </a:r>
            <a:r>
              <a:rPr lang="en-US" sz="2000" dirty="0" smtClean="0">
                <a:latin typeface="Calibri" pitchFamily="34" charset="0"/>
              </a:rPr>
              <a:t> were motivated by environmental reasons, </a:t>
            </a:r>
            <a:r>
              <a:rPr lang="ro-RO" sz="2000" dirty="0" smtClean="0">
                <a:latin typeface="Calibri" pitchFamily="34" charset="0"/>
              </a:rPr>
              <a:t>21%</a:t>
            </a:r>
            <a:r>
              <a:rPr lang="en-US" sz="2000" dirty="0" smtClean="0">
                <a:latin typeface="Calibri" pitchFamily="34" charset="0"/>
              </a:rPr>
              <a:t> of them voted for “still increasing cost of it”, other </a:t>
            </a:r>
            <a:r>
              <a:rPr lang="ro-RO" sz="2000" dirty="0" smtClean="0">
                <a:latin typeface="Calibri" pitchFamily="34" charset="0"/>
              </a:rPr>
              <a:t>22%</a:t>
            </a:r>
            <a:r>
              <a:rPr lang="en-US" sz="2000" dirty="0" smtClean="0">
                <a:latin typeface="Calibri" pitchFamily="34" charset="0"/>
              </a:rPr>
              <a:t> people said they were motivated by the project objectives, while </a:t>
            </a:r>
            <a:r>
              <a:rPr lang="ro-RO" sz="2000" dirty="0" smtClean="0">
                <a:latin typeface="Calibri" pitchFamily="34" charset="0"/>
              </a:rPr>
              <a:t>12%</a:t>
            </a:r>
            <a:r>
              <a:rPr lang="en-US" sz="2000" dirty="0" smtClean="0">
                <a:latin typeface="Calibri" pitchFamily="34" charset="0"/>
              </a:rPr>
              <a:t> were influenced by their families and only </a:t>
            </a:r>
            <a:r>
              <a:rPr lang="ro-RO" sz="2000" dirty="0" smtClean="0">
                <a:latin typeface="Calibri" pitchFamily="34" charset="0"/>
              </a:rPr>
              <a:t>2%</a:t>
            </a:r>
            <a:r>
              <a:rPr lang="en-US" sz="2000" dirty="0" smtClean="0">
                <a:latin typeface="Calibri" pitchFamily="34" charset="0"/>
              </a:rPr>
              <a:t> by friends and classmates.</a:t>
            </a:r>
          </a:p>
          <a:p>
            <a:endParaRPr lang="ro-R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Box 2"/>
          <p:cNvSpPr txBox="1">
            <a:spLocks noChangeArrowheads="1"/>
          </p:cNvSpPr>
          <p:nvPr/>
        </p:nvSpPr>
        <p:spPr bwMode="auto">
          <a:xfrm>
            <a:off x="914400" y="4800600"/>
            <a:ext cx="7467600" cy="707886"/>
          </a:xfrm>
          <a:prstGeom prst="rect">
            <a:avLst/>
          </a:prstGeom>
          <a:noFill/>
          <a:ln w="9525">
            <a:noFill/>
            <a:miter lim="800000"/>
            <a:headEnd/>
            <a:tailEnd/>
          </a:ln>
        </p:spPr>
        <p:txBody>
          <a:bodyPr>
            <a:spAutoFit/>
          </a:bodyPr>
          <a:lstStyle/>
          <a:p>
            <a:r>
              <a:rPr lang="en-US" sz="2000" dirty="0" smtClean="0">
                <a:latin typeface="Calibri" pitchFamily="34" charset="0"/>
              </a:rPr>
              <a:t>10 of the voters have a positive and aware attitude to energy saving, while 9 of them have only a positive one.</a:t>
            </a:r>
            <a:endParaRPr lang="en-US" sz="2000" dirty="0">
              <a:latin typeface="Calibri" pitchFamily="34" charset="0"/>
            </a:endParaRPr>
          </a:p>
        </p:txBody>
      </p:sp>
      <p:graphicFrame>
        <p:nvGraphicFramePr>
          <p:cNvPr id="5" name="Chart 4"/>
          <p:cNvGraphicFramePr/>
          <p:nvPr/>
        </p:nvGraphicFramePr>
        <p:xfrm>
          <a:off x="228600" y="152400"/>
          <a:ext cx="8686800" cy="3657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Box 3"/>
          <p:cNvSpPr txBox="1">
            <a:spLocks noChangeArrowheads="1"/>
          </p:cNvSpPr>
          <p:nvPr/>
        </p:nvSpPr>
        <p:spPr bwMode="auto">
          <a:xfrm>
            <a:off x="685800" y="4876800"/>
            <a:ext cx="7848600" cy="923330"/>
          </a:xfrm>
          <a:prstGeom prst="rect">
            <a:avLst/>
          </a:prstGeom>
          <a:noFill/>
          <a:ln w="9525">
            <a:noFill/>
            <a:miter lim="800000"/>
            <a:headEnd/>
            <a:tailEnd/>
          </a:ln>
        </p:spPr>
        <p:txBody>
          <a:bodyPr>
            <a:spAutoFit/>
          </a:bodyPr>
          <a:lstStyle/>
          <a:p>
            <a:r>
              <a:rPr lang="ro-RO" dirty="0" smtClean="0">
                <a:latin typeface="Calibri" pitchFamily="34" charset="0"/>
              </a:rPr>
              <a:t>53</a:t>
            </a:r>
            <a:r>
              <a:rPr lang="ro-RO" smtClean="0">
                <a:latin typeface="Calibri" pitchFamily="34" charset="0"/>
              </a:rPr>
              <a:t>% </a:t>
            </a:r>
            <a:r>
              <a:rPr lang="en-US" smtClean="0">
                <a:latin typeface="Calibri" pitchFamily="34" charset="0"/>
              </a:rPr>
              <a:t>of the </a:t>
            </a:r>
            <a:r>
              <a:rPr lang="en-US" dirty="0" smtClean="0">
                <a:latin typeface="Calibri" pitchFamily="34" charset="0"/>
              </a:rPr>
              <a:t>voters have a positive and aware attitude to energy saving, while </a:t>
            </a:r>
            <a:r>
              <a:rPr lang="ro-RO" dirty="0" smtClean="0">
                <a:latin typeface="Calibri" pitchFamily="34" charset="0"/>
              </a:rPr>
              <a:t>47</a:t>
            </a:r>
            <a:r>
              <a:rPr lang="ro-RO" smtClean="0">
                <a:latin typeface="Calibri" pitchFamily="34" charset="0"/>
              </a:rPr>
              <a:t>%</a:t>
            </a:r>
            <a:r>
              <a:rPr lang="en-US" smtClean="0">
                <a:latin typeface="Calibri" pitchFamily="34" charset="0"/>
              </a:rPr>
              <a:t> of them </a:t>
            </a:r>
            <a:r>
              <a:rPr lang="en-US" dirty="0" smtClean="0">
                <a:latin typeface="Calibri" pitchFamily="34" charset="0"/>
              </a:rPr>
              <a:t>have only a positive one.</a:t>
            </a:r>
          </a:p>
          <a:p>
            <a:endParaRPr lang="en-US" dirty="0">
              <a:latin typeface="Calibri" pitchFamily="34" charset="0"/>
            </a:endParaRPr>
          </a:p>
        </p:txBody>
      </p:sp>
      <p:graphicFrame>
        <p:nvGraphicFramePr>
          <p:cNvPr id="4" name="Chart 3"/>
          <p:cNvGraphicFramePr/>
          <p:nvPr/>
        </p:nvGraphicFramePr>
        <p:xfrm>
          <a:off x="304800" y="152400"/>
          <a:ext cx="8686800" cy="4267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TotalTime>
  <Words>1814</Words>
  <Application>Microsoft Office PowerPoint</Application>
  <PresentationFormat>On-screen Show (4:3)</PresentationFormat>
  <Paragraphs>83</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Times New Roman</vt:lpstr>
      <vt:lpstr>Trebuchet MS</vt:lpstr>
      <vt:lpstr>Tw Cen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Mihaela</dc:creator>
  <cp:lastModifiedBy>Lenovo</cp:lastModifiedBy>
  <cp:revision>37</cp:revision>
  <dcterms:created xsi:type="dcterms:W3CDTF">2019-03-08T06:18:38Z</dcterms:created>
  <dcterms:modified xsi:type="dcterms:W3CDTF">2019-03-10T21:30:06Z</dcterms:modified>
</cp:coreProperties>
</file>