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3" r:id="rId2"/>
    <p:sldId id="274" r:id="rId3"/>
    <p:sldId id="263" r:id="rId4"/>
    <p:sldId id="264" r:id="rId5"/>
    <p:sldId id="265" r:id="rId6"/>
    <p:sldId id="266" r:id="rId7"/>
    <p:sldId id="267" r:id="rId8"/>
    <p:sldId id="257" r:id="rId9"/>
    <p:sldId id="268" r:id="rId10"/>
    <p:sldId id="269" r:id="rId11"/>
    <p:sldId id="270" r:id="rId12"/>
    <p:sldId id="258" r:id="rId13"/>
    <p:sldId id="259" r:id="rId14"/>
    <p:sldId id="260" r:id="rId15"/>
    <p:sldId id="261"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o" initials="V" lastIdx="0" clrIdx="0">
    <p:extLst>
      <p:ext uri="{19B8F6BF-5375-455C-9EA6-DF929625EA0E}">
        <p15:presenceInfo xmlns="" xmlns:p15="http://schemas.microsoft.com/office/powerpoint/2012/main" userId="V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18" autoAdjust="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3"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4"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4"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mj-lt"/>
                <a:cs typeface="Times New Roman" pitchFamily="18" charset="0"/>
              </a:rPr>
              <a:t>2)Do </a:t>
            </a:r>
            <a:r>
              <a:rPr lang="en-US" sz="1600" b="1" i="0" u="none" strike="noStrike" baseline="0" dirty="0">
                <a:latin typeface="+mj-lt"/>
                <a:cs typeface="Times New Roman" pitchFamily="18" charset="0"/>
              </a:rPr>
              <a:t>you believe physical activities can be related to general wellness? </a:t>
            </a:r>
            <a:endParaRPr lang="en-US" sz="1600" b="1" dirty="0">
              <a:latin typeface="+mj-lt"/>
              <a:cs typeface="Times New Roman" pitchFamily="18" charset="0"/>
            </a:endParaRPr>
          </a:p>
        </c:rich>
      </c:tx>
      <c:layout>
        <c:manualLayout>
          <c:xMode val="edge"/>
          <c:yMode val="edge"/>
          <c:x val="0.13954787297157475"/>
          <c:y val="0"/>
        </c:manualLayout>
      </c:layout>
      <c:overlay val="1"/>
    </c:title>
    <c:view3D>
      <c:rotX val="20"/>
      <c:rotY val="130"/>
      <c:depthPercent val="50"/>
      <c:perspective val="20"/>
    </c:view3D>
    <c:plotArea>
      <c:layout>
        <c:manualLayout>
          <c:layoutTarget val="inner"/>
          <c:xMode val="edge"/>
          <c:yMode val="edge"/>
          <c:x val="6.9858831731556686E-2"/>
          <c:y val="0.19886015046013944"/>
          <c:w val="0.69223144575282458"/>
          <c:h val="0.78664706068368095"/>
        </c:manualLayout>
      </c:layout>
      <c:pie3DChart>
        <c:varyColors val="1"/>
        <c:ser>
          <c:idx val="0"/>
          <c:order val="0"/>
          <c:dLbls>
            <c:dLbl>
              <c:idx val="0"/>
              <c:layout>
                <c:manualLayout>
                  <c:x val="-1.1902246396415664E-2"/>
                  <c:y val="-0.33415710084432232"/>
                </c:manualLayout>
              </c:layout>
              <c:dLblPos val="bestFit"/>
              <c:showPercent val="1"/>
              <c:extLst>
                <c:ext xmlns:c15="http://schemas.microsoft.com/office/drawing/2012/chart" uri="{CE6537A1-D6FC-4f65-9D91-7224C49458BB}">
                  <c15:layout/>
                </c:ext>
              </c:extLst>
            </c:dLbl>
            <c:dLbl>
              <c:idx val="1"/>
              <c:layout>
                <c:manualLayout>
                  <c:x val="3.7643395841342672E-2"/>
                  <c:y val="-0.13715997849666381"/>
                </c:manualLayout>
              </c:layout>
              <c:showPercent val="1"/>
              <c:extLst>
                <c:ext xmlns:c15="http://schemas.microsoft.com/office/drawing/2012/chart" uri="{CE6537A1-D6FC-4f65-9D91-7224C49458BB}">
                  <c15:layout/>
                </c:ext>
              </c:extLst>
            </c:dLbl>
            <c:dLbl>
              <c:idx val="2"/>
              <c:layout>
                <c:manualLayout>
                  <c:x val="7.6600551513339318E-2"/>
                  <c:y val="-0.22147076494956178"/>
                </c:manualLayout>
              </c:layout>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showPercent val="1"/>
            <c:showLeaderLines val="1"/>
            <c:extLst>
              <c:ext xmlns:c15="http://schemas.microsoft.com/office/drawing/2012/chart" uri="{CE6537A1-D6FC-4f65-9D91-7224C49458BB}"/>
            </c:extLst>
          </c:dLbls>
          <c:cat>
            <c:strRef>
              <c:f>[Book3]Sheet1!$A$2,[Book3]Sheet1!$A$3,[Book3]Sheet1!$A$4</c:f>
              <c:strCache>
                <c:ptCount val="3"/>
                <c:pt idx="0">
                  <c:v>Yes</c:v>
                </c:pt>
                <c:pt idx="1">
                  <c:v>Not</c:v>
                </c:pt>
                <c:pt idx="2">
                  <c:v>Not really</c:v>
                </c:pt>
              </c:strCache>
            </c:strRef>
          </c:cat>
          <c:val>
            <c:numRef>
              <c:f>[Book3]Sheet1!$B$2,[Book3]Sheet1!$B$3,[Book3]Sheet1!$B$4</c:f>
              <c:numCache>
                <c:formatCode>General</c:formatCode>
                <c:ptCount val="3"/>
                <c:pt idx="0">
                  <c:v>118</c:v>
                </c:pt>
                <c:pt idx="1">
                  <c:v>9</c:v>
                </c:pt>
                <c:pt idx="2">
                  <c:v>25</c:v>
                </c:pt>
              </c:numCache>
            </c:numRef>
          </c:val>
        </c:ser>
        <c:dLbls>
          <c:showVal val="1"/>
          <c:showCatName val="1"/>
        </c:dLbls>
      </c:pie3DChart>
    </c:plotArea>
    <c:legend>
      <c:legendPos val="r"/>
      <c:layout>
        <c:manualLayout>
          <c:xMode val="edge"/>
          <c:yMode val="edge"/>
          <c:x val="0.80397557433923161"/>
          <c:y val="0.5557252442677566"/>
          <c:w val="0.16825137960293923"/>
          <c:h val="0.39829632040809421"/>
        </c:manualLayout>
      </c:layout>
      <c:txPr>
        <a:bodyPr/>
        <a:lstStyle/>
        <a:p>
          <a:pPr>
            <a:defRPr lang="en-US" sz="2000">
              <a:latin typeface="Times New Roman" pitchFamily="18" charset="0"/>
              <a:cs typeface="Times New Roman" pitchFamily="18" charset="0"/>
            </a:defRPr>
          </a:pPr>
          <a:endParaRPr lang="en-US"/>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mj-lt"/>
                <a:cs typeface="Times New Roman" pitchFamily="18" charset="0"/>
              </a:rPr>
              <a:t>3) Do </a:t>
            </a:r>
            <a:r>
              <a:rPr lang="en-US" sz="1600" b="1" i="0" u="none" strike="noStrike" baseline="0" dirty="0">
                <a:latin typeface="+mj-lt"/>
                <a:cs typeface="Times New Roman" pitchFamily="18" charset="0"/>
              </a:rPr>
              <a:t>you usually do sports or physical activities? </a:t>
            </a:r>
            <a:endParaRPr lang="en-US" sz="1600" b="1" dirty="0">
              <a:latin typeface="+mj-lt"/>
              <a:cs typeface="Times New Roman" pitchFamily="18" charset="0"/>
            </a:endParaRPr>
          </a:p>
        </c:rich>
      </c:tx>
      <c:layout/>
      <c:overlay val="1"/>
    </c:title>
    <c:view3D>
      <c:rotX val="20"/>
      <c:rotY val="330"/>
      <c:perspective val="20"/>
    </c:view3D>
    <c:plotArea>
      <c:layout>
        <c:manualLayout>
          <c:layoutTarget val="inner"/>
          <c:xMode val="edge"/>
          <c:yMode val="edge"/>
          <c:x val="8.1852728888761037E-2"/>
          <c:y val="0.23204229795290243"/>
          <c:w val="0.72736333646367712"/>
          <c:h val="0.73961661042369886"/>
        </c:manualLayout>
      </c:layout>
      <c:pie3DChart>
        <c:varyColors val="1"/>
        <c:ser>
          <c:idx val="0"/>
          <c:order val="0"/>
          <c:dLbls>
            <c:dLbl>
              <c:idx val="0"/>
              <c:layout>
                <c:manualLayout>
                  <c:x val="0.11743119266055049"/>
                  <c:y val="-0.24603174603174621"/>
                </c:manualLayout>
              </c:layout>
              <c:dLblPos val="inEnd"/>
              <c:showPercent val="1"/>
              <c:extLst>
                <c:ext xmlns:c15="http://schemas.microsoft.com/office/drawing/2012/chart" uri="{CE6537A1-D6FC-4f65-9D91-7224C49458BB}">
                  <c15:layout/>
                </c:ext>
              </c:extLst>
            </c:dLbl>
            <c:dLbl>
              <c:idx val="1"/>
              <c:layout>
                <c:manualLayout>
                  <c:x val="-9.5412844036697253E-2"/>
                  <c:y val="-0.25396825396825451"/>
                </c:manualLayout>
              </c:layout>
              <c:dLblPos val="inEnd"/>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dLblPos val="inEnd"/>
            <c:showPercent val="1"/>
            <c:showLeaderLines val="1"/>
            <c:extLst>
              <c:ext xmlns:c15="http://schemas.microsoft.com/office/drawing/2012/chart" uri="{CE6537A1-D6FC-4f65-9D91-7224C49458BB}"/>
            </c:extLst>
          </c:dLbls>
          <c:cat>
            <c:strRef>
              <c:f>[Book3]Sheet1!$A$2,[Book3]Sheet1!$A$3</c:f>
              <c:strCache>
                <c:ptCount val="2"/>
                <c:pt idx="0">
                  <c:v>Yes</c:v>
                </c:pt>
                <c:pt idx="1">
                  <c:v>Not</c:v>
                </c:pt>
              </c:strCache>
            </c:strRef>
          </c:cat>
          <c:val>
            <c:numRef>
              <c:f>[Book3]Sheet1!$B$2,[Book3]Sheet1!$B$3</c:f>
              <c:numCache>
                <c:formatCode>General</c:formatCode>
                <c:ptCount val="2"/>
                <c:pt idx="0">
                  <c:v>101</c:v>
                </c:pt>
                <c:pt idx="1">
                  <c:v>51</c:v>
                </c:pt>
              </c:numCache>
            </c:numRef>
          </c:val>
        </c:ser>
        <c:dLbls>
          <c:showVal val="1"/>
        </c:dLbls>
      </c:pie3DChart>
    </c:plotArea>
    <c:legend>
      <c:legendPos val="r"/>
      <c:layout>
        <c:manualLayout>
          <c:xMode val="edge"/>
          <c:yMode val="edge"/>
          <c:x val="0.84245193207273761"/>
          <c:y val="0.46448668775721691"/>
          <c:w val="0.14694632838051266"/>
          <c:h val="0.37282110645452782"/>
        </c:manualLayout>
      </c:layout>
      <c:txPr>
        <a:bodyPr/>
        <a:lstStyle/>
        <a:p>
          <a:pPr>
            <a:defRPr lang="en-US" sz="2400">
              <a:latin typeface="Times New Roman" pitchFamily="18" charset="0"/>
              <a:cs typeface="Times New Roman" pitchFamily="18" charset="0"/>
            </a:defRPr>
          </a:pPr>
          <a:endParaRPr lang="en-US"/>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Times New Roman" pitchFamily="18" charset="0"/>
                <a:cs typeface="Times New Roman" pitchFamily="18" charset="0"/>
              </a:rPr>
              <a:t>4) If </a:t>
            </a:r>
            <a:r>
              <a:rPr lang="en-US" sz="1600" b="1" i="0" u="none" strike="noStrike" baseline="0" dirty="0">
                <a:latin typeface="Times New Roman" pitchFamily="18" charset="0"/>
                <a:cs typeface="Times New Roman" pitchFamily="18" charset="0"/>
              </a:rPr>
              <a:t>you do sport, how many hours a week, on average, do you participate in sports or physical activities? </a:t>
            </a:r>
            <a:endParaRPr lang="en-US" sz="1600" b="1" dirty="0">
              <a:latin typeface="Times New Roman" pitchFamily="18" charset="0"/>
              <a:cs typeface="Times New Roman" pitchFamily="18" charset="0"/>
            </a:endParaRPr>
          </a:p>
        </c:rich>
      </c:tx>
      <c:layout>
        <c:manualLayout>
          <c:xMode val="edge"/>
          <c:yMode val="edge"/>
          <c:x val="0.11136442141623511"/>
          <c:y val="1.2288786482334868E-2"/>
        </c:manualLayout>
      </c:layout>
      <c:overlay val="1"/>
    </c:title>
    <c:view3D>
      <c:rotX val="20"/>
      <c:rotY val="110"/>
      <c:perspective val="0"/>
    </c:view3D>
    <c:plotArea>
      <c:layout>
        <c:manualLayout>
          <c:layoutTarget val="inner"/>
          <c:xMode val="edge"/>
          <c:yMode val="edge"/>
          <c:x val="7.7795035403152871E-2"/>
          <c:y val="0.28809428480741783"/>
          <c:w val="0.62138893318255961"/>
          <c:h val="0.70576120096725536"/>
        </c:manualLayout>
      </c:layout>
      <c:pie3DChart>
        <c:varyColors val="1"/>
        <c:ser>
          <c:idx val="0"/>
          <c:order val="0"/>
          <c:dLbls>
            <c:dLbl>
              <c:idx val="0"/>
              <c:layout>
                <c:manualLayout>
                  <c:x val="-7.1210114279756487E-2"/>
                  <c:y val="9.0308550140909827E-2"/>
                </c:manualLayout>
              </c:layout>
              <c:dLblPos val="bestFit"/>
              <c:showPercent val="1"/>
              <c:extLst>
                <c:ext xmlns:c15="http://schemas.microsoft.com/office/drawing/2012/chart" uri="{CE6537A1-D6FC-4f65-9D91-7224C49458BB}">
                  <c15:layout/>
                </c:ext>
              </c:extLst>
            </c:dLbl>
            <c:dLbl>
              <c:idx val="1"/>
              <c:layout>
                <c:manualLayout>
                  <c:x val="-3.1811204946531946E-2"/>
                  <c:y val="-0.15185408275578471"/>
                </c:manualLayout>
              </c:layout>
              <c:dLblPos val="bestFit"/>
              <c:showPercent val="1"/>
              <c:extLst>
                <c:ext xmlns:c15="http://schemas.microsoft.com/office/drawing/2012/chart" uri="{CE6537A1-D6FC-4f65-9D91-7224C49458BB}">
                  <c15:layout/>
                </c:ext>
              </c:extLst>
            </c:dLbl>
            <c:dLbl>
              <c:idx val="2"/>
              <c:layout>
                <c:manualLayout>
                  <c:x val="1.5958549222797942E-2"/>
                  <c:y val="-0.17687821280404464"/>
                </c:manualLayout>
              </c:layout>
              <c:dLblPos val="bestFit"/>
              <c:showPercent val="1"/>
              <c:extLst>
                <c:ext xmlns:c15="http://schemas.microsoft.com/office/drawing/2012/chart" uri="{CE6537A1-D6FC-4f65-9D91-7224C49458BB}">
                  <c15:layout/>
                </c:ext>
              </c:extLst>
            </c:dLbl>
            <c:dLbl>
              <c:idx val="3"/>
              <c:layout>
                <c:manualLayout>
                  <c:x val="-2.5441638448043835E-3"/>
                  <c:y val="-0.1931867387544299"/>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dLblPos val="bestFit"/>
            <c:showPercent val="1"/>
            <c:showLeaderLines val="1"/>
            <c:extLst>
              <c:ext xmlns:c15="http://schemas.microsoft.com/office/drawing/2012/chart" uri="{CE6537A1-D6FC-4f65-9D91-7224C49458BB}"/>
            </c:extLst>
          </c:dLbls>
          <c:cat>
            <c:strRef>
              <c:f>[Book4]Sheet1!$A$2,[Book4]Sheet1!$A$3,[Book4]Sheet1!$A$4,[Book4]Sheet1!$A$5</c:f>
              <c:strCache>
                <c:ptCount val="4"/>
                <c:pt idx="0">
                  <c:v>1-2 hours</c:v>
                </c:pt>
                <c:pt idx="1">
                  <c:v>2-3 hours</c:v>
                </c:pt>
                <c:pt idx="2">
                  <c:v>2-4 hours</c:v>
                </c:pt>
                <c:pt idx="3">
                  <c:v>4+ hours</c:v>
                </c:pt>
              </c:strCache>
            </c:strRef>
          </c:cat>
          <c:val>
            <c:numRef>
              <c:f>[Book4]Sheet1!$B$2,[Book4]Sheet1!$B$3,[Book4]Sheet1!$B$4,[Book4]Sheet1!$B$5</c:f>
              <c:numCache>
                <c:formatCode>General</c:formatCode>
                <c:ptCount val="4"/>
                <c:pt idx="0">
                  <c:v>57</c:v>
                </c:pt>
                <c:pt idx="1">
                  <c:v>24</c:v>
                </c:pt>
                <c:pt idx="2">
                  <c:v>23</c:v>
                </c:pt>
                <c:pt idx="3">
                  <c:v>21</c:v>
                </c:pt>
              </c:numCache>
            </c:numRef>
          </c:val>
        </c:ser>
      </c:pie3DChart>
    </c:plotArea>
    <c:legend>
      <c:legendPos val="r"/>
      <c:layout>
        <c:manualLayout>
          <c:xMode val="edge"/>
          <c:yMode val="edge"/>
          <c:x val="0.79010294119437108"/>
          <c:y val="0.47798517120843842"/>
          <c:w val="0.19377727357380131"/>
          <c:h val="0.48532268439361287"/>
        </c:manualLayout>
      </c:layout>
      <c:txPr>
        <a:bodyPr/>
        <a:lstStyle/>
        <a:p>
          <a:pPr>
            <a:defRPr lang="en-US" sz="2000">
              <a:latin typeface="Times New Roman" pitchFamily="18" charset="0"/>
              <a:cs typeface="Times New Roman" pitchFamily="18" charset="0"/>
            </a:defRPr>
          </a:pPr>
          <a:endParaRPr lang="en-US"/>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2000">
                <a:latin typeface="Times New Roman" pitchFamily="18" charset="0"/>
                <a:cs typeface="Times New Roman" pitchFamily="18" charset="0"/>
              </a:defRPr>
            </a:pPr>
            <a:r>
              <a:rPr lang="en-US" sz="1600" b="1" i="0" u="none" strike="noStrike" baseline="0" dirty="0" smtClean="0">
                <a:latin typeface="Times New Roman" pitchFamily="18" charset="0"/>
                <a:cs typeface="Times New Roman" pitchFamily="18" charset="0"/>
              </a:rPr>
              <a:t>5) If </a:t>
            </a:r>
            <a:r>
              <a:rPr lang="en-US" sz="1600" b="1" i="0" u="none" strike="noStrike" baseline="0" dirty="0">
                <a:latin typeface="Times New Roman" pitchFamily="18" charset="0"/>
                <a:cs typeface="Times New Roman" pitchFamily="18" charset="0"/>
              </a:rPr>
              <a:t>yes, which sport/sports do you prefer?  </a:t>
            </a:r>
            <a:endParaRPr lang="en-US" sz="1600" b="1" dirty="0">
              <a:latin typeface="Times New Roman" pitchFamily="18" charset="0"/>
              <a:cs typeface="Times New Roman" pitchFamily="18" charset="0"/>
            </a:endParaRPr>
          </a:p>
        </c:rich>
      </c:tx>
      <c:layout>
        <c:manualLayout>
          <c:xMode val="edge"/>
          <c:yMode val="edge"/>
          <c:x val="0.11991287839660339"/>
          <c:y val="4.2658145540750071E-2"/>
        </c:manualLayout>
      </c:layout>
      <c:overlay val="1"/>
    </c:title>
    <c:view3D>
      <c:rotX val="20"/>
      <c:rotY val="10"/>
      <c:perspective val="0"/>
    </c:view3D>
    <c:plotArea>
      <c:layout>
        <c:manualLayout>
          <c:layoutTarget val="inner"/>
          <c:xMode val="edge"/>
          <c:yMode val="edge"/>
          <c:x val="8.7837853415239725E-2"/>
          <c:y val="0.24408848207475242"/>
          <c:w val="0.63447304663840276"/>
          <c:h val="0.75591151792524791"/>
        </c:manualLayout>
      </c:layout>
      <c:pie3DChart>
        <c:varyColors val="1"/>
        <c:ser>
          <c:idx val="0"/>
          <c:order val="0"/>
          <c:dLbls>
            <c:dLbl>
              <c:idx val="0"/>
              <c:layout>
                <c:manualLayout>
                  <c:x val="3.1872035162097481E-2"/>
                  <c:y val="-0.12628984306023541"/>
                </c:manualLayout>
              </c:layout>
              <c:dLblPos val="bestFit"/>
              <c:showPercent val="1"/>
              <c:extLst>
                <c:ext xmlns:c15="http://schemas.microsoft.com/office/drawing/2012/chart" uri="{CE6537A1-D6FC-4f65-9D91-7224C49458BB}">
                  <c15:layout/>
                </c:ext>
              </c:extLst>
            </c:dLbl>
            <c:dLbl>
              <c:idx val="1"/>
              <c:layout>
                <c:manualLayout>
                  <c:x val="5.8933648814224514E-3"/>
                  <c:y val="-8.773323243061433E-2"/>
                </c:manualLayout>
              </c:layout>
              <c:dLblPos val="bestFit"/>
              <c:showPercent val="1"/>
              <c:extLst>
                <c:ext xmlns:c15="http://schemas.microsoft.com/office/drawing/2012/chart" uri="{CE6537A1-D6FC-4f65-9D91-7224C49458BB}">
                  <c15:layout/>
                </c:ext>
              </c:extLst>
            </c:dLbl>
            <c:dLbl>
              <c:idx val="2"/>
              <c:layout>
                <c:manualLayout>
                  <c:x val="2.3351071744178151E-2"/>
                  <c:y val="-0.18861240743076496"/>
                </c:manualLayout>
              </c:layout>
              <c:dLblPos val="bestFit"/>
              <c:showPercent val="1"/>
              <c:extLst>
                <c:ext xmlns:c15="http://schemas.microsoft.com/office/drawing/2012/chart" uri="{CE6537A1-D6FC-4f65-9D91-7224C49458BB}">
                  <c15:layout/>
                </c:ext>
              </c:extLst>
            </c:dLbl>
            <c:dLbl>
              <c:idx val="3"/>
              <c:layout>
                <c:manualLayout>
                  <c:x val="9.2147193045895054E-2"/>
                  <c:y val="-1.2029766302095532E-2"/>
                </c:manualLayout>
              </c:layout>
              <c:dLblPos val="bestFit"/>
              <c:showPercent val="1"/>
              <c:extLst>
                <c:ext xmlns:c15="http://schemas.microsoft.com/office/drawing/2012/chart" uri="{CE6537A1-D6FC-4f65-9D91-7224C49458BB}">
                  <c15:layout/>
                </c:ext>
              </c:extLst>
            </c:dLbl>
            <c:dLbl>
              <c:idx val="4"/>
              <c:layout>
                <c:manualLayout>
                  <c:x val="-6.2371969633959287E-2"/>
                  <c:y val="3.5859865342919163E-2"/>
                </c:manualLayout>
              </c:layout>
              <c:dLblPos val="bestFit"/>
              <c:showPercent val="1"/>
              <c:extLst>
                <c:ext xmlns:c15="http://schemas.microsoft.com/office/drawing/2012/chart" uri="{CE6537A1-D6FC-4f65-9D91-7224C49458BB}">
                  <c15:layout/>
                </c:ext>
              </c:extLst>
            </c:dLbl>
            <c:dLbl>
              <c:idx val="5"/>
              <c:layout>
                <c:manualLayout>
                  <c:x val="-9.3389833544341633E-2"/>
                  <c:y val="1.69797654011784E-2"/>
                </c:manualLayout>
              </c:layout>
              <c:dLblPos val="bestFit"/>
              <c:showPercent val="1"/>
              <c:extLst>
                <c:ext xmlns:c15="http://schemas.microsoft.com/office/drawing/2012/chart" uri="{CE6537A1-D6FC-4f65-9D91-7224C49458BB}">
                  <c15:layout/>
                </c:ext>
              </c:extLst>
            </c:dLbl>
            <c:dLbl>
              <c:idx val="6"/>
              <c:layout>
                <c:manualLayout>
                  <c:x val="-3.0026784072282011E-2"/>
                  <c:y val="-6.2904196472008511E-2"/>
                </c:manualLayout>
              </c:layout>
              <c:dLblPos val="bestFit"/>
              <c:showPercent val="1"/>
              <c:extLst>
                <c:ext xmlns:c15="http://schemas.microsoft.com/office/drawing/2012/chart" uri="{CE6537A1-D6FC-4f65-9D91-7224C49458BB}">
                  <c15:layout/>
                </c:ext>
              </c:extLst>
            </c:dLbl>
            <c:dLbl>
              <c:idx val="7"/>
              <c:layout>
                <c:manualLayout>
                  <c:x val="-4.2789253527213904E-2"/>
                  <c:y val="-9.8739797113461508E-2"/>
                </c:manualLayout>
              </c:layout>
              <c:dLblPos val="bestFit"/>
              <c:showPercent val="1"/>
              <c:extLst>
                <c:ext xmlns:c15="http://schemas.microsoft.com/office/drawing/2012/chart" uri="{CE6537A1-D6FC-4f65-9D91-7224C49458BB}">
                  <c15:layout/>
                </c:ext>
              </c:extLst>
            </c:dLbl>
            <c:dLbl>
              <c:idx val="8"/>
              <c:layout>
                <c:manualLayout>
                  <c:x val="-3.0948966260368572E-2"/>
                  <c:y val="-0.11789978197805379"/>
                </c:manualLayout>
              </c:layout>
              <c:dLblPos val="bestFit"/>
              <c:showPercent val="1"/>
              <c:extLst>
                <c:ext xmlns:c15="http://schemas.microsoft.com/office/drawing/2012/chart" uri="{CE6537A1-D6FC-4f65-9D91-7224C49458BB}">
                  <c15:layout/>
                </c:ext>
              </c:extLst>
            </c:dLbl>
            <c:dLbl>
              <c:idx val="9"/>
              <c:layout>
                <c:manualLayout>
                  <c:x val="-3.7069950533792804E-3"/>
                  <c:y val="-0.10431731502669704"/>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lang="en-US" sz="1800">
                    <a:latin typeface="+mj-lt"/>
                    <a:cs typeface="Times New Roman" pitchFamily="18" charset="0"/>
                  </a:defRPr>
                </a:pPr>
                <a:endParaRPr lang="en-US"/>
              </a:p>
            </c:txPr>
            <c:dLblPos val="bestFit"/>
            <c:showPercent val="1"/>
            <c:showLeaderLines val="1"/>
            <c:extLst>
              <c:ext xmlns:c15="http://schemas.microsoft.com/office/drawing/2012/chart" uri="{CE6537A1-D6FC-4f65-9D91-7224C49458BB}"/>
            </c:extLst>
          </c:dLbls>
          <c:cat>
            <c:strRef>
              <c:f>[Book4]Sheet1!$A$2,[Book4]Sheet1!$A$3,[Book4]Sheet1!$A$4,[Book4]Sheet1!$A$5,[Book4]Sheet1!$A$6,[Book4]Sheet1!$A$7,[Book4]Sheet1!$A$8,[Book4]Sheet1!$A$9,[Book4]Sheet1!$A$10,[Book4]Sheet1!$A$11</c:f>
              <c:strCache>
                <c:ptCount val="10"/>
                <c:pt idx="0">
                  <c:v>Athletics</c:v>
                </c:pt>
                <c:pt idx="1">
                  <c:v>Basketball</c:v>
                </c:pt>
                <c:pt idx="2">
                  <c:v>Dance</c:v>
                </c:pt>
                <c:pt idx="3">
                  <c:v>Gym</c:v>
                </c:pt>
                <c:pt idx="4">
                  <c:v>Martial arts</c:v>
                </c:pt>
                <c:pt idx="5">
                  <c:v>Other sports</c:v>
                </c:pt>
                <c:pt idx="6">
                  <c:v>Swimming</c:v>
                </c:pt>
                <c:pt idx="7">
                  <c:v>Soccer</c:v>
                </c:pt>
                <c:pt idx="8">
                  <c:v>Volleyball</c:v>
                </c:pt>
                <c:pt idx="9">
                  <c:v>Tennis</c:v>
                </c:pt>
              </c:strCache>
            </c:strRef>
          </c:cat>
          <c:val>
            <c:numRef>
              <c:f>[Book4]Sheet1!$B$2,[Book4]Sheet1!$B$3,[Book4]Sheet1!$B$4,[Book4]Sheet1!$B$5,[Book4]Sheet1!$B$6,[Book4]Sheet1!$B$7,[Book4]Sheet1!$B$8,[Book4]Sheet1!$B$9,[Book4]Sheet1!$B$10,[Book4]Sheet1!$B$11</c:f>
              <c:numCache>
                <c:formatCode>General</c:formatCode>
                <c:ptCount val="10"/>
                <c:pt idx="0">
                  <c:v>26</c:v>
                </c:pt>
                <c:pt idx="1">
                  <c:v>28</c:v>
                </c:pt>
                <c:pt idx="2">
                  <c:v>31</c:v>
                </c:pt>
                <c:pt idx="3">
                  <c:v>55</c:v>
                </c:pt>
                <c:pt idx="4">
                  <c:v>16</c:v>
                </c:pt>
                <c:pt idx="5">
                  <c:v>38</c:v>
                </c:pt>
                <c:pt idx="6">
                  <c:v>46</c:v>
                </c:pt>
                <c:pt idx="7">
                  <c:v>38</c:v>
                </c:pt>
                <c:pt idx="8">
                  <c:v>10</c:v>
                </c:pt>
                <c:pt idx="9">
                  <c:v>25</c:v>
                </c:pt>
              </c:numCache>
            </c:numRef>
          </c:val>
        </c:ser>
        <c:dLbls>
          <c:showVal val="1"/>
        </c:dLbls>
      </c:pie3DChart>
    </c:plotArea>
    <c:legend>
      <c:legendPos val="r"/>
      <c:layout>
        <c:manualLayout>
          <c:xMode val="edge"/>
          <c:yMode val="edge"/>
          <c:x val="0.81598139174910833"/>
          <c:y val="0.22413544988798628"/>
          <c:w val="0.18118884177939329"/>
          <c:h val="0.66461978293903301"/>
        </c:manualLayout>
      </c:layout>
      <c:txPr>
        <a:bodyPr/>
        <a:lstStyle/>
        <a:p>
          <a:pPr>
            <a:defRPr lang="en-US" sz="1400">
              <a:latin typeface="Times New Roman" pitchFamily="18" charset="0"/>
              <a:cs typeface="Times New Roman" pitchFamily="18" charset="0"/>
            </a:defRPr>
          </a:pPr>
          <a:endParaRPr lang="en-US"/>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a:pPr>
            <a:r>
              <a:rPr lang="en-US" sz="1600" b="1" i="0" u="none" strike="noStrike" baseline="0" dirty="0" smtClean="0">
                <a:latin typeface="Times New Roman" pitchFamily="18" charset="0"/>
                <a:cs typeface="Times New Roman" pitchFamily="18" charset="0"/>
              </a:rPr>
              <a:t>6) Why </a:t>
            </a:r>
            <a:r>
              <a:rPr lang="en-US" sz="1600" b="1" i="0" u="none" strike="noStrike" baseline="0" dirty="0">
                <a:latin typeface="Times New Roman" pitchFamily="18" charset="0"/>
                <a:cs typeface="Times New Roman" pitchFamily="18" charset="0"/>
              </a:rPr>
              <a:t>do you prefer doing this sport/these sports?  </a:t>
            </a:r>
            <a:endParaRPr lang="en-US" sz="1600" b="1" dirty="0">
              <a:latin typeface="Times New Roman" pitchFamily="18" charset="0"/>
              <a:cs typeface="Times New Roman" pitchFamily="18" charset="0"/>
            </a:endParaRPr>
          </a:p>
        </c:rich>
      </c:tx>
      <c:layout>
        <c:manualLayout>
          <c:xMode val="edge"/>
          <c:yMode val="edge"/>
          <c:x val="7.4543011759029457E-2"/>
          <c:y val="4.1841004184100396E-2"/>
        </c:manualLayout>
      </c:layout>
      <c:overlay val="1"/>
    </c:title>
    <c:view3D>
      <c:rotX val="30"/>
      <c:perspective val="30"/>
    </c:view3D>
    <c:plotArea>
      <c:layout>
        <c:manualLayout>
          <c:layoutTarget val="inner"/>
          <c:xMode val="edge"/>
          <c:yMode val="edge"/>
          <c:x val="6.3910438822075533E-2"/>
          <c:y val="0.22113525459083849"/>
          <c:w val="0.47808877297627911"/>
          <c:h val="0.73779637377963769"/>
        </c:manualLayout>
      </c:layout>
      <c:pie3DChart>
        <c:varyColors val="1"/>
        <c:ser>
          <c:idx val="0"/>
          <c:order val="0"/>
          <c:explosion val="3"/>
          <c:dPt>
            <c:idx val="0"/>
            <c:explosion val="0"/>
          </c:dPt>
          <c:dPt>
            <c:idx val="1"/>
            <c:explosion val="0"/>
          </c:dPt>
          <c:dPt>
            <c:idx val="2"/>
            <c:explosion val="0"/>
          </c:dPt>
          <c:dPt>
            <c:idx val="3"/>
            <c:explosion val="0"/>
          </c:dPt>
          <c:dPt>
            <c:idx val="4"/>
            <c:explosion val="0"/>
          </c:dPt>
          <c:dPt>
            <c:idx val="5"/>
            <c:explosion val="0"/>
          </c:dPt>
          <c:dPt>
            <c:idx val="6"/>
            <c:explosion val="0"/>
          </c:dPt>
          <c:dPt>
            <c:idx val="7"/>
            <c:explosion val="0"/>
          </c:dPt>
          <c:dPt>
            <c:idx val="8"/>
            <c:explosion val="0"/>
          </c:dPt>
          <c:dPt>
            <c:idx val="9"/>
            <c:explosion val="0"/>
          </c:dPt>
          <c:dLbls>
            <c:dLbl>
              <c:idx val="0"/>
              <c:layout>
                <c:manualLayout>
                  <c:x val="1.0282724168195301E-2"/>
                  <c:y val="-0.12231146838862715"/>
                </c:manualLayout>
              </c:layout>
              <c:dLblPos val="bestFit"/>
              <c:showPercent val="1"/>
              <c:extLst>
                <c:ext xmlns:c15="http://schemas.microsoft.com/office/drawing/2012/chart" uri="{CE6537A1-D6FC-4f65-9D91-7224C49458BB}">
                  <c15:layout/>
                </c:ext>
              </c:extLst>
            </c:dLbl>
            <c:dLbl>
              <c:idx val="1"/>
              <c:layout>
                <c:manualLayout>
                  <c:x val="3.6390514577120052E-2"/>
                  <c:y val="-0.11547150748415862"/>
                </c:manualLayout>
              </c:layout>
              <c:dLblPos val="bestFit"/>
              <c:showPercent val="1"/>
              <c:extLst>
                <c:ext xmlns:c15="http://schemas.microsoft.com/office/drawing/2012/chart" uri="{CE6537A1-D6FC-4f65-9D91-7224C49458BB}">
                  <c15:layout/>
                </c:ext>
              </c:extLst>
            </c:dLbl>
            <c:dLbl>
              <c:idx val="2"/>
              <c:layout>
                <c:manualLayout>
                  <c:x val="5.1592481209262533E-2"/>
                  <c:y val="-4.5971952250738517E-2"/>
                </c:manualLayout>
              </c:layout>
              <c:dLblPos val="bestFit"/>
              <c:showPercent val="1"/>
              <c:extLst>
                <c:ext xmlns:c15="http://schemas.microsoft.com/office/drawing/2012/chart" uri="{CE6537A1-D6FC-4f65-9D91-7224C49458BB}">
                  <c15:layout/>
                </c:ext>
              </c:extLst>
            </c:dLbl>
            <c:dLbl>
              <c:idx val="3"/>
              <c:layout>
                <c:manualLayout>
                  <c:x val="2.5326960912770213E-2"/>
                  <c:y val="1.2593153889236649E-2"/>
                </c:manualLayout>
              </c:layout>
              <c:dLblPos val="bestFit"/>
              <c:showPercent val="1"/>
              <c:extLst>
                <c:ext xmlns:c15="http://schemas.microsoft.com/office/drawing/2012/chart" uri="{CE6537A1-D6FC-4f65-9D91-7224C49458BB}">
                  <c15:layout/>
                </c:ext>
              </c:extLst>
            </c:dLbl>
            <c:dLbl>
              <c:idx val="4"/>
              <c:layout>
                <c:manualLayout>
                  <c:x val="4.6121683284042744E-2"/>
                  <c:y val="3.1318595635796573E-2"/>
                </c:manualLayout>
              </c:layout>
              <c:dLblPos val="bestFit"/>
              <c:showPercent val="1"/>
              <c:extLst>
                <c:ext xmlns:c15="http://schemas.microsoft.com/office/drawing/2012/chart" uri="{CE6537A1-D6FC-4f65-9D91-7224C49458BB}">
                  <c15:layout/>
                </c:ext>
              </c:extLst>
            </c:dLbl>
            <c:dLbl>
              <c:idx val="5"/>
              <c:layout>
                <c:manualLayout>
                  <c:x val="-9.6535599452604245E-2"/>
                  <c:y val="2.9598611888995048E-2"/>
                </c:manualLayout>
              </c:layout>
              <c:dLblPos val="bestFit"/>
              <c:showPercent val="1"/>
              <c:extLst>
                <c:ext xmlns:c15="http://schemas.microsoft.com/office/drawing/2012/chart" uri="{CE6537A1-D6FC-4f65-9D91-7224C49458BB}">
                  <c15:layout/>
                </c:ext>
              </c:extLst>
            </c:dLbl>
            <c:dLbl>
              <c:idx val="6"/>
              <c:layout>
                <c:manualLayout>
                  <c:x val="-6.548111359297204E-2"/>
                  <c:y val="-1.6248586081551521E-2"/>
                </c:manualLayout>
              </c:layout>
              <c:dLblPos val="bestFit"/>
              <c:showPercent val="1"/>
              <c:extLst>
                <c:ext xmlns:c15="http://schemas.microsoft.com/office/drawing/2012/chart" uri="{CE6537A1-D6FC-4f65-9D91-7224C49458BB}">
                  <c15:layout/>
                </c:ext>
              </c:extLst>
            </c:dLbl>
            <c:dLbl>
              <c:idx val="7"/>
              <c:layout>
                <c:manualLayout>
                  <c:x val="3.3790467158324759E-3"/>
                  <c:y val="-0.20050384915274724"/>
                </c:manualLayout>
              </c:layout>
              <c:dLblPos val="bestFit"/>
              <c:showPercent val="1"/>
              <c:extLst>
                <c:ext xmlns:c15="http://schemas.microsoft.com/office/drawing/2012/chart" uri="{CE6537A1-D6FC-4f65-9D91-7224C49458BB}">
                  <c15:layout/>
                </c:ext>
              </c:extLst>
            </c:dLbl>
            <c:dLbl>
              <c:idx val="8"/>
              <c:layout>
                <c:manualLayout>
                  <c:x val="-3.3669424443973035E-2"/>
                  <c:y val="-0.11996683468959686"/>
                </c:manualLayout>
              </c:layout>
              <c:dLblPos val="bestFit"/>
              <c:showPercent val="1"/>
              <c:extLst>
                <c:ext xmlns:c15="http://schemas.microsoft.com/office/drawing/2012/chart" uri="{CE6537A1-D6FC-4f65-9D91-7224C49458BB}">
                  <c15:layout/>
                </c:ext>
              </c:extLst>
            </c:dLbl>
            <c:dLbl>
              <c:idx val="9"/>
              <c:layout>
                <c:manualLayout>
                  <c:x val="-3.8952294196189029E-2"/>
                  <c:y val="-0.13191139810452598"/>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dLblPos val="bestFit"/>
            <c:showPercent val="1"/>
            <c:showLeaderLines val="1"/>
            <c:extLst>
              <c:ext xmlns:c15="http://schemas.microsoft.com/office/drawing/2012/chart" uri="{CE6537A1-D6FC-4f65-9D91-7224C49458BB}"/>
            </c:extLst>
          </c:dLbls>
          <c:cat>
            <c:strRef>
              <c:f>[Book4]Sheet1!$A$2,[Book4]Sheet1!$A$3,[Book4]Sheet1!$A$4,[Book4]Sheet1!$A$5,[Book4]Sheet1!$A$6,[Book4]Sheet1!$A$7,[Book4]Sheet1!$A$8,[Book4]Sheet1!$A$9,[Book4]Sheet1!$A$10,[Book4]Sheet1!$A$11</c:f>
              <c:strCache>
                <c:ptCount val="10"/>
                <c:pt idx="0">
                  <c:v>develops/develop my physical and mental abilities</c:v>
                </c:pt>
                <c:pt idx="1">
                  <c:v>develop/develops my social skills</c:v>
                </c:pt>
                <c:pt idx="2">
                  <c:v> I recharge my batteries</c:v>
                </c:pt>
                <c:pt idx="3">
                  <c:v>I get rid of stress</c:v>
                </c:pt>
                <c:pt idx="4">
                  <c:v>develop/develops my social skills</c:v>
                </c:pt>
                <c:pt idx="5">
                  <c:v> I can meet my friends and spend time in an active way</c:v>
                </c:pt>
                <c:pt idx="6">
                  <c:v>easy to do</c:v>
                </c:pt>
                <c:pt idx="7">
                  <c:v>fun</c:v>
                </c:pt>
                <c:pt idx="8">
                  <c:v>keeps /keep me fit</c:v>
                </c:pt>
                <c:pt idx="9">
                  <c:v>not expensive</c:v>
                </c:pt>
              </c:strCache>
            </c:strRef>
          </c:cat>
          <c:val>
            <c:numRef>
              <c:f>[Book4]Sheet1!$B$2,[Book4]Sheet1!$B$3,[Book4]Sheet1!$B$4,[Book4]Sheet1!$B$5,[Book4]Sheet1!$B$6,[Book4]Sheet1!$B$7,[Book4]Sheet1!$B$8,[Book4]Sheet1!$B$9,[Book4]Sheet1!$B$10,[Book4]Sheet1!$B$11</c:f>
              <c:numCache>
                <c:formatCode>General</c:formatCode>
                <c:ptCount val="10"/>
                <c:pt idx="0">
                  <c:v>44</c:v>
                </c:pt>
                <c:pt idx="1">
                  <c:v>17</c:v>
                </c:pt>
                <c:pt idx="2">
                  <c:v>29</c:v>
                </c:pt>
                <c:pt idx="3">
                  <c:v>49</c:v>
                </c:pt>
                <c:pt idx="4">
                  <c:v>18</c:v>
                </c:pt>
                <c:pt idx="5">
                  <c:v>46</c:v>
                </c:pt>
                <c:pt idx="6">
                  <c:v>35</c:v>
                </c:pt>
                <c:pt idx="7">
                  <c:v>81</c:v>
                </c:pt>
                <c:pt idx="8">
                  <c:v>53</c:v>
                </c:pt>
                <c:pt idx="9">
                  <c:v>2</c:v>
                </c:pt>
              </c:numCache>
            </c:numRef>
          </c:val>
        </c:ser>
      </c:pie3DChart>
    </c:plotArea>
    <c:legend>
      <c:legendPos val="r"/>
      <c:layout>
        <c:manualLayout>
          <c:xMode val="edge"/>
          <c:yMode val="edge"/>
          <c:x val="0.67504889354605324"/>
          <c:y val="3.5033107337148602E-2"/>
          <c:w val="0.31060641983935944"/>
          <c:h val="0.85656660888330249"/>
        </c:manualLayout>
      </c:layout>
      <c:txPr>
        <a:bodyPr/>
        <a:lstStyle/>
        <a:p>
          <a:pPr>
            <a:defRPr lang="en-US" sz="1400">
              <a:latin typeface="Times New Roman" pitchFamily="18" charset="0"/>
              <a:cs typeface="Times New Roman" pitchFamily="18" charset="0"/>
            </a:defRPr>
          </a:pPr>
          <a:endParaRPr lang="en-US"/>
        </a:p>
      </c:txPr>
    </c:legend>
    <c:plotVisOnly val="1"/>
    <c:dispBlanksAs val="zero"/>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b="0">
                <a:latin typeface="+mj-lt"/>
              </a:defRPr>
            </a:pPr>
            <a:r>
              <a:rPr lang="en-US" sz="1600" b="0" i="0" u="none" strike="noStrike" baseline="0" dirty="0" smtClean="0">
                <a:latin typeface="+mj-lt"/>
                <a:cs typeface="Times New Roman" pitchFamily="18" charset="0"/>
              </a:rPr>
              <a:t>9) </a:t>
            </a:r>
            <a:r>
              <a:rPr lang="en-US" sz="1600" b="1" i="0" u="none" strike="noStrike" baseline="0" dirty="0" smtClean="0">
                <a:latin typeface="+mj-lt"/>
                <a:cs typeface="Times New Roman" pitchFamily="18" charset="0"/>
              </a:rPr>
              <a:t>If </a:t>
            </a:r>
            <a:r>
              <a:rPr lang="en-US" sz="1600" b="1" i="0" u="none" strike="noStrike" baseline="0" dirty="0">
                <a:latin typeface="+mj-lt"/>
                <a:cs typeface="Times New Roman" pitchFamily="18" charset="0"/>
              </a:rPr>
              <a:t>you do not do sports which sports would you like to </a:t>
            </a:r>
            <a:r>
              <a:rPr lang="en-US" sz="1600" b="1" i="0" u="none" strike="noStrike" baseline="0" dirty="0" err="1">
                <a:latin typeface="+mj-lt"/>
                <a:cs typeface="Times New Roman" pitchFamily="18" charset="0"/>
              </a:rPr>
              <a:t>practise</a:t>
            </a:r>
            <a:r>
              <a:rPr lang="en-US" sz="1600" b="1" i="0" u="none" strike="noStrike" baseline="0" dirty="0">
                <a:latin typeface="+mj-lt"/>
                <a:cs typeface="Times New Roman" pitchFamily="18" charset="0"/>
              </a:rPr>
              <a:t> in the future?   </a:t>
            </a:r>
            <a:endParaRPr lang="en-US" sz="1600" b="1" dirty="0">
              <a:latin typeface="+mj-lt"/>
              <a:cs typeface="Times New Roman" pitchFamily="18" charset="0"/>
            </a:endParaRPr>
          </a:p>
        </c:rich>
      </c:tx>
      <c:layout>
        <c:manualLayout>
          <c:xMode val="edge"/>
          <c:yMode val="edge"/>
          <c:x val="5.8315018315018334E-2"/>
          <c:y val="2.2222222222222251E-2"/>
        </c:manualLayout>
      </c:layout>
      <c:overlay val="1"/>
    </c:title>
    <c:view3D>
      <c:rotX val="20"/>
      <c:perspective val="0"/>
    </c:view3D>
    <c:plotArea>
      <c:layout>
        <c:manualLayout>
          <c:layoutTarget val="inner"/>
          <c:xMode val="edge"/>
          <c:yMode val="edge"/>
          <c:x val="0.11461817681955058"/>
          <c:y val="0.24398269418317747"/>
          <c:w val="0.62728902749676763"/>
          <c:h val="0.75601730581682258"/>
        </c:manualLayout>
      </c:layout>
      <c:pie3DChart>
        <c:varyColors val="1"/>
        <c:ser>
          <c:idx val="0"/>
          <c:order val="0"/>
          <c:dLbls>
            <c:dLbl>
              <c:idx val="0"/>
              <c:layout>
                <c:manualLayout>
                  <c:x val="3.5354975063468956E-2"/>
                  <c:y val="-0.11437888219084799"/>
                </c:manualLayout>
              </c:layout>
              <c:dLblPos val="bestFit"/>
              <c:showPercent val="1"/>
              <c:extLst>
                <c:ext xmlns:c15="http://schemas.microsoft.com/office/drawing/2012/chart" uri="{CE6537A1-D6FC-4f65-9D91-7224C49458BB}">
                  <c15:layout/>
                </c:ext>
              </c:extLst>
            </c:dLbl>
            <c:dLbl>
              <c:idx val="1"/>
              <c:layout>
                <c:manualLayout>
                  <c:x val="1.2704565775432039E-2"/>
                  <c:y val="-0.14885710119568391"/>
                </c:manualLayout>
              </c:layout>
              <c:dLblPos val="bestFit"/>
              <c:showPercent val="1"/>
              <c:extLst>
                <c:ext xmlns:c15="http://schemas.microsoft.com/office/drawing/2012/chart" uri="{CE6537A1-D6FC-4f65-9D91-7224C49458BB}">
                  <c15:layout/>
                </c:ext>
              </c:extLst>
            </c:dLbl>
            <c:dLbl>
              <c:idx val="2"/>
              <c:layout>
                <c:manualLayout>
                  <c:x val="1.0160845278955543E-2"/>
                  <c:y val="-0.10892446777486149"/>
                </c:manualLayout>
              </c:layout>
              <c:dLblPos val="bestFit"/>
              <c:showPercent val="1"/>
              <c:extLst>
                <c:ext xmlns:c15="http://schemas.microsoft.com/office/drawing/2012/chart" uri="{CE6537A1-D6FC-4f65-9D91-7224C49458BB}">
                  <c15:layout/>
                </c:ext>
              </c:extLst>
            </c:dLbl>
            <c:dLbl>
              <c:idx val="3"/>
              <c:layout>
                <c:manualLayout>
                  <c:x val="4.3339774835837945E-2"/>
                  <c:y val="-4.1547389909594626E-2"/>
                </c:manualLayout>
              </c:layout>
              <c:dLblPos val="bestFit"/>
              <c:showPercent val="1"/>
              <c:extLst>
                <c:ext xmlns:c15="http://schemas.microsoft.com/office/drawing/2012/chart" uri="{CE6537A1-D6FC-4f65-9D91-7224C49458BB}">
                  <c15:layout/>
                </c:ext>
              </c:extLst>
            </c:dLbl>
            <c:dLbl>
              <c:idx val="4"/>
              <c:layout>
                <c:manualLayout>
                  <c:x val="2.9243459952121371E-2"/>
                  <c:y val="5.1340332458442703E-2"/>
                </c:manualLayout>
              </c:layout>
              <c:dLblPos val="bestFit"/>
              <c:showPercent val="1"/>
              <c:extLst>
                <c:ext xmlns:c15="http://schemas.microsoft.com/office/drawing/2012/chart" uri="{CE6537A1-D6FC-4f65-9D91-7224C49458BB}">
                  <c15:layout/>
                </c:ext>
              </c:extLst>
            </c:dLbl>
            <c:dLbl>
              <c:idx val="5"/>
              <c:layout>
                <c:manualLayout>
                  <c:x val="-8.4707103919702348E-2"/>
                  <c:y val="2.1921551472732576E-2"/>
                </c:manualLayout>
              </c:layout>
              <c:dLblPos val="bestFit"/>
              <c:showPercent val="1"/>
              <c:extLst>
                <c:ext xmlns:c15="http://schemas.microsoft.com/office/drawing/2012/chart" uri="{CE6537A1-D6FC-4f65-9D91-7224C49458BB}">
                  <c15:layout/>
                </c:ext>
              </c:extLst>
            </c:dLbl>
            <c:dLbl>
              <c:idx val="6"/>
              <c:layout>
                <c:manualLayout>
                  <c:x val="-5.0741734206301237E-2"/>
                  <c:y val="-0.19405657626130068"/>
                </c:manualLayout>
              </c:layout>
              <c:dLblPos val="bestFit"/>
              <c:showPercent val="1"/>
              <c:extLst>
                <c:ext xmlns:c15="http://schemas.microsoft.com/office/drawing/2012/chart" uri="{CE6537A1-D6FC-4f65-9D91-7224C49458BB}">
                  <c15:layout/>
                </c:ext>
              </c:extLst>
            </c:dLbl>
            <c:dLbl>
              <c:idx val="7"/>
              <c:layout>
                <c:manualLayout>
                  <c:x val="-5.8430773076442413E-2"/>
                  <c:y val="-0.13765529308836399"/>
                </c:manualLayout>
              </c:layout>
              <c:dLblPos val="bestFit"/>
              <c:showPercent val="1"/>
              <c:extLst>
                <c:ext xmlns:c15="http://schemas.microsoft.com/office/drawing/2012/chart" uri="{CE6537A1-D6FC-4f65-9D91-7224C49458BB}">
                  <c15:layout/>
                </c:ext>
              </c:extLst>
            </c:dLbl>
            <c:dLbl>
              <c:idx val="8"/>
              <c:layout>
                <c:manualLayout>
                  <c:x val="-4.3565515848980413E-2"/>
                  <c:y val="-0.12323359580052499"/>
                </c:manualLayout>
              </c:layout>
              <c:dLblPos val="bestFit"/>
              <c:showPercent val="1"/>
              <c:extLst>
                <c:ext xmlns:c15="http://schemas.microsoft.com/office/drawing/2012/chart" uri="{CE6537A1-D6FC-4f65-9D91-7224C49458BB}">
                  <c15:layout/>
                </c:ext>
              </c:extLst>
            </c:dLbl>
            <c:dLbl>
              <c:idx val="9"/>
              <c:layout>
                <c:manualLayout>
                  <c:x val="-1.9143184025073801E-2"/>
                  <c:y val="-0.10962292213473319"/>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dLblPos val="bestFit"/>
            <c:showPercent val="1"/>
            <c:showLeaderLines val="1"/>
            <c:extLst>
              <c:ext xmlns:c15="http://schemas.microsoft.com/office/drawing/2012/chart" uri="{CE6537A1-D6FC-4f65-9D91-7224C49458BB}"/>
            </c:extLst>
          </c:dLbls>
          <c:cat>
            <c:strRef>
              <c:f>[Book4]Sheet1!$A$2,[Book4]Sheet1!$A$3,[Book4]Sheet1!$A$4,[Book4]Sheet1!$A$5,[Book4]Sheet1!$A$6,[Book4]Sheet1!$A$7,[Book4]Sheet1!$A$8,[Book4]Sheet1!$A$9,[Book4]Sheet1!$A$10,[Book4]Sheet1!$A$11</c:f>
              <c:strCache>
                <c:ptCount val="10"/>
                <c:pt idx="0">
                  <c:v>Athletics</c:v>
                </c:pt>
                <c:pt idx="1">
                  <c:v>Basketball</c:v>
                </c:pt>
                <c:pt idx="2">
                  <c:v>Dance </c:v>
                </c:pt>
                <c:pt idx="3">
                  <c:v>Gym</c:v>
                </c:pt>
                <c:pt idx="4">
                  <c:v>Martial arts</c:v>
                </c:pt>
                <c:pt idx="5">
                  <c:v>Other sports</c:v>
                </c:pt>
                <c:pt idx="6">
                  <c:v>Swimming</c:v>
                </c:pt>
                <c:pt idx="7">
                  <c:v>Soccer</c:v>
                </c:pt>
                <c:pt idx="8">
                  <c:v> Tennis</c:v>
                </c:pt>
                <c:pt idx="9">
                  <c:v> Volleyball</c:v>
                </c:pt>
              </c:strCache>
            </c:strRef>
          </c:cat>
          <c:val>
            <c:numRef>
              <c:f>[Book4]Sheet1!$B$2,[Book4]Sheet1!$B$3,[Book4]Sheet1!$B$4,[Book4]Sheet1!$B$5,[Book4]Sheet1!$B$6,[Book4]Sheet1!$B$7,[Book4]Sheet1!$B$8,[Book4]Sheet1!$B$9,[Book4]Sheet1!$B$10,[Book4]Sheet1!$B$11</c:f>
              <c:numCache>
                <c:formatCode>General</c:formatCode>
                <c:ptCount val="10"/>
                <c:pt idx="0">
                  <c:v>23</c:v>
                </c:pt>
                <c:pt idx="1">
                  <c:v>27</c:v>
                </c:pt>
                <c:pt idx="2">
                  <c:v>31</c:v>
                </c:pt>
                <c:pt idx="3">
                  <c:v>20</c:v>
                </c:pt>
                <c:pt idx="4">
                  <c:v>27</c:v>
                </c:pt>
                <c:pt idx="5">
                  <c:v>35</c:v>
                </c:pt>
                <c:pt idx="6">
                  <c:v>56</c:v>
                </c:pt>
                <c:pt idx="7">
                  <c:v>16</c:v>
                </c:pt>
                <c:pt idx="8">
                  <c:v>28</c:v>
                </c:pt>
                <c:pt idx="9">
                  <c:v>10</c:v>
                </c:pt>
              </c:numCache>
            </c:numRef>
          </c:val>
        </c:ser>
      </c:pie3DChart>
    </c:plotArea>
    <c:legend>
      <c:legendPos val="r"/>
      <c:layout>
        <c:manualLayout>
          <c:xMode val="edge"/>
          <c:yMode val="edge"/>
          <c:x val="0.831994579108985"/>
          <c:y val="0.16605870249598301"/>
          <c:w val="0.16800542089101636"/>
          <c:h val="0.78976596069535632"/>
        </c:manualLayout>
      </c:layout>
      <c:txPr>
        <a:bodyPr/>
        <a:lstStyle/>
        <a:p>
          <a:pPr>
            <a:defRPr lang="en-US" sz="1400">
              <a:latin typeface="Times New Roman" pitchFamily="18" charset="0"/>
              <a:cs typeface="Times New Roman" pitchFamily="18" charset="0"/>
            </a:defRPr>
          </a:pPr>
          <a:endParaRPr lang="en-US"/>
        </a:p>
      </c:txPr>
    </c:legend>
    <c:plotVisOnly val="1"/>
    <c:dispBlanksAs val="zero"/>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1600">
                <a:latin typeface="+mj-lt"/>
              </a:defRPr>
            </a:pPr>
            <a:r>
              <a:rPr lang="en-US" sz="1600" b="1" i="0" u="none" strike="noStrike" baseline="0" dirty="0" smtClean="0">
                <a:latin typeface="+mj-lt"/>
                <a:cs typeface="Times New Roman" pitchFamily="18" charset="0"/>
              </a:rPr>
              <a:t>10) Why </a:t>
            </a:r>
            <a:r>
              <a:rPr lang="en-US" sz="1600" b="1" i="0" u="none" strike="noStrike" baseline="0" dirty="0">
                <a:latin typeface="+mj-lt"/>
                <a:cs typeface="Times New Roman" pitchFamily="18" charset="0"/>
              </a:rPr>
              <a:t>would you like to take up doing this sport/ these sports</a:t>
            </a:r>
            <a:r>
              <a:rPr lang="en-US" sz="1600" b="0" i="0" u="none" strike="noStrike" baseline="0" dirty="0">
                <a:latin typeface="+mj-lt"/>
                <a:cs typeface="Times New Roman" pitchFamily="18" charset="0"/>
              </a:rPr>
              <a:t>? </a:t>
            </a:r>
            <a:endParaRPr lang="en-US" sz="1600" dirty="0">
              <a:latin typeface="+mj-lt"/>
              <a:cs typeface="Times New Roman" pitchFamily="18" charset="0"/>
            </a:endParaRPr>
          </a:p>
        </c:rich>
      </c:tx>
      <c:layout>
        <c:manualLayout>
          <c:xMode val="edge"/>
          <c:yMode val="edge"/>
          <c:x val="9.9919181598529361E-2"/>
          <c:y val="8.4655492141704237E-3"/>
        </c:manualLayout>
      </c:layout>
      <c:overlay val="1"/>
    </c:title>
    <c:view3D>
      <c:rotX val="20"/>
      <c:perspective val="0"/>
    </c:view3D>
    <c:plotArea>
      <c:layout>
        <c:manualLayout>
          <c:layoutTarget val="inner"/>
          <c:xMode val="edge"/>
          <c:yMode val="edge"/>
          <c:x val="0.17738427591220071"/>
          <c:y val="0.18081993109480543"/>
          <c:w val="0.41957552093770917"/>
          <c:h val="0.63035079369523261"/>
        </c:manualLayout>
      </c:layout>
      <c:pie3DChart>
        <c:varyColors val="1"/>
        <c:ser>
          <c:idx val="0"/>
          <c:order val="0"/>
          <c:dLbls>
            <c:dLbl>
              <c:idx val="0"/>
              <c:layout>
                <c:manualLayout>
                  <c:x val="-3.9752285866227512E-3"/>
                  <c:y val="-0.16401764673032918"/>
                </c:manualLayout>
              </c:layout>
              <c:dLblPos val="bestFit"/>
              <c:showPercent val="1"/>
              <c:extLst>
                <c:ext xmlns:c15="http://schemas.microsoft.com/office/drawing/2012/chart" uri="{CE6537A1-D6FC-4f65-9D91-7224C49458BB}">
                  <c15:layout/>
                </c:ext>
              </c:extLst>
            </c:dLbl>
            <c:dLbl>
              <c:idx val="1"/>
              <c:layout>
                <c:manualLayout>
                  <c:x val="1.6549705796579377E-2"/>
                  <c:y val="-0.12289629753727606"/>
                </c:manualLayout>
              </c:layout>
              <c:dLblPos val="bestFit"/>
              <c:showPercent val="1"/>
              <c:extLst>
                <c:ext xmlns:c15="http://schemas.microsoft.com/office/drawing/2012/chart" uri="{CE6537A1-D6FC-4f65-9D91-7224C49458BB}">
                  <c15:layout/>
                </c:ext>
              </c:extLst>
            </c:dLbl>
            <c:dLbl>
              <c:idx val="2"/>
              <c:layout>
                <c:manualLayout>
                  <c:x val="2.7800936647625014E-2"/>
                  <c:y val="-6.3351985257162E-2"/>
                </c:manualLayout>
              </c:layout>
              <c:dLblPos val="bestFit"/>
              <c:showPercent val="1"/>
              <c:extLst>
                <c:ext xmlns:c15="http://schemas.microsoft.com/office/drawing/2012/chart" uri="{CE6537A1-D6FC-4f65-9D91-7224C49458BB}">
                  <c15:layout/>
                </c:ext>
              </c:extLst>
            </c:dLbl>
            <c:dLbl>
              <c:idx val="3"/>
              <c:layout>
                <c:manualLayout>
                  <c:x val="0.12644372394627143"/>
                  <c:y val="-6.2009270117831155E-3"/>
                </c:manualLayout>
              </c:layout>
              <c:dLblPos val="bestFit"/>
              <c:showPercent val="1"/>
              <c:extLst>
                <c:ext xmlns:c15="http://schemas.microsoft.com/office/drawing/2012/chart" uri="{CE6537A1-D6FC-4f65-9D91-7224C49458BB}">
                  <c15:layout/>
                </c:ext>
              </c:extLst>
            </c:dLbl>
            <c:dLbl>
              <c:idx val="4"/>
              <c:layout>
                <c:manualLayout>
                  <c:x val="-7.8208086734256263E-2"/>
                  <c:y val="4.4052270061986934E-2"/>
                </c:manualLayout>
              </c:layout>
              <c:dLblPos val="bestFit"/>
              <c:showPercent val="1"/>
              <c:extLst>
                <c:ext xmlns:c15="http://schemas.microsoft.com/office/drawing/2012/chart" uri="{CE6537A1-D6FC-4f65-9D91-7224C49458BB}">
                  <c15:layout/>
                </c:ext>
              </c:extLst>
            </c:dLbl>
            <c:dLbl>
              <c:idx val="5"/>
              <c:layout>
                <c:manualLayout>
                  <c:x val="-6.4472921276997372E-2"/>
                  <c:y val="-0.11916747640587491"/>
                </c:manualLayout>
              </c:layout>
              <c:dLblPos val="bestFit"/>
              <c:showPercent val="1"/>
              <c:extLst>
                <c:ext xmlns:c15="http://schemas.microsoft.com/office/drawing/2012/chart" uri="{CE6537A1-D6FC-4f65-9D91-7224C49458BB}">
                  <c15:layout/>
                </c:ext>
              </c:extLst>
            </c:dLbl>
            <c:dLbl>
              <c:idx val="6"/>
              <c:layout>
                <c:manualLayout>
                  <c:x val="-2.8676033142915992E-2"/>
                  <c:y val="-0.17381671971854568"/>
                </c:manualLayout>
              </c:layout>
              <c:dLblPos val="bestFit"/>
              <c:showPercent val="1"/>
              <c:extLst>
                <c:ext xmlns:c15="http://schemas.microsoft.com/office/drawing/2012/chart" uri="{CE6537A1-D6FC-4f65-9D91-7224C49458BB}">
                  <c15:layout/>
                </c:ext>
              </c:extLst>
            </c:dLbl>
            <c:dLbl>
              <c:idx val="7"/>
              <c:layout>
                <c:manualLayout>
                  <c:x val="-4.2017532122210335E-2"/>
                  <c:y val="-0.14162171217959457"/>
                </c:manualLayout>
              </c:layout>
              <c:dLblPos val="bestFit"/>
              <c:showPercent val="1"/>
              <c:extLst>
                <c:ext xmlns:c15="http://schemas.microsoft.com/office/drawing/2012/chart" uri="{CE6537A1-D6FC-4f65-9D91-7224C49458BB}">
                  <c15:layout/>
                </c:ext>
              </c:extLst>
            </c:dLbl>
            <c:dLbl>
              <c:idx val="8"/>
              <c:layout>
                <c:manualLayout>
                  <c:x val="-3.1216097987751606E-3"/>
                  <c:y val="-0.1144817110627129"/>
                </c:manualLayout>
              </c:layout>
              <c:dLblPos val="bestFit"/>
              <c:showPercent val="1"/>
              <c:extLst>
                <c:ext xmlns:c15="http://schemas.microsoft.com/office/drawing/2012/chart" uri="{CE6537A1-D6FC-4f65-9D91-7224C49458BB}">
                  <c15:layout/>
                </c:ext>
              </c:extLst>
            </c:dLbl>
            <c:dLbl>
              <c:idx val="9"/>
              <c:layout>
                <c:manualLayout>
                  <c:x val="3.0864357641569334E-2"/>
                  <c:y val="-0.15568950689674441"/>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dLblPos val="bestFit"/>
            <c:showPercent val="1"/>
            <c:showLeaderLines val="1"/>
            <c:extLst>
              <c:ext xmlns:c15="http://schemas.microsoft.com/office/drawing/2012/chart" uri="{CE6537A1-D6FC-4f65-9D91-7224C49458BB}"/>
            </c:extLst>
          </c:dLbls>
          <c:cat>
            <c:strRef>
              <c:f>[Book4]Sheet1!$A$2,[Book4]Sheet1!$A$3,[Book4]Sheet1!$A$4,[Book4]Sheet1!$A$5,[Book4]Sheet1!$A$6,[Book4]Sheet1!$A$7,[Book4]Sheet1!$A$8,[Book4]Sheet1!$A$9,[Book4]Sheet1!$A$10,[Book4]Sheet1!$A$11</c:f>
              <c:strCache>
                <c:ptCount val="10"/>
                <c:pt idx="0">
                  <c:v>I would  get rid of stress</c:v>
                </c:pt>
                <c:pt idx="1">
                  <c:v>it/they would develop my social skills</c:v>
                </c:pt>
                <c:pt idx="2">
                  <c:v>it/they would be easy to do</c:v>
                </c:pt>
                <c:pt idx="3">
                  <c:v>it/they would be fun</c:v>
                </c:pt>
                <c:pt idx="4">
                  <c:v>it/they would develop my physical and mental abilities</c:v>
                </c:pt>
                <c:pt idx="5">
                  <c:v>it/they would help me to meet my friends and spend time in an active way</c:v>
                </c:pt>
                <c:pt idx="6">
                  <c:v>it/they would keep me fit</c:v>
                </c:pt>
                <c:pt idx="7">
                  <c:v> I would develop my goal-setting skills</c:v>
                </c:pt>
                <c:pt idx="8">
                  <c:v>it/they would not be expensive</c:v>
                </c:pt>
                <c:pt idx="9">
                  <c:v>it/they would recharge my batteries</c:v>
                </c:pt>
              </c:strCache>
            </c:strRef>
          </c:cat>
          <c:val>
            <c:numRef>
              <c:f>[Book4]Sheet1!$B$2,[Book4]Sheet1!$B$3,[Book4]Sheet1!$B$4,[Book4]Sheet1!$B$5,[Book4]Sheet1!$B$6,[Book4]Sheet1!$B$7,[Book4]Sheet1!$B$8,[Book4]Sheet1!$B$9,[Book4]Sheet1!$B$10,[Book4]Sheet1!$B$11</c:f>
              <c:numCache>
                <c:formatCode>General</c:formatCode>
                <c:ptCount val="10"/>
                <c:pt idx="0">
                  <c:v>52</c:v>
                </c:pt>
                <c:pt idx="1">
                  <c:v>17</c:v>
                </c:pt>
                <c:pt idx="2">
                  <c:v>22</c:v>
                </c:pt>
                <c:pt idx="3">
                  <c:v>87</c:v>
                </c:pt>
                <c:pt idx="4">
                  <c:v>42</c:v>
                </c:pt>
                <c:pt idx="5">
                  <c:v>19</c:v>
                </c:pt>
                <c:pt idx="6">
                  <c:v>56</c:v>
                </c:pt>
                <c:pt idx="7">
                  <c:v>15</c:v>
                </c:pt>
                <c:pt idx="8">
                  <c:v>5</c:v>
                </c:pt>
                <c:pt idx="9">
                  <c:v>24</c:v>
                </c:pt>
              </c:numCache>
            </c:numRef>
          </c:val>
        </c:ser>
        <c:dLbls>
          <c:showVal val="1"/>
        </c:dLbls>
      </c:pie3DChart>
    </c:plotArea>
    <c:legend>
      <c:legendPos val="r"/>
      <c:layout>
        <c:manualLayout>
          <c:xMode val="edge"/>
          <c:yMode val="edge"/>
          <c:x val="0.70027774969506151"/>
          <c:y val="6.9165203526467836E-2"/>
          <c:w val="0.29820279257188581"/>
          <c:h val="0.89341540250020335"/>
        </c:manualLayout>
      </c:layout>
      <c:txPr>
        <a:bodyPr/>
        <a:lstStyle/>
        <a:p>
          <a:pPr>
            <a:defRPr lang="en-US" sz="1400">
              <a:latin typeface="Times New Roman" pitchFamily="18" charset="0"/>
              <a:cs typeface="Times New Roman" pitchFamily="18" charset="0"/>
            </a:defRPr>
          </a:pPr>
          <a:endParaRPr lang="en-US"/>
        </a:p>
      </c:txPr>
    </c:legend>
    <c:plotVisOnly val="1"/>
    <c:dispBlanksAs val="zero"/>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2000"/>
            </a:pPr>
            <a:r>
              <a:rPr lang="en-US" sz="1600" b="1" i="0" u="none" strike="noStrike" baseline="0" dirty="0" smtClean="0">
                <a:latin typeface="+mj-lt"/>
                <a:cs typeface="Times New Roman" pitchFamily="18" charset="0"/>
              </a:rPr>
              <a:t>15) What </a:t>
            </a:r>
            <a:r>
              <a:rPr lang="en-US" sz="1600" b="1" i="0" u="none" strike="noStrike" baseline="0" dirty="0">
                <a:latin typeface="+mj-lt"/>
                <a:cs typeface="Times New Roman" pitchFamily="18" charset="0"/>
              </a:rPr>
              <a:t>main benefit do you think extra- curricular activities/ school activities/ school projects/ international projects have for students regarding leading a healthy life?  </a:t>
            </a:r>
            <a:endParaRPr lang="en-US" sz="1600" b="1" dirty="0">
              <a:latin typeface="+mj-lt"/>
              <a:cs typeface="Times New Roman" pitchFamily="18" charset="0"/>
            </a:endParaRPr>
          </a:p>
        </c:rich>
      </c:tx>
      <c:layout>
        <c:manualLayout>
          <c:xMode val="edge"/>
          <c:yMode val="edge"/>
          <c:x val="3.1816212631066758E-2"/>
          <c:y val="1.8216962027679008E-2"/>
        </c:manualLayout>
      </c:layout>
      <c:overlay val="1"/>
    </c:title>
    <c:view3D>
      <c:rotX val="20"/>
      <c:perspective val="0"/>
    </c:view3D>
    <c:plotArea>
      <c:layout>
        <c:manualLayout>
          <c:layoutTarget val="inner"/>
          <c:xMode val="edge"/>
          <c:yMode val="edge"/>
          <c:x val="0.11402656728977582"/>
          <c:y val="0.24811468172046977"/>
          <c:w val="0.47678147101841323"/>
          <c:h val="0.7512571021429747"/>
        </c:manualLayout>
      </c:layout>
      <c:pie3DChart>
        <c:varyColors val="1"/>
        <c:ser>
          <c:idx val="0"/>
          <c:order val="0"/>
          <c:dLbls>
            <c:dLbl>
              <c:idx val="0"/>
              <c:layout>
                <c:manualLayout>
                  <c:x val="-0.10332912584400228"/>
                  <c:y val="-0.13293725755278302"/>
                </c:manualLayout>
              </c:layout>
              <c:dLblPos val="bestFit"/>
              <c:showPercent val="1"/>
              <c:extLst>
                <c:ext xmlns:c15="http://schemas.microsoft.com/office/drawing/2012/chart" uri="{CE6537A1-D6FC-4f65-9D91-7224C49458BB}">
                  <c15:layout/>
                </c:ext>
              </c:extLst>
            </c:dLbl>
            <c:dLbl>
              <c:idx val="1"/>
              <c:layout>
                <c:manualLayout>
                  <c:x val="-2.3620043677746402E-3"/>
                  <c:y val="-0.17027507292446914"/>
                </c:manualLayout>
              </c:layout>
              <c:dLblPos val="bestFit"/>
              <c:showPercent val="1"/>
              <c:extLst>
                <c:ext xmlns:c15="http://schemas.microsoft.com/office/drawing/2012/chart" uri="{CE6537A1-D6FC-4f65-9D91-7224C49458BB}">
                  <c15:layout/>
                </c:ext>
              </c:extLst>
            </c:dLbl>
            <c:dLbl>
              <c:idx val="2"/>
              <c:layout>
                <c:manualLayout>
                  <c:x val="2.2971889964136186E-2"/>
                  <c:y val="0.10899123688425265"/>
                </c:manualLayout>
              </c:layout>
              <c:dLblPos val="bestFit"/>
              <c:showPercent val="1"/>
              <c:extLst>
                <c:ext xmlns:c15="http://schemas.microsoft.com/office/drawing/2012/chart" uri="{CE6537A1-D6FC-4f65-9D91-7224C49458BB}">
                  <c15:layout/>
                </c:ext>
              </c:extLst>
            </c:dLbl>
            <c:dLbl>
              <c:idx val="3"/>
              <c:layout>
                <c:manualLayout>
                  <c:x val="-0.12551181102362205"/>
                  <c:y val="6.8663609624203023E-2"/>
                </c:manualLayout>
              </c:layout>
              <c:dLblPos val="bestFit"/>
              <c:showPercent val="1"/>
              <c:extLst>
                <c:ext xmlns:c15="http://schemas.microsoft.com/office/drawing/2012/chart" uri="{CE6537A1-D6FC-4f65-9D91-7224C49458BB}">
                  <c15:layout/>
                </c:ext>
              </c:extLst>
            </c:dLbl>
            <c:dLbl>
              <c:idx val="4"/>
              <c:layout>
                <c:manualLayout>
                  <c:x val="-5.098875999278716E-2"/>
                  <c:y val="-0.14376527760016106"/>
                </c:manualLayout>
              </c:layout>
              <c:dLblPos val="bestFit"/>
              <c:showPercent val="1"/>
              <c:extLst>
                <c:ext xmlns:c15="http://schemas.microsoft.com/office/drawing/2012/chart" uri="{CE6537A1-D6FC-4f65-9D91-7224C49458BB}">
                  <c15:layout/>
                </c:ext>
              </c:extLst>
            </c:dLbl>
            <c:spPr>
              <a:noFill/>
              <a:ln>
                <a:noFill/>
              </a:ln>
              <a:effectLst/>
            </c:spPr>
            <c:txPr>
              <a:bodyPr/>
              <a:lstStyle/>
              <a:p>
                <a:pPr>
                  <a:defRPr lang="en-US" sz="1800"/>
                </a:pPr>
                <a:endParaRPr lang="en-US"/>
              </a:p>
            </c:txPr>
            <c:dLblPos val="bestFit"/>
            <c:showPercent val="1"/>
            <c:showLeaderLines val="1"/>
            <c:extLst>
              <c:ext xmlns:c15="http://schemas.microsoft.com/office/drawing/2012/chart" uri="{CE6537A1-D6FC-4f65-9D91-7224C49458BB}"/>
            </c:extLst>
          </c:dLbls>
          <c:cat>
            <c:strRef>
              <c:f>[Book4]Sheet1!$A$2,[Book4]Sheet1!$A$3,[Book4]Sheet1!$A$4,[Book4]Sheet1!$A$5,[Book4]Sheet1!$A$6</c:f>
              <c:strCache>
                <c:ptCount val="5"/>
                <c:pt idx="0">
                  <c:v>make students  gain self-confidence</c:v>
                </c:pt>
                <c:pt idx="1">
                  <c:v>make students acquire life-long habits that will keep them physically and mentally fit</c:v>
                </c:pt>
                <c:pt idx="2">
                  <c:v>make students improve their teamwork spirit and tolerance</c:v>
                </c:pt>
                <c:pt idx="3">
                  <c:v>make students understand the importance of doing sports</c:v>
                </c:pt>
                <c:pt idx="4">
                  <c:v>make students understand what a healthy lifestyle is</c:v>
                </c:pt>
              </c:strCache>
            </c:strRef>
          </c:cat>
          <c:val>
            <c:numRef>
              <c:f>[Book4]Sheet1!$B$2,[Book4]Sheet1!$B$3,[Book4]Sheet1!$B$4,[Book4]Sheet1!$B$5,[Book4]Sheet1!$B$6</c:f>
              <c:numCache>
                <c:formatCode>General</c:formatCode>
                <c:ptCount val="5"/>
                <c:pt idx="0">
                  <c:v>22</c:v>
                </c:pt>
                <c:pt idx="1">
                  <c:v>25</c:v>
                </c:pt>
                <c:pt idx="2">
                  <c:v>13</c:v>
                </c:pt>
                <c:pt idx="3">
                  <c:v>26</c:v>
                </c:pt>
                <c:pt idx="4">
                  <c:v>66</c:v>
                </c:pt>
              </c:numCache>
            </c:numRef>
          </c:val>
        </c:ser>
      </c:pie3DChart>
    </c:plotArea>
    <c:legend>
      <c:legendPos val="r"/>
      <c:layout>
        <c:manualLayout>
          <c:xMode val="edge"/>
          <c:yMode val="edge"/>
          <c:x val="0.67430025445292663"/>
          <c:y val="0.18463306176917976"/>
          <c:w val="0.31806615776081504"/>
          <c:h val="0.79434334667823869"/>
        </c:manualLayout>
      </c:layout>
      <c:txPr>
        <a:bodyPr/>
        <a:lstStyle/>
        <a:p>
          <a:pPr>
            <a:defRPr lang="en-US" sz="1400">
              <a:latin typeface="Times New Roman" pitchFamily="18" charset="0"/>
              <a:cs typeface="Times New Roman" pitchFamily="18" charset="0"/>
            </a:defRPr>
          </a:pPr>
          <a:endParaRPr lang="en-US"/>
        </a:p>
      </c:txPr>
    </c:legend>
    <c:plotVisOnly val="1"/>
    <c:dispBlanksAs val="zero"/>
  </c:chart>
  <c:externalData r:id="rId1"/>
</c:chartSpace>
</file>

<file path=ppt/drawings/drawing1.xml><?xml version="1.0" encoding="utf-8"?>
<c:userShapes xmlns:c="http://schemas.openxmlformats.org/drawingml/2006/chart">
  <cdr:relSizeAnchor xmlns:cdr="http://schemas.openxmlformats.org/drawingml/2006/chartDrawing">
    <cdr:from>
      <cdr:x>0.03446</cdr:x>
      <cdr:y>0.65999</cdr:y>
    </cdr:from>
    <cdr:to>
      <cdr:x>0.68922</cdr:x>
      <cdr:y>0.95998</cdr:y>
    </cdr:to>
    <cdr:sp macro="" textlink="">
      <cdr:nvSpPr>
        <cdr:cNvPr id="2" name="TextBox 1"/>
        <cdr:cNvSpPr txBox="1"/>
      </cdr:nvSpPr>
      <cdr:spPr>
        <a:xfrm xmlns:a="http://schemas.openxmlformats.org/drawingml/2006/main">
          <a:off x="288032" y="3960440"/>
          <a:ext cx="5472608" cy="180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0.05169</cdr:x>
      <cdr:y>0.64799</cdr:y>
    </cdr:from>
    <cdr:to>
      <cdr:x>0.65476</cdr:x>
      <cdr:y>1</cdr:y>
    </cdr:to>
    <cdr:sp macro="" textlink="">
      <cdr:nvSpPr>
        <cdr:cNvPr id="3" name="TextBox 2"/>
        <cdr:cNvSpPr txBox="1"/>
      </cdr:nvSpPr>
      <cdr:spPr>
        <a:xfrm xmlns:a="http://schemas.openxmlformats.org/drawingml/2006/main">
          <a:off x="432048" y="3888432"/>
          <a:ext cx="5040560" cy="21123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FD9FC4-33B4-40B0-89EE-05D3F5DF6565}" type="datetimeFigureOut">
              <a:rPr lang="en-US" smtClean="0"/>
              <a:pPr/>
              <a:t>4/22/2018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0D8FB-D89E-4C75-B3F4-7106D4A62CE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60D8FB-D89E-4C75-B3F4-7106D4A62CEF}"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60D8FB-D89E-4C75-B3F4-7106D4A62CEF}" type="slidenum">
              <a:rPr lang="en-GB" smtClean="0"/>
              <a:pPr/>
              <a:t>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260D8FB-D89E-4C75-B3F4-7106D4A62CEF}"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C71C-C55D-46BC-904B-A144C2740A32}"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E0C71C-C55D-46BC-904B-A144C2740A32}"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E0C71C-C55D-46BC-904B-A144C2740A32}"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E0C71C-C55D-46BC-904B-A144C2740A32}" type="datetimeFigureOut">
              <a:rPr lang="en-US" smtClean="0"/>
              <a:pPr/>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E0C71C-C55D-46BC-904B-A144C2740A32}" type="datetimeFigureOut">
              <a:rPr lang="en-US" smtClean="0"/>
              <a:pPr/>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0C71C-C55D-46BC-904B-A144C2740A32}" type="datetimeFigureOut">
              <a:rPr lang="en-US" smtClean="0"/>
              <a:pPr/>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0C71C-C55D-46BC-904B-A144C2740A32}"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0C71C-C55D-46BC-904B-A144C2740A32}"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7F755A-9C2C-4580-8947-B00A31BC97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0C71C-C55D-46BC-904B-A144C2740A32}" type="datetimeFigureOut">
              <a:rPr lang="en-US" smtClean="0"/>
              <a:pPr/>
              <a:t>4/22/2018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F755A-9C2C-4580-8947-B00A31BC97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srcRect/>
          <a:stretch>
            <a:fillRect/>
          </a:stretch>
        </p:blipFill>
        <p:spPr bwMode="auto">
          <a:xfrm>
            <a:off x="0" y="0"/>
            <a:ext cx="4929190" cy="1500174"/>
          </a:xfrm>
          <a:prstGeom prst="rect">
            <a:avLst/>
          </a:prstGeom>
          <a:noFill/>
          <a:ln w="9525">
            <a:noFill/>
            <a:miter lim="800000"/>
            <a:headEnd/>
            <a:tailEnd/>
          </a:ln>
          <a:effectLst/>
        </p:spPr>
      </p:pic>
      <p:pic>
        <p:nvPicPr>
          <p:cNvPr id="3" name="Picture 2"/>
          <p:cNvPicPr>
            <a:picLocks noChangeAspect="1" noChangeArrowheads="1"/>
          </p:cNvPicPr>
          <p:nvPr/>
        </p:nvPicPr>
        <p:blipFill>
          <a:blip r:embed="rId3"/>
          <a:srcRect/>
          <a:stretch>
            <a:fillRect/>
          </a:stretch>
        </p:blipFill>
        <p:spPr bwMode="auto">
          <a:xfrm>
            <a:off x="4929190" y="0"/>
            <a:ext cx="4214811" cy="1500150"/>
          </a:xfrm>
          <a:prstGeom prst="rect">
            <a:avLst/>
          </a:prstGeom>
          <a:noFill/>
          <a:ln w="9525" algn="in">
            <a:noFill/>
            <a:miter lim="800000"/>
            <a:headEnd/>
            <a:tailEnd/>
          </a:ln>
          <a:effectLst/>
        </p:spPr>
      </p:pic>
      <p:sp>
        <p:nvSpPr>
          <p:cNvPr id="4" name="Rectangle 3"/>
          <p:cNvSpPr/>
          <p:nvPr/>
        </p:nvSpPr>
        <p:spPr>
          <a:xfrm>
            <a:off x="857224" y="2143116"/>
            <a:ext cx="7429552" cy="1200329"/>
          </a:xfrm>
          <a:prstGeom prst="rect">
            <a:avLst/>
          </a:prstGeom>
        </p:spPr>
        <p:txBody>
          <a:bodyPr wrap="square">
            <a:spAutoFit/>
          </a:bodyPr>
          <a:lstStyle/>
          <a:p>
            <a:pPr algn="ctr"/>
            <a:r>
              <a:rPr lang="en-GB" sz="2400" b="1" dirty="0" smtClean="0">
                <a:latin typeface="+mj-lt"/>
              </a:rPr>
              <a:t>ERASMUS + PROGRAMME- STRATEGIC PARTNERSHIP</a:t>
            </a:r>
            <a:br>
              <a:rPr lang="en-GB" sz="2400" b="1" dirty="0" smtClean="0">
                <a:latin typeface="+mj-lt"/>
              </a:rPr>
            </a:br>
            <a:r>
              <a:rPr lang="en-GB" sz="2400" b="1" dirty="0" smtClean="0">
                <a:solidFill>
                  <a:srgbClr val="000000"/>
                </a:solidFill>
                <a:latin typeface="+mj-lt"/>
                <a:cs typeface="Arial" pitchFamily="34" charset="0"/>
              </a:rPr>
              <a:t>‘</a:t>
            </a:r>
            <a:r>
              <a:rPr lang="ro-RO" sz="2400" b="1" dirty="0" smtClean="0">
                <a:solidFill>
                  <a:srgbClr val="000000"/>
                </a:solidFill>
                <a:latin typeface="+mj-lt"/>
                <a:cs typeface="Arial" pitchFamily="34" charset="0"/>
              </a:rPr>
              <a:t>Youngsters Nowadays. Where from, Where to?’</a:t>
            </a:r>
            <a:r>
              <a:rPr lang="en-GB" sz="2400" b="1" dirty="0" smtClean="0">
                <a:solidFill>
                  <a:srgbClr val="000000"/>
                </a:solidFill>
                <a:latin typeface="+mj-lt"/>
                <a:cs typeface="Arial" pitchFamily="34" charset="0"/>
              </a:rPr>
              <a:t/>
            </a:r>
            <a:br>
              <a:rPr lang="en-GB" sz="2400" b="1" dirty="0" smtClean="0">
                <a:solidFill>
                  <a:srgbClr val="000000"/>
                </a:solidFill>
                <a:latin typeface="+mj-lt"/>
                <a:cs typeface="Arial" pitchFamily="34" charset="0"/>
              </a:rPr>
            </a:br>
            <a:r>
              <a:rPr lang="ro-RO" sz="2400" b="1" dirty="0" smtClean="0">
                <a:latin typeface="+mj-lt"/>
              </a:rPr>
              <a:t>2017-1-RO01-KA219-037190_1</a:t>
            </a:r>
            <a:endParaRPr lang="en-GB" sz="2400" dirty="0">
              <a:latin typeface="+mj-lt"/>
            </a:endParaRPr>
          </a:p>
        </p:txBody>
      </p:sp>
      <p:sp>
        <p:nvSpPr>
          <p:cNvPr id="5" name="Rectangle 4"/>
          <p:cNvSpPr/>
          <p:nvPr/>
        </p:nvSpPr>
        <p:spPr>
          <a:xfrm>
            <a:off x="928662" y="3643314"/>
            <a:ext cx="7858180" cy="2492990"/>
          </a:xfrm>
          <a:prstGeom prst="rect">
            <a:avLst/>
          </a:prstGeom>
        </p:spPr>
        <p:txBody>
          <a:bodyPr wrap="square">
            <a:spAutoFit/>
          </a:bodyPr>
          <a:lstStyle/>
          <a:p>
            <a:pPr algn="ctr"/>
            <a:r>
              <a:rPr lang="ro-RO" sz="3200" b="1" dirty="0" smtClean="0"/>
              <a:t>The Romanian team presents</a:t>
            </a:r>
          </a:p>
          <a:p>
            <a:pPr algn="ctr"/>
            <a:r>
              <a:rPr lang="en-GB" sz="3200" b="1" dirty="0" smtClean="0">
                <a:solidFill>
                  <a:srgbClr val="FF0000"/>
                </a:solidFill>
              </a:rPr>
              <a:t>‘Let’s  </a:t>
            </a:r>
            <a:r>
              <a:rPr lang="en-GB" sz="3200" b="1" dirty="0" smtClean="0">
                <a:solidFill>
                  <a:srgbClr val="FFFF00"/>
                </a:solidFill>
              </a:rPr>
              <a:t>Do</a:t>
            </a:r>
            <a:r>
              <a:rPr lang="en-GB" sz="3200" b="1" dirty="0" smtClean="0">
                <a:solidFill>
                  <a:srgbClr val="FF0000"/>
                </a:solidFill>
              </a:rPr>
              <a:t> </a:t>
            </a:r>
            <a:r>
              <a:rPr lang="en-GB" sz="3200" b="1" dirty="0" smtClean="0">
                <a:solidFill>
                  <a:srgbClr val="002060"/>
                </a:solidFill>
              </a:rPr>
              <a:t>Sports</a:t>
            </a:r>
            <a:r>
              <a:rPr lang="ro-RO" sz="3200" b="1" dirty="0" smtClean="0">
                <a:solidFill>
                  <a:srgbClr val="002060"/>
                </a:solidFill>
              </a:rPr>
              <a:t>!</a:t>
            </a:r>
            <a:r>
              <a:rPr lang="en-GB" sz="3200" b="1" dirty="0" smtClean="0">
                <a:solidFill>
                  <a:srgbClr val="002060"/>
                </a:solidFill>
              </a:rPr>
              <a:t>’</a:t>
            </a:r>
          </a:p>
          <a:p>
            <a:pPr algn="ctr"/>
            <a:endParaRPr lang="ro-RO" sz="3200" b="1" dirty="0" smtClean="0">
              <a:solidFill>
                <a:srgbClr val="002060"/>
              </a:solidFill>
            </a:endParaRPr>
          </a:p>
          <a:p>
            <a:pPr algn="ctr"/>
            <a:r>
              <a:rPr lang="ro-RO" sz="3200" b="1" dirty="0" smtClean="0">
                <a:solidFill>
                  <a:srgbClr val="002060"/>
                </a:solidFill>
              </a:rPr>
              <a:t> </a:t>
            </a:r>
            <a:r>
              <a:rPr lang="ro-RO" sz="2800" b="1" dirty="0" smtClean="0"/>
              <a:t>The survey was conducted on 15</a:t>
            </a:r>
            <a:r>
              <a:rPr lang="en-GB" sz="2800" b="1" dirty="0" smtClean="0"/>
              <a:t>2</a:t>
            </a:r>
            <a:r>
              <a:rPr lang="ro-RO" sz="2800" b="1" dirty="0" smtClean="0"/>
              <a:t> students from our school</a:t>
            </a:r>
            <a:r>
              <a:rPr lang="en-GB" sz="2800" b="1" dirty="0" smtClean="0"/>
              <a:t> </a:t>
            </a:r>
            <a:endParaRPr lang="ro-RO" sz="28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2976" y="5000636"/>
            <a:ext cx="7143800" cy="1077218"/>
          </a:xfrm>
          <a:prstGeom prst="rect">
            <a:avLst/>
          </a:prstGeom>
        </p:spPr>
        <p:txBody>
          <a:bodyPr wrap="square">
            <a:spAutoFit/>
          </a:bodyPr>
          <a:lstStyle/>
          <a:p>
            <a:r>
              <a:rPr lang="en-US" sz="1600" dirty="0" smtClean="0"/>
              <a:t>21% people would like swimming,  20% find basketball and martial arts attractive,  </a:t>
            </a:r>
          </a:p>
          <a:p>
            <a:r>
              <a:rPr lang="en-US" sz="1600" dirty="0" smtClean="0"/>
              <a:t> 8% like athletics , 7% are convinced that gym has many benefits, 21% would try to dance and swim, 6% soccer and  13%  would like </a:t>
            </a:r>
            <a:r>
              <a:rPr lang="en-US" sz="1600" dirty="0" err="1" smtClean="0"/>
              <a:t>practising</a:t>
            </a:r>
            <a:r>
              <a:rPr lang="en-US" sz="1600" dirty="0" smtClean="0"/>
              <a:t> other sports in the future. </a:t>
            </a:r>
            <a:endParaRPr lang="en-US" sz="1600" dirty="0"/>
          </a:p>
        </p:txBody>
      </p:sp>
      <p:graphicFrame>
        <p:nvGraphicFramePr>
          <p:cNvPr id="4" name="Chart 3"/>
          <p:cNvGraphicFramePr/>
          <p:nvPr/>
        </p:nvGraphicFramePr>
        <p:xfrm>
          <a:off x="1142976" y="642919"/>
          <a:ext cx="6929486" cy="42862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 xmlns:p14="http://schemas.microsoft.com/office/powerpoint/2010/main" val="3735454961"/>
              </p:ext>
            </p:extLst>
          </p:nvPr>
        </p:nvGraphicFramePr>
        <p:xfrm>
          <a:off x="428596" y="0"/>
          <a:ext cx="8397193" cy="4714884"/>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428596" y="4786322"/>
            <a:ext cx="8358230" cy="1569660"/>
          </a:xfrm>
          <a:prstGeom prst="rect">
            <a:avLst/>
          </a:prstGeom>
        </p:spPr>
        <p:txBody>
          <a:bodyPr wrap="square">
            <a:spAutoFit/>
          </a:bodyPr>
          <a:lstStyle/>
          <a:p>
            <a:r>
              <a:rPr lang="en-US" sz="1600" dirty="0" smtClean="0"/>
              <a:t>26% would like taking up their previous option as it would be fun, 17% consider that it is an amazing method of keeping them fit, 12% ‘ s belief is that they would increase both physical and mental abilities , 15% feel like they are able to get rid of daily stress, 7% state that they recharge their batteries, 6% know that they can meet their friends and spend active and quality time with them, 5% assert sports confer them the chance to expand their social skills , 4% suggest doing sports because it would help them develop their goal-setting skills and 1% because it is easy to do.  </a:t>
            </a:r>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5085184"/>
            <a:ext cx="7848872" cy="1077218"/>
          </a:xfrm>
          <a:prstGeom prst="rect">
            <a:avLst/>
          </a:prstGeom>
          <a:noFill/>
        </p:spPr>
        <p:txBody>
          <a:bodyPr wrap="square" rtlCol="0">
            <a:spAutoFit/>
          </a:bodyPr>
          <a:lstStyle/>
          <a:p>
            <a:r>
              <a:rPr lang="en-US" sz="1600" dirty="0" smtClean="0"/>
              <a:t>37% claim that their health depends on them being active , 15% consider that individual sports bring more benefits than the team ones and 24% emphasize on one hand that winning is relevant for them and on the other hand that sports activities where they behave competitive are very enjoyable</a:t>
            </a:r>
            <a:endParaRPr lang="en-US" sz="1600" dirty="0"/>
          </a:p>
        </p:txBody>
      </p:sp>
      <p:graphicFrame>
        <p:nvGraphicFramePr>
          <p:cNvPr id="4" name="Table 3"/>
          <p:cNvGraphicFramePr>
            <a:graphicFrameLocks noGrp="1"/>
          </p:cNvGraphicFramePr>
          <p:nvPr/>
        </p:nvGraphicFramePr>
        <p:xfrm>
          <a:off x="1071537" y="785795"/>
          <a:ext cx="7000926" cy="3929090"/>
        </p:xfrm>
        <a:graphic>
          <a:graphicData uri="http://schemas.openxmlformats.org/drawingml/2006/table">
            <a:tbl>
              <a:tblPr/>
              <a:tblGrid>
                <a:gridCol w="5661983"/>
                <a:gridCol w="474334"/>
                <a:gridCol w="864609"/>
              </a:tblGrid>
              <a:tr h="707246">
                <a:tc>
                  <a:txBody>
                    <a:bodyPr/>
                    <a:lstStyle/>
                    <a:p>
                      <a:pPr algn="ctr" rtl="0" fontAlgn="b"/>
                      <a:r>
                        <a:rPr lang="en-US" sz="1600" b="1" i="0" u="none" strike="noStrike" dirty="0" smtClean="0">
                          <a:solidFill>
                            <a:srgbClr val="000000"/>
                          </a:solidFill>
                          <a:latin typeface="+mj-lt"/>
                          <a:cs typeface="Times New Roman" pitchFamily="18" charset="0"/>
                        </a:rPr>
                        <a:t>11) Which </a:t>
                      </a:r>
                      <a:r>
                        <a:rPr lang="en-US" sz="1600" b="1" i="0" u="none" strike="noStrike" dirty="0">
                          <a:solidFill>
                            <a:srgbClr val="000000"/>
                          </a:solidFill>
                          <a:latin typeface="+mj-lt"/>
                          <a:cs typeface="Times New Roman" pitchFamily="18" charset="0"/>
                        </a:rPr>
                        <a:t>statement best describes your views towards sports-related activities that you participate in?</a:t>
                      </a:r>
                    </a:p>
                  </a:txBody>
                  <a:tcPr marL="5231" marR="5231" marT="5231" marB="0" anchor="b">
                    <a:lnL>
                      <a:noFill/>
                    </a:lnL>
                    <a:lnR>
                      <a:noFill/>
                    </a:lnR>
                    <a:lnT>
                      <a:noFill/>
                    </a:lnT>
                    <a:lnB>
                      <a:noFill/>
                    </a:lnB>
                  </a:tcPr>
                </a:tc>
                <a:tc>
                  <a:txBody>
                    <a:bodyPr/>
                    <a:lstStyle/>
                    <a:p>
                      <a:pPr algn="ctr" fontAlgn="b"/>
                      <a:endParaRPr lang="en-US" sz="1600" b="1" i="0" u="none" strike="noStrike">
                        <a:solidFill>
                          <a:srgbClr val="000000"/>
                        </a:solidFill>
                        <a:latin typeface="+mj-lt"/>
                        <a:cs typeface="Times New Roman" pitchFamily="18" charset="0"/>
                      </a:endParaRPr>
                    </a:p>
                  </a:txBody>
                  <a:tcPr marL="5231" marR="5231" marT="5231" marB="0" anchor="b">
                    <a:lnL>
                      <a:noFill/>
                    </a:lnL>
                    <a:lnR>
                      <a:noFill/>
                    </a:lnR>
                    <a:lnT>
                      <a:noFill/>
                    </a:lnT>
                    <a:lnB>
                      <a:noFill/>
                    </a:lnB>
                  </a:tcPr>
                </a:tc>
                <a:tc>
                  <a:txBody>
                    <a:bodyPr/>
                    <a:lstStyle/>
                    <a:p>
                      <a:pPr algn="ctr" fontAlgn="b"/>
                      <a:endParaRPr lang="en-US" sz="1600" b="1" i="0" u="none" strike="noStrike" dirty="0">
                        <a:solidFill>
                          <a:srgbClr val="000000"/>
                        </a:solidFill>
                        <a:latin typeface="+mj-lt"/>
                        <a:cs typeface="Times New Roman" pitchFamily="18" charset="0"/>
                      </a:endParaRPr>
                    </a:p>
                  </a:txBody>
                  <a:tcPr marL="5231" marR="5231" marT="5231" marB="0" anchor="b">
                    <a:lnL>
                      <a:noFill/>
                    </a:lnL>
                    <a:lnR>
                      <a:noFill/>
                    </a:lnR>
                    <a:lnT>
                      <a:noFill/>
                    </a:lnT>
                    <a:lnB>
                      <a:noFill/>
                    </a:lnB>
                  </a:tcPr>
                </a:tc>
              </a:tr>
              <a:tr h="805461">
                <a:tc>
                  <a:txBody>
                    <a:bodyPr/>
                    <a:lstStyle/>
                    <a:p>
                      <a:pPr algn="ctr" rtl="0" fontAlgn="b"/>
                      <a:r>
                        <a:rPr lang="en-US" sz="1600" b="1" i="0" u="none" strike="noStrike">
                          <a:solidFill>
                            <a:srgbClr val="000000"/>
                          </a:solidFill>
                          <a:latin typeface="+mj-lt"/>
                          <a:cs typeface="Times New Roman" pitchFamily="18" charset="0"/>
                        </a:rPr>
                        <a:t>I enjoy competitive sports activities</a:t>
                      </a:r>
                    </a:p>
                  </a:txBody>
                  <a:tcPr marL="5231" marR="5231" marT="5231" marB="0" anchor="ctr">
                    <a:lnL>
                      <a:noFill/>
                    </a:lnL>
                    <a:lnR>
                      <a:noFill/>
                    </a:lnR>
                    <a:lnT>
                      <a:noFill/>
                    </a:lnT>
                    <a:lnB>
                      <a:noFill/>
                    </a:lnB>
                  </a:tcPr>
                </a:tc>
                <a:tc>
                  <a:txBody>
                    <a:bodyPr/>
                    <a:lstStyle/>
                    <a:p>
                      <a:pPr algn="ctr" rtl="0" fontAlgn="b"/>
                      <a:endParaRPr lang="en-US" sz="1600" b="1" i="0" u="none" strike="noStrike" dirty="0">
                        <a:solidFill>
                          <a:srgbClr val="000000"/>
                        </a:solidFill>
                        <a:latin typeface="+mj-lt"/>
                        <a:cs typeface="Times New Roman" pitchFamily="18" charset="0"/>
                      </a:endParaRPr>
                    </a:p>
                  </a:txBody>
                  <a:tcPr marL="5231" marR="5231" marT="5231" marB="0" anchor="ctr">
                    <a:lnL>
                      <a:noFill/>
                    </a:lnL>
                    <a:lnR>
                      <a:noFill/>
                    </a:lnR>
                    <a:lnT>
                      <a:noFill/>
                    </a:lnT>
                    <a:lnB>
                      <a:noFill/>
                    </a:lnB>
                  </a:tcPr>
                </a:tc>
                <a:tc>
                  <a:txBody>
                    <a:bodyPr/>
                    <a:lstStyle/>
                    <a:p>
                      <a:pPr algn="ctr" rtl="0" fontAlgn="b"/>
                      <a:r>
                        <a:rPr lang="en-US" sz="1600" b="1" i="0" u="none" strike="noStrike">
                          <a:solidFill>
                            <a:srgbClr val="000000"/>
                          </a:solidFill>
                          <a:latin typeface="+mj-lt"/>
                          <a:cs typeface="Times New Roman" pitchFamily="18" charset="0"/>
                        </a:rPr>
                        <a:t>24%</a:t>
                      </a:r>
                    </a:p>
                  </a:txBody>
                  <a:tcPr marL="5231" marR="5231" marT="5231" marB="0" anchor="ctr">
                    <a:lnL>
                      <a:noFill/>
                    </a:lnL>
                    <a:lnR>
                      <a:noFill/>
                    </a:lnR>
                    <a:lnT>
                      <a:noFill/>
                    </a:lnT>
                    <a:lnB>
                      <a:noFill/>
                    </a:lnB>
                  </a:tcPr>
                </a:tc>
              </a:tr>
              <a:tr h="805461">
                <a:tc>
                  <a:txBody>
                    <a:bodyPr/>
                    <a:lstStyle/>
                    <a:p>
                      <a:pPr algn="ctr" rtl="0" fontAlgn="b"/>
                      <a:r>
                        <a:rPr lang="en-US" sz="1600" b="1" i="0" u="none" strike="noStrike" dirty="0">
                          <a:solidFill>
                            <a:srgbClr val="000000"/>
                          </a:solidFill>
                          <a:latin typeface="+mj-lt"/>
                          <a:cs typeface="Times New Roman" pitchFamily="18" charset="0"/>
                        </a:rPr>
                        <a:t>I prefer sports that focus on individual achievement to team ones</a:t>
                      </a:r>
                    </a:p>
                  </a:txBody>
                  <a:tcPr marL="5231" marR="5231" marT="5231" marB="0" anchor="ctr">
                    <a:lnL>
                      <a:noFill/>
                    </a:lnL>
                    <a:lnR>
                      <a:noFill/>
                    </a:lnR>
                    <a:lnT>
                      <a:noFill/>
                    </a:lnT>
                    <a:lnB>
                      <a:noFill/>
                    </a:lnB>
                  </a:tcPr>
                </a:tc>
                <a:tc>
                  <a:txBody>
                    <a:bodyPr/>
                    <a:lstStyle/>
                    <a:p>
                      <a:pPr algn="ctr" rtl="0" fontAlgn="b"/>
                      <a:endParaRPr lang="en-US" sz="1600" b="1" i="0" u="none" strike="noStrike" dirty="0">
                        <a:solidFill>
                          <a:srgbClr val="000000"/>
                        </a:solidFill>
                        <a:latin typeface="+mj-lt"/>
                        <a:cs typeface="Times New Roman" pitchFamily="18" charset="0"/>
                      </a:endParaRPr>
                    </a:p>
                  </a:txBody>
                  <a:tcPr marL="5231" marR="5231" marT="5231" marB="0" anchor="ctr">
                    <a:lnL>
                      <a:noFill/>
                    </a:lnL>
                    <a:lnR>
                      <a:noFill/>
                    </a:lnR>
                    <a:lnT>
                      <a:noFill/>
                    </a:lnT>
                    <a:lnB>
                      <a:noFill/>
                    </a:lnB>
                  </a:tcPr>
                </a:tc>
                <a:tc>
                  <a:txBody>
                    <a:bodyPr/>
                    <a:lstStyle/>
                    <a:p>
                      <a:pPr algn="ctr" rtl="0" fontAlgn="b"/>
                      <a:r>
                        <a:rPr lang="en-US" sz="1600" b="1" i="0" u="none" strike="noStrike">
                          <a:solidFill>
                            <a:srgbClr val="000000"/>
                          </a:solidFill>
                          <a:latin typeface="+mj-lt"/>
                          <a:cs typeface="Times New Roman" pitchFamily="18" charset="0"/>
                        </a:rPr>
                        <a:t>15%</a:t>
                      </a:r>
                    </a:p>
                  </a:txBody>
                  <a:tcPr marL="5231" marR="5231" marT="5231" marB="0" anchor="ctr">
                    <a:lnL>
                      <a:noFill/>
                    </a:lnL>
                    <a:lnR>
                      <a:noFill/>
                    </a:lnR>
                    <a:lnT>
                      <a:noFill/>
                    </a:lnT>
                    <a:lnB>
                      <a:noFill/>
                    </a:lnB>
                  </a:tcPr>
                </a:tc>
              </a:tr>
              <a:tr h="805461">
                <a:tc>
                  <a:txBody>
                    <a:bodyPr/>
                    <a:lstStyle/>
                    <a:p>
                      <a:pPr algn="ctr" rtl="0" fontAlgn="b"/>
                      <a:r>
                        <a:rPr lang="en-US" sz="1600" b="1" i="0" u="none" strike="noStrike">
                          <a:solidFill>
                            <a:srgbClr val="000000"/>
                          </a:solidFill>
                          <a:latin typeface="+mj-lt"/>
                          <a:cs typeface="Times New Roman" pitchFamily="18" charset="0"/>
                        </a:rPr>
                        <a:t>My health depends on being active</a:t>
                      </a:r>
                    </a:p>
                  </a:txBody>
                  <a:tcPr marL="5231" marR="5231" marT="5231" marB="0" anchor="ctr">
                    <a:lnL>
                      <a:noFill/>
                    </a:lnL>
                    <a:lnR>
                      <a:noFill/>
                    </a:lnR>
                    <a:lnT>
                      <a:noFill/>
                    </a:lnT>
                    <a:lnB>
                      <a:noFill/>
                    </a:lnB>
                  </a:tcPr>
                </a:tc>
                <a:tc>
                  <a:txBody>
                    <a:bodyPr/>
                    <a:lstStyle/>
                    <a:p>
                      <a:pPr algn="ctr" rtl="0" fontAlgn="b"/>
                      <a:endParaRPr lang="en-US" sz="1600" b="1" i="0" u="none" strike="noStrike" dirty="0">
                        <a:solidFill>
                          <a:srgbClr val="000000"/>
                        </a:solidFill>
                        <a:latin typeface="+mj-lt"/>
                        <a:cs typeface="Times New Roman" pitchFamily="18" charset="0"/>
                      </a:endParaRPr>
                    </a:p>
                  </a:txBody>
                  <a:tcPr marL="5231" marR="5231" marT="5231" marB="0" anchor="ctr">
                    <a:lnL>
                      <a:noFill/>
                    </a:lnL>
                    <a:lnR>
                      <a:noFill/>
                    </a:lnR>
                    <a:lnT>
                      <a:noFill/>
                    </a:lnT>
                    <a:lnB>
                      <a:noFill/>
                    </a:lnB>
                  </a:tcPr>
                </a:tc>
                <a:tc>
                  <a:txBody>
                    <a:bodyPr/>
                    <a:lstStyle/>
                    <a:p>
                      <a:pPr algn="ctr" rtl="0" fontAlgn="b"/>
                      <a:r>
                        <a:rPr lang="en-US" sz="1600" b="1" i="0" u="none" strike="noStrike" dirty="0">
                          <a:solidFill>
                            <a:srgbClr val="000000"/>
                          </a:solidFill>
                          <a:latin typeface="+mj-lt"/>
                          <a:cs typeface="Times New Roman" pitchFamily="18" charset="0"/>
                        </a:rPr>
                        <a:t>37%</a:t>
                      </a:r>
                    </a:p>
                  </a:txBody>
                  <a:tcPr marL="5231" marR="5231" marT="5231" marB="0" anchor="ctr">
                    <a:lnL>
                      <a:noFill/>
                    </a:lnL>
                    <a:lnR>
                      <a:noFill/>
                    </a:lnR>
                    <a:lnT>
                      <a:noFill/>
                    </a:lnT>
                    <a:lnB>
                      <a:noFill/>
                    </a:lnB>
                  </a:tcPr>
                </a:tc>
              </a:tr>
              <a:tr h="805461">
                <a:tc>
                  <a:txBody>
                    <a:bodyPr/>
                    <a:lstStyle/>
                    <a:p>
                      <a:pPr algn="ctr" rtl="0" fontAlgn="b"/>
                      <a:r>
                        <a:rPr lang="en-US" sz="1600" b="1" i="0" u="none" strike="noStrike" dirty="0">
                          <a:solidFill>
                            <a:srgbClr val="000000"/>
                          </a:solidFill>
                          <a:latin typeface="+mj-lt"/>
                          <a:cs typeface="Times New Roman" pitchFamily="18" charset="0"/>
                        </a:rPr>
                        <a:t>Winning is important for me</a:t>
                      </a:r>
                    </a:p>
                  </a:txBody>
                  <a:tcPr marL="5231" marR="5231" marT="5231" marB="0" anchor="ctr">
                    <a:lnL>
                      <a:noFill/>
                    </a:lnL>
                    <a:lnR>
                      <a:noFill/>
                    </a:lnR>
                    <a:lnT>
                      <a:noFill/>
                    </a:lnT>
                    <a:lnB>
                      <a:noFill/>
                    </a:lnB>
                  </a:tcPr>
                </a:tc>
                <a:tc>
                  <a:txBody>
                    <a:bodyPr/>
                    <a:lstStyle/>
                    <a:p>
                      <a:pPr algn="ctr" rtl="0" fontAlgn="b"/>
                      <a:endParaRPr lang="en-US" sz="1600" b="1" i="0" u="none" strike="noStrike" dirty="0">
                        <a:solidFill>
                          <a:srgbClr val="000000"/>
                        </a:solidFill>
                        <a:latin typeface="+mj-lt"/>
                        <a:cs typeface="Times New Roman" pitchFamily="18" charset="0"/>
                      </a:endParaRPr>
                    </a:p>
                  </a:txBody>
                  <a:tcPr marL="5231" marR="5231" marT="5231" marB="0" anchor="ctr">
                    <a:lnL>
                      <a:noFill/>
                    </a:lnL>
                    <a:lnR>
                      <a:noFill/>
                    </a:lnR>
                    <a:lnT>
                      <a:noFill/>
                    </a:lnT>
                    <a:lnB>
                      <a:noFill/>
                    </a:lnB>
                  </a:tcPr>
                </a:tc>
                <a:tc>
                  <a:txBody>
                    <a:bodyPr/>
                    <a:lstStyle/>
                    <a:p>
                      <a:pPr algn="ctr" rtl="0" fontAlgn="b"/>
                      <a:r>
                        <a:rPr lang="en-US" sz="1600" b="1" i="0" u="none" strike="noStrike" dirty="0">
                          <a:solidFill>
                            <a:srgbClr val="000000"/>
                          </a:solidFill>
                          <a:latin typeface="+mj-lt"/>
                          <a:cs typeface="Times New Roman" pitchFamily="18" charset="0"/>
                        </a:rPr>
                        <a:t>24%</a:t>
                      </a:r>
                    </a:p>
                  </a:txBody>
                  <a:tcPr marL="5231" marR="5231" marT="5231" marB="0" anchor="ctr">
                    <a:lnL>
                      <a:noFill/>
                    </a:lnL>
                    <a:lnR>
                      <a:noFill/>
                    </a:lnR>
                    <a:lnT>
                      <a:noFill/>
                    </a:lnT>
                    <a:lnB>
                      <a:noFill/>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4500570"/>
            <a:ext cx="8136904" cy="830997"/>
          </a:xfrm>
          <a:prstGeom prst="rect">
            <a:avLst/>
          </a:prstGeom>
          <a:noFill/>
        </p:spPr>
        <p:txBody>
          <a:bodyPr wrap="square" rtlCol="0">
            <a:spAutoFit/>
          </a:bodyPr>
          <a:lstStyle/>
          <a:p>
            <a:r>
              <a:rPr lang="en-US" sz="1600" dirty="0" smtClean="0"/>
              <a:t>From 24% students’ points of view sports compromise the time allocated to school, 36% don’t think sports affect their learning skills, the other 40% people are not certain about the impact that sports come along with </a:t>
            </a:r>
            <a:r>
              <a:rPr lang="en-US" sz="1600" dirty="0"/>
              <a:t>.</a:t>
            </a:r>
            <a:r>
              <a:rPr lang="en-US" sz="1600" dirty="0" smtClean="0"/>
              <a:t> </a:t>
            </a:r>
            <a:endParaRPr lang="en-US" sz="1600" dirty="0"/>
          </a:p>
        </p:txBody>
      </p:sp>
      <p:graphicFrame>
        <p:nvGraphicFramePr>
          <p:cNvPr id="4" name="Table 3"/>
          <p:cNvGraphicFramePr>
            <a:graphicFrameLocks noGrp="1"/>
          </p:cNvGraphicFramePr>
          <p:nvPr/>
        </p:nvGraphicFramePr>
        <p:xfrm>
          <a:off x="1000101" y="1571613"/>
          <a:ext cx="7429551" cy="2357454"/>
        </p:xfrm>
        <a:graphic>
          <a:graphicData uri="http://schemas.openxmlformats.org/drawingml/2006/table">
            <a:tbl>
              <a:tblPr/>
              <a:tblGrid>
                <a:gridCol w="6345538"/>
                <a:gridCol w="333542"/>
                <a:gridCol w="750471"/>
              </a:tblGrid>
              <a:tr h="556005">
                <a:tc>
                  <a:txBody>
                    <a:bodyPr/>
                    <a:lstStyle/>
                    <a:p>
                      <a:pPr algn="ctr" rtl="0" fontAlgn="ctr"/>
                      <a:r>
                        <a:rPr lang="en-US" sz="1600" b="1" i="0" u="none" strike="noStrike" dirty="0" smtClean="0">
                          <a:solidFill>
                            <a:srgbClr val="000000"/>
                          </a:solidFill>
                          <a:latin typeface="+mj-lt"/>
                          <a:cs typeface="Times New Roman" pitchFamily="18" charset="0"/>
                        </a:rPr>
                        <a:t>12) In </a:t>
                      </a:r>
                      <a:r>
                        <a:rPr lang="en-US" sz="1600" b="1" i="0" u="none" strike="noStrike" dirty="0">
                          <a:solidFill>
                            <a:srgbClr val="000000"/>
                          </a:solidFill>
                          <a:latin typeface="+mj-lt"/>
                          <a:cs typeface="Times New Roman" pitchFamily="18" charset="0"/>
                        </a:rPr>
                        <a:t>your opinion, does the time you dedicate to sports compromise somehow your study or homework? </a:t>
                      </a:r>
                    </a:p>
                  </a:txBody>
                  <a:tcPr marL="6080" marR="6080" marT="6080" marB="0" anchor="ctr">
                    <a:lnL>
                      <a:noFill/>
                    </a:lnL>
                    <a:lnR>
                      <a:noFill/>
                    </a:lnR>
                    <a:lnT>
                      <a:noFill/>
                    </a:lnT>
                    <a:lnB>
                      <a:noFill/>
                    </a:lnB>
                  </a:tcPr>
                </a:tc>
                <a:tc>
                  <a:txBody>
                    <a:bodyPr/>
                    <a:lstStyle/>
                    <a:p>
                      <a:pPr algn="ctr" fontAlgn="ctr"/>
                      <a:endParaRPr lang="en-US" sz="1600" b="1" i="0" u="none" strike="noStrike">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l" fontAlgn="b"/>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r>
              <a:tr h="600483">
                <a:tc>
                  <a:txBody>
                    <a:bodyPr/>
                    <a:lstStyle/>
                    <a:p>
                      <a:pPr algn="ctr" rtl="0" fontAlgn="ctr"/>
                      <a:r>
                        <a:rPr lang="en-US" sz="1600" b="1" i="0" u="none" strike="noStrike">
                          <a:solidFill>
                            <a:srgbClr val="000000"/>
                          </a:solidFill>
                          <a:latin typeface="+mj-lt"/>
                          <a:cs typeface="Times New Roman" pitchFamily="18" charset="0"/>
                        </a:rPr>
                        <a:t>I don't know - not sure</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b"/>
                      <a:r>
                        <a:rPr lang="en-US" sz="1600" b="1" i="0" u="none" strike="noStrike">
                          <a:solidFill>
                            <a:srgbClr val="000000"/>
                          </a:solidFill>
                          <a:latin typeface="+mj-lt"/>
                          <a:cs typeface="Times New Roman" pitchFamily="18" charset="0"/>
                        </a:rPr>
                        <a:t>40%</a:t>
                      </a:r>
                    </a:p>
                  </a:txBody>
                  <a:tcPr marL="6080" marR="6080" marT="6080" marB="0" anchor="ctr">
                    <a:lnL>
                      <a:noFill/>
                    </a:lnL>
                    <a:lnR>
                      <a:noFill/>
                    </a:lnR>
                    <a:lnT>
                      <a:noFill/>
                    </a:lnT>
                    <a:lnB>
                      <a:noFill/>
                    </a:lnB>
                  </a:tcPr>
                </a:tc>
              </a:tr>
              <a:tr h="600483">
                <a:tc>
                  <a:txBody>
                    <a:bodyPr/>
                    <a:lstStyle/>
                    <a:p>
                      <a:pPr algn="ctr" rtl="0" fontAlgn="ctr"/>
                      <a:r>
                        <a:rPr lang="en-US" sz="1600" b="1" i="0" u="none" strike="noStrike">
                          <a:solidFill>
                            <a:srgbClr val="000000"/>
                          </a:solidFill>
                          <a:latin typeface="+mj-lt"/>
                          <a:cs typeface="Times New Roman" pitchFamily="18" charset="0"/>
                        </a:rPr>
                        <a:t>No</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b"/>
                      <a:r>
                        <a:rPr lang="en-US" sz="1600" b="1" i="0" u="none" strike="noStrike">
                          <a:solidFill>
                            <a:srgbClr val="000000"/>
                          </a:solidFill>
                          <a:latin typeface="+mj-lt"/>
                          <a:cs typeface="Times New Roman" pitchFamily="18" charset="0"/>
                        </a:rPr>
                        <a:t>36%</a:t>
                      </a:r>
                    </a:p>
                  </a:txBody>
                  <a:tcPr marL="6080" marR="6080" marT="6080" marB="0" anchor="ctr">
                    <a:lnL>
                      <a:noFill/>
                    </a:lnL>
                    <a:lnR>
                      <a:noFill/>
                    </a:lnR>
                    <a:lnT>
                      <a:noFill/>
                    </a:lnT>
                    <a:lnB>
                      <a:noFill/>
                    </a:lnB>
                  </a:tcPr>
                </a:tc>
              </a:tr>
              <a:tr h="600483">
                <a:tc>
                  <a:txBody>
                    <a:bodyPr/>
                    <a:lstStyle/>
                    <a:p>
                      <a:pPr algn="ctr" rtl="0" fontAlgn="ctr"/>
                      <a:r>
                        <a:rPr lang="en-US" sz="1600" b="1" i="0" u="none" strike="noStrike">
                          <a:solidFill>
                            <a:srgbClr val="000000"/>
                          </a:solidFill>
                          <a:latin typeface="+mj-lt"/>
                          <a:cs typeface="Times New Roman" pitchFamily="18" charset="0"/>
                        </a:rPr>
                        <a:t>Yes</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b"/>
                      <a:r>
                        <a:rPr lang="en-US" sz="1600" b="1" i="0" u="none" strike="noStrike" dirty="0">
                          <a:solidFill>
                            <a:srgbClr val="000000"/>
                          </a:solidFill>
                          <a:latin typeface="+mj-lt"/>
                          <a:cs typeface="Times New Roman" pitchFamily="18" charset="0"/>
                        </a:rPr>
                        <a:t>24%</a:t>
                      </a:r>
                    </a:p>
                  </a:txBody>
                  <a:tcPr marL="6080" marR="6080" marT="6080" marB="0" anchor="ctr">
                    <a:lnL>
                      <a:noFill/>
                    </a:lnL>
                    <a:lnR>
                      <a:noFill/>
                    </a:lnR>
                    <a:lnT>
                      <a:noFill/>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23" y="4725144"/>
            <a:ext cx="7632848" cy="1077218"/>
          </a:xfrm>
          <a:prstGeom prst="rect">
            <a:avLst/>
          </a:prstGeom>
          <a:noFill/>
        </p:spPr>
        <p:txBody>
          <a:bodyPr wrap="square" rtlCol="0">
            <a:spAutoFit/>
          </a:bodyPr>
          <a:lstStyle/>
          <a:p>
            <a:r>
              <a:rPr lang="en-US" sz="1600" dirty="0" smtClean="0"/>
              <a:t>37% feel that balancing their sports activities and school efforts is moderately difficult, 26% don’t find it difficult at all, 15% think that it is slightly difficult, 14% regarded as it is very difficult and a number of 8% teenagers affirm this is a  extremely difficult thing  to them.</a:t>
            </a:r>
            <a:endParaRPr lang="en-US" sz="1600" dirty="0"/>
          </a:p>
        </p:txBody>
      </p:sp>
      <p:graphicFrame>
        <p:nvGraphicFramePr>
          <p:cNvPr id="5" name="Table 4"/>
          <p:cNvGraphicFramePr>
            <a:graphicFrameLocks noGrp="1"/>
          </p:cNvGraphicFramePr>
          <p:nvPr/>
        </p:nvGraphicFramePr>
        <p:xfrm>
          <a:off x="1214414" y="857232"/>
          <a:ext cx="6617771" cy="3169045"/>
        </p:xfrm>
        <a:graphic>
          <a:graphicData uri="http://schemas.openxmlformats.org/drawingml/2006/table">
            <a:tbl>
              <a:tblPr/>
              <a:tblGrid>
                <a:gridCol w="5286412"/>
                <a:gridCol w="1331359"/>
              </a:tblGrid>
              <a:tr h="522865">
                <a:tc>
                  <a:txBody>
                    <a:bodyPr/>
                    <a:lstStyle/>
                    <a:p>
                      <a:pPr algn="ctr" rtl="0" fontAlgn="ctr"/>
                      <a:r>
                        <a:rPr lang="en-US" sz="1800" b="0" i="0" u="none" strike="noStrike" dirty="0">
                          <a:solidFill>
                            <a:srgbClr val="000000"/>
                          </a:solidFill>
                          <a:latin typeface="Times New Roman" pitchFamily="18" charset="0"/>
                          <a:cs typeface="Times New Roman" pitchFamily="18" charset="0"/>
                        </a:rPr>
                        <a:t>How difficult do you find it to balance your sports activities and school efforts? </a:t>
                      </a:r>
                    </a:p>
                  </a:txBody>
                  <a:tcPr marL="6080" marR="6080" marT="6080" marB="0" anchor="ctr">
                    <a:lnL>
                      <a:noFill/>
                    </a:lnL>
                    <a:lnR>
                      <a:noFill/>
                    </a:lnR>
                    <a:lnT>
                      <a:noFill/>
                    </a:lnT>
                    <a:lnB>
                      <a:noFill/>
                    </a:lnB>
                  </a:tcPr>
                </a:tc>
                <a:tc>
                  <a:txBody>
                    <a:bodyPr/>
                    <a:lstStyle/>
                    <a:p>
                      <a:pPr algn="ctr" fontAlgn="ctr"/>
                      <a:endParaRPr lang="en-US" sz="1800" b="0" i="0" u="none" strike="noStrike" dirty="0">
                        <a:solidFill>
                          <a:srgbClr val="000000"/>
                        </a:solidFill>
                        <a:latin typeface="Times New Roman" pitchFamily="18" charset="0"/>
                        <a:cs typeface="Times New Roman" pitchFamily="18" charset="0"/>
                      </a:endParaRPr>
                    </a:p>
                  </a:txBody>
                  <a:tcPr marL="6080" marR="6080" marT="6080" marB="0" anchor="ctr">
                    <a:lnL>
                      <a:noFill/>
                    </a:lnL>
                    <a:lnR>
                      <a:noFill/>
                    </a:lnR>
                    <a:lnT>
                      <a:noFill/>
                    </a:lnT>
                    <a:lnB>
                      <a:noFill/>
                    </a:lnB>
                  </a:tcPr>
                </a:tc>
              </a:tr>
              <a:tr h="522865">
                <a:tc>
                  <a:txBody>
                    <a:bodyPr/>
                    <a:lstStyle/>
                    <a:p>
                      <a:pPr algn="ctr" rtl="0" fontAlgn="ctr"/>
                      <a:r>
                        <a:rPr lang="en-US" sz="1800" b="0" i="0" u="none" strike="noStrike">
                          <a:solidFill>
                            <a:srgbClr val="000000"/>
                          </a:solidFill>
                          <a:latin typeface="Times New Roman" pitchFamily="18" charset="0"/>
                          <a:cs typeface="Times New Roman" pitchFamily="18" charset="0"/>
                        </a:rPr>
                        <a:t>Extremely difficult</a:t>
                      </a:r>
                    </a:p>
                  </a:txBody>
                  <a:tcPr marL="6080" marR="6080" marT="6080" marB="0" anchor="ctr">
                    <a:lnL>
                      <a:noFill/>
                    </a:lnL>
                    <a:lnR>
                      <a:noFill/>
                    </a:lnR>
                    <a:lnT>
                      <a:noFill/>
                    </a:lnT>
                    <a:lnB>
                      <a:noFill/>
                    </a:lnB>
                  </a:tcPr>
                </a:tc>
                <a:tc>
                  <a:txBody>
                    <a:bodyPr/>
                    <a:lstStyle/>
                    <a:p>
                      <a:pPr algn="ctr" rtl="0" fontAlgn="ctr"/>
                      <a:r>
                        <a:rPr lang="en-US" sz="1800" b="0" i="0" u="none" strike="noStrike" dirty="0">
                          <a:solidFill>
                            <a:srgbClr val="000000"/>
                          </a:solidFill>
                          <a:latin typeface="Times New Roman" pitchFamily="18" charset="0"/>
                          <a:cs typeface="Times New Roman" pitchFamily="18" charset="0"/>
                        </a:rPr>
                        <a:t>8%</a:t>
                      </a:r>
                    </a:p>
                  </a:txBody>
                  <a:tcPr marL="6080" marR="6080" marT="6080" marB="0" anchor="ctr">
                    <a:lnL>
                      <a:noFill/>
                    </a:lnL>
                    <a:lnR>
                      <a:noFill/>
                    </a:lnR>
                    <a:lnT>
                      <a:noFill/>
                    </a:lnT>
                    <a:lnB>
                      <a:noFill/>
                    </a:lnB>
                  </a:tcPr>
                </a:tc>
              </a:tr>
              <a:tr h="522865">
                <a:tc>
                  <a:txBody>
                    <a:bodyPr/>
                    <a:lstStyle/>
                    <a:p>
                      <a:pPr algn="ctr" rtl="0" fontAlgn="ctr"/>
                      <a:r>
                        <a:rPr lang="en-US" sz="1800" b="0" i="0" u="none" strike="noStrike">
                          <a:solidFill>
                            <a:srgbClr val="000000"/>
                          </a:solidFill>
                          <a:latin typeface="Times New Roman" pitchFamily="18" charset="0"/>
                          <a:cs typeface="Times New Roman" pitchFamily="18" charset="0"/>
                        </a:rPr>
                        <a:t>Moderately difficult</a:t>
                      </a:r>
                    </a:p>
                  </a:txBody>
                  <a:tcPr marL="6080" marR="6080" marT="6080" marB="0" anchor="ctr">
                    <a:lnL>
                      <a:noFill/>
                    </a:lnL>
                    <a:lnR>
                      <a:noFill/>
                    </a:lnR>
                    <a:lnT>
                      <a:noFill/>
                    </a:lnT>
                    <a:lnB>
                      <a:noFill/>
                    </a:lnB>
                  </a:tcPr>
                </a:tc>
                <a:tc>
                  <a:txBody>
                    <a:bodyPr/>
                    <a:lstStyle/>
                    <a:p>
                      <a:pPr algn="ctr" rtl="0" fontAlgn="ctr"/>
                      <a:r>
                        <a:rPr lang="en-US" sz="1800" b="0" i="0" u="none" strike="noStrike" dirty="0">
                          <a:solidFill>
                            <a:srgbClr val="000000"/>
                          </a:solidFill>
                          <a:latin typeface="Times New Roman" pitchFamily="18" charset="0"/>
                          <a:cs typeface="Times New Roman" pitchFamily="18" charset="0"/>
                        </a:rPr>
                        <a:t>37%</a:t>
                      </a:r>
                    </a:p>
                  </a:txBody>
                  <a:tcPr marL="6080" marR="6080" marT="6080" marB="0" anchor="ctr">
                    <a:lnL>
                      <a:noFill/>
                    </a:lnL>
                    <a:lnR>
                      <a:noFill/>
                    </a:lnR>
                    <a:lnT>
                      <a:noFill/>
                    </a:lnT>
                    <a:lnB>
                      <a:noFill/>
                    </a:lnB>
                  </a:tcPr>
                </a:tc>
              </a:tr>
              <a:tr h="522865">
                <a:tc>
                  <a:txBody>
                    <a:bodyPr/>
                    <a:lstStyle/>
                    <a:p>
                      <a:pPr algn="ctr" rtl="0" fontAlgn="ctr"/>
                      <a:r>
                        <a:rPr lang="en-US" sz="1800" b="0" i="0" u="none" strike="noStrike" dirty="0">
                          <a:solidFill>
                            <a:srgbClr val="000000"/>
                          </a:solidFill>
                          <a:latin typeface="Times New Roman" pitchFamily="18" charset="0"/>
                          <a:cs typeface="Times New Roman" pitchFamily="18" charset="0"/>
                        </a:rPr>
                        <a:t>Not at all difficult</a:t>
                      </a:r>
                    </a:p>
                  </a:txBody>
                  <a:tcPr marL="6080" marR="6080" marT="6080" marB="0" anchor="ctr">
                    <a:lnL>
                      <a:noFill/>
                    </a:lnL>
                    <a:lnR>
                      <a:noFill/>
                    </a:lnR>
                    <a:lnT>
                      <a:noFill/>
                    </a:lnT>
                    <a:lnB>
                      <a:noFill/>
                    </a:lnB>
                  </a:tcPr>
                </a:tc>
                <a:tc>
                  <a:txBody>
                    <a:bodyPr/>
                    <a:lstStyle/>
                    <a:p>
                      <a:pPr algn="ctr" rtl="0" fontAlgn="ctr"/>
                      <a:r>
                        <a:rPr lang="en-US" sz="1800" b="0" i="0" u="none" strike="noStrike" dirty="0">
                          <a:solidFill>
                            <a:srgbClr val="000000"/>
                          </a:solidFill>
                          <a:latin typeface="Times New Roman" pitchFamily="18" charset="0"/>
                          <a:cs typeface="Times New Roman" pitchFamily="18" charset="0"/>
                        </a:rPr>
                        <a:t>26%</a:t>
                      </a:r>
                    </a:p>
                  </a:txBody>
                  <a:tcPr marL="6080" marR="6080" marT="6080" marB="0" anchor="ctr">
                    <a:lnL>
                      <a:noFill/>
                    </a:lnL>
                    <a:lnR>
                      <a:noFill/>
                    </a:lnR>
                    <a:lnT>
                      <a:noFill/>
                    </a:lnT>
                    <a:lnB>
                      <a:noFill/>
                    </a:lnB>
                  </a:tcPr>
                </a:tc>
              </a:tr>
              <a:tr h="522865">
                <a:tc>
                  <a:txBody>
                    <a:bodyPr/>
                    <a:lstStyle/>
                    <a:p>
                      <a:pPr algn="ctr" rtl="0" fontAlgn="ctr"/>
                      <a:r>
                        <a:rPr lang="en-US" sz="1800" b="0" i="0" u="none" strike="noStrike">
                          <a:solidFill>
                            <a:srgbClr val="000000"/>
                          </a:solidFill>
                          <a:latin typeface="Times New Roman" pitchFamily="18" charset="0"/>
                          <a:cs typeface="Times New Roman" pitchFamily="18" charset="0"/>
                        </a:rPr>
                        <a:t>Slightly difficult</a:t>
                      </a:r>
                    </a:p>
                  </a:txBody>
                  <a:tcPr marL="6080" marR="6080" marT="6080" marB="0" anchor="ctr">
                    <a:lnL>
                      <a:noFill/>
                    </a:lnL>
                    <a:lnR>
                      <a:noFill/>
                    </a:lnR>
                    <a:lnT>
                      <a:noFill/>
                    </a:lnT>
                    <a:lnB>
                      <a:noFill/>
                    </a:lnB>
                  </a:tcPr>
                </a:tc>
                <a:tc>
                  <a:txBody>
                    <a:bodyPr/>
                    <a:lstStyle/>
                    <a:p>
                      <a:pPr algn="ctr" rtl="0" fontAlgn="ctr"/>
                      <a:r>
                        <a:rPr lang="en-US" sz="1800" b="0" i="0" u="none" strike="noStrike" dirty="0">
                          <a:solidFill>
                            <a:srgbClr val="000000"/>
                          </a:solidFill>
                          <a:latin typeface="Times New Roman" pitchFamily="18" charset="0"/>
                          <a:cs typeface="Times New Roman" pitchFamily="18" charset="0"/>
                        </a:rPr>
                        <a:t>15%</a:t>
                      </a:r>
                    </a:p>
                  </a:txBody>
                  <a:tcPr marL="6080" marR="6080" marT="6080" marB="0" anchor="ctr">
                    <a:lnL>
                      <a:noFill/>
                    </a:lnL>
                    <a:lnR>
                      <a:noFill/>
                    </a:lnR>
                    <a:lnT>
                      <a:noFill/>
                    </a:lnT>
                    <a:lnB>
                      <a:noFill/>
                    </a:lnB>
                  </a:tcPr>
                </a:tc>
              </a:tr>
              <a:tr h="522865">
                <a:tc>
                  <a:txBody>
                    <a:bodyPr/>
                    <a:lstStyle/>
                    <a:p>
                      <a:pPr algn="ctr" rtl="0" fontAlgn="ctr"/>
                      <a:r>
                        <a:rPr lang="en-US" sz="1800" b="0" i="0" u="none" strike="noStrike">
                          <a:solidFill>
                            <a:srgbClr val="000000"/>
                          </a:solidFill>
                          <a:latin typeface="Times New Roman" pitchFamily="18" charset="0"/>
                          <a:cs typeface="Times New Roman" pitchFamily="18" charset="0"/>
                        </a:rPr>
                        <a:t>Very difficult</a:t>
                      </a:r>
                    </a:p>
                  </a:txBody>
                  <a:tcPr marL="6080" marR="6080" marT="6080" marB="0" anchor="ctr">
                    <a:lnL>
                      <a:noFill/>
                    </a:lnL>
                    <a:lnR>
                      <a:noFill/>
                    </a:lnR>
                    <a:lnT>
                      <a:noFill/>
                    </a:lnT>
                    <a:lnB>
                      <a:noFill/>
                    </a:lnB>
                  </a:tcPr>
                </a:tc>
                <a:tc>
                  <a:txBody>
                    <a:bodyPr/>
                    <a:lstStyle/>
                    <a:p>
                      <a:pPr algn="ctr" rtl="0" fontAlgn="ctr"/>
                      <a:r>
                        <a:rPr lang="en-US" sz="1800" b="0" i="0" u="none" strike="noStrike" dirty="0">
                          <a:solidFill>
                            <a:srgbClr val="000000"/>
                          </a:solidFill>
                          <a:latin typeface="Times New Roman" pitchFamily="18" charset="0"/>
                          <a:cs typeface="Times New Roman" pitchFamily="18" charset="0"/>
                        </a:rPr>
                        <a:t>14%</a:t>
                      </a:r>
                    </a:p>
                  </a:txBody>
                  <a:tcPr marL="6080" marR="6080" marT="6080" marB="0" anchor="ctr">
                    <a:lnL>
                      <a:noFill/>
                    </a:lnL>
                    <a:lnR>
                      <a:noFill/>
                    </a:lnR>
                    <a:lnT>
                      <a:noFill/>
                    </a:lnT>
                    <a:lnB>
                      <a:noFill/>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4797152"/>
            <a:ext cx="7992888" cy="830997"/>
          </a:xfrm>
          <a:prstGeom prst="rect">
            <a:avLst/>
          </a:prstGeom>
          <a:noFill/>
        </p:spPr>
        <p:txBody>
          <a:bodyPr wrap="square" rtlCol="0">
            <a:spAutoFit/>
          </a:bodyPr>
          <a:lstStyle/>
          <a:p>
            <a:r>
              <a:rPr lang="en-US" sz="1600" dirty="0" smtClean="0"/>
              <a:t>38% support in moderation the children’s involvement concerning sports activities, 29% have a very understanding attitude, 13%  are truly sympathetic towards the dedication assigned to sports, 12% are slightly understanding  and 8% are not open at all.   </a:t>
            </a:r>
            <a:endParaRPr lang="en-US" sz="1600" dirty="0"/>
          </a:p>
        </p:txBody>
      </p:sp>
      <p:graphicFrame>
        <p:nvGraphicFramePr>
          <p:cNvPr id="4" name="Table 3"/>
          <p:cNvGraphicFramePr>
            <a:graphicFrameLocks noGrp="1"/>
          </p:cNvGraphicFramePr>
          <p:nvPr/>
        </p:nvGraphicFramePr>
        <p:xfrm>
          <a:off x="1357290" y="928670"/>
          <a:ext cx="6691337" cy="3056380"/>
        </p:xfrm>
        <a:graphic>
          <a:graphicData uri="http://schemas.openxmlformats.org/drawingml/2006/table">
            <a:tbl>
              <a:tblPr/>
              <a:tblGrid>
                <a:gridCol w="5303241"/>
                <a:gridCol w="427106"/>
                <a:gridCol w="960990"/>
              </a:tblGrid>
              <a:tr h="605291">
                <a:tc>
                  <a:txBody>
                    <a:bodyPr/>
                    <a:lstStyle/>
                    <a:p>
                      <a:pPr algn="ctr" rtl="0" fontAlgn="ctr"/>
                      <a:r>
                        <a:rPr lang="en-US" sz="2000" b="0" i="0" u="none" strike="noStrike" dirty="0">
                          <a:solidFill>
                            <a:srgbClr val="000000"/>
                          </a:solidFill>
                          <a:latin typeface="Times New Roman" pitchFamily="18" charset="0"/>
                          <a:cs typeface="Times New Roman" pitchFamily="18" charset="0"/>
                        </a:rPr>
                        <a:t>How much understanding are your teachers and parents about your involvement in sports activities? </a:t>
                      </a:r>
                    </a:p>
                  </a:txBody>
                  <a:tcPr marL="6080" marR="6080" marT="6080" marB="0" anchor="ctr">
                    <a:lnL>
                      <a:noFill/>
                    </a:lnL>
                    <a:lnR>
                      <a:noFill/>
                    </a:lnR>
                    <a:lnT>
                      <a:noFill/>
                    </a:lnT>
                    <a:lnB>
                      <a:noFill/>
                    </a:lnB>
                  </a:tcPr>
                </a:tc>
                <a:tc>
                  <a:txBody>
                    <a:bodyPr/>
                    <a:lstStyle/>
                    <a:p>
                      <a:pPr algn="ctr" fontAlgn="ctr"/>
                      <a:endParaRPr lang="en-US" sz="2000" b="0" i="0" u="none" strike="noStrike">
                        <a:solidFill>
                          <a:srgbClr val="000000"/>
                        </a:solidFill>
                        <a:latin typeface="Times New Roman" pitchFamily="18" charset="0"/>
                        <a:cs typeface="Times New Roman" pitchFamily="18" charset="0"/>
                      </a:endParaRPr>
                    </a:p>
                  </a:txBody>
                  <a:tcPr marL="6080" marR="6080" marT="6080" marB="0" anchor="ctr">
                    <a:lnL>
                      <a:noFill/>
                    </a:lnL>
                    <a:lnR>
                      <a:noFill/>
                    </a:lnR>
                    <a:lnT>
                      <a:noFill/>
                    </a:lnT>
                    <a:lnB>
                      <a:noFill/>
                    </a:lnB>
                  </a:tcPr>
                </a:tc>
                <a:tc>
                  <a:txBody>
                    <a:bodyPr/>
                    <a:lstStyle/>
                    <a:p>
                      <a:pPr algn="l" fontAlgn="ctr"/>
                      <a:endParaRPr lang="en-US" sz="2000" b="0" i="0" u="none" strike="noStrike">
                        <a:solidFill>
                          <a:srgbClr val="000000"/>
                        </a:solidFill>
                        <a:latin typeface="Times New Roman" pitchFamily="18" charset="0"/>
                        <a:cs typeface="Times New Roman" pitchFamily="18" charset="0"/>
                      </a:endParaRPr>
                    </a:p>
                  </a:txBody>
                  <a:tcPr marL="6080" marR="6080" marT="6080" marB="0" anchor="ctr">
                    <a:lnL>
                      <a:noFill/>
                    </a:lnL>
                    <a:lnR>
                      <a:noFill/>
                    </a:lnR>
                    <a:lnT>
                      <a:noFill/>
                    </a:lnT>
                    <a:lnB>
                      <a:noFill/>
                    </a:lnB>
                  </a:tcPr>
                </a:tc>
              </a:tr>
              <a:tr h="488140">
                <a:tc>
                  <a:txBody>
                    <a:bodyPr/>
                    <a:lstStyle/>
                    <a:p>
                      <a:pPr algn="ctr" rtl="0" fontAlgn="ctr"/>
                      <a:r>
                        <a:rPr lang="en-US" sz="2000" b="0" i="0" u="none" strike="noStrike">
                          <a:solidFill>
                            <a:srgbClr val="000000"/>
                          </a:solidFill>
                          <a:latin typeface="Times New Roman" pitchFamily="18" charset="0"/>
                          <a:cs typeface="Times New Roman" pitchFamily="18" charset="0"/>
                        </a:rPr>
                        <a:t>Extremely understanding</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20</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13%</a:t>
                      </a:r>
                    </a:p>
                  </a:txBody>
                  <a:tcPr marL="6080" marR="6080" marT="6080" marB="0" anchor="ctr">
                    <a:lnL>
                      <a:noFill/>
                    </a:lnL>
                    <a:lnR>
                      <a:noFill/>
                    </a:lnR>
                    <a:lnT>
                      <a:noFill/>
                    </a:lnT>
                    <a:lnB>
                      <a:noFill/>
                    </a:lnB>
                  </a:tcPr>
                </a:tc>
              </a:tr>
              <a:tr h="488140">
                <a:tc>
                  <a:txBody>
                    <a:bodyPr/>
                    <a:lstStyle/>
                    <a:p>
                      <a:pPr algn="ctr" rtl="0" fontAlgn="ctr"/>
                      <a:r>
                        <a:rPr lang="en-US" sz="2000" b="0" i="0" u="none" strike="noStrike" dirty="0">
                          <a:solidFill>
                            <a:srgbClr val="000000"/>
                          </a:solidFill>
                          <a:latin typeface="Times New Roman" pitchFamily="18" charset="0"/>
                          <a:cs typeface="Times New Roman" pitchFamily="18" charset="0"/>
                        </a:rPr>
                        <a:t>Moderately understanding</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58</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38%</a:t>
                      </a:r>
                    </a:p>
                  </a:txBody>
                  <a:tcPr marL="6080" marR="6080" marT="6080" marB="0" anchor="ctr">
                    <a:lnL>
                      <a:noFill/>
                    </a:lnL>
                    <a:lnR>
                      <a:noFill/>
                    </a:lnR>
                    <a:lnT>
                      <a:noFill/>
                    </a:lnT>
                    <a:lnB>
                      <a:noFill/>
                    </a:lnB>
                  </a:tcPr>
                </a:tc>
              </a:tr>
              <a:tr h="488140">
                <a:tc>
                  <a:txBody>
                    <a:bodyPr/>
                    <a:lstStyle/>
                    <a:p>
                      <a:pPr algn="ctr" rtl="0" fontAlgn="ctr"/>
                      <a:r>
                        <a:rPr lang="en-US" sz="2000" b="0" i="0" u="none" strike="noStrike">
                          <a:solidFill>
                            <a:srgbClr val="000000"/>
                          </a:solidFill>
                          <a:latin typeface="Times New Roman" pitchFamily="18" charset="0"/>
                          <a:cs typeface="Times New Roman" pitchFamily="18" charset="0"/>
                        </a:rPr>
                        <a:t>Not at all understanding</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12</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8%</a:t>
                      </a:r>
                    </a:p>
                  </a:txBody>
                  <a:tcPr marL="6080" marR="6080" marT="6080" marB="0" anchor="ctr">
                    <a:lnL>
                      <a:noFill/>
                    </a:lnL>
                    <a:lnR>
                      <a:noFill/>
                    </a:lnR>
                    <a:lnT>
                      <a:noFill/>
                    </a:lnT>
                    <a:lnB>
                      <a:noFill/>
                    </a:lnB>
                  </a:tcPr>
                </a:tc>
              </a:tr>
              <a:tr h="488140">
                <a:tc>
                  <a:txBody>
                    <a:bodyPr/>
                    <a:lstStyle/>
                    <a:p>
                      <a:pPr algn="ctr" rtl="0" fontAlgn="ctr"/>
                      <a:r>
                        <a:rPr lang="en-US" sz="2000" b="0" i="0" u="none" strike="noStrike">
                          <a:solidFill>
                            <a:srgbClr val="000000"/>
                          </a:solidFill>
                          <a:latin typeface="Times New Roman" pitchFamily="18" charset="0"/>
                          <a:cs typeface="Times New Roman" pitchFamily="18" charset="0"/>
                        </a:rPr>
                        <a:t>Slightly understanding</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18</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12%</a:t>
                      </a:r>
                    </a:p>
                  </a:txBody>
                  <a:tcPr marL="6080" marR="6080" marT="6080" marB="0" anchor="ctr">
                    <a:lnL>
                      <a:noFill/>
                    </a:lnL>
                    <a:lnR>
                      <a:noFill/>
                    </a:lnR>
                    <a:lnT>
                      <a:noFill/>
                    </a:lnT>
                    <a:lnB>
                      <a:noFill/>
                    </a:lnB>
                  </a:tcPr>
                </a:tc>
              </a:tr>
              <a:tr h="488140">
                <a:tc>
                  <a:txBody>
                    <a:bodyPr/>
                    <a:lstStyle/>
                    <a:p>
                      <a:pPr algn="ctr" rtl="0" fontAlgn="ctr"/>
                      <a:r>
                        <a:rPr lang="en-US" sz="2000" b="0" i="0" u="none" strike="noStrike">
                          <a:solidFill>
                            <a:srgbClr val="000000"/>
                          </a:solidFill>
                          <a:latin typeface="Times New Roman" pitchFamily="18" charset="0"/>
                          <a:cs typeface="Times New Roman" pitchFamily="18" charset="0"/>
                        </a:rPr>
                        <a:t>Very understanding</a:t>
                      </a:r>
                    </a:p>
                  </a:txBody>
                  <a:tcPr marL="6080" marR="6080" marT="6080" marB="0" anchor="ctr">
                    <a:lnL>
                      <a:noFill/>
                    </a:lnL>
                    <a:lnR>
                      <a:noFill/>
                    </a:lnR>
                    <a:lnT>
                      <a:noFill/>
                    </a:lnT>
                    <a:lnB>
                      <a:noFill/>
                    </a:lnB>
                  </a:tcPr>
                </a:tc>
                <a:tc>
                  <a:txBody>
                    <a:bodyPr/>
                    <a:lstStyle/>
                    <a:p>
                      <a:pPr algn="ctr" rtl="0" fontAlgn="ctr"/>
                      <a:r>
                        <a:rPr lang="en-US" sz="2000" b="0" i="0" u="none" strike="noStrike">
                          <a:solidFill>
                            <a:srgbClr val="000000"/>
                          </a:solidFill>
                          <a:latin typeface="Times New Roman" pitchFamily="18" charset="0"/>
                          <a:cs typeface="Times New Roman" pitchFamily="18" charset="0"/>
                        </a:rPr>
                        <a:t>44</a:t>
                      </a:r>
                    </a:p>
                  </a:txBody>
                  <a:tcPr marL="6080" marR="6080" marT="6080" marB="0" anchor="ctr">
                    <a:lnL>
                      <a:noFill/>
                    </a:lnL>
                    <a:lnR>
                      <a:noFill/>
                    </a:lnR>
                    <a:lnT>
                      <a:noFill/>
                    </a:lnT>
                    <a:lnB>
                      <a:noFill/>
                    </a:lnB>
                  </a:tcPr>
                </a:tc>
                <a:tc>
                  <a:txBody>
                    <a:bodyPr/>
                    <a:lstStyle/>
                    <a:p>
                      <a:pPr algn="ctr" rtl="0" fontAlgn="ctr"/>
                      <a:r>
                        <a:rPr lang="en-US" sz="2000" b="0" i="0" u="none" strike="noStrike" dirty="0">
                          <a:solidFill>
                            <a:srgbClr val="000000"/>
                          </a:solidFill>
                          <a:latin typeface="Times New Roman" pitchFamily="18" charset="0"/>
                          <a:cs typeface="Times New Roman" pitchFamily="18" charset="0"/>
                        </a:rPr>
                        <a:t>29%</a:t>
                      </a:r>
                    </a:p>
                  </a:txBody>
                  <a:tcPr marL="6080" marR="6080" marT="6080" marB="0" anchor="ctr">
                    <a:lnL>
                      <a:noFill/>
                    </a:lnL>
                    <a:lnR>
                      <a:noFill/>
                    </a:lnR>
                    <a:lnT>
                      <a:noFill/>
                    </a:lnT>
                    <a:lnB>
                      <a:noFill/>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4572008"/>
            <a:ext cx="8215370" cy="1815882"/>
          </a:xfrm>
          <a:prstGeom prst="rect">
            <a:avLst/>
          </a:prstGeom>
        </p:spPr>
        <p:txBody>
          <a:bodyPr wrap="square">
            <a:spAutoFit/>
          </a:bodyPr>
          <a:lstStyle/>
          <a:p>
            <a:r>
              <a:rPr lang="en-US" sz="1600" dirty="0" smtClean="0"/>
              <a:t>43% respondents claim  that after doing sports they were able to understand what a truly  healthy lifestyle is, </a:t>
            </a:r>
          </a:p>
          <a:p>
            <a:r>
              <a:rPr lang="en-US" sz="1600" dirty="0" smtClean="0"/>
              <a:t>17% speak their minds saying that certain types of activities are  beneficial since they make  students understand why it is important to  do sports, 16% propose the fundamental advantage of sports as being the fact that  they make students obtain useful life-long habits ,15% recognize that they gain self-confidence and last but not least,9% learn how to perfect their teamwork spirit and moreover their  tolerance in special situations. </a:t>
            </a:r>
            <a:endParaRPr lang="en-US" sz="1600" dirty="0"/>
          </a:p>
        </p:txBody>
      </p:sp>
      <p:graphicFrame>
        <p:nvGraphicFramePr>
          <p:cNvPr id="4" name="Chart 3"/>
          <p:cNvGraphicFramePr/>
          <p:nvPr/>
        </p:nvGraphicFramePr>
        <p:xfrm>
          <a:off x="1142976" y="214290"/>
          <a:ext cx="7000924" cy="464347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274838"/>
            <a:ext cx="6929486" cy="2677656"/>
          </a:xfrm>
          <a:prstGeom prst="rect">
            <a:avLst/>
          </a:prstGeom>
        </p:spPr>
        <p:txBody>
          <a:bodyPr wrap="square">
            <a:spAutoFit/>
          </a:bodyPr>
          <a:lstStyle/>
          <a:p>
            <a:pPr lvl="0" fontAlgn="base">
              <a:spcBef>
                <a:spcPct val="0"/>
              </a:spcBef>
              <a:spcAft>
                <a:spcPct val="0"/>
              </a:spcAft>
            </a:pPr>
            <a:r>
              <a:rPr lang="en-US" sz="2400" dirty="0" smtClean="0">
                <a:solidFill>
                  <a:srgbClr val="222222"/>
                </a:solidFill>
                <a:latin typeface="Trebuchet MS" pitchFamily="34" charset="0"/>
                <a:cs typeface="Arial" pitchFamily="34" charset="0"/>
              </a:rPr>
              <a:t>"</a:t>
            </a:r>
            <a:r>
              <a:rPr lang="en-US" sz="2400" b="1" dirty="0" smtClean="0">
                <a:solidFill>
                  <a:srgbClr val="222222"/>
                </a:solidFill>
                <a:latin typeface="Trebuchet MS" pitchFamily="34" charset="0"/>
                <a:cs typeface="Arial" pitchFamily="34"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2400" dirty="0" smtClean="0">
              <a:latin typeface="Arial" pitchFamily="34" charset="0"/>
              <a:cs typeface="Arial" pitchFamily="34" charset="0"/>
            </a:endParaRPr>
          </a:p>
          <a:p>
            <a:pPr lvl="0" eaLnBrk="0" fontAlgn="base" hangingPunct="0">
              <a:spcBef>
                <a:spcPct val="0"/>
              </a:spcBef>
              <a:spcAft>
                <a:spcPct val="0"/>
              </a:spcAft>
            </a:pPr>
            <a:r>
              <a:rPr lang="en-GB" sz="2400" dirty="0" smtClean="0">
                <a:solidFill>
                  <a:srgbClr val="000000"/>
                </a:solidFill>
                <a:latin typeface="Times New Roman" pitchFamily="18" charset="0"/>
                <a:cs typeface="Arial" pitchFamily="34" charset="0"/>
              </a:rPr>
              <a:t> </a:t>
            </a:r>
            <a:endParaRPr lang="en-GB" sz="24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7290" y="4786322"/>
            <a:ext cx="6715172" cy="1077218"/>
          </a:xfrm>
          <a:prstGeom prst="rect">
            <a:avLst/>
          </a:prstGeom>
        </p:spPr>
        <p:txBody>
          <a:bodyPr wrap="square">
            <a:spAutoFit/>
          </a:bodyPr>
          <a:lstStyle/>
          <a:p>
            <a:r>
              <a:rPr lang="en-US" sz="1600" dirty="0" smtClean="0"/>
              <a:t>At this question 29% students said that they would spend their spare time listening to music, 26% choose going out with their friends, 17% prefer playing video games, 16% usually watch TV and the rest of 12% think that practicing sports is a great way of spending their free time</a:t>
            </a:r>
            <a:endParaRPr lang="en-GB" sz="1600" dirty="0"/>
          </a:p>
        </p:txBody>
      </p:sp>
      <p:graphicFrame>
        <p:nvGraphicFramePr>
          <p:cNvPr id="4" name="Table 3"/>
          <p:cNvGraphicFramePr>
            <a:graphicFrameLocks noGrp="1"/>
          </p:cNvGraphicFramePr>
          <p:nvPr/>
        </p:nvGraphicFramePr>
        <p:xfrm>
          <a:off x="1428728" y="1214422"/>
          <a:ext cx="5983310" cy="2857518"/>
        </p:xfrm>
        <a:graphic>
          <a:graphicData uri="http://schemas.openxmlformats.org/drawingml/2006/table">
            <a:tbl>
              <a:tblPr/>
              <a:tblGrid>
                <a:gridCol w="4513184"/>
                <a:gridCol w="812167"/>
                <a:gridCol w="657959"/>
              </a:tblGrid>
              <a:tr h="476253">
                <a:tc>
                  <a:txBody>
                    <a:bodyPr/>
                    <a:lstStyle/>
                    <a:p>
                      <a:pPr algn="ctr" rtl="0" fontAlgn="b"/>
                      <a:r>
                        <a:rPr lang="en-US" sz="1600" b="1" i="0" u="none" strike="noStrike" dirty="0" smtClean="0">
                          <a:solidFill>
                            <a:srgbClr val="000000"/>
                          </a:solidFill>
                          <a:latin typeface="+mj-lt"/>
                        </a:rPr>
                        <a:t>1) How </a:t>
                      </a:r>
                      <a:r>
                        <a:rPr lang="en-US" sz="1600" b="1" i="0" u="none" strike="noStrike" dirty="0">
                          <a:solidFill>
                            <a:srgbClr val="000000"/>
                          </a:solidFill>
                          <a:latin typeface="+mj-lt"/>
                        </a:rPr>
                        <a:t>do you usually spend your free time?</a:t>
                      </a:r>
                    </a:p>
                  </a:txBody>
                  <a:tcPr marL="9525" marR="9525" marT="9525" marB="0" anchor="b">
                    <a:lnL>
                      <a:noFill/>
                    </a:lnL>
                    <a:lnR>
                      <a:noFill/>
                    </a:lnR>
                    <a:lnT>
                      <a:noFill/>
                    </a:lnT>
                    <a:lnB>
                      <a:noFill/>
                    </a:lnB>
                  </a:tcPr>
                </a:tc>
                <a:tc>
                  <a:txBody>
                    <a:bodyPr/>
                    <a:lstStyle/>
                    <a:p>
                      <a:pPr algn="l" rtl="0" fontAlgn="b"/>
                      <a:endParaRPr lang="en-US" sz="1600" b="1" i="0" u="none" strike="noStrike">
                        <a:solidFill>
                          <a:srgbClr val="000000"/>
                        </a:solidFill>
                        <a:latin typeface="+mj-lt"/>
                      </a:endParaRPr>
                    </a:p>
                  </a:txBody>
                  <a:tcPr marL="9525" marR="9525" marT="9525" marB="0" anchor="b">
                    <a:lnL>
                      <a:noFill/>
                    </a:lnL>
                    <a:lnR>
                      <a:noFill/>
                    </a:lnR>
                    <a:lnT>
                      <a:noFill/>
                    </a:lnT>
                    <a:lnB>
                      <a:noFill/>
                    </a:lnB>
                  </a:tcPr>
                </a:tc>
                <a:tc>
                  <a:txBody>
                    <a:bodyPr/>
                    <a:lstStyle/>
                    <a:p>
                      <a:pPr algn="l" fontAlgn="b"/>
                      <a:endParaRPr lang="en-US" sz="1600" b="1" i="0" u="none" strike="noStrike">
                        <a:solidFill>
                          <a:srgbClr val="000000"/>
                        </a:solidFill>
                        <a:latin typeface="+mj-lt"/>
                      </a:endParaRPr>
                    </a:p>
                  </a:txBody>
                  <a:tcPr marL="9525" marR="9525" marT="9525" marB="0" anchor="b">
                    <a:lnL>
                      <a:noFill/>
                    </a:lnL>
                    <a:lnR>
                      <a:noFill/>
                    </a:lnR>
                    <a:lnT>
                      <a:noFill/>
                    </a:lnT>
                    <a:lnB>
                      <a:noFill/>
                    </a:lnB>
                  </a:tcPr>
                </a:tc>
              </a:tr>
              <a:tr h="476253">
                <a:tc>
                  <a:txBody>
                    <a:bodyPr/>
                    <a:lstStyle/>
                    <a:p>
                      <a:pPr algn="ctr" rtl="0" fontAlgn="b"/>
                      <a:r>
                        <a:rPr lang="en-US" sz="1600" b="1" i="0" u="none" strike="noStrike">
                          <a:solidFill>
                            <a:srgbClr val="000000"/>
                          </a:solidFill>
                          <a:latin typeface="+mj-lt"/>
                        </a:rPr>
                        <a:t>Going out with friends</a:t>
                      </a:r>
                    </a:p>
                  </a:txBody>
                  <a:tcPr marL="9525" marR="9525" marT="9525"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mj-lt"/>
                        </a:rPr>
                        <a:t>26%</a:t>
                      </a:r>
                    </a:p>
                  </a:txBody>
                  <a:tcPr marL="9525" marR="9525" marT="9525" marB="0" anchor="b">
                    <a:lnL>
                      <a:noFill/>
                    </a:lnL>
                    <a:lnR>
                      <a:noFill/>
                    </a:lnR>
                    <a:lnT>
                      <a:noFill/>
                    </a:lnT>
                    <a:lnB>
                      <a:noFill/>
                    </a:lnB>
                  </a:tcPr>
                </a:tc>
              </a:tr>
              <a:tr h="476253">
                <a:tc>
                  <a:txBody>
                    <a:bodyPr/>
                    <a:lstStyle/>
                    <a:p>
                      <a:pPr algn="ctr" rtl="0" fontAlgn="b"/>
                      <a:r>
                        <a:rPr lang="en-US" sz="1600" b="1" i="0" u="none" strike="noStrike">
                          <a:solidFill>
                            <a:srgbClr val="000000"/>
                          </a:solidFill>
                          <a:latin typeface="+mj-lt"/>
                        </a:rPr>
                        <a:t>Listening music</a:t>
                      </a:r>
                    </a:p>
                  </a:txBody>
                  <a:tcPr marL="9525" marR="9525" marT="9525"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mj-lt"/>
                        </a:rPr>
                        <a:t>29%</a:t>
                      </a:r>
                    </a:p>
                  </a:txBody>
                  <a:tcPr marL="9525" marR="9525" marT="9525" marB="0" anchor="b">
                    <a:lnL>
                      <a:noFill/>
                    </a:lnL>
                    <a:lnR>
                      <a:noFill/>
                    </a:lnR>
                    <a:lnT>
                      <a:noFill/>
                    </a:lnT>
                    <a:lnB>
                      <a:noFill/>
                    </a:lnB>
                  </a:tcPr>
                </a:tc>
              </a:tr>
              <a:tr h="476253">
                <a:tc>
                  <a:txBody>
                    <a:bodyPr/>
                    <a:lstStyle/>
                    <a:p>
                      <a:pPr algn="ctr" rtl="0" fontAlgn="b"/>
                      <a:r>
                        <a:rPr lang="en-US" sz="1600" b="1" i="0" u="none" strike="noStrike" dirty="0">
                          <a:solidFill>
                            <a:srgbClr val="000000"/>
                          </a:solidFill>
                          <a:latin typeface="+mj-lt"/>
                        </a:rPr>
                        <a:t>Playing videogames</a:t>
                      </a:r>
                    </a:p>
                  </a:txBody>
                  <a:tcPr marL="9525" marR="9525" marT="9525"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mj-lt"/>
                        </a:rPr>
                        <a:t>17%</a:t>
                      </a:r>
                    </a:p>
                  </a:txBody>
                  <a:tcPr marL="9525" marR="9525" marT="9525" marB="0" anchor="b">
                    <a:lnL>
                      <a:noFill/>
                    </a:lnL>
                    <a:lnR>
                      <a:noFill/>
                    </a:lnR>
                    <a:lnT>
                      <a:noFill/>
                    </a:lnT>
                    <a:lnB>
                      <a:noFill/>
                    </a:lnB>
                  </a:tcPr>
                </a:tc>
              </a:tr>
              <a:tr h="476253">
                <a:tc>
                  <a:txBody>
                    <a:bodyPr/>
                    <a:lstStyle/>
                    <a:p>
                      <a:pPr algn="ctr" rtl="0" fontAlgn="b"/>
                      <a:r>
                        <a:rPr lang="en-US" sz="1600" b="1" i="0" u="none" strike="noStrike">
                          <a:solidFill>
                            <a:srgbClr val="000000"/>
                          </a:solidFill>
                          <a:latin typeface="+mj-lt"/>
                        </a:rPr>
                        <a:t>Practising sports</a:t>
                      </a:r>
                    </a:p>
                  </a:txBody>
                  <a:tcPr marL="9525" marR="9525" marT="9525"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r" fontAlgn="b"/>
                      <a:r>
                        <a:rPr lang="en-US" sz="1600" b="1" i="0" u="none" strike="noStrike">
                          <a:solidFill>
                            <a:srgbClr val="000000"/>
                          </a:solidFill>
                          <a:latin typeface="+mj-lt"/>
                        </a:rPr>
                        <a:t>12%</a:t>
                      </a:r>
                    </a:p>
                  </a:txBody>
                  <a:tcPr marL="9525" marR="9525" marT="9525" marB="0" anchor="b">
                    <a:lnL>
                      <a:noFill/>
                    </a:lnL>
                    <a:lnR>
                      <a:noFill/>
                    </a:lnR>
                    <a:lnT>
                      <a:noFill/>
                    </a:lnT>
                    <a:lnB>
                      <a:noFill/>
                    </a:lnB>
                  </a:tcPr>
                </a:tc>
              </a:tr>
              <a:tr h="476253">
                <a:tc>
                  <a:txBody>
                    <a:bodyPr/>
                    <a:lstStyle/>
                    <a:p>
                      <a:pPr algn="ctr" rtl="0" fontAlgn="b"/>
                      <a:r>
                        <a:rPr lang="en-US" sz="1600" b="1" i="0" u="none" strike="noStrike">
                          <a:solidFill>
                            <a:srgbClr val="000000"/>
                          </a:solidFill>
                          <a:latin typeface="+mj-lt"/>
                        </a:rPr>
                        <a:t>Watching tv </a:t>
                      </a:r>
                    </a:p>
                  </a:txBody>
                  <a:tcPr marL="9525" marR="9525" marT="9525"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latin typeface="+mj-lt"/>
                        </a:rPr>
                        <a:t>16%</a:t>
                      </a:r>
                    </a:p>
                  </a:txBody>
                  <a:tcPr marL="9525" marR="9525" marT="9525" marB="0" anchor="b">
                    <a:lnL>
                      <a:noFill/>
                    </a:lnL>
                    <a:lnR>
                      <a:noFill/>
                    </a:lnR>
                    <a:lnT>
                      <a:noFill/>
                    </a:lnT>
                    <a:lnB>
                      <a:noFill/>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000100" y="928670"/>
          <a:ext cx="7643865" cy="385765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285852" y="5000636"/>
            <a:ext cx="6715172" cy="830997"/>
          </a:xfrm>
          <a:prstGeom prst="rect">
            <a:avLst/>
          </a:prstGeom>
        </p:spPr>
        <p:txBody>
          <a:bodyPr wrap="square">
            <a:spAutoFit/>
          </a:bodyPr>
          <a:lstStyle/>
          <a:p>
            <a:r>
              <a:rPr lang="en-US" sz="1600" dirty="0" smtClean="0"/>
              <a:t>As the statistics show , 78% students believe that physical activities can be related to general wellness, whereas 6% believe the opposite and 16% are in between. </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57224" y="642918"/>
          <a:ext cx="6858048" cy="3714776"/>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500034" y="4572008"/>
            <a:ext cx="7858180" cy="646331"/>
          </a:xfrm>
          <a:prstGeom prst="rect">
            <a:avLst/>
          </a:prstGeom>
        </p:spPr>
        <p:txBody>
          <a:bodyPr wrap="square">
            <a:spAutoFit/>
          </a:bodyPr>
          <a:lstStyle/>
          <a:p>
            <a:r>
              <a:rPr lang="en-US" dirty="0" smtClean="0"/>
              <a:t>68</a:t>
            </a:r>
            <a:r>
              <a:rPr lang="en-US" dirty="0" smtClean="0"/>
              <a:t>%  </a:t>
            </a:r>
            <a:r>
              <a:rPr lang="en-US" dirty="0" smtClean="0"/>
              <a:t>students </a:t>
            </a:r>
            <a:r>
              <a:rPr lang="en-US" dirty="0" err="1" smtClean="0"/>
              <a:t>practise</a:t>
            </a:r>
            <a:r>
              <a:rPr lang="en-US" dirty="0" smtClean="0"/>
              <a:t>  sports or do physical activities habitually and </a:t>
            </a:r>
            <a:r>
              <a:rPr lang="en-US" dirty="0" smtClean="0"/>
              <a:t>34</a:t>
            </a:r>
            <a:r>
              <a:rPr lang="en-US" dirty="0" smtClean="0"/>
              <a:t>% </a:t>
            </a:r>
            <a:r>
              <a:rPr lang="en-US" dirty="0" smtClean="0"/>
              <a:t>share the contrary opinion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928662" y="571480"/>
          <a:ext cx="7072362" cy="442915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785786" y="5143512"/>
            <a:ext cx="7072362" cy="830997"/>
          </a:xfrm>
          <a:prstGeom prst="rect">
            <a:avLst/>
          </a:prstGeom>
        </p:spPr>
        <p:txBody>
          <a:bodyPr wrap="square">
            <a:spAutoFit/>
          </a:bodyPr>
          <a:lstStyle/>
          <a:p>
            <a:r>
              <a:rPr lang="en-US" sz="1600" dirty="0" smtClean="0"/>
              <a:t>46% students say that they participate whether in sports or in physical activities about one or two hours , 19% do sports two to three hours  , 18% for about two up four hours and only 17% more than four hours.</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357158" y="357166"/>
          <a:ext cx="8286808" cy="407196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1142976" y="5214950"/>
            <a:ext cx="7072362" cy="1077218"/>
          </a:xfrm>
          <a:prstGeom prst="rect">
            <a:avLst/>
          </a:prstGeom>
        </p:spPr>
        <p:txBody>
          <a:bodyPr wrap="square">
            <a:spAutoFit/>
          </a:bodyPr>
          <a:lstStyle/>
          <a:p>
            <a:r>
              <a:rPr lang="en-US" sz="1600" dirty="0" smtClean="0"/>
              <a:t>Well, 18% children prefer going to the gym , while 15% go swimming , 10% take dancing classes, 9% play basketball , 8% pick up athletics, 8% play tennis, 5% learn martial arts,3% like volleyball and the rest of 24% choose between soccer and other sports. </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910" y="5072074"/>
            <a:ext cx="7500990" cy="1569660"/>
          </a:xfrm>
          <a:prstGeom prst="rect">
            <a:avLst/>
          </a:prstGeom>
        </p:spPr>
        <p:txBody>
          <a:bodyPr wrap="square">
            <a:spAutoFit/>
          </a:bodyPr>
          <a:lstStyle/>
          <a:p>
            <a:r>
              <a:rPr lang="en-US" sz="1600" dirty="0" smtClean="0"/>
              <a:t>22%  think that sports are a way of having fun, 14% do sport because it keeps them fit, 13%  believe sports help them get rid of stress, 9% consider it is easy to do, 8% feel like they recharge their batteries while doing sport ,12 %  claim it develops their physical and mental abilities and also that it represents a great opportunity to spend active time together with their friends and finally 5% develop their social skills.</a:t>
            </a:r>
          </a:p>
          <a:p>
            <a:r>
              <a:rPr lang="en-US" sz="1600" dirty="0" smtClean="0"/>
              <a:t>None of them do sport  because it is not expensive</a:t>
            </a:r>
            <a:endParaRPr lang="en-US" sz="1600" dirty="0"/>
          </a:p>
        </p:txBody>
      </p:sp>
      <p:graphicFrame>
        <p:nvGraphicFramePr>
          <p:cNvPr id="4" name="Chart 3"/>
          <p:cNvGraphicFramePr/>
          <p:nvPr>
            <p:extLst>
              <p:ext uri="{D42A27DB-BD31-4B8C-83A1-F6EECF244321}">
                <p14:modId xmlns="" xmlns:p14="http://schemas.microsoft.com/office/powerpoint/2010/main" val="2232691484"/>
              </p:ext>
            </p:extLst>
          </p:nvPr>
        </p:nvGraphicFramePr>
        <p:xfrm>
          <a:off x="500034" y="214290"/>
          <a:ext cx="8001056"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786322"/>
            <a:ext cx="7560840" cy="830997"/>
          </a:xfrm>
          <a:prstGeom prst="rect">
            <a:avLst/>
          </a:prstGeom>
          <a:noFill/>
        </p:spPr>
        <p:txBody>
          <a:bodyPr wrap="square" rtlCol="0">
            <a:spAutoFit/>
          </a:bodyPr>
          <a:lstStyle/>
          <a:p>
            <a:r>
              <a:rPr lang="en-US" sz="1600" dirty="0" smtClean="0"/>
              <a:t>43% admit the reason why they don’t do sports is the lack of time, 21% recognize they are not good at sports, 19% don’t find sports too interesting, 11% avoid doing sports because their friends do the same thing and 6% because of the absence of facilities.                                                  </a:t>
            </a:r>
            <a:endParaRPr lang="en-US" sz="1600" dirty="0"/>
          </a:p>
        </p:txBody>
      </p:sp>
      <p:graphicFrame>
        <p:nvGraphicFramePr>
          <p:cNvPr id="5" name="Table 4"/>
          <p:cNvGraphicFramePr>
            <a:graphicFrameLocks noGrp="1"/>
          </p:cNvGraphicFramePr>
          <p:nvPr/>
        </p:nvGraphicFramePr>
        <p:xfrm>
          <a:off x="1524000" y="714357"/>
          <a:ext cx="6095999" cy="3238521"/>
        </p:xfrm>
        <a:graphic>
          <a:graphicData uri="http://schemas.openxmlformats.org/drawingml/2006/table">
            <a:tbl>
              <a:tblPr/>
              <a:tblGrid>
                <a:gridCol w="4042513"/>
                <a:gridCol w="727468"/>
                <a:gridCol w="1326018"/>
              </a:tblGrid>
              <a:tr h="547691">
                <a:tc>
                  <a:txBody>
                    <a:bodyPr/>
                    <a:lstStyle/>
                    <a:p>
                      <a:pPr algn="ctr" rtl="0" fontAlgn="b"/>
                      <a:r>
                        <a:rPr lang="en-US" sz="1600" b="1" i="0" u="none" strike="noStrike" dirty="0" smtClean="0">
                          <a:solidFill>
                            <a:srgbClr val="000000"/>
                          </a:solidFill>
                          <a:latin typeface="+mj-lt"/>
                        </a:rPr>
                        <a:t>7) If </a:t>
                      </a:r>
                      <a:r>
                        <a:rPr lang="en-US" sz="1600" b="1" i="0" u="none" strike="noStrike" dirty="0">
                          <a:solidFill>
                            <a:srgbClr val="000000"/>
                          </a:solidFill>
                          <a:latin typeface="+mj-lt"/>
                        </a:rPr>
                        <a:t>no, why don’t you do sports?</a:t>
                      </a:r>
                    </a:p>
                  </a:txBody>
                  <a:tcPr marL="9218" marR="9218" marT="9218" marB="0" anchor="b">
                    <a:lnL>
                      <a:noFill/>
                    </a:lnL>
                    <a:lnR>
                      <a:noFill/>
                    </a:lnR>
                    <a:lnT>
                      <a:noFill/>
                    </a:lnT>
                    <a:lnB>
                      <a:noFill/>
                    </a:lnB>
                  </a:tcPr>
                </a:tc>
                <a:tc>
                  <a:txBody>
                    <a:bodyPr/>
                    <a:lstStyle/>
                    <a:p>
                      <a:pPr algn="ctr" fontAlgn="b"/>
                      <a:endParaRPr lang="en-US" sz="1600" b="1" i="0" u="none" strike="noStrike">
                        <a:solidFill>
                          <a:srgbClr val="000000"/>
                        </a:solidFill>
                        <a:latin typeface="+mj-lt"/>
                      </a:endParaRPr>
                    </a:p>
                  </a:txBody>
                  <a:tcPr marL="9218" marR="9218" marT="9218" marB="0" anchor="b">
                    <a:lnL>
                      <a:noFill/>
                    </a:lnL>
                    <a:lnR>
                      <a:noFill/>
                    </a:lnR>
                    <a:lnT>
                      <a:noFill/>
                    </a:lnT>
                    <a:lnB>
                      <a:noFill/>
                    </a:lnB>
                  </a:tcPr>
                </a:tc>
                <a:tc>
                  <a:txBody>
                    <a:bodyPr/>
                    <a:lstStyle/>
                    <a:p>
                      <a:pPr algn="l" fontAlgn="b"/>
                      <a:endParaRPr lang="en-US" sz="1600" b="1" i="0" u="none" strike="noStrike">
                        <a:solidFill>
                          <a:srgbClr val="000000"/>
                        </a:solidFill>
                        <a:latin typeface="+mj-lt"/>
                      </a:endParaRPr>
                    </a:p>
                  </a:txBody>
                  <a:tcPr marL="9218" marR="9218" marT="9218" marB="0" anchor="b">
                    <a:lnL>
                      <a:noFill/>
                    </a:lnL>
                    <a:lnR>
                      <a:noFill/>
                    </a:lnR>
                    <a:lnT>
                      <a:noFill/>
                    </a:lnT>
                    <a:lnB>
                      <a:noFill/>
                    </a:lnB>
                  </a:tcPr>
                </a:tc>
              </a:tr>
              <a:tr h="547691">
                <a:tc>
                  <a:txBody>
                    <a:bodyPr/>
                    <a:lstStyle/>
                    <a:p>
                      <a:pPr algn="ctr" rtl="0" fontAlgn="b"/>
                      <a:r>
                        <a:rPr lang="en-US" sz="1600" b="1" i="0" u="none" strike="noStrike" dirty="0">
                          <a:solidFill>
                            <a:srgbClr val="000000"/>
                          </a:solidFill>
                          <a:latin typeface="+mj-lt"/>
                        </a:rPr>
                        <a:t>I am not good at doing sports</a:t>
                      </a:r>
                    </a:p>
                  </a:txBody>
                  <a:tcPr marL="9218" marR="9218" marT="9218"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218" marR="9218" marT="9218" marB="0" anchor="b">
                    <a:lnL>
                      <a:noFill/>
                    </a:lnL>
                    <a:lnR>
                      <a:noFill/>
                    </a:lnR>
                    <a:lnT>
                      <a:noFill/>
                    </a:lnT>
                    <a:lnB>
                      <a:noFill/>
                    </a:lnB>
                  </a:tcPr>
                </a:tc>
                <a:tc>
                  <a:txBody>
                    <a:bodyPr/>
                    <a:lstStyle/>
                    <a:p>
                      <a:pPr algn="ctr" rtl="0" fontAlgn="b"/>
                      <a:r>
                        <a:rPr lang="en-US" sz="1600" b="1" i="0" u="none" strike="noStrike">
                          <a:solidFill>
                            <a:srgbClr val="000000"/>
                          </a:solidFill>
                          <a:latin typeface="+mj-lt"/>
                        </a:rPr>
                        <a:t>21%</a:t>
                      </a:r>
                    </a:p>
                  </a:txBody>
                  <a:tcPr marL="9218" marR="9218" marT="9218" marB="0" anchor="b">
                    <a:lnL>
                      <a:noFill/>
                    </a:lnL>
                    <a:lnR>
                      <a:noFill/>
                    </a:lnR>
                    <a:lnT>
                      <a:noFill/>
                    </a:lnT>
                    <a:lnB>
                      <a:noFill/>
                    </a:lnB>
                  </a:tcPr>
                </a:tc>
              </a:tr>
              <a:tr h="547691">
                <a:tc>
                  <a:txBody>
                    <a:bodyPr/>
                    <a:lstStyle/>
                    <a:p>
                      <a:pPr algn="ctr" rtl="0" fontAlgn="b"/>
                      <a:r>
                        <a:rPr lang="en-US" sz="1600" b="1" i="0" u="none" strike="noStrike" dirty="0">
                          <a:solidFill>
                            <a:srgbClr val="000000"/>
                          </a:solidFill>
                          <a:latin typeface="+mj-lt"/>
                        </a:rPr>
                        <a:t>I am not interested</a:t>
                      </a:r>
                    </a:p>
                  </a:txBody>
                  <a:tcPr marL="9218" marR="9218" marT="9218"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218" marR="9218" marT="9218" marB="0" anchor="b">
                    <a:lnL>
                      <a:noFill/>
                    </a:lnL>
                    <a:lnR>
                      <a:noFill/>
                    </a:lnR>
                    <a:lnT>
                      <a:noFill/>
                    </a:lnT>
                    <a:lnB>
                      <a:noFill/>
                    </a:lnB>
                  </a:tcPr>
                </a:tc>
                <a:tc>
                  <a:txBody>
                    <a:bodyPr/>
                    <a:lstStyle/>
                    <a:p>
                      <a:pPr algn="ctr" rtl="0" fontAlgn="b"/>
                      <a:r>
                        <a:rPr lang="en-US" sz="1600" b="1" i="0" u="none" strike="noStrike">
                          <a:solidFill>
                            <a:srgbClr val="000000"/>
                          </a:solidFill>
                          <a:latin typeface="+mj-lt"/>
                        </a:rPr>
                        <a:t>19%</a:t>
                      </a:r>
                    </a:p>
                  </a:txBody>
                  <a:tcPr marL="9218" marR="9218" marT="9218" marB="0" anchor="b">
                    <a:lnL>
                      <a:noFill/>
                    </a:lnL>
                    <a:lnR>
                      <a:noFill/>
                    </a:lnR>
                    <a:lnT>
                      <a:noFill/>
                    </a:lnT>
                    <a:lnB>
                      <a:noFill/>
                    </a:lnB>
                  </a:tcPr>
                </a:tc>
              </a:tr>
              <a:tr h="500066">
                <a:tc>
                  <a:txBody>
                    <a:bodyPr/>
                    <a:lstStyle/>
                    <a:p>
                      <a:pPr algn="ctr" rtl="0" fontAlgn="b"/>
                      <a:r>
                        <a:rPr lang="en-US" sz="1600" b="1" i="0" u="none" strike="noStrike">
                          <a:solidFill>
                            <a:srgbClr val="000000"/>
                          </a:solidFill>
                          <a:latin typeface="+mj-lt"/>
                        </a:rPr>
                        <a:t>lack of facilities</a:t>
                      </a:r>
                    </a:p>
                  </a:txBody>
                  <a:tcPr marL="9218" marR="9218" marT="9218"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218" marR="9218" marT="9218" marB="0" anchor="b">
                    <a:lnL>
                      <a:noFill/>
                    </a:lnL>
                    <a:lnR>
                      <a:noFill/>
                    </a:lnR>
                    <a:lnT>
                      <a:noFill/>
                    </a:lnT>
                    <a:lnB>
                      <a:noFill/>
                    </a:lnB>
                  </a:tcPr>
                </a:tc>
                <a:tc>
                  <a:txBody>
                    <a:bodyPr/>
                    <a:lstStyle/>
                    <a:p>
                      <a:pPr algn="ctr" rtl="0" fontAlgn="b"/>
                      <a:r>
                        <a:rPr lang="en-US" sz="1600" b="1" i="0" u="none" strike="noStrike">
                          <a:solidFill>
                            <a:srgbClr val="000000"/>
                          </a:solidFill>
                          <a:latin typeface="+mj-lt"/>
                        </a:rPr>
                        <a:t>6%</a:t>
                      </a:r>
                    </a:p>
                  </a:txBody>
                  <a:tcPr marL="9218" marR="9218" marT="9218" marB="0" anchor="b">
                    <a:lnL>
                      <a:noFill/>
                    </a:lnL>
                    <a:lnR>
                      <a:noFill/>
                    </a:lnR>
                    <a:lnT>
                      <a:noFill/>
                    </a:lnT>
                    <a:lnB>
                      <a:noFill/>
                    </a:lnB>
                  </a:tcPr>
                </a:tc>
              </a:tr>
              <a:tr h="547691">
                <a:tc>
                  <a:txBody>
                    <a:bodyPr/>
                    <a:lstStyle/>
                    <a:p>
                      <a:pPr algn="ctr" rtl="0" fontAlgn="b"/>
                      <a:r>
                        <a:rPr lang="en-US" sz="1600" b="1" i="0" u="none" strike="noStrike">
                          <a:solidFill>
                            <a:srgbClr val="000000"/>
                          </a:solidFill>
                          <a:latin typeface="+mj-lt"/>
                        </a:rPr>
                        <a:t>lack of time</a:t>
                      </a:r>
                    </a:p>
                  </a:txBody>
                  <a:tcPr marL="9218" marR="9218" marT="9218"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218" marR="9218" marT="9218" marB="0" anchor="b">
                    <a:lnL>
                      <a:noFill/>
                    </a:lnL>
                    <a:lnR>
                      <a:noFill/>
                    </a:lnR>
                    <a:lnT>
                      <a:noFill/>
                    </a:lnT>
                    <a:lnB>
                      <a:noFill/>
                    </a:lnB>
                  </a:tcPr>
                </a:tc>
                <a:tc>
                  <a:txBody>
                    <a:bodyPr/>
                    <a:lstStyle/>
                    <a:p>
                      <a:pPr algn="ctr" rtl="0" fontAlgn="b"/>
                      <a:r>
                        <a:rPr lang="en-US" sz="1600" b="1" i="0" u="none" strike="noStrike">
                          <a:solidFill>
                            <a:srgbClr val="000000"/>
                          </a:solidFill>
                          <a:latin typeface="+mj-lt"/>
                        </a:rPr>
                        <a:t>43%</a:t>
                      </a:r>
                    </a:p>
                  </a:txBody>
                  <a:tcPr marL="9218" marR="9218" marT="9218" marB="0" anchor="b">
                    <a:lnL>
                      <a:noFill/>
                    </a:lnL>
                    <a:lnR>
                      <a:noFill/>
                    </a:lnR>
                    <a:lnT>
                      <a:noFill/>
                    </a:lnT>
                    <a:lnB>
                      <a:noFill/>
                    </a:lnB>
                  </a:tcPr>
                </a:tc>
              </a:tr>
              <a:tr h="547691">
                <a:tc>
                  <a:txBody>
                    <a:bodyPr/>
                    <a:lstStyle/>
                    <a:p>
                      <a:pPr algn="ctr" rtl="0" fontAlgn="b"/>
                      <a:r>
                        <a:rPr lang="en-US" sz="1600" b="1" i="0" u="none" strike="noStrike">
                          <a:solidFill>
                            <a:srgbClr val="000000"/>
                          </a:solidFill>
                          <a:latin typeface="+mj-lt"/>
                        </a:rPr>
                        <a:t>my friends do not practise sports</a:t>
                      </a:r>
                    </a:p>
                  </a:txBody>
                  <a:tcPr marL="9218" marR="9218" marT="9218" marB="0" anchor="b">
                    <a:lnL>
                      <a:noFill/>
                    </a:lnL>
                    <a:lnR>
                      <a:noFill/>
                    </a:lnR>
                    <a:lnT>
                      <a:noFill/>
                    </a:lnT>
                    <a:lnB>
                      <a:noFill/>
                    </a:lnB>
                  </a:tcPr>
                </a:tc>
                <a:tc>
                  <a:txBody>
                    <a:bodyPr/>
                    <a:lstStyle/>
                    <a:p>
                      <a:pPr algn="ctr" rtl="0" fontAlgn="b"/>
                      <a:endParaRPr lang="en-US" sz="1600" b="1" i="0" u="none" strike="noStrike" dirty="0">
                        <a:solidFill>
                          <a:srgbClr val="000000"/>
                        </a:solidFill>
                        <a:latin typeface="+mj-lt"/>
                      </a:endParaRPr>
                    </a:p>
                  </a:txBody>
                  <a:tcPr marL="9218" marR="9218" marT="9218" marB="0" anchor="b">
                    <a:lnL>
                      <a:noFill/>
                    </a:lnL>
                    <a:lnR>
                      <a:noFill/>
                    </a:lnR>
                    <a:lnT>
                      <a:noFill/>
                    </a:lnT>
                    <a:lnB>
                      <a:noFill/>
                    </a:lnB>
                  </a:tcPr>
                </a:tc>
                <a:tc>
                  <a:txBody>
                    <a:bodyPr/>
                    <a:lstStyle/>
                    <a:p>
                      <a:pPr algn="ctr" rtl="0" fontAlgn="b"/>
                      <a:r>
                        <a:rPr lang="en-US" sz="1600" b="1" i="0" u="none" strike="noStrike" dirty="0">
                          <a:solidFill>
                            <a:srgbClr val="000000"/>
                          </a:solidFill>
                          <a:latin typeface="+mj-lt"/>
                        </a:rPr>
                        <a:t>11%</a:t>
                      </a:r>
                    </a:p>
                  </a:txBody>
                  <a:tcPr marL="9218" marR="9218" marT="9218" marB="0" anchor="b">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4143380"/>
            <a:ext cx="6929486" cy="1323439"/>
          </a:xfrm>
          <a:prstGeom prst="rect">
            <a:avLst/>
          </a:prstGeom>
        </p:spPr>
        <p:txBody>
          <a:bodyPr wrap="square">
            <a:spAutoFit/>
          </a:bodyPr>
          <a:lstStyle/>
          <a:p>
            <a:r>
              <a:rPr lang="en-US" sz="1600" dirty="0" smtClean="0"/>
              <a:t>53% enjoy everything about physical activities,14% assert they involve a waste of time, 7% dislike the tiredness accumulated after practicing sports , 12% don’t know , 5% sustain that they represent a waste of time, 6% say that they are not good at sports or that it is boring and 3% think that sports can lead to unexpected accidents.</a:t>
            </a:r>
            <a:endParaRPr lang="en-US" sz="1600" dirty="0"/>
          </a:p>
        </p:txBody>
      </p:sp>
      <p:graphicFrame>
        <p:nvGraphicFramePr>
          <p:cNvPr id="5" name="Table 4"/>
          <p:cNvGraphicFramePr>
            <a:graphicFrameLocks noGrp="1"/>
          </p:cNvGraphicFramePr>
          <p:nvPr/>
        </p:nvGraphicFramePr>
        <p:xfrm>
          <a:off x="928662" y="512241"/>
          <a:ext cx="7572428" cy="3416822"/>
        </p:xfrm>
        <a:graphic>
          <a:graphicData uri="http://schemas.openxmlformats.org/drawingml/2006/table">
            <a:tbl>
              <a:tblPr/>
              <a:tblGrid>
                <a:gridCol w="6034322"/>
                <a:gridCol w="621180"/>
                <a:gridCol w="916926"/>
              </a:tblGrid>
              <a:tr h="687272">
                <a:tc>
                  <a:txBody>
                    <a:bodyPr/>
                    <a:lstStyle/>
                    <a:p>
                      <a:pPr algn="ctr" rtl="0" fontAlgn="ctr"/>
                      <a:r>
                        <a:rPr lang="en-US" sz="1600" b="1" i="0" u="none" strike="noStrike" dirty="0" smtClean="0">
                          <a:solidFill>
                            <a:srgbClr val="000000"/>
                          </a:solidFill>
                          <a:latin typeface="+mj-lt"/>
                          <a:cs typeface="Times New Roman" pitchFamily="18" charset="0"/>
                        </a:rPr>
                        <a:t>8) Is </a:t>
                      </a:r>
                      <a:r>
                        <a:rPr lang="en-US" sz="1600" b="1" i="0" u="none" strike="noStrike" dirty="0">
                          <a:solidFill>
                            <a:srgbClr val="000000"/>
                          </a:solidFill>
                          <a:latin typeface="+mj-lt"/>
                          <a:cs typeface="Times New Roman" pitchFamily="18" charset="0"/>
                        </a:rPr>
                        <a:t>there anything that you do not enjoy about sports and physical activities? </a:t>
                      </a:r>
                    </a:p>
                  </a:txBody>
                  <a:tcPr marL="6080" marR="6080" marT="6080" marB="0" anchor="ctr">
                    <a:lnL>
                      <a:noFill/>
                    </a:lnL>
                    <a:lnR>
                      <a:noFill/>
                    </a:lnR>
                    <a:lnT>
                      <a:noFill/>
                    </a:lnT>
                    <a:lnB>
                      <a:noFill/>
                    </a:lnB>
                  </a:tcPr>
                </a:tc>
                <a:tc>
                  <a:txBody>
                    <a:bodyPr/>
                    <a:lstStyle/>
                    <a:p>
                      <a:pPr algn="ctr"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l" fontAlgn="ctr"/>
                      <a:endParaRPr lang="en-US" sz="1600" b="1" i="0" u="none" strike="noStrike">
                        <a:solidFill>
                          <a:srgbClr val="000000"/>
                        </a:solidFill>
                        <a:latin typeface="+mj-lt"/>
                        <a:cs typeface="Times New Roman" pitchFamily="18" charset="0"/>
                      </a:endParaRPr>
                    </a:p>
                  </a:txBody>
                  <a:tcPr marL="6080" marR="6080" marT="6080" marB="0" anchor="ctr">
                    <a:lnL>
                      <a:noFill/>
                    </a:lnL>
                    <a:lnR>
                      <a:noFill/>
                    </a:lnR>
                    <a:lnT>
                      <a:noFill/>
                    </a:lnT>
                    <a:lnB>
                      <a:noFill/>
                    </a:lnB>
                  </a:tcPr>
                </a:tc>
              </a:tr>
              <a:tr h="347029">
                <a:tc>
                  <a:txBody>
                    <a:bodyPr/>
                    <a:lstStyle/>
                    <a:p>
                      <a:pPr algn="ctr" rtl="0" fontAlgn="ctr"/>
                      <a:r>
                        <a:rPr lang="en-US" sz="1600" b="1" i="0" u="none" strike="noStrike" dirty="0">
                          <a:solidFill>
                            <a:srgbClr val="000000"/>
                          </a:solidFill>
                          <a:latin typeface="+mj-lt"/>
                          <a:cs typeface="Times New Roman" pitchFamily="18" charset="0"/>
                        </a:rPr>
                        <a:t>No, it's not</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a:solidFill>
                            <a:srgbClr val="000000"/>
                          </a:solidFill>
                          <a:latin typeface="+mj-lt"/>
                          <a:cs typeface="Times New Roman" pitchFamily="18" charset="0"/>
                        </a:rPr>
                        <a:t>53%</a:t>
                      </a:r>
                    </a:p>
                  </a:txBody>
                  <a:tcPr marL="6080" marR="6080" marT="6080" marB="0" anchor="ctr">
                    <a:lnL>
                      <a:noFill/>
                    </a:lnL>
                    <a:lnR>
                      <a:noFill/>
                    </a:lnR>
                    <a:lnT>
                      <a:noFill/>
                    </a:lnT>
                    <a:lnB>
                      <a:noFill/>
                    </a:lnB>
                  </a:tcPr>
                </a:tc>
              </a:tr>
              <a:tr h="347029">
                <a:tc>
                  <a:txBody>
                    <a:bodyPr/>
                    <a:lstStyle/>
                    <a:p>
                      <a:pPr algn="ctr" rtl="0" fontAlgn="ctr"/>
                      <a:r>
                        <a:rPr lang="en-US" sz="1600" b="1" i="0" u="none" strike="noStrike">
                          <a:solidFill>
                            <a:srgbClr val="000000"/>
                          </a:solidFill>
                          <a:latin typeface="+mj-lt"/>
                          <a:cs typeface="Times New Roman" pitchFamily="18" charset="0"/>
                        </a:rPr>
                        <a:t>It's a waste  of time</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dirty="0">
                          <a:solidFill>
                            <a:srgbClr val="000000"/>
                          </a:solidFill>
                          <a:latin typeface="+mj-lt"/>
                          <a:cs typeface="Times New Roman" pitchFamily="18" charset="0"/>
                        </a:rPr>
                        <a:t>5%</a:t>
                      </a:r>
                    </a:p>
                  </a:txBody>
                  <a:tcPr marL="6080" marR="6080" marT="6080" marB="0" anchor="ctr">
                    <a:lnL>
                      <a:noFill/>
                    </a:lnL>
                    <a:lnR>
                      <a:noFill/>
                    </a:lnR>
                    <a:lnT>
                      <a:noFill/>
                    </a:lnT>
                    <a:lnB>
                      <a:noFill/>
                    </a:lnB>
                  </a:tcPr>
                </a:tc>
              </a:tr>
              <a:tr h="347029">
                <a:tc>
                  <a:txBody>
                    <a:bodyPr/>
                    <a:lstStyle/>
                    <a:p>
                      <a:pPr algn="ctr" rtl="0" fontAlgn="ctr"/>
                      <a:r>
                        <a:rPr lang="en-US" sz="1600" b="1" i="0" u="none" strike="noStrike">
                          <a:solidFill>
                            <a:srgbClr val="000000"/>
                          </a:solidFill>
                          <a:latin typeface="+mj-lt"/>
                          <a:cs typeface="Times New Roman" pitchFamily="18" charset="0"/>
                        </a:rPr>
                        <a:t>Too much effort </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a:solidFill>
                            <a:srgbClr val="000000"/>
                          </a:solidFill>
                          <a:latin typeface="+mj-lt"/>
                          <a:cs typeface="Times New Roman" pitchFamily="18" charset="0"/>
                        </a:rPr>
                        <a:t>14%</a:t>
                      </a:r>
                    </a:p>
                  </a:txBody>
                  <a:tcPr marL="6080" marR="6080" marT="6080" marB="0" anchor="ctr">
                    <a:lnL>
                      <a:noFill/>
                    </a:lnL>
                    <a:lnR>
                      <a:noFill/>
                    </a:lnR>
                    <a:lnT>
                      <a:noFill/>
                    </a:lnT>
                    <a:lnB>
                      <a:noFill/>
                    </a:lnB>
                  </a:tcPr>
                </a:tc>
              </a:tr>
              <a:tr h="347029">
                <a:tc>
                  <a:txBody>
                    <a:bodyPr/>
                    <a:lstStyle/>
                    <a:p>
                      <a:pPr algn="ctr" rtl="0" fontAlgn="ctr"/>
                      <a:r>
                        <a:rPr lang="en-US" sz="1600" b="1" i="0" u="none" strike="noStrike">
                          <a:solidFill>
                            <a:srgbClr val="000000"/>
                          </a:solidFill>
                          <a:latin typeface="+mj-lt"/>
                          <a:cs typeface="Times New Roman" pitchFamily="18" charset="0"/>
                        </a:rPr>
                        <a:t>Unexpected accidents </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a:solidFill>
                            <a:srgbClr val="000000"/>
                          </a:solidFill>
                          <a:latin typeface="+mj-lt"/>
                          <a:cs typeface="Times New Roman" pitchFamily="18" charset="0"/>
                        </a:rPr>
                        <a:t>3%</a:t>
                      </a:r>
                    </a:p>
                  </a:txBody>
                  <a:tcPr marL="6080" marR="6080" marT="6080" marB="0" anchor="ctr">
                    <a:lnL>
                      <a:noFill/>
                    </a:lnL>
                    <a:lnR>
                      <a:noFill/>
                    </a:lnR>
                    <a:lnT>
                      <a:noFill/>
                    </a:lnT>
                    <a:lnB>
                      <a:noFill/>
                    </a:lnB>
                  </a:tcPr>
                </a:tc>
              </a:tr>
              <a:tr h="347029">
                <a:tc>
                  <a:txBody>
                    <a:bodyPr/>
                    <a:lstStyle/>
                    <a:p>
                      <a:pPr algn="ctr" rtl="0" fontAlgn="ctr"/>
                      <a:r>
                        <a:rPr lang="en-US" sz="1600" b="1" i="0" u="none" strike="noStrike" dirty="0">
                          <a:solidFill>
                            <a:srgbClr val="000000"/>
                          </a:solidFill>
                          <a:latin typeface="+mj-lt"/>
                          <a:cs typeface="Times New Roman" pitchFamily="18" charset="0"/>
                        </a:rPr>
                        <a:t>It's boring </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a:solidFill>
                            <a:srgbClr val="000000"/>
                          </a:solidFill>
                          <a:latin typeface="+mj-lt"/>
                          <a:cs typeface="Times New Roman" pitchFamily="18" charset="0"/>
                        </a:rPr>
                        <a:t>3%</a:t>
                      </a:r>
                    </a:p>
                  </a:txBody>
                  <a:tcPr marL="6080" marR="6080" marT="6080" marB="0" anchor="ctr">
                    <a:lnL>
                      <a:noFill/>
                    </a:lnL>
                    <a:lnR>
                      <a:noFill/>
                    </a:lnR>
                    <a:lnT>
                      <a:noFill/>
                    </a:lnT>
                    <a:lnB>
                      <a:noFill/>
                    </a:lnB>
                  </a:tcPr>
                </a:tc>
              </a:tr>
              <a:tr h="347029">
                <a:tc>
                  <a:txBody>
                    <a:bodyPr/>
                    <a:lstStyle/>
                    <a:p>
                      <a:pPr algn="ctr" rtl="0" fontAlgn="ctr"/>
                      <a:r>
                        <a:rPr lang="en-US" sz="1600" b="1" i="0" u="none" strike="noStrike">
                          <a:solidFill>
                            <a:srgbClr val="000000"/>
                          </a:solidFill>
                          <a:latin typeface="+mj-lt"/>
                          <a:cs typeface="Times New Roman" pitchFamily="18" charset="0"/>
                        </a:rPr>
                        <a:t>I'm not good at sports</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a:solidFill>
                            <a:srgbClr val="000000"/>
                          </a:solidFill>
                          <a:latin typeface="+mj-lt"/>
                          <a:cs typeface="Times New Roman" pitchFamily="18" charset="0"/>
                        </a:rPr>
                        <a:t>3%</a:t>
                      </a:r>
                    </a:p>
                  </a:txBody>
                  <a:tcPr marL="6080" marR="6080" marT="6080" marB="0" anchor="ctr">
                    <a:lnL>
                      <a:noFill/>
                    </a:lnL>
                    <a:lnR>
                      <a:noFill/>
                    </a:lnR>
                    <a:lnT>
                      <a:noFill/>
                    </a:lnT>
                    <a:lnB>
                      <a:noFill/>
                    </a:lnB>
                  </a:tcPr>
                </a:tc>
              </a:tr>
              <a:tr h="347029">
                <a:tc>
                  <a:txBody>
                    <a:bodyPr/>
                    <a:lstStyle/>
                    <a:p>
                      <a:pPr algn="ctr" rtl="0" fontAlgn="ctr"/>
                      <a:r>
                        <a:rPr lang="en-US" sz="1600" b="1" i="0" u="none" strike="noStrike">
                          <a:solidFill>
                            <a:srgbClr val="000000"/>
                          </a:solidFill>
                          <a:latin typeface="+mj-lt"/>
                          <a:cs typeface="Times New Roman" pitchFamily="18" charset="0"/>
                        </a:rPr>
                        <a:t>I'm tired and sweaty after doing sports </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a:solidFill>
                            <a:srgbClr val="000000"/>
                          </a:solidFill>
                          <a:latin typeface="+mj-lt"/>
                          <a:cs typeface="Times New Roman" pitchFamily="18" charset="0"/>
                        </a:rPr>
                        <a:t>7%</a:t>
                      </a:r>
                    </a:p>
                  </a:txBody>
                  <a:tcPr marL="6080" marR="6080" marT="6080" marB="0" anchor="ctr">
                    <a:lnL>
                      <a:noFill/>
                    </a:lnL>
                    <a:lnR>
                      <a:noFill/>
                    </a:lnR>
                    <a:lnT>
                      <a:noFill/>
                    </a:lnT>
                    <a:lnB>
                      <a:noFill/>
                    </a:lnB>
                  </a:tcPr>
                </a:tc>
              </a:tr>
              <a:tr h="300347">
                <a:tc>
                  <a:txBody>
                    <a:bodyPr/>
                    <a:lstStyle/>
                    <a:p>
                      <a:pPr algn="ctr" rtl="0" fontAlgn="ctr"/>
                      <a:r>
                        <a:rPr lang="en-US" sz="1600" b="1" i="0" u="none" strike="noStrike" dirty="0">
                          <a:solidFill>
                            <a:srgbClr val="000000"/>
                          </a:solidFill>
                          <a:latin typeface="+mj-lt"/>
                          <a:cs typeface="Times New Roman" pitchFamily="18" charset="0"/>
                        </a:rPr>
                        <a:t>I'm not sure  </a:t>
                      </a:r>
                    </a:p>
                  </a:txBody>
                  <a:tcPr marL="6080" marR="6080" marT="6080" marB="0" anchor="ctr">
                    <a:lnL>
                      <a:noFill/>
                    </a:lnL>
                    <a:lnR>
                      <a:noFill/>
                    </a:lnR>
                    <a:lnT>
                      <a:noFill/>
                    </a:lnT>
                    <a:lnB>
                      <a:noFill/>
                    </a:lnB>
                  </a:tcPr>
                </a:tc>
                <a:tc>
                  <a:txBody>
                    <a:bodyPr/>
                    <a:lstStyle/>
                    <a:p>
                      <a:pPr algn="ctr" rtl="0" fontAlgn="ctr"/>
                      <a:endParaRPr lang="en-US" sz="1600" b="1" i="0" u="none" strike="noStrike" dirty="0">
                        <a:solidFill>
                          <a:srgbClr val="000000"/>
                        </a:solidFill>
                        <a:latin typeface="+mj-lt"/>
                        <a:cs typeface="Times New Roman" pitchFamily="18" charset="0"/>
                      </a:endParaRPr>
                    </a:p>
                  </a:txBody>
                  <a:tcPr marL="6080" marR="6080" marT="6080" marB="0" anchor="ctr">
                    <a:lnL>
                      <a:noFill/>
                    </a:lnL>
                    <a:lnR>
                      <a:noFill/>
                    </a:lnR>
                    <a:lnT>
                      <a:noFill/>
                    </a:lnT>
                    <a:lnB>
                      <a:noFill/>
                    </a:lnB>
                  </a:tcPr>
                </a:tc>
                <a:tc>
                  <a:txBody>
                    <a:bodyPr/>
                    <a:lstStyle/>
                    <a:p>
                      <a:pPr algn="ctr" rtl="0" fontAlgn="ctr"/>
                      <a:r>
                        <a:rPr lang="en-US" sz="1600" b="1" i="0" u="none" strike="noStrike" dirty="0">
                          <a:solidFill>
                            <a:srgbClr val="000000"/>
                          </a:solidFill>
                          <a:latin typeface="+mj-lt"/>
                          <a:cs typeface="Times New Roman" pitchFamily="18" charset="0"/>
                        </a:rPr>
                        <a:t>12%</a:t>
                      </a:r>
                    </a:p>
                  </a:txBody>
                  <a:tcPr marL="6080" marR="6080" marT="6080" marB="0" anchor="ctr">
                    <a:lnL>
                      <a:noFill/>
                    </a:lnL>
                    <a:lnR>
                      <a:noFill/>
                    </a:lnR>
                    <a:lnT>
                      <a:noFill/>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1531</Words>
  <Application>Microsoft Office PowerPoint</Application>
  <PresentationFormat>On-screen Show (4:3)</PresentationFormat>
  <Paragraphs>172</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Mirandolina Matei</cp:lastModifiedBy>
  <cp:revision>45</cp:revision>
  <dcterms:created xsi:type="dcterms:W3CDTF">2018-02-20T15:30:42Z</dcterms:created>
  <dcterms:modified xsi:type="dcterms:W3CDTF">2018-04-22T17:02:52Z</dcterms:modified>
</cp:coreProperties>
</file>