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20" d="100"/>
          <a:sy n="120" d="100"/>
        </p:scale>
        <p:origin x="1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211474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376424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E59DBBA1-CDDF-4062-8042-01CCC5F802F4}" type="slidenum">
              <a:rPr lang="it-IT" smtClean="0"/>
              <a:pPr/>
              <a:t>‹N›</a:t>
            </a:fld>
            <a:endParaRPr lang="it-IT"/>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40352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250010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E59DBBA1-CDDF-4062-8042-01CCC5F802F4}" type="slidenum">
              <a:rPr lang="it-IT" smtClean="0"/>
              <a:pPr/>
              <a:t>‹N›</a:t>
            </a:fld>
            <a:endParaRPr lang="it-IT"/>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84844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118873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418729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101706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100976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287512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200743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89050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144651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209511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14335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E59DBBA1-CDDF-4062-8042-01CCC5F802F4}" type="slidenum">
              <a:rPr lang="it-IT" smtClean="0"/>
              <a:pPr/>
              <a:t>‹N›</a:t>
            </a:fld>
            <a:endParaRPr lang="it-IT"/>
          </a:p>
        </p:txBody>
      </p:sp>
    </p:spTree>
    <p:extLst>
      <p:ext uri="{BB962C8B-B14F-4D97-AF65-F5344CB8AC3E}">
        <p14:creationId xmlns:p14="http://schemas.microsoft.com/office/powerpoint/2010/main" val="94258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F2913A8-8304-478E-9CB3-6F4E93202DFB}" type="datetimeFigureOut">
              <a:rPr lang="it-IT" smtClean="0">
                <a:solidFill>
                  <a:prstClr val="black">
                    <a:tint val="75000"/>
                  </a:prstClr>
                </a:solidFill>
              </a:rPr>
              <a:pPr/>
              <a:t>08/10/2018</a:t>
            </a:fld>
            <a:endParaRPr lang="it-IT">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E59DBBA1-CDDF-4062-8042-01CCC5F802F4}" type="slidenum">
              <a:rPr lang="it-IT" smtClean="0"/>
              <a:pPr/>
              <a:t>‹N›</a:t>
            </a:fld>
            <a:endParaRPr lang="it-IT"/>
          </a:p>
        </p:txBody>
      </p:sp>
    </p:spTree>
    <p:extLst>
      <p:ext uri="{BB962C8B-B14F-4D97-AF65-F5344CB8AC3E}">
        <p14:creationId xmlns:p14="http://schemas.microsoft.com/office/powerpoint/2010/main" val="2273518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596208" y="4725144"/>
            <a:ext cx="6172200" cy="473126"/>
          </a:xfrm>
        </p:spPr>
        <p:txBody>
          <a:bodyPr>
            <a:noAutofit/>
          </a:bodyPr>
          <a:lstStyle/>
          <a:p>
            <a:pPr algn="ctr"/>
            <a:r>
              <a:rPr lang="it-IT" sz="2800" dirty="0"/>
              <a:t>READING STRATEGIES</a:t>
            </a:r>
          </a:p>
        </p:txBody>
      </p:sp>
      <p:sp>
        <p:nvSpPr>
          <p:cNvPr id="6" name="Rettangolo 5"/>
          <p:cNvSpPr/>
          <p:nvPr/>
        </p:nvSpPr>
        <p:spPr>
          <a:xfrm>
            <a:off x="3359696" y="2679508"/>
            <a:ext cx="6408712" cy="400110"/>
          </a:xfrm>
          <a:prstGeom prst="rect">
            <a:avLst/>
          </a:prstGeom>
          <a:noFill/>
        </p:spPr>
        <p:txBody>
          <a:bodyPr wrap="square" lIns="91440" tIns="45720" rIns="91440" bIns="45720">
            <a:spAutoFit/>
          </a:bodyPr>
          <a:lstStyle/>
          <a:p>
            <a:pPr algn="ctr"/>
            <a:endParaRPr lang="it-IT" sz="2000" dirty="0">
              <a:ln w="0"/>
              <a:solidFill>
                <a:srgbClr val="A53010"/>
              </a:solidFill>
              <a:effectLst>
                <a:outerShdw blurRad="38100" dist="25400" dir="5400000" algn="ctr" rotWithShape="0">
                  <a:srgbClr val="6E747A">
                    <a:alpha val="43000"/>
                  </a:srgbClr>
                </a:outerShdw>
              </a:effectLst>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8275" y="1190084"/>
            <a:ext cx="3412043" cy="3247666"/>
          </a:xfrm>
          <a:prstGeom prst="rect">
            <a:avLst/>
          </a:prstGeom>
        </p:spPr>
      </p:pic>
      <p:sp>
        <p:nvSpPr>
          <p:cNvPr id="8" name="Rettangolo 7"/>
          <p:cNvSpPr/>
          <p:nvPr/>
        </p:nvSpPr>
        <p:spPr>
          <a:xfrm>
            <a:off x="3477952" y="6237312"/>
            <a:ext cx="6192688" cy="861774"/>
          </a:xfrm>
          <a:prstGeom prst="rect">
            <a:avLst/>
          </a:prstGeom>
        </p:spPr>
        <p:txBody>
          <a:bodyPr wrap="square">
            <a:spAutoFit/>
          </a:bodyPr>
          <a:lstStyle/>
          <a:p>
            <a:pPr algn="ctr"/>
            <a:r>
              <a:rPr lang="en-US" sz="1600" dirty="0">
                <a:solidFill>
                  <a:prstClr val="black"/>
                </a:solidFill>
                <a:latin typeface="Cambria" panose="02040503050406030204" pitchFamily="18" charset="0"/>
                <a:ea typeface="Cambria" panose="02040503050406030204" pitchFamily="18" charset="0"/>
                <a:cs typeface="Times New Roman" panose="02020603050405020304" pitchFamily="18" charset="0"/>
              </a:rPr>
              <a:t>Youngsters </a:t>
            </a:r>
            <a:r>
              <a:rPr lang="en-US" sz="1600" dirty="0">
                <a:solidFill>
                  <a:prstClr val="black"/>
                </a:solidFill>
                <a:latin typeface="Cambria" panose="02040503050406030204" pitchFamily="18" charset="0"/>
                <a:ea typeface="Cambria" panose="02040503050406030204" pitchFamily="18" charset="0"/>
                <a:cs typeface="Times New Roman" panose="02020603050405020304" pitchFamily="18" charset="0"/>
              </a:rPr>
              <a:t>Nowadays. Where from, Where to</a:t>
            </a:r>
            <a:r>
              <a:rPr lang="en-US" sz="16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algn="ctr"/>
            <a:r>
              <a:rPr lang="en-US" sz="1400" dirty="0">
                <a:solidFill>
                  <a:prstClr val="black"/>
                </a:solidFill>
                <a:latin typeface="Cambria" panose="02040503050406030204" pitchFamily="18" charset="0"/>
                <a:ea typeface="Cambria" panose="02040503050406030204" pitchFamily="18" charset="0"/>
                <a:cs typeface="Times New Roman" panose="02020603050405020304" pitchFamily="18" charset="0"/>
              </a:rPr>
              <a:t>2017-1-RO01-KA219-037190</a:t>
            </a:r>
            <a:endParaRPr lang="it-IT" sz="14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ctr"/>
            <a:endParaRPr lang="it-IT"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 name="Immagine 1"/>
          <p:cNvPicPr>
            <a:picLocks noChangeAspect="1"/>
          </p:cNvPicPr>
          <p:nvPr/>
        </p:nvPicPr>
        <p:blipFill>
          <a:blip r:embed="rId3"/>
          <a:stretch>
            <a:fillRect/>
          </a:stretch>
        </p:blipFill>
        <p:spPr>
          <a:xfrm>
            <a:off x="5663952" y="5606909"/>
            <a:ext cx="2298162" cy="656355"/>
          </a:xfrm>
          <a:prstGeom prst="rect">
            <a:avLst/>
          </a:prstGeom>
        </p:spPr>
      </p:pic>
    </p:spTree>
    <p:extLst>
      <p:ext uri="{BB962C8B-B14F-4D97-AF65-F5344CB8AC3E}">
        <p14:creationId xmlns:p14="http://schemas.microsoft.com/office/powerpoint/2010/main" val="166038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3464356" y="404664"/>
            <a:ext cx="691311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defTabSz="914400" eaLnBrk="0" fontAlgn="base" hangingPunct="0">
              <a:spcAft>
                <a:spcPct val="0"/>
              </a:spcAft>
            </a:pPr>
            <a:r>
              <a:rPr lang="it-IT" altLang="it-IT" sz="2400" dirty="0">
                <a:solidFill>
                  <a:schemeClr val="tx1"/>
                </a:solidFill>
                <a:latin typeface="Arial" panose="020B0604020202020204" pitchFamily="34" charset="0"/>
              </a:rPr>
              <a:t>Evaluation</a:t>
            </a:r>
            <a:r>
              <a:rPr lang="it-IT" altLang="it-IT" sz="1800" dirty="0">
                <a:solidFill>
                  <a:schemeClr val="tx1"/>
                </a:solidFill>
                <a:latin typeface="Arial" panose="020B0604020202020204" pitchFamily="34" charset="0"/>
              </a:rPr>
              <a:t/>
            </a:r>
            <a:br>
              <a:rPr lang="it-IT" altLang="it-IT" sz="1800" dirty="0">
                <a:solidFill>
                  <a:schemeClr val="tx1"/>
                </a:solidFill>
                <a:latin typeface="Arial" panose="020B0604020202020204" pitchFamily="34" charset="0"/>
              </a:rPr>
            </a:b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Describe</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Quentin’s</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relationships</a:t>
            </a:r>
            <a:r>
              <a:rPr lang="it-IT" altLang="it-IT" sz="1800" dirty="0">
                <a:solidFill>
                  <a:schemeClr val="tx1"/>
                </a:solidFill>
                <a:latin typeface="Arial" panose="020B0604020202020204" pitchFamily="34" charset="0"/>
              </a:rPr>
              <a:t> with the </a:t>
            </a:r>
            <a:r>
              <a:rPr lang="it-IT" altLang="it-IT" sz="1800" dirty="0" err="1">
                <a:solidFill>
                  <a:schemeClr val="tx1"/>
                </a:solidFill>
                <a:latin typeface="Arial" panose="020B0604020202020204" pitchFamily="34" charset="0"/>
              </a:rPr>
              <a:t>other</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guys</a:t>
            </a:r>
            <a:r>
              <a:rPr lang="it-IT" altLang="it-IT" sz="1800" dirty="0">
                <a:solidFill>
                  <a:schemeClr val="tx1"/>
                </a:solidFill>
                <a:latin typeface="Arial" panose="020B0604020202020204" pitchFamily="34" charset="0"/>
              </a:rPr>
              <a:t> in the </a:t>
            </a:r>
            <a:r>
              <a:rPr lang="it-IT" altLang="it-IT" sz="1800" dirty="0" err="1">
                <a:solidFill>
                  <a:schemeClr val="tx1"/>
                </a:solidFill>
                <a:latin typeface="Arial" panose="020B0604020202020204" pitchFamily="34" charset="0"/>
              </a:rPr>
              <a:t>group</a:t>
            </a:r>
            <a:r>
              <a:rPr lang="it-IT" altLang="it-IT" sz="1800" dirty="0">
                <a:solidFill>
                  <a:schemeClr val="tx1"/>
                </a:solidFill>
                <a:latin typeface="Arial" panose="020B0604020202020204" pitchFamily="34" charset="0"/>
              </a:rPr>
              <a:t/>
            </a:r>
            <a:br>
              <a:rPr lang="it-IT" altLang="it-IT" sz="1800" dirty="0">
                <a:solidFill>
                  <a:schemeClr val="tx1"/>
                </a:solidFill>
                <a:latin typeface="Arial" panose="020B0604020202020204" pitchFamily="34" charset="0"/>
              </a:rPr>
            </a:b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What</a:t>
            </a:r>
            <a:r>
              <a:rPr lang="it-IT" altLang="it-IT" sz="1800" dirty="0">
                <a:solidFill>
                  <a:schemeClr val="tx1"/>
                </a:solidFill>
                <a:latin typeface="Arial" panose="020B0604020202020204" pitchFamily="34" charset="0"/>
              </a:rPr>
              <a:t> do </a:t>
            </a:r>
            <a:r>
              <a:rPr lang="it-IT" altLang="it-IT" sz="1800" dirty="0" err="1">
                <a:solidFill>
                  <a:schemeClr val="tx1"/>
                </a:solidFill>
                <a:latin typeface="Arial" panose="020B0604020202020204" pitchFamily="34" charset="0"/>
              </a:rPr>
              <a:t>you</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think</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about</a:t>
            </a:r>
            <a:r>
              <a:rPr lang="it-IT" altLang="it-IT" sz="1800" dirty="0">
                <a:solidFill>
                  <a:schemeClr val="tx1"/>
                </a:solidFill>
                <a:latin typeface="Arial" panose="020B0604020202020204" pitchFamily="34" charset="0"/>
              </a:rPr>
              <a:t> Margo?</a:t>
            </a:r>
            <a:br>
              <a:rPr lang="it-IT" altLang="it-IT" sz="1800" dirty="0">
                <a:solidFill>
                  <a:schemeClr val="tx1"/>
                </a:solidFill>
                <a:latin typeface="Arial" panose="020B0604020202020204" pitchFamily="34" charset="0"/>
              </a:rPr>
            </a:br>
            <a:r>
              <a:rPr lang="it-IT" altLang="it-IT" sz="1800" dirty="0">
                <a:solidFill>
                  <a:schemeClr val="tx1"/>
                </a:solidFill>
                <a:latin typeface="Arial" panose="020B0604020202020204" pitchFamily="34" charset="0"/>
              </a:rPr>
              <a:t>- Do </a:t>
            </a:r>
            <a:r>
              <a:rPr lang="it-IT" altLang="it-IT" sz="1800" dirty="0" err="1">
                <a:solidFill>
                  <a:schemeClr val="tx1"/>
                </a:solidFill>
                <a:latin typeface="Arial" panose="020B0604020202020204" pitchFamily="34" charset="0"/>
              </a:rPr>
              <a:t>you</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think</a:t>
            </a:r>
            <a:r>
              <a:rPr lang="it-IT" altLang="it-IT" sz="1800" dirty="0">
                <a:solidFill>
                  <a:schemeClr val="tx1"/>
                </a:solidFill>
                <a:latin typeface="Arial" panose="020B0604020202020204" pitchFamily="34" charset="0"/>
              </a:rPr>
              <a:t> the book </a:t>
            </a:r>
            <a:r>
              <a:rPr lang="it-IT" altLang="it-IT" sz="1800" dirty="0" err="1">
                <a:solidFill>
                  <a:schemeClr val="tx1"/>
                </a:solidFill>
                <a:latin typeface="Arial" panose="020B0604020202020204" pitchFamily="34" charset="0"/>
              </a:rPr>
              <a:t>leaves</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something</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unfinished</a:t>
            </a:r>
            <a:r>
              <a:rPr lang="it-IT" altLang="it-IT" sz="1800" dirty="0">
                <a:solidFill>
                  <a:schemeClr val="tx1"/>
                </a:solidFill>
                <a:latin typeface="Arial" panose="020B0604020202020204" pitchFamily="34" charset="0"/>
              </a:rPr>
              <a:t>?</a:t>
            </a:r>
            <a:br>
              <a:rPr lang="it-IT" altLang="it-IT" sz="1800" dirty="0">
                <a:solidFill>
                  <a:schemeClr val="tx1"/>
                </a:solidFill>
                <a:latin typeface="Arial" panose="020B0604020202020204" pitchFamily="34" charset="0"/>
              </a:rPr>
            </a:b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If</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you</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were</a:t>
            </a:r>
            <a:r>
              <a:rPr lang="it-IT" altLang="it-IT" sz="1800" dirty="0">
                <a:solidFill>
                  <a:schemeClr val="tx1"/>
                </a:solidFill>
                <a:latin typeface="Arial" panose="020B0604020202020204" pitchFamily="34" charset="0"/>
              </a:rPr>
              <a:t> Quentin, </a:t>
            </a:r>
            <a:r>
              <a:rPr lang="it-IT" altLang="it-IT" sz="1800" dirty="0" err="1">
                <a:solidFill>
                  <a:schemeClr val="tx1"/>
                </a:solidFill>
                <a:latin typeface="Arial" panose="020B0604020202020204" pitchFamily="34" charset="0"/>
              </a:rPr>
              <a:t>how</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would</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you</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behave</a:t>
            </a:r>
            <a:r>
              <a:rPr lang="it-IT" altLang="it-IT" sz="1800" dirty="0">
                <a:solidFill>
                  <a:schemeClr val="tx1"/>
                </a:solidFill>
                <a:latin typeface="Arial" panose="020B0604020202020204" pitchFamily="34" charset="0"/>
              </a:rPr>
              <a:t>?</a:t>
            </a:r>
            <a:br>
              <a:rPr lang="it-IT" altLang="it-IT" sz="1800" dirty="0">
                <a:solidFill>
                  <a:schemeClr val="tx1"/>
                </a:solidFill>
                <a:latin typeface="Arial" panose="020B0604020202020204" pitchFamily="34" charset="0"/>
              </a:rPr>
            </a:br>
            <a:r>
              <a:rPr lang="it-IT" altLang="it-IT" sz="1800" dirty="0">
                <a:solidFill>
                  <a:schemeClr val="tx1"/>
                </a:solidFill>
                <a:latin typeface="Arial" panose="020B0604020202020204" pitchFamily="34" charset="0"/>
              </a:rPr>
              <a:t>- How </a:t>
            </a:r>
            <a:r>
              <a:rPr lang="it-IT" altLang="it-IT" sz="1800" dirty="0" err="1">
                <a:solidFill>
                  <a:schemeClr val="tx1"/>
                </a:solidFill>
                <a:latin typeface="Arial" panose="020B0604020202020204" pitchFamily="34" charset="0"/>
              </a:rPr>
              <a:t>did</a:t>
            </a:r>
            <a:r>
              <a:rPr lang="it-IT" altLang="it-IT" sz="1800" dirty="0">
                <a:solidFill>
                  <a:schemeClr val="tx1"/>
                </a:solidFill>
                <a:latin typeface="Arial" panose="020B0604020202020204" pitchFamily="34" charset="0"/>
              </a:rPr>
              <a:t> the movie involve </a:t>
            </a:r>
            <a:r>
              <a:rPr lang="it-IT" altLang="it-IT" sz="1800" dirty="0" err="1">
                <a:solidFill>
                  <a:schemeClr val="tx1"/>
                </a:solidFill>
                <a:latin typeface="Arial" panose="020B0604020202020204" pitchFamily="34" charset="0"/>
              </a:rPr>
              <a:t>you</a:t>
            </a:r>
            <a:r>
              <a:rPr lang="it-IT" altLang="it-IT" sz="1800" dirty="0">
                <a:solidFill>
                  <a:schemeClr val="tx1"/>
                </a:solidFill>
                <a:latin typeface="Arial" panose="020B0604020202020204" pitchFamily="34" charset="0"/>
              </a:rPr>
              <a:t>?</a:t>
            </a:r>
            <a:br>
              <a:rPr lang="it-IT" altLang="it-IT" sz="1800" dirty="0">
                <a:solidFill>
                  <a:schemeClr val="tx1"/>
                </a:solidFill>
                <a:latin typeface="Arial" panose="020B0604020202020204" pitchFamily="34" charset="0"/>
              </a:rPr>
            </a:b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Which</a:t>
            </a:r>
            <a:r>
              <a:rPr lang="it-IT" altLang="it-IT" sz="1800" dirty="0">
                <a:solidFill>
                  <a:schemeClr val="tx1"/>
                </a:solidFill>
                <a:latin typeface="Arial" panose="020B0604020202020204" pitchFamily="34" charset="0"/>
              </a:rPr>
              <a:t> scene </a:t>
            </a:r>
            <a:r>
              <a:rPr lang="it-IT" altLang="it-IT" sz="1800" dirty="0" err="1">
                <a:solidFill>
                  <a:schemeClr val="tx1"/>
                </a:solidFill>
                <a:latin typeface="Arial" panose="020B0604020202020204" pitchFamily="34" charset="0"/>
              </a:rPr>
              <a:t>you</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preferred</a:t>
            </a:r>
            <a:r>
              <a:rPr lang="it-IT" altLang="it-IT" sz="1800" dirty="0">
                <a:solidFill>
                  <a:schemeClr val="tx1"/>
                </a:solidFill>
                <a:latin typeface="Arial" panose="020B0604020202020204" pitchFamily="34" charset="0"/>
              </a:rPr>
              <a:t>?</a:t>
            </a:r>
          </a:p>
        </p:txBody>
      </p:sp>
      <p:pic>
        <p:nvPicPr>
          <p:cNvPr id="9219" name="Picture 3" descr="Risultati immagini per 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852936"/>
            <a:ext cx="6191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2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43672" y="1303600"/>
            <a:ext cx="6840760" cy="1477328"/>
          </a:xfrm>
          <a:prstGeom prst="rect">
            <a:avLst/>
          </a:prstGeom>
          <a:noFill/>
        </p:spPr>
        <p:txBody>
          <a:bodyPr wrap="square" rtlCol="0">
            <a:spAutoFit/>
          </a:bodyPr>
          <a:lstStyle/>
          <a:p>
            <a:pPr algn="just"/>
            <a:r>
              <a:rPr lang="en-US" dirty="0">
                <a:solidFill>
                  <a:prstClr val="black"/>
                </a:solidFill>
              </a:rPr>
              <a:t>The activity carried out has the intent to demonstrate that a film and a book, even if they tell the same story, are not necessarily the copy of each other; indeed they can assume different implications thus becoming two original works.</a:t>
            </a:r>
            <a:endParaRPr lang="it-IT" dirty="0">
              <a:solidFill>
                <a:prstClr val="black"/>
              </a:solidFill>
            </a:endParaRPr>
          </a:p>
        </p:txBody>
      </p:sp>
      <p:pic>
        <p:nvPicPr>
          <p:cNvPr id="1026" name="Picture 2" descr="Risultati immagini per lib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1" y="2780928"/>
            <a:ext cx="2514667" cy="18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cine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892" y="4221088"/>
            <a:ext cx="2995533"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angolare in su 5"/>
          <p:cNvSpPr/>
          <p:nvPr/>
        </p:nvSpPr>
        <p:spPr>
          <a:xfrm rot="5400000">
            <a:off x="5080992" y="4299992"/>
            <a:ext cx="936104" cy="121034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 name="CasellaDiTesto 1"/>
          <p:cNvSpPr txBox="1"/>
          <p:nvPr/>
        </p:nvSpPr>
        <p:spPr>
          <a:xfrm>
            <a:off x="3935760" y="908720"/>
            <a:ext cx="4824536" cy="369332"/>
          </a:xfrm>
          <a:prstGeom prst="rect">
            <a:avLst/>
          </a:prstGeom>
          <a:noFill/>
        </p:spPr>
        <p:txBody>
          <a:bodyPr wrap="square" rtlCol="0">
            <a:spAutoFit/>
          </a:bodyPr>
          <a:lstStyle/>
          <a:p>
            <a:pPr algn="ctr"/>
            <a:r>
              <a:rPr lang="it-IT" b="1" i="1" dirty="0">
                <a:solidFill>
                  <a:prstClr val="black"/>
                </a:solidFill>
              </a:rPr>
              <a:t>From Reading to Movies </a:t>
            </a:r>
          </a:p>
        </p:txBody>
      </p:sp>
      <p:pic>
        <p:nvPicPr>
          <p:cNvPr id="3" name="Immagine 2"/>
          <p:cNvPicPr>
            <a:picLocks noChangeAspect="1"/>
          </p:cNvPicPr>
          <p:nvPr/>
        </p:nvPicPr>
        <p:blipFill>
          <a:blip r:embed="rId4"/>
          <a:stretch>
            <a:fillRect/>
          </a:stretch>
        </p:blipFill>
        <p:spPr>
          <a:xfrm>
            <a:off x="3793583" y="-68156"/>
            <a:ext cx="5108891" cy="1103472"/>
          </a:xfrm>
          <a:prstGeom prst="rect">
            <a:avLst/>
          </a:prstGeom>
        </p:spPr>
      </p:pic>
    </p:spTree>
    <p:extLst>
      <p:ext uri="{BB962C8B-B14F-4D97-AF65-F5344CB8AC3E}">
        <p14:creationId xmlns:p14="http://schemas.microsoft.com/office/powerpoint/2010/main" val="428880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19736" y="1124744"/>
            <a:ext cx="6099448" cy="1656184"/>
          </a:xfrm>
        </p:spPr>
        <p:txBody>
          <a:bodyPr>
            <a:normAutofit/>
          </a:bodyPr>
          <a:lstStyle/>
          <a:p>
            <a:pPr marL="288000" indent="0" algn="just">
              <a:buNone/>
            </a:pPr>
            <a:r>
              <a:rPr lang="en-US" dirty="0">
                <a:solidFill>
                  <a:schemeClr val="tx1"/>
                </a:solidFill>
              </a:rPr>
              <a:t>According to this theory reading the book and watching the film should be considered two distinct experiences and it is advisable to watch the film only after having read the book.</a:t>
            </a:r>
            <a:endParaRPr lang="it-IT" dirty="0">
              <a:solidFill>
                <a:schemeClr val="tx1"/>
              </a:solidFill>
            </a:endParaRPr>
          </a:p>
        </p:txBody>
      </p:sp>
      <p:pic>
        <p:nvPicPr>
          <p:cNvPr id="2050" name="Picture 2" descr="Risultati immagini per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152" y="3212977"/>
            <a:ext cx="5557032" cy="292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2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31704" y="1052736"/>
            <a:ext cx="6798736" cy="1440160"/>
          </a:xfrm>
        </p:spPr>
        <p:txBody>
          <a:bodyPr>
            <a:normAutofit/>
          </a:bodyPr>
          <a:lstStyle/>
          <a:p>
            <a:pPr marL="0" indent="0" algn="just">
              <a:buNone/>
            </a:pPr>
            <a:r>
              <a:rPr lang="en-US" sz="2400" dirty="0"/>
              <a:t>The objective was to compare two different types of language, the written and the visual ones.</a:t>
            </a:r>
            <a:endParaRPr lang="en-US" sz="2400" dirty="0"/>
          </a:p>
        </p:txBody>
      </p:sp>
      <p:pic>
        <p:nvPicPr>
          <p:cNvPr id="3075" name="Picture 3" descr="Risultati immagini per penna che scr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088" y="2204864"/>
            <a:ext cx="3040232" cy="218780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Risultati immagini per film dir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0435" y="4005065"/>
            <a:ext cx="3234140" cy="245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3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idx="1"/>
          </p:nvPr>
        </p:nvSpPr>
        <p:spPr bwMode="auto">
          <a:xfrm>
            <a:off x="3575720" y="584395"/>
            <a:ext cx="561662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indent="0" defTabSz="914400" eaLnBrk="0" fontAlgn="base" hangingPunct="0">
              <a:spcBef>
                <a:spcPct val="0"/>
              </a:spcBef>
              <a:spcAft>
                <a:spcPct val="0"/>
              </a:spcAft>
              <a:buClrTx/>
              <a:buNone/>
            </a:pPr>
            <a:r>
              <a:rPr lang="it-IT" altLang="it-IT" sz="2000" dirty="0"/>
              <a:t>The work </a:t>
            </a:r>
            <a:r>
              <a:rPr lang="it-IT" altLang="it-IT" sz="2000" dirty="0" err="1"/>
              <a:t>was</a:t>
            </a:r>
            <a:r>
              <a:rPr lang="it-IT" altLang="it-IT" sz="2000" dirty="0"/>
              <a:t> </a:t>
            </a:r>
            <a:r>
              <a:rPr lang="it-IT" altLang="it-IT" sz="2000" dirty="0" err="1"/>
              <a:t>organized</a:t>
            </a:r>
            <a:r>
              <a:rPr lang="it-IT" altLang="it-IT" sz="2000" dirty="0"/>
              <a:t> in </a:t>
            </a:r>
            <a:r>
              <a:rPr lang="it-IT" altLang="it-IT" sz="2000" dirty="0" err="1"/>
              <a:t>different</a:t>
            </a:r>
            <a:r>
              <a:rPr lang="it-IT" altLang="it-IT" sz="2000" dirty="0"/>
              <a:t> </a:t>
            </a:r>
            <a:r>
              <a:rPr lang="it-IT" altLang="it-IT" sz="2000" dirty="0" err="1"/>
              <a:t>steps</a:t>
            </a:r>
            <a:r>
              <a:rPr lang="it-IT" altLang="it-IT" sz="2000" dirty="0"/>
              <a:t> </a:t>
            </a:r>
            <a:r>
              <a:rPr lang="it-IT" altLang="it-IT" sz="2000" dirty="0" err="1"/>
              <a:t>comprising</a:t>
            </a:r>
            <a:r>
              <a:rPr lang="it-IT" altLang="it-IT" sz="2000" dirty="0"/>
              <a:t> </a:t>
            </a:r>
            <a:r>
              <a:rPr lang="it-IT" altLang="it-IT" sz="2000" dirty="0" err="1"/>
              <a:t>several</a:t>
            </a:r>
            <a:r>
              <a:rPr lang="it-IT" altLang="it-IT" sz="2000" dirty="0"/>
              <a:t> </a:t>
            </a:r>
            <a:r>
              <a:rPr lang="it-IT" altLang="it-IT" sz="2000" dirty="0" err="1"/>
              <a:t>activities</a:t>
            </a:r>
            <a:endParaRPr lang="it-IT" altLang="it-IT" dirty="0">
              <a:solidFill>
                <a:schemeClr val="tx1"/>
              </a:solidFill>
              <a:latin typeface="Arial" panose="020B0604020202020204" pitchFamily="34" charset="0"/>
            </a:endParaRPr>
          </a:p>
          <a:p>
            <a:pPr marL="0" indent="0" defTabSz="914400" eaLnBrk="0" fontAlgn="base" hangingPunct="0">
              <a:spcBef>
                <a:spcPct val="0"/>
              </a:spcBef>
              <a:spcAft>
                <a:spcPct val="0"/>
              </a:spcAft>
              <a:buClrTx/>
              <a:buNone/>
            </a:pPr>
            <a:endParaRPr lang="it-IT" altLang="it-IT" dirty="0">
              <a:solidFill>
                <a:schemeClr val="tx1"/>
              </a:solidFill>
              <a:latin typeface="Arial" panose="020B0604020202020204" pitchFamily="34" charset="0"/>
            </a:endParaRPr>
          </a:p>
        </p:txBody>
      </p:sp>
      <p:pic>
        <p:nvPicPr>
          <p:cNvPr id="4099" name="Picture 3" descr="Risultati immagini per students acti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3" y="1844824"/>
            <a:ext cx="60547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7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3793059" y="625596"/>
            <a:ext cx="444224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algn="ctr" defTabSz="914400" eaLnBrk="0" fontAlgn="base" hangingPunct="0">
              <a:spcAft>
                <a:spcPct val="0"/>
              </a:spcAft>
            </a:pPr>
            <a:r>
              <a:rPr lang="it-IT" altLang="it-IT" sz="3200" dirty="0">
                <a:solidFill>
                  <a:schemeClr val="tx1"/>
                </a:solidFill>
                <a:latin typeface="Arial" panose="020B0604020202020204" pitchFamily="34" charset="0"/>
              </a:rPr>
              <a:t>1st Activity: </a:t>
            </a:r>
            <a:br>
              <a:rPr lang="it-IT" altLang="it-IT" sz="3200" dirty="0">
                <a:solidFill>
                  <a:schemeClr val="tx1"/>
                </a:solidFill>
                <a:latin typeface="Arial" panose="020B0604020202020204" pitchFamily="34" charset="0"/>
              </a:rPr>
            </a:br>
            <a:r>
              <a:rPr lang="it-IT" altLang="it-IT" sz="1800" dirty="0">
                <a:solidFill>
                  <a:schemeClr val="tx1"/>
                </a:solidFill>
                <a:latin typeface="Arial" panose="020B0604020202020204" pitchFamily="34" charset="0"/>
              </a:rPr>
              <a:t>R</a:t>
            </a:r>
            <a:r>
              <a:rPr lang="it-IT" altLang="it-IT" sz="1800" dirty="0">
                <a:solidFill>
                  <a:schemeClr val="tx1"/>
                </a:solidFill>
                <a:latin typeface="Arial" panose="020B0604020202020204" pitchFamily="34" charset="0"/>
              </a:rPr>
              <a:t>eading and </a:t>
            </a:r>
            <a:r>
              <a:rPr lang="it-IT" altLang="it-IT" sz="1800" dirty="0" err="1">
                <a:solidFill>
                  <a:schemeClr val="tx1"/>
                </a:solidFill>
                <a:latin typeface="Arial" panose="020B0604020202020204" pitchFamily="34" charset="0"/>
              </a:rPr>
              <a:t>U</a:t>
            </a:r>
            <a:r>
              <a:rPr lang="it-IT" altLang="it-IT" sz="1800" dirty="0" err="1">
                <a:solidFill>
                  <a:schemeClr val="tx1"/>
                </a:solidFill>
                <a:latin typeface="Arial" panose="020B0604020202020204" pitchFamily="34" charset="0"/>
              </a:rPr>
              <a:t>nderstanding</a:t>
            </a:r>
            <a:r>
              <a:rPr lang="it-IT" altLang="it-IT" sz="1800" dirty="0">
                <a:solidFill>
                  <a:schemeClr val="tx1"/>
                </a:solidFill>
                <a:latin typeface="Arial" panose="020B0604020202020204" pitchFamily="34" charset="0"/>
              </a:rPr>
              <a:t> the </a:t>
            </a:r>
            <a:r>
              <a:rPr lang="it-IT" altLang="it-IT" sz="1800" dirty="0" err="1">
                <a:solidFill>
                  <a:schemeClr val="tx1"/>
                </a:solidFill>
                <a:latin typeface="Arial" panose="020B0604020202020204" pitchFamily="34" charset="0"/>
              </a:rPr>
              <a:t>content</a:t>
            </a:r>
            <a:r>
              <a:rPr lang="it-IT" altLang="it-IT" sz="1800" dirty="0">
                <a:solidFill>
                  <a:schemeClr val="tx1"/>
                </a:solidFill>
                <a:latin typeface="Arial" panose="020B0604020202020204" pitchFamily="34" charset="0"/>
              </a:rPr>
              <a:t>.</a:t>
            </a:r>
          </a:p>
        </p:txBody>
      </p:sp>
      <p:pic>
        <p:nvPicPr>
          <p:cNvPr id="5124" name="Picture 4" descr="Risultati immagini per reading and understan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1824" y="1645647"/>
            <a:ext cx="3346192" cy="3300143"/>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3143672" y="5157193"/>
            <a:ext cx="6768752" cy="1015663"/>
          </a:xfrm>
          <a:prstGeom prst="rect">
            <a:avLst/>
          </a:prstGeom>
          <a:noFill/>
        </p:spPr>
        <p:txBody>
          <a:bodyPr wrap="square" rtlCol="0">
            <a:spAutoFit/>
          </a:bodyPr>
          <a:lstStyle/>
          <a:p>
            <a:pPr algn="just"/>
            <a:r>
              <a:rPr lang="en-US" sz="2000" dirty="0">
                <a:solidFill>
                  <a:prstClr val="black"/>
                </a:solidFill>
              </a:rPr>
              <a:t>The </a:t>
            </a:r>
            <a:r>
              <a:rPr lang="en-US" sz="2000" dirty="0">
                <a:solidFill>
                  <a:prstClr val="black"/>
                </a:solidFill>
              </a:rPr>
              <a:t>youngsters were asked to identify the most significant passages, to convey their feelings and to underline the sentences that affected them more.</a:t>
            </a:r>
            <a:endParaRPr lang="it-IT" sz="2000" dirty="0">
              <a:solidFill>
                <a:prstClr val="black"/>
              </a:solidFill>
            </a:endParaRPr>
          </a:p>
        </p:txBody>
      </p:sp>
    </p:spTree>
    <p:extLst>
      <p:ext uri="{BB962C8B-B14F-4D97-AF65-F5344CB8AC3E}">
        <p14:creationId xmlns:p14="http://schemas.microsoft.com/office/powerpoint/2010/main" val="279830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5681" y="764704"/>
            <a:ext cx="6591985" cy="1512168"/>
          </a:xfrm>
        </p:spPr>
        <p:txBody>
          <a:bodyPr/>
          <a:lstStyle/>
          <a:p>
            <a:pPr algn="ctr"/>
            <a:r>
              <a:rPr lang="en-US" sz="3200" dirty="0">
                <a:solidFill>
                  <a:schemeClr val="tx1"/>
                </a:solidFill>
                <a:latin typeface="Arial" panose="020B0604020202020204" pitchFamily="34" charset="0"/>
              </a:rPr>
              <a:t>2nd Activity: </a:t>
            </a:r>
            <a:r>
              <a:rPr lang="en-US" sz="3200" dirty="0">
                <a:solidFill>
                  <a:schemeClr val="tx1"/>
                </a:solidFill>
                <a:latin typeface="Arial" panose="020B0604020202020204" pitchFamily="34" charset="0"/>
              </a:rPr>
              <a:t/>
            </a:r>
            <a:br>
              <a:rPr lang="en-US" sz="3200" dirty="0">
                <a:solidFill>
                  <a:schemeClr val="tx1"/>
                </a:solidFill>
                <a:latin typeface="Arial" panose="020B0604020202020204" pitchFamily="34" charset="0"/>
              </a:rPr>
            </a:br>
            <a:r>
              <a:rPr lang="en-US" sz="1800" dirty="0">
                <a:solidFill>
                  <a:schemeClr val="tx1"/>
                </a:solidFill>
                <a:latin typeface="Arial" panose="020B0604020202020204" pitchFamily="34" charset="0"/>
              </a:rPr>
              <a:t>Identifying </a:t>
            </a:r>
            <a:r>
              <a:rPr lang="en-US" sz="1800" dirty="0">
                <a:solidFill>
                  <a:schemeClr val="tx1"/>
                </a:solidFill>
                <a:latin typeface="Arial" panose="020B0604020202020204" pitchFamily="34" charset="0"/>
              </a:rPr>
              <a:t>the main characters and their roles</a:t>
            </a:r>
            <a:endParaRPr lang="it-IT" sz="1800" dirty="0">
              <a:solidFill>
                <a:schemeClr val="tx1"/>
              </a:solidFill>
              <a:latin typeface="Arial" panose="020B0604020202020204" pitchFamily="34" charset="0"/>
            </a:endParaRPr>
          </a:p>
        </p:txBody>
      </p:sp>
      <p:sp>
        <p:nvSpPr>
          <p:cNvPr id="3" name="Segnaposto testo 2"/>
          <p:cNvSpPr>
            <a:spLocks noGrp="1"/>
          </p:cNvSpPr>
          <p:nvPr>
            <p:ph type="body" idx="1"/>
          </p:nvPr>
        </p:nvSpPr>
        <p:spPr/>
        <p:txBody>
          <a:bodyPr/>
          <a:lstStyle/>
          <a:p>
            <a:endParaRPr lang="it-IT"/>
          </a:p>
        </p:txBody>
      </p:sp>
      <p:pic>
        <p:nvPicPr>
          <p:cNvPr id="6146" name="Picture 2" descr="Risultati immagini per actors ac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4221089"/>
            <a:ext cx="7560840" cy="234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05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287689" y="4354046"/>
            <a:ext cx="6770712" cy="2243306"/>
          </a:xfrm>
        </p:spPr>
        <p:txBody>
          <a:bodyPr>
            <a:normAutofit/>
          </a:bodyPr>
          <a:lstStyle/>
          <a:p>
            <a:r>
              <a:rPr lang="en-US" dirty="0"/>
              <a:t>Some reviews of the film have been read and </a:t>
            </a:r>
            <a:r>
              <a:rPr lang="en-US" dirty="0" smtClean="0"/>
              <a:t>commented</a:t>
            </a:r>
            <a:endParaRPr lang="en-US" dirty="0"/>
          </a:p>
          <a:p>
            <a:r>
              <a:rPr lang="en-US" dirty="0" smtClean="0"/>
              <a:t>Questions</a:t>
            </a:r>
            <a:r>
              <a:rPr lang="en-US" dirty="0"/>
              <a:t>: </a:t>
            </a:r>
            <a:endParaRPr lang="en-US" dirty="0" smtClean="0"/>
          </a:p>
          <a:p>
            <a:pPr marL="285750" indent="-285750">
              <a:buFont typeface="Arial" panose="020B0604020202020204" pitchFamily="34" charset="0"/>
              <a:buChar char="•"/>
            </a:pPr>
            <a:r>
              <a:rPr lang="en-US" dirty="0" smtClean="0"/>
              <a:t>Are </a:t>
            </a:r>
            <a:r>
              <a:rPr lang="en-US" dirty="0"/>
              <a:t>the characters the same you </a:t>
            </a:r>
            <a:r>
              <a:rPr lang="en-US" dirty="0" smtClean="0"/>
              <a:t>imagined?</a:t>
            </a:r>
            <a:endParaRPr lang="en-US" dirty="0"/>
          </a:p>
          <a:p>
            <a:pPr marL="285750" indent="-285750">
              <a:buFont typeface="Arial" panose="020B0604020202020204" pitchFamily="34" charset="0"/>
              <a:buChar char="•"/>
            </a:pPr>
            <a:r>
              <a:rPr lang="en-US" dirty="0" smtClean="0"/>
              <a:t>Would </a:t>
            </a:r>
            <a:r>
              <a:rPr lang="en-US" dirty="0"/>
              <a:t>you have chosen different actors?</a:t>
            </a:r>
            <a:endParaRPr lang="it-IT" dirty="0"/>
          </a:p>
        </p:txBody>
      </p:sp>
      <p:sp>
        <p:nvSpPr>
          <p:cNvPr id="4" name="Titolo 1"/>
          <p:cNvSpPr>
            <a:spLocks noGrp="1"/>
          </p:cNvSpPr>
          <p:nvPr>
            <p:ph type="title"/>
          </p:nvPr>
        </p:nvSpPr>
        <p:spPr>
          <a:xfrm>
            <a:off x="3377053" y="260648"/>
            <a:ext cx="6591985" cy="1512168"/>
          </a:xfrm>
        </p:spPr>
        <p:txBody>
          <a:bodyPr/>
          <a:lstStyle/>
          <a:p>
            <a:pPr algn="ctr"/>
            <a:r>
              <a:rPr lang="en-US" sz="3200" dirty="0">
                <a:solidFill>
                  <a:schemeClr val="tx1"/>
                </a:solidFill>
                <a:latin typeface="Arial" panose="020B0604020202020204" pitchFamily="34" charset="0"/>
              </a:rPr>
              <a:t>3rd activity: </a:t>
            </a:r>
            <a:r>
              <a:rPr lang="en-US" sz="3200" dirty="0">
                <a:solidFill>
                  <a:schemeClr val="tx1"/>
                </a:solidFill>
                <a:latin typeface="Arial" panose="020B0604020202020204" pitchFamily="34" charset="0"/>
              </a:rPr>
              <a:t/>
            </a:r>
            <a:br>
              <a:rPr lang="en-US" sz="3200" dirty="0">
                <a:solidFill>
                  <a:schemeClr val="tx1"/>
                </a:solidFill>
                <a:latin typeface="Arial" panose="020B0604020202020204" pitchFamily="34" charset="0"/>
              </a:rPr>
            </a:br>
            <a:r>
              <a:rPr lang="en-US" sz="1800" dirty="0">
                <a:solidFill>
                  <a:schemeClr val="tx1"/>
                </a:solidFill>
                <a:latin typeface="Arial" panose="020B0604020202020204" pitchFamily="34" charset="0"/>
              </a:rPr>
              <a:t>Watching </a:t>
            </a:r>
            <a:r>
              <a:rPr lang="en-US" sz="1800" dirty="0">
                <a:solidFill>
                  <a:schemeClr val="tx1"/>
                </a:solidFill>
                <a:latin typeface="Arial" panose="020B0604020202020204" pitchFamily="34" charset="0"/>
              </a:rPr>
              <a:t>and </a:t>
            </a:r>
            <a:r>
              <a:rPr lang="en-US" sz="1800" dirty="0">
                <a:solidFill>
                  <a:schemeClr val="tx1"/>
                </a:solidFill>
                <a:latin typeface="Arial" panose="020B0604020202020204" pitchFamily="34" charset="0"/>
              </a:rPr>
              <a:t>Analyzing </a:t>
            </a:r>
            <a:r>
              <a:rPr lang="en-US" sz="1800" dirty="0">
                <a:solidFill>
                  <a:schemeClr val="tx1"/>
                </a:solidFill>
                <a:latin typeface="Arial" panose="020B0604020202020204" pitchFamily="34" charset="0"/>
              </a:rPr>
              <a:t>the film</a:t>
            </a:r>
            <a:endParaRPr lang="it-IT" sz="1800" dirty="0">
              <a:solidFill>
                <a:schemeClr val="tx1"/>
              </a:solidFill>
              <a:latin typeface="Arial" panose="020B0604020202020204" pitchFamily="34" charset="0"/>
            </a:endParaRPr>
          </a:p>
        </p:txBody>
      </p:sp>
      <p:pic>
        <p:nvPicPr>
          <p:cNvPr id="7170" name="Picture 2" descr="Risultati immagini per people watching 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794" y="1700809"/>
            <a:ext cx="4551894" cy="256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15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xfrm>
            <a:off x="4007768" y="908720"/>
            <a:ext cx="525658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ctr" defTabSz="914400" eaLnBrk="0" fontAlgn="base" hangingPunct="0">
              <a:spcAft>
                <a:spcPct val="0"/>
              </a:spcAft>
            </a:pPr>
            <a:r>
              <a:rPr lang="it-IT" altLang="it-IT" sz="3200" dirty="0">
                <a:solidFill>
                  <a:schemeClr val="tx1"/>
                </a:solidFill>
                <a:latin typeface="Arial" panose="020B0604020202020204" pitchFamily="34" charset="0"/>
              </a:rPr>
              <a:t>4th </a:t>
            </a:r>
            <a:r>
              <a:rPr lang="it-IT" altLang="it-IT" sz="3200" dirty="0" err="1">
                <a:solidFill>
                  <a:schemeClr val="tx1"/>
                </a:solidFill>
                <a:latin typeface="Arial" panose="020B0604020202020204" pitchFamily="34" charset="0"/>
              </a:rPr>
              <a:t>activity</a:t>
            </a:r>
            <a:r>
              <a:rPr lang="it-IT" altLang="it-IT" sz="3200" dirty="0">
                <a:solidFill>
                  <a:schemeClr val="tx1"/>
                </a:solidFill>
                <a:latin typeface="Arial" panose="020B0604020202020204" pitchFamily="34" charset="0"/>
              </a:rPr>
              <a:t>: </a:t>
            </a:r>
            <a:r>
              <a:rPr lang="it-IT" altLang="it-IT" sz="1800" dirty="0">
                <a:solidFill>
                  <a:schemeClr val="tx1"/>
                </a:solidFill>
                <a:latin typeface="Arial" panose="020B0604020202020204" pitchFamily="34" charset="0"/>
              </a:rPr>
              <a:t/>
            </a:r>
            <a:br>
              <a:rPr lang="it-IT" altLang="it-IT" sz="1800" dirty="0">
                <a:solidFill>
                  <a:schemeClr val="tx1"/>
                </a:solidFill>
                <a:latin typeface="Arial" panose="020B0604020202020204" pitchFamily="34" charset="0"/>
              </a:rPr>
            </a:br>
            <a:r>
              <a:rPr lang="it-IT" altLang="it-IT" sz="1800" dirty="0" err="1">
                <a:solidFill>
                  <a:schemeClr val="tx1"/>
                </a:solidFill>
                <a:latin typeface="Arial" panose="020B0604020202020204" pitchFamily="34" charset="0"/>
              </a:rPr>
              <a:t>I</a:t>
            </a:r>
            <a:r>
              <a:rPr lang="it-IT" altLang="it-IT" sz="1800" dirty="0" err="1">
                <a:solidFill>
                  <a:schemeClr val="tx1"/>
                </a:solidFill>
                <a:latin typeface="Arial" panose="020B0604020202020204" pitchFamily="34" charset="0"/>
              </a:rPr>
              <a:t>dentifying</a:t>
            </a:r>
            <a:r>
              <a:rPr lang="it-IT" altLang="it-IT" sz="1800" dirty="0">
                <a:solidFill>
                  <a:schemeClr val="tx1"/>
                </a:solidFill>
                <a:latin typeface="Arial" panose="020B0604020202020204" pitchFamily="34" charset="0"/>
              </a:rPr>
              <a:t> </a:t>
            </a:r>
            <a:r>
              <a:rPr lang="it-IT" altLang="it-IT" sz="1800" dirty="0" err="1">
                <a:solidFill>
                  <a:schemeClr val="tx1"/>
                </a:solidFill>
                <a:latin typeface="Arial" panose="020B0604020202020204" pitchFamily="34" charset="0"/>
              </a:rPr>
              <a:t>A</a:t>
            </a:r>
            <a:r>
              <a:rPr lang="it-IT" altLang="it-IT" sz="1800" dirty="0" err="1">
                <a:solidFill>
                  <a:schemeClr val="tx1"/>
                </a:solidFill>
                <a:latin typeface="Arial" panose="020B0604020202020204" pitchFamily="34" charset="0"/>
              </a:rPr>
              <a:t>nalogies</a:t>
            </a:r>
            <a:r>
              <a:rPr lang="it-IT" altLang="it-IT" sz="1800" dirty="0">
                <a:solidFill>
                  <a:schemeClr val="tx1"/>
                </a:solidFill>
                <a:latin typeface="Arial" panose="020B0604020202020204" pitchFamily="34" charset="0"/>
              </a:rPr>
              <a:t> and </a:t>
            </a:r>
            <a:r>
              <a:rPr lang="it-IT" altLang="it-IT" sz="1800" dirty="0" err="1">
                <a:solidFill>
                  <a:schemeClr val="tx1"/>
                </a:solidFill>
                <a:latin typeface="Arial" panose="020B0604020202020204" pitchFamily="34" charset="0"/>
              </a:rPr>
              <a:t>D</a:t>
            </a:r>
            <a:r>
              <a:rPr lang="it-IT" altLang="it-IT" sz="1800" dirty="0" err="1">
                <a:solidFill>
                  <a:schemeClr val="tx1"/>
                </a:solidFill>
                <a:latin typeface="Arial" panose="020B0604020202020204" pitchFamily="34" charset="0"/>
              </a:rPr>
              <a:t>ifferences</a:t>
            </a:r>
            <a:endParaRPr lang="it-IT" altLang="it-IT" sz="1800" dirty="0">
              <a:solidFill>
                <a:schemeClr val="tx1"/>
              </a:solidFill>
              <a:latin typeface="Arial" panose="020B0604020202020204" pitchFamily="34" charset="0"/>
            </a:endParaRPr>
          </a:p>
        </p:txBody>
      </p:sp>
      <p:pic>
        <p:nvPicPr>
          <p:cNvPr id="8" name="Immagine 7"/>
          <p:cNvPicPr>
            <a:picLocks noChangeAspect="1"/>
          </p:cNvPicPr>
          <p:nvPr/>
        </p:nvPicPr>
        <p:blipFill>
          <a:blip r:embed="rId2"/>
          <a:stretch>
            <a:fillRect/>
          </a:stretch>
        </p:blipFill>
        <p:spPr>
          <a:xfrm>
            <a:off x="4151785" y="2636912"/>
            <a:ext cx="5037017" cy="2648496"/>
          </a:xfrm>
          <a:prstGeom prst="rect">
            <a:avLst/>
          </a:prstGeom>
        </p:spPr>
      </p:pic>
    </p:spTree>
    <p:extLst>
      <p:ext uri="{BB962C8B-B14F-4D97-AF65-F5344CB8AC3E}">
        <p14:creationId xmlns:p14="http://schemas.microsoft.com/office/powerpoint/2010/main" val="2852369828"/>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186</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Cambria</vt:lpstr>
      <vt:lpstr>Century Gothic</vt:lpstr>
      <vt:lpstr>Times New Roman</vt:lpstr>
      <vt:lpstr>Wingdings 3</vt:lpstr>
      <vt:lpstr>Filo</vt:lpstr>
      <vt:lpstr>Presentazione standard di PowerPoint</vt:lpstr>
      <vt:lpstr>Presentazione standard di PowerPoint</vt:lpstr>
      <vt:lpstr>Presentazione standard di PowerPoint</vt:lpstr>
      <vt:lpstr>Presentazione standard di PowerPoint</vt:lpstr>
      <vt:lpstr>Presentazione standard di PowerPoint</vt:lpstr>
      <vt:lpstr>1st Activity:  Reading and Understanding the content.</vt:lpstr>
      <vt:lpstr>2nd Activity:  Identifying the main characters and their roles</vt:lpstr>
      <vt:lpstr>3rd activity:  Watching and Analyzing the film</vt:lpstr>
      <vt:lpstr>4th activity:  Identifying Analogies and Differences</vt:lpstr>
      <vt:lpstr>Evaluation - Describe Quentin’s relationships with the other guys in the group - What do you think about Margo? - Do you think the book leaves something unfinished? - If you were Quentin, how would you behave? - How did the movie involve you? - Which scene you preferred?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erasmus 3</dc:creator>
  <cp:lastModifiedBy>erasmus 3</cp:lastModifiedBy>
  <cp:revision>1</cp:revision>
  <dcterms:created xsi:type="dcterms:W3CDTF">2018-10-08T06:36:45Z</dcterms:created>
  <dcterms:modified xsi:type="dcterms:W3CDTF">2018-10-08T06:37:09Z</dcterms:modified>
</cp:coreProperties>
</file>