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8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5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3728" autoAdjust="0"/>
  </p:normalViewPr>
  <p:slideViewPr>
    <p:cSldViewPr>
      <p:cViewPr varScale="1">
        <p:scale>
          <a:sx n="81" d="100"/>
          <a:sy n="81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How concerned are you about climate change?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08679788649977"/>
          <c:y val="0.36585351974826047"/>
          <c:w val="0.48662642169728848"/>
          <c:h val="0.615740740740740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8682414698162731E-2"/>
                  <c:y val="-0.1343102945465152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49-485F-ABB6-EFA421856E26}"/>
                </c:ext>
              </c:extLst>
            </c:dLbl>
            <c:dLbl>
              <c:idx val="1"/>
              <c:layout>
                <c:manualLayout>
                  <c:x val="-0.20442793088363981"/>
                  <c:y val="-4.455380577427821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49-485F-ABB6-EFA421856E26}"/>
                </c:ext>
              </c:extLst>
            </c:dLbl>
            <c:dLbl>
              <c:idx val="2"/>
              <c:layout>
                <c:manualLayout>
                  <c:x val="-9.4330380577428027E-2"/>
                  <c:y val="-0.130904418197725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49-485F-ABB6-EFA421856E26}"/>
                </c:ext>
              </c:extLst>
            </c:dLbl>
            <c:dLbl>
              <c:idx val="3"/>
              <c:layout>
                <c:manualLayout>
                  <c:x val="-0.10170450568678939"/>
                  <c:y val="-0.1071128608923884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49-485F-ABB6-EFA421856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[Book1.xlsx]Sheet1!$A$1,[Book1.xlsx]Sheet1!$A$2,[Book1.xlsx]Sheet1!$A$3,[Book1.xlsx]Sheet1!$A$4</c:f>
              <c:strCache>
                <c:ptCount val="4"/>
                <c:pt idx="0">
                  <c:v>A lot</c:v>
                </c:pt>
                <c:pt idx="1">
                  <c:v>A fair amount</c:v>
                </c:pt>
                <c:pt idx="2">
                  <c:v>Not very much</c:v>
                </c:pt>
                <c:pt idx="3">
                  <c:v>Not at all</c:v>
                </c:pt>
              </c:strCache>
            </c:strRef>
          </c:cat>
          <c:val>
            <c:numRef>
              <c:f>[Book1.xlsx]Sheet1!$B$1,[Book1.xlsx]Sheet1!$B$2,[Book1.xlsx]Sheet1!$B$3,[Book1.xlsx]Sheet1!$B$4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36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9-485F-ABB6-EFA421856E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540160063680495"/>
          <c:y val="0.36932006350398644"/>
          <c:w val="0.23018404220947503"/>
          <c:h val="0.46370769957379493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select the appropiate shortest washing cycle</a:t>
            </a:r>
            <a:r>
              <a:rPr lang="ro-RO" baseline="0"/>
              <a:t> for the washing machine?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0.37037037037037129"/>
          <c:w val="0.53404308836395453"/>
          <c:h val="0.5740740740740756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2199584426946784E-2"/>
                  <c:y val="-3.900371828521444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D-4F3A-A35F-78B819B09570}"/>
                </c:ext>
              </c:extLst>
            </c:dLbl>
            <c:dLbl>
              <c:idx val="1"/>
              <c:layout>
                <c:manualLayout>
                  <c:x val="-3.8426181102362199E-2"/>
                  <c:y val="8.6355715952172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D-4F3A-A35F-78B819B09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[Book1.xlsx]Sheet1!$A$17,[Book1.xlsx]Sheet1!$A$18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[Book1.xlsx]Sheet1!$B$17,[Book1.xlsx]Sheet1!$B$18</c:f>
              <c:numCache>
                <c:formatCode>General</c:formatCode>
                <c:ptCount val="2"/>
                <c:pt idx="0">
                  <c:v>44</c:v>
                </c:pt>
                <c:pt idx="1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D-4F3A-A35F-78B819B095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289390431779343"/>
          <c:y val="0.47016161614821372"/>
          <c:w val="0.12705926284314803"/>
          <c:h val="0.2871640515690918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open the curtains facing the sun?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60315511362134"/>
          <c:y val="0.41372083482556515"/>
          <c:w val="0.40183464566929178"/>
          <c:h val="0.4814814814814819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3536592486887689E-2"/>
                  <c:y val="-5.719776780330787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62-44B9-B929-66F430D97782}"/>
                </c:ext>
              </c:extLst>
            </c:dLbl>
            <c:dLbl>
              <c:idx val="1"/>
              <c:layout>
                <c:manualLayout>
                  <c:x val="1.358645006523161E-2"/>
                  <c:y val="6.99788451551405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62-44B9-B929-66F430D97782}"/>
                </c:ext>
              </c:extLst>
            </c:dLbl>
            <c:dLbl>
              <c:idx val="2"/>
              <c:layout>
                <c:manualLayout>
                  <c:x val="-2.4111094491029578E-2"/>
                  <c:y val="8.80683281491542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62-44B9-B929-66F430D97782}"/>
                </c:ext>
              </c:extLst>
            </c:dLbl>
            <c:dLbl>
              <c:idx val="3"/>
              <c:layout>
                <c:manualLayout>
                  <c:x val="-3.6837855284239419E-2"/>
                  <c:y val="-8.4125503798600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62-44B9-B929-66F430D977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[Book1.xlsx]Sheet1!$A$17,[Book1.xlsx]Sheet1!$A$18,[Book1.xlsx]Sheet1!$A$19,[Book1.xlsx]Sheet1!$A$20</c:f>
              <c:strCache>
                <c:ptCount val="4"/>
                <c:pt idx="0">
                  <c:v>Often</c:v>
                </c:pt>
                <c:pt idx="1">
                  <c:v>Sometimes</c:v>
                </c:pt>
                <c:pt idx="2">
                  <c:v>Always</c:v>
                </c:pt>
                <c:pt idx="3">
                  <c:v>Never</c:v>
                </c:pt>
              </c:strCache>
            </c:strRef>
          </c:cat>
          <c:val>
            <c:numRef>
              <c:f>[Book1.xlsx]Sheet1!$F$17,[Book1.xlsx]Sheet1!$F$18,[Book1.xlsx]Sheet1!$F$19,[Book1.xlsx]Sheet1!$F$20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77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62-44B9-B929-66F430D977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818640159148"/>
          <c:y val="0.34603411801991635"/>
          <c:w val="0.23157777278286559"/>
          <c:h val="0.51957232187602365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close the curtains/blinds at night?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148155348866256E-2"/>
          <c:y val="0.30645908374445957"/>
          <c:w val="0.51201997853609982"/>
          <c:h val="0.6140471272412756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0691272965879273E-2"/>
                  <c:y val="-0.1125014581510644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9A-4A2A-B241-2B34B45BCCE9}"/>
                </c:ext>
              </c:extLst>
            </c:dLbl>
            <c:dLbl>
              <c:idx val="1"/>
              <c:layout>
                <c:manualLayout>
                  <c:x val="2.346697287839021E-2"/>
                  <c:y val="0.110352872557596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9A-4A2A-B241-2B34B45BCCE9}"/>
                </c:ext>
              </c:extLst>
            </c:dLbl>
            <c:dLbl>
              <c:idx val="2"/>
              <c:layout>
                <c:manualLayout>
                  <c:x val="-8.4059492563429948E-3"/>
                  <c:y val="0.139904855643044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9A-4A2A-B241-2B34B45BCCE9}"/>
                </c:ext>
              </c:extLst>
            </c:dLbl>
            <c:dLbl>
              <c:idx val="3"/>
              <c:layout>
                <c:manualLayout>
                  <c:x val="-9.2089238845144139E-2"/>
                  <c:y val="-8.90073636628757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9A-4A2A-B241-2B34B45BC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[Book1.xlsx]Sheet1!$A$17,[Book1.xlsx]Sheet1!$A$18,[Book1.xlsx]Sheet1!$A$19,[Book1.xlsx]Sheet1!$A$20</c:f>
              <c:strCache>
                <c:ptCount val="4"/>
                <c:pt idx="0">
                  <c:v>Sometimes</c:v>
                </c:pt>
                <c:pt idx="1">
                  <c:v>Often</c:v>
                </c:pt>
                <c:pt idx="2">
                  <c:v>Always</c:v>
                </c:pt>
                <c:pt idx="3">
                  <c:v>Never</c:v>
                </c:pt>
              </c:strCache>
            </c:strRef>
          </c:cat>
          <c:val>
            <c:numRef>
              <c:f>[Book1.xlsx]Sheet1!$I$17,[Book1.xlsx]Sheet1!$I$18,[Book1.xlsx]Sheet1!$I$19,[Book1.xlsx]Sheet1!$I$20</c:f>
              <c:numCache>
                <c:formatCode>General</c:formatCode>
                <c:ptCount val="4"/>
                <c:pt idx="0">
                  <c:v>31</c:v>
                </c:pt>
                <c:pt idx="1">
                  <c:v>32</c:v>
                </c:pt>
                <c:pt idx="2">
                  <c:v>77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A-4A2A-B241-2B34B45BCC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455085233458906"/>
          <c:y val="0.30524021691504932"/>
          <c:w val="0.20526390487448298"/>
          <c:h val="0.52637663098835197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wash only full loads of clothes when using your washing machine?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55555555555555"/>
          <c:y val="0.40277777777777835"/>
          <c:w val="0.44237642169728836"/>
          <c:h val="0.4768518518518524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3862860892388514E-2"/>
                  <c:y val="-7.46598862642169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5E-437D-AEC5-6EE2B4FFBD5E}"/>
                </c:ext>
              </c:extLst>
            </c:dLbl>
            <c:dLbl>
              <c:idx val="1"/>
              <c:layout>
                <c:manualLayout>
                  <c:x val="-1.9187007874015765E-2"/>
                  <c:y val="8.74296442111402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5E-437D-AEC5-6EE2B4FFBD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[Book1.xlsx]Sheet1!$A$22,[Book1.xlsx]Sheet1!$A$23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[Book1.xlsx]Sheet1!$B$22,[Book1.xlsx]Sheet1!$B$23</c:f>
              <c:numCache>
                <c:formatCode>General</c:formatCode>
                <c:ptCount val="2"/>
                <c:pt idx="0">
                  <c:v>40</c:v>
                </c:pt>
                <c:pt idx="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5E-437D-AEC5-6EE2B4FFBD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515419947506567"/>
          <c:y val="0.44869021580635754"/>
          <c:w val="0.14651246719160124"/>
          <c:h val="0.37576771653543306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How often do you turn the</a:t>
            </a:r>
            <a:r>
              <a:rPr lang="ro-RO" baseline="0"/>
              <a:t> heating down or off when you go out for a few hours or when you go to bed at night?</a:t>
            </a:r>
            <a:endParaRPr lang="en-US"/>
          </a:p>
        </c:rich>
      </c:tx>
      <c:layout>
        <c:manualLayout>
          <c:xMode val="edge"/>
          <c:yMode val="edge"/>
          <c:x val="0.12712816026201837"/>
          <c:y val="0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"/>
          <c:y val="0.33796296296296446"/>
          <c:w val="0.49725131233595832"/>
          <c:h val="0.62500000000000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5515139648238986E-2"/>
                  <c:y val="-6.12431318154997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36-4582-A6EF-FEE5DA656D87}"/>
                </c:ext>
              </c:extLst>
            </c:dLbl>
            <c:dLbl>
              <c:idx val="1"/>
              <c:layout>
                <c:manualLayout>
                  <c:x val="2.5357564327266248E-2"/>
                  <c:y val="4.50361322063253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36-4582-A6EF-FEE5DA656D87}"/>
                </c:ext>
              </c:extLst>
            </c:dLbl>
            <c:dLbl>
              <c:idx val="2"/>
              <c:layout>
                <c:manualLayout>
                  <c:x val="-7.1959100680670837E-2"/>
                  <c:y val="3.30301242212227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36-4582-A6EF-FEE5DA656D87}"/>
                </c:ext>
              </c:extLst>
            </c:dLbl>
            <c:dLbl>
              <c:idx val="3"/>
              <c:layout>
                <c:manualLayout>
                  <c:x val="-1.2484689413823281E-2"/>
                  <c:y val="-0.143962890055410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36-4582-A6EF-FEE5DA656D87}"/>
                </c:ext>
              </c:extLst>
            </c:dLbl>
            <c:dLbl>
              <c:idx val="4"/>
              <c:layout>
                <c:manualLayout>
                  <c:x val="-2.4599613137615772E-2"/>
                  <c:y val="-8.10411286429156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36-4582-A6EF-FEE5DA656D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[Book1.xlsx]Sheet1!$A$22,[Book1.xlsx]Sheet1!$A$23,[Book1.xlsx]Sheet1!$A$24,[Book1.xlsx]Sheet1!$A$25,[Book1.xlsx]Sheet1!$A$26</c:f>
              <c:strCache>
                <c:ptCount val="5"/>
                <c:pt idx="0">
                  <c:v>Very often</c:v>
                </c:pt>
                <c:pt idx="1">
                  <c:v>Not very often</c:v>
                </c:pt>
                <c:pt idx="2">
                  <c:v>Always</c:v>
                </c:pt>
                <c:pt idx="3">
                  <c:v>Almost always</c:v>
                </c:pt>
                <c:pt idx="4">
                  <c:v>Never</c:v>
                </c:pt>
              </c:strCache>
            </c:strRef>
          </c:cat>
          <c:val>
            <c:numRef>
              <c:f>[Book1.xlsx]Sheet1!$I$22,[Book1.xlsx]Sheet1!$I$23,[Book1.xlsx]Sheet1!$I$24,[Book1.xlsx]Sheet1!$I$25,[Book1.xlsx]Sheet1!$I$26</c:f>
              <c:numCache>
                <c:formatCode>General</c:formatCode>
                <c:ptCount val="5"/>
                <c:pt idx="0">
                  <c:v>38</c:v>
                </c:pt>
                <c:pt idx="1">
                  <c:v>22</c:v>
                </c:pt>
                <c:pt idx="2">
                  <c:v>35</c:v>
                </c:pt>
                <c:pt idx="3">
                  <c:v>48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36-4582-A6EF-FEE5DA656D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301016730065418"/>
          <c:y val="0.32713606604696571"/>
          <c:w val="0.21438768896073121"/>
          <c:h val="0.5128645470127382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Are your light bulbs low energy?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111111111111"/>
          <c:y val="0.35185185185185247"/>
          <c:w val="0.55348753280839891"/>
          <c:h val="0.5972222222222212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2143214943014421E-2"/>
                  <c:y val="-8.42721694238267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33-4E79-BD02-70004E57A889}"/>
                </c:ext>
              </c:extLst>
            </c:dLbl>
            <c:dLbl>
              <c:idx val="1"/>
              <c:layout>
                <c:manualLayout>
                  <c:x val="-3.9432715388157222E-2"/>
                  <c:y val="2.78625322000190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33-4E79-BD02-70004E57A8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[Book1.xlsx]Sheet1!$A$22,[Book1.xlsx]Sheet1!$A$23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[Book1.xlsx]Sheet1!$M$22,[Book1.xlsx]Sheet1!$M$23</c:f>
              <c:numCache>
                <c:formatCode>General</c:formatCode>
                <c:ptCount val="2"/>
                <c:pt idx="0">
                  <c:v>29</c:v>
                </c:pt>
                <c:pt idx="1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33-4E79-BD02-70004E57A8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17781763316709"/>
          <c:y val="0.39881623276926076"/>
          <c:w val="0.15377712366699456"/>
          <c:h val="0.39762387700777868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/>
              <a:t>What</a:t>
            </a:r>
            <a:r>
              <a:rPr lang="en-US" baseline="0"/>
              <a:t> would motivate you to change yor behaviour to reduce the energy use? Tick as many as are relevant to you.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1478290344597"/>
          <c:y val="0.39367454068241542"/>
          <c:w val="0.36112810506016646"/>
          <c:h val="0.5342799846648386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0687882764654469E-2"/>
                  <c:y val="-0.1080544619422572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00-41B6-AEE2-18F1C09FCA18}"/>
                </c:ext>
              </c:extLst>
            </c:dLbl>
            <c:dLbl>
              <c:idx val="1"/>
              <c:layout>
                <c:manualLayout>
                  <c:x val="1.6184273840769921E-2"/>
                  <c:y val="8.04848352289297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00-41B6-AEE2-18F1C09FCA18}"/>
                </c:ext>
              </c:extLst>
            </c:dLbl>
            <c:dLbl>
              <c:idx val="2"/>
              <c:layout>
                <c:manualLayout>
                  <c:x val="-3.4611329833770806E-2"/>
                  <c:y val="0.211591207349081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00-41B6-AEE2-18F1C09FCA18}"/>
                </c:ext>
              </c:extLst>
            </c:dLbl>
            <c:dLbl>
              <c:idx val="3"/>
              <c:layout>
                <c:manualLayout>
                  <c:x val="-6.5652887139107594E-2"/>
                  <c:y val="-0.107280183727034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00-41B6-AEE2-18F1C09FC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[Book1.xlsx]Sheet1!$A$1,[Book1.xlsx]Sheet1!$A$2,[Book1.xlsx]Sheet1!$A$3,[Book1.xlsx]Sheet1!$A$4</c:f>
              <c:strCache>
                <c:ptCount val="4"/>
                <c:pt idx="0">
                  <c:v>Still increasing cost of it</c:v>
                </c:pt>
                <c:pt idx="1">
                  <c:v>Enviromental reasons</c:v>
                </c:pt>
                <c:pt idx="2">
                  <c:v>The fact that my family saves it</c:v>
                </c:pt>
                <c:pt idx="3">
                  <c:v>The fact that my classmates and friends save it</c:v>
                </c:pt>
              </c:strCache>
            </c:strRef>
          </c:cat>
          <c:val>
            <c:numRef>
              <c:f>[Book1.xlsx]Sheet1!$F$1,[Book1.xlsx]Sheet1!$F$2,[Book1.xlsx]Sheet1!$F$3,[Book1.xlsx]Sheet1!$F$4</c:f>
              <c:numCache>
                <c:formatCode>General</c:formatCode>
                <c:ptCount val="4"/>
                <c:pt idx="0">
                  <c:v>41</c:v>
                </c:pt>
                <c:pt idx="1">
                  <c:v>85</c:v>
                </c:pt>
                <c:pt idx="2">
                  <c:v>56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00-41B6-AEE2-18F1C09FCA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02435495615487"/>
          <c:y val="0.32587996481697989"/>
          <c:w val="0.34031413612565525"/>
          <c:h val="0.60822169522482494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What</a:t>
            </a:r>
            <a:r>
              <a:rPr lang="ro-RO" baseline="0"/>
              <a:t> is your attitude to enery saving?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0.31458440879796096"/>
          <c:w val="0.48118197725284412"/>
          <c:h val="0.6499707051353106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4655949256342954E-2"/>
                  <c:y val="-0.102407562825608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E6-4BE7-AB40-9DDE44E879FD}"/>
                </c:ext>
              </c:extLst>
            </c:dLbl>
            <c:dLbl>
              <c:idx val="1"/>
              <c:layout>
                <c:manualLayout>
                  <c:x val="4.6482064741907324E-2"/>
                  <c:y val="6.73027850685332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E6-4BE7-AB40-9DDE44E879FD}"/>
                </c:ext>
              </c:extLst>
            </c:dLbl>
            <c:dLbl>
              <c:idx val="2"/>
              <c:layout>
                <c:manualLayout>
                  <c:x val="-2.2044181977252844E-2"/>
                  <c:y val="-0.273387278111193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E6-4BE7-AB40-9DDE44E879FD}"/>
                </c:ext>
              </c:extLst>
            </c:dLbl>
            <c:dLbl>
              <c:idx val="3"/>
              <c:layout>
                <c:manualLayout>
                  <c:x val="-7.53939195100614E-2"/>
                  <c:y val="-8.69367891513560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E6-4BE7-AB40-9DDE44E879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[Book1.xlsx]Sheet1!$A$1,[Book1.xlsx]Sheet1!$A$2,[Book1.xlsx]Sheet1!$A$3,[Book1.xlsx]Sheet1!$A$4</c:f>
              <c:strCache>
                <c:ptCount val="4"/>
                <c:pt idx="0">
                  <c:v>Positive and aware</c:v>
                </c:pt>
                <c:pt idx="1">
                  <c:v>Neutral</c:v>
                </c:pt>
                <c:pt idx="2">
                  <c:v>Positive</c:v>
                </c:pt>
                <c:pt idx="3">
                  <c:v>Negative</c:v>
                </c:pt>
              </c:strCache>
            </c:strRef>
          </c:cat>
          <c:val>
            <c:numRef>
              <c:f>[Book1.xlsx]Sheet1!$I$1,[Book1.xlsx]Sheet1!$I$2,[Book1.xlsx]Sheet1!$I$3,[Book1.xlsx]Sheet1!$I$4</c:f>
              <c:numCache>
                <c:formatCode>General</c:formatCode>
                <c:ptCount val="4"/>
                <c:pt idx="0">
                  <c:v>45</c:v>
                </c:pt>
                <c:pt idx="1">
                  <c:v>29</c:v>
                </c:pt>
                <c:pt idx="2">
                  <c:v>74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E6-4BE7-AB40-9DDE44E879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027515310586233"/>
          <c:y val="0.29215404348308022"/>
          <c:w val="0.24194706911636077"/>
          <c:h val="0.57255403714905562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How much thought do</a:t>
            </a:r>
            <a:r>
              <a:rPr lang="ro-RO" baseline="0"/>
              <a:t> you give to saving energy in your home?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88888888888891"/>
          <c:y val="0.3611111111111111"/>
          <c:w val="0.45051531058617628"/>
          <c:h val="0.5740740740740756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6.1462340304413172E-2"/>
                  <c:y val="-8.39299227573694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41-4086-BD0D-EE9B3735872C}"/>
                </c:ext>
              </c:extLst>
            </c:dLbl>
            <c:dLbl>
              <c:idx val="1"/>
              <c:layout>
                <c:manualLayout>
                  <c:x val="8.3161715986823162E-2"/>
                  <c:y val="2.14687993028271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41-4086-BD0D-EE9B3735872C}"/>
                </c:ext>
              </c:extLst>
            </c:dLbl>
            <c:dLbl>
              <c:idx val="2"/>
              <c:layout>
                <c:manualLayout>
                  <c:x val="-6.5084688821075681E-2"/>
                  <c:y val="-8.1433667009429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41-4086-BD0D-EE9B3735872C}"/>
                </c:ext>
              </c:extLst>
            </c:dLbl>
            <c:dLbl>
              <c:idx val="3"/>
              <c:layout>
                <c:manualLayout>
                  <c:x val="-6.5850667711862029E-2"/>
                  <c:y val="-8.105029559330750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41-4086-BD0D-EE9B373587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[Book1.xlsx]Sheet1!$A$6,[Book1.xlsx]Sheet1!$A$7,[Book1.xlsx]Sheet1!$A$8,[Book1.xlsx]Sheet1!$A$9</c:f>
              <c:strCache>
                <c:ptCount val="4"/>
                <c:pt idx="0">
                  <c:v>A lot</c:v>
                </c:pt>
                <c:pt idx="1">
                  <c:v>A fair amount</c:v>
                </c:pt>
                <c:pt idx="2">
                  <c:v>Not very much</c:v>
                </c:pt>
                <c:pt idx="3">
                  <c:v>Not at all</c:v>
                </c:pt>
              </c:strCache>
            </c:strRef>
          </c:cat>
          <c:val>
            <c:numRef>
              <c:f>[Book1.xlsx]Sheet1!$B$6,[Book1.xlsx]Sheet1!$B$7,[Book1.xlsx]Sheet1!$B$8,[Book1.xlsx]Sheet1!$B$9</c:f>
              <c:numCache>
                <c:formatCode>General</c:formatCode>
                <c:ptCount val="4"/>
                <c:pt idx="0">
                  <c:v>27</c:v>
                </c:pt>
                <c:pt idx="1">
                  <c:v>73</c:v>
                </c:pt>
                <c:pt idx="2">
                  <c:v>45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41-4086-BD0D-EE9B373587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866364306578271"/>
          <c:y val="0.3390455762043445"/>
          <c:w val="0.2152624653545733"/>
          <c:h val="0.46560076958456992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How many times do you take a shower instead of a bath?</a:t>
            </a:r>
            <a:endParaRPr lang="en-US"/>
          </a:p>
        </c:rich>
      </c:tx>
      <c:layout>
        <c:manualLayout>
          <c:xMode val="edge"/>
          <c:yMode val="edge"/>
          <c:x val="0.19749300087489102"/>
          <c:y val="3.703703703703705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95715835257791"/>
          <c:y val="0.36675714277585258"/>
          <c:w val="0.43254308836395494"/>
          <c:h val="0.5925925925925926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4703849518810217E-2"/>
                  <c:y val="0.1364687226596675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CD-48B5-9A49-1B6AAF691720}"/>
                </c:ext>
              </c:extLst>
            </c:dLbl>
            <c:dLbl>
              <c:idx val="1"/>
              <c:layout>
                <c:manualLayout>
                  <c:x val="-6.2129265091863516E-3"/>
                  <c:y val="0.2619921988918053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D-48B5-9A49-1B6AAF691720}"/>
                </c:ext>
              </c:extLst>
            </c:dLbl>
            <c:dLbl>
              <c:idx val="2"/>
              <c:layout>
                <c:manualLayout>
                  <c:x val="-0.10688254593175862"/>
                  <c:y val="-6.50069262175561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CD-48B5-9A49-1B6AAF691720}"/>
                </c:ext>
              </c:extLst>
            </c:dLbl>
            <c:dLbl>
              <c:idx val="3"/>
              <c:layout>
                <c:manualLayout>
                  <c:x val="-0.13099704724409475"/>
                  <c:y val="-0.1234809711286089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D-48B5-9A49-1B6AAF691720}"/>
                </c:ext>
              </c:extLst>
            </c:dLbl>
            <c:dLbl>
              <c:idx val="4"/>
              <c:layout>
                <c:manualLayout>
                  <c:x val="-3.3182414698162729E-2"/>
                  <c:y val="-0.123258967629046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CD-48B5-9A49-1B6AAF691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[Book1.xlsx]Sheet1!$A$6,[Book1.xlsx]Sheet1!$A$7,[Book1.xlsx]Sheet1!$A$8,[Book1.xlsx]Sheet1!$A$9,[Book1.xlsx]Sheet1!$A$10</c:f>
              <c:strCache>
                <c:ptCount val="5"/>
                <c:pt idx="0">
                  <c:v>Every day</c:v>
                </c:pt>
                <c:pt idx="1">
                  <c:v>Three times a week</c:v>
                </c:pt>
                <c:pt idx="2">
                  <c:v>Once a week</c:v>
                </c:pt>
                <c:pt idx="3">
                  <c:v>Twice a week</c:v>
                </c:pt>
                <c:pt idx="4">
                  <c:v>None</c:v>
                </c:pt>
              </c:strCache>
            </c:strRef>
          </c:cat>
          <c:val>
            <c:numRef>
              <c:f>[Book1.xlsx]Sheet1!$F$6,[Book1.xlsx]Sheet1!$F$7,[Book1.xlsx]Sheet1!$F$8,[Book1.xlsx]Sheet1!$F$9,[Book1.xlsx]Sheet1!$F$10</c:f>
              <c:numCache>
                <c:formatCode>General</c:formatCode>
                <c:ptCount val="5"/>
                <c:pt idx="0">
                  <c:v>99</c:v>
                </c:pt>
                <c:pt idx="1">
                  <c:v>26</c:v>
                </c:pt>
                <c:pt idx="2">
                  <c:v>12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CD-48B5-9A49-1B6AAF6917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32086614173335"/>
          <c:y val="0.38567091733670245"/>
          <c:w val="0.26745691163604601"/>
          <c:h val="0.54866675771180751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turn off the tap while taking  a shower or</a:t>
            </a:r>
            <a:r>
              <a:rPr lang="ro-RO" baseline="0"/>
              <a:t> brushing your teeth?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22222222222252"/>
          <c:y val="0.32407407407407507"/>
          <c:w val="0.49350131233595851"/>
          <c:h val="0.5925925925925926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4712379702537184E-2"/>
                  <c:y val="-0.1244568387284922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F5-4C77-A013-1BEA03A5DAC0}"/>
                </c:ext>
              </c:extLst>
            </c:dLbl>
            <c:dLbl>
              <c:idx val="1"/>
              <c:layout>
                <c:manualLayout>
                  <c:x val="5.3758639545056934E-2"/>
                  <c:y val="8.023184601924766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F5-4C77-A013-1BEA03A5DAC0}"/>
                </c:ext>
              </c:extLst>
            </c:dLbl>
            <c:dLbl>
              <c:idx val="2"/>
              <c:layout>
                <c:manualLayout>
                  <c:x val="-0.10069838145231846"/>
                  <c:y val="6.34714931466899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F5-4C77-A013-1BEA03A5DAC0}"/>
                </c:ext>
              </c:extLst>
            </c:dLbl>
            <c:dLbl>
              <c:idx val="3"/>
              <c:layout>
                <c:manualLayout>
                  <c:x val="-7.2619094488188971E-2"/>
                  <c:y val="-8.05792505103528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F5-4C77-A013-1BEA03A5D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[Book1.xlsx]Sheet1!$A$6,[Book1.xlsx]Sheet1!$A$7,[Book1.xlsx]Sheet1!$A$8,[Book1.xlsx]Sheet1!$A$9</c:f>
              <c:strCache>
                <c:ptCount val="4"/>
                <c:pt idx="0">
                  <c:v>Sometimes</c:v>
                </c:pt>
                <c:pt idx="1">
                  <c:v>Never</c:v>
                </c:pt>
                <c:pt idx="2">
                  <c:v>Always</c:v>
                </c:pt>
                <c:pt idx="3">
                  <c:v>Often</c:v>
                </c:pt>
              </c:strCache>
            </c:strRef>
          </c:cat>
          <c:val>
            <c:numRef>
              <c:f>[Book1.xlsx]Sheet1!$I$6,[Book1.xlsx]Sheet1!$I$7,[Book1.xlsx]Sheet1!$I$8,[Book1.xlsx]Sheet1!$I$9</c:f>
              <c:numCache>
                <c:formatCode>General</c:formatCode>
                <c:ptCount val="4"/>
                <c:pt idx="0">
                  <c:v>46</c:v>
                </c:pt>
                <c:pt idx="1">
                  <c:v>10</c:v>
                </c:pt>
                <c:pt idx="2">
                  <c:v>64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F5-4C77-A013-1BEA03A5DA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050052472039651"/>
          <c:y val="0.35301775459756957"/>
          <c:w val="0.24333791739026059"/>
          <c:h val="0.45082613800860638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turn off the lights when you leave a room</a:t>
            </a:r>
            <a:r>
              <a:rPr lang="ro-RO" baseline="0"/>
              <a:t>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8888888888889"/>
          <c:y val="0.32407407407407507"/>
          <c:w val="0.51016797900262301"/>
          <c:h val="0.611111111111111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9889763779527632E-2"/>
                  <c:y val="-0.1028237095363080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08-4BF3-8C9C-4FFF6B02EC88}"/>
                </c:ext>
              </c:extLst>
            </c:dLbl>
            <c:dLbl>
              <c:idx val="1"/>
              <c:layout>
                <c:manualLayout>
                  <c:x val="1.0819663167104098E-2"/>
                  <c:y val="0.165099518810148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08-4BF3-8C9C-4FFF6B02EC88}"/>
                </c:ext>
              </c:extLst>
            </c:dLbl>
            <c:dLbl>
              <c:idx val="2"/>
              <c:layout>
                <c:manualLayout>
                  <c:x val="-5.2088801399825118E-4"/>
                  <c:y val="0.12780730533683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08-4BF3-8C9C-4FFF6B02EC88}"/>
                </c:ext>
              </c:extLst>
            </c:dLbl>
            <c:dLbl>
              <c:idx val="3"/>
              <c:layout>
                <c:manualLayout>
                  <c:x val="-6.4788167104112004E-2"/>
                  <c:y val="-9.42698308544766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08-4BF3-8C9C-4FFF6B02EC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[Book1.xlsx]Sheet1!$A$11,[Book1.xlsx]Sheet1!$A$12,[Book1.xlsx]Sheet1!$A$13,[Book1.xlsx]Sheet1!$A$14</c:f>
              <c:strCache>
                <c:ptCount val="4"/>
                <c:pt idx="0">
                  <c:v>Often</c:v>
                </c:pt>
                <c:pt idx="1">
                  <c:v>Sometimes</c:v>
                </c:pt>
                <c:pt idx="2">
                  <c:v>Always</c:v>
                </c:pt>
                <c:pt idx="3">
                  <c:v>Never</c:v>
                </c:pt>
              </c:strCache>
            </c:strRef>
          </c:cat>
          <c:val>
            <c:numRef>
              <c:f>[Book1.xlsx]Sheet1!$B$11,[Book1.xlsx]Sheet1!$B$12,[Book1.xlsx]Sheet1!$B$13,[Book1.xlsx]Sheet1!$B$14</c:f>
              <c:numCache>
                <c:formatCode>General</c:formatCode>
                <c:ptCount val="4"/>
                <c:pt idx="0">
                  <c:v>36</c:v>
                </c:pt>
                <c:pt idx="1">
                  <c:v>26</c:v>
                </c:pt>
                <c:pt idx="2">
                  <c:v>81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08-4BF3-8C9C-4FFF6B02EC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74183895954969"/>
          <c:y val="0.38793547404007844"/>
          <c:w val="0.19043367151725871"/>
          <c:h val="0.38812995069642281"/>
        </c:manualLayout>
      </c:layout>
      <c:overlay val="0"/>
      <c:txPr>
        <a:bodyPr/>
        <a:lstStyle/>
        <a:p>
          <a:pPr>
            <a:defRPr lang="en-US" sz="1400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switch off the</a:t>
            </a:r>
            <a:r>
              <a:rPr lang="ro-RO" baseline="0"/>
              <a:t> electrical apliances when you do not use them and not leave them on standby?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44444444444495"/>
          <c:y val="0.45833333333333326"/>
          <c:w val="0.41016797900262536"/>
          <c:h val="0.4907407407407408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4144138232720909E-2"/>
                  <c:y val="-0.1066721347331585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DE-4CE1-B0BA-6025A6D0374B}"/>
                </c:ext>
              </c:extLst>
            </c:dLbl>
            <c:dLbl>
              <c:idx val="1"/>
              <c:layout>
                <c:manualLayout>
                  <c:x val="0.16156878827646573"/>
                  <c:y val="1.7014071157771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E-4CE1-B0BA-6025A6D0374B}"/>
                </c:ext>
              </c:extLst>
            </c:dLbl>
            <c:dLbl>
              <c:idx val="2"/>
              <c:layout>
                <c:manualLayout>
                  <c:x val="-5.0165463692038503E-2"/>
                  <c:y val="-7.701662292213494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E-4CE1-B0BA-6025A6D0374B}"/>
                </c:ext>
              </c:extLst>
            </c:dLbl>
            <c:dLbl>
              <c:idx val="3"/>
              <c:layout>
                <c:manualLayout>
                  <c:x val="-7.2950459317585301E-2"/>
                  <c:y val="-7.27493438320211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E-4CE1-B0BA-6025A6D037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[Book1.xlsx]Sheet1!$A$12,[Book1.xlsx]Sheet1!$A$13,[Book1.xlsx]Sheet1!$A$14,[Book1.xlsx]Sheet1!$A$15</c:f>
              <c:strCache>
                <c:ptCount val="4"/>
                <c:pt idx="0">
                  <c:v>Sometimes</c:v>
                </c:pt>
                <c:pt idx="1">
                  <c:v>Always</c:v>
                </c:pt>
                <c:pt idx="2">
                  <c:v>Often</c:v>
                </c:pt>
                <c:pt idx="3">
                  <c:v>Never</c:v>
                </c:pt>
              </c:strCache>
            </c:strRef>
          </c:cat>
          <c:val>
            <c:numRef>
              <c:f>[Book1.xlsx]Sheet1!$F$12,[Book1.xlsx]Sheet1!$F$13,[Book1.xlsx]Sheet1!$F$14,[Book1.xlsx]Sheet1!$F$15</c:f>
              <c:numCache>
                <c:formatCode>General</c:formatCode>
                <c:ptCount val="4"/>
                <c:pt idx="0">
                  <c:v>49</c:v>
                </c:pt>
                <c:pt idx="1">
                  <c:v>47</c:v>
                </c:pt>
                <c:pt idx="2">
                  <c:v>51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DE-4CE1-B0BA-6025A6D037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399997990003164"/>
          <c:y val="0.43007425772341445"/>
          <c:w val="0.21419082910217041"/>
          <c:h val="0.43567016428865929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ro-RO"/>
              <a:t>Do you shut the doors for the areas you do not use?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888888888889059E-2"/>
          <c:y val="0.31944444444444503"/>
          <c:w val="0.53794575678040346"/>
          <c:h val="0.6435185185185197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4622047244094491E-2"/>
                  <c:y val="-0.108101122776319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32-459B-B173-68C4B4F31C04}"/>
                </c:ext>
              </c:extLst>
            </c:dLbl>
            <c:dLbl>
              <c:idx val="1"/>
              <c:layout>
                <c:manualLayout>
                  <c:x val="0.15348243146282795"/>
                  <c:y val="-1.20953665986892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32-459B-B173-68C4B4F31C04}"/>
                </c:ext>
              </c:extLst>
            </c:dLbl>
            <c:dLbl>
              <c:idx val="2"/>
              <c:layout>
                <c:manualLayout>
                  <c:x val="-3.467433394578779E-2"/>
                  <c:y val="-4.810440675839648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32-459B-B173-68C4B4F31C04}"/>
                </c:ext>
              </c:extLst>
            </c:dLbl>
            <c:dLbl>
              <c:idx val="3"/>
              <c:layout>
                <c:manualLayout>
                  <c:x val="-4.2689501592194881E-2"/>
                  <c:y val="-7.90549304127259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2-459B-B173-68C4B4F31C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o-RO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[Book1.xlsx]Sheet1!$A$12,[Book1.xlsx]Sheet1!$A$13,[Book1.xlsx]Sheet1!$A$14,[Book1.xlsx]Sheet1!$A$15</c:f>
              <c:strCache>
                <c:ptCount val="4"/>
                <c:pt idx="0">
                  <c:v>Sometimes</c:v>
                </c:pt>
                <c:pt idx="1">
                  <c:v>Always</c:v>
                </c:pt>
                <c:pt idx="2">
                  <c:v>Often</c:v>
                </c:pt>
                <c:pt idx="3">
                  <c:v>Never</c:v>
                </c:pt>
              </c:strCache>
            </c:strRef>
          </c:cat>
          <c:val>
            <c:numRef>
              <c:f>[Book1.xlsx]Sheet1!$I$12,[Book1.xlsx]Sheet1!$I$13,[Book1.xlsx]Sheet1!$I$14,[Book1.xlsx]Sheet1!$I$15</c:f>
              <c:numCache>
                <c:formatCode>General</c:formatCode>
                <c:ptCount val="4"/>
                <c:pt idx="0">
                  <c:v>39</c:v>
                </c:pt>
                <c:pt idx="1">
                  <c:v>68</c:v>
                </c:pt>
                <c:pt idx="2">
                  <c:v>38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2-459B-B173-68C4B4F31C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73927118187179"/>
          <c:y val="0.35554389362303984"/>
          <c:w val="0.22689317615891072"/>
          <c:h val="0.41800341648801065"/>
        </c:manualLayout>
      </c:layout>
      <c:overlay val="0"/>
      <c:txPr>
        <a:bodyPr/>
        <a:lstStyle/>
        <a:p>
          <a:pPr>
            <a:defRPr lang="en-US" sz="1400" b="1"/>
          </a:pPr>
          <a:endParaRPr lang="ro-RO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CB22-5261-460C-9B05-74F85F1D13FF}" type="datetimeFigureOut">
              <a:rPr lang="en-US" smtClean="0"/>
              <a:pPr/>
              <a:t>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0268-8937-4428-9C11-CCC615B1A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6790-57C8-45E5-9AA9-E9B0572EE0F4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4C373-A7B1-45BC-AF3C-0A5E887F8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F0875B-B1CB-4533-921C-5D4CEFADB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2743200" cy="2278334"/>
          </a:xfrm>
          <a:prstGeom prst="rect">
            <a:avLst/>
          </a:prstGeom>
        </p:spPr>
      </p:pic>
      <p:pic>
        <p:nvPicPr>
          <p:cNvPr id="3" name="Imagem 5">
            <a:extLst>
              <a:ext uri="{FF2B5EF4-FFF2-40B4-BE49-F238E27FC236}">
                <a16:creationId xmlns:a16="http://schemas.microsoft.com/office/drawing/2014/main" id="{7E2518E7-7B5E-49F3-BFBB-D1167D959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496" y="27709"/>
            <a:ext cx="5161504" cy="15368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C0917B-59F6-4781-BC87-9986F8899454}"/>
              </a:ext>
            </a:extLst>
          </p:cNvPr>
          <p:cNvSpPr/>
          <p:nvPr/>
        </p:nvSpPr>
        <p:spPr>
          <a:xfrm>
            <a:off x="2411760" y="2506934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  <a:t>ERASMUS + PROGRAMME- STRATEGIC PARTNERSHIP</a:t>
            </a:r>
            <a:br>
              <a:rPr lang="en-GB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</a:br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‘</a:t>
            </a:r>
            <a:r>
              <a:rPr lang="ro-RO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Youngsters Nowadays. Where from, Where to?’</a:t>
            </a:r>
            <a:br>
              <a:rPr lang="en-GB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</a:br>
            <a:r>
              <a:rPr lang="ro-RO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  <a:t>2017-1-RO01-KA219-037190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</a:br>
            <a:br>
              <a:rPr lang="en-US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</a:br>
            <a:r>
              <a:rPr lang="en-GB" sz="2400" b="1" dirty="0"/>
              <a:t>The Environment- Our Common Goal</a:t>
            </a:r>
            <a:br>
              <a:rPr lang="en-US" dirty="0"/>
            </a:br>
            <a:br>
              <a:rPr lang="en-GB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</a:br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Tw Cen MT"/>
              </a:rPr>
              <a:t>Part 4. The survey on saving energy conducted on 150 students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3777C-3ECA-4F99-8792-80894CF6E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8344" y="1688460"/>
            <a:ext cx="1232715" cy="81847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98253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357298"/>
          <a:ext cx="5000644" cy="344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514351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46%  always shut the doors when they do not use an area, 26% do this only sometimes, 25% do this almost all the time and 3% never.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08" y="1571612"/>
          <a:ext cx="5072082" cy="301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535782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71% of the responses were affirmative to this question and the rest of 29% replies were negative.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857356" y="1500174"/>
          <a:ext cx="5000644" cy="330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500063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52%  always have this habit in the mornings, 23% open them sometimes ,21% tent to do this often and 4% never behave this way.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285860"/>
          <a:ext cx="5143520" cy="351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2976" y="521495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51% answered by ‘’ always’’ option, 21% choices are for both sometimes and often and 7%  never close the curtains / blinds at night.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428860" y="1357298"/>
          <a:ext cx="4786330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528638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73%  confirm the idea of washing only full loads of clothes when using the washing machine, whereas 27% do not approve this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85937" y="1214423"/>
          <a:ext cx="5857897" cy="391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32% almost always  proceed according to the question, 25 % turn it very often, 23 % do always  the same way  and 5 % never act by this manner.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214422"/>
          <a:ext cx="4643454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5852" y="521495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81 % use light bulbs with low energy, while 19 % do not have light bulbs </a:t>
            </a:r>
            <a:r>
              <a:rPr lang="en-GB"/>
              <a:t>low energy.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5DF37-5674-4A4B-B9DB-323DA8E6AEB4}"/>
              </a:ext>
            </a:extLst>
          </p:cNvPr>
          <p:cNvSpPr/>
          <p:nvPr/>
        </p:nvSpPr>
        <p:spPr>
          <a:xfrm>
            <a:off x="1547664" y="2274838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400" dirty="0">
                <a:solidFill>
                  <a:srgbClr val="222222"/>
                </a:solidFill>
                <a:latin typeface="Trebuchet MS" panose="020B0603020202020204" pitchFamily="34" charset="0"/>
              </a:rPr>
              <a:t> "</a:t>
            </a:r>
            <a:r>
              <a:rPr lang="en-US" b="1" kern="1400" dirty="0">
                <a:solidFill>
                  <a:srgbClr val="222222"/>
                </a:solidFill>
                <a:latin typeface="Trebuchet MS" panose="020B0603020202020204" pitchFamily="34" charset="0"/>
              </a:rPr>
              <a:t>This project has been funded with support from the European Commission. This publication reflects the views only of </a:t>
            </a:r>
            <a:endParaRPr lang="en-US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kern="1400" dirty="0">
                <a:solidFill>
                  <a:srgbClr val="222222"/>
                </a:solidFill>
                <a:latin typeface="Trebuchet MS" panose="020B0603020202020204" pitchFamily="34" charset="0"/>
              </a:rPr>
              <a:t>the author, and the Commission cannot be held responsible for any use which may be made of the information contained therein."</a:t>
            </a:r>
            <a:endParaRPr lang="en-US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71604" y="1285860"/>
          <a:ext cx="5572164" cy="351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7290" y="5572140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40% of the interviewed students show great interest in the climate change , 33% are interested enough as well, 24% do not have such a big interest in this topic and 3 % are not interested at all.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43042" y="1357298"/>
          <a:ext cx="6300812" cy="398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28" y="5380672"/>
            <a:ext cx="6500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40 % admit that they are motivated by environmental reasons, 27% are influenced by their family awareness to this matter, 19 % motivation is resulted from the increasing costs and 14 %  would change their behaviour to reduce the energy use because their classmates and friends started doing this too.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643050"/>
          <a:ext cx="50720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507207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50%  students have a positive attitude, 30% are both positive and aware, 19%  feel neutral about this and 1% are negative.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14546" y="1571612"/>
          <a:ext cx="5357850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4414" y="5286388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49% of the children think really much about saving energy in their home, 30% not very much , 18% consider this a lot and 3% do not take into account at all.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28794" y="1071546"/>
          <a:ext cx="5572148" cy="351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8662" y="528638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66%  have a shower instead of a bath every day, 17% do this three times a week , 8% take a shower both once and twice a week and 1 % never.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08" y="1500174"/>
          <a:ext cx="471489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0100" y="535782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42%  are always for doing so, 31% only sometimes , 20% claim they do this often and 7% never turn it off.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14546" y="1357298"/>
          <a:ext cx="5357834" cy="38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8662" y="535782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54%  always go for the turning off the lights whenever they leave a room, 24% act like this often, 17% just a few times and 5% not at all.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785918" y="1214422"/>
          <a:ext cx="5572148" cy="415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8" y="542926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34%  answered that they do that often, 33 % switch them off only sometimes, only 31% of the students do this all the time and 2% never.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800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Lenovo</cp:lastModifiedBy>
  <cp:revision>22</cp:revision>
  <dcterms:created xsi:type="dcterms:W3CDTF">2019-03-04T08:24:48Z</dcterms:created>
  <dcterms:modified xsi:type="dcterms:W3CDTF">2019-03-11T06:54:50Z</dcterms:modified>
</cp:coreProperties>
</file>