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3" r:id="rId2"/>
    <p:sldId id="274" r:id="rId3"/>
    <p:sldId id="263" r:id="rId4"/>
    <p:sldId id="264" r:id="rId5"/>
    <p:sldId id="265" r:id="rId6"/>
    <p:sldId id="266" r:id="rId7"/>
    <p:sldId id="267" r:id="rId8"/>
    <p:sldId id="257" r:id="rId9"/>
    <p:sldId id="268" r:id="rId10"/>
    <p:sldId id="269" r:id="rId11"/>
    <p:sldId id="270" r:id="rId12"/>
    <p:sldId id="258" r:id="rId13"/>
    <p:sldId id="259" r:id="rId14"/>
    <p:sldId id="260" r:id="rId15"/>
    <p:sldId id="261"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o" initials="V" lastIdx="0" clrIdx="0">
    <p:extLst>
      <p:ext uri="{19B8F6BF-5375-455C-9EA6-DF929625EA0E}">
        <p15:presenceInfo xmlns="" xmlns:p15="http://schemas.microsoft.com/office/powerpoint/2012/main" userId="V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4"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0" i="0" u="none" strike="noStrike" baseline="0" dirty="0" smtClean="0">
                <a:latin typeface="Times New Roman" pitchFamily="18" charset="0"/>
                <a:cs typeface="Times New Roman" pitchFamily="18" charset="0"/>
              </a:rPr>
              <a:t>2</a:t>
            </a:r>
            <a:r>
              <a:rPr lang="en-US" sz="1600" b="1" i="0" u="none" strike="noStrike" baseline="0" dirty="0" smtClean="0">
                <a:latin typeface="+mj-lt"/>
                <a:cs typeface="Times New Roman" pitchFamily="18" charset="0"/>
              </a:rPr>
              <a:t>) Do </a:t>
            </a:r>
            <a:r>
              <a:rPr lang="en-US" sz="1600" b="1" i="0" u="none" strike="noStrike" baseline="0" dirty="0">
                <a:latin typeface="+mj-lt"/>
                <a:cs typeface="Times New Roman" pitchFamily="18" charset="0"/>
              </a:rPr>
              <a:t>you believe physical activities can be related to general wellness? </a:t>
            </a:r>
            <a:endParaRPr lang="en-US" sz="1600" b="1" dirty="0">
              <a:latin typeface="+mj-lt"/>
              <a:cs typeface="Times New Roman" pitchFamily="18" charset="0"/>
            </a:endParaRPr>
          </a:p>
        </c:rich>
      </c:tx>
      <c:layout>
        <c:manualLayout>
          <c:xMode val="edge"/>
          <c:yMode val="edge"/>
          <c:x val="0.10817553959796478"/>
          <c:y val="3.0085259514974878E-2"/>
        </c:manualLayout>
      </c:layout>
      <c:overlay val="1"/>
    </c:title>
    <c:view3D>
      <c:rotX val="20"/>
      <c:rotY val="150"/>
      <c:depthPercent val="50"/>
      <c:perspective val="30"/>
    </c:view3D>
    <c:plotArea>
      <c:layout>
        <c:manualLayout>
          <c:layoutTarget val="inner"/>
          <c:xMode val="edge"/>
          <c:yMode val="edge"/>
          <c:x val="5.9364250498341355E-2"/>
          <c:y val="0.21335294510355388"/>
          <c:w val="0.69223144575282469"/>
          <c:h val="0.78664706068368129"/>
        </c:manualLayout>
      </c:layout>
      <c:pie3DChart>
        <c:varyColors val="1"/>
        <c:ser>
          <c:idx val="0"/>
          <c:order val="0"/>
          <c:dLbls>
            <c:dLbl>
              <c:idx val="0"/>
              <c:layout>
                <c:manualLayout>
                  <c:x val="-1.5894595454049261E-2"/>
                  <c:y val="-0.16630553710906634"/>
                </c:manualLayout>
              </c:layout>
              <c:tx>
                <c:rich>
                  <a:bodyPr/>
                  <a:lstStyle/>
                  <a:p>
                    <a:r>
                      <a:rPr lang="en-US" sz="1800" dirty="0"/>
                      <a:t>118</a:t>
                    </a:r>
                  </a:p>
                </c:rich>
              </c:tx>
              <c:dLblPos val="bestFit"/>
              <c:showVal val="1"/>
              <c:showCatName val="1"/>
            </c:dLbl>
            <c:dLbl>
              <c:idx val="1"/>
              <c:layout>
                <c:manualLayout>
                  <c:x val="7.1558852103862682E-3"/>
                  <c:y val="-0.16941698178599129"/>
                </c:manualLayout>
              </c:layout>
              <c:tx>
                <c:rich>
                  <a:bodyPr/>
                  <a:lstStyle/>
                  <a:p>
                    <a:r>
                      <a:rPr lang="en-US" sz="1800" dirty="0"/>
                      <a:t> 9</a:t>
                    </a:r>
                  </a:p>
                </c:rich>
              </c:tx>
              <c:dLblPos val="bestFit"/>
              <c:showVal val="1"/>
              <c:showCatName val="1"/>
            </c:dLbl>
            <c:dLbl>
              <c:idx val="2"/>
              <c:layout>
                <c:manualLayout>
                  <c:x val="6.1860621852648533E-2"/>
                  <c:y val="-0.27101318660468648"/>
                </c:manualLayout>
              </c:layout>
              <c:tx>
                <c:rich>
                  <a:bodyPr/>
                  <a:lstStyle/>
                  <a:p>
                    <a:r>
                      <a:rPr lang="en-US" sz="1800" dirty="0"/>
                      <a:t> 25</a:t>
                    </a:r>
                  </a:p>
                </c:rich>
              </c:tx>
              <c:dLblPos val="bestFit"/>
              <c:showVal val="1"/>
              <c:showCatName val="1"/>
            </c:dLbl>
            <c:txPr>
              <a:bodyPr/>
              <a:lstStyle/>
              <a:p>
                <a:pPr>
                  <a:defRPr lang="en-US" sz="1800"/>
                </a:pPr>
                <a:endParaRPr lang="en-US"/>
              </a:p>
            </c:txPr>
            <c:dLblPos val="bestFit"/>
            <c:showVal val="1"/>
            <c:showCatName val="1"/>
            <c:showLeaderLines val="1"/>
          </c:dLbls>
          <c:cat>
            <c:strRef>
              <c:f>[Book3]Sheet1!$A$2,[Book3]Sheet1!$A$3,[Book3]Sheet1!$A$4</c:f>
              <c:strCache>
                <c:ptCount val="3"/>
                <c:pt idx="0">
                  <c:v>Yes</c:v>
                </c:pt>
                <c:pt idx="1">
                  <c:v>Not</c:v>
                </c:pt>
                <c:pt idx="2">
                  <c:v>Not really</c:v>
                </c:pt>
              </c:strCache>
            </c:strRef>
          </c:cat>
          <c:val>
            <c:numRef>
              <c:f>[Book3]Sheet1!$B$2,[Book3]Sheet1!$B$3,[Book3]Sheet1!$B$4</c:f>
              <c:numCache>
                <c:formatCode>General</c:formatCode>
                <c:ptCount val="3"/>
                <c:pt idx="0">
                  <c:v>118</c:v>
                </c:pt>
                <c:pt idx="1">
                  <c:v>9</c:v>
                </c:pt>
                <c:pt idx="2">
                  <c:v>25</c:v>
                </c:pt>
              </c:numCache>
            </c:numRef>
          </c:val>
        </c:ser>
        <c:dLbls>
          <c:showVal val="1"/>
          <c:showCatName val="1"/>
        </c:dLbls>
      </c:pie3DChart>
    </c:plotArea>
    <c:legend>
      <c:legendPos val="r"/>
      <c:layout>
        <c:manualLayout>
          <c:xMode val="edge"/>
          <c:yMode val="edge"/>
          <c:x val="0.79307681487098025"/>
          <c:y val="0.5557253479577734"/>
          <c:w val="0.19245664174675028"/>
          <c:h val="0.33547239456699474"/>
        </c:manualLayout>
      </c:layout>
      <c:txPr>
        <a:bodyPr/>
        <a:lstStyle/>
        <a:p>
          <a:pPr>
            <a:defRPr lang="en-US" sz="1800">
              <a:latin typeface="+mj-lt"/>
              <a:cs typeface="Times New Roman" pitchFamily="18" charset="0"/>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2400">
                <a:latin typeface="Times New Roman" pitchFamily="18" charset="0"/>
                <a:cs typeface="Times New Roman" pitchFamily="18" charset="0"/>
              </a:defRPr>
            </a:pPr>
            <a:r>
              <a:rPr lang="en-US" sz="1600" b="1" i="0" u="none" strike="noStrike" baseline="0" dirty="0" smtClean="0">
                <a:latin typeface="+mj-lt"/>
                <a:cs typeface="Times New Roman" pitchFamily="18" charset="0"/>
              </a:rPr>
              <a:t>3) Do </a:t>
            </a:r>
            <a:r>
              <a:rPr lang="en-US" sz="1600" b="1" i="0" u="none" strike="noStrike" baseline="0" dirty="0">
                <a:latin typeface="+mj-lt"/>
                <a:cs typeface="Times New Roman" pitchFamily="18" charset="0"/>
              </a:rPr>
              <a:t>you usually do sports or physical activities? </a:t>
            </a:r>
            <a:endParaRPr lang="en-US" sz="1600" b="1" dirty="0">
              <a:latin typeface="+mj-lt"/>
              <a:cs typeface="Times New Roman" pitchFamily="18" charset="0"/>
            </a:endParaRPr>
          </a:p>
        </c:rich>
      </c:tx>
      <c:layout/>
      <c:overlay val="1"/>
    </c:title>
    <c:view3D>
      <c:rotX val="20"/>
      <c:rotY val="330"/>
      <c:perspective val="10"/>
    </c:view3D>
    <c:plotArea>
      <c:layout>
        <c:manualLayout>
          <c:layoutTarget val="inner"/>
          <c:xMode val="edge"/>
          <c:yMode val="edge"/>
          <c:x val="5.9018998771942513E-2"/>
          <c:y val="0.26038338957630297"/>
          <c:w val="0.72736333646367735"/>
          <c:h val="0.73961661042369931"/>
        </c:manualLayout>
      </c:layout>
      <c:pie3DChart>
        <c:varyColors val="1"/>
        <c:ser>
          <c:idx val="0"/>
          <c:order val="0"/>
          <c:dLbls>
            <c:dLbl>
              <c:idx val="0"/>
              <c:layout>
                <c:manualLayout>
                  <c:x val="0.11743119266055049"/>
                  <c:y val="-0.24603174603174621"/>
                </c:manualLayout>
              </c:layout>
              <c:dLblPos val="inEnd"/>
              <c:showVal val="1"/>
            </c:dLbl>
            <c:dLbl>
              <c:idx val="1"/>
              <c:layout>
                <c:manualLayout>
                  <c:x val="-9.5412844036697253E-2"/>
                  <c:y val="-0.25396825396825462"/>
                </c:manualLayout>
              </c:layout>
              <c:dLblPos val="inEnd"/>
              <c:showVal val="1"/>
            </c:dLbl>
            <c:txPr>
              <a:bodyPr/>
              <a:lstStyle/>
              <a:p>
                <a:pPr>
                  <a:defRPr lang="en-US" sz="1800"/>
                </a:pPr>
                <a:endParaRPr lang="en-US"/>
              </a:p>
            </c:txPr>
            <c:dLblPos val="inEnd"/>
            <c:showVal val="1"/>
            <c:showLeaderLines val="1"/>
          </c:dLbls>
          <c:cat>
            <c:strRef>
              <c:f>[Book3]Sheet1!$A$2,[Book3]Sheet1!$A$3</c:f>
              <c:strCache>
                <c:ptCount val="2"/>
                <c:pt idx="0">
                  <c:v>Yes</c:v>
                </c:pt>
                <c:pt idx="1">
                  <c:v>Not</c:v>
                </c:pt>
              </c:strCache>
            </c:strRef>
          </c:cat>
          <c:val>
            <c:numRef>
              <c:f>[Book3]Sheet1!$B$2,[Book3]Sheet1!$B$3</c:f>
              <c:numCache>
                <c:formatCode>General</c:formatCode>
                <c:ptCount val="2"/>
                <c:pt idx="0">
                  <c:v>101</c:v>
                </c:pt>
                <c:pt idx="1">
                  <c:v>51</c:v>
                </c:pt>
              </c:numCache>
            </c:numRef>
          </c:val>
        </c:ser>
        <c:dLbls>
          <c:showVal val="1"/>
        </c:dLbls>
      </c:pie3DChart>
    </c:plotArea>
    <c:legend>
      <c:legendPos val="r"/>
      <c:layout>
        <c:manualLayout>
          <c:xMode val="edge"/>
          <c:yMode val="edge"/>
          <c:x val="0.82097733932454264"/>
          <c:y val="0.5567748991559347"/>
          <c:w val="0.14696324668477129"/>
          <c:h val="0.36209295782792789"/>
        </c:manualLayout>
      </c:layout>
      <c:txPr>
        <a:bodyPr/>
        <a:lstStyle/>
        <a:p>
          <a:pPr>
            <a:defRPr lang="en-US" sz="2400">
              <a:latin typeface="Times New Roman" pitchFamily="18" charset="0"/>
              <a:cs typeface="Times New Roman" pitchFamily="18" charset="0"/>
            </a:defRPr>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1" i="0" u="none" strike="noStrike" baseline="0" dirty="0" smtClean="0">
                <a:latin typeface="+mj-lt"/>
                <a:cs typeface="Times New Roman" pitchFamily="18" charset="0"/>
              </a:rPr>
              <a:t>4)If </a:t>
            </a:r>
            <a:r>
              <a:rPr lang="en-US" sz="1600" b="1" i="0" u="none" strike="noStrike" baseline="0" dirty="0">
                <a:latin typeface="+mj-lt"/>
                <a:cs typeface="Times New Roman" pitchFamily="18" charset="0"/>
              </a:rPr>
              <a:t>you do sport, how many hours a week, on average, do you participate in sports or physical activities? </a:t>
            </a:r>
            <a:endParaRPr lang="en-US" sz="1600" b="1" dirty="0">
              <a:latin typeface="+mj-lt"/>
              <a:cs typeface="Times New Roman" pitchFamily="18" charset="0"/>
            </a:endParaRPr>
          </a:p>
        </c:rich>
      </c:tx>
      <c:layout>
        <c:manualLayout>
          <c:xMode val="edge"/>
          <c:yMode val="edge"/>
          <c:x val="0.10956876924569207"/>
          <c:y val="1.4511009546739841E-2"/>
        </c:manualLayout>
      </c:layout>
      <c:overlay val="1"/>
    </c:title>
    <c:view3D>
      <c:rotX val="20"/>
      <c:rotY val="110"/>
      <c:perspective val="0"/>
    </c:view3D>
    <c:plotArea>
      <c:layout>
        <c:manualLayout>
          <c:layoutTarget val="inner"/>
          <c:xMode val="edge"/>
          <c:yMode val="edge"/>
          <c:x val="6.0696695106952983E-2"/>
          <c:y val="0.2209051905148523"/>
          <c:w val="0.68848653391893588"/>
          <c:h val="0.77909480948514975"/>
        </c:manualLayout>
      </c:layout>
      <c:pie3DChart>
        <c:varyColors val="1"/>
        <c:ser>
          <c:idx val="0"/>
          <c:order val="0"/>
          <c:dLbls>
            <c:dLbl>
              <c:idx val="0"/>
              <c:layout>
                <c:manualLayout>
                  <c:x val="-7.1210114279756487E-2"/>
                  <c:y val="9.0308550140909827E-2"/>
                </c:manualLayout>
              </c:layout>
              <c:dLblPos val="bestFit"/>
              <c:showVal val="1"/>
            </c:dLbl>
            <c:dLbl>
              <c:idx val="1"/>
              <c:layout>
                <c:manualLayout>
                  <c:x val="-3.1811204946531946E-2"/>
                  <c:y val="-0.15185408275578471"/>
                </c:manualLayout>
              </c:layout>
              <c:dLblPos val="bestFit"/>
              <c:showVal val="1"/>
            </c:dLbl>
            <c:dLbl>
              <c:idx val="2"/>
              <c:layout>
                <c:manualLayout>
                  <c:x val="1.5958549222797942E-2"/>
                  <c:y val="-0.17687821280404464"/>
                </c:manualLayout>
              </c:layout>
              <c:dLblPos val="bestFit"/>
              <c:showVal val="1"/>
            </c:dLbl>
            <c:dLbl>
              <c:idx val="3"/>
              <c:layout>
                <c:manualLayout>
                  <c:x val="-2.5441638448043852E-3"/>
                  <c:y val="-0.1931867387544299"/>
                </c:manualLayout>
              </c:layout>
              <c:dLblPos val="bestFit"/>
              <c:showVal val="1"/>
            </c:dLbl>
            <c:txPr>
              <a:bodyPr/>
              <a:lstStyle/>
              <a:p>
                <a:pPr>
                  <a:defRPr lang="en-US" sz="2000"/>
                </a:pPr>
                <a:endParaRPr lang="en-US"/>
              </a:p>
            </c:txPr>
            <c:dLblPos val="bestFit"/>
            <c:showVal val="1"/>
            <c:showLeaderLines val="1"/>
          </c:dLbls>
          <c:cat>
            <c:strRef>
              <c:f>[Book4]Sheet1!$A$2,[Book4]Sheet1!$A$3,[Book4]Sheet1!$A$4,[Book4]Sheet1!$A$5</c:f>
              <c:strCache>
                <c:ptCount val="4"/>
                <c:pt idx="0">
                  <c:v>1-2 hours</c:v>
                </c:pt>
                <c:pt idx="1">
                  <c:v>2-3 hours</c:v>
                </c:pt>
                <c:pt idx="2">
                  <c:v>2-4 hours</c:v>
                </c:pt>
                <c:pt idx="3">
                  <c:v>4+ hours</c:v>
                </c:pt>
              </c:strCache>
            </c:strRef>
          </c:cat>
          <c:val>
            <c:numRef>
              <c:f>[Book4]Sheet1!$B$2,[Book4]Sheet1!$B$3,[Book4]Sheet1!$B$4,[Book4]Sheet1!$B$5</c:f>
              <c:numCache>
                <c:formatCode>General</c:formatCode>
                <c:ptCount val="4"/>
                <c:pt idx="0">
                  <c:v>57</c:v>
                </c:pt>
                <c:pt idx="1">
                  <c:v>24</c:v>
                </c:pt>
                <c:pt idx="2">
                  <c:v>23</c:v>
                </c:pt>
                <c:pt idx="3">
                  <c:v>21</c:v>
                </c:pt>
              </c:numCache>
            </c:numRef>
          </c:val>
        </c:ser>
      </c:pie3DChart>
    </c:plotArea>
    <c:legend>
      <c:legendPos val="r"/>
      <c:layout>
        <c:manualLayout>
          <c:xMode val="edge"/>
          <c:yMode val="edge"/>
          <c:x val="0.81577399460039068"/>
          <c:y val="0.42687435258545942"/>
          <c:w val="0.1770848268230614"/>
          <c:h val="0.49559795944773127"/>
        </c:manualLayout>
      </c:layout>
      <c:txPr>
        <a:bodyPr/>
        <a:lstStyle/>
        <a:p>
          <a:pPr>
            <a:defRPr lang="en-US" sz="1800">
              <a:latin typeface="Times New Roman" pitchFamily="18" charset="0"/>
              <a:cs typeface="Times New Roman" pitchFamily="18" charset="0"/>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2000">
                <a:latin typeface="Times New Roman" pitchFamily="18" charset="0"/>
                <a:cs typeface="Times New Roman" pitchFamily="18" charset="0"/>
              </a:defRPr>
            </a:pPr>
            <a:r>
              <a:rPr lang="en-US" sz="1600" b="1" i="0" u="none" strike="noStrike" baseline="0" dirty="0" smtClean="0">
                <a:latin typeface="+mj-lt"/>
                <a:cs typeface="Times New Roman" pitchFamily="18" charset="0"/>
              </a:rPr>
              <a:t>5)If </a:t>
            </a:r>
            <a:r>
              <a:rPr lang="en-US" sz="1600" b="1" i="0" u="none" strike="noStrike" baseline="0" dirty="0">
                <a:latin typeface="+mj-lt"/>
                <a:cs typeface="Times New Roman" pitchFamily="18" charset="0"/>
              </a:rPr>
              <a:t>yes, which sport/sports do you prefer?  </a:t>
            </a:r>
            <a:endParaRPr lang="en-US" sz="1600" b="1" dirty="0">
              <a:latin typeface="+mj-lt"/>
              <a:cs typeface="Times New Roman" pitchFamily="18" charset="0"/>
            </a:endParaRPr>
          </a:p>
        </c:rich>
      </c:tx>
      <c:layout>
        <c:manualLayout>
          <c:xMode val="edge"/>
          <c:yMode val="edge"/>
          <c:x val="0.11991287839660339"/>
          <c:y val="4.2658145540750092E-2"/>
        </c:manualLayout>
      </c:layout>
      <c:overlay val="1"/>
    </c:title>
    <c:view3D>
      <c:rotX val="20"/>
      <c:rotY val="10"/>
      <c:perspective val="0"/>
    </c:view3D>
    <c:plotArea>
      <c:layout>
        <c:manualLayout>
          <c:layoutTarget val="inner"/>
          <c:xMode val="edge"/>
          <c:yMode val="edge"/>
          <c:x val="8.7837853415239725E-2"/>
          <c:y val="0.24408848207475248"/>
          <c:w val="0.6344730466384032"/>
          <c:h val="0.75591151792524791"/>
        </c:manualLayout>
      </c:layout>
      <c:pie3DChart>
        <c:varyColors val="1"/>
        <c:ser>
          <c:idx val="0"/>
          <c:order val="0"/>
          <c:dLbls>
            <c:dLbl>
              <c:idx val="0"/>
              <c:layout>
                <c:manualLayout>
                  <c:x val="3.1872035162097481E-2"/>
                  <c:y val="-0.12628984306023541"/>
                </c:manualLayout>
              </c:layout>
              <c:dLblPos val="bestFit"/>
              <c:showVal val="1"/>
            </c:dLbl>
            <c:dLbl>
              <c:idx val="1"/>
              <c:layout>
                <c:manualLayout>
                  <c:x val="5.8933648814224514E-3"/>
                  <c:y val="-8.773323243061433E-2"/>
                </c:manualLayout>
              </c:layout>
              <c:dLblPos val="bestFit"/>
              <c:showVal val="1"/>
            </c:dLbl>
            <c:dLbl>
              <c:idx val="2"/>
              <c:layout>
                <c:manualLayout>
                  <c:x val="2.3351071744178151E-2"/>
                  <c:y val="-0.18861240743076502"/>
                </c:manualLayout>
              </c:layout>
              <c:dLblPos val="bestFit"/>
              <c:showVal val="1"/>
            </c:dLbl>
            <c:dLbl>
              <c:idx val="3"/>
              <c:layout>
                <c:manualLayout>
                  <c:x val="9.2147193045895054E-2"/>
                  <c:y val="-1.2029766302095532E-2"/>
                </c:manualLayout>
              </c:layout>
              <c:dLblPos val="bestFit"/>
              <c:showVal val="1"/>
            </c:dLbl>
            <c:dLbl>
              <c:idx val="4"/>
              <c:layout>
                <c:manualLayout>
                  <c:x val="-6.2371969633959287E-2"/>
                  <c:y val="3.5859865342919191E-2"/>
                </c:manualLayout>
              </c:layout>
              <c:dLblPos val="bestFit"/>
              <c:showVal val="1"/>
            </c:dLbl>
            <c:dLbl>
              <c:idx val="5"/>
              <c:layout>
                <c:manualLayout>
                  <c:x val="-9.3389833544341633E-2"/>
                  <c:y val="1.69797654011784E-2"/>
                </c:manualLayout>
              </c:layout>
              <c:dLblPos val="bestFit"/>
              <c:showVal val="1"/>
            </c:dLbl>
            <c:dLbl>
              <c:idx val="6"/>
              <c:layout>
                <c:manualLayout>
                  <c:x val="-3.0026784072282001E-2"/>
                  <c:y val="-6.2904196472008511E-2"/>
                </c:manualLayout>
              </c:layout>
              <c:dLblPos val="bestFit"/>
              <c:showVal val="1"/>
            </c:dLbl>
            <c:dLbl>
              <c:idx val="7"/>
              <c:layout>
                <c:manualLayout>
                  <c:x val="-4.2789253527213904E-2"/>
                  <c:y val="-9.8739797113461508E-2"/>
                </c:manualLayout>
              </c:layout>
              <c:dLblPos val="bestFit"/>
              <c:showVal val="1"/>
            </c:dLbl>
            <c:dLbl>
              <c:idx val="8"/>
              <c:layout>
                <c:manualLayout>
                  <c:x val="-3.0948966260368572E-2"/>
                  <c:y val="-0.11789978197805383"/>
                </c:manualLayout>
              </c:layout>
              <c:dLblPos val="bestFit"/>
              <c:showVal val="1"/>
            </c:dLbl>
            <c:dLbl>
              <c:idx val="9"/>
              <c:layout>
                <c:manualLayout>
                  <c:x val="-3.7069950533792813E-3"/>
                  <c:y val="-0.10431731502669701"/>
                </c:manualLayout>
              </c:layout>
              <c:dLblPos val="bestFit"/>
              <c:showVal val="1"/>
            </c:dLbl>
            <c:txPr>
              <a:bodyPr/>
              <a:lstStyle/>
              <a:p>
                <a:pPr>
                  <a:defRPr lang="en-US" sz="1600">
                    <a:latin typeface="Times New Roman" pitchFamily="18" charset="0"/>
                    <a:cs typeface="Times New Roman" pitchFamily="18" charset="0"/>
                  </a:defRPr>
                </a:pPr>
                <a:endParaRPr lang="en-US"/>
              </a:p>
            </c:txPr>
            <c:dLblPos val="bestFit"/>
            <c:showVal val="1"/>
            <c:showLeaderLines val="1"/>
          </c:dLbls>
          <c:cat>
            <c:strRef>
              <c:f>[Book4]Sheet1!$A$2,[Book4]Sheet1!$A$3,[Book4]Sheet1!$A$4,[Book4]Sheet1!$A$5,[Book4]Sheet1!$A$6,[Book4]Sheet1!$A$7,[Book4]Sheet1!$A$8,[Book4]Sheet1!$A$9,[Book4]Sheet1!$A$10,[Book4]Sheet1!$A$11</c:f>
              <c:strCache>
                <c:ptCount val="10"/>
                <c:pt idx="0">
                  <c:v>Athletics</c:v>
                </c:pt>
                <c:pt idx="1">
                  <c:v>Basketball</c:v>
                </c:pt>
                <c:pt idx="2">
                  <c:v>Dance</c:v>
                </c:pt>
                <c:pt idx="3">
                  <c:v>Gym</c:v>
                </c:pt>
                <c:pt idx="4">
                  <c:v>Martial arts</c:v>
                </c:pt>
                <c:pt idx="5">
                  <c:v>Other sports</c:v>
                </c:pt>
                <c:pt idx="6">
                  <c:v>Swimming</c:v>
                </c:pt>
                <c:pt idx="7">
                  <c:v>Soccer</c:v>
                </c:pt>
                <c:pt idx="8">
                  <c:v>Volleyball</c:v>
                </c:pt>
                <c:pt idx="9">
                  <c:v>Tennis</c:v>
                </c:pt>
              </c:strCache>
            </c:strRef>
          </c:cat>
          <c:val>
            <c:numRef>
              <c:f>[Book4]Sheet1!$B$2,[Book4]Sheet1!$B$3,[Book4]Sheet1!$B$4,[Book4]Sheet1!$B$5,[Book4]Sheet1!$B$6,[Book4]Sheet1!$B$7,[Book4]Sheet1!$B$8,[Book4]Sheet1!$B$9,[Book4]Sheet1!$B$10,[Book4]Sheet1!$B$11</c:f>
              <c:numCache>
                <c:formatCode>General</c:formatCode>
                <c:ptCount val="10"/>
                <c:pt idx="0">
                  <c:v>26</c:v>
                </c:pt>
                <c:pt idx="1">
                  <c:v>28</c:v>
                </c:pt>
                <c:pt idx="2">
                  <c:v>31</c:v>
                </c:pt>
                <c:pt idx="3">
                  <c:v>55</c:v>
                </c:pt>
                <c:pt idx="4">
                  <c:v>16</c:v>
                </c:pt>
                <c:pt idx="5">
                  <c:v>38</c:v>
                </c:pt>
                <c:pt idx="6">
                  <c:v>46</c:v>
                </c:pt>
                <c:pt idx="7">
                  <c:v>38</c:v>
                </c:pt>
                <c:pt idx="8">
                  <c:v>10</c:v>
                </c:pt>
                <c:pt idx="9">
                  <c:v>25</c:v>
                </c:pt>
              </c:numCache>
            </c:numRef>
          </c:val>
        </c:ser>
        <c:dLbls>
          <c:showVal val="1"/>
        </c:dLbls>
      </c:pie3DChart>
    </c:plotArea>
    <c:legend>
      <c:legendPos val="r"/>
      <c:layout>
        <c:manualLayout>
          <c:xMode val="edge"/>
          <c:yMode val="edge"/>
          <c:x val="0.81598139174910833"/>
          <c:y val="0.22413544988798634"/>
          <c:w val="0.18118884177939337"/>
          <c:h val="0.66461978293903323"/>
        </c:manualLayout>
      </c:layout>
      <c:txPr>
        <a:bodyPr/>
        <a:lstStyle/>
        <a:p>
          <a:pPr>
            <a:defRPr lang="en-US" sz="1400">
              <a:latin typeface="Times New Roman" pitchFamily="18" charset="0"/>
              <a:cs typeface="Times New Roman" pitchFamily="18" charset="0"/>
            </a:defRPr>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1" i="0" u="none" strike="noStrike" baseline="0" dirty="0" smtClean="0">
                <a:latin typeface="+mj-lt"/>
                <a:cs typeface="Times New Roman" pitchFamily="18" charset="0"/>
              </a:rPr>
              <a:t>6) Why </a:t>
            </a:r>
            <a:r>
              <a:rPr lang="en-US" sz="1600" b="1" i="0" u="none" strike="noStrike" baseline="0" dirty="0">
                <a:latin typeface="+mj-lt"/>
                <a:cs typeface="Times New Roman" pitchFamily="18" charset="0"/>
              </a:rPr>
              <a:t>do you prefer doing this sport/these sports?  </a:t>
            </a:r>
            <a:endParaRPr lang="en-US" sz="1600" b="1" dirty="0">
              <a:latin typeface="+mj-lt"/>
              <a:cs typeface="Times New Roman" pitchFamily="18" charset="0"/>
            </a:endParaRPr>
          </a:p>
        </c:rich>
      </c:tx>
      <c:layout>
        <c:manualLayout>
          <c:xMode val="edge"/>
          <c:yMode val="edge"/>
          <c:x val="1.0055476598657605E-2"/>
          <c:y val="8.2755465738035841E-2"/>
        </c:manualLayout>
      </c:layout>
      <c:overlay val="1"/>
    </c:title>
    <c:view3D>
      <c:rotX val="30"/>
      <c:perspective val="30"/>
    </c:view3D>
    <c:plotArea>
      <c:layout>
        <c:manualLayout>
          <c:layoutTarget val="inner"/>
          <c:xMode val="edge"/>
          <c:yMode val="edge"/>
          <c:x val="6.9730586370839939E-2"/>
          <c:y val="0.24267782426778237"/>
          <c:w val="0.47808877297627933"/>
          <c:h val="0.73779637377963769"/>
        </c:manualLayout>
      </c:layout>
      <c:pie3DChart>
        <c:varyColors val="1"/>
        <c:ser>
          <c:idx val="0"/>
          <c:order val="0"/>
          <c:explosion val="3"/>
          <c:dPt>
            <c:idx val="0"/>
            <c:explosion val="0"/>
          </c:dPt>
          <c:dPt>
            <c:idx val="1"/>
            <c:explosion val="0"/>
          </c:dPt>
          <c:dPt>
            <c:idx val="2"/>
            <c:explosion val="0"/>
          </c:dPt>
          <c:dPt>
            <c:idx val="3"/>
            <c:explosion val="0"/>
          </c:dPt>
          <c:dPt>
            <c:idx val="4"/>
            <c:explosion val="0"/>
          </c:dPt>
          <c:dPt>
            <c:idx val="5"/>
            <c:explosion val="0"/>
          </c:dPt>
          <c:dPt>
            <c:idx val="6"/>
            <c:explosion val="0"/>
          </c:dPt>
          <c:dPt>
            <c:idx val="7"/>
            <c:explosion val="0"/>
          </c:dPt>
          <c:dPt>
            <c:idx val="8"/>
            <c:explosion val="0"/>
          </c:dPt>
          <c:dLbls>
            <c:dLbl>
              <c:idx val="0"/>
              <c:layout>
                <c:manualLayout>
                  <c:x val="1.0282724168195301E-2"/>
                  <c:y val="-0.12231146838862715"/>
                </c:manualLayout>
              </c:layout>
              <c:dLblPos val="bestFit"/>
              <c:showVal val="1"/>
            </c:dLbl>
            <c:dLbl>
              <c:idx val="1"/>
              <c:layout>
                <c:manualLayout>
                  <c:x val="3.6390514577120052E-2"/>
                  <c:y val="-0.11547150748415862"/>
                </c:manualLayout>
              </c:layout>
              <c:dLblPos val="bestFit"/>
              <c:showVal val="1"/>
            </c:dLbl>
            <c:dLbl>
              <c:idx val="2"/>
              <c:layout>
                <c:manualLayout>
                  <c:x val="5.1592481209262533E-2"/>
                  <c:y val="-4.5971952250738517E-2"/>
                </c:manualLayout>
              </c:layout>
              <c:dLblPos val="bestFit"/>
              <c:showVal val="1"/>
            </c:dLbl>
            <c:dLbl>
              <c:idx val="3"/>
              <c:layout>
                <c:manualLayout>
                  <c:x val="2.5326960912770213E-2"/>
                  <c:y val="1.2593153889236649E-2"/>
                </c:manualLayout>
              </c:layout>
              <c:dLblPos val="bestFit"/>
              <c:showVal val="1"/>
            </c:dLbl>
            <c:dLbl>
              <c:idx val="4"/>
              <c:layout>
                <c:manualLayout>
                  <c:x val="4.6121683284042744E-2"/>
                  <c:y val="3.1318595635796573E-2"/>
                </c:manualLayout>
              </c:layout>
              <c:dLblPos val="bestFit"/>
              <c:showVal val="1"/>
            </c:dLbl>
            <c:dLbl>
              <c:idx val="5"/>
              <c:layout>
                <c:manualLayout>
                  <c:x val="-9.6535599452604245E-2"/>
                  <c:y val="2.9598611888995048E-2"/>
                </c:manualLayout>
              </c:layout>
              <c:dLblPos val="bestFit"/>
              <c:showVal val="1"/>
            </c:dLbl>
            <c:dLbl>
              <c:idx val="6"/>
              <c:layout>
                <c:manualLayout>
                  <c:x val="-6.548111359297204E-2"/>
                  <c:y val="-1.6248586081551521E-2"/>
                </c:manualLayout>
              </c:layout>
              <c:dLblPos val="bestFit"/>
              <c:showVal val="1"/>
            </c:dLbl>
            <c:dLbl>
              <c:idx val="7"/>
              <c:layout>
                <c:manualLayout>
                  <c:x val="-1.9965324173168771E-2"/>
                  <c:y val="-0.19534087772339756"/>
                </c:manualLayout>
              </c:layout>
              <c:dLblPos val="bestFit"/>
              <c:showVal val="1"/>
            </c:dLbl>
            <c:dLbl>
              <c:idx val="8"/>
              <c:layout>
                <c:manualLayout>
                  <c:x val="-3.3669424443973035E-2"/>
                  <c:y val="-0.11996683468959686"/>
                </c:manualLayout>
              </c:layout>
              <c:dLblPos val="bestFit"/>
              <c:showVal val="1"/>
            </c:dLbl>
            <c:dLbl>
              <c:idx val="9"/>
              <c:layout>
                <c:manualLayout>
                  <c:x val="-3.8952294196189029E-2"/>
                  <c:y val="-0.13191139810452604"/>
                </c:manualLayout>
              </c:layout>
              <c:dLblPos val="bestFit"/>
              <c:showVal val="1"/>
            </c:dLbl>
            <c:txPr>
              <a:bodyPr/>
              <a:lstStyle/>
              <a:p>
                <a:pPr>
                  <a:defRPr lang="en-US" sz="1800"/>
                </a:pPr>
                <a:endParaRPr lang="en-US"/>
              </a:p>
            </c:txPr>
            <c:dLblPos val="bestFit"/>
            <c:showVal val="1"/>
            <c:showLeaderLines val="1"/>
          </c:dLbls>
          <c:cat>
            <c:strRef>
              <c:f>[Book4]Sheet1!$A$2,[Book4]Sheet1!$A$3,[Book4]Sheet1!$A$4,[Book4]Sheet1!$A$5,[Book4]Sheet1!$A$6,[Book4]Sheet1!$A$7,[Book4]Sheet1!$A$8,[Book4]Sheet1!$A$9,[Book4]Sheet1!$A$10,[Book4]Sheet1!$A$11</c:f>
              <c:strCache>
                <c:ptCount val="10"/>
                <c:pt idx="0">
                  <c:v>develops/develop my physical and mental abilities</c:v>
                </c:pt>
                <c:pt idx="1">
                  <c:v>develop/develops my social skills</c:v>
                </c:pt>
                <c:pt idx="2">
                  <c:v> I recharge my batteries</c:v>
                </c:pt>
                <c:pt idx="3">
                  <c:v>I get rid of stress</c:v>
                </c:pt>
                <c:pt idx="4">
                  <c:v>develop/develops my social skills</c:v>
                </c:pt>
                <c:pt idx="5">
                  <c:v> I can meet my friends and spend time in an active way</c:v>
                </c:pt>
                <c:pt idx="6">
                  <c:v>easy to do</c:v>
                </c:pt>
                <c:pt idx="7">
                  <c:v>fun</c:v>
                </c:pt>
                <c:pt idx="8">
                  <c:v>keeps /keep me fit</c:v>
                </c:pt>
                <c:pt idx="9">
                  <c:v>not expensive</c:v>
                </c:pt>
              </c:strCache>
            </c:strRef>
          </c:cat>
          <c:val>
            <c:numRef>
              <c:f>[Book4]Sheet1!$B$2,[Book4]Sheet1!$B$3,[Book4]Sheet1!$B$4,[Book4]Sheet1!$B$5,[Book4]Sheet1!$B$6,[Book4]Sheet1!$B$7,[Book4]Sheet1!$B$8,[Book4]Sheet1!$B$9,[Book4]Sheet1!$B$10,[Book4]Sheet1!$B$11</c:f>
              <c:numCache>
                <c:formatCode>General</c:formatCode>
                <c:ptCount val="10"/>
                <c:pt idx="0">
                  <c:v>44</c:v>
                </c:pt>
                <c:pt idx="1">
                  <c:v>17</c:v>
                </c:pt>
                <c:pt idx="2">
                  <c:v>29</c:v>
                </c:pt>
                <c:pt idx="3">
                  <c:v>49</c:v>
                </c:pt>
                <c:pt idx="4">
                  <c:v>18</c:v>
                </c:pt>
                <c:pt idx="5">
                  <c:v>46</c:v>
                </c:pt>
                <c:pt idx="6">
                  <c:v>35</c:v>
                </c:pt>
                <c:pt idx="7">
                  <c:v>81</c:v>
                </c:pt>
                <c:pt idx="8">
                  <c:v>53</c:v>
                </c:pt>
                <c:pt idx="9">
                  <c:v>2</c:v>
                </c:pt>
              </c:numCache>
            </c:numRef>
          </c:val>
        </c:ser>
      </c:pie3DChart>
    </c:plotArea>
    <c:legend>
      <c:legendPos val="r"/>
      <c:layout>
        <c:manualLayout>
          <c:xMode val="edge"/>
          <c:yMode val="edge"/>
          <c:x val="0.65981090715483215"/>
          <c:y val="0.10733252578421479"/>
          <c:w val="0.31060641983935966"/>
          <c:h val="0.87952010206046305"/>
        </c:manualLayout>
      </c:layout>
      <c:txPr>
        <a:bodyPr/>
        <a:lstStyle/>
        <a:p>
          <a:pPr>
            <a:defRPr lang="en-US" sz="1400">
              <a:latin typeface="Times New Roman" pitchFamily="18" charset="0"/>
              <a:cs typeface="Times New Roman" pitchFamily="18" charset="0"/>
            </a:defRPr>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1" i="0" u="none" strike="noStrike" baseline="0" dirty="0" smtClean="0">
                <a:latin typeface="+mj-lt"/>
                <a:cs typeface="Times New Roman" pitchFamily="18" charset="0"/>
              </a:rPr>
              <a:t>9)If </a:t>
            </a:r>
            <a:r>
              <a:rPr lang="en-US" sz="1600" b="1" i="0" u="none" strike="noStrike" baseline="0" dirty="0">
                <a:latin typeface="+mj-lt"/>
                <a:cs typeface="Times New Roman" pitchFamily="18" charset="0"/>
              </a:rPr>
              <a:t>you do not do sports which sports would you like to </a:t>
            </a:r>
            <a:r>
              <a:rPr lang="en-US" sz="1600" b="1" i="0" u="none" strike="noStrike" baseline="0" dirty="0" err="1">
                <a:latin typeface="+mj-lt"/>
                <a:cs typeface="Times New Roman" pitchFamily="18" charset="0"/>
              </a:rPr>
              <a:t>practise</a:t>
            </a:r>
            <a:r>
              <a:rPr lang="en-US" sz="1600" b="1" i="0" u="none" strike="noStrike" baseline="0" dirty="0">
                <a:latin typeface="+mj-lt"/>
                <a:cs typeface="Times New Roman" pitchFamily="18" charset="0"/>
              </a:rPr>
              <a:t> in the future?   </a:t>
            </a:r>
            <a:endParaRPr lang="en-US" sz="1600" b="1" dirty="0">
              <a:latin typeface="+mj-lt"/>
              <a:cs typeface="Times New Roman" pitchFamily="18" charset="0"/>
            </a:endParaRPr>
          </a:p>
        </c:rich>
      </c:tx>
      <c:layout>
        <c:manualLayout>
          <c:xMode val="edge"/>
          <c:yMode val="edge"/>
          <c:x val="5.8315018315018334E-2"/>
          <c:y val="2.2222222222222251E-2"/>
        </c:manualLayout>
      </c:layout>
      <c:overlay val="1"/>
    </c:title>
    <c:view3D>
      <c:rotX val="20"/>
      <c:perspective val="0"/>
    </c:view3D>
    <c:plotArea>
      <c:layout>
        <c:manualLayout>
          <c:layoutTarget val="inner"/>
          <c:xMode val="edge"/>
          <c:yMode val="edge"/>
          <c:x val="0.10039600772698026"/>
          <c:y val="0.24398272181695221"/>
          <c:w val="0.62728902749676763"/>
          <c:h val="0.75601730581682258"/>
        </c:manualLayout>
      </c:layout>
      <c:pie3DChart>
        <c:varyColors val="1"/>
        <c:ser>
          <c:idx val="0"/>
          <c:order val="0"/>
          <c:dLbls>
            <c:dLbl>
              <c:idx val="0"/>
              <c:layout>
                <c:manualLayout>
                  <c:x val="3.5354975063468956E-2"/>
                  <c:y val="-0.11437888219084792"/>
                </c:manualLayout>
              </c:layout>
              <c:dLblPos val="bestFit"/>
              <c:showVal val="1"/>
            </c:dLbl>
            <c:dLbl>
              <c:idx val="1"/>
              <c:layout>
                <c:manualLayout>
                  <c:x val="1.2704565775432046E-2"/>
                  <c:y val="-0.14885710119568391"/>
                </c:manualLayout>
              </c:layout>
              <c:dLblPos val="bestFit"/>
              <c:showVal val="1"/>
            </c:dLbl>
            <c:dLbl>
              <c:idx val="2"/>
              <c:layout>
                <c:manualLayout>
                  <c:x val="1.0160845278955548E-2"/>
                  <c:y val="-0.10892446777486149"/>
                </c:manualLayout>
              </c:layout>
              <c:dLblPos val="bestFit"/>
              <c:showVal val="1"/>
            </c:dLbl>
            <c:dLbl>
              <c:idx val="3"/>
              <c:layout>
                <c:manualLayout>
                  <c:x val="4.3339774835837987E-2"/>
                  <c:y val="-4.1547389909594626E-2"/>
                </c:manualLayout>
              </c:layout>
              <c:dLblPos val="bestFit"/>
              <c:showVal val="1"/>
            </c:dLbl>
            <c:dLbl>
              <c:idx val="4"/>
              <c:layout>
                <c:manualLayout>
                  <c:x val="2.9243459952121371E-2"/>
                  <c:y val="5.1340332458442703E-2"/>
                </c:manualLayout>
              </c:layout>
              <c:dLblPos val="bestFit"/>
              <c:showVal val="1"/>
            </c:dLbl>
            <c:dLbl>
              <c:idx val="5"/>
              <c:layout>
                <c:manualLayout>
                  <c:x val="-8.4707103919702348E-2"/>
                  <c:y val="2.1921551472732576E-2"/>
                </c:manualLayout>
              </c:layout>
              <c:dLblPos val="bestFit"/>
              <c:showVal val="1"/>
            </c:dLbl>
            <c:dLbl>
              <c:idx val="6"/>
              <c:layout>
                <c:manualLayout>
                  <c:x val="-5.0741734206301271E-2"/>
                  <c:y val="-0.19405657626130068"/>
                </c:manualLayout>
              </c:layout>
              <c:dLblPos val="bestFit"/>
              <c:showVal val="1"/>
            </c:dLbl>
            <c:dLbl>
              <c:idx val="7"/>
              <c:layout>
                <c:manualLayout>
                  <c:x val="-5.8430773076442413E-2"/>
                  <c:y val="-0.13765529308836399"/>
                </c:manualLayout>
              </c:layout>
              <c:dLblPos val="bestFit"/>
              <c:showVal val="1"/>
            </c:dLbl>
            <c:dLbl>
              <c:idx val="8"/>
              <c:layout>
                <c:manualLayout>
                  <c:x val="-4.3565515848980413E-2"/>
                  <c:y val="-0.12323359580052499"/>
                </c:manualLayout>
              </c:layout>
              <c:dLblPos val="bestFit"/>
              <c:showVal val="1"/>
            </c:dLbl>
            <c:dLbl>
              <c:idx val="9"/>
              <c:layout>
                <c:manualLayout>
                  <c:x val="-1.9143184025073801E-2"/>
                  <c:y val="-0.10962292213473319"/>
                </c:manualLayout>
              </c:layout>
              <c:dLblPos val="bestFit"/>
              <c:showVal val="1"/>
            </c:dLbl>
            <c:txPr>
              <a:bodyPr/>
              <a:lstStyle/>
              <a:p>
                <a:pPr>
                  <a:defRPr lang="en-US" sz="1800"/>
                </a:pPr>
                <a:endParaRPr lang="en-US"/>
              </a:p>
            </c:txPr>
            <c:dLblPos val="bestFit"/>
            <c:showVal val="1"/>
            <c:showLeaderLines val="1"/>
          </c:dLbls>
          <c:cat>
            <c:strRef>
              <c:f>[Book4]Sheet1!$A$2,[Book4]Sheet1!$A$3,[Book4]Sheet1!$A$4,[Book4]Sheet1!$A$5,[Book4]Sheet1!$A$6,[Book4]Sheet1!$A$7,[Book4]Sheet1!$A$8,[Book4]Sheet1!$A$9,[Book4]Sheet1!$A$10,[Book4]Sheet1!$A$11</c:f>
              <c:strCache>
                <c:ptCount val="10"/>
                <c:pt idx="0">
                  <c:v>Athletics</c:v>
                </c:pt>
                <c:pt idx="1">
                  <c:v>Basketball</c:v>
                </c:pt>
                <c:pt idx="2">
                  <c:v>Dance </c:v>
                </c:pt>
                <c:pt idx="3">
                  <c:v>Gym</c:v>
                </c:pt>
                <c:pt idx="4">
                  <c:v>Martial arts</c:v>
                </c:pt>
                <c:pt idx="5">
                  <c:v>Other sports</c:v>
                </c:pt>
                <c:pt idx="6">
                  <c:v>Swimming</c:v>
                </c:pt>
                <c:pt idx="7">
                  <c:v>Soccer</c:v>
                </c:pt>
                <c:pt idx="8">
                  <c:v> Tennis</c:v>
                </c:pt>
                <c:pt idx="9">
                  <c:v> Volleyball</c:v>
                </c:pt>
              </c:strCache>
            </c:strRef>
          </c:cat>
          <c:val>
            <c:numRef>
              <c:f>[Book4]Sheet1!$B$2,[Book4]Sheet1!$B$3,[Book4]Sheet1!$B$4,[Book4]Sheet1!$B$5,[Book4]Sheet1!$B$6,[Book4]Sheet1!$B$7,[Book4]Sheet1!$B$8,[Book4]Sheet1!$B$9,[Book4]Sheet1!$B$10,[Book4]Sheet1!$B$11</c:f>
              <c:numCache>
                <c:formatCode>General</c:formatCode>
                <c:ptCount val="10"/>
                <c:pt idx="0">
                  <c:v>23</c:v>
                </c:pt>
                <c:pt idx="1">
                  <c:v>27</c:v>
                </c:pt>
                <c:pt idx="2">
                  <c:v>31</c:v>
                </c:pt>
                <c:pt idx="3">
                  <c:v>20</c:v>
                </c:pt>
                <c:pt idx="4">
                  <c:v>27</c:v>
                </c:pt>
                <c:pt idx="5">
                  <c:v>35</c:v>
                </c:pt>
                <c:pt idx="6">
                  <c:v>56</c:v>
                </c:pt>
                <c:pt idx="7">
                  <c:v>16</c:v>
                </c:pt>
                <c:pt idx="8">
                  <c:v>28</c:v>
                </c:pt>
                <c:pt idx="9">
                  <c:v>10</c:v>
                </c:pt>
              </c:numCache>
            </c:numRef>
          </c:val>
        </c:ser>
      </c:pie3DChart>
    </c:plotArea>
    <c:legend>
      <c:legendPos val="r"/>
      <c:layout>
        <c:manualLayout>
          <c:xMode val="edge"/>
          <c:yMode val="edge"/>
          <c:x val="0.83199457910898522"/>
          <c:y val="0.16605870249598301"/>
          <c:w val="0.16800542089101642"/>
          <c:h val="0.78976596069535632"/>
        </c:manualLayout>
      </c:layout>
      <c:txPr>
        <a:bodyPr/>
        <a:lstStyle/>
        <a:p>
          <a:pPr>
            <a:defRPr lang="en-US" sz="1400">
              <a:latin typeface="Times New Roman" pitchFamily="18" charset="0"/>
              <a:cs typeface="Times New Roman" pitchFamily="18" charset="0"/>
            </a:defRPr>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2400">
                <a:latin typeface="Times New Roman" pitchFamily="18" charset="0"/>
                <a:cs typeface="Times New Roman" pitchFamily="18" charset="0"/>
              </a:defRPr>
            </a:pPr>
            <a:r>
              <a:rPr lang="en-US" sz="1600" b="1" i="0" u="none" strike="noStrike" baseline="0" dirty="0" smtClean="0">
                <a:latin typeface="+mj-lt"/>
                <a:cs typeface="Times New Roman" pitchFamily="18" charset="0"/>
              </a:rPr>
              <a:t>10)Why </a:t>
            </a:r>
            <a:r>
              <a:rPr lang="en-US" sz="1600" b="1" i="0" u="none" strike="noStrike" baseline="0" dirty="0">
                <a:latin typeface="+mj-lt"/>
                <a:cs typeface="Times New Roman" pitchFamily="18" charset="0"/>
              </a:rPr>
              <a:t>would you like to take up doing this sport/ these sports? </a:t>
            </a:r>
            <a:endParaRPr lang="en-US" sz="1600" b="1" dirty="0">
              <a:latin typeface="+mj-lt"/>
              <a:cs typeface="Times New Roman" pitchFamily="18" charset="0"/>
            </a:endParaRPr>
          </a:p>
        </c:rich>
      </c:tx>
      <c:layout/>
      <c:overlay val="1"/>
    </c:title>
    <c:view3D>
      <c:rotX val="20"/>
      <c:perspective val="0"/>
    </c:view3D>
    <c:plotArea>
      <c:layout>
        <c:manualLayout>
          <c:layoutTarget val="inner"/>
          <c:xMode val="edge"/>
          <c:yMode val="edge"/>
          <c:x val="8.0174291938997846E-2"/>
          <c:y val="0.23546099290780179"/>
          <c:w val="0.49098999879917077"/>
          <c:h val="0.73617021276595762"/>
        </c:manualLayout>
      </c:layout>
      <c:pie3DChart>
        <c:varyColors val="1"/>
        <c:ser>
          <c:idx val="0"/>
          <c:order val="0"/>
          <c:dLbls>
            <c:dLbl>
              <c:idx val="0"/>
              <c:layout>
                <c:manualLayout>
                  <c:x val="-3.9752285866227512E-3"/>
                  <c:y val="-0.16401764673032929"/>
                </c:manualLayout>
              </c:layout>
              <c:dLblPos val="bestFit"/>
              <c:showVal val="1"/>
            </c:dLbl>
            <c:dLbl>
              <c:idx val="1"/>
              <c:layout>
                <c:manualLayout>
                  <c:x val="1.6549705796579387E-2"/>
                  <c:y val="-0.1228962975372761"/>
                </c:manualLayout>
              </c:layout>
              <c:dLblPos val="bestFit"/>
              <c:showVal val="1"/>
            </c:dLbl>
            <c:dLbl>
              <c:idx val="2"/>
              <c:layout>
                <c:manualLayout>
                  <c:x val="2.7800936647625039E-2"/>
                  <c:y val="-6.3351985257162E-2"/>
                </c:manualLayout>
              </c:layout>
              <c:dLblPos val="bestFit"/>
              <c:showVal val="1"/>
            </c:dLbl>
            <c:dLbl>
              <c:idx val="3"/>
              <c:layout>
                <c:manualLayout>
                  <c:x val="0.12644372394627143"/>
                  <c:y val="-6.2009270117831215E-3"/>
                </c:manualLayout>
              </c:layout>
              <c:dLblPos val="bestFit"/>
              <c:showVal val="1"/>
            </c:dLbl>
            <c:dLbl>
              <c:idx val="4"/>
              <c:layout>
                <c:manualLayout>
                  <c:x val="-7.8208086734256263E-2"/>
                  <c:y val="4.4052270061986934E-2"/>
                </c:manualLayout>
              </c:layout>
              <c:dLblPos val="bestFit"/>
              <c:showVal val="1"/>
            </c:dLbl>
            <c:dLbl>
              <c:idx val="5"/>
              <c:layout>
                <c:manualLayout>
                  <c:x val="-6.4472921276997414E-2"/>
                  <c:y val="-0.11916747640587495"/>
                </c:manualLayout>
              </c:layout>
              <c:dLblPos val="bestFit"/>
              <c:showVal val="1"/>
            </c:dLbl>
            <c:dLbl>
              <c:idx val="6"/>
              <c:layout>
                <c:manualLayout>
                  <c:x val="-2.8676033142915992E-2"/>
                  <c:y val="-0.17381671971854568"/>
                </c:manualLayout>
              </c:layout>
              <c:dLblPos val="bestFit"/>
              <c:showVal val="1"/>
            </c:dLbl>
            <c:dLbl>
              <c:idx val="7"/>
              <c:layout>
                <c:manualLayout>
                  <c:x val="-4.2017532122210384E-2"/>
                  <c:y val="-0.14162171217959457"/>
                </c:manualLayout>
              </c:layout>
              <c:dLblPos val="bestFit"/>
              <c:showVal val="1"/>
            </c:dLbl>
            <c:dLbl>
              <c:idx val="8"/>
              <c:layout>
                <c:manualLayout>
                  <c:x val="-3.1216097987751619E-3"/>
                  <c:y val="-0.1144817110627129"/>
                </c:manualLayout>
              </c:layout>
              <c:dLblPos val="bestFit"/>
              <c:showVal val="1"/>
            </c:dLbl>
            <c:dLbl>
              <c:idx val="9"/>
              <c:layout>
                <c:manualLayout>
                  <c:x val="6.7371990318776734E-2"/>
                  <c:y val="-0.15568950398090947"/>
                </c:manualLayout>
              </c:layout>
              <c:dLblPos val="bestFit"/>
              <c:showVal val="1"/>
            </c:dLbl>
            <c:txPr>
              <a:bodyPr/>
              <a:lstStyle/>
              <a:p>
                <a:pPr>
                  <a:defRPr lang="en-US" sz="1800"/>
                </a:pPr>
                <a:endParaRPr lang="en-US"/>
              </a:p>
            </c:txPr>
            <c:dLblPos val="bestFit"/>
            <c:showVal val="1"/>
            <c:showLeaderLines val="1"/>
          </c:dLbls>
          <c:cat>
            <c:strRef>
              <c:f>[Book4]Sheet1!$A$2,[Book4]Sheet1!$A$3,[Book4]Sheet1!$A$4,[Book4]Sheet1!$A$5,[Book4]Sheet1!$A$6,[Book4]Sheet1!$A$7,[Book4]Sheet1!$A$8,[Book4]Sheet1!$A$9,[Book4]Sheet1!$A$10,[Book4]Sheet1!$A$11</c:f>
              <c:strCache>
                <c:ptCount val="10"/>
                <c:pt idx="0">
                  <c:v>I would  get rid of stress</c:v>
                </c:pt>
                <c:pt idx="1">
                  <c:v>it/they would develop my social skills</c:v>
                </c:pt>
                <c:pt idx="2">
                  <c:v>it/they would be easy to do</c:v>
                </c:pt>
                <c:pt idx="3">
                  <c:v>it/they would be fun</c:v>
                </c:pt>
                <c:pt idx="4">
                  <c:v>it/they would develop my physical and mental abilities</c:v>
                </c:pt>
                <c:pt idx="5">
                  <c:v>it/they would help me to meet my friends and spend time in an active way</c:v>
                </c:pt>
                <c:pt idx="6">
                  <c:v>it/they would keep me fit</c:v>
                </c:pt>
                <c:pt idx="7">
                  <c:v> I would develop my goal-setting skills</c:v>
                </c:pt>
                <c:pt idx="8">
                  <c:v>it/they would not be expensive</c:v>
                </c:pt>
                <c:pt idx="9">
                  <c:v>it/they would recharge my batteries</c:v>
                </c:pt>
              </c:strCache>
            </c:strRef>
          </c:cat>
          <c:val>
            <c:numRef>
              <c:f>[Book4]Sheet1!$B$2,[Book4]Sheet1!$B$3,[Book4]Sheet1!$B$4,[Book4]Sheet1!$B$5,[Book4]Sheet1!$B$6,[Book4]Sheet1!$B$7,[Book4]Sheet1!$B$8,[Book4]Sheet1!$B$9,[Book4]Sheet1!$B$10,[Book4]Sheet1!$B$11</c:f>
              <c:numCache>
                <c:formatCode>General</c:formatCode>
                <c:ptCount val="10"/>
                <c:pt idx="0">
                  <c:v>52</c:v>
                </c:pt>
                <c:pt idx="1">
                  <c:v>17</c:v>
                </c:pt>
                <c:pt idx="2">
                  <c:v>22</c:v>
                </c:pt>
                <c:pt idx="3">
                  <c:v>87</c:v>
                </c:pt>
                <c:pt idx="4">
                  <c:v>42</c:v>
                </c:pt>
                <c:pt idx="5">
                  <c:v>19</c:v>
                </c:pt>
                <c:pt idx="6">
                  <c:v>56</c:v>
                </c:pt>
                <c:pt idx="7">
                  <c:v>15</c:v>
                </c:pt>
                <c:pt idx="8">
                  <c:v>5</c:v>
                </c:pt>
                <c:pt idx="9">
                  <c:v>24</c:v>
                </c:pt>
              </c:numCache>
            </c:numRef>
          </c:val>
        </c:ser>
        <c:dLbls>
          <c:showVal val="1"/>
        </c:dLbls>
      </c:pie3DChart>
    </c:plotArea>
    <c:legend>
      <c:legendPos val="r"/>
      <c:layout>
        <c:manualLayout>
          <c:xMode val="edge"/>
          <c:yMode val="edge"/>
          <c:x val="0.68484958987612177"/>
          <c:y val="9.1045824056487742E-2"/>
          <c:w val="0.30618685368582238"/>
          <c:h val="0.90895417594351224"/>
        </c:manualLayout>
      </c:layout>
      <c:txPr>
        <a:bodyPr/>
        <a:lstStyle/>
        <a:p>
          <a:pPr>
            <a:defRPr lang="en-US" sz="1400">
              <a:latin typeface="Times New Roman" pitchFamily="18" charset="0"/>
              <a:cs typeface="Times New Roman" pitchFamily="18" charset="0"/>
            </a:defRPr>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2000"/>
            </a:pPr>
            <a:r>
              <a:rPr lang="en-US" sz="1600" b="1" i="0" u="none" strike="noStrike" baseline="0" dirty="0" smtClean="0">
                <a:latin typeface="+mj-lt"/>
                <a:cs typeface="Times New Roman" pitchFamily="18" charset="0"/>
              </a:rPr>
              <a:t>15) What </a:t>
            </a:r>
            <a:r>
              <a:rPr lang="en-US" sz="1600" b="1" i="0" u="none" strike="noStrike" baseline="0" dirty="0">
                <a:latin typeface="+mj-lt"/>
                <a:cs typeface="Times New Roman" pitchFamily="18" charset="0"/>
              </a:rPr>
              <a:t>main benefit do you think extra- curricular activities/ school activities/ school projects/ international projects have for students regarding leading a healthy life?  </a:t>
            </a:r>
            <a:endParaRPr lang="en-US" sz="1600" b="1" dirty="0">
              <a:latin typeface="+mj-lt"/>
              <a:cs typeface="Times New Roman" pitchFamily="18" charset="0"/>
            </a:endParaRPr>
          </a:p>
        </c:rich>
      </c:tx>
      <c:layout>
        <c:manualLayout>
          <c:xMode val="edge"/>
          <c:yMode val="edge"/>
          <c:x val="8.8050733738790202E-2"/>
          <c:y val="2.888733353863961E-2"/>
        </c:manualLayout>
      </c:layout>
      <c:overlay val="1"/>
    </c:title>
    <c:view3D>
      <c:rotX val="20"/>
      <c:perspective val="0"/>
    </c:view3D>
    <c:plotArea>
      <c:layout>
        <c:manualLayout>
          <c:layoutTarget val="inner"/>
          <c:xMode val="edge"/>
          <c:yMode val="edge"/>
          <c:x val="0.11402656728977582"/>
          <c:y val="0.25759605065464691"/>
          <c:w val="0.46974084569351693"/>
          <c:h val="0.74177571227264782"/>
        </c:manualLayout>
      </c:layout>
      <c:pie3DChart>
        <c:varyColors val="1"/>
        <c:ser>
          <c:idx val="0"/>
          <c:order val="0"/>
          <c:dLbls>
            <c:dLbl>
              <c:idx val="0"/>
              <c:layout>
                <c:manualLayout>
                  <c:x val="-0.10332912584400228"/>
                  <c:y val="-0.13293725755278313"/>
                </c:manualLayout>
              </c:layout>
              <c:dLblPos val="bestFit"/>
              <c:showVal val="1"/>
            </c:dLbl>
            <c:dLbl>
              <c:idx val="1"/>
              <c:layout>
                <c:manualLayout>
                  <c:x val="-2.3620043677746402E-3"/>
                  <c:y val="-0.17027507292446914"/>
                </c:manualLayout>
              </c:layout>
              <c:dLblPos val="bestFit"/>
              <c:showVal val="1"/>
            </c:dLbl>
            <c:dLbl>
              <c:idx val="2"/>
              <c:layout>
                <c:manualLayout>
                  <c:x val="2.2971889964136186E-2"/>
                  <c:y val="0.1089912368842527"/>
                </c:manualLayout>
              </c:layout>
              <c:dLblPos val="bestFit"/>
              <c:showVal val="1"/>
            </c:dLbl>
            <c:dLbl>
              <c:idx val="3"/>
              <c:layout>
                <c:manualLayout>
                  <c:x val="-0.12551181102362205"/>
                  <c:y val="6.8663609624203023E-2"/>
                </c:manualLayout>
              </c:layout>
              <c:dLblPos val="bestFit"/>
              <c:showVal val="1"/>
            </c:dLbl>
            <c:dLbl>
              <c:idx val="4"/>
              <c:layout>
                <c:manualLayout>
                  <c:x val="-5.098875999278716E-2"/>
                  <c:y val="-0.14376527760016111"/>
                </c:manualLayout>
              </c:layout>
              <c:dLblPos val="bestFit"/>
              <c:showVal val="1"/>
            </c:dLbl>
            <c:txPr>
              <a:bodyPr/>
              <a:lstStyle/>
              <a:p>
                <a:pPr>
                  <a:defRPr lang="en-US" sz="1800"/>
                </a:pPr>
                <a:endParaRPr lang="en-US"/>
              </a:p>
            </c:txPr>
            <c:dLblPos val="bestFit"/>
            <c:showVal val="1"/>
            <c:showLeaderLines val="1"/>
          </c:dLbls>
          <c:cat>
            <c:strRef>
              <c:f>[Book4]Sheet1!$A$2,[Book4]Sheet1!$A$3,[Book4]Sheet1!$A$4,[Book4]Sheet1!$A$5,[Book4]Sheet1!$A$6</c:f>
              <c:strCache>
                <c:ptCount val="5"/>
                <c:pt idx="0">
                  <c:v>make students  gain self-confidence</c:v>
                </c:pt>
                <c:pt idx="1">
                  <c:v>make students acquire life-long habits that will keep them physically and mentally fit</c:v>
                </c:pt>
                <c:pt idx="2">
                  <c:v>make students improve their teamwork spirit and tolerance</c:v>
                </c:pt>
                <c:pt idx="3">
                  <c:v>make students understand the importance of doing sports</c:v>
                </c:pt>
                <c:pt idx="4">
                  <c:v>make students understand what a healthy lifestyle is</c:v>
                </c:pt>
              </c:strCache>
            </c:strRef>
          </c:cat>
          <c:val>
            <c:numRef>
              <c:f>[Book4]Sheet1!$B$2,[Book4]Sheet1!$B$3,[Book4]Sheet1!$B$4,[Book4]Sheet1!$B$5,[Book4]Sheet1!$B$6</c:f>
              <c:numCache>
                <c:formatCode>General</c:formatCode>
                <c:ptCount val="5"/>
                <c:pt idx="0">
                  <c:v>22</c:v>
                </c:pt>
                <c:pt idx="1">
                  <c:v>25</c:v>
                </c:pt>
                <c:pt idx="2">
                  <c:v>13</c:v>
                </c:pt>
                <c:pt idx="3">
                  <c:v>26</c:v>
                </c:pt>
                <c:pt idx="4">
                  <c:v>66</c:v>
                </c:pt>
              </c:numCache>
            </c:numRef>
          </c:val>
        </c:ser>
      </c:pie3DChart>
    </c:plotArea>
    <c:legend>
      <c:legendPos val="r"/>
      <c:layout>
        <c:manualLayout>
          <c:xMode val="edge"/>
          <c:yMode val="edge"/>
          <c:x val="0.66532157149195703"/>
          <c:y val="0.2570134742214028"/>
          <c:w val="0.31806615776081526"/>
          <c:h val="0.73212147785471282"/>
        </c:manualLayout>
      </c:layout>
      <c:txPr>
        <a:bodyPr/>
        <a:lstStyle/>
        <a:p>
          <a:pPr>
            <a:defRPr lang="en-US" sz="1400">
              <a:latin typeface="Times New Roman" pitchFamily="18" charset="0"/>
              <a:cs typeface="Times New Roman" pitchFamily="18" charset="0"/>
            </a:defRPr>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FD9FC4-33B4-40B0-89EE-05D3F5DF6565}" type="datetimeFigureOut">
              <a:rPr lang="en-US" smtClean="0"/>
              <a:pPr/>
              <a:t>3/1/2018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0D8FB-D89E-4C75-B3F4-7106D4A62CE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60D8FB-D89E-4C75-B3F4-7106D4A62CEF}" type="slidenum">
              <a:rPr lang="en-GB" smtClean="0"/>
              <a:pPr/>
              <a:t>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60D8FB-D89E-4C75-B3F4-7106D4A62CEF}"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E0C71C-C55D-46BC-904B-A144C2740A32}"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E0C71C-C55D-46BC-904B-A144C2740A32}"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E0C71C-C55D-46BC-904B-A144C2740A32}" type="datetimeFigureOut">
              <a:rPr lang="en-US" smtClean="0"/>
              <a:pPr/>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E0C71C-C55D-46BC-904B-A144C2740A32}" type="datetimeFigureOut">
              <a:rPr lang="en-US" smtClean="0"/>
              <a:pPr/>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0C71C-C55D-46BC-904B-A144C2740A32}" type="datetimeFigureOut">
              <a:rPr lang="en-US" smtClean="0"/>
              <a:pPr/>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0C71C-C55D-46BC-904B-A144C2740A32}"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0C71C-C55D-46BC-904B-A144C2740A32}"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0C71C-C55D-46BC-904B-A144C2740A32}" type="datetimeFigureOut">
              <a:rPr lang="en-US" smtClean="0"/>
              <a:pPr/>
              <a:t>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F755A-9C2C-4580-8947-B00A31BC97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srcRect/>
          <a:stretch>
            <a:fillRect/>
          </a:stretch>
        </p:blipFill>
        <p:spPr bwMode="auto">
          <a:xfrm>
            <a:off x="0" y="0"/>
            <a:ext cx="4929190" cy="1500174"/>
          </a:xfrm>
          <a:prstGeom prst="rect">
            <a:avLst/>
          </a:prstGeom>
          <a:noFill/>
          <a:ln w="9525">
            <a:noFill/>
            <a:miter lim="800000"/>
            <a:headEnd/>
            <a:tailEnd/>
          </a:ln>
          <a:effectLst/>
        </p:spPr>
      </p:pic>
      <p:pic>
        <p:nvPicPr>
          <p:cNvPr id="3" name="Picture 2"/>
          <p:cNvPicPr>
            <a:picLocks noChangeAspect="1" noChangeArrowheads="1"/>
          </p:cNvPicPr>
          <p:nvPr/>
        </p:nvPicPr>
        <p:blipFill>
          <a:blip r:embed="rId3"/>
          <a:srcRect/>
          <a:stretch>
            <a:fillRect/>
          </a:stretch>
        </p:blipFill>
        <p:spPr bwMode="auto">
          <a:xfrm>
            <a:off x="4929190" y="0"/>
            <a:ext cx="4214811" cy="1500150"/>
          </a:xfrm>
          <a:prstGeom prst="rect">
            <a:avLst/>
          </a:prstGeom>
          <a:noFill/>
          <a:ln w="9525" algn="in">
            <a:noFill/>
            <a:miter lim="800000"/>
            <a:headEnd/>
            <a:tailEnd/>
          </a:ln>
          <a:effectLst/>
        </p:spPr>
      </p:pic>
      <p:sp>
        <p:nvSpPr>
          <p:cNvPr id="4" name="Rectangle 3"/>
          <p:cNvSpPr/>
          <p:nvPr/>
        </p:nvSpPr>
        <p:spPr>
          <a:xfrm>
            <a:off x="857224" y="2143116"/>
            <a:ext cx="7429552" cy="1200329"/>
          </a:xfrm>
          <a:prstGeom prst="rect">
            <a:avLst/>
          </a:prstGeom>
        </p:spPr>
        <p:txBody>
          <a:bodyPr wrap="square">
            <a:spAutoFit/>
          </a:bodyPr>
          <a:lstStyle/>
          <a:p>
            <a:pPr algn="ctr"/>
            <a:r>
              <a:rPr lang="en-GB" sz="2400" b="1" dirty="0" smtClean="0">
                <a:latin typeface="+mj-lt"/>
              </a:rPr>
              <a:t>ERASMUS + PROGRAMME- STRATEGIC PARTNERSHIP</a:t>
            </a:r>
            <a:br>
              <a:rPr lang="en-GB" sz="2400" b="1" dirty="0" smtClean="0">
                <a:latin typeface="+mj-lt"/>
              </a:rPr>
            </a:br>
            <a:r>
              <a:rPr lang="en-GB" sz="2400" b="1" dirty="0" smtClean="0">
                <a:solidFill>
                  <a:srgbClr val="000000"/>
                </a:solidFill>
                <a:latin typeface="+mj-lt"/>
                <a:cs typeface="Arial" pitchFamily="34" charset="0"/>
              </a:rPr>
              <a:t>‘</a:t>
            </a:r>
            <a:r>
              <a:rPr lang="ro-RO" sz="2400" b="1" dirty="0" smtClean="0">
                <a:solidFill>
                  <a:srgbClr val="000000"/>
                </a:solidFill>
                <a:latin typeface="+mj-lt"/>
                <a:cs typeface="Arial" pitchFamily="34" charset="0"/>
              </a:rPr>
              <a:t>Youngsters Nowadays. Where from, Where to?’</a:t>
            </a:r>
            <a:r>
              <a:rPr lang="en-GB" sz="2400" b="1" dirty="0" smtClean="0">
                <a:solidFill>
                  <a:srgbClr val="000000"/>
                </a:solidFill>
                <a:latin typeface="+mj-lt"/>
                <a:cs typeface="Arial" pitchFamily="34" charset="0"/>
              </a:rPr>
              <a:t/>
            </a:r>
            <a:br>
              <a:rPr lang="en-GB" sz="2400" b="1" dirty="0" smtClean="0">
                <a:solidFill>
                  <a:srgbClr val="000000"/>
                </a:solidFill>
                <a:latin typeface="+mj-lt"/>
                <a:cs typeface="Arial" pitchFamily="34" charset="0"/>
              </a:rPr>
            </a:br>
            <a:r>
              <a:rPr lang="ro-RO" sz="2400" b="1" dirty="0" smtClean="0">
                <a:latin typeface="+mj-lt"/>
              </a:rPr>
              <a:t>2017-1-RO01-KA219-037190_1</a:t>
            </a:r>
            <a:endParaRPr lang="en-GB" sz="2400" dirty="0">
              <a:latin typeface="+mj-lt"/>
            </a:endParaRPr>
          </a:p>
        </p:txBody>
      </p:sp>
      <p:sp>
        <p:nvSpPr>
          <p:cNvPr id="5" name="Rectangle 4"/>
          <p:cNvSpPr/>
          <p:nvPr/>
        </p:nvSpPr>
        <p:spPr>
          <a:xfrm>
            <a:off x="928662" y="3643314"/>
            <a:ext cx="7858180" cy="2492990"/>
          </a:xfrm>
          <a:prstGeom prst="rect">
            <a:avLst/>
          </a:prstGeom>
        </p:spPr>
        <p:txBody>
          <a:bodyPr wrap="square">
            <a:spAutoFit/>
          </a:bodyPr>
          <a:lstStyle/>
          <a:p>
            <a:pPr algn="ctr"/>
            <a:r>
              <a:rPr lang="ro-RO" sz="3200" b="1" dirty="0" smtClean="0"/>
              <a:t>The Romanian team presents</a:t>
            </a:r>
          </a:p>
          <a:p>
            <a:pPr algn="ctr"/>
            <a:r>
              <a:rPr lang="en-GB" sz="3200" b="1" dirty="0" smtClean="0">
                <a:solidFill>
                  <a:srgbClr val="FF0000"/>
                </a:solidFill>
              </a:rPr>
              <a:t>‘Let’s  </a:t>
            </a:r>
            <a:r>
              <a:rPr lang="en-GB" sz="3200" b="1" dirty="0" smtClean="0">
                <a:solidFill>
                  <a:srgbClr val="FFFF00"/>
                </a:solidFill>
              </a:rPr>
              <a:t>Do</a:t>
            </a:r>
            <a:r>
              <a:rPr lang="en-GB" sz="3200" b="1" dirty="0" smtClean="0">
                <a:solidFill>
                  <a:srgbClr val="FF0000"/>
                </a:solidFill>
              </a:rPr>
              <a:t> </a:t>
            </a:r>
            <a:r>
              <a:rPr lang="en-GB" sz="3200" b="1" dirty="0" smtClean="0">
                <a:solidFill>
                  <a:srgbClr val="002060"/>
                </a:solidFill>
              </a:rPr>
              <a:t>Sports</a:t>
            </a:r>
            <a:r>
              <a:rPr lang="ro-RO" sz="3200" b="1" dirty="0" smtClean="0">
                <a:solidFill>
                  <a:srgbClr val="002060"/>
                </a:solidFill>
              </a:rPr>
              <a:t>!</a:t>
            </a:r>
            <a:r>
              <a:rPr lang="en-GB" sz="3200" b="1" dirty="0" smtClean="0">
                <a:solidFill>
                  <a:srgbClr val="002060"/>
                </a:solidFill>
              </a:rPr>
              <a:t>’</a:t>
            </a:r>
          </a:p>
          <a:p>
            <a:pPr algn="ctr"/>
            <a:endParaRPr lang="ro-RO" sz="3200" b="1" dirty="0" smtClean="0">
              <a:solidFill>
                <a:srgbClr val="002060"/>
              </a:solidFill>
            </a:endParaRPr>
          </a:p>
          <a:p>
            <a:pPr algn="ctr"/>
            <a:r>
              <a:rPr lang="ro-RO" sz="3200" b="1" dirty="0" smtClean="0">
                <a:solidFill>
                  <a:srgbClr val="002060"/>
                </a:solidFill>
              </a:rPr>
              <a:t> </a:t>
            </a:r>
            <a:r>
              <a:rPr lang="ro-RO" sz="2800" b="1" dirty="0" smtClean="0"/>
              <a:t>The survey was conducted on 15</a:t>
            </a:r>
            <a:r>
              <a:rPr lang="en-GB" sz="2800" b="1" dirty="0" smtClean="0"/>
              <a:t>2</a:t>
            </a:r>
            <a:r>
              <a:rPr lang="ro-RO" sz="2800" b="1" dirty="0" smtClean="0"/>
              <a:t> students from our school</a:t>
            </a:r>
            <a:r>
              <a:rPr lang="en-GB" sz="2800" b="1" dirty="0" smtClean="0"/>
              <a:t> </a:t>
            </a:r>
            <a:endParaRPr lang="ro-RO" sz="28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142976" y="714356"/>
          <a:ext cx="7143800" cy="407196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142976" y="5000636"/>
            <a:ext cx="6858048" cy="1077218"/>
          </a:xfrm>
          <a:prstGeom prst="rect">
            <a:avLst/>
          </a:prstGeom>
        </p:spPr>
        <p:txBody>
          <a:bodyPr wrap="square">
            <a:spAutoFit/>
          </a:bodyPr>
          <a:lstStyle/>
          <a:p>
            <a:r>
              <a:rPr lang="en-US" sz="1600" dirty="0" smtClean="0"/>
              <a:t>56 people would like swimming,  27 find basketball and martial arts attractive , whilst                                                                                                                                                                                      23 like athletics , 10 are convinced that gym has many benefits, 35  would like </a:t>
            </a:r>
            <a:r>
              <a:rPr lang="en-US" sz="1600" dirty="0" err="1" smtClean="0"/>
              <a:t>practising</a:t>
            </a:r>
            <a:r>
              <a:rPr lang="en-US" sz="1600" dirty="0" smtClean="0"/>
              <a:t> other sports in the future. </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8929718" cy="514351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85720" y="4929198"/>
            <a:ext cx="8358246" cy="1815882"/>
          </a:xfrm>
          <a:prstGeom prst="rect">
            <a:avLst/>
          </a:prstGeom>
        </p:spPr>
        <p:txBody>
          <a:bodyPr wrap="square">
            <a:spAutoFit/>
          </a:bodyPr>
          <a:lstStyle/>
          <a:p>
            <a:r>
              <a:rPr lang="en-US" sz="1600" dirty="0" smtClean="0"/>
              <a:t>87 students would like taking up their previous option as it would be fun, 56 consider that it is an amazing method of keeping them fit, 42 students’ s belief is that they would increase both physical and mental abilities , 52 feel like they are able to get rid of daily stress, 24 state that they recharge their batteries, 19 know that they can meet their friends and spend active and quality time with them, 17 assert sports confer them the chance to expand their social skills , 15 suggest doing sports because it would help them develop their goal-setting skills and 5 students say that it is easy to do.  </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414216708"/>
              </p:ext>
            </p:extLst>
          </p:nvPr>
        </p:nvGraphicFramePr>
        <p:xfrm>
          <a:off x="1115616" y="548681"/>
          <a:ext cx="6905652" cy="3308950"/>
        </p:xfrm>
        <a:graphic>
          <a:graphicData uri="http://schemas.openxmlformats.org/drawingml/2006/table">
            <a:tbl>
              <a:tblPr/>
              <a:tblGrid>
                <a:gridCol w="6281412"/>
                <a:gridCol w="624240"/>
              </a:tblGrid>
              <a:tr h="661790">
                <a:tc>
                  <a:txBody>
                    <a:bodyPr/>
                    <a:lstStyle/>
                    <a:p>
                      <a:pPr algn="ctr" fontAlgn="b"/>
                      <a:r>
                        <a:rPr lang="en-US" sz="1600" b="1" i="0" u="none" strike="noStrike" dirty="0" smtClean="0">
                          <a:solidFill>
                            <a:srgbClr val="000000"/>
                          </a:solidFill>
                          <a:latin typeface="+mj-lt"/>
                          <a:cs typeface="Times New Roman" pitchFamily="18" charset="0"/>
                        </a:rPr>
                        <a:t>11 )Which </a:t>
                      </a:r>
                      <a:r>
                        <a:rPr lang="en-US" sz="1600" b="1" i="0" u="none" strike="noStrike" dirty="0">
                          <a:solidFill>
                            <a:srgbClr val="000000"/>
                          </a:solidFill>
                          <a:latin typeface="+mj-lt"/>
                          <a:cs typeface="Times New Roman" pitchFamily="18" charset="0"/>
                        </a:rPr>
                        <a:t>statement best describes your views towards sports-related activities that you participate in.</a:t>
                      </a:r>
                    </a:p>
                  </a:txBody>
                  <a:tcPr marL="8610" marR="8610" marT="8610" marB="0" anchor="b">
                    <a:lnL>
                      <a:noFill/>
                    </a:lnL>
                    <a:lnR>
                      <a:noFill/>
                    </a:lnR>
                    <a:lnT>
                      <a:noFill/>
                    </a:lnT>
                    <a:lnB>
                      <a:noFill/>
                    </a:lnB>
                  </a:tcPr>
                </a:tc>
                <a:tc>
                  <a:txBody>
                    <a:bodyPr/>
                    <a:lstStyle/>
                    <a:p>
                      <a:pPr algn="ctr" fontAlgn="b"/>
                      <a:endParaRPr lang="en-US" sz="1600" b="1" i="0" u="none" strike="noStrike" dirty="0">
                        <a:solidFill>
                          <a:srgbClr val="000000"/>
                        </a:solidFill>
                        <a:latin typeface="+mj-lt"/>
                        <a:cs typeface="Times New Roman" pitchFamily="18" charset="0"/>
                      </a:endParaRPr>
                    </a:p>
                  </a:txBody>
                  <a:tcPr marL="8610" marR="8610" marT="8610" marB="0" anchor="b">
                    <a:lnL>
                      <a:noFill/>
                    </a:lnL>
                    <a:lnR>
                      <a:noFill/>
                    </a:lnR>
                    <a:lnT>
                      <a:noFill/>
                    </a:lnT>
                    <a:lnB>
                      <a:noFill/>
                    </a:lnB>
                  </a:tcPr>
                </a:tc>
              </a:tr>
              <a:tr h="661790">
                <a:tc>
                  <a:txBody>
                    <a:bodyPr/>
                    <a:lstStyle/>
                    <a:p>
                      <a:pPr algn="ctr" fontAlgn="b"/>
                      <a:r>
                        <a:rPr lang="en-US" sz="1600" b="1" i="0" u="none" strike="noStrike" dirty="0">
                          <a:solidFill>
                            <a:srgbClr val="000000"/>
                          </a:solidFill>
                          <a:latin typeface="+mj-lt"/>
                          <a:cs typeface="Times New Roman" pitchFamily="18" charset="0"/>
                        </a:rPr>
                        <a:t>I enjoy competitive sports activities</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37</a:t>
                      </a:r>
                    </a:p>
                  </a:txBody>
                  <a:tcPr marL="8610" marR="8610" marT="8610" marB="0" anchor="b">
                    <a:lnL>
                      <a:noFill/>
                    </a:lnL>
                    <a:lnR>
                      <a:noFill/>
                    </a:lnR>
                    <a:lnT>
                      <a:noFill/>
                    </a:lnT>
                    <a:lnB>
                      <a:noFill/>
                    </a:lnB>
                  </a:tcPr>
                </a:tc>
              </a:tr>
              <a:tr h="661790">
                <a:tc>
                  <a:txBody>
                    <a:bodyPr/>
                    <a:lstStyle/>
                    <a:p>
                      <a:pPr algn="ctr" fontAlgn="b"/>
                      <a:r>
                        <a:rPr lang="en-US" sz="1600" b="1" i="0" u="none" strike="noStrike" dirty="0">
                          <a:solidFill>
                            <a:srgbClr val="000000"/>
                          </a:solidFill>
                          <a:latin typeface="+mj-lt"/>
                          <a:cs typeface="Times New Roman" pitchFamily="18" charset="0"/>
                        </a:rPr>
                        <a:t>I prefer sports that focus on individual achievement to team ones</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22</a:t>
                      </a:r>
                    </a:p>
                  </a:txBody>
                  <a:tcPr marL="8610" marR="8610" marT="8610" marB="0" anchor="b">
                    <a:lnL>
                      <a:noFill/>
                    </a:lnL>
                    <a:lnR>
                      <a:noFill/>
                    </a:lnR>
                    <a:lnT>
                      <a:noFill/>
                    </a:lnT>
                    <a:lnB>
                      <a:noFill/>
                    </a:lnB>
                  </a:tcPr>
                </a:tc>
              </a:tr>
              <a:tr h="661790">
                <a:tc>
                  <a:txBody>
                    <a:bodyPr/>
                    <a:lstStyle/>
                    <a:p>
                      <a:pPr algn="ctr" fontAlgn="b"/>
                      <a:r>
                        <a:rPr lang="en-US" sz="1600" b="1" i="0" u="none" strike="noStrike" dirty="0">
                          <a:solidFill>
                            <a:srgbClr val="000000"/>
                          </a:solidFill>
                          <a:latin typeface="+mj-lt"/>
                          <a:cs typeface="Times New Roman" pitchFamily="18" charset="0"/>
                        </a:rPr>
                        <a:t>My health depends on being active</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56</a:t>
                      </a:r>
                    </a:p>
                  </a:txBody>
                  <a:tcPr marL="8610" marR="8610" marT="8610" marB="0" anchor="b">
                    <a:lnL>
                      <a:noFill/>
                    </a:lnL>
                    <a:lnR>
                      <a:noFill/>
                    </a:lnR>
                    <a:lnT>
                      <a:noFill/>
                    </a:lnT>
                    <a:lnB>
                      <a:noFill/>
                    </a:lnB>
                  </a:tcPr>
                </a:tc>
              </a:tr>
              <a:tr h="661790">
                <a:tc>
                  <a:txBody>
                    <a:bodyPr/>
                    <a:lstStyle/>
                    <a:p>
                      <a:pPr algn="ctr" fontAlgn="b"/>
                      <a:r>
                        <a:rPr lang="en-US" sz="1600" b="1" i="0" u="none" strike="noStrike">
                          <a:solidFill>
                            <a:srgbClr val="000000"/>
                          </a:solidFill>
                          <a:latin typeface="+mj-lt"/>
                          <a:cs typeface="Times New Roman" pitchFamily="18" charset="0"/>
                        </a:rPr>
                        <a:t>Winning is important for me</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37</a:t>
                      </a:r>
                    </a:p>
                  </a:txBody>
                  <a:tcPr marL="8610" marR="8610" marT="8610" marB="0" anchor="b">
                    <a:lnL>
                      <a:noFill/>
                    </a:lnL>
                    <a:lnR>
                      <a:noFill/>
                    </a:lnR>
                    <a:lnT>
                      <a:noFill/>
                    </a:lnT>
                    <a:lnB>
                      <a:noFill/>
                    </a:lnB>
                  </a:tcPr>
                </a:tc>
              </a:tr>
            </a:tbl>
          </a:graphicData>
        </a:graphic>
      </p:graphicFrame>
      <p:sp>
        <p:nvSpPr>
          <p:cNvPr id="3" name="TextBox 2"/>
          <p:cNvSpPr txBox="1"/>
          <p:nvPr/>
        </p:nvSpPr>
        <p:spPr>
          <a:xfrm>
            <a:off x="971600" y="5085184"/>
            <a:ext cx="7848872" cy="1077218"/>
          </a:xfrm>
          <a:prstGeom prst="rect">
            <a:avLst/>
          </a:prstGeom>
          <a:noFill/>
        </p:spPr>
        <p:txBody>
          <a:bodyPr wrap="square" rtlCol="0">
            <a:spAutoFit/>
          </a:bodyPr>
          <a:lstStyle/>
          <a:p>
            <a:r>
              <a:rPr lang="en-US" sz="1600" dirty="0" smtClean="0"/>
              <a:t>56 claim that their health depends on them being active , 22 consider that individual sports bring more benefits than the team ones and 37 emphasize on one hand that winning is relevant for them and on the other hand that sports activities where they behave competitive are very enjoyable</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818845766"/>
              </p:ext>
            </p:extLst>
          </p:nvPr>
        </p:nvGraphicFramePr>
        <p:xfrm>
          <a:off x="1187624" y="476672"/>
          <a:ext cx="6834214" cy="2880892"/>
        </p:xfrm>
        <a:graphic>
          <a:graphicData uri="http://schemas.openxmlformats.org/drawingml/2006/table">
            <a:tbl>
              <a:tblPr/>
              <a:tblGrid>
                <a:gridCol w="6048396"/>
                <a:gridCol w="785818"/>
              </a:tblGrid>
              <a:tr h="720223">
                <a:tc>
                  <a:txBody>
                    <a:bodyPr/>
                    <a:lstStyle/>
                    <a:p>
                      <a:pPr algn="ctr" fontAlgn="b"/>
                      <a:r>
                        <a:rPr lang="en-US" sz="1600" b="1" i="0" u="none" strike="noStrike" dirty="0" smtClean="0">
                          <a:solidFill>
                            <a:srgbClr val="000000"/>
                          </a:solidFill>
                          <a:latin typeface="+mj-lt"/>
                          <a:cs typeface="Times New Roman" pitchFamily="18" charset="0"/>
                        </a:rPr>
                        <a:t>12) In </a:t>
                      </a:r>
                      <a:r>
                        <a:rPr lang="en-US" sz="1600" b="1" i="0" u="none" strike="noStrike" dirty="0">
                          <a:solidFill>
                            <a:srgbClr val="000000"/>
                          </a:solidFill>
                          <a:latin typeface="+mj-lt"/>
                          <a:cs typeface="Times New Roman" pitchFamily="18" charset="0"/>
                        </a:rPr>
                        <a:t>your opinion, does the time you dedicate to sports compromise somehow your study or homework? </a:t>
                      </a:r>
                    </a:p>
                  </a:txBody>
                  <a:tcPr marL="8610" marR="8610" marT="8610" marB="0" anchor="b">
                    <a:lnL>
                      <a:noFill/>
                    </a:lnL>
                    <a:lnR>
                      <a:noFill/>
                    </a:lnR>
                    <a:lnT>
                      <a:noFill/>
                    </a:lnT>
                    <a:lnB>
                      <a:noFill/>
                    </a:lnB>
                  </a:tcPr>
                </a:tc>
                <a:tc>
                  <a:txBody>
                    <a:bodyPr/>
                    <a:lstStyle/>
                    <a:p>
                      <a:pPr algn="ctr" fontAlgn="b"/>
                      <a:endParaRPr lang="en-US" sz="1600" b="1" i="0" u="none" strike="noStrike">
                        <a:solidFill>
                          <a:srgbClr val="000000"/>
                        </a:solidFill>
                        <a:latin typeface="+mj-lt"/>
                        <a:cs typeface="Times New Roman" pitchFamily="18" charset="0"/>
                      </a:endParaRPr>
                    </a:p>
                  </a:txBody>
                  <a:tcPr marL="8610" marR="8610" marT="8610" marB="0" anchor="b">
                    <a:lnL>
                      <a:noFill/>
                    </a:lnL>
                    <a:lnR>
                      <a:noFill/>
                    </a:lnR>
                    <a:lnT>
                      <a:noFill/>
                    </a:lnT>
                    <a:lnB>
                      <a:noFill/>
                    </a:lnB>
                  </a:tcPr>
                </a:tc>
              </a:tr>
              <a:tr h="720223">
                <a:tc>
                  <a:txBody>
                    <a:bodyPr/>
                    <a:lstStyle/>
                    <a:p>
                      <a:pPr algn="ctr" fontAlgn="b"/>
                      <a:r>
                        <a:rPr lang="en-US" sz="1600" b="1" i="0" u="none" strike="noStrike" dirty="0">
                          <a:solidFill>
                            <a:srgbClr val="000000"/>
                          </a:solidFill>
                          <a:latin typeface="+mj-lt"/>
                          <a:cs typeface="Times New Roman" pitchFamily="18" charset="0"/>
                        </a:rPr>
                        <a:t>I don't know - not sure</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61</a:t>
                      </a:r>
                    </a:p>
                  </a:txBody>
                  <a:tcPr marL="8610" marR="8610" marT="8610" marB="0" anchor="b">
                    <a:lnL>
                      <a:noFill/>
                    </a:lnL>
                    <a:lnR>
                      <a:noFill/>
                    </a:lnR>
                    <a:lnT>
                      <a:noFill/>
                    </a:lnT>
                    <a:lnB>
                      <a:noFill/>
                    </a:lnB>
                  </a:tcPr>
                </a:tc>
              </a:tr>
              <a:tr h="720223">
                <a:tc>
                  <a:txBody>
                    <a:bodyPr/>
                    <a:lstStyle/>
                    <a:p>
                      <a:pPr algn="ctr" fontAlgn="b"/>
                      <a:r>
                        <a:rPr lang="en-US" sz="1600" b="1" i="0" u="none" strike="noStrike" dirty="0">
                          <a:solidFill>
                            <a:srgbClr val="000000"/>
                          </a:solidFill>
                          <a:latin typeface="+mj-lt"/>
                          <a:cs typeface="Times New Roman" pitchFamily="18" charset="0"/>
                        </a:rPr>
                        <a:t>No</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54</a:t>
                      </a:r>
                    </a:p>
                  </a:txBody>
                  <a:tcPr marL="8610" marR="8610" marT="8610" marB="0" anchor="b">
                    <a:lnL>
                      <a:noFill/>
                    </a:lnL>
                    <a:lnR>
                      <a:noFill/>
                    </a:lnR>
                    <a:lnT>
                      <a:noFill/>
                    </a:lnT>
                    <a:lnB>
                      <a:noFill/>
                    </a:lnB>
                  </a:tcPr>
                </a:tc>
              </a:tr>
              <a:tr h="720223">
                <a:tc>
                  <a:txBody>
                    <a:bodyPr/>
                    <a:lstStyle/>
                    <a:p>
                      <a:pPr algn="ctr" fontAlgn="b"/>
                      <a:r>
                        <a:rPr lang="en-US" sz="1600" b="1" i="0" u="none" strike="noStrike" dirty="0">
                          <a:solidFill>
                            <a:srgbClr val="000000"/>
                          </a:solidFill>
                          <a:latin typeface="+mj-lt"/>
                          <a:cs typeface="Times New Roman" pitchFamily="18" charset="0"/>
                        </a:rPr>
                        <a:t>Yes</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37</a:t>
                      </a:r>
                    </a:p>
                  </a:txBody>
                  <a:tcPr marL="8610" marR="8610" marT="8610" marB="0" anchor="b">
                    <a:lnL>
                      <a:noFill/>
                    </a:lnL>
                    <a:lnR>
                      <a:noFill/>
                    </a:lnR>
                    <a:lnT>
                      <a:noFill/>
                    </a:lnT>
                    <a:lnB>
                      <a:noFill/>
                    </a:lnB>
                  </a:tcPr>
                </a:tc>
              </a:tr>
            </a:tbl>
          </a:graphicData>
        </a:graphic>
      </p:graphicFrame>
      <p:sp>
        <p:nvSpPr>
          <p:cNvPr id="3" name="TextBox 2"/>
          <p:cNvSpPr txBox="1"/>
          <p:nvPr/>
        </p:nvSpPr>
        <p:spPr>
          <a:xfrm>
            <a:off x="539552" y="4500570"/>
            <a:ext cx="8136904" cy="830997"/>
          </a:xfrm>
          <a:prstGeom prst="rect">
            <a:avLst/>
          </a:prstGeom>
          <a:noFill/>
        </p:spPr>
        <p:txBody>
          <a:bodyPr wrap="square" rtlCol="0">
            <a:spAutoFit/>
          </a:bodyPr>
          <a:lstStyle/>
          <a:p>
            <a:r>
              <a:rPr lang="en-US" sz="1600" dirty="0" smtClean="0"/>
              <a:t>From 37 students’ points of view sports compromise the time allocated to school, 54 don’t think sports affect their learning skills, the other 61 people are not certain about the impact that sports come along with </a:t>
            </a:r>
            <a:r>
              <a:rPr lang="en-US" sz="1600" dirty="0"/>
              <a:t>.</a:t>
            </a:r>
            <a:r>
              <a:rPr lang="en-US" sz="1600" dirty="0" smtClean="0"/>
              <a:t> </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09826320"/>
              </p:ext>
            </p:extLst>
          </p:nvPr>
        </p:nvGraphicFramePr>
        <p:xfrm>
          <a:off x="1475656" y="476672"/>
          <a:ext cx="6357982" cy="3286146"/>
        </p:xfrm>
        <a:graphic>
          <a:graphicData uri="http://schemas.openxmlformats.org/drawingml/2006/table">
            <a:tbl>
              <a:tblPr/>
              <a:tblGrid>
                <a:gridCol w="5783249"/>
                <a:gridCol w="574733"/>
              </a:tblGrid>
              <a:tr h="929651">
                <a:tc>
                  <a:txBody>
                    <a:bodyPr/>
                    <a:lstStyle/>
                    <a:p>
                      <a:pPr algn="ctr" fontAlgn="b"/>
                      <a:r>
                        <a:rPr lang="en-US" sz="1600" b="1" i="0" u="none" strike="noStrike" dirty="0" smtClean="0">
                          <a:solidFill>
                            <a:srgbClr val="000000"/>
                          </a:solidFill>
                          <a:latin typeface="+mj-lt"/>
                          <a:cs typeface="Times New Roman" pitchFamily="18" charset="0"/>
                        </a:rPr>
                        <a:t>13) How </a:t>
                      </a:r>
                      <a:r>
                        <a:rPr lang="en-US" sz="1600" b="1" i="0" u="none" strike="noStrike" dirty="0">
                          <a:solidFill>
                            <a:srgbClr val="000000"/>
                          </a:solidFill>
                          <a:latin typeface="+mj-lt"/>
                          <a:cs typeface="Times New Roman" pitchFamily="18" charset="0"/>
                        </a:rPr>
                        <a:t>difficult do you find it to balance your sports activities and school efforts? </a:t>
                      </a:r>
                    </a:p>
                  </a:txBody>
                  <a:tcPr marL="8610" marR="8610" marT="8610" marB="0" anchor="b">
                    <a:lnL>
                      <a:noFill/>
                    </a:lnL>
                    <a:lnR>
                      <a:noFill/>
                    </a:lnR>
                    <a:lnT>
                      <a:noFill/>
                    </a:lnT>
                    <a:lnB>
                      <a:noFill/>
                    </a:lnB>
                  </a:tcPr>
                </a:tc>
                <a:tc>
                  <a:txBody>
                    <a:bodyPr/>
                    <a:lstStyle/>
                    <a:p>
                      <a:pPr algn="ctr" fontAlgn="b"/>
                      <a:endParaRPr lang="en-US" sz="1600" b="1" i="0" u="none" strike="noStrike">
                        <a:solidFill>
                          <a:srgbClr val="000000"/>
                        </a:solidFill>
                        <a:latin typeface="+mj-lt"/>
                        <a:cs typeface="Times New Roman" pitchFamily="18" charset="0"/>
                      </a:endParaRPr>
                    </a:p>
                  </a:txBody>
                  <a:tcPr marL="8610" marR="8610" marT="8610" marB="0" anchor="b">
                    <a:lnL>
                      <a:noFill/>
                    </a:lnL>
                    <a:lnR>
                      <a:noFill/>
                    </a:lnR>
                    <a:lnT>
                      <a:noFill/>
                    </a:lnT>
                    <a:lnB>
                      <a:noFill/>
                    </a:lnB>
                  </a:tcPr>
                </a:tc>
              </a:tr>
              <a:tr h="471299">
                <a:tc>
                  <a:txBody>
                    <a:bodyPr/>
                    <a:lstStyle/>
                    <a:p>
                      <a:pPr algn="ctr" fontAlgn="b"/>
                      <a:r>
                        <a:rPr lang="en-US" sz="1600" b="1" i="0" u="none" strike="noStrike" dirty="0">
                          <a:solidFill>
                            <a:srgbClr val="000000"/>
                          </a:solidFill>
                          <a:latin typeface="+mj-lt"/>
                          <a:cs typeface="Times New Roman" pitchFamily="18" charset="0"/>
                        </a:rPr>
                        <a:t>Extremely difficult</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12</a:t>
                      </a:r>
                    </a:p>
                  </a:txBody>
                  <a:tcPr marL="8610" marR="8610" marT="8610" marB="0" anchor="b">
                    <a:lnL>
                      <a:noFill/>
                    </a:lnL>
                    <a:lnR>
                      <a:noFill/>
                    </a:lnR>
                    <a:lnT>
                      <a:noFill/>
                    </a:lnT>
                    <a:lnB>
                      <a:noFill/>
                    </a:lnB>
                  </a:tcPr>
                </a:tc>
              </a:tr>
              <a:tr h="471299">
                <a:tc>
                  <a:txBody>
                    <a:bodyPr/>
                    <a:lstStyle/>
                    <a:p>
                      <a:pPr algn="ctr" fontAlgn="b"/>
                      <a:r>
                        <a:rPr lang="en-US" sz="1600" b="1" i="0" u="none" strike="noStrike">
                          <a:solidFill>
                            <a:srgbClr val="000000"/>
                          </a:solidFill>
                          <a:latin typeface="+mj-lt"/>
                          <a:cs typeface="Times New Roman" pitchFamily="18" charset="0"/>
                        </a:rPr>
                        <a:t>Moderately difficult</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56</a:t>
                      </a:r>
                    </a:p>
                  </a:txBody>
                  <a:tcPr marL="8610" marR="8610" marT="8610" marB="0" anchor="b">
                    <a:lnL>
                      <a:noFill/>
                    </a:lnL>
                    <a:lnR>
                      <a:noFill/>
                    </a:lnR>
                    <a:lnT>
                      <a:noFill/>
                    </a:lnT>
                    <a:lnB>
                      <a:noFill/>
                    </a:lnB>
                  </a:tcPr>
                </a:tc>
              </a:tr>
              <a:tr h="471299">
                <a:tc>
                  <a:txBody>
                    <a:bodyPr/>
                    <a:lstStyle/>
                    <a:p>
                      <a:pPr algn="ctr" fontAlgn="b"/>
                      <a:r>
                        <a:rPr lang="en-US" sz="1600" b="1" i="0" u="none" strike="noStrike">
                          <a:solidFill>
                            <a:srgbClr val="000000"/>
                          </a:solidFill>
                          <a:latin typeface="+mj-lt"/>
                          <a:cs typeface="Times New Roman" pitchFamily="18" charset="0"/>
                        </a:rPr>
                        <a:t>Not at all difficult</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40</a:t>
                      </a:r>
                    </a:p>
                  </a:txBody>
                  <a:tcPr marL="8610" marR="8610" marT="8610" marB="0" anchor="b">
                    <a:lnL>
                      <a:noFill/>
                    </a:lnL>
                    <a:lnR>
                      <a:noFill/>
                    </a:lnR>
                    <a:lnT>
                      <a:noFill/>
                    </a:lnT>
                    <a:lnB>
                      <a:noFill/>
                    </a:lnB>
                  </a:tcPr>
                </a:tc>
              </a:tr>
              <a:tr h="471299">
                <a:tc>
                  <a:txBody>
                    <a:bodyPr/>
                    <a:lstStyle/>
                    <a:p>
                      <a:pPr algn="ctr" fontAlgn="b"/>
                      <a:r>
                        <a:rPr lang="en-US" sz="1600" b="1" i="0" u="none" strike="noStrike">
                          <a:solidFill>
                            <a:srgbClr val="000000"/>
                          </a:solidFill>
                          <a:latin typeface="+mj-lt"/>
                          <a:cs typeface="Times New Roman" pitchFamily="18" charset="0"/>
                        </a:rPr>
                        <a:t>Slightly difficult</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23</a:t>
                      </a:r>
                    </a:p>
                  </a:txBody>
                  <a:tcPr marL="8610" marR="8610" marT="8610" marB="0" anchor="b">
                    <a:lnL>
                      <a:noFill/>
                    </a:lnL>
                    <a:lnR>
                      <a:noFill/>
                    </a:lnR>
                    <a:lnT>
                      <a:noFill/>
                    </a:lnT>
                    <a:lnB>
                      <a:noFill/>
                    </a:lnB>
                  </a:tcPr>
                </a:tc>
              </a:tr>
              <a:tr h="471299">
                <a:tc>
                  <a:txBody>
                    <a:bodyPr/>
                    <a:lstStyle/>
                    <a:p>
                      <a:pPr algn="ctr" fontAlgn="b"/>
                      <a:r>
                        <a:rPr lang="en-US" sz="1600" b="1" i="0" u="none" strike="noStrike">
                          <a:solidFill>
                            <a:srgbClr val="000000"/>
                          </a:solidFill>
                          <a:latin typeface="+mj-lt"/>
                          <a:cs typeface="Times New Roman" pitchFamily="18" charset="0"/>
                        </a:rPr>
                        <a:t>Very difficult</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21</a:t>
                      </a:r>
                    </a:p>
                  </a:txBody>
                  <a:tcPr marL="8610" marR="8610" marT="8610" marB="0" anchor="b">
                    <a:lnL>
                      <a:noFill/>
                    </a:lnL>
                    <a:lnR>
                      <a:noFill/>
                    </a:lnR>
                    <a:lnT>
                      <a:noFill/>
                    </a:lnT>
                    <a:lnB>
                      <a:noFill/>
                    </a:lnB>
                  </a:tcPr>
                </a:tc>
              </a:tr>
            </a:tbl>
          </a:graphicData>
        </a:graphic>
      </p:graphicFrame>
      <p:sp>
        <p:nvSpPr>
          <p:cNvPr id="3" name="TextBox 2"/>
          <p:cNvSpPr txBox="1"/>
          <p:nvPr/>
        </p:nvSpPr>
        <p:spPr>
          <a:xfrm>
            <a:off x="838223" y="4725144"/>
            <a:ext cx="7632848" cy="830997"/>
          </a:xfrm>
          <a:prstGeom prst="rect">
            <a:avLst/>
          </a:prstGeom>
          <a:noFill/>
        </p:spPr>
        <p:txBody>
          <a:bodyPr wrap="square" rtlCol="0">
            <a:spAutoFit/>
          </a:bodyPr>
          <a:lstStyle/>
          <a:p>
            <a:r>
              <a:rPr lang="en-US" sz="1600" dirty="0" smtClean="0"/>
              <a:t>56 feel that balancing their sports activities and school efforts is moderately difficult, 40 don’t find it difficult at all, 23 think that it is slightly difficult, 21 regarded as it is very difficult and a number of 12 teenagers affirm this is a  very difficult thing  to them.</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754461349"/>
              </p:ext>
            </p:extLst>
          </p:nvPr>
        </p:nvGraphicFramePr>
        <p:xfrm>
          <a:off x="1187624" y="404664"/>
          <a:ext cx="7000924" cy="3071832"/>
        </p:xfrm>
        <a:graphic>
          <a:graphicData uri="http://schemas.openxmlformats.org/drawingml/2006/table">
            <a:tbl>
              <a:tblPr/>
              <a:tblGrid>
                <a:gridCol w="6368072"/>
                <a:gridCol w="632852"/>
              </a:tblGrid>
              <a:tr h="869022">
                <a:tc>
                  <a:txBody>
                    <a:bodyPr/>
                    <a:lstStyle/>
                    <a:p>
                      <a:pPr algn="ctr" fontAlgn="b"/>
                      <a:r>
                        <a:rPr lang="en-US" sz="1600" b="1" i="0" u="none" strike="noStrike" dirty="0" smtClean="0">
                          <a:solidFill>
                            <a:srgbClr val="000000"/>
                          </a:solidFill>
                          <a:latin typeface="+mj-lt"/>
                          <a:cs typeface="Times New Roman" pitchFamily="18" charset="0"/>
                        </a:rPr>
                        <a:t>14) How </a:t>
                      </a:r>
                      <a:r>
                        <a:rPr lang="en-US" sz="1600" b="1" i="0" u="none" strike="noStrike" dirty="0">
                          <a:solidFill>
                            <a:srgbClr val="000000"/>
                          </a:solidFill>
                          <a:latin typeface="+mj-lt"/>
                          <a:cs typeface="Times New Roman" pitchFamily="18" charset="0"/>
                        </a:rPr>
                        <a:t>much understanding are your teachers and parents about your involvement in sports activities? </a:t>
                      </a:r>
                    </a:p>
                  </a:txBody>
                  <a:tcPr marL="8610" marR="8610" marT="8610" marB="0" anchor="b">
                    <a:lnL>
                      <a:noFill/>
                    </a:lnL>
                    <a:lnR>
                      <a:noFill/>
                    </a:lnR>
                    <a:lnT>
                      <a:noFill/>
                    </a:lnT>
                    <a:lnB>
                      <a:noFill/>
                    </a:lnB>
                  </a:tcPr>
                </a:tc>
                <a:tc>
                  <a:txBody>
                    <a:bodyPr/>
                    <a:lstStyle/>
                    <a:p>
                      <a:pPr algn="ctr" fontAlgn="b"/>
                      <a:endParaRPr lang="en-US" sz="1600" b="1" i="0" u="none" strike="noStrike">
                        <a:solidFill>
                          <a:srgbClr val="000000"/>
                        </a:solidFill>
                        <a:latin typeface="+mj-lt"/>
                        <a:cs typeface="Times New Roman" pitchFamily="18" charset="0"/>
                      </a:endParaRPr>
                    </a:p>
                  </a:txBody>
                  <a:tcPr marL="8610" marR="8610" marT="8610" marB="0" anchor="b">
                    <a:lnL>
                      <a:noFill/>
                    </a:lnL>
                    <a:lnR>
                      <a:noFill/>
                    </a:lnR>
                    <a:lnT>
                      <a:noFill/>
                    </a:lnT>
                    <a:lnB>
                      <a:noFill/>
                    </a:lnB>
                  </a:tcPr>
                </a:tc>
              </a:tr>
              <a:tr h="440562">
                <a:tc>
                  <a:txBody>
                    <a:bodyPr/>
                    <a:lstStyle/>
                    <a:p>
                      <a:pPr algn="ctr" fontAlgn="b"/>
                      <a:r>
                        <a:rPr lang="en-US" sz="1600" b="1" i="0" u="none" strike="noStrike">
                          <a:solidFill>
                            <a:srgbClr val="000000"/>
                          </a:solidFill>
                          <a:latin typeface="+mj-lt"/>
                          <a:cs typeface="Times New Roman" pitchFamily="18" charset="0"/>
                        </a:rPr>
                        <a:t>Extremely understanding</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20</a:t>
                      </a:r>
                    </a:p>
                  </a:txBody>
                  <a:tcPr marL="8610" marR="8610" marT="8610" marB="0" anchor="b">
                    <a:lnL>
                      <a:noFill/>
                    </a:lnL>
                    <a:lnR>
                      <a:noFill/>
                    </a:lnR>
                    <a:lnT>
                      <a:noFill/>
                    </a:lnT>
                    <a:lnB>
                      <a:noFill/>
                    </a:lnB>
                  </a:tcPr>
                </a:tc>
              </a:tr>
              <a:tr h="440562">
                <a:tc>
                  <a:txBody>
                    <a:bodyPr/>
                    <a:lstStyle/>
                    <a:p>
                      <a:pPr algn="ctr" fontAlgn="b"/>
                      <a:r>
                        <a:rPr lang="en-US" sz="1600" b="1" i="0" u="none" strike="noStrike" dirty="0">
                          <a:solidFill>
                            <a:srgbClr val="000000"/>
                          </a:solidFill>
                          <a:latin typeface="+mj-lt"/>
                          <a:cs typeface="Times New Roman" pitchFamily="18" charset="0"/>
                        </a:rPr>
                        <a:t>Moderately understanding</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58</a:t>
                      </a:r>
                    </a:p>
                  </a:txBody>
                  <a:tcPr marL="8610" marR="8610" marT="8610" marB="0" anchor="b">
                    <a:lnL>
                      <a:noFill/>
                    </a:lnL>
                    <a:lnR>
                      <a:noFill/>
                    </a:lnR>
                    <a:lnT>
                      <a:noFill/>
                    </a:lnT>
                    <a:lnB>
                      <a:noFill/>
                    </a:lnB>
                  </a:tcPr>
                </a:tc>
              </a:tr>
              <a:tr h="440562">
                <a:tc>
                  <a:txBody>
                    <a:bodyPr/>
                    <a:lstStyle/>
                    <a:p>
                      <a:pPr algn="ctr" fontAlgn="b"/>
                      <a:r>
                        <a:rPr lang="en-US" sz="1600" b="1" i="0" u="none" strike="noStrike" dirty="0">
                          <a:solidFill>
                            <a:srgbClr val="000000"/>
                          </a:solidFill>
                          <a:latin typeface="+mj-lt"/>
                          <a:cs typeface="Times New Roman" pitchFamily="18" charset="0"/>
                        </a:rPr>
                        <a:t>Not at all understanding</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12</a:t>
                      </a:r>
                    </a:p>
                  </a:txBody>
                  <a:tcPr marL="8610" marR="8610" marT="8610" marB="0" anchor="b">
                    <a:lnL>
                      <a:noFill/>
                    </a:lnL>
                    <a:lnR>
                      <a:noFill/>
                    </a:lnR>
                    <a:lnT>
                      <a:noFill/>
                    </a:lnT>
                    <a:lnB>
                      <a:noFill/>
                    </a:lnB>
                  </a:tcPr>
                </a:tc>
              </a:tr>
              <a:tr h="440562">
                <a:tc>
                  <a:txBody>
                    <a:bodyPr/>
                    <a:lstStyle/>
                    <a:p>
                      <a:pPr algn="ctr" fontAlgn="b"/>
                      <a:r>
                        <a:rPr lang="en-US" sz="1600" b="1" i="0" u="none" strike="noStrike">
                          <a:solidFill>
                            <a:srgbClr val="000000"/>
                          </a:solidFill>
                          <a:latin typeface="+mj-lt"/>
                          <a:cs typeface="Times New Roman" pitchFamily="18" charset="0"/>
                        </a:rPr>
                        <a:t>Slightly understanding</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18</a:t>
                      </a:r>
                    </a:p>
                  </a:txBody>
                  <a:tcPr marL="8610" marR="8610" marT="8610" marB="0" anchor="b">
                    <a:lnL>
                      <a:noFill/>
                    </a:lnL>
                    <a:lnR>
                      <a:noFill/>
                    </a:lnR>
                    <a:lnT>
                      <a:noFill/>
                    </a:lnT>
                    <a:lnB>
                      <a:noFill/>
                    </a:lnB>
                  </a:tcPr>
                </a:tc>
              </a:tr>
              <a:tr h="440562">
                <a:tc>
                  <a:txBody>
                    <a:bodyPr/>
                    <a:lstStyle/>
                    <a:p>
                      <a:pPr algn="ctr" fontAlgn="b"/>
                      <a:r>
                        <a:rPr lang="en-US" sz="1600" b="1" i="0" u="none" strike="noStrike" dirty="0">
                          <a:solidFill>
                            <a:srgbClr val="000000"/>
                          </a:solidFill>
                          <a:latin typeface="+mj-lt"/>
                          <a:cs typeface="Times New Roman" pitchFamily="18" charset="0"/>
                        </a:rPr>
                        <a:t>Very understanding</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44</a:t>
                      </a:r>
                    </a:p>
                  </a:txBody>
                  <a:tcPr marL="8610" marR="8610" marT="8610" marB="0" anchor="b">
                    <a:lnL>
                      <a:noFill/>
                    </a:lnL>
                    <a:lnR>
                      <a:noFill/>
                    </a:lnR>
                    <a:lnT>
                      <a:noFill/>
                    </a:lnT>
                    <a:lnB>
                      <a:noFill/>
                    </a:lnB>
                  </a:tcPr>
                </a:tc>
              </a:tr>
            </a:tbl>
          </a:graphicData>
        </a:graphic>
      </p:graphicFrame>
      <p:sp>
        <p:nvSpPr>
          <p:cNvPr id="3" name="TextBox 2"/>
          <p:cNvSpPr txBox="1"/>
          <p:nvPr/>
        </p:nvSpPr>
        <p:spPr>
          <a:xfrm>
            <a:off x="683568" y="4797152"/>
            <a:ext cx="7992888" cy="830997"/>
          </a:xfrm>
          <a:prstGeom prst="rect">
            <a:avLst/>
          </a:prstGeom>
          <a:noFill/>
        </p:spPr>
        <p:txBody>
          <a:bodyPr wrap="square" rtlCol="0">
            <a:spAutoFit/>
          </a:bodyPr>
          <a:lstStyle/>
          <a:p>
            <a:r>
              <a:rPr lang="en-US" sz="1600" dirty="0" smtClean="0"/>
              <a:t>58 support in moderation the children’s involvement concerning sports activities, 44 have a very understanding attitude,20  are truly sympathetic towards the dedication assigned to sports and 12 are not open at all.   </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71472" y="214290"/>
          <a:ext cx="8286808" cy="4214842"/>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571472" y="4572008"/>
            <a:ext cx="8215370" cy="1815882"/>
          </a:xfrm>
          <a:prstGeom prst="rect">
            <a:avLst/>
          </a:prstGeom>
        </p:spPr>
        <p:txBody>
          <a:bodyPr wrap="square">
            <a:spAutoFit/>
          </a:bodyPr>
          <a:lstStyle/>
          <a:p>
            <a:r>
              <a:rPr lang="en-US" sz="1600" dirty="0" smtClean="0"/>
              <a:t>66 respondents claim  that after doing sports they were able to understand what a truly  healthy lifestyle is, </a:t>
            </a:r>
          </a:p>
          <a:p>
            <a:r>
              <a:rPr lang="en-US" sz="1600" dirty="0" smtClean="0"/>
              <a:t>26 speak their minds saying that certain types of activities are  beneficial since they make  students understand why it is important to  do sports,25 propose the fundamental advantage of sports as being the fact that  they make students obtain useful life-long habits ,22 recognize that they gain self-confidence and last but not least,13 learn how to perfect their teamwork spirit and moreover their  tolerance in special situations. </a:t>
            </a:r>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274838"/>
            <a:ext cx="6929486" cy="2677656"/>
          </a:xfrm>
          <a:prstGeom prst="rect">
            <a:avLst/>
          </a:prstGeom>
        </p:spPr>
        <p:txBody>
          <a:bodyPr wrap="square">
            <a:spAutoFit/>
          </a:bodyPr>
          <a:lstStyle/>
          <a:p>
            <a:pPr lvl="0" fontAlgn="base">
              <a:spcBef>
                <a:spcPct val="0"/>
              </a:spcBef>
              <a:spcAft>
                <a:spcPct val="0"/>
              </a:spcAft>
            </a:pPr>
            <a:r>
              <a:rPr lang="en-US" sz="2400" dirty="0" smtClean="0">
                <a:solidFill>
                  <a:srgbClr val="222222"/>
                </a:solidFill>
                <a:latin typeface="Trebuchet MS" pitchFamily="34" charset="0"/>
                <a:cs typeface="Arial" pitchFamily="34" charset="0"/>
              </a:rPr>
              <a:t>"</a:t>
            </a:r>
            <a:r>
              <a:rPr lang="en-US" sz="2400" b="1" dirty="0" smtClean="0">
                <a:solidFill>
                  <a:srgbClr val="222222"/>
                </a:solidFill>
                <a:latin typeface="Trebuchet MS" pitchFamily="34" charset="0"/>
                <a:cs typeface="Arial"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2400" dirty="0" smtClean="0">
              <a:latin typeface="Arial" pitchFamily="34" charset="0"/>
              <a:cs typeface="Arial" pitchFamily="34" charset="0"/>
            </a:endParaRPr>
          </a:p>
          <a:p>
            <a:pPr lvl="0" eaLnBrk="0" fontAlgn="base" hangingPunct="0">
              <a:spcBef>
                <a:spcPct val="0"/>
              </a:spcBef>
              <a:spcAft>
                <a:spcPct val="0"/>
              </a:spcAft>
            </a:pPr>
            <a:r>
              <a:rPr lang="en-GB" sz="2400" dirty="0" smtClean="0">
                <a:solidFill>
                  <a:srgbClr val="000000"/>
                </a:solidFill>
                <a:latin typeface="Times New Roman" pitchFamily="18" charset="0"/>
                <a:cs typeface="Arial" pitchFamily="34" charset="0"/>
              </a:rPr>
              <a:t> </a:t>
            </a:r>
            <a:endParaRPr lang="en-GB" sz="24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92317451"/>
              </p:ext>
            </p:extLst>
          </p:nvPr>
        </p:nvGraphicFramePr>
        <p:xfrm>
          <a:off x="1259632" y="404664"/>
          <a:ext cx="6572296" cy="3714774"/>
        </p:xfrm>
        <a:graphic>
          <a:graphicData uri="http://schemas.openxmlformats.org/drawingml/2006/table">
            <a:tbl>
              <a:tblPr/>
              <a:tblGrid>
                <a:gridCol w="5572164"/>
                <a:gridCol w="1000132"/>
              </a:tblGrid>
              <a:tr h="619129">
                <a:tc>
                  <a:txBody>
                    <a:bodyPr/>
                    <a:lstStyle/>
                    <a:p>
                      <a:pPr algn="ctr" fontAlgn="b"/>
                      <a:r>
                        <a:rPr lang="en-US" sz="1600" b="1" i="0" u="none" strike="noStrike" dirty="0" smtClean="0">
                          <a:solidFill>
                            <a:srgbClr val="000000"/>
                          </a:solidFill>
                          <a:latin typeface="+mj-lt"/>
                          <a:cs typeface="Times New Roman" pitchFamily="18" charset="0"/>
                        </a:rPr>
                        <a:t>1) How </a:t>
                      </a:r>
                      <a:r>
                        <a:rPr lang="en-US" sz="1600" b="1" i="0" u="none" strike="noStrike" dirty="0">
                          <a:solidFill>
                            <a:srgbClr val="000000"/>
                          </a:solidFill>
                          <a:latin typeface="+mj-lt"/>
                          <a:cs typeface="Times New Roman" pitchFamily="18" charset="0"/>
                        </a:rPr>
                        <a:t>do you usually spend your free time?</a:t>
                      </a: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mj-lt"/>
                      </a:endParaRPr>
                    </a:p>
                  </a:txBody>
                  <a:tcPr marL="9525" marR="9525" marT="9525" marB="0" anchor="b">
                    <a:lnL>
                      <a:noFill/>
                    </a:lnL>
                    <a:lnR>
                      <a:noFill/>
                    </a:lnR>
                    <a:lnT>
                      <a:noFill/>
                    </a:lnT>
                    <a:lnB>
                      <a:noFill/>
                    </a:lnB>
                  </a:tcPr>
                </a:tc>
              </a:tr>
              <a:tr h="619129">
                <a:tc>
                  <a:txBody>
                    <a:bodyPr/>
                    <a:lstStyle/>
                    <a:p>
                      <a:pPr algn="ctr" fontAlgn="b"/>
                      <a:r>
                        <a:rPr lang="en-US" sz="1600" b="1" i="0" u="none" strike="noStrike" dirty="0">
                          <a:solidFill>
                            <a:srgbClr val="000000"/>
                          </a:solidFill>
                          <a:latin typeface="+mj-lt"/>
                          <a:cs typeface="Times New Roman" pitchFamily="18" charset="0"/>
                        </a:rPr>
                        <a:t>Going out with friends</a:t>
                      </a: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latin typeface="+mj-lt"/>
                        </a:rPr>
                        <a:t>88</a:t>
                      </a:r>
                    </a:p>
                  </a:txBody>
                  <a:tcPr marL="9525" marR="9525" marT="9525" marB="0" anchor="b">
                    <a:lnL>
                      <a:noFill/>
                    </a:lnL>
                    <a:lnR>
                      <a:noFill/>
                    </a:lnR>
                    <a:lnT>
                      <a:noFill/>
                    </a:lnT>
                    <a:lnB>
                      <a:noFill/>
                    </a:lnB>
                  </a:tcPr>
                </a:tc>
              </a:tr>
              <a:tr h="619129">
                <a:tc>
                  <a:txBody>
                    <a:bodyPr/>
                    <a:lstStyle/>
                    <a:p>
                      <a:pPr algn="ctr" fontAlgn="b"/>
                      <a:r>
                        <a:rPr lang="en-US" sz="1600" b="1" i="0" u="none" strike="noStrike" dirty="0" smtClean="0">
                          <a:solidFill>
                            <a:srgbClr val="000000"/>
                          </a:solidFill>
                          <a:latin typeface="+mj-lt"/>
                          <a:cs typeface="Times New Roman" pitchFamily="18" charset="0"/>
                        </a:rPr>
                        <a:t>Listening to </a:t>
                      </a:r>
                      <a:r>
                        <a:rPr lang="en-US" sz="1600" b="1" i="0" u="none" strike="noStrike" dirty="0">
                          <a:solidFill>
                            <a:srgbClr val="000000"/>
                          </a:solidFill>
                          <a:latin typeface="+mj-lt"/>
                          <a:cs typeface="Times New Roman" pitchFamily="18" charset="0"/>
                        </a:rPr>
                        <a:t>music</a:t>
                      </a: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latin typeface="+mj-lt"/>
                        </a:rPr>
                        <a:t>96</a:t>
                      </a:r>
                    </a:p>
                  </a:txBody>
                  <a:tcPr marL="9525" marR="9525" marT="9525" marB="0" anchor="b">
                    <a:lnL>
                      <a:noFill/>
                    </a:lnL>
                    <a:lnR>
                      <a:noFill/>
                    </a:lnR>
                    <a:lnT>
                      <a:noFill/>
                    </a:lnT>
                    <a:lnB>
                      <a:noFill/>
                    </a:lnB>
                  </a:tcPr>
                </a:tc>
              </a:tr>
              <a:tr h="619129">
                <a:tc>
                  <a:txBody>
                    <a:bodyPr/>
                    <a:lstStyle/>
                    <a:p>
                      <a:pPr algn="ctr" fontAlgn="b"/>
                      <a:r>
                        <a:rPr lang="en-US" sz="1600" b="1" i="0" u="none" strike="noStrike" dirty="0">
                          <a:solidFill>
                            <a:srgbClr val="000000"/>
                          </a:solidFill>
                          <a:latin typeface="+mj-lt"/>
                          <a:cs typeface="Times New Roman" pitchFamily="18" charset="0"/>
                        </a:rPr>
                        <a:t>Playing videogames</a:t>
                      </a: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latin typeface="+mj-lt"/>
                        </a:rPr>
                        <a:t>55</a:t>
                      </a:r>
                    </a:p>
                  </a:txBody>
                  <a:tcPr marL="9525" marR="9525" marT="9525" marB="0" anchor="b">
                    <a:lnL>
                      <a:noFill/>
                    </a:lnL>
                    <a:lnR>
                      <a:noFill/>
                    </a:lnR>
                    <a:lnT>
                      <a:noFill/>
                    </a:lnT>
                    <a:lnB>
                      <a:noFill/>
                    </a:lnB>
                  </a:tcPr>
                </a:tc>
              </a:tr>
              <a:tr h="619129">
                <a:tc>
                  <a:txBody>
                    <a:bodyPr/>
                    <a:lstStyle/>
                    <a:p>
                      <a:pPr algn="ctr" fontAlgn="b"/>
                      <a:r>
                        <a:rPr lang="en-US" sz="1600" b="1" i="0" u="none" strike="noStrike" dirty="0" smtClean="0">
                          <a:solidFill>
                            <a:srgbClr val="000000"/>
                          </a:solidFill>
                          <a:latin typeface="+mj-lt"/>
                          <a:cs typeface="Times New Roman" pitchFamily="18" charset="0"/>
                        </a:rPr>
                        <a:t>Practicing</a:t>
                      </a:r>
                      <a:r>
                        <a:rPr lang="en-US" sz="1600" b="1" i="0" u="none" strike="noStrike" baseline="0" dirty="0" smtClean="0">
                          <a:solidFill>
                            <a:srgbClr val="000000"/>
                          </a:solidFill>
                          <a:latin typeface="+mj-lt"/>
                          <a:cs typeface="Times New Roman" pitchFamily="18" charset="0"/>
                        </a:rPr>
                        <a:t> </a:t>
                      </a:r>
                      <a:r>
                        <a:rPr lang="en-US" sz="1600" b="1" i="0" u="none" strike="noStrike" dirty="0" smtClean="0">
                          <a:solidFill>
                            <a:srgbClr val="000000"/>
                          </a:solidFill>
                          <a:latin typeface="+mj-lt"/>
                          <a:cs typeface="Times New Roman" pitchFamily="18" charset="0"/>
                        </a:rPr>
                        <a:t>sports</a:t>
                      </a:r>
                      <a:endParaRPr lang="en-US" sz="1600" b="1" i="0" u="none" strike="noStrike" dirty="0">
                        <a:solidFill>
                          <a:srgbClr val="000000"/>
                        </a:solidFill>
                        <a:latin typeface="+mj-lt"/>
                        <a:cs typeface="Times New Roman" pitchFamily="18" charset="0"/>
                      </a:endParaRP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latin typeface="+mj-lt"/>
                        </a:rPr>
                        <a:t>41</a:t>
                      </a:r>
                    </a:p>
                  </a:txBody>
                  <a:tcPr marL="9525" marR="9525" marT="9525" marB="0" anchor="b">
                    <a:lnL>
                      <a:noFill/>
                    </a:lnL>
                    <a:lnR>
                      <a:noFill/>
                    </a:lnR>
                    <a:lnT>
                      <a:noFill/>
                    </a:lnT>
                    <a:lnB>
                      <a:noFill/>
                    </a:lnB>
                  </a:tcPr>
                </a:tc>
              </a:tr>
              <a:tr h="619129">
                <a:tc>
                  <a:txBody>
                    <a:bodyPr/>
                    <a:lstStyle/>
                    <a:p>
                      <a:pPr algn="ctr" fontAlgn="b"/>
                      <a:r>
                        <a:rPr lang="en-US" sz="1600" b="1" i="0" u="none" strike="noStrike" dirty="0" smtClean="0">
                          <a:solidFill>
                            <a:srgbClr val="000000"/>
                          </a:solidFill>
                          <a:latin typeface="+mj-lt"/>
                          <a:cs typeface="Times New Roman" pitchFamily="18" charset="0"/>
                        </a:rPr>
                        <a:t>Watching TV</a:t>
                      </a:r>
                      <a:endParaRPr lang="en-US" sz="1600" b="1" i="0" u="none" strike="noStrike" dirty="0">
                        <a:solidFill>
                          <a:srgbClr val="000000"/>
                        </a:solidFill>
                        <a:latin typeface="+mj-lt"/>
                        <a:cs typeface="Times New Roman" pitchFamily="18" charset="0"/>
                      </a:endParaRP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latin typeface="+mj-lt"/>
                        </a:rPr>
                        <a:t>53</a:t>
                      </a:r>
                    </a:p>
                  </a:txBody>
                  <a:tcPr marL="9525" marR="9525" marT="9525" marB="0" anchor="b">
                    <a:lnL>
                      <a:noFill/>
                    </a:lnL>
                    <a:lnR>
                      <a:noFill/>
                    </a:lnR>
                    <a:lnT>
                      <a:noFill/>
                    </a:lnT>
                    <a:lnB>
                      <a:noFill/>
                    </a:lnB>
                  </a:tcPr>
                </a:tc>
              </a:tr>
            </a:tbl>
          </a:graphicData>
        </a:graphic>
      </p:graphicFrame>
      <p:sp>
        <p:nvSpPr>
          <p:cNvPr id="3" name="Rectangle 2"/>
          <p:cNvSpPr/>
          <p:nvPr/>
        </p:nvSpPr>
        <p:spPr>
          <a:xfrm>
            <a:off x="1357290" y="4786322"/>
            <a:ext cx="6715172" cy="1077218"/>
          </a:xfrm>
          <a:prstGeom prst="rect">
            <a:avLst/>
          </a:prstGeom>
        </p:spPr>
        <p:txBody>
          <a:bodyPr wrap="square">
            <a:spAutoFit/>
          </a:bodyPr>
          <a:lstStyle/>
          <a:p>
            <a:r>
              <a:rPr lang="en-US" sz="1600" dirty="0" smtClean="0"/>
              <a:t>At this question 96 students said that they would spend their spare time listening to music, 88 choose going out with their friends, 55 prefer playing video games, 53 usually watch TV and the rest of 41 think that practicing sports is a great way of spending their free time</a:t>
            </a:r>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357290" y="714356"/>
          <a:ext cx="7286675"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285852" y="5000636"/>
            <a:ext cx="6715172" cy="830997"/>
          </a:xfrm>
          <a:prstGeom prst="rect">
            <a:avLst/>
          </a:prstGeom>
        </p:spPr>
        <p:txBody>
          <a:bodyPr wrap="square">
            <a:spAutoFit/>
          </a:bodyPr>
          <a:lstStyle/>
          <a:p>
            <a:r>
              <a:rPr lang="en-US" sz="1600" dirty="0" smtClean="0"/>
              <a:t>As the statistics show , 118 students believe that physical activities can be related to general wellness, whereas 9 believe the opposite and 25 are in between. </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857224" y="642918"/>
          <a:ext cx="6858048" cy="3714776"/>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00034" y="4572008"/>
            <a:ext cx="7858180" cy="646331"/>
          </a:xfrm>
          <a:prstGeom prst="rect">
            <a:avLst/>
          </a:prstGeom>
        </p:spPr>
        <p:txBody>
          <a:bodyPr wrap="square">
            <a:spAutoFit/>
          </a:bodyPr>
          <a:lstStyle/>
          <a:p>
            <a:r>
              <a:rPr lang="en-US" dirty="0" smtClean="0"/>
              <a:t>101  students </a:t>
            </a:r>
            <a:r>
              <a:rPr lang="en-US" dirty="0" err="1" smtClean="0"/>
              <a:t>practise</a:t>
            </a:r>
            <a:r>
              <a:rPr lang="en-US" dirty="0" smtClean="0"/>
              <a:t>  sports or do physical activities habitually and 55 share the contrary opinion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85786" y="500042"/>
          <a:ext cx="7072362" cy="442915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785786" y="5143512"/>
            <a:ext cx="7072362" cy="830997"/>
          </a:xfrm>
          <a:prstGeom prst="rect">
            <a:avLst/>
          </a:prstGeom>
        </p:spPr>
        <p:txBody>
          <a:bodyPr wrap="square">
            <a:spAutoFit/>
          </a:bodyPr>
          <a:lstStyle/>
          <a:p>
            <a:r>
              <a:rPr lang="en-US" sz="1600" dirty="0" smtClean="0"/>
              <a:t>57 students say that they participate whether in sports or in physical activities about one or two hours , 24 do sports two to three hours  , 23 for about two up four hours and only 21 more than four hours.</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57158" y="357166"/>
          <a:ext cx="8286808" cy="3643337"/>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142976" y="4572008"/>
            <a:ext cx="7072362" cy="830997"/>
          </a:xfrm>
          <a:prstGeom prst="rect">
            <a:avLst/>
          </a:prstGeom>
        </p:spPr>
        <p:txBody>
          <a:bodyPr wrap="square">
            <a:spAutoFit/>
          </a:bodyPr>
          <a:lstStyle/>
          <a:p>
            <a:r>
              <a:rPr lang="en-US" sz="1600" dirty="0" smtClean="0"/>
              <a:t>Well, 55 children prefer going to the gym , while 46 go swimming , 31 take dancing classes, 28 play basketball , 26 pick up athletics, 25 play tennis, 16 learn martial arts,10 like volleyball and the rest of 38 choose between soccer and other sports. </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28596" y="428604"/>
          <a:ext cx="8429684" cy="421484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642910" y="4643446"/>
            <a:ext cx="7500990" cy="1569660"/>
          </a:xfrm>
          <a:prstGeom prst="rect">
            <a:avLst/>
          </a:prstGeom>
        </p:spPr>
        <p:txBody>
          <a:bodyPr wrap="square">
            <a:spAutoFit/>
          </a:bodyPr>
          <a:lstStyle/>
          <a:p>
            <a:r>
              <a:rPr lang="en-US" sz="1600" dirty="0" smtClean="0"/>
              <a:t>81 students think that sports are a way of having fun, 53 do sport because it keeps them fit, 49 believe sports help them get rid of stress, 35 consider it is easy to do, 29 feel like they recharge their batteries while doing sport , 44  claim it develops their physical and mental abilities and also that it represents a great opportunity to spend active time together with their friends and finally 18 develop their social skills.</a:t>
            </a:r>
          </a:p>
          <a:p>
            <a:r>
              <a:rPr lang="en-US" sz="1600" dirty="0" smtClean="0"/>
              <a:t>None of them do sport  because it is expensive.</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815050565"/>
              </p:ext>
            </p:extLst>
          </p:nvPr>
        </p:nvGraphicFramePr>
        <p:xfrm>
          <a:off x="1259632" y="548680"/>
          <a:ext cx="6929486" cy="3643338"/>
        </p:xfrm>
        <a:graphic>
          <a:graphicData uri="http://schemas.openxmlformats.org/drawingml/2006/table">
            <a:tbl>
              <a:tblPr/>
              <a:tblGrid>
                <a:gridCol w="4801608"/>
                <a:gridCol w="2127878"/>
              </a:tblGrid>
              <a:tr h="607223">
                <a:tc>
                  <a:txBody>
                    <a:bodyPr/>
                    <a:lstStyle/>
                    <a:p>
                      <a:pPr algn="ctr" fontAlgn="b"/>
                      <a:r>
                        <a:rPr lang="en-US" sz="1600" b="1" i="0" u="none" strike="noStrike" dirty="0" smtClean="0">
                          <a:solidFill>
                            <a:srgbClr val="000000"/>
                          </a:solidFill>
                          <a:latin typeface="+mj-lt"/>
                          <a:cs typeface="Times New Roman" pitchFamily="18" charset="0"/>
                        </a:rPr>
                        <a:t>7)</a:t>
                      </a:r>
                      <a:r>
                        <a:rPr lang="en-US" sz="1600" b="1" i="0" u="none" strike="noStrike" baseline="0" dirty="0" smtClean="0">
                          <a:solidFill>
                            <a:srgbClr val="000000"/>
                          </a:solidFill>
                          <a:latin typeface="+mj-lt"/>
                          <a:cs typeface="Times New Roman" pitchFamily="18" charset="0"/>
                        </a:rPr>
                        <a:t> </a:t>
                      </a:r>
                      <a:r>
                        <a:rPr lang="en-US" sz="1600" b="1" i="0" u="none" strike="noStrike" dirty="0" smtClean="0">
                          <a:solidFill>
                            <a:srgbClr val="000000"/>
                          </a:solidFill>
                          <a:latin typeface="+mj-lt"/>
                          <a:cs typeface="Times New Roman" pitchFamily="18" charset="0"/>
                        </a:rPr>
                        <a:t>If </a:t>
                      </a:r>
                      <a:r>
                        <a:rPr lang="en-US" sz="1600" b="1" i="0" u="none" strike="noStrike" dirty="0">
                          <a:solidFill>
                            <a:srgbClr val="000000"/>
                          </a:solidFill>
                          <a:latin typeface="+mj-lt"/>
                          <a:cs typeface="Times New Roman" pitchFamily="18" charset="0"/>
                        </a:rPr>
                        <a:t>no, why don’t you do sports?</a:t>
                      </a:r>
                    </a:p>
                  </a:txBody>
                  <a:tcPr marL="9525" marR="9525" marT="9525" marB="0" anchor="b">
                    <a:lnL>
                      <a:noFill/>
                    </a:lnL>
                    <a:lnR>
                      <a:noFill/>
                    </a:lnR>
                    <a:lnT>
                      <a:noFill/>
                    </a:lnT>
                    <a:lnB>
                      <a:noFill/>
                    </a:lnB>
                  </a:tcPr>
                </a:tc>
                <a:tc>
                  <a:txBody>
                    <a:bodyPr/>
                    <a:lstStyle/>
                    <a:p>
                      <a:pPr algn="ctr" fontAlgn="b"/>
                      <a:endParaRPr lang="en-US" sz="1600" b="1" i="0" u="none" strike="noStrike">
                        <a:solidFill>
                          <a:srgbClr val="000000"/>
                        </a:solidFill>
                        <a:latin typeface="+mj-lt"/>
                        <a:cs typeface="Times New Roman" pitchFamily="18" charset="0"/>
                      </a:endParaRPr>
                    </a:p>
                  </a:txBody>
                  <a:tcPr marL="9525" marR="9525" marT="9525" marB="0" anchor="b">
                    <a:lnL>
                      <a:noFill/>
                    </a:lnL>
                    <a:lnR>
                      <a:noFill/>
                    </a:lnR>
                    <a:lnT>
                      <a:noFill/>
                    </a:lnT>
                    <a:lnB>
                      <a:noFill/>
                    </a:lnB>
                  </a:tcPr>
                </a:tc>
              </a:tr>
              <a:tr h="607223">
                <a:tc>
                  <a:txBody>
                    <a:bodyPr/>
                    <a:lstStyle/>
                    <a:p>
                      <a:pPr algn="ctr" fontAlgn="b"/>
                      <a:r>
                        <a:rPr lang="en-US" sz="1600" b="1" i="0" u="none" strike="noStrike" dirty="0">
                          <a:solidFill>
                            <a:srgbClr val="000000"/>
                          </a:solidFill>
                          <a:latin typeface="+mj-lt"/>
                          <a:cs typeface="Times New Roman" pitchFamily="18" charset="0"/>
                        </a:rPr>
                        <a:t>I am not good at doing sports</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17</a:t>
                      </a:r>
                    </a:p>
                  </a:txBody>
                  <a:tcPr marL="9525" marR="9525" marT="9525" marB="0" anchor="b">
                    <a:lnL>
                      <a:noFill/>
                    </a:lnL>
                    <a:lnR>
                      <a:noFill/>
                    </a:lnR>
                    <a:lnT>
                      <a:noFill/>
                    </a:lnT>
                    <a:lnB>
                      <a:noFill/>
                    </a:lnB>
                  </a:tcPr>
                </a:tc>
              </a:tr>
              <a:tr h="607223">
                <a:tc>
                  <a:txBody>
                    <a:bodyPr/>
                    <a:lstStyle/>
                    <a:p>
                      <a:pPr algn="ctr" fontAlgn="b"/>
                      <a:r>
                        <a:rPr lang="en-US" sz="1600" b="1" i="0" u="none" strike="noStrike">
                          <a:solidFill>
                            <a:srgbClr val="000000"/>
                          </a:solidFill>
                          <a:latin typeface="+mj-lt"/>
                          <a:cs typeface="Times New Roman" pitchFamily="18" charset="0"/>
                        </a:rPr>
                        <a:t>I am not interested</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15</a:t>
                      </a:r>
                    </a:p>
                  </a:txBody>
                  <a:tcPr marL="9525" marR="9525" marT="9525" marB="0" anchor="b">
                    <a:lnL>
                      <a:noFill/>
                    </a:lnL>
                    <a:lnR>
                      <a:noFill/>
                    </a:lnR>
                    <a:lnT>
                      <a:noFill/>
                    </a:lnT>
                    <a:lnB>
                      <a:noFill/>
                    </a:lnB>
                  </a:tcPr>
                </a:tc>
              </a:tr>
              <a:tr h="607223">
                <a:tc>
                  <a:txBody>
                    <a:bodyPr/>
                    <a:lstStyle/>
                    <a:p>
                      <a:pPr algn="ctr" fontAlgn="b"/>
                      <a:r>
                        <a:rPr lang="en-US" sz="1600" b="1" i="0" u="none" strike="noStrike">
                          <a:solidFill>
                            <a:srgbClr val="000000"/>
                          </a:solidFill>
                          <a:latin typeface="+mj-lt"/>
                          <a:cs typeface="Times New Roman" pitchFamily="18" charset="0"/>
                        </a:rPr>
                        <a:t>lack of facilities</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5</a:t>
                      </a:r>
                    </a:p>
                  </a:txBody>
                  <a:tcPr marL="9525" marR="9525" marT="9525" marB="0" anchor="b">
                    <a:lnL>
                      <a:noFill/>
                    </a:lnL>
                    <a:lnR>
                      <a:noFill/>
                    </a:lnR>
                    <a:lnT>
                      <a:noFill/>
                    </a:lnT>
                    <a:lnB>
                      <a:noFill/>
                    </a:lnB>
                  </a:tcPr>
                </a:tc>
              </a:tr>
              <a:tr h="607223">
                <a:tc>
                  <a:txBody>
                    <a:bodyPr/>
                    <a:lstStyle/>
                    <a:p>
                      <a:pPr algn="ctr" fontAlgn="b"/>
                      <a:r>
                        <a:rPr lang="en-US" sz="1600" b="1" i="0" u="none" strike="noStrike">
                          <a:solidFill>
                            <a:srgbClr val="000000"/>
                          </a:solidFill>
                          <a:latin typeface="+mj-lt"/>
                          <a:cs typeface="Times New Roman" pitchFamily="18" charset="0"/>
                        </a:rPr>
                        <a:t>lack of time</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35</a:t>
                      </a:r>
                    </a:p>
                  </a:txBody>
                  <a:tcPr marL="9525" marR="9525" marT="9525" marB="0" anchor="b">
                    <a:lnL>
                      <a:noFill/>
                    </a:lnL>
                    <a:lnR>
                      <a:noFill/>
                    </a:lnR>
                    <a:lnT>
                      <a:noFill/>
                    </a:lnT>
                    <a:lnB>
                      <a:noFill/>
                    </a:lnB>
                  </a:tcPr>
                </a:tc>
              </a:tr>
              <a:tr h="607223">
                <a:tc>
                  <a:txBody>
                    <a:bodyPr/>
                    <a:lstStyle/>
                    <a:p>
                      <a:pPr algn="ctr" fontAlgn="b"/>
                      <a:r>
                        <a:rPr lang="en-US" sz="1600" b="1" i="0" u="none" strike="noStrike" dirty="0">
                          <a:solidFill>
                            <a:srgbClr val="000000"/>
                          </a:solidFill>
                          <a:latin typeface="+mj-lt"/>
                          <a:cs typeface="Times New Roman" pitchFamily="18" charset="0"/>
                        </a:rPr>
                        <a:t>my friends do not </a:t>
                      </a:r>
                      <a:r>
                        <a:rPr lang="en-US" sz="1600" b="1" i="0" u="none" strike="noStrike" dirty="0" err="1">
                          <a:solidFill>
                            <a:srgbClr val="000000"/>
                          </a:solidFill>
                          <a:latin typeface="+mj-lt"/>
                          <a:cs typeface="Times New Roman" pitchFamily="18" charset="0"/>
                        </a:rPr>
                        <a:t>practise</a:t>
                      </a:r>
                      <a:r>
                        <a:rPr lang="en-US" sz="1600" b="1" i="0" u="none" strike="noStrike" dirty="0">
                          <a:solidFill>
                            <a:srgbClr val="000000"/>
                          </a:solidFill>
                          <a:latin typeface="+mj-lt"/>
                          <a:cs typeface="Times New Roman" pitchFamily="18" charset="0"/>
                        </a:rPr>
                        <a:t> sports</a:t>
                      </a: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9</a:t>
                      </a:r>
                    </a:p>
                  </a:txBody>
                  <a:tcPr marL="9525" marR="9525" marT="9525" marB="0" anchor="b">
                    <a:lnL>
                      <a:noFill/>
                    </a:lnL>
                    <a:lnR>
                      <a:noFill/>
                    </a:lnR>
                    <a:lnT>
                      <a:noFill/>
                    </a:lnT>
                    <a:lnB>
                      <a:noFill/>
                    </a:lnB>
                  </a:tcPr>
                </a:tc>
              </a:tr>
            </a:tbl>
          </a:graphicData>
        </a:graphic>
      </p:graphicFrame>
      <p:sp>
        <p:nvSpPr>
          <p:cNvPr id="4" name="TextBox 3"/>
          <p:cNvSpPr txBox="1"/>
          <p:nvPr/>
        </p:nvSpPr>
        <p:spPr>
          <a:xfrm>
            <a:off x="1043608" y="4786322"/>
            <a:ext cx="7560840" cy="830997"/>
          </a:xfrm>
          <a:prstGeom prst="rect">
            <a:avLst/>
          </a:prstGeom>
          <a:noFill/>
        </p:spPr>
        <p:txBody>
          <a:bodyPr wrap="square" rtlCol="0">
            <a:spAutoFit/>
          </a:bodyPr>
          <a:lstStyle/>
          <a:p>
            <a:r>
              <a:rPr lang="en-US" sz="1600" dirty="0" smtClean="0"/>
              <a:t>35 admit the reason why they don’t do sports is the lack of time, 17 recognize they are not good at sports, 15 don’t find sports too interesting, 9 avoid doing sports because their friends do the same thing and 5 because of the absence of facilities.                                                  </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674379195"/>
              </p:ext>
            </p:extLst>
          </p:nvPr>
        </p:nvGraphicFramePr>
        <p:xfrm>
          <a:off x="714348" y="476672"/>
          <a:ext cx="8143932" cy="3357590"/>
        </p:xfrm>
        <a:graphic>
          <a:graphicData uri="http://schemas.openxmlformats.org/drawingml/2006/table">
            <a:tbl>
              <a:tblPr/>
              <a:tblGrid>
                <a:gridCol w="7588254"/>
                <a:gridCol w="555678"/>
              </a:tblGrid>
              <a:tr h="664118">
                <a:tc>
                  <a:txBody>
                    <a:bodyPr/>
                    <a:lstStyle/>
                    <a:p>
                      <a:pPr algn="ctr" fontAlgn="b"/>
                      <a:r>
                        <a:rPr lang="en-US" sz="1600" b="1" i="0" u="none" strike="noStrike" dirty="0" smtClean="0">
                          <a:solidFill>
                            <a:srgbClr val="000000"/>
                          </a:solidFill>
                          <a:latin typeface="+mj-lt"/>
                          <a:cs typeface="Times New Roman" pitchFamily="18" charset="0"/>
                        </a:rPr>
                        <a:t>8) Is </a:t>
                      </a:r>
                      <a:r>
                        <a:rPr lang="en-US" sz="1600" b="1" i="0" u="none" strike="noStrike" dirty="0">
                          <a:solidFill>
                            <a:srgbClr val="000000"/>
                          </a:solidFill>
                          <a:latin typeface="+mj-lt"/>
                          <a:cs typeface="Times New Roman" pitchFamily="18" charset="0"/>
                        </a:rPr>
                        <a:t>there anything that you do not enjoy about sports and physical activities? </a:t>
                      </a:r>
                    </a:p>
                  </a:txBody>
                  <a:tcPr marL="8610" marR="8610" marT="8610" marB="0" anchor="b">
                    <a:lnL>
                      <a:noFill/>
                    </a:lnL>
                    <a:lnR>
                      <a:noFill/>
                    </a:lnR>
                    <a:lnT>
                      <a:noFill/>
                    </a:lnT>
                    <a:lnB>
                      <a:noFill/>
                    </a:lnB>
                  </a:tcPr>
                </a:tc>
                <a:tc>
                  <a:txBody>
                    <a:bodyPr/>
                    <a:lstStyle/>
                    <a:p>
                      <a:pPr algn="ctr" fontAlgn="b"/>
                      <a:endParaRPr lang="en-US" sz="1600" b="1" i="0" u="none" strike="noStrike">
                        <a:solidFill>
                          <a:srgbClr val="000000"/>
                        </a:solidFill>
                        <a:latin typeface="+mj-lt"/>
                        <a:cs typeface="Times New Roman" pitchFamily="18" charset="0"/>
                      </a:endParaRPr>
                    </a:p>
                  </a:txBody>
                  <a:tcPr marL="8610" marR="8610" marT="8610" marB="0" anchor="b">
                    <a:lnL>
                      <a:noFill/>
                    </a:lnL>
                    <a:lnR>
                      <a:noFill/>
                    </a:lnR>
                    <a:lnT>
                      <a:noFill/>
                    </a:lnT>
                    <a:lnB>
                      <a:noFill/>
                    </a:lnB>
                  </a:tcPr>
                </a:tc>
              </a:tr>
              <a:tr h="336684">
                <a:tc>
                  <a:txBody>
                    <a:bodyPr/>
                    <a:lstStyle/>
                    <a:p>
                      <a:pPr algn="ctr" fontAlgn="b"/>
                      <a:r>
                        <a:rPr lang="en-US" sz="1600" b="1" i="0" u="none" strike="noStrike" dirty="0">
                          <a:solidFill>
                            <a:srgbClr val="000000"/>
                          </a:solidFill>
                          <a:latin typeface="+mj-lt"/>
                          <a:cs typeface="Times New Roman" pitchFamily="18" charset="0"/>
                        </a:rPr>
                        <a:t>No, it's not</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81</a:t>
                      </a:r>
                    </a:p>
                  </a:txBody>
                  <a:tcPr marL="8610" marR="8610" marT="8610" marB="0" anchor="b">
                    <a:lnL>
                      <a:noFill/>
                    </a:lnL>
                    <a:lnR>
                      <a:noFill/>
                    </a:lnR>
                    <a:lnT>
                      <a:noFill/>
                    </a:lnT>
                    <a:lnB>
                      <a:noFill/>
                    </a:lnB>
                  </a:tcPr>
                </a:tc>
              </a:tr>
              <a:tr h="336684">
                <a:tc>
                  <a:txBody>
                    <a:bodyPr/>
                    <a:lstStyle/>
                    <a:p>
                      <a:pPr algn="ctr" fontAlgn="b"/>
                      <a:r>
                        <a:rPr lang="en-US" sz="1600" b="1" i="0" u="none" strike="noStrike" dirty="0">
                          <a:solidFill>
                            <a:srgbClr val="000000"/>
                          </a:solidFill>
                          <a:latin typeface="+mj-lt"/>
                          <a:cs typeface="Times New Roman" pitchFamily="18" charset="0"/>
                        </a:rPr>
                        <a:t>It's a waste  of time</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7</a:t>
                      </a:r>
                    </a:p>
                  </a:txBody>
                  <a:tcPr marL="8610" marR="8610" marT="8610" marB="0" anchor="b">
                    <a:lnL>
                      <a:noFill/>
                    </a:lnL>
                    <a:lnR>
                      <a:noFill/>
                    </a:lnR>
                    <a:lnT>
                      <a:noFill/>
                    </a:lnT>
                    <a:lnB>
                      <a:noFill/>
                    </a:lnB>
                  </a:tcPr>
                </a:tc>
              </a:tr>
              <a:tr h="336684">
                <a:tc>
                  <a:txBody>
                    <a:bodyPr/>
                    <a:lstStyle/>
                    <a:p>
                      <a:pPr algn="ctr" fontAlgn="b"/>
                      <a:r>
                        <a:rPr lang="en-US" sz="1600" b="1" i="0" u="none" strike="noStrike">
                          <a:solidFill>
                            <a:srgbClr val="000000"/>
                          </a:solidFill>
                          <a:latin typeface="+mj-lt"/>
                          <a:cs typeface="Times New Roman" pitchFamily="18" charset="0"/>
                        </a:rPr>
                        <a:t>Too much effort </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21</a:t>
                      </a:r>
                    </a:p>
                  </a:txBody>
                  <a:tcPr marL="8610" marR="8610" marT="8610" marB="0" anchor="b">
                    <a:lnL>
                      <a:noFill/>
                    </a:lnL>
                    <a:lnR>
                      <a:noFill/>
                    </a:lnR>
                    <a:lnT>
                      <a:noFill/>
                    </a:lnT>
                    <a:lnB>
                      <a:noFill/>
                    </a:lnB>
                  </a:tcPr>
                </a:tc>
              </a:tr>
              <a:tr h="336684">
                <a:tc>
                  <a:txBody>
                    <a:bodyPr/>
                    <a:lstStyle/>
                    <a:p>
                      <a:pPr algn="ctr" fontAlgn="b"/>
                      <a:r>
                        <a:rPr lang="en-US" sz="1600" b="1" i="0" u="none" strike="noStrike" dirty="0">
                          <a:solidFill>
                            <a:srgbClr val="000000"/>
                          </a:solidFill>
                          <a:latin typeface="+mj-lt"/>
                          <a:cs typeface="Times New Roman" pitchFamily="18" charset="0"/>
                        </a:rPr>
                        <a:t>Unexpected accidents </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4</a:t>
                      </a:r>
                    </a:p>
                  </a:txBody>
                  <a:tcPr marL="8610" marR="8610" marT="8610" marB="0" anchor="b">
                    <a:lnL>
                      <a:noFill/>
                    </a:lnL>
                    <a:lnR>
                      <a:noFill/>
                    </a:lnR>
                    <a:lnT>
                      <a:noFill/>
                    </a:lnT>
                    <a:lnB>
                      <a:noFill/>
                    </a:lnB>
                  </a:tcPr>
                </a:tc>
              </a:tr>
              <a:tr h="336684">
                <a:tc>
                  <a:txBody>
                    <a:bodyPr/>
                    <a:lstStyle/>
                    <a:p>
                      <a:pPr algn="ctr" fontAlgn="b"/>
                      <a:r>
                        <a:rPr lang="en-US" sz="1600" b="1" i="0" u="none" strike="noStrike">
                          <a:solidFill>
                            <a:srgbClr val="000000"/>
                          </a:solidFill>
                          <a:latin typeface="+mj-lt"/>
                          <a:cs typeface="Times New Roman" pitchFamily="18" charset="0"/>
                        </a:rPr>
                        <a:t>It's boring </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5</a:t>
                      </a:r>
                    </a:p>
                  </a:txBody>
                  <a:tcPr marL="8610" marR="8610" marT="8610" marB="0" anchor="b">
                    <a:lnL>
                      <a:noFill/>
                    </a:lnL>
                    <a:lnR>
                      <a:noFill/>
                    </a:lnR>
                    <a:lnT>
                      <a:noFill/>
                    </a:lnT>
                    <a:lnB>
                      <a:noFill/>
                    </a:lnB>
                  </a:tcPr>
                </a:tc>
              </a:tr>
              <a:tr h="336684">
                <a:tc>
                  <a:txBody>
                    <a:bodyPr/>
                    <a:lstStyle/>
                    <a:p>
                      <a:pPr algn="ctr" fontAlgn="b"/>
                      <a:r>
                        <a:rPr lang="en-US" sz="1600" b="1" i="0" u="none" strike="noStrike">
                          <a:solidFill>
                            <a:srgbClr val="000000"/>
                          </a:solidFill>
                          <a:latin typeface="+mj-lt"/>
                          <a:cs typeface="Times New Roman" pitchFamily="18" charset="0"/>
                        </a:rPr>
                        <a:t>I'm not good at sports</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5</a:t>
                      </a:r>
                    </a:p>
                  </a:txBody>
                  <a:tcPr marL="8610" marR="8610" marT="8610" marB="0" anchor="b">
                    <a:lnL>
                      <a:noFill/>
                    </a:lnL>
                    <a:lnR>
                      <a:noFill/>
                    </a:lnR>
                    <a:lnT>
                      <a:noFill/>
                    </a:lnT>
                    <a:lnB>
                      <a:noFill/>
                    </a:lnB>
                  </a:tcPr>
                </a:tc>
              </a:tr>
              <a:tr h="336684">
                <a:tc>
                  <a:txBody>
                    <a:bodyPr/>
                    <a:lstStyle/>
                    <a:p>
                      <a:pPr algn="ctr" fontAlgn="b"/>
                      <a:r>
                        <a:rPr lang="en-US" sz="1600" b="1" i="0" u="none" strike="noStrike">
                          <a:solidFill>
                            <a:srgbClr val="000000"/>
                          </a:solidFill>
                          <a:latin typeface="+mj-lt"/>
                          <a:cs typeface="Times New Roman" pitchFamily="18" charset="0"/>
                        </a:rPr>
                        <a:t>I'm tired and sweaty after doing sports </a:t>
                      </a:r>
                    </a:p>
                  </a:txBody>
                  <a:tcPr marL="8610" marR="8610" marT="8610" marB="0" anchor="b">
                    <a:lnL>
                      <a:noFill/>
                    </a:lnL>
                    <a:lnR>
                      <a:noFill/>
                    </a:lnR>
                    <a:lnT>
                      <a:noFill/>
                    </a:lnT>
                    <a:lnB>
                      <a:noFill/>
                    </a:lnB>
                  </a:tcPr>
                </a:tc>
                <a:tc>
                  <a:txBody>
                    <a:bodyPr/>
                    <a:lstStyle/>
                    <a:p>
                      <a:pPr algn="ctr" fontAlgn="b"/>
                      <a:r>
                        <a:rPr lang="en-US" sz="1600" b="1" i="0" u="none" strike="noStrike">
                          <a:solidFill>
                            <a:srgbClr val="000000"/>
                          </a:solidFill>
                          <a:latin typeface="+mj-lt"/>
                          <a:cs typeface="Times New Roman" pitchFamily="18" charset="0"/>
                        </a:rPr>
                        <a:t>18</a:t>
                      </a:r>
                    </a:p>
                  </a:txBody>
                  <a:tcPr marL="8610" marR="8610" marT="8610" marB="0" anchor="b">
                    <a:lnL>
                      <a:noFill/>
                    </a:lnL>
                    <a:lnR>
                      <a:noFill/>
                    </a:lnR>
                    <a:lnT>
                      <a:noFill/>
                    </a:lnT>
                    <a:lnB>
                      <a:noFill/>
                    </a:lnB>
                  </a:tcPr>
                </a:tc>
              </a:tr>
              <a:tr h="336684">
                <a:tc>
                  <a:txBody>
                    <a:bodyPr/>
                    <a:lstStyle/>
                    <a:p>
                      <a:pPr algn="ctr" fontAlgn="b"/>
                      <a:r>
                        <a:rPr lang="en-US" sz="1600" b="1" i="0" u="none" strike="noStrike">
                          <a:solidFill>
                            <a:srgbClr val="000000"/>
                          </a:solidFill>
                          <a:latin typeface="+mj-lt"/>
                          <a:cs typeface="Times New Roman" pitchFamily="18" charset="0"/>
                        </a:rPr>
                        <a:t>I'm not sure </a:t>
                      </a:r>
                    </a:p>
                  </a:txBody>
                  <a:tcPr marL="8610" marR="8610" marT="8610" marB="0" anchor="b">
                    <a:lnL>
                      <a:noFill/>
                    </a:lnL>
                    <a:lnR>
                      <a:noFill/>
                    </a:lnR>
                    <a:lnT>
                      <a:noFill/>
                    </a:lnT>
                    <a:lnB>
                      <a:noFill/>
                    </a:lnB>
                  </a:tcPr>
                </a:tc>
                <a:tc>
                  <a:txBody>
                    <a:bodyPr/>
                    <a:lstStyle/>
                    <a:p>
                      <a:pPr algn="ctr" fontAlgn="b"/>
                      <a:r>
                        <a:rPr lang="en-US" sz="1600" b="1" i="0" u="none" strike="noStrike" dirty="0">
                          <a:solidFill>
                            <a:srgbClr val="000000"/>
                          </a:solidFill>
                          <a:latin typeface="+mj-lt"/>
                          <a:cs typeface="Times New Roman" pitchFamily="18" charset="0"/>
                        </a:rPr>
                        <a:t>13</a:t>
                      </a:r>
                    </a:p>
                  </a:txBody>
                  <a:tcPr marL="8610" marR="8610" marT="8610" marB="0" anchor="b">
                    <a:lnL>
                      <a:noFill/>
                    </a:lnL>
                    <a:lnR>
                      <a:noFill/>
                    </a:lnR>
                    <a:lnT>
                      <a:noFill/>
                    </a:lnT>
                    <a:lnB>
                      <a:noFill/>
                    </a:lnB>
                  </a:tcPr>
                </a:tc>
              </a:tr>
            </a:tbl>
          </a:graphicData>
        </a:graphic>
      </p:graphicFrame>
      <p:sp>
        <p:nvSpPr>
          <p:cNvPr id="4" name="Rectangle 3"/>
          <p:cNvSpPr/>
          <p:nvPr/>
        </p:nvSpPr>
        <p:spPr>
          <a:xfrm>
            <a:off x="1071538" y="4143380"/>
            <a:ext cx="6929486" cy="1077218"/>
          </a:xfrm>
          <a:prstGeom prst="rect">
            <a:avLst/>
          </a:prstGeom>
        </p:spPr>
        <p:txBody>
          <a:bodyPr wrap="square">
            <a:spAutoFit/>
          </a:bodyPr>
          <a:lstStyle/>
          <a:p>
            <a:r>
              <a:rPr lang="en-US" sz="1600" dirty="0" smtClean="0"/>
              <a:t>81 enjoy everything about physical activities,21 assert they involve a waste of te,18 dislike the tiredness accumulated after practicing sports , 13 don’t know , 7 sustain that they represent a waste of time, 5 say that they are not good at sports or that it is boring and 4 think that sports can lead to unexpected accidents.</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1341</Words>
  <Application>Microsoft Office PowerPoint</Application>
  <PresentationFormat>On-screen Show (4:3)</PresentationFormat>
  <Paragraphs>165</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Mirandolina Matei</cp:lastModifiedBy>
  <cp:revision>37</cp:revision>
  <dcterms:created xsi:type="dcterms:W3CDTF">2018-02-20T15:30:42Z</dcterms:created>
  <dcterms:modified xsi:type="dcterms:W3CDTF">2018-03-01T21:20:32Z</dcterms:modified>
</cp:coreProperties>
</file>