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65" r:id="rId3"/>
    <p:sldId id="257" r:id="rId4"/>
    <p:sldId id="261" r:id="rId5"/>
    <p:sldId id="258" r:id="rId6"/>
    <p:sldId id="259" r:id="rId7"/>
    <p:sldId id="260" r:id="rId8"/>
    <p:sldId id="262" r:id="rId9"/>
    <p:sldId id="267"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735" autoAdjust="0"/>
    <p:restoredTop sz="94660"/>
  </p:normalViewPr>
  <p:slideViewPr>
    <p:cSldViewPr>
      <p:cViewPr varScale="1">
        <p:scale>
          <a:sx n="68" d="100"/>
          <a:sy n="68" d="100"/>
        </p:scale>
        <p:origin x="-142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F066889-A098-4583-90A5-0B58D6178FE3}" type="datetimeFigureOut">
              <a:rPr lang="en-US" smtClean="0"/>
              <a:pPr/>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C967FB-C61E-44A4-AB1D-959321C9E0E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066889-A098-4583-90A5-0B58D6178FE3}" type="datetimeFigureOut">
              <a:rPr lang="en-US" smtClean="0"/>
              <a:pPr/>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C967FB-C61E-44A4-AB1D-959321C9E0E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066889-A098-4583-90A5-0B58D6178FE3}" type="datetimeFigureOut">
              <a:rPr lang="en-US" smtClean="0"/>
              <a:pPr/>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C967FB-C61E-44A4-AB1D-959321C9E0E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066889-A098-4583-90A5-0B58D6178FE3}" type="datetimeFigureOut">
              <a:rPr lang="en-US" smtClean="0"/>
              <a:pPr/>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C967FB-C61E-44A4-AB1D-959321C9E0E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066889-A098-4583-90A5-0B58D6178FE3}" type="datetimeFigureOut">
              <a:rPr lang="en-US" smtClean="0"/>
              <a:pPr/>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C967FB-C61E-44A4-AB1D-959321C9E0E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066889-A098-4583-90A5-0B58D6178FE3}" type="datetimeFigureOut">
              <a:rPr lang="en-US" smtClean="0"/>
              <a:pPr/>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C967FB-C61E-44A4-AB1D-959321C9E0E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066889-A098-4583-90A5-0B58D6178FE3}" type="datetimeFigureOut">
              <a:rPr lang="en-US" smtClean="0"/>
              <a:pPr/>
              <a:t>2/26/2018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C967FB-C61E-44A4-AB1D-959321C9E0E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F066889-A098-4583-90A5-0B58D6178FE3}" type="datetimeFigureOut">
              <a:rPr lang="en-US" smtClean="0"/>
              <a:pPr/>
              <a:t>2/26/2018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C967FB-C61E-44A4-AB1D-959321C9E0E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066889-A098-4583-90A5-0B58D6178FE3}" type="datetimeFigureOut">
              <a:rPr lang="en-US" smtClean="0"/>
              <a:pPr/>
              <a:t>2/26/2018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C967FB-C61E-44A4-AB1D-959321C9E0E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66889-A098-4583-90A5-0B58D6178FE3}" type="datetimeFigureOut">
              <a:rPr lang="en-US" smtClean="0"/>
              <a:pPr/>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C967FB-C61E-44A4-AB1D-959321C9E0E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66889-A098-4583-90A5-0B58D6178FE3}" type="datetimeFigureOut">
              <a:rPr lang="en-US" smtClean="0"/>
              <a:pPr/>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C967FB-C61E-44A4-AB1D-959321C9E0E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9000" r="-1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066889-A098-4583-90A5-0B58D6178FE3}" type="datetimeFigureOut">
              <a:rPr lang="en-US" smtClean="0"/>
              <a:pPr/>
              <a:t>2/26/2018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C967FB-C61E-44A4-AB1D-959321C9E0E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28802"/>
            <a:ext cx="7772400" cy="2428891"/>
          </a:xfrm>
        </p:spPr>
        <p:txBody>
          <a:bodyPr>
            <a:normAutofit fontScale="90000"/>
          </a:bodyPr>
          <a:lstStyle/>
          <a:p>
            <a:pPr fontAlgn="base">
              <a:spcAft>
                <a:spcPct val="0"/>
              </a:spcAft>
            </a:pPr>
            <a:r>
              <a:rPr lang="en-GB" sz="3100" b="1" dirty="0" smtClean="0"/>
              <a:t>ERASMUS + PROGRAMME- STRATEGIC PARTNERSHIP</a:t>
            </a:r>
            <a:br>
              <a:rPr lang="en-GB" sz="3100" b="1" dirty="0" smtClean="0"/>
            </a:br>
            <a:r>
              <a:rPr lang="en-GB" sz="3100" b="1" dirty="0" smtClean="0">
                <a:solidFill>
                  <a:srgbClr val="000000"/>
                </a:solidFill>
                <a:latin typeface="Times New Roman" pitchFamily="18" charset="0"/>
                <a:cs typeface="Arial" pitchFamily="34" charset="0"/>
              </a:rPr>
              <a:t>‘</a:t>
            </a:r>
            <a:r>
              <a:rPr lang="ro-RO" sz="3100" b="1" dirty="0" smtClean="0">
                <a:solidFill>
                  <a:srgbClr val="000000"/>
                </a:solidFill>
                <a:latin typeface="Times New Roman" pitchFamily="18" charset="0"/>
                <a:cs typeface="Arial" pitchFamily="34" charset="0"/>
              </a:rPr>
              <a:t>Youngsters Nowadays. Where from, Where to?’</a:t>
            </a:r>
            <a:r>
              <a:rPr lang="en-GB" sz="3100" b="1" dirty="0" smtClean="0">
                <a:solidFill>
                  <a:srgbClr val="000000"/>
                </a:solidFill>
                <a:latin typeface="Times New Roman" pitchFamily="18" charset="0"/>
                <a:cs typeface="Arial" pitchFamily="34" charset="0"/>
              </a:rPr>
              <a:t/>
            </a:r>
            <a:br>
              <a:rPr lang="en-GB" sz="3100" b="1" dirty="0" smtClean="0">
                <a:solidFill>
                  <a:srgbClr val="000000"/>
                </a:solidFill>
                <a:latin typeface="Times New Roman" pitchFamily="18" charset="0"/>
                <a:cs typeface="Arial" pitchFamily="34" charset="0"/>
              </a:rPr>
            </a:br>
            <a:r>
              <a:rPr lang="ro-RO" sz="3100" b="1" dirty="0" smtClean="0"/>
              <a:t>2017-1-RO01-KA219-037190_1</a:t>
            </a:r>
            <a:r>
              <a:rPr lang="ro-RO" dirty="0" smtClean="0"/>
              <a:t/>
            </a:r>
            <a:br>
              <a:rPr lang="ro-RO" dirty="0" smtClean="0"/>
            </a:br>
            <a:endParaRPr lang="en-GB" dirty="0"/>
          </a:p>
        </p:txBody>
      </p:sp>
      <p:sp>
        <p:nvSpPr>
          <p:cNvPr id="3" name="Subtitle 2"/>
          <p:cNvSpPr>
            <a:spLocks noGrp="1"/>
          </p:cNvSpPr>
          <p:nvPr>
            <p:ph type="subTitle" idx="1"/>
          </p:nvPr>
        </p:nvSpPr>
        <p:spPr>
          <a:xfrm>
            <a:off x="928662" y="4143380"/>
            <a:ext cx="7572428" cy="2286016"/>
          </a:xfrm>
        </p:spPr>
        <p:txBody>
          <a:bodyPr>
            <a:normAutofit/>
          </a:bodyPr>
          <a:lstStyle/>
          <a:p>
            <a:r>
              <a:rPr lang="en-GB" sz="4000" b="1"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The Romanian project team presents:</a:t>
            </a:r>
          </a:p>
          <a:p>
            <a:r>
              <a:rPr lang="ro-RO" sz="4000" b="1" dirty="0" smtClean="0">
                <a:solidFill>
                  <a:srgbClr val="FF0000"/>
                </a:solidFill>
              </a:rPr>
              <a:t>Tips for </a:t>
            </a:r>
            <a:r>
              <a:rPr lang="ro-RO" sz="4000" b="1" dirty="0" smtClean="0">
                <a:solidFill>
                  <a:srgbClr val="FFFF00"/>
                </a:solidFill>
              </a:rPr>
              <a:t>eating healthy </a:t>
            </a:r>
            <a:r>
              <a:rPr lang="ro-RO" sz="4000" b="1" dirty="0" smtClean="0">
                <a:solidFill>
                  <a:srgbClr val="002060"/>
                </a:solidFill>
              </a:rPr>
              <a:t>food</a:t>
            </a:r>
            <a:endParaRPr lang="en-GB" sz="4000" b="1" dirty="0">
              <a:solidFill>
                <a:srgbClr val="002060"/>
              </a:solidFill>
            </a:endParaRPr>
          </a:p>
        </p:txBody>
      </p:sp>
      <p:pic>
        <p:nvPicPr>
          <p:cNvPr id="4" name="Picture 3"/>
          <p:cNvPicPr>
            <a:picLocks noChangeAspect="1" noChangeArrowheads="1"/>
          </p:cNvPicPr>
          <p:nvPr/>
        </p:nvPicPr>
        <p:blipFill>
          <a:blip r:embed="rId2"/>
          <a:srcRect/>
          <a:stretch>
            <a:fillRect/>
          </a:stretch>
        </p:blipFill>
        <p:spPr bwMode="auto">
          <a:xfrm>
            <a:off x="0" y="0"/>
            <a:ext cx="4929190" cy="1500174"/>
          </a:xfrm>
          <a:prstGeom prst="rect">
            <a:avLst/>
          </a:prstGeom>
          <a:noFill/>
          <a:ln w="9525">
            <a:noFill/>
            <a:miter lim="800000"/>
            <a:headEnd/>
            <a:tailEnd/>
          </a:ln>
          <a:effectLst/>
        </p:spPr>
      </p:pic>
      <p:pic>
        <p:nvPicPr>
          <p:cNvPr id="5" name="Picture 4"/>
          <p:cNvPicPr>
            <a:picLocks noChangeAspect="1" noChangeArrowheads="1"/>
          </p:cNvPicPr>
          <p:nvPr/>
        </p:nvPicPr>
        <p:blipFill>
          <a:blip r:embed="rId3"/>
          <a:srcRect/>
          <a:stretch>
            <a:fillRect/>
          </a:stretch>
        </p:blipFill>
        <p:spPr bwMode="auto">
          <a:xfrm>
            <a:off x="4929190" y="0"/>
            <a:ext cx="4214811" cy="1500150"/>
          </a:xfrm>
          <a:prstGeom prst="rect">
            <a:avLst/>
          </a:prstGeom>
          <a:noFill/>
          <a:ln w="9525" algn="in">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73025"/>
            <a:ext cx="10287000" cy="6791325"/>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normAutofit/>
          </a:bodyPr>
          <a:lstStyle/>
          <a:p>
            <a:r>
              <a:rPr lang="en-US" dirty="0"/>
              <a:t>Eat lots of fruit and vegetables;</a:t>
            </a:r>
          </a:p>
          <a:p>
            <a:r>
              <a:rPr lang="en-US" dirty="0"/>
              <a:t>Eat more fish, including a portion of oily fish </a:t>
            </a:r>
          </a:p>
          <a:p>
            <a:pPr>
              <a:buNone/>
            </a:pPr>
            <a:r>
              <a:rPr lang="en-US" dirty="0"/>
              <a:t>   ( salmon, herring, fresh tuna, sardines etc. );</a:t>
            </a:r>
          </a:p>
          <a:p>
            <a:r>
              <a:rPr lang="en-US" dirty="0"/>
              <a:t>Cut down on saturated fat and sugar (cakes,             biscuits, sausages, butter, pies );</a:t>
            </a:r>
          </a:p>
          <a:p>
            <a:r>
              <a:rPr lang="en-US" dirty="0"/>
              <a:t>Cut down on sugary fizzy drinks, alcoholic drinks, sugary breakfast cereals;</a:t>
            </a:r>
          </a:p>
          <a:p>
            <a:r>
              <a:rPr lang="en-US" dirty="0"/>
              <a:t>Eat less salt;</a:t>
            </a:r>
          </a:p>
          <a:p>
            <a:r>
              <a:rPr lang="en-US" dirty="0"/>
              <a:t>Don't skip breakfast. It is indicated to eat something consistent in the morning;</a:t>
            </a:r>
          </a:p>
          <a:p>
            <a:endParaRPr lang="en-US" dirty="0"/>
          </a:p>
          <a:p>
            <a:endParaRPr lang="en-US" dirty="0"/>
          </a:p>
          <a:p>
            <a:endParaRPr lang="en-US" dirty="0"/>
          </a:p>
          <a:p>
            <a:pPr>
              <a:buNone/>
            </a:pPr>
            <a:endParaRPr lang="en-US" dirty="0"/>
          </a:p>
          <a:p>
            <a:endParaRPr lang="en-US" dirty="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525963"/>
          </a:xfrm>
        </p:spPr>
        <p:txBody>
          <a:bodyPr/>
          <a:lstStyle/>
          <a:p>
            <a:r>
              <a:rPr lang="fr-FR" dirty="0"/>
              <a:t>Have fruit-</a:t>
            </a:r>
            <a:r>
              <a:rPr lang="fr-FR" dirty="0" err="1"/>
              <a:t>based</a:t>
            </a:r>
            <a:r>
              <a:rPr lang="fr-FR" dirty="0"/>
              <a:t> snacks </a:t>
            </a:r>
            <a:r>
              <a:rPr lang="fr-FR" dirty="0" err="1"/>
              <a:t>throughout</a:t>
            </a:r>
            <a:r>
              <a:rPr lang="fr-FR" dirty="0"/>
              <a:t> the </a:t>
            </a:r>
            <a:r>
              <a:rPr lang="fr-FR" dirty="0" err="1"/>
              <a:t>day</a:t>
            </a:r>
            <a:endParaRPr lang="fr-FR" dirty="0"/>
          </a:p>
          <a:p>
            <a:r>
              <a:rPr lang="en-US" dirty="0"/>
              <a:t>Make your day with milk products</a:t>
            </a:r>
          </a:p>
          <a:p>
            <a:r>
              <a:rPr lang="fr-FR" dirty="0" err="1"/>
              <a:t>Eat</a:t>
            </a:r>
            <a:r>
              <a:rPr lang="fr-FR" dirty="0"/>
              <a:t> </a:t>
            </a:r>
            <a:r>
              <a:rPr lang="fr-FR" dirty="0" err="1"/>
              <a:t>protein</a:t>
            </a:r>
            <a:r>
              <a:rPr lang="fr-FR" dirty="0"/>
              <a:t> </a:t>
            </a:r>
            <a:r>
              <a:rPr lang="fr-FR" dirty="0" err="1"/>
              <a:t>at</a:t>
            </a:r>
            <a:r>
              <a:rPr lang="fr-FR" dirty="0"/>
              <a:t> </a:t>
            </a:r>
            <a:r>
              <a:rPr lang="fr-FR" dirty="0" err="1"/>
              <a:t>every</a:t>
            </a:r>
            <a:r>
              <a:rPr lang="fr-FR" dirty="0"/>
              <a:t> </a:t>
            </a:r>
            <a:r>
              <a:rPr lang="fr-FR" dirty="0" err="1"/>
              <a:t>meal</a:t>
            </a:r>
            <a:endParaRPr lang="fr-FR" dirty="0"/>
          </a:p>
          <a:p>
            <a:r>
              <a:rPr lang="fr-FR" dirty="0" err="1"/>
              <a:t>Choose</a:t>
            </a:r>
            <a:r>
              <a:rPr lang="fr-FR" dirty="0"/>
              <a:t> </a:t>
            </a:r>
            <a:r>
              <a:rPr lang="fr-FR" dirty="0" err="1"/>
              <a:t>whole</a:t>
            </a:r>
            <a:r>
              <a:rPr lang="fr-FR" dirty="0"/>
              <a:t>-grain </a:t>
            </a:r>
            <a:r>
              <a:rPr lang="fr-FR" dirty="0" err="1"/>
              <a:t>bread</a:t>
            </a:r>
            <a:endParaRPr lang="fr-FR" dirty="0"/>
          </a:p>
          <a:p>
            <a:r>
              <a:rPr lang="fr-FR" dirty="0" err="1"/>
              <a:t>Cut</a:t>
            </a:r>
            <a:r>
              <a:rPr lang="fr-FR" dirty="0"/>
              <a:t> portions by a quarter</a:t>
            </a:r>
          </a:p>
          <a:p>
            <a:r>
              <a:rPr lang="fr-FR" dirty="0"/>
              <a:t>Drink 2 glasses of </a:t>
            </a:r>
            <a:r>
              <a:rPr lang="fr-FR" dirty="0" err="1"/>
              <a:t>milk</a:t>
            </a:r>
            <a:r>
              <a:rPr lang="fr-FR" dirty="0"/>
              <a:t> </a:t>
            </a:r>
            <a:r>
              <a:rPr lang="fr-FR" dirty="0" err="1"/>
              <a:t>daily</a:t>
            </a:r>
            <a:endParaRPr lang="fr-FR" dirty="0"/>
          </a:p>
          <a:p>
            <a:r>
              <a:rPr lang="fr-FR" dirty="0"/>
              <a:t>Drink lots of water</a:t>
            </a:r>
            <a:endParaRPr lang="en-US" dirty="0"/>
          </a:p>
          <a:p>
            <a:endParaRPr lang="fr-FR" dirty="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6000" dirty="0"/>
              <a:t>Food </a:t>
            </a:r>
            <a:r>
              <a:rPr lang="fr-FR" sz="6000" dirty="0" err="1"/>
              <a:t>ideas</a:t>
            </a:r>
            <a:endParaRPr lang="en-US" sz="6000" dirty="0"/>
          </a:p>
        </p:txBody>
      </p:sp>
      <p:sp>
        <p:nvSpPr>
          <p:cNvPr id="3" name="Content Placeholder 2"/>
          <p:cNvSpPr>
            <a:spLocks noGrp="1"/>
          </p:cNvSpPr>
          <p:nvPr>
            <p:ph idx="1"/>
          </p:nvPr>
        </p:nvSpPr>
        <p:spPr>
          <a:xfrm>
            <a:off x="381000" y="1524000"/>
            <a:ext cx="8229600" cy="4525963"/>
          </a:xfrm>
        </p:spPr>
        <p:txBody>
          <a:bodyPr/>
          <a:lstStyle/>
          <a:p>
            <a:pPr>
              <a:buFont typeface="Wingdings" pitchFamily="2" charset="2"/>
              <a:buChar char="Ø"/>
            </a:pPr>
            <a:r>
              <a:rPr lang="fr-FR" sz="4400" dirty="0"/>
              <a:t> Breakfast</a:t>
            </a:r>
          </a:p>
          <a:p>
            <a:pPr>
              <a:buNone/>
            </a:pPr>
            <a:r>
              <a:rPr lang="en-US" sz="4400" b="1" dirty="0"/>
              <a:t>    </a:t>
            </a:r>
            <a:r>
              <a:rPr lang="en-US" sz="4400" dirty="0"/>
              <a:t>Energy Bars - to substitute for a meal, an energy bar should have at least 3 to 5 grams of fiber and 10 grams of protein.</a:t>
            </a:r>
          </a:p>
          <a:p>
            <a:pPr>
              <a:buNone/>
            </a:pPr>
            <a:endParaRPr lang="en-US" dirty="0"/>
          </a:p>
          <a:p>
            <a:pPr>
              <a:buNone/>
            </a:pPr>
            <a:endParaRPr lang="fr-FR" dirty="0"/>
          </a:p>
          <a:p>
            <a:pPr>
              <a:buNone/>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229600" cy="4525963"/>
          </a:xfrm>
        </p:spPr>
        <p:txBody>
          <a:bodyPr>
            <a:noAutofit/>
          </a:bodyPr>
          <a:lstStyle/>
          <a:p>
            <a:pPr>
              <a:buFont typeface="Wingdings" pitchFamily="2" charset="2"/>
              <a:buChar char="Ø"/>
            </a:pPr>
            <a:r>
              <a:rPr lang="fr-FR" sz="4400" dirty="0"/>
              <a:t>Lunch</a:t>
            </a:r>
          </a:p>
          <a:p>
            <a:pPr>
              <a:buNone/>
            </a:pPr>
            <a:r>
              <a:rPr lang="en-US" sz="4400" dirty="0"/>
              <a:t>   Strawberry Spinach Salad -strawberries are filled with antioxidants, and can sweeten up any</a:t>
            </a:r>
            <a:r>
              <a:rPr lang="en-US" sz="4400" i="1" dirty="0"/>
              <a:t> </a:t>
            </a:r>
            <a:r>
              <a:rPr lang="en-US" sz="4400" dirty="0"/>
              <a:t>salad!</a:t>
            </a:r>
          </a:p>
          <a:p>
            <a:pPr>
              <a:buFont typeface="Wingdings" pitchFamily="2" charset="2"/>
              <a:buChar char="Ø"/>
            </a:pPr>
            <a:r>
              <a:rPr lang="fr-FR" sz="4400" dirty="0"/>
              <a:t> </a:t>
            </a:r>
            <a:r>
              <a:rPr lang="fr-FR" sz="4400" dirty="0" err="1"/>
              <a:t>Dinner</a:t>
            </a:r>
            <a:endParaRPr lang="fr-FR" sz="4400" dirty="0"/>
          </a:p>
          <a:p>
            <a:pPr>
              <a:buNone/>
            </a:pPr>
            <a:r>
              <a:rPr lang="en-US" sz="4400" dirty="0"/>
              <a:t>   Honey garlic salmon </a:t>
            </a:r>
            <a:r>
              <a:rPr lang="en-US" sz="4400" b="1" cap="all" dirty="0"/>
              <a:t>- </a:t>
            </a:r>
            <a:r>
              <a:rPr lang="en-US" sz="4400" dirty="0"/>
              <a:t>is perfect for a quick weekday evening.</a:t>
            </a:r>
            <a:endParaRPr lang="en-US" sz="4400" b="1" cap="all" dirty="0"/>
          </a:p>
          <a:p>
            <a:pPr>
              <a:buNone/>
            </a:pPr>
            <a:endParaRPr lang="en-US" sz="4400" b="1" dirty="0"/>
          </a:p>
          <a:p>
            <a:pPr>
              <a:buNone/>
            </a:pPr>
            <a:endParaRPr lang="fr-FR" sz="4400" dirty="0"/>
          </a:p>
          <a:p>
            <a:pPr>
              <a:buNone/>
            </a:pPr>
            <a:endParaRPr lang="en-US" sz="4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7620000" y="4876800"/>
            <a:ext cx="1524000" cy="579438"/>
          </a:xfrm>
        </p:spPr>
        <p:txBody>
          <a:bodyPr>
            <a:normAutofit/>
          </a:bodyPr>
          <a:lstStyle/>
          <a:p>
            <a:r>
              <a:rPr lang="fr-FR" sz="2400" b="1" dirty="0"/>
              <a:t>Breakfast</a:t>
            </a:r>
            <a:endParaRPr lang="en-US" sz="2400" b="1" dirty="0"/>
          </a:p>
        </p:txBody>
      </p:sp>
      <p:sp>
        <p:nvSpPr>
          <p:cNvPr id="22" name="Text Placeholder 21"/>
          <p:cNvSpPr>
            <a:spLocks noGrp="1"/>
          </p:cNvSpPr>
          <p:nvPr>
            <p:ph type="body" idx="1"/>
          </p:nvPr>
        </p:nvSpPr>
        <p:spPr>
          <a:xfrm>
            <a:off x="1066800" y="4876800"/>
            <a:ext cx="1143000" cy="639762"/>
          </a:xfrm>
        </p:spPr>
        <p:txBody>
          <a:bodyPr/>
          <a:lstStyle/>
          <a:p>
            <a:r>
              <a:rPr lang="fr-FR" dirty="0" err="1"/>
              <a:t>Dinner</a:t>
            </a:r>
            <a:endParaRPr lang="en-US" dirty="0"/>
          </a:p>
        </p:txBody>
      </p:sp>
      <p:pic>
        <p:nvPicPr>
          <p:cNvPr id="18" name="Picture Placeholder 17" descr="27604894_1005502382932687_194849357_o.png"/>
          <p:cNvPicPr>
            <a:picLocks noGrp="1" noChangeAspect="1"/>
          </p:cNvPicPr>
          <p:nvPr>
            <p:ph sz="half" idx="2"/>
          </p:nvPr>
        </p:nvPicPr>
        <p:blipFill>
          <a:blip r:embed="rId2"/>
          <a:stretch>
            <a:fillRect/>
          </a:stretch>
        </p:blipFill>
        <p:spPr>
          <a:xfrm>
            <a:off x="3581400" y="3505200"/>
            <a:ext cx="4040188" cy="2556975"/>
          </a:xfrm>
        </p:spPr>
      </p:pic>
      <p:sp>
        <p:nvSpPr>
          <p:cNvPr id="23" name="Text Placeholder 22"/>
          <p:cNvSpPr>
            <a:spLocks noGrp="1"/>
          </p:cNvSpPr>
          <p:nvPr>
            <p:ph type="body" sz="quarter" idx="3"/>
          </p:nvPr>
        </p:nvSpPr>
        <p:spPr>
          <a:xfrm>
            <a:off x="6400800" y="2743200"/>
            <a:ext cx="993775" cy="639762"/>
          </a:xfrm>
        </p:spPr>
        <p:txBody>
          <a:bodyPr/>
          <a:lstStyle/>
          <a:p>
            <a:r>
              <a:rPr lang="fr-FR" dirty="0"/>
              <a:t>Lunch</a:t>
            </a:r>
            <a:endParaRPr lang="en-US" dirty="0"/>
          </a:p>
        </p:txBody>
      </p:sp>
      <p:pic>
        <p:nvPicPr>
          <p:cNvPr id="25" name="Picture 24" descr="27535994_1005492399600352_224430243_o (1).png"/>
          <p:cNvPicPr>
            <a:picLocks noChangeAspect="1"/>
          </p:cNvPicPr>
          <p:nvPr/>
        </p:nvPicPr>
        <p:blipFill>
          <a:blip r:embed="rId3"/>
          <a:stretch>
            <a:fillRect/>
          </a:stretch>
        </p:blipFill>
        <p:spPr>
          <a:xfrm>
            <a:off x="4876800" y="152400"/>
            <a:ext cx="4018461" cy="2765902"/>
          </a:xfrm>
          <a:prstGeom prst="rect">
            <a:avLst/>
          </a:prstGeom>
        </p:spPr>
      </p:pic>
      <p:pic>
        <p:nvPicPr>
          <p:cNvPr id="26" name="Picture 25" descr="easy-dinner-recipes.jpg"/>
          <p:cNvPicPr>
            <a:picLocks noChangeAspect="1"/>
          </p:cNvPicPr>
          <p:nvPr/>
        </p:nvPicPr>
        <p:blipFill>
          <a:blip r:embed="rId4"/>
          <a:stretch>
            <a:fillRect/>
          </a:stretch>
        </p:blipFill>
        <p:spPr>
          <a:xfrm>
            <a:off x="152400" y="304800"/>
            <a:ext cx="3149600" cy="47244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B67EA832-6203-6D43-819A-3BB34BD03F9C}"/>
              </a:ext>
            </a:extLst>
          </p:cNvPr>
          <p:cNvSpPr>
            <a:spLocks noGrp="1"/>
          </p:cNvSpPr>
          <p:nvPr>
            <p:ph type="title"/>
          </p:nvPr>
        </p:nvSpPr>
        <p:spPr/>
        <p:txBody>
          <a:bodyPr/>
          <a:lstStyle/>
          <a:p>
            <a:r>
              <a:rPr lang="ro-RO" dirty="0" smtClean="0"/>
              <a:t>Some pieces of advice</a:t>
            </a:r>
            <a:endParaRPr lang="ro-RO" dirty="0"/>
          </a:p>
        </p:txBody>
      </p:sp>
      <p:sp>
        <p:nvSpPr>
          <p:cNvPr id="3" name="Substituent text 2">
            <a:extLst>
              <a:ext uri="{FF2B5EF4-FFF2-40B4-BE49-F238E27FC236}">
                <a16:creationId xmlns="" xmlns:a16="http://schemas.microsoft.com/office/drawing/2014/main" id="{EC79324D-F6C2-5440-9075-0C37F29397C2}"/>
              </a:ext>
            </a:extLst>
          </p:cNvPr>
          <p:cNvSpPr>
            <a:spLocks noGrp="1"/>
          </p:cNvSpPr>
          <p:nvPr>
            <p:ph type="body" idx="1"/>
          </p:nvPr>
        </p:nvSpPr>
        <p:spPr>
          <a:xfrm>
            <a:off x="457200" y="1214422"/>
            <a:ext cx="8503824" cy="4755526"/>
          </a:xfrm>
        </p:spPr>
        <p:txBody>
          <a:bodyPr>
            <a:noAutofit/>
          </a:bodyPr>
          <a:lstStyle/>
          <a:p>
            <a:r>
              <a:rPr lang="ro-RO" sz="2800" b="0" dirty="0"/>
              <a:t>Eating the right foods can give you energy and prevent you from eating too much during the rest of the day</a:t>
            </a:r>
            <a:r>
              <a:rPr lang="ro-RO" sz="2800" dirty="0"/>
              <a:t>.</a:t>
            </a:r>
          </a:p>
          <a:p>
            <a:r>
              <a:rPr lang="ro-RO" sz="2800" b="0" dirty="0"/>
              <a:t>Healthy eating is not about strict dietary limitations, staying unrealistically thin, or depriving yourself of the foods you love. Rather, it’s about feeling great, having more energy, improving your health, and stabilizing your mood. </a:t>
            </a:r>
            <a:r>
              <a:rPr lang="ro-RO" sz="2800" b="0" dirty="0" smtClean="0"/>
              <a:t>There is </a:t>
            </a:r>
            <a:r>
              <a:rPr lang="ro-RO" sz="2800" b="0" dirty="0"/>
              <a:t>conflicting nutrition and diet </a:t>
            </a:r>
            <a:r>
              <a:rPr lang="ro-RO" sz="2800" b="0" dirty="0" smtClean="0"/>
              <a:t>advice, but </a:t>
            </a:r>
            <a:r>
              <a:rPr lang="ro-RO" sz="2800" b="0" dirty="0"/>
              <a:t>by using these simple tips, you can cut through the confusion and learn how to create a tasty, varied, and nutritious diet that is as good for your mind as it is for your body</a:t>
            </a:r>
            <a:r>
              <a:rPr lang="ro-RO" b="0" dirty="0"/>
              <a:t>.</a:t>
            </a:r>
          </a:p>
        </p:txBody>
      </p:sp>
    </p:spTree>
    <p:extLst>
      <p:ext uri="{BB962C8B-B14F-4D97-AF65-F5344CB8AC3E}">
        <p14:creationId xmlns="" xmlns:p14="http://schemas.microsoft.com/office/powerpoint/2010/main" val="1117521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4348" y="1071546"/>
            <a:ext cx="7715304" cy="3108543"/>
          </a:xfrm>
          <a:prstGeom prst="rect">
            <a:avLst/>
          </a:prstGeom>
        </p:spPr>
        <p:txBody>
          <a:bodyPr wrap="square">
            <a:spAutoFit/>
          </a:bodyPr>
          <a:lstStyle/>
          <a:p>
            <a:pPr lvl="0" fontAlgn="base">
              <a:spcBef>
                <a:spcPct val="0"/>
              </a:spcBef>
              <a:spcAft>
                <a:spcPct val="0"/>
              </a:spcAft>
            </a:pPr>
            <a:r>
              <a:rPr lang="en-US" sz="2800" dirty="0" smtClean="0">
                <a:solidFill>
                  <a:srgbClr val="222222"/>
                </a:solidFill>
                <a:latin typeface="Trebuchet MS" pitchFamily="34" charset="0"/>
                <a:cs typeface="Arial" pitchFamily="34" charset="0"/>
              </a:rPr>
              <a:t>"</a:t>
            </a:r>
            <a:r>
              <a:rPr lang="en-US" sz="2800" b="1" dirty="0" smtClean="0">
                <a:solidFill>
                  <a:srgbClr val="222222"/>
                </a:solidFill>
                <a:latin typeface="Trebuchet MS" pitchFamily="34" charset="0"/>
                <a:cs typeface="Arial" pitchFamily="34"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2800" dirty="0" smtClean="0">
              <a:latin typeface="Arial" pitchFamily="34" charset="0"/>
              <a:cs typeface="Arial" pitchFamily="34" charset="0"/>
            </a:endParaRPr>
          </a:p>
          <a:p>
            <a:pPr lvl="0" eaLnBrk="0" fontAlgn="base" hangingPunct="0">
              <a:spcBef>
                <a:spcPct val="0"/>
              </a:spcBef>
              <a:spcAft>
                <a:spcPct val="0"/>
              </a:spcAft>
            </a:pPr>
            <a:r>
              <a:rPr lang="en-GB" sz="2800" dirty="0" smtClean="0">
                <a:solidFill>
                  <a:srgbClr val="000000"/>
                </a:solidFill>
                <a:latin typeface="Times New Roman" pitchFamily="18" charset="0"/>
                <a:cs typeface="Arial" pitchFamily="34" charset="0"/>
              </a:rPr>
              <a:t> </a:t>
            </a:r>
            <a:endParaRPr lang="en-GB" sz="2800" dirty="0" smtClean="0">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TotalTime>
  <Words>254</Words>
  <Application>Microsoft Office PowerPoint</Application>
  <PresentationFormat>On-screen Show (4:3)</PresentationFormat>
  <Paragraphs>38</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ERASMUS + PROGRAMME- STRATEGIC PARTNERSHIP ‘Youngsters Nowadays. Where from, Where to?’ 2017-1-RO01-KA219-037190_1 </vt:lpstr>
      <vt:lpstr>Slide 2</vt:lpstr>
      <vt:lpstr>Slide 3</vt:lpstr>
      <vt:lpstr>Slide 4</vt:lpstr>
      <vt:lpstr>Food ideas</vt:lpstr>
      <vt:lpstr>Slide 6</vt:lpstr>
      <vt:lpstr>Breakfast</vt:lpstr>
      <vt:lpstr>Some pieces of advice</vt:lpstr>
      <vt:lpstr>Slide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HEALTHY FOOD</dc:title>
  <dc:creator>HP</dc:creator>
  <cp:lastModifiedBy>Mirandolina Matei</cp:lastModifiedBy>
  <cp:revision>15</cp:revision>
  <dcterms:created xsi:type="dcterms:W3CDTF">2018-01-30T16:02:38Z</dcterms:created>
  <dcterms:modified xsi:type="dcterms:W3CDTF">2018-02-26T08:18:10Z</dcterms:modified>
</cp:coreProperties>
</file>