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charts/chart11.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93" r:id="rId2"/>
    <p:sldId id="257" r:id="rId3"/>
    <p:sldId id="295" r:id="rId4"/>
    <p:sldId id="259" r:id="rId5"/>
    <p:sldId id="296" r:id="rId6"/>
    <p:sldId id="297" r:id="rId7"/>
    <p:sldId id="261" r:id="rId8"/>
    <p:sldId id="275" r:id="rId9"/>
    <p:sldId id="298" r:id="rId10"/>
    <p:sldId id="299" r:id="rId11"/>
    <p:sldId id="300" r:id="rId12"/>
    <p:sldId id="263" r:id="rId13"/>
    <p:sldId id="301" r:id="rId14"/>
    <p:sldId id="302" r:id="rId15"/>
    <p:sldId id="274" r:id="rId16"/>
    <p:sldId id="265" r:id="rId17"/>
    <p:sldId id="303" r:id="rId18"/>
    <p:sldId id="267" r:id="rId19"/>
    <p:sldId id="269" r:id="rId20"/>
    <p:sldId id="304" r:id="rId21"/>
    <p:sldId id="271" r:id="rId22"/>
    <p:sldId id="305" r:id="rId23"/>
    <p:sldId id="277" r:id="rId24"/>
    <p:sldId id="29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2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809" autoAdjust="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Book8"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Book5"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2"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Book3"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Book3"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Book4"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Book5"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Book6"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Book7"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lang="ro-RO"/>
            </a:pPr>
            <a:r>
              <a:rPr lang="en-US" sz="1600" b="1" i="0" u="none" strike="noStrike" baseline="0" dirty="0" smtClean="0"/>
              <a:t>1A) How </a:t>
            </a:r>
            <a:r>
              <a:rPr lang="en-US" sz="1600" b="1" i="0" u="none" strike="noStrike" baseline="0" dirty="0"/>
              <a:t>many meals do you eat every day during weekdays?</a:t>
            </a:r>
            <a:endParaRPr lang="en-US" sz="1600" b="1" dirty="0"/>
          </a:p>
        </c:rich>
      </c:tx>
      <c:layout/>
      <c:overlay val="1"/>
    </c:title>
    <c:view3D>
      <c:rotX val="30"/>
      <c:perspective val="30"/>
    </c:view3D>
    <c:plotArea>
      <c:layout>
        <c:manualLayout>
          <c:layoutTarget val="inner"/>
          <c:xMode val="edge"/>
          <c:yMode val="edge"/>
          <c:x val="7.8716050676693794E-2"/>
          <c:y val="0.28120055612876477"/>
          <c:w val="0.53186456518226266"/>
          <c:h val="0.71760210039483863"/>
        </c:manualLayout>
      </c:layout>
      <c:pie3DChart>
        <c:varyColors val="1"/>
        <c:ser>
          <c:idx val="0"/>
          <c:order val="0"/>
          <c:dLbls>
            <c:dLbl>
              <c:idx val="0"/>
              <c:layout>
                <c:manualLayout>
                  <c:x val="-7.8718496294452475E-2"/>
                  <c:y val="-0.12219748393519776"/>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1F9E-4B98-BDB5-CB2B97D599D6}"/>
                </c:ext>
              </c:extLst>
            </c:dLbl>
            <c:dLbl>
              <c:idx val="1"/>
              <c:layout>
                <c:manualLayout>
                  <c:x val="3.3634843065581892E-2"/>
                  <c:y val="-0.10212176064198883"/>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1F9E-4B98-BDB5-CB2B97D599D6}"/>
                </c:ext>
              </c:extLst>
            </c:dLbl>
            <c:dLbl>
              <c:idx val="2"/>
              <c:layout>
                <c:manualLayout>
                  <c:x val="-5.2895742441512635E-2"/>
                  <c:y val="-2.5590249494675265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1F9E-4B98-BDB5-CB2B97D599D6}"/>
                </c:ext>
              </c:extLst>
            </c:dLbl>
            <c:dLbl>
              <c:idx val="3"/>
              <c:layout>
                <c:manualLayout>
                  <c:x val="-6.6443329359204481E-2"/>
                  <c:y val="-2.4627266419283839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1F9E-4B98-BDB5-CB2B97D599D6}"/>
                </c:ext>
              </c:extLst>
            </c:dLbl>
            <c:spPr>
              <a:noFill/>
              <a:ln>
                <a:noFill/>
              </a:ln>
              <a:effectLst/>
            </c:spPr>
            <c:txPr>
              <a:bodyPr/>
              <a:lstStyle/>
              <a:p>
                <a:pPr>
                  <a:defRPr lang="ro-RO" sz="1400"/>
                </a:pPr>
                <a:endParaRPr lang="en-US"/>
              </a:p>
            </c:txPr>
            <c:showPercent val="1"/>
            <c:extLst xmlns:c16r2="http://schemas.microsoft.com/office/drawing/2015/06/chart">
              <c:ext xmlns:c15="http://schemas.microsoft.com/office/drawing/2012/chart" uri="{CE6537A1-D6FC-4f65-9D91-7224C49458BB}"/>
            </c:extLst>
          </c:dLbls>
          <c:cat>
            <c:strRef>
              <c:f>Sheet1!$A$2:$A$5</c:f>
              <c:strCache>
                <c:ptCount val="4"/>
                <c:pt idx="0">
                  <c:v>1 meal a day</c:v>
                </c:pt>
                <c:pt idx="1">
                  <c:v>2 meals a day</c:v>
                </c:pt>
                <c:pt idx="2">
                  <c:v>3 meals a day</c:v>
                </c:pt>
                <c:pt idx="3">
                  <c:v>more than 3 meals a day</c:v>
                </c:pt>
              </c:strCache>
            </c:strRef>
          </c:cat>
          <c:val>
            <c:numRef>
              <c:f>Sheet1!$D$2:$D$5</c:f>
              <c:numCache>
                <c:formatCode>General</c:formatCode>
                <c:ptCount val="4"/>
                <c:pt idx="0">
                  <c:v>10</c:v>
                </c:pt>
                <c:pt idx="1">
                  <c:v>52</c:v>
                </c:pt>
                <c:pt idx="2">
                  <c:v>69</c:v>
                </c:pt>
                <c:pt idx="3">
                  <c:v>19</c:v>
                </c:pt>
              </c:numCache>
            </c:numRef>
          </c:val>
          <c:extLst xmlns:c16r2="http://schemas.microsoft.com/office/drawing/2015/06/chart">
            <c:ext xmlns:c16="http://schemas.microsoft.com/office/drawing/2014/chart" uri="{C3380CC4-5D6E-409C-BE32-E72D297353CC}">
              <c16:uniqueId val="{00000004-1F9E-4B98-BDB5-CB2B97D599D6}"/>
            </c:ext>
          </c:extLst>
        </c:ser>
        <c:ser>
          <c:idx val="1"/>
          <c:order val="1"/>
          <c:cat>
            <c:strRef>
              <c:f>Sheet1!$A$1</c:f>
              <c:strCache>
                <c:ptCount val="1"/>
                <c:pt idx="0">
                  <c:v>How many meals do you eat every day during weekdays?. </c:v>
                </c:pt>
              </c:strCache>
            </c:strRef>
          </c:cat>
          <c:val>
            <c:numRef>
              <c:f>Sheet1!$B$1</c:f>
              <c:numCache>
                <c:formatCode>General</c:formatCode>
                <c:ptCount val="1"/>
              </c:numCache>
            </c:numRef>
          </c:val>
          <c:extLst xmlns:c16r2="http://schemas.microsoft.com/office/drawing/2015/06/chart">
            <c:ext xmlns:c16="http://schemas.microsoft.com/office/drawing/2014/chart" uri="{C3380CC4-5D6E-409C-BE32-E72D297353CC}">
              <c16:uniqueId val="{00000005-1F9E-4B98-BDB5-CB2B97D599D6}"/>
            </c:ext>
          </c:extLst>
        </c:ser>
        <c:ser>
          <c:idx val="2"/>
          <c:order val="2"/>
          <c:cat>
            <c:strRef>
              <c:f>Sheet1!$A$1</c:f>
              <c:strCache>
                <c:ptCount val="1"/>
                <c:pt idx="0">
                  <c:v>How many meals do you eat every day during weekdays?. </c:v>
                </c:pt>
              </c:strCache>
            </c:strRef>
          </c:cat>
          <c:val>
            <c:numRef>
              <c:f>Sheet1!$C$1</c:f>
              <c:numCache>
                <c:formatCode>General</c:formatCode>
                <c:ptCount val="1"/>
              </c:numCache>
            </c:numRef>
          </c:val>
          <c:extLst xmlns:c16r2="http://schemas.microsoft.com/office/drawing/2015/06/chart">
            <c:ext xmlns:c16="http://schemas.microsoft.com/office/drawing/2014/chart" uri="{C3380CC4-5D6E-409C-BE32-E72D297353CC}">
              <c16:uniqueId val="{00000006-1F9E-4B98-BDB5-CB2B97D599D6}"/>
            </c:ext>
          </c:extLst>
        </c:ser>
        <c:ser>
          <c:idx val="3"/>
          <c:order val="3"/>
          <c:cat>
            <c:strRef>
              <c:f>Sheet1!$A$1</c:f>
              <c:strCache>
                <c:ptCount val="1"/>
                <c:pt idx="0">
                  <c:v>How many meals do you eat every day during weekdays?. </c:v>
                </c:pt>
              </c:strCache>
            </c:strRef>
          </c:cat>
          <c:val>
            <c:numRef>
              <c:f>Sheet1!$D$1</c:f>
              <c:numCache>
                <c:formatCode>General</c:formatCode>
                <c:ptCount val="1"/>
              </c:numCache>
            </c:numRef>
          </c:val>
          <c:extLst xmlns:c16r2="http://schemas.microsoft.com/office/drawing/2015/06/chart">
            <c:ext xmlns:c16="http://schemas.microsoft.com/office/drawing/2014/chart" uri="{C3380CC4-5D6E-409C-BE32-E72D297353CC}">
              <c16:uniqueId val="{00000007-1F9E-4B98-BDB5-CB2B97D599D6}"/>
            </c:ext>
          </c:extLst>
        </c:ser>
        <c:ser>
          <c:idx val="4"/>
          <c:order val="4"/>
          <c:cat>
            <c:strRef>
              <c:f>Sheet1!$A$1</c:f>
              <c:strCache>
                <c:ptCount val="1"/>
                <c:pt idx="0">
                  <c:v>How many meals do you eat every day during weekdays?. </c:v>
                </c:pt>
              </c:strCache>
            </c:strRef>
          </c:cat>
          <c:val>
            <c:numRef>
              <c:f>Sheet1!$E$1</c:f>
              <c:numCache>
                <c:formatCode>General</c:formatCode>
                <c:ptCount val="1"/>
              </c:numCache>
            </c:numRef>
          </c:val>
          <c:extLst xmlns:c16r2="http://schemas.microsoft.com/office/drawing/2015/06/chart">
            <c:ext xmlns:c16="http://schemas.microsoft.com/office/drawing/2014/chart" uri="{C3380CC4-5D6E-409C-BE32-E72D297353CC}">
              <c16:uniqueId val="{00000008-1F9E-4B98-BDB5-CB2B97D599D6}"/>
            </c:ext>
          </c:extLst>
        </c:ser>
        <c:ser>
          <c:idx val="5"/>
          <c:order val="5"/>
          <c:cat>
            <c:strRef>
              <c:f>Sheet1!$A$1</c:f>
              <c:strCache>
                <c:ptCount val="1"/>
                <c:pt idx="0">
                  <c:v>How many meals do you eat every day during weekdays?. </c:v>
                </c:pt>
              </c:strCache>
            </c:strRef>
          </c:cat>
          <c:val>
            <c:numRef>
              <c:f>Sheet1!$F$1</c:f>
              <c:numCache>
                <c:formatCode>General</c:formatCode>
                <c:ptCount val="1"/>
              </c:numCache>
            </c:numRef>
          </c:val>
          <c:extLst xmlns:c16r2="http://schemas.microsoft.com/office/drawing/2015/06/chart">
            <c:ext xmlns:c16="http://schemas.microsoft.com/office/drawing/2014/chart" uri="{C3380CC4-5D6E-409C-BE32-E72D297353CC}">
              <c16:uniqueId val="{00000009-1F9E-4B98-BDB5-CB2B97D599D6}"/>
            </c:ext>
          </c:extLst>
        </c:ser>
      </c:pie3DChart>
    </c:plotArea>
    <c:legend>
      <c:legendPos val="r"/>
      <c:layout/>
      <c:txPr>
        <a:bodyPr/>
        <a:lstStyle/>
        <a:p>
          <a:pPr>
            <a:defRPr lang="ro-RO" sz="1400"/>
          </a:pPr>
          <a:endParaRPr lang="en-US"/>
        </a:p>
      </c:txPr>
    </c:legend>
    <c:plotVisOnly val="1"/>
    <c:dispBlanksAs val="zero"/>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lang="ro-RO"/>
            </a:pPr>
            <a:r>
              <a:rPr lang="en-US" sz="1600" b="1" i="0" u="none" strike="noStrike" baseline="0" dirty="0" smtClean="0"/>
              <a:t>18) What </a:t>
            </a:r>
            <a:r>
              <a:rPr lang="en-US" sz="1600" b="1" i="0" u="none" strike="noStrike" baseline="0" dirty="0"/>
              <a:t>sort of food do you  buy? </a:t>
            </a:r>
            <a:endParaRPr lang="en-US" sz="1600" b="1" dirty="0"/>
          </a:p>
        </c:rich>
      </c:tx>
      <c:overlay val="1"/>
    </c:title>
    <c:view3D>
      <c:rotX val="30"/>
      <c:perspective val="30"/>
    </c:view3D>
    <c:plotArea>
      <c:layout>
        <c:manualLayout>
          <c:layoutTarget val="inner"/>
          <c:xMode val="edge"/>
          <c:yMode val="edge"/>
          <c:x val="3.1417130894145141E-2"/>
          <c:y val="0.13780660940109771"/>
          <c:w val="0.52498418722327644"/>
          <c:h val="0.81349206349206349"/>
        </c:manualLayout>
      </c:layout>
      <c:pie3DChart>
        <c:varyColors val="1"/>
        <c:ser>
          <c:idx val="0"/>
          <c:order val="0"/>
          <c:dLbls>
            <c:dLbl>
              <c:idx val="0"/>
              <c:layout>
                <c:manualLayout>
                  <c:x val="-1.326639672887189E-2"/>
                  <c:y val="-5.7073490813648445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0C26-4832-834E-1EBBDDFAFF1D}"/>
                </c:ext>
              </c:extLst>
            </c:dLbl>
            <c:dLbl>
              <c:idx val="1"/>
              <c:layout>
                <c:manualLayout>
                  <c:x val="4.7147375079063865E-2"/>
                  <c:y val="5.5432133483314584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0C26-4832-834E-1EBBDDFAFF1D}"/>
                </c:ext>
              </c:extLst>
            </c:dLbl>
            <c:dLbl>
              <c:idx val="2"/>
              <c:layout>
                <c:manualLayout>
                  <c:x val="8.2541698416730161E-2"/>
                  <c:y val="6.9430071241094932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0C26-4832-834E-1EBBDDFAFF1D}"/>
                </c:ext>
              </c:extLst>
            </c:dLbl>
            <c:dLbl>
              <c:idx val="3"/>
              <c:layout>
                <c:manualLayout>
                  <c:x val="-5.5512558083939704E-3"/>
                  <c:y val="6.0547119110111285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0C26-4832-834E-1EBBDDFAFF1D}"/>
                </c:ext>
              </c:extLst>
            </c:dLbl>
            <c:dLbl>
              <c:idx val="4"/>
              <c:layout>
                <c:manualLayout>
                  <c:x val="-4.5469079173452468E-3"/>
                  <c:y val="7.3272403449568799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0C26-4832-834E-1EBBDDFAFF1D}"/>
                </c:ext>
              </c:extLst>
            </c:dLbl>
            <c:dLbl>
              <c:idx val="5"/>
              <c:layout>
                <c:manualLayout>
                  <c:x val="3.3902593295382639E-3"/>
                  <c:y val="3.8010248718910192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0C26-4832-834E-1EBBDDFAFF1D}"/>
                </c:ext>
              </c:extLst>
            </c:dLbl>
            <c:dLbl>
              <c:idx val="6"/>
              <c:layout>
                <c:manualLayout>
                  <c:x val="4.0227703984819733E-3"/>
                  <c:y val="-3.9682852143482064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0C26-4832-834E-1EBBDDFAFF1D}"/>
                </c:ext>
              </c:extLst>
            </c:dLbl>
            <c:dLbl>
              <c:idx val="7"/>
              <c:layout>
                <c:manualLayout>
                  <c:x val="-6.5598868452638927E-3"/>
                  <c:y val="-6.3025871766029251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0C26-4832-834E-1EBBDDFAFF1D}"/>
                </c:ext>
              </c:extLst>
            </c:dLbl>
            <c:dLbl>
              <c:idx val="8"/>
              <c:layout>
                <c:manualLayout>
                  <c:x val="-1.4019433529063137E-2"/>
                  <c:y val="-7.3782027246594287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0C26-4832-834E-1EBBDDFAFF1D}"/>
                </c:ext>
              </c:extLst>
            </c:dLbl>
            <c:dLbl>
              <c:idx val="9"/>
              <c:layout>
                <c:manualLayout>
                  <c:x val="3.1918600307788828E-2"/>
                  <c:y val="-8.2350643669541312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0C26-4832-834E-1EBBDDFAFF1D}"/>
                </c:ext>
              </c:extLst>
            </c:dLbl>
            <c:dLbl>
              <c:idx val="10"/>
              <c:layout>
                <c:manualLayout>
                  <c:x val="1.5925034987324876E-2"/>
                  <c:y val="-6.3150543682039748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0C26-4832-834E-1EBBDDFAFF1D}"/>
                </c:ext>
              </c:extLst>
            </c:dLbl>
            <c:dLbl>
              <c:idx val="11"/>
              <c:layout>
                <c:manualLayout>
                  <c:x val="3.3745411804549097E-2"/>
                  <c:y val="-4.7518122734658171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0C26-4832-834E-1EBBDDFAFF1D}"/>
                </c:ext>
              </c:extLst>
            </c:dLbl>
            <c:dLbl>
              <c:idx val="12"/>
              <c:layout>
                <c:manualLayout>
                  <c:x val="9.4209784498000312E-2"/>
                  <c:y val="-4.3549868766404043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0C26-4832-834E-1EBBDDFAFF1D}"/>
                </c:ext>
              </c:extLst>
            </c:dLbl>
            <c:spPr>
              <a:noFill/>
              <a:ln>
                <a:noFill/>
              </a:ln>
              <a:effectLst/>
            </c:spPr>
            <c:txPr>
              <a:bodyPr/>
              <a:lstStyle/>
              <a:p>
                <a:pPr>
                  <a:defRPr lang="ro-RO" sz="1400"/>
                </a:pPr>
                <a:endParaRPr lang="en-US"/>
              </a:p>
            </c:txPr>
            <c:showPercent val="1"/>
            <c:showLeaderLines val="1"/>
            <c:extLst xmlns:c16r2="http://schemas.microsoft.com/office/drawing/2015/06/chart">
              <c:ext xmlns:c15="http://schemas.microsoft.com/office/drawing/2012/chart" uri="{CE6537A1-D6FC-4f65-9D91-7224C49458BB}"/>
            </c:extLst>
          </c:dLbls>
          <c:cat>
            <c:strRef>
              <c:f>Sheet1!$A$2:$A$14</c:f>
              <c:strCache>
                <c:ptCount val="13"/>
                <c:pt idx="0">
                  <c:v>fresh</c:v>
                </c:pt>
                <c:pt idx="1">
                  <c:v>fresh, canned</c:v>
                </c:pt>
                <c:pt idx="2">
                  <c:v>fresh, frozen</c:v>
                </c:pt>
                <c:pt idx="3">
                  <c:v>fresh, frozen, canned</c:v>
                </c:pt>
                <c:pt idx="4">
                  <c:v>fresh, frozen, processed</c:v>
                </c:pt>
                <c:pt idx="5">
                  <c:v>fresh, processed</c:v>
                </c:pt>
                <c:pt idx="6">
                  <c:v>frozen</c:v>
                </c:pt>
                <c:pt idx="7">
                  <c:v>other</c:v>
                </c:pt>
                <c:pt idx="8">
                  <c:v>pre-cooked</c:v>
                </c:pt>
                <c:pt idx="9">
                  <c:v>pre-cooked, fresh</c:v>
                </c:pt>
                <c:pt idx="10">
                  <c:v>pre-cooked, fresh, frozen</c:v>
                </c:pt>
                <c:pt idx="11">
                  <c:v>pre-cooked, fresh, processed</c:v>
                </c:pt>
                <c:pt idx="12">
                  <c:v>pre-cooked, frozen</c:v>
                </c:pt>
              </c:strCache>
            </c:strRef>
          </c:cat>
          <c:val>
            <c:numRef>
              <c:f>Sheet1!$B$2:$B$14</c:f>
              <c:numCache>
                <c:formatCode>General</c:formatCode>
                <c:ptCount val="13"/>
                <c:pt idx="0">
                  <c:v>27</c:v>
                </c:pt>
                <c:pt idx="1">
                  <c:v>1</c:v>
                </c:pt>
                <c:pt idx="2">
                  <c:v>13</c:v>
                </c:pt>
                <c:pt idx="3">
                  <c:v>3</c:v>
                </c:pt>
                <c:pt idx="4">
                  <c:v>5</c:v>
                </c:pt>
                <c:pt idx="5">
                  <c:v>3</c:v>
                </c:pt>
                <c:pt idx="6">
                  <c:v>2</c:v>
                </c:pt>
                <c:pt idx="7">
                  <c:v>3</c:v>
                </c:pt>
                <c:pt idx="8">
                  <c:v>1</c:v>
                </c:pt>
                <c:pt idx="9">
                  <c:v>5</c:v>
                </c:pt>
                <c:pt idx="10">
                  <c:v>4</c:v>
                </c:pt>
                <c:pt idx="11">
                  <c:v>1</c:v>
                </c:pt>
                <c:pt idx="12">
                  <c:v>1</c:v>
                </c:pt>
              </c:numCache>
            </c:numRef>
          </c:val>
          <c:extLst xmlns:c16r2="http://schemas.microsoft.com/office/drawing/2015/06/chart">
            <c:ext xmlns:c16="http://schemas.microsoft.com/office/drawing/2014/chart" uri="{C3380CC4-5D6E-409C-BE32-E72D297353CC}">
              <c16:uniqueId val="{0000000D-0C26-4832-834E-1EBBDDFAFF1D}"/>
            </c:ext>
          </c:extLst>
        </c:ser>
      </c:pie3DChart>
    </c:plotArea>
    <c:legend>
      <c:legendPos val="r"/>
      <c:layout>
        <c:manualLayout>
          <c:xMode val="edge"/>
          <c:yMode val="edge"/>
          <c:x val="0.61859582542694502"/>
          <c:y val="0.18453380827396576"/>
          <c:w val="0.34092346616065844"/>
          <c:h val="0.78172603424571963"/>
        </c:manualLayout>
      </c:layout>
      <c:txPr>
        <a:bodyPr/>
        <a:lstStyle/>
        <a:p>
          <a:pPr>
            <a:defRPr lang="ro-RO" sz="1400"/>
          </a:pPr>
          <a:endParaRPr lang="en-US"/>
        </a:p>
      </c:txPr>
    </c:legend>
    <c:plotVisOnly val="1"/>
    <c:dispBlanksAs val="zero"/>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n-GB"/>
  <c:chart>
    <c:title>
      <c:tx>
        <c:rich>
          <a:bodyPr/>
          <a:lstStyle/>
          <a:p>
            <a:pPr>
              <a:defRPr lang="ro-RO"/>
            </a:pPr>
            <a:r>
              <a:rPr lang="en-US" sz="1600" dirty="0" smtClean="0"/>
              <a:t>20) Regarding </a:t>
            </a:r>
            <a:r>
              <a:rPr lang="en-US" sz="1600" dirty="0"/>
              <a:t>your</a:t>
            </a:r>
            <a:r>
              <a:rPr lang="en-US" sz="1600" baseline="0" dirty="0"/>
              <a:t> diet, is there at least ONE thing you would like to change now?</a:t>
            </a:r>
            <a:endParaRPr lang="en-US" sz="1600" dirty="0"/>
          </a:p>
        </c:rich>
      </c:tx>
      <c:overlay val="1"/>
    </c:title>
    <c:view3D>
      <c:rotX val="30"/>
      <c:perspective val="30"/>
    </c:view3D>
    <c:plotArea>
      <c:layout>
        <c:manualLayout>
          <c:layoutTarget val="inner"/>
          <c:xMode val="edge"/>
          <c:yMode val="edge"/>
          <c:x val="5.3435114503816793E-2"/>
          <c:y val="0.17986314760508321"/>
          <c:w val="0.52433972470998358"/>
          <c:h val="0.78885630498533665"/>
        </c:manualLayout>
      </c:layout>
      <c:pie3DChart>
        <c:varyColors val="1"/>
        <c:ser>
          <c:idx val="0"/>
          <c:order val="0"/>
          <c:dLbls>
            <c:dLbl>
              <c:idx val="0"/>
              <c:layout>
                <c:manualLayout>
                  <c:x val="-1.649896816333073E-2"/>
                  <c:y val="-2.315468630937258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34B7-429E-898D-7E8C339F494D}"/>
                </c:ext>
              </c:extLst>
            </c:dLbl>
            <c:dLbl>
              <c:idx val="1"/>
              <c:layout>
                <c:manualLayout>
                  <c:x val="-2.9050710264270424E-3"/>
                  <c:y val="-2.4697470001000612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34B7-429E-898D-7E8C339F494D}"/>
                </c:ext>
              </c:extLst>
            </c:dLbl>
            <c:dLbl>
              <c:idx val="2"/>
              <c:layout>
                <c:manualLayout>
                  <c:x val="-1.5281100358638397E-2"/>
                  <c:y val="-4.9404176384110383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34B7-429E-898D-7E8C339F494D}"/>
                </c:ext>
              </c:extLst>
            </c:dLbl>
            <c:dLbl>
              <c:idx val="3"/>
              <c:layout>
                <c:manualLayout>
                  <c:x val="-3.2369617919897451E-3"/>
                  <c:y val="1.0739757237090235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34B7-429E-898D-7E8C339F494D}"/>
                </c:ext>
              </c:extLst>
            </c:dLbl>
            <c:dLbl>
              <c:idx val="4"/>
              <c:layout>
                <c:manualLayout>
                  <c:x val="-2.7041133217126524E-2"/>
                  <c:y val="1.9634393208180372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34B7-429E-898D-7E8C339F494D}"/>
                </c:ext>
              </c:extLst>
            </c:dLbl>
            <c:dLbl>
              <c:idx val="5"/>
              <c:layout>
                <c:manualLayout>
                  <c:x val="2.2850574021758746E-2"/>
                  <c:y val="3.8308202677011412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34B7-429E-898D-7E8C339F494D}"/>
                </c:ext>
              </c:extLst>
            </c:dLbl>
            <c:dLbl>
              <c:idx val="6"/>
              <c:layout>
                <c:manualLayout>
                  <c:x val="3.5776682494840844E-3"/>
                  <c:y val="2.5570000230909554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34B7-429E-898D-7E8C339F494D}"/>
                </c:ext>
              </c:extLst>
            </c:dLbl>
            <c:dLbl>
              <c:idx val="7"/>
              <c:layout>
                <c:manualLayout>
                  <c:x val="2.6102662739676631E-2"/>
                  <c:y val="-8.4313390444962708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34B7-429E-898D-7E8C339F494D}"/>
                </c:ext>
              </c:extLst>
            </c:dLbl>
            <c:dLbl>
              <c:idx val="8"/>
              <c:layout>
                <c:manualLayout>
                  <c:x val="8.1969906433451544E-3"/>
                  <c:y val="-1.7981696569453746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34B7-429E-898D-7E8C339F494D}"/>
                </c:ext>
              </c:extLst>
            </c:dLbl>
            <c:spPr>
              <a:noFill/>
              <a:ln>
                <a:noFill/>
              </a:ln>
              <a:effectLst/>
            </c:spPr>
            <c:txPr>
              <a:bodyPr/>
              <a:lstStyle/>
              <a:p>
                <a:pPr>
                  <a:defRPr lang="ro-RO" sz="1400"/>
                </a:pPr>
                <a:endParaRPr lang="en-US"/>
              </a:p>
            </c:txPr>
            <c:showPercent val="1"/>
            <c:showLeaderLines val="1"/>
            <c:extLst xmlns:c16r2="http://schemas.microsoft.com/office/drawing/2015/06/chart">
              <c:ext xmlns:c15="http://schemas.microsoft.com/office/drawing/2012/chart" uri="{CE6537A1-D6FC-4f65-9D91-7224C49458BB}"/>
            </c:extLst>
          </c:dLbls>
          <c:cat>
            <c:strRef>
              <c:f>Sheet1!$A$2:$A$10</c:f>
              <c:strCache>
                <c:ptCount val="9"/>
                <c:pt idx="0">
                  <c:v>Drink less soda</c:v>
                </c:pt>
                <c:pt idx="1">
                  <c:v>Juice or coffee</c:v>
                </c:pt>
                <c:pt idx="2">
                  <c:v>Drink more water</c:v>
                </c:pt>
                <c:pt idx="3">
                  <c:v>Eat less fast food/takeout</c:v>
                </c:pt>
                <c:pt idx="4">
                  <c:v>Eat less unhealthy snacks</c:v>
                </c:pt>
                <c:pt idx="5">
                  <c:v>Eat more food</c:v>
                </c:pt>
                <c:pt idx="6">
                  <c:v>Eat more home-made food</c:v>
                </c:pt>
                <c:pt idx="7">
                  <c:v>Eat more vegetables</c:v>
                </c:pt>
                <c:pt idx="8">
                  <c:v>Have breakfast</c:v>
                </c:pt>
              </c:strCache>
            </c:strRef>
          </c:cat>
          <c:val>
            <c:numRef>
              <c:f>Sheet1!$B$2:$B$10</c:f>
              <c:numCache>
                <c:formatCode>General</c:formatCode>
                <c:ptCount val="9"/>
                <c:pt idx="0">
                  <c:v>13</c:v>
                </c:pt>
                <c:pt idx="1">
                  <c:v>14</c:v>
                </c:pt>
                <c:pt idx="2">
                  <c:v>27</c:v>
                </c:pt>
                <c:pt idx="3">
                  <c:v>17</c:v>
                </c:pt>
                <c:pt idx="4">
                  <c:v>19</c:v>
                </c:pt>
                <c:pt idx="5">
                  <c:v>42</c:v>
                </c:pt>
                <c:pt idx="6">
                  <c:v>9</c:v>
                </c:pt>
                <c:pt idx="7">
                  <c:v>29</c:v>
                </c:pt>
                <c:pt idx="8">
                  <c:v>25</c:v>
                </c:pt>
              </c:numCache>
            </c:numRef>
          </c:val>
          <c:extLst xmlns:c16r2="http://schemas.microsoft.com/office/drawing/2015/06/chart">
            <c:ext xmlns:c16="http://schemas.microsoft.com/office/drawing/2014/chart" uri="{C3380CC4-5D6E-409C-BE32-E72D297353CC}">
              <c16:uniqueId val="{00000009-34B7-429E-898D-7E8C339F494D}"/>
            </c:ext>
          </c:extLst>
        </c:ser>
      </c:pie3DChart>
    </c:plotArea>
    <c:legend>
      <c:legendPos val="r"/>
      <c:layout>
        <c:manualLayout>
          <c:xMode val="edge"/>
          <c:yMode val="edge"/>
          <c:x val="0.63120995371761734"/>
          <c:y val="0.23265646046443625"/>
          <c:w val="0.32298851956482616"/>
          <c:h val="0.63634885815226172"/>
        </c:manualLayout>
      </c:layout>
      <c:txPr>
        <a:bodyPr/>
        <a:lstStyle/>
        <a:p>
          <a:pPr>
            <a:defRPr lang="ro-RO" sz="1400"/>
          </a:pPr>
          <a:endParaRPr lang="en-US"/>
        </a:p>
      </c:txPr>
    </c:legend>
    <c:plotVisOnly val="1"/>
    <c:dispBlanksAs val="zero"/>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GB"/>
  <c:chart>
    <c:title>
      <c:tx>
        <c:rich>
          <a:bodyPr/>
          <a:lstStyle/>
          <a:p>
            <a:pPr>
              <a:defRPr lang="ro-RO"/>
            </a:pPr>
            <a:r>
              <a:rPr lang="en-US" sz="1600" b="1" i="0" u="none" strike="noStrike" baseline="0" dirty="0" smtClean="0"/>
              <a:t>2) Which </a:t>
            </a:r>
            <a:r>
              <a:rPr lang="en-US" sz="1600" b="1" i="0" u="none" strike="noStrike" baseline="0" dirty="0"/>
              <a:t>meal(s) do you consider the most important of the day and you always have it/them?  </a:t>
            </a:r>
            <a:endParaRPr lang="en-US" sz="1600" b="1" dirty="0"/>
          </a:p>
        </c:rich>
      </c:tx>
      <c:layout/>
      <c:overlay val="1"/>
    </c:title>
    <c:view3D>
      <c:rotX val="30"/>
      <c:perspective val="30"/>
    </c:view3D>
    <c:plotArea>
      <c:layout>
        <c:manualLayout>
          <c:layoutTarget val="inner"/>
          <c:xMode val="edge"/>
          <c:yMode val="edge"/>
          <c:x val="6.1636512628981635E-2"/>
          <c:y val="0.17129625043340438"/>
          <c:w val="0.53611111111111109"/>
          <c:h val="0.82870370370370372"/>
        </c:manualLayout>
      </c:layout>
      <c:pie3DChart>
        <c:varyColors val="1"/>
        <c:ser>
          <c:idx val="0"/>
          <c:order val="0"/>
          <c:dLbls>
            <c:dLbl>
              <c:idx val="0"/>
              <c:layout>
                <c:manualLayout>
                  <c:x val="1.0469938921186254E-2"/>
                  <c:y val="-4.683458601765688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6B7C-46F2-8734-4520FDE2BE1D}"/>
                </c:ext>
              </c:extLst>
            </c:dLbl>
            <c:dLbl>
              <c:idx val="1"/>
              <c:layout>
                <c:manualLayout>
                  <c:x val="9.0654401844629404E-2"/>
                  <c:y val="1.7785134812693875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6B7C-46F2-8734-4520FDE2BE1D}"/>
                </c:ext>
              </c:extLst>
            </c:dLbl>
            <c:dLbl>
              <c:idx val="2"/>
              <c:layout>
                <c:manualLayout>
                  <c:x val="4.0097137390536546E-2"/>
                  <c:y val="4.4020520162252448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6B7C-46F2-8734-4520FDE2BE1D}"/>
                </c:ext>
              </c:extLst>
            </c:dLbl>
            <c:dLbl>
              <c:idx val="3"/>
              <c:layout>
                <c:manualLayout>
                  <c:x val="1.9264895626364489E-2"/>
                  <c:y val="0.13611160820806487"/>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6B7C-46F2-8734-4520FDE2BE1D}"/>
                </c:ext>
              </c:extLst>
            </c:dLbl>
            <c:dLbl>
              <c:idx val="4"/>
              <c:layout>
                <c:manualLayout>
                  <c:x val="2.9264846567076367E-3"/>
                  <c:y val="7.6562574564543129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6B7C-46F2-8734-4520FDE2BE1D}"/>
                </c:ext>
              </c:extLst>
            </c:dLbl>
            <c:dLbl>
              <c:idx val="5"/>
              <c:layout>
                <c:manualLayout>
                  <c:x val="-1.2164250496725301E-2"/>
                  <c:y val="-9.0792770221904059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6B7C-46F2-8734-4520FDE2BE1D}"/>
                </c:ext>
              </c:extLst>
            </c:dLbl>
            <c:dLbl>
              <c:idx val="6"/>
              <c:layout>
                <c:manualLayout>
                  <c:x val="-1.5844972649446863E-2"/>
                  <c:y val="-2.5176867096158434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6B7C-46F2-8734-4520FDE2BE1D}"/>
                </c:ext>
              </c:extLst>
            </c:dLbl>
            <c:dLbl>
              <c:idx val="7"/>
              <c:layout>
                <c:manualLayout>
                  <c:x val="1.8085019746363507E-2"/>
                  <c:y val="-5.665235027439746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6B7C-46F2-8734-4520FDE2BE1D}"/>
                </c:ext>
              </c:extLst>
            </c:dLbl>
            <c:spPr>
              <a:noFill/>
              <a:ln>
                <a:noFill/>
              </a:ln>
              <a:effectLst/>
            </c:spPr>
            <c:txPr>
              <a:bodyPr/>
              <a:lstStyle/>
              <a:p>
                <a:pPr>
                  <a:defRPr lang="ro-RO" sz="1400"/>
                </a:pPr>
                <a:endParaRPr lang="en-US"/>
              </a:p>
            </c:txPr>
            <c:showPercent val="1"/>
            <c:showLeaderLines val="1"/>
            <c:extLst xmlns:c16r2="http://schemas.microsoft.com/office/drawing/2015/06/chart">
              <c:ext xmlns:c15="http://schemas.microsoft.com/office/drawing/2012/chart" uri="{CE6537A1-D6FC-4f65-9D91-7224C49458BB}"/>
            </c:extLst>
          </c:dLbls>
          <c:cat>
            <c:strRef>
              <c:f>Sheet1!$A$2:$A$9</c:f>
              <c:strCache>
                <c:ptCount val="8"/>
                <c:pt idx="0">
                  <c:v>Breakfast</c:v>
                </c:pt>
                <c:pt idx="1">
                  <c:v>Breakfast, dinner</c:v>
                </c:pt>
                <c:pt idx="2">
                  <c:v>Breakfast, lunch</c:v>
                </c:pt>
                <c:pt idx="3">
                  <c:v>Breakfast, lunch, dinner</c:v>
                </c:pt>
                <c:pt idx="4">
                  <c:v>Dinner</c:v>
                </c:pt>
                <c:pt idx="5">
                  <c:v>Lunch</c:v>
                </c:pt>
                <c:pt idx="6">
                  <c:v>Lunch , Dinner</c:v>
                </c:pt>
                <c:pt idx="7">
                  <c:v>Supper</c:v>
                </c:pt>
              </c:strCache>
            </c:strRef>
          </c:cat>
          <c:val>
            <c:numRef>
              <c:f>Sheet1!$B$2:$B$9</c:f>
              <c:numCache>
                <c:formatCode>General</c:formatCode>
                <c:ptCount val="8"/>
                <c:pt idx="0">
                  <c:v>34</c:v>
                </c:pt>
                <c:pt idx="1">
                  <c:v>3</c:v>
                </c:pt>
                <c:pt idx="2">
                  <c:v>5</c:v>
                </c:pt>
                <c:pt idx="3">
                  <c:v>2</c:v>
                </c:pt>
                <c:pt idx="4">
                  <c:v>5</c:v>
                </c:pt>
                <c:pt idx="5">
                  <c:v>17</c:v>
                </c:pt>
                <c:pt idx="6">
                  <c:v>2</c:v>
                </c:pt>
                <c:pt idx="7">
                  <c:v>1</c:v>
                </c:pt>
              </c:numCache>
            </c:numRef>
          </c:val>
          <c:extLst xmlns:c16r2="http://schemas.microsoft.com/office/drawing/2015/06/chart">
            <c:ext xmlns:c16="http://schemas.microsoft.com/office/drawing/2014/chart" uri="{C3380CC4-5D6E-409C-BE32-E72D297353CC}">
              <c16:uniqueId val="{00000008-6B7C-46F2-8734-4520FDE2BE1D}"/>
            </c:ext>
          </c:extLst>
        </c:ser>
      </c:pie3DChart>
    </c:plotArea>
    <c:legend>
      <c:legendPos val="r"/>
      <c:layout>
        <c:manualLayout>
          <c:xMode val="edge"/>
          <c:yMode val="edge"/>
          <c:x val="0.72571544747361338"/>
          <c:y val="0.29032883296535889"/>
          <c:w val="0.26017520769622171"/>
          <c:h val="0.47889568394521453"/>
        </c:manualLayout>
      </c:layout>
      <c:txPr>
        <a:bodyPr/>
        <a:lstStyle/>
        <a:p>
          <a:pPr>
            <a:defRPr lang="ro-RO" sz="1400"/>
          </a:pPr>
          <a:endParaRPr lang="en-US"/>
        </a:p>
      </c:txPr>
    </c:legend>
    <c:plotVisOnly val="1"/>
    <c:dispBlanksAs val="zero"/>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GB"/>
  <c:chart>
    <c:title>
      <c:tx>
        <c:rich>
          <a:bodyPr/>
          <a:lstStyle/>
          <a:p>
            <a:pPr algn="l">
              <a:defRPr lang="ro-RO"/>
            </a:pPr>
            <a:r>
              <a:rPr lang="en-US" sz="1600" dirty="0" smtClean="0"/>
              <a:t>4)</a:t>
            </a:r>
            <a:r>
              <a:rPr lang="en-US" sz="1600" baseline="0" dirty="0" smtClean="0"/>
              <a:t> </a:t>
            </a:r>
            <a:r>
              <a:rPr lang="en-US" sz="1600" dirty="0" smtClean="0"/>
              <a:t>Your</a:t>
            </a:r>
            <a:r>
              <a:rPr lang="en-US" sz="1600" baseline="0" dirty="0" smtClean="0"/>
              <a:t> </a:t>
            </a:r>
            <a:r>
              <a:rPr lang="en-US" sz="1600" baseline="0" dirty="0"/>
              <a:t>main meals are</a:t>
            </a:r>
            <a:r>
              <a:rPr lang="en-US" baseline="0" dirty="0"/>
              <a:t>:</a:t>
            </a:r>
            <a:endParaRPr lang="en-US" dirty="0"/>
          </a:p>
        </c:rich>
      </c:tx>
      <c:layout>
        <c:manualLayout>
          <c:xMode val="edge"/>
          <c:yMode val="edge"/>
          <c:x val="0.389061215493476"/>
          <c:y val="5.802357759901558E-2"/>
        </c:manualLayout>
      </c:layout>
      <c:overlay val="1"/>
    </c:title>
    <c:view3D>
      <c:rotX val="30"/>
      <c:perspective val="30"/>
    </c:view3D>
    <c:plotArea>
      <c:layout>
        <c:manualLayout>
          <c:layoutTarget val="inner"/>
          <c:xMode val="edge"/>
          <c:yMode val="edge"/>
          <c:x val="2.1413706486450121E-2"/>
          <c:y val="0.14727766052285571"/>
          <c:w val="0.58038982832063957"/>
          <c:h val="0.81201044386422949"/>
        </c:manualLayout>
      </c:layout>
      <c:pie3DChart>
        <c:varyColors val="1"/>
        <c:ser>
          <c:idx val="0"/>
          <c:order val="0"/>
          <c:dLbls>
            <c:dLbl>
              <c:idx val="0"/>
              <c:layout>
                <c:manualLayout>
                  <c:x val="2.5514297051666395E-3"/>
                  <c:y val="-7.7341611671909158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D1FC-495D-9DF5-3A74D38B3276}"/>
                </c:ext>
              </c:extLst>
            </c:dLbl>
            <c:dLbl>
              <c:idx val="1"/>
              <c:layout>
                <c:manualLayout>
                  <c:x val="5.9071850991303694E-2"/>
                  <c:y val="0.11163695921821799"/>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D1FC-495D-9DF5-3A74D38B3276}"/>
                </c:ext>
              </c:extLst>
            </c:dLbl>
            <c:dLbl>
              <c:idx val="2"/>
              <c:layout>
                <c:manualLayout>
                  <c:x val="-8.5239017253990759E-2"/>
                  <c:y val="-6.1383332305393938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D1FC-495D-9DF5-3A74D38B3276}"/>
                </c:ext>
              </c:extLst>
            </c:dLbl>
            <c:dLbl>
              <c:idx val="3"/>
              <c:layout>
                <c:manualLayout>
                  <c:x val="-3.048597067443079E-2"/>
                  <c:y val="-4.1658408886878696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D1FC-495D-9DF5-3A74D38B3276}"/>
                </c:ext>
              </c:extLst>
            </c:dLbl>
            <c:spPr>
              <a:noFill/>
              <a:ln>
                <a:noFill/>
              </a:ln>
              <a:effectLst/>
            </c:spPr>
            <c:txPr>
              <a:bodyPr/>
              <a:lstStyle/>
              <a:p>
                <a:pPr>
                  <a:defRPr lang="ro-RO" sz="1400"/>
                </a:pPr>
                <a:endParaRPr lang="en-US"/>
              </a:p>
            </c:txPr>
            <c:showPercent val="1"/>
            <c:showLeaderLines val="1"/>
            <c:extLst xmlns:c16r2="http://schemas.microsoft.com/office/drawing/2015/06/chart">
              <c:ext xmlns:c15="http://schemas.microsoft.com/office/drawing/2012/chart" uri="{CE6537A1-D6FC-4f65-9D91-7224C49458BB}"/>
            </c:extLst>
          </c:dLbls>
          <c:cat>
            <c:strRef>
              <c:f>Sheet1!$A$2:$A$5</c:f>
              <c:strCache>
                <c:ptCount val="4"/>
                <c:pt idx="0">
                  <c:v>fast food, takeaways</c:v>
                </c:pt>
                <c:pt idx="1">
                  <c:v>freshly home-cooked</c:v>
                </c:pt>
                <c:pt idx="2">
                  <c:v>pre-cooked, microwave</c:v>
                </c:pt>
                <c:pt idx="3">
                  <c:v>taken in a restaurant</c:v>
                </c:pt>
              </c:strCache>
            </c:strRef>
          </c:cat>
          <c:val>
            <c:numRef>
              <c:f>Sheet1!$B$2:$B$5</c:f>
              <c:numCache>
                <c:formatCode>General</c:formatCode>
                <c:ptCount val="4"/>
                <c:pt idx="0">
                  <c:v>3</c:v>
                </c:pt>
                <c:pt idx="1">
                  <c:v>61</c:v>
                </c:pt>
                <c:pt idx="2">
                  <c:v>4</c:v>
                </c:pt>
                <c:pt idx="3">
                  <c:v>1</c:v>
                </c:pt>
              </c:numCache>
            </c:numRef>
          </c:val>
          <c:extLst xmlns:c16r2="http://schemas.microsoft.com/office/drawing/2015/06/chart">
            <c:ext xmlns:c16="http://schemas.microsoft.com/office/drawing/2014/chart" uri="{C3380CC4-5D6E-409C-BE32-E72D297353CC}">
              <c16:uniqueId val="{00000004-D1FC-495D-9DF5-3A74D38B3276}"/>
            </c:ext>
          </c:extLst>
        </c:ser>
      </c:pie3DChart>
    </c:plotArea>
    <c:legend>
      <c:legendPos val="r"/>
      <c:layout>
        <c:manualLayout>
          <c:xMode val="edge"/>
          <c:yMode val="edge"/>
          <c:x val="0.67996481314152812"/>
          <c:y val="0.37757748949788655"/>
          <c:w val="0.30546323786029511"/>
          <c:h val="0.24832603496364522"/>
        </c:manualLayout>
      </c:layout>
      <c:txPr>
        <a:bodyPr/>
        <a:lstStyle/>
        <a:p>
          <a:pPr>
            <a:defRPr lang="ro-RO" sz="1400"/>
          </a:pPr>
          <a:endParaRPr lang="en-US"/>
        </a:p>
      </c:txPr>
    </c:legend>
    <c:plotVisOnly val="1"/>
    <c:dispBlanksAs val="zero"/>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lang="ro-RO"/>
            </a:pPr>
            <a:r>
              <a:rPr lang="en-US" sz="1600" dirty="0" smtClean="0"/>
              <a:t>5) Your</a:t>
            </a:r>
            <a:r>
              <a:rPr lang="en-US" sz="1600" baseline="0" dirty="0" smtClean="0"/>
              <a:t> </a:t>
            </a:r>
            <a:r>
              <a:rPr lang="en-US" sz="1600" baseline="0" dirty="0"/>
              <a:t>main meals consist of:</a:t>
            </a:r>
            <a:endParaRPr lang="en-US" sz="1600" dirty="0"/>
          </a:p>
        </c:rich>
      </c:tx>
      <c:layout>
        <c:manualLayout>
          <c:xMode val="edge"/>
          <c:yMode val="edge"/>
          <c:x val="0.2956854355469718"/>
          <c:y val="6.8313516778306896E-2"/>
        </c:manualLayout>
      </c:layout>
      <c:overlay val="1"/>
    </c:title>
    <c:view3D>
      <c:rotX val="30"/>
      <c:perspective val="30"/>
    </c:view3D>
    <c:plotArea>
      <c:layout>
        <c:manualLayout>
          <c:layoutTarget val="inner"/>
          <c:xMode val="edge"/>
          <c:yMode val="edge"/>
          <c:x val="8.6772486772486793E-2"/>
          <c:y val="0.38189300411522636"/>
          <c:w val="0.39545073532475189"/>
          <c:h val="0.47325102880658404"/>
        </c:manualLayout>
      </c:layout>
      <c:pie3DChart>
        <c:varyColors val="1"/>
        <c:ser>
          <c:idx val="0"/>
          <c:order val="0"/>
          <c:dLbls>
            <c:dLbl>
              <c:idx val="0"/>
              <c:layout>
                <c:manualLayout>
                  <c:x val="-1.4404616089655459E-2"/>
                  <c:y val="-4.1744337513366384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F2DA-4318-88BD-0F89400C29C2}"/>
                </c:ext>
              </c:extLst>
            </c:dLbl>
            <c:dLbl>
              <c:idx val="1"/>
              <c:layout>
                <c:manualLayout>
                  <c:x val="-1.4452776736241299E-2"/>
                  <c:y val="-3.9694889990603027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F2DA-4318-88BD-0F89400C29C2}"/>
                </c:ext>
              </c:extLst>
            </c:dLbl>
            <c:dLbl>
              <c:idx val="2"/>
              <c:layout>
                <c:manualLayout>
                  <c:x val="-5.9434237386993423E-4"/>
                  <c:y val="-1.8443990797446621E-3"/>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F2DA-4318-88BD-0F89400C29C2}"/>
                </c:ext>
              </c:extLst>
            </c:dLbl>
            <c:dLbl>
              <c:idx val="3"/>
              <c:layout>
                <c:manualLayout>
                  <c:x val="3.3739949173020082E-3"/>
                  <c:y val="-4.6565957033148704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F2DA-4318-88BD-0F89400C29C2}"/>
                </c:ext>
              </c:extLst>
            </c:dLbl>
            <c:dLbl>
              <c:idx val="4"/>
              <c:layout>
                <c:manualLayout>
                  <c:x val="1.7651793525809274E-2"/>
                  <c:y val="-4.1362755581478262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F2DA-4318-88BD-0F89400C29C2}"/>
                </c:ext>
              </c:extLst>
            </c:dLbl>
            <c:dLbl>
              <c:idx val="5"/>
              <c:layout>
                <c:manualLayout>
                  <c:x val="1.2361121526475867E-2"/>
                  <c:y val="1.376805677068144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F2DA-4318-88BD-0F89400C29C2}"/>
                </c:ext>
              </c:extLst>
            </c:dLbl>
            <c:dLbl>
              <c:idx val="6"/>
              <c:layout>
                <c:manualLayout>
                  <c:x val="-2.1697704453610002E-2"/>
                  <c:y val="3.9460030459155603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F2DA-4318-88BD-0F89400C29C2}"/>
                </c:ext>
              </c:extLst>
            </c:dLbl>
            <c:dLbl>
              <c:idx val="7"/>
              <c:layout>
                <c:manualLayout>
                  <c:x val="-1.5157105361829773E-2"/>
                  <c:y val="5.5942710864845667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F2DA-4318-88BD-0F89400C29C2}"/>
                </c:ext>
              </c:extLst>
            </c:dLbl>
            <c:dLbl>
              <c:idx val="8"/>
              <c:layout>
                <c:manualLayout>
                  <c:x val="1.1166020914052426E-2"/>
                  <c:y val="9.4145750299731032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F2DA-4318-88BD-0F89400C29C2}"/>
                </c:ext>
              </c:extLst>
            </c:dLbl>
            <c:dLbl>
              <c:idx val="9"/>
              <c:layout>
                <c:manualLayout>
                  <c:x val="-9.6304628588093368E-4"/>
                  <c:y val="7.4200836006610357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F2DA-4318-88BD-0F89400C29C2}"/>
                </c:ext>
              </c:extLst>
            </c:dLbl>
            <c:dLbl>
              <c:idx val="10"/>
              <c:layout>
                <c:manualLayout>
                  <c:x val="-1.9614881473149201E-2"/>
                  <c:y val="7.9981854120086925E-3"/>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F2DA-4318-88BD-0F89400C29C2}"/>
                </c:ext>
              </c:extLst>
            </c:dLbl>
            <c:dLbl>
              <c:idx val="11"/>
              <c:layout>
                <c:manualLayout>
                  <c:x val="-5.2644836062158855E-2"/>
                  <c:y val="-8.2797057775185492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F2DA-4318-88BD-0F89400C29C2}"/>
                </c:ext>
              </c:extLst>
            </c:dLbl>
            <c:dLbl>
              <c:idx val="12"/>
              <c:layout>
                <c:manualLayout>
                  <c:x val="-1.9546473357496996E-2"/>
                  <c:y val="-0.10590350280289039"/>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F2DA-4318-88BD-0F89400C29C2}"/>
                </c:ext>
              </c:extLst>
            </c:dLbl>
            <c:dLbl>
              <c:idx val="13"/>
              <c:layout>
                <c:manualLayout>
                  <c:x val="2.2292213473315888E-2"/>
                  <c:y val="-7.6167590162340829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F2DA-4318-88BD-0F89400C29C2}"/>
                </c:ext>
              </c:extLst>
            </c:dLbl>
            <c:dLbl>
              <c:idx val="14"/>
              <c:layout>
                <c:manualLayout>
                  <c:x val="4.6112485939257639E-2"/>
                  <c:y val="-7.9305531253037923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E-F2DA-4318-88BD-0F89400C29C2}"/>
                </c:ext>
              </c:extLst>
            </c:dLbl>
            <c:dLbl>
              <c:idx val="15"/>
              <c:layout>
                <c:manualLayout>
                  <c:x val="5.1884597758613524E-2"/>
                  <c:y val="-3.9504358251514854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F-F2DA-4318-88BD-0F89400C29C2}"/>
                </c:ext>
              </c:extLst>
            </c:dLbl>
            <c:spPr>
              <a:noFill/>
              <a:ln>
                <a:noFill/>
              </a:ln>
              <a:effectLst/>
            </c:spPr>
            <c:txPr>
              <a:bodyPr/>
              <a:lstStyle/>
              <a:p>
                <a:pPr>
                  <a:defRPr lang="ro-RO" sz="1400"/>
                </a:pPr>
                <a:endParaRPr lang="en-US"/>
              </a:p>
            </c:txPr>
            <c:showPercent val="1"/>
            <c:showLeaderLines val="1"/>
            <c:extLst xmlns:c16r2="http://schemas.microsoft.com/office/drawing/2015/06/chart">
              <c:ext xmlns:c15="http://schemas.microsoft.com/office/drawing/2012/chart" uri="{CE6537A1-D6FC-4f65-9D91-7224C49458BB}"/>
            </c:extLst>
          </c:dLbls>
          <c:cat>
            <c:strRef>
              <c:f>Sheet1!$A$2:$A$17</c:f>
              <c:strCache>
                <c:ptCount val="16"/>
                <c:pt idx="0">
                  <c:v>sour/sour soup</c:v>
                </c:pt>
                <c:pt idx="1">
                  <c:v>cereals</c:v>
                </c:pt>
                <c:pt idx="2">
                  <c:v>dairy products</c:v>
                </c:pt>
                <c:pt idx="3">
                  <c:v>fruits</c:v>
                </c:pt>
                <c:pt idx="4">
                  <c:v>fast food</c:v>
                </c:pt>
                <c:pt idx="5">
                  <c:v>pasta dishes</c:v>
                </c:pt>
                <c:pt idx="6">
                  <c:v>fish</c:v>
                </c:pt>
                <c:pt idx="7">
                  <c:v>vegetables</c:v>
                </c:pt>
                <c:pt idx="8">
                  <c:v>salad</c:v>
                </c:pt>
                <c:pt idx="9">
                  <c:v>rice dishes</c:v>
                </c:pt>
                <c:pt idx="10">
                  <c:v>bologna</c:v>
                </c:pt>
                <c:pt idx="11">
                  <c:v>ham</c:v>
                </c:pt>
                <c:pt idx="12">
                  <c:v>bacon</c:v>
                </c:pt>
                <c:pt idx="13">
                  <c:v>sausages</c:v>
                </c:pt>
                <c:pt idx="14">
                  <c:v>salami</c:v>
                </c:pt>
                <c:pt idx="15">
                  <c:v>steak</c:v>
                </c:pt>
              </c:strCache>
            </c:strRef>
          </c:cat>
          <c:val>
            <c:numRef>
              <c:f>Sheet1!$B$2:$B$17</c:f>
              <c:numCache>
                <c:formatCode>General</c:formatCode>
                <c:ptCount val="16"/>
                <c:pt idx="0">
                  <c:v>92</c:v>
                </c:pt>
                <c:pt idx="1">
                  <c:v>57</c:v>
                </c:pt>
                <c:pt idx="2">
                  <c:v>68</c:v>
                </c:pt>
                <c:pt idx="3">
                  <c:v>86</c:v>
                </c:pt>
                <c:pt idx="4">
                  <c:v>52</c:v>
                </c:pt>
                <c:pt idx="5">
                  <c:v>63</c:v>
                </c:pt>
                <c:pt idx="6">
                  <c:v>46</c:v>
                </c:pt>
                <c:pt idx="7">
                  <c:v>87</c:v>
                </c:pt>
                <c:pt idx="8">
                  <c:v>75</c:v>
                </c:pt>
                <c:pt idx="9">
                  <c:v>23</c:v>
                </c:pt>
                <c:pt idx="10">
                  <c:v>52</c:v>
                </c:pt>
                <c:pt idx="11">
                  <c:v>46</c:v>
                </c:pt>
                <c:pt idx="12">
                  <c:v>54</c:v>
                </c:pt>
                <c:pt idx="13">
                  <c:v>54</c:v>
                </c:pt>
                <c:pt idx="14">
                  <c:v>51</c:v>
                </c:pt>
                <c:pt idx="15">
                  <c:v>71</c:v>
                </c:pt>
              </c:numCache>
            </c:numRef>
          </c:val>
          <c:extLst xmlns:c16r2="http://schemas.microsoft.com/office/drawing/2015/06/chart">
            <c:ext xmlns:c16="http://schemas.microsoft.com/office/drawing/2014/chart" uri="{C3380CC4-5D6E-409C-BE32-E72D297353CC}">
              <c16:uniqueId val="{00000010-F2DA-4318-88BD-0F89400C29C2}"/>
            </c:ext>
          </c:extLst>
        </c:ser>
      </c:pie3DChart>
    </c:plotArea>
    <c:legend>
      <c:legendPos val="r"/>
      <c:layout>
        <c:manualLayout>
          <c:xMode val="edge"/>
          <c:yMode val="edge"/>
          <c:x val="0.65365185955529181"/>
          <c:y val="0.3208333924370621"/>
          <c:w val="0.34423180435778861"/>
          <c:h val="0.53347728513057191"/>
        </c:manualLayout>
      </c:layout>
      <c:txPr>
        <a:bodyPr/>
        <a:lstStyle/>
        <a:p>
          <a:pPr>
            <a:defRPr lang="ro-RO" sz="1400"/>
          </a:pPr>
          <a:endParaRPr lang="en-US"/>
        </a:p>
      </c:txPr>
    </c:legend>
    <c:plotVisOnly val="1"/>
    <c:dispBlanksAs val="zero"/>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GB"/>
  <c:chart>
    <c:title>
      <c:tx>
        <c:rich>
          <a:bodyPr/>
          <a:lstStyle/>
          <a:p>
            <a:pPr>
              <a:defRPr lang="ro-RO"/>
            </a:pPr>
            <a:r>
              <a:rPr lang="en-US" sz="1600" b="1" i="0" u="none" strike="noStrike" baseline="0" dirty="0" smtClean="0"/>
              <a:t>9) Do </a:t>
            </a:r>
            <a:r>
              <a:rPr lang="en-US" sz="1600" b="1" i="0" u="none" strike="noStrike" baseline="0" dirty="0"/>
              <a:t>you choose food which is baked, steamed or grilled rather than food that is fried? </a:t>
            </a:r>
            <a:endParaRPr lang="en-US" sz="1600" b="1" dirty="0"/>
          </a:p>
        </c:rich>
      </c:tx>
      <c:overlay val="1"/>
    </c:title>
    <c:view3D>
      <c:rotX val="30"/>
      <c:perspective val="30"/>
    </c:view3D>
    <c:plotArea>
      <c:layout>
        <c:manualLayout>
          <c:layoutTarget val="inner"/>
          <c:xMode val="edge"/>
          <c:yMode val="edge"/>
          <c:x val="2.5157232704402548E-2"/>
          <c:y val="0.31212892281594651"/>
          <c:w val="0.608017179670723"/>
          <c:h val="0.65055131467345306"/>
        </c:manualLayout>
      </c:layout>
      <c:pie3DChart>
        <c:varyColors val="1"/>
        <c:ser>
          <c:idx val="0"/>
          <c:order val="0"/>
          <c:dLbls>
            <c:dLbl>
              <c:idx val="0"/>
              <c:layout>
                <c:manualLayout>
                  <c:x val="0.1189275311426552"/>
                  <c:y val="-1.9767719874710342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B391-44DA-A2BB-8C9EBC01945C}"/>
                </c:ext>
              </c:extLst>
            </c:dLbl>
            <c:dLbl>
              <c:idx val="1"/>
              <c:layout>
                <c:manualLayout>
                  <c:x val="-2.3941059683148531E-2"/>
                  <c:y val="-8.5033492950785744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B391-44DA-A2BB-8C9EBC01945C}"/>
                </c:ext>
              </c:extLst>
            </c:dLbl>
            <c:spPr>
              <a:noFill/>
              <a:ln>
                <a:noFill/>
              </a:ln>
              <a:effectLst/>
            </c:spPr>
            <c:txPr>
              <a:bodyPr/>
              <a:lstStyle/>
              <a:p>
                <a:pPr>
                  <a:defRPr lang="ro-RO" sz="1400"/>
                </a:pPr>
                <a:endParaRPr lang="en-US"/>
              </a:p>
            </c:txPr>
            <c:showPercent val="1"/>
            <c:showLeaderLines val="1"/>
            <c:extLst xmlns:c16r2="http://schemas.microsoft.com/office/drawing/2015/06/chart">
              <c:ext xmlns:c15="http://schemas.microsoft.com/office/drawing/2012/chart" uri="{CE6537A1-D6FC-4f65-9D91-7224C49458BB}"/>
            </c:extLst>
          </c:dLbls>
          <c:cat>
            <c:strRef>
              <c:f>Sheet1!$A$2:$A$3</c:f>
              <c:strCache>
                <c:ptCount val="2"/>
                <c:pt idx="0">
                  <c:v>yes</c:v>
                </c:pt>
                <c:pt idx="1">
                  <c:v>no</c:v>
                </c:pt>
              </c:strCache>
            </c:strRef>
          </c:cat>
          <c:val>
            <c:numRef>
              <c:f>Sheet1!$B$2:$B$3</c:f>
              <c:numCache>
                <c:formatCode>General</c:formatCode>
                <c:ptCount val="2"/>
                <c:pt idx="0">
                  <c:v>54</c:v>
                </c:pt>
                <c:pt idx="1">
                  <c:v>15</c:v>
                </c:pt>
              </c:numCache>
            </c:numRef>
          </c:val>
          <c:extLst xmlns:c16r2="http://schemas.microsoft.com/office/drawing/2015/06/chart">
            <c:ext xmlns:c16="http://schemas.microsoft.com/office/drawing/2014/chart" uri="{C3380CC4-5D6E-409C-BE32-E72D297353CC}">
              <c16:uniqueId val="{00000002-B391-44DA-A2BB-8C9EBC01945C}"/>
            </c:ext>
          </c:extLst>
        </c:ser>
      </c:pie3DChart>
    </c:plotArea>
    <c:legend>
      <c:legendPos val="r"/>
      <c:layout>
        <c:manualLayout>
          <c:xMode val="edge"/>
          <c:yMode val="edge"/>
          <c:x val="0.80470099899605152"/>
          <c:y val="0.4352571577407785"/>
          <c:w val="6.2651774017098705E-2"/>
          <c:h val="0.14644894579017356"/>
        </c:manualLayout>
      </c:layout>
      <c:txPr>
        <a:bodyPr/>
        <a:lstStyle/>
        <a:p>
          <a:pPr>
            <a:defRPr lang="ro-RO" sz="1400"/>
          </a:pPr>
          <a:endParaRPr lang="en-US"/>
        </a:p>
      </c:txPr>
    </c:legend>
    <c:plotVisOnly val="1"/>
    <c:dispBlanksAs val="zero"/>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lang="ro-RO"/>
            </a:pPr>
            <a:r>
              <a:rPr lang="en-US" sz="1600" dirty="0" smtClean="0"/>
              <a:t>12) What</a:t>
            </a:r>
            <a:r>
              <a:rPr lang="en-US" sz="1600" baseline="0" dirty="0" smtClean="0"/>
              <a:t> do </a:t>
            </a:r>
            <a:r>
              <a:rPr lang="en-US" sz="1600" baseline="0" dirty="0"/>
              <a:t>you eat as snacks?</a:t>
            </a:r>
            <a:endParaRPr lang="en-US" sz="1600" dirty="0"/>
          </a:p>
        </c:rich>
      </c:tx>
      <c:overlay val="1"/>
    </c:title>
    <c:view3D>
      <c:rotX val="30"/>
      <c:perspective val="30"/>
    </c:view3D>
    <c:plotArea>
      <c:layout>
        <c:manualLayout>
          <c:layoutTarget val="inner"/>
          <c:xMode val="edge"/>
          <c:yMode val="edge"/>
          <c:x val="6.2891436536297307E-2"/>
          <c:y val="0.26070763500931099"/>
          <c:w val="0.55194736496088292"/>
          <c:h val="0.67970204841713278"/>
        </c:manualLayout>
      </c:layout>
      <c:pie3DChart>
        <c:varyColors val="1"/>
        <c:ser>
          <c:idx val="0"/>
          <c:order val="0"/>
          <c:dLbls>
            <c:dLbl>
              <c:idx val="0"/>
              <c:layout>
                <c:manualLayout>
                  <c:x val="1.5766844173380062E-2"/>
                  <c:y val="-1.0372292848868751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D0D7-4CBE-9F35-D8BA151D7C61}"/>
                </c:ext>
              </c:extLst>
            </c:dLbl>
            <c:dLbl>
              <c:idx val="1"/>
              <c:layout>
                <c:manualLayout>
                  <c:x val="2.8753255554038404E-2"/>
                  <c:y val="-4.2100324051672364E-3"/>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D0D7-4CBE-9F35-D8BA151D7C61}"/>
                </c:ext>
              </c:extLst>
            </c:dLbl>
            <c:dLbl>
              <c:idx val="2"/>
              <c:layout>
                <c:manualLayout>
                  <c:x val="4.7810295389376922E-2"/>
                  <c:y val="-1.4809601313802277E-4"/>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D0D7-4CBE-9F35-D8BA151D7C61}"/>
                </c:ext>
              </c:extLst>
            </c:dLbl>
            <c:dLbl>
              <c:idx val="3"/>
              <c:layout>
                <c:manualLayout>
                  <c:x val="1.7970152574858778E-2"/>
                  <c:y val="2.6605082185955833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D0D7-4CBE-9F35-D8BA151D7C61}"/>
                </c:ext>
              </c:extLst>
            </c:dLbl>
            <c:dLbl>
              <c:idx val="4"/>
              <c:layout>
                <c:manualLayout>
                  <c:x val="3.6145626305382349E-3"/>
                  <c:y val="4.07548497778559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D0D7-4CBE-9F35-D8BA151D7C61}"/>
                </c:ext>
              </c:extLst>
            </c:dLbl>
            <c:dLbl>
              <c:idx val="5"/>
              <c:layout>
                <c:manualLayout>
                  <c:x val="5.3720004652597665E-2"/>
                  <c:y val="0.11264857255971496"/>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D0D7-4CBE-9F35-D8BA151D7C61}"/>
                </c:ext>
              </c:extLst>
            </c:dLbl>
            <c:dLbl>
              <c:idx val="6"/>
              <c:layout>
                <c:manualLayout>
                  <c:x val="1.425818882466282E-3"/>
                  <c:y val="3.5343333479963115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D0D7-4CBE-9F35-D8BA151D7C61}"/>
                </c:ext>
              </c:extLst>
            </c:dLbl>
            <c:dLbl>
              <c:idx val="7"/>
              <c:layout>
                <c:manualLayout>
                  <c:x val="-2.1920446032644477E-2"/>
                  <c:y val="-0.14354140090030659"/>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D0D7-4CBE-9F35-D8BA151D7C61}"/>
                </c:ext>
              </c:extLst>
            </c:dLbl>
            <c:dLbl>
              <c:idx val="8"/>
              <c:layout>
                <c:manualLayout>
                  <c:x val="4.2671914583128003E-2"/>
                  <c:y val="-8.8680185926479999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D0D7-4CBE-9F35-D8BA151D7C61}"/>
                </c:ext>
              </c:extLst>
            </c:dLbl>
            <c:dLbl>
              <c:idx val="9"/>
              <c:layout>
                <c:manualLayout>
                  <c:x val="4.1874676420254546E-2"/>
                  <c:y val="-3.3246821800906171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D0D7-4CBE-9F35-D8BA151D7C61}"/>
                </c:ext>
              </c:extLst>
            </c:dLbl>
            <c:spPr>
              <a:noFill/>
              <a:ln>
                <a:noFill/>
              </a:ln>
              <a:effectLst/>
            </c:spPr>
            <c:txPr>
              <a:bodyPr/>
              <a:lstStyle/>
              <a:p>
                <a:pPr>
                  <a:defRPr lang="ro-RO" sz="1400"/>
                </a:pPr>
                <a:endParaRPr lang="en-US"/>
              </a:p>
            </c:txPr>
            <c:showPercent val="1"/>
            <c:showLeaderLines val="1"/>
            <c:extLst xmlns:c16r2="http://schemas.microsoft.com/office/drawing/2015/06/chart">
              <c:ext xmlns:c15="http://schemas.microsoft.com/office/drawing/2012/chart" uri="{CE6537A1-D6FC-4f65-9D91-7224C49458BB}"/>
            </c:extLst>
          </c:dLbls>
          <c:cat>
            <c:strRef>
              <c:f>Sheet1!$A$2:$A$11</c:f>
              <c:strCache>
                <c:ptCount val="10"/>
                <c:pt idx="0">
                  <c:v>biscuits</c:v>
                </c:pt>
                <c:pt idx="1">
                  <c:v>candies</c:v>
                </c:pt>
                <c:pt idx="2">
                  <c:v>nuts/peanuts</c:v>
                </c:pt>
                <c:pt idx="3">
                  <c:v>fruit</c:v>
                </c:pt>
                <c:pt idx="4">
                  <c:v>chocolate</c:v>
                </c:pt>
                <c:pt idx="5">
                  <c:v>yoghurt</c:v>
                </c:pt>
                <c:pt idx="6">
                  <c:v>veggies</c:v>
                </c:pt>
                <c:pt idx="7">
                  <c:v>pastries</c:v>
                </c:pt>
                <c:pt idx="8">
                  <c:v>sandwiches</c:v>
                </c:pt>
                <c:pt idx="9">
                  <c:v>pizza</c:v>
                </c:pt>
              </c:strCache>
            </c:strRef>
          </c:cat>
          <c:val>
            <c:numRef>
              <c:f>Sheet1!$B$2:$B$11</c:f>
              <c:numCache>
                <c:formatCode>General</c:formatCode>
                <c:ptCount val="10"/>
                <c:pt idx="0">
                  <c:v>97</c:v>
                </c:pt>
                <c:pt idx="1">
                  <c:v>50</c:v>
                </c:pt>
                <c:pt idx="2">
                  <c:v>49</c:v>
                </c:pt>
                <c:pt idx="3">
                  <c:v>100</c:v>
                </c:pt>
                <c:pt idx="4">
                  <c:v>105</c:v>
                </c:pt>
                <c:pt idx="5">
                  <c:v>51</c:v>
                </c:pt>
                <c:pt idx="6">
                  <c:v>21</c:v>
                </c:pt>
                <c:pt idx="7">
                  <c:v>22</c:v>
                </c:pt>
                <c:pt idx="8">
                  <c:v>84</c:v>
                </c:pt>
                <c:pt idx="9">
                  <c:v>73</c:v>
                </c:pt>
              </c:numCache>
            </c:numRef>
          </c:val>
          <c:extLst xmlns:c16r2="http://schemas.microsoft.com/office/drawing/2015/06/chart">
            <c:ext xmlns:c16="http://schemas.microsoft.com/office/drawing/2014/chart" uri="{C3380CC4-5D6E-409C-BE32-E72D297353CC}">
              <c16:uniqueId val="{0000000A-D0D7-4CBE-9F35-D8BA151D7C61}"/>
            </c:ext>
          </c:extLst>
        </c:ser>
      </c:pie3DChart>
    </c:plotArea>
    <c:legend>
      <c:legendPos val="r"/>
      <c:layout>
        <c:manualLayout>
          <c:xMode val="edge"/>
          <c:yMode val="edge"/>
          <c:x val="0.70095186078618854"/>
          <c:y val="0.25264593322482737"/>
          <c:w val="0.17663451353668716"/>
          <c:h val="0.67347908327101624"/>
        </c:manualLayout>
      </c:layout>
      <c:txPr>
        <a:bodyPr/>
        <a:lstStyle/>
        <a:p>
          <a:pPr>
            <a:defRPr lang="ro-RO" sz="1400"/>
          </a:pPr>
          <a:endParaRPr lang="en-US"/>
        </a:p>
      </c:txPr>
    </c:legend>
    <c:plotVisOnly val="1"/>
    <c:dispBlanksAs val="zero"/>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lang="ro-RO"/>
            </a:pPr>
            <a:r>
              <a:rPr lang="en-US" sz="1600" b="1" i="0" u="none" strike="noStrike" baseline="0" dirty="0" smtClean="0"/>
              <a:t>13) How </a:t>
            </a:r>
            <a:r>
              <a:rPr lang="en-US" sz="1600" b="1" i="0" u="none" strike="noStrike" baseline="0" dirty="0"/>
              <a:t>many servings of vegetables and fruit do you eat every day?  </a:t>
            </a:r>
            <a:endParaRPr lang="en-US" sz="1600" b="1" dirty="0"/>
          </a:p>
        </c:rich>
      </c:tx>
      <c:overlay val="1"/>
    </c:title>
    <c:view3D>
      <c:rotX val="30"/>
      <c:perspective val="30"/>
    </c:view3D>
    <c:plotArea>
      <c:layout>
        <c:manualLayout>
          <c:layoutTarget val="inner"/>
          <c:xMode val="edge"/>
          <c:yMode val="edge"/>
          <c:x val="2.3243528790279997E-2"/>
          <c:y val="0.30873621713316368"/>
          <c:w val="0.60567461555419877"/>
          <c:h val="0.65394402035623489"/>
        </c:manualLayout>
      </c:layout>
      <c:pie3DChart>
        <c:varyColors val="1"/>
        <c:ser>
          <c:idx val="0"/>
          <c:order val="0"/>
          <c:dLbls>
            <c:dLbl>
              <c:idx val="0"/>
              <c:layout>
                <c:manualLayout>
                  <c:x val="-2.9048587627022089E-3"/>
                  <c:y val="-4.1837136770117467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819C-4C39-9EF2-39C30DE21F6E}"/>
                </c:ext>
              </c:extLst>
            </c:dLbl>
            <c:dLbl>
              <c:idx val="1"/>
              <c:layout>
                <c:manualLayout>
                  <c:x val="2.2242493063961328E-2"/>
                  <c:y val="-2.4036651907061234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819C-4C39-9EF2-39C30DE21F6E}"/>
                </c:ext>
              </c:extLst>
            </c:dLbl>
            <c:dLbl>
              <c:idx val="2"/>
              <c:layout>
                <c:manualLayout>
                  <c:x val="3.3545553240076367E-2"/>
                  <c:y val="-0.10039790827673259"/>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819C-4C39-9EF2-39C30DE21F6E}"/>
                </c:ext>
              </c:extLst>
            </c:dLbl>
            <c:dLbl>
              <c:idx val="4"/>
              <c:layout>
                <c:manualLayout>
                  <c:x val="0.10012328886781401"/>
                  <c:y val="-5.8373237696433041E-3"/>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819C-4C39-9EF2-39C30DE21F6E}"/>
                </c:ext>
              </c:extLst>
            </c:dLbl>
            <c:dLbl>
              <c:idx val="5"/>
              <c:layout>
                <c:manualLayout>
                  <c:x val="3.6859211932898248E-2"/>
                  <c:y val="7.5284673385292489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819C-4C39-9EF2-39C30DE21F6E}"/>
                </c:ext>
              </c:extLst>
            </c:dLbl>
            <c:dLbl>
              <c:idx val="6"/>
              <c:layout>
                <c:manualLayout>
                  <c:x val="-3.7968395788878256E-2"/>
                  <c:y val="1.7115799456365665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819C-4C39-9EF2-39C30DE21F6E}"/>
                </c:ext>
              </c:extLst>
            </c:dLbl>
            <c:dLbl>
              <c:idx val="7"/>
              <c:layout>
                <c:manualLayout>
                  <c:x val="4.3037381816971858E-2"/>
                  <c:y val="-0.12744338255428031"/>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819C-4C39-9EF2-39C30DE21F6E}"/>
                </c:ext>
              </c:extLst>
            </c:dLbl>
            <c:spPr>
              <a:noFill/>
              <a:ln>
                <a:noFill/>
              </a:ln>
              <a:effectLst/>
            </c:spPr>
            <c:txPr>
              <a:bodyPr/>
              <a:lstStyle/>
              <a:p>
                <a:pPr>
                  <a:defRPr lang="ro-RO" sz="1400"/>
                </a:pPr>
                <a:endParaRPr lang="en-US"/>
              </a:p>
            </c:txPr>
            <c:showPercent val="1"/>
            <c:showLeaderLines val="1"/>
            <c:extLst xmlns:c16r2="http://schemas.microsoft.com/office/drawing/2015/06/chart">
              <c:ext xmlns:c15="http://schemas.microsoft.com/office/drawing/2012/chart" uri="{CE6537A1-D6FC-4f65-9D91-7224C49458BB}"/>
            </c:extLst>
          </c:dLbls>
          <c:cat>
            <c:strRef>
              <c:f>Sheet1!$A$2:$A$9</c:f>
              <c:strCache>
                <c:ptCount val="8"/>
                <c:pt idx="0">
                  <c:v>five</c:v>
                </c:pt>
                <c:pt idx="1">
                  <c:v>four</c:v>
                </c:pt>
                <c:pt idx="2">
                  <c:v>one</c:v>
                </c:pt>
                <c:pt idx="3">
                  <c:v>seven</c:v>
                </c:pt>
                <c:pt idx="4">
                  <c:v>six</c:v>
                </c:pt>
                <c:pt idx="5">
                  <c:v>ten</c:v>
                </c:pt>
                <c:pt idx="6">
                  <c:v>three</c:v>
                </c:pt>
                <c:pt idx="7">
                  <c:v>two</c:v>
                </c:pt>
              </c:strCache>
            </c:strRef>
          </c:cat>
          <c:val>
            <c:numRef>
              <c:f>Sheet1!$B$2:$B$9</c:f>
              <c:numCache>
                <c:formatCode>General</c:formatCode>
                <c:ptCount val="8"/>
                <c:pt idx="0">
                  <c:v>3</c:v>
                </c:pt>
                <c:pt idx="1">
                  <c:v>9</c:v>
                </c:pt>
                <c:pt idx="2">
                  <c:v>13</c:v>
                </c:pt>
                <c:pt idx="3">
                  <c:v>1</c:v>
                </c:pt>
                <c:pt idx="4">
                  <c:v>1</c:v>
                </c:pt>
                <c:pt idx="5">
                  <c:v>1</c:v>
                </c:pt>
                <c:pt idx="6">
                  <c:v>12</c:v>
                </c:pt>
                <c:pt idx="7">
                  <c:v>29</c:v>
                </c:pt>
              </c:numCache>
            </c:numRef>
          </c:val>
          <c:extLst xmlns:c16r2="http://schemas.microsoft.com/office/drawing/2015/06/chart">
            <c:ext xmlns:c16="http://schemas.microsoft.com/office/drawing/2014/chart" uri="{C3380CC4-5D6E-409C-BE32-E72D297353CC}">
              <c16:uniqueId val="{00000007-819C-4C39-9EF2-39C30DE21F6E}"/>
            </c:ext>
          </c:extLst>
        </c:ser>
      </c:pie3DChart>
    </c:plotArea>
    <c:legend>
      <c:legendPos val="r"/>
      <c:layout>
        <c:manualLayout>
          <c:xMode val="edge"/>
          <c:yMode val="edge"/>
          <c:x val="0.80007503816381242"/>
          <c:y val="0.31566855669758837"/>
          <c:w val="8.5820365956632907E-2"/>
          <c:h val="0.49080002404279632"/>
        </c:manualLayout>
      </c:layout>
      <c:txPr>
        <a:bodyPr/>
        <a:lstStyle/>
        <a:p>
          <a:pPr>
            <a:defRPr lang="ro-RO" sz="1400"/>
          </a:pPr>
          <a:endParaRPr lang="en-US"/>
        </a:p>
      </c:txPr>
    </c:legend>
    <c:plotVisOnly val="1"/>
    <c:dispBlanksAs val="zero"/>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lang="ro-RO"/>
            </a:pPr>
            <a:r>
              <a:rPr lang="en-US" dirty="0" smtClean="0"/>
              <a:t>15) How</a:t>
            </a:r>
            <a:r>
              <a:rPr lang="en-US" baseline="0" dirty="0" smtClean="0"/>
              <a:t> </a:t>
            </a:r>
            <a:r>
              <a:rPr lang="en-US" baseline="0" dirty="0"/>
              <a:t>many glasses/cans of fizzy drinks do you have a day?</a:t>
            </a:r>
            <a:endParaRPr lang="en-US" dirty="0"/>
          </a:p>
        </c:rich>
      </c:tx>
      <c:overlay val="1"/>
    </c:title>
    <c:view3D>
      <c:rotX val="30"/>
      <c:perspective val="30"/>
    </c:view3D>
    <c:plotArea>
      <c:layout>
        <c:manualLayout>
          <c:layoutTarget val="inner"/>
          <c:xMode val="edge"/>
          <c:yMode val="edge"/>
          <c:x val="3.0555580552430947E-2"/>
          <c:y val="0.19795667782906448"/>
          <c:w val="0.61411242344706907"/>
          <c:h val="0.80092592592592549"/>
        </c:manualLayout>
      </c:layout>
      <c:pie3DChart>
        <c:varyColors val="1"/>
        <c:ser>
          <c:idx val="0"/>
          <c:order val="0"/>
          <c:dLbls>
            <c:dLbl>
              <c:idx val="0"/>
              <c:layout>
                <c:manualLayout>
                  <c:x val="-2.3494063242094739E-2"/>
                  <c:y val="-3.2148912420430255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4EE9-41B7-A9B8-CF52FA1BA621}"/>
                </c:ext>
              </c:extLst>
            </c:dLbl>
            <c:dLbl>
              <c:idx val="1"/>
              <c:layout>
                <c:manualLayout>
                  <c:x val="5.9377777777777793E-2"/>
                  <c:y val="6.5515431260747672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4EE9-41B7-A9B8-CF52FA1BA621}"/>
                </c:ext>
              </c:extLst>
            </c:dLbl>
            <c:dLbl>
              <c:idx val="2"/>
              <c:layout>
                <c:manualLayout>
                  <c:x val="4.3314285714285722E-2"/>
                  <c:y val="0.16659788216128188"/>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4EE9-41B7-A9B8-CF52FA1BA621}"/>
                </c:ext>
              </c:extLst>
            </c:dLbl>
            <c:dLbl>
              <c:idx val="3"/>
              <c:layout>
                <c:manualLayout>
                  <c:x val="-4.2552680914885793E-3"/>
                  <c:y val="-9.3582526322140827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4EE9-41B7-A9B8-CF52FA1BA621}"/>
                </c:ext>
              </c:extLst>
            </c:dLbl>
            <c:dLbl>
              <c:idx val="4"/>
              <c:layout>
                <c:manualLayout>
                  <c:x val="2.1139957505311863E-2"/>
                  <c:y val="-6.9427700847739013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4EE9-41B7-A9B8-CF52FA1BA621}"/>
                </c:ext>
              </c:extLst>
            </c:dLbl>
            <c:spPr>
              <a:noFill/>
              <a:ln>
                <a:noFill/>
              </a:ln>
              <a:effectLst/>
            </c:spPr>
            <c:txPr>
              <a:bodyPr/>
              <a:lstStyle/>
              <a:p>
                <a:pPr>
                  <a:defRPr lang="ro-RO" sz="1400"/>
                </a:pPr>
                <a:endParaRPr lang="en-US"/>
              </a:p>
            </c:txPr>
            <c:showPercent val="1"/>
            <c:showLeaderLines val="1"/>
            <c:extLst xmlns:c16r2="http://schemas.microsoft.com/office/drawing/2015/06/chart">
              <c:ext xmlns:c15="http://schemas.microsoft.com/office/drawing/2012/chart" uri="{CE6537A1-D6FC-4f65-9D91-7224C49458BB}"/>
            </c:extLst>
          </c:dLbls>
          <c:cat>
            <c:strRef>
              <c:f>Sheet1!$A$2:$A$6</c:f>
              <c:strCache>
                <c:ptCount val="5"/>
                <c:pt idx="0">
                  <c:v>more than three</c:v>
                </c:pt>
                <c:pt idx="1">
                  <c:v>none</c:v>
                </c:pt>
                <c:pt idx="2">
                  <c:v>one</c:v>
                </c:pt>
                <c:pt idx="3">
                  <c:v>three</c:v>
                </c:pt>
                <c:pt idx="4">
                  <c:v>two</c:v>
                </c:pt>
              </c:strCache>
            </c:strRef>
          </c:cat>
          <c:val>
            <c:numRef>
              <c:f>Sheet1!$B$2:$B$6</c:f>
              <c:numCache>
                <c:formatCode>General</c:formatCode>
                <c:ptCount val="5"/>
                <c:pt idx="0">
                  <c:v>6</c:v>
                </c:pt>
                <c:pt idx="1">
                  <c:v>34</c:v>
                </c:pt>
                <c:pt idx="2">
                  <c:v>15</c:v>
                </c:pt>
                <c:pt idx="3">
                  <c:v>2</c:v>
                </c:pt>
                <c:pt idx="4">
                  <c:v>12</c:v>
                </c:pt>
              </c:numCache>
            </c:numRef>
          </c:val>
          <c:extLst xmlns:c16r2="http://schemas.microsoft.com/office/drawing/2015/06/chart">
            <c:ext xmlns:c16="http://schemas.microsoft.com/office/drawing/2014/chart" uri="{C3380CC4-5D6E-409C-BE32-E72D297353CC}">
              <c16:uniqueId val="{00000005-4EE9-41B7-A9B8-CF52FA1BA621}"/>
            </c:ext>
          </c:extLst>
        </c:ser>
      </c:pie3DChart>
    </c:plotArea>
    <c:legend>
      <c:legendPos val="r"/>
      <c:txPr>
        <a:bodyPr/>
        <a:lstStyle/>
        <a:p>
          <a:pPr>
            <a:defRPr lang="ro-RO" sz="1400"/>
          </a:pPr>
          <a:endParaRPr lang="en-US"/>
        </a:p>
      </c:txPr>
    </c:legend>
    <c:plotVisOnly val="1"/>
    <c:dispBlanksAs val="zero"/>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lang="ro-RO"/>
            </a:pPr>
            <a:r>
              <a:rPr lang="en-US" sz="1600" b="1" i="0" u="none" strike="noStrike" baseline="0" dirty="0" smtClean="0"/>
              <a:t>16) How </a:t>
            </a:r>
            <a:r>
              <a:rPr lang="en-US" sz="1600" b="1" i="0" u="none" strike="noStrike" baseline="0" dirty="0"/>
              <a:t>many glasses of water do you drink every day? </a:t>
            </a:r>
            <a:endParaRPr lang="en-US" sz="1600" b="1" dirty="0"/>
          </a:p>
        </c:rich>
      </c:tx>
      <c:overlay val="1"/>
    </c:title>
    <c:view3D>
      <c:rotX val="30"/>
      <c:perspective val="30"/>
    </c:view3D>
    <c:plotArea>
      <c:layout>
        <c:manualLayout>
          <c:layoutTarget val="inner"/>
          <c:xMode val="edge"/>
          <c:yMode val="edge"/>
          <c:x val="2.8534370946822311E-2"/>
          <c:y val="0.28861788617886225"/>
          <c:w val="0.52150576508675628"/>
          <c:h val="0.66666666666666663"/>
        </c:manualLayout>
      </c:layout>
      <c:pie3DChart>
        <c:varyColors val="1"/>
        <c:ser>
          <c:idx val="0"/>
          <c:order val="0"/>
          <c:dLbls>
            <c:dLbl>
              <c:idx val="0"/>
              <c:layout>
                <c:manualLayout>
                  <c:x val="-5.8149248853620926E-3"/>
                  <c:y val="-2.461014019589015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C494-4D93-810F-01C8D0866460}"/>
                </c:ext>
              </c:extLst>
            </c:dLbl>
            <c:dLbl>
              <c:idx val="1"/>
              <c:layout>
                <c:manualLayout>
                  <c:x val="3.0125820848269449E-2"/>
                  <c:y val="5.2583061263683523E-3"/>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C494-4D93-810F-01C8D0866460}"/>
                </c:ext>
              </c:extLst>
            </c:dLbl>
            <c:dLbl>
              <c:idx val="2"/>
              <c:layout>
                <c:manualLayout>
                  <c:x val="1.4134419967932039E-4"/>
                  <c:y val="6.2813840343127883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C494-4D93-810F-01C8D0866460}"/>
                </c:ext>
              </c:extLst>
            </c:dLbl>
            <c:dLbl>
              <c:idx val="3"/>
              <c:layout>
                <c:manualLayout>
                  <c:x val="3.5176118549383704E-2"/>
                  <c:y val="3.7362844888291405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C494-4D93-810F-01C8D0866460}"/>
                </c:ext>
              </c:extLst>
            </c:dLbl>
            <c:dLbl>
              <c:idx val="4"/>
              <c:layout>
                <c:manualLayout>
                  <c:x val="2.2573812514680859E-2"/>
                  <c:y val="6.6070994174508693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C494-4D93-810F-01C8D0866460}"/>
                </c:ext>
              </c:extLst>
            </c:dLbl>
            <c:dLbl>
              <c:idx val="5"/>
              <c:layout>
                <c:manualLayout>
                  <c:x val="9.7034222862220181E-3"/>
                  <c:y val="0.11330868702387803"/>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C494-4D93-810F-01C8D0866460}"/>
                </c:ext>
              </c:extLst>
            </c:dLbl>
            <c:dLbl>
              <c:idx val="6"/>
              <c:layout>
                <c:manualLayout>
                  <c:x val="5.2748756599977483E-3"/>
                  <c:y val="-6.7134946546315882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C494-4D93-810F-01C8D0866460}"/>
                </c:ext>
              </c:extLst>
            </c:dLbl>
            <c:dLbl>
              <c:idx val="7"/>
              <c:layout>
                <c:manualLayout>
                  <c:x val="-1.2135584219287789E-2"/>
                  <c:y val="9.8188336214070828E-3"/>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C494-4D93-810F-01C8D0866460}"/>
                </c:ext>
              </c:extLst>
            </c:dLbl>
            <c:dLbl>
              <c:idx val="8"/>
              <c:layout>
                <c:manualLayout>
                  <c:x val="5.1982801760674859E-4"/>
                  <c:y val="-2.8675180846296649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C494-4D93-810F-01C8D0866460}"/>
                </c:ext>
              </c:extLst>
            </c:dLbl>
            <c:spPr>
              <a:noFill/>
              <a:ln>
                <a:noFill/>
              </a:ln>
              <a:effectLst/>
            </c:spPr>
            <c:txPr>
              <a:bodyPr/>
              <a:lstStyle/>
              <a:p>
                <a:pPr>
                  <a:defRPr lang="ro-RO" sz="1400"/>
                </a:pPr>
                <a:endParaRPr lang="en-US"/>
              </a:p>
            </c:txPr>
            <c:showPercent val="1"/>
            <c:showLeaderLines val="1"/>
            <c:extLst xmlns:c16r2="http://schemas.microsoft.com/office/drawing/2015/06/chart">
              <c:ext xmlns:c15="http://schemas.microsoft.com/office/drawing/2012/chart" uri="{CE6537A1-D6FC-4f65-9D91-7224C49458BB}"/>
            </c:extLst>
          </c:dLbls>
          <c:cat>
            <c:strRef>
              <c:f>Sheet1!$A$2:$A$10</c:f>
              <c:strCache>
                <c:ptCount val="9"/>
                <c:pt idx="0">
                  <c:v>eight</c:v>
                </c:pt>
                <c:pt idx="1">
                  <c:v>five</c:v>
                </c:pt>
                <c:pt idx="2">
                  <c:v>four</c:v>
                </c:pt>
                <c:pt idx="3">
                  <c:v>more than eight</c:v>
                </c:pt>
                <c:pt idx="4">
                  <c:v>one</c:v>
                </c:pt>
                <c:pt idx="5">
                  <c:v>seven</c:v>
                </c:pt>
                <c:pt idx="6">
                  <c:v>six</c:v>
                </c:pt>
                <c:pt idx="7">
                  <c:v>three</c:v>
                </c:pt>
                <c:pt idx="8">
                  <c:v>two</c:v>
                </c:pt>
              </c:strCache>
            </c:strRef>
          </c:cat>
          <c:val>
            <c:numRef>
              <c:f>Sheet1!$B$2:$B$10</c:f>
              <c:numCache>
                <c:formatCode>General</c:formatCode>
                <c:ptCount val="9"/>
                <c:pt idx="0">
                  <c:v>3</c:v>
                </c:pt>
                <c:pt idx="1">
                  <c:v>11</c:v>
                </c:pt>
                <c:pt idx="2">
                  <c:v>14</c:v>
                </c:pt>
                <c:pt idx="3">
                  <c:v>11</c:v>
                </c:pt>
                <c:pt idx="4">
                  <c:v>4</c:v>
                </c:pt>
                <c:pt idx="5">
                  <c:v>7</c:v>
                </c:pt>
                <c:pt idx="6">
                  <c:v>12</c:v>
                </c:pt>
                <c:pt idx="7">
                  <c:v>4</c:v>
                </c:pt>
                <c:pt idx="8">
                  <c:v>3</c:v>
                </c:pt>
              </c:numCache>
            </c:numRef>
          </c:val>
          <c:extLst xmlns:c16r2="http://schemas.microsoft.com/office/drawing/2015/06/chart">
            <c:ext xmlns:c16="http://schemas.microsoft.com/office/drawing/2014/chart" uri="{C3380CC4-5D6E-409C-BE32-E72D297353CC}">
              <c16:uniqueId val="{00000009-C494-4D93-810F-01C8D0866460}"/>
            </c:ext>
          </c:extLst>
        </c:ser>
      </c:pie3DChart>
    </c:plotArea>
    <c:legend>
      <c:legendPos val="r"/>
      <c:layout>
        <c:manualLayout>
          <c:xMode val="edge"/>
          <c:yMode val="edge"/>
          <c:x val="0.67974182215550127"/>
          <c:y val="0.2627107739581333"/>
          <c:w val="0.2139027952245269"/>
          <c:h val="0.66157000192049165"/>
        </c:manualLayout>
      </c:layout>
      <c:txPr>
        <a:bodyPr/>
        <a:lstStyle/>
        <a:p>
          <a:pPr>
            <a:defRPr lang="ro-RO" sz="1400"/>
          </a:pPr>
          <a:endParaRPr lang="en-US"/>
        </a:p>
      </c:txPr>
    </c:legend>
    <c:plotVisOnly val="1"/>
    <c:dispBlanksAs val="zero"/>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3470F8-5E69-4106-B902-F576982FD40A}" type="datetimeFigureOut">
              <a:rPr lang="en-US" smtClean="0"/>
              <a:pPr/>
              <a:t>3/1/2018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C35859-B65E-461B-A60B-85633DBEBEE5}"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BC35859-B65E-461B-A60B-85633DBEBEE5}" type="slidenum">
              <a:rPr lang="en-GB" smtClean="0"/>
              <a:pPr/>
              <a:t>21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546A3D-4546-48B2-A128-44993101AD37}" type="datetimeFigureOut">
              <a:rPr lang="en-US" smtClean="0"/>
              <a:pPr/>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8C66B3-1D0D-472F-866F-F440AAC5952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546A3D-4546-48B2-A128-44993101AD37}" type="datetimeFigureOut">
              <a:rPr lang="en-US" smtClean="0"/>
              <a:pPr/>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8C66B3-1D0D-472F-866F-F440AAC5952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546A3D-4546-48B2-A128-44993101AD37}" type="datetimeFigureOut">
              <a:rPr lang="en-US" smtClean="0"/>
              <a:pPr/>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8C66B3-1D0D-472F-866F-F440AAC5952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546A3D-4546-48B2-A128-44993101AD37}" type="datetimeFigureOut">
              <a:rPr lang="en-US" smtClean="0"/>
              <a:pPr/>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8C66B3-1D0D-472F-866F-F440AAC5952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546A3D-4546-48B2-A128-44993101AD37}" type="datetimeFigureOut">
              <a:rPr lang="en-US" smtClean="0"/>
              <a:pPr/>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8C66B3-1D0D-472F-866F-F440AAC5952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546A3D-4546-48B2-A128-44993101AD37}" type="datetimeFigureOut">
              <a:rPr lang="en-US" smtClean="0"/>
              <a:pPr/>
              <a:t>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8C66B3-1D0D-472F-866F-F440AAC5952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546A3D-4546-48B2-A128-44993101AD37}" type="datetimeFigureOut">
              <a:rPr lang="en-US" smtClean="0"/>
              <a:pPr/>
              <a:t>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8C66B3-1D0D-472F-866F-F440AAC5952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546A3D-4546-48B2-A128-44993101AD37}" type="datetimeFigureOut">
              <a:rPr lang="en-US" smtClean="0"/>
              <a:pPr/>
              <a:t>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8C66B3-1D0D-472F-866F-F440AAC5952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546A3D-4546-48B2-A128-44993101AD37}" type="datetimeFigureOut">
              <a:rPr lang="en-US" smtClean="0"/>
              <a:pPr/>
              <a:t>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8C66B3-1D0D-472F-866F-F440AAC5952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546A3D-4546-48B2-A128-44993101AD37}" type="datetimeFigureOut">
              <a:rPr lang="en-US" smtClean="0"/>
              <a:pPr/>
              <a:t>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8C66B3-1D0D-472F-866F-F440AAC5952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546A3D-4546-48B2-A128-44993101AD37}" type="datetimeFigureOut">
              <a:rPr lang="en-US" smtClean="0"/>
              <a:pPr/>
              <a:t>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8C66B3-1D0D-472F-866F-F440AAC5952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546A3D-4546-48B2-A128-44993101AD37}" type="datetimeFigureOut">
              <a:rPr lang="en-US" smtClean="0"/>
              <a:pPr/>
              <a:t>3/1/2018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8C66B3-1D0D-472F-866F-F440AAC5952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2"/>
          <a:srcRect/>
          <a:stretch>
            <a:fillRect/>
          </a:stretch>
        </p:blipFill>
        <p:spPr bwMode="auto">
          <a:xfrm>
            <a:off x="0" y="0"/>
            <a:ext cx="4929190" cy="1500174"/>
          </a:xfrm>
          <a:prstGeom prst="rect">
            <a:avLst/>
          </a:prstGeom>
          <a:noFill/>
          <a:ln w="9525">
            <a:noFill/>
            <a:miter lim="800000"/>
            <a:headEnd/>
            <a:tailEnd/>
          </a:ln>
          <a:effectLst/>
        </p:spPr>
      </p:pic>
      <p:pic>
        <p:nvPicPr>
          <p:cNvPr id="3" name="Picture 2"/>
          <p:cNvPicPr>
            <a:picLocks noChangeAspect="1" noChangeArrowheads="1"/>
          </p:cNvPicPr>
          <p:nvPr/>
        </p:nvPicPr>
        <p:blipFill>
          <a:blip r:embed="rId3"/>
          <a:srcRect/>
          <a:stretch>
            <a:fillRect/>
          </a:stretch>
        </p:blipFill>
        <p:spPr bwMode="auto">
          <a:xfrm>
            <a:off x="4929190" y="0"/>
            <a:ext cx="4214811" cy="1500150"/>
          </a:xfrm>
          <a:prstGeom prst="rect">
            <a:avLst/>
          </a:prstGeom>
          <a:noFill/>
          <a:ln w="9525" algn="in">
            <a:noFill/>
            <a:miter lim="800000"/>
            <a:headEnd/>
            <a:tailEnd/>
          </a:ln>
          <a:effectLst/>
        </p:spPr>
      </p:pic>
      <p:sp>
        <p:nvSpPr>
          <p:cNvPr id="4" name="Rectangle 3"/>
          <p:cNvSpPr/>
          <p:nvPr/>
        </p:nvSpPr>
        <p:spPr>
          <a:xfrm>
            <a:off x="857224" y="2143116"/>
            <a:ext cx="7429552" cy="1200329"/>
          </a:xfrm>
          <a:prstGeom prst="rect">
            <a:avLst/>
          </a:prstGeom>
        </p:spPr>
        <p:txBody>
          <a:bodyPr wrap="square">
            <a:spAutoFit/>
          </a:bodyPr>
          <a:lstStyle/>
          <a:p>
            <a:pPr algn="ctr"/>
            <a:r>
              <a:rPr lang="en-GB" sz="2400" b="1" dirty="0">
                <a:latin typeface="+mj-lt"/>
              </a:rPr>
              <a:t>ERASMUS + PROGRAMME- STRATEGIC PARTNERSHIP</a:t>
            </a:r>
            <a:br>
              <a:rPr lang="en-GB" sz="2400" b="1" dirty="0">
                <a:latin typeface="+mj-lt"/>
              </a:rPr>
            </a:br>
            <a:r>
              <a:rPr lang="en-GB" sz="2400" b="1" dirty="0">
                <a:solidFill>
                  <a:srgbClr val="000000"/>
                </a:solidFill>
                <a:latin typeface="+mj-lt"/>
                <a:cs typeface="Arial" pitchFamily="34" charset="0"/>
              </a:rPr>
              <a:t>‘</a:t>
            </a:r>
            <a:r>
              <a:rPr lang="ro-RO" sz="2400" b="1" dirty="0">
                <a:solidFill>
                  <a:srgbClr val="000000"/>
                </a:solidFill>
                <a:latin typeface="+mj-lt"/>
                <a:cs typeface="Arial" pitchFamily="34" charset="0"/>
              </a:rPr>
              <a:t>Youngsters Nowadays. Where from, Where to?’</a:t>
            </a:r>
            <a:r>
              <a:rPr lang="en-GB" sz="2400" b="1" dirty="0">
                <a:solidFill>
                  <a:srgbClr val="000000"/>
                </a:solidFill>
                <a:latin typeface="+mj-lt"/>
                <a:cs typeface="Arial" pitchFamily="34" charset="0"/>
              </a:rPr>
              <a:t/>
            </a:r>
            <a:br>
              <a:rPr lang="en-GB" sz="2400" b="1" dirty="0">
                <a:solidFill>
                  <a:srgbClr val="000000"/>
                </a:solidFill>
                <a:latin typeface="+mj-lt"/>
                <a:cs typeface="Arial" pitchFamily="34" charset="0"/>
              </a:rPr>
            </a:br>
            <a:r>
              <a:rPr lang="ro-RO" sz="2400" b="1" dirty="0">
                <a:latin typeface="+mj-lt"/>
              </a:rPr>
              <a:t>2017-1-RO01-KA219-037190_1</a:t>
            </a:r>
            <a:endParaRPr lang="en-GB" sz="2400" dirty="0">
              <a:latin typeface="+mj-lt"/>
            </a:endParaRPr>
          </a:p>
        </p:txBody>
      </p:sp>
      <p:sp>
        <p:nvSpPr>
          <p:cNvPr id="5" name="Rectangle 4"/>
          <p:cNvSpPr/>
          <p:nvPr/>
        </p:nvSpPr>
        <p:spPr>
          <a:xfrm>
            <a:off x="928662" y="3643314"/>
            <a:ext cx="7858180" cy="2000548"/>
          </a:xfrm>
          <a:prstGeom prst="rect">
            <a:avLst/>
          </a:prstGeom>
        </p:spPr>
        <p:txBody>
          <a:bodyPr wrap="square">
            <a:spAutoFit/>
          </a:bodyPr>
          <a:lstStyle/>
          <a:p>
            <a:pPr algn="ctr"/>
            <a:r>
              <a:rPr lang="ro-RO" sz="3200" b="1" dirty="0"/>
              <a:t>The Romanian team presents</a:t>
            </a:r>
          </a:p>
          <a:p>
            <a:pPr algn="ctr"/>
            <a:r>
              <a:rPr lang="en-GB" sz="3200" b="1" dirty="0" smtClean="0">
                <a:solidFill>
                  <a:srgbClr val="FF0000"/>
                </a:solidFill>
              </a:rPr>
              <a:t>‘Let’s </a:t>
            </a:r>
            <a:r>
              <a:rPr lang="ro-RO" sz="3200" b="1" dirty="0" smtClean="0">
                <a:solidFill>
                  <a:srgbClr val="FF0000"/>
                </a:solidFill>
              </a:rPr>
              <a:t>K</a:t>
            </a:r>
            <a:r>
              <a:rPr lang="en-GB" sz="3200" b="1" dirty="0" smtClean="0">
                <a:solidFill>
                  <a:srgbClr val="FF0000"/>
                </a:solidFill>
              </a:rPr>
              <a:t>now </a:t>
            </a:r>
            <a:r>
              <a:rPr lang="ro-RO" sz="3200" b="1" dirty="0" smtClean="0">
                <a:solidFill>
                  <a:srgbClr val="FFFF00"/>
                </a:solidFill>
              </a:rPr>
              <a:t>W</a:t>
            </a:r>
            <a:r>
              <a:rPr lang="en-GB" sz="3200" b="1" dirty="0" smtClean="0">
                <a:solidFill>
                  <a:srgbClr val="FFFF00"/>
                </a:solidFill>
              </a:rPr>
              <a:t>hat </a:t>
            </a:r>
            <a:r>
              <a:rPr lang="ro-RO" sz="3200" b="1" dirty="0" smtClean="0">
                <a:solidFill>
                  <a:srgbClr val="FFFF00"/>
                </a:solidFill>
              </a:rPr>
              <a:t>W</a:t>
            </a:r>
            <a:r>
              <a:rPr lang="en-GB" sz="3200" b="1" dirty="0" smtClean="0">
                <a:solidFill>
                  <a:srgbClr val="FFFF00"/>
                </a:solidFill>
              </a:rPr>
              <a:t>e </a:t>
            </a:r>
            <a:r>
              <a:rPr lang="ro-RO" sz="3200" b="1" dirty="0" smtClean="0">
                <a:solidFill>
                  <a:srgbClr val="FFFF00"/>
                </a:solidFill>
              </a:rPr>
              <a:t>E</a:t>
            </a:r>
            <a:r>
              <a:rPr lang="en-GB" sz="3200" b="1" dirty="0" smtClean="0">
                <a:solidFill>
                  <a:srgbClr val="FFFF00"/>
                </a:solidFill>
              </a:rPr>
              <a:t>at </a:t>
            </a:r>
            <a:r>
              <a:rPr lang="en-GB" sz="3200" b="1" dirty="0" smtClean="0">
                <a:solidFill>
                  <a:srgbClr val="002060"/>
                </a:solidFill>
              </a:rPr>
              <a:t>and </a:t>
            </a:r>
            <a:r>
              <a:rPr lang="ro-RO" sz="3200" b="1" dirty="0" smtClean="0">
                <a:solidFill>
                  <a:srgbClr val="002060"/>
                </a:solidFill>
              </a:rPr>
              <a:t>D</a:t>
            </a:r>
            <a:r>
              <a:rPr lang="en-GB" sz="3200" b="1" dirty="0" smtClean="0">
                <a:solidFill>
                  <a:srgbClr val="002060"/>
                </a:solidFill>
              </a:rPr>
              <a:t>rink</a:t>
            </a:r>
            <a:r>
              <a:rPr lang="ro-RO" sz="3200" b="1" dirty="0" smtClean="0">
                <a:solidFill>
                  <a:srgbClr val="002060"/>
                </a:solidFill>
              </a:rPr>
              <a:t>!</a:t>
            </a:r>
            <a:r>
              <a:rPr lang="en-GB" sz="3200" b="1" dirty="0" smtClean="0">
                <a:solidFill>
                  <a:srgbClr val="002060"/>
                </a:solidFill>
              </a:rPr>
              <a:t>’</a:t>
            </a:r>
            <a:endParaRPr lang="ro-RO" sz="3200" b="1" dirty="0">
              <a:solidFill>
                <a:srgbClr val="002060"/>
              </a:solidFill>
            </a:endParaRPr>
          </a:p>
          <a:p>
            <a:pPr algn="ctr"/>
            <a:r>
              <a:rPr lang="ro-RO" sz="3200" b="1" dirty="0">
                <a:solidFill>
                  <a:srgbClr val="002060"/>
                </a:solidFill>
              </a:rPr>
              <a:t> </a:t>
            </a:r>
            <a:r>
              <a:rPr lang="ro-RO" sz="2800" b="1" dirty="0"/>
              <a:t>The survey was conducted on </a:t>
            </a:r>
            <a:r>
              <a:rPr lang="ro-RO" sz="2800" b="1" dirty="0" smtClean="0"/>
              <a:t>15</a:t>
            </a:r>
            <a:r>
              <a:rPr lang="en-GB" sz="2800" b="1" smtClean="0"/>
              <a:t>0 </a:t>
            </a:r>
            <a:r>
              <a:rPr lang="ro-RO" sz="2800" b="1" smtClean="0"/>
              <a:t>students </a:t>
            </a:r>
            <a:r>
              <a:rPr lang="ro-RO" sz="2800" b="1" dirty="0"/>
              <a:t>from our school</a:t>
            </a:r>
            <a:r>
              <a:rPr lang="en-GB" sz="2800" b="1" dirty="0"/>
              <a:t> </a:t>
            </a:r>
            <a:endParaRPr lang="ro-RO" sz="2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 xmlns:p14="http://schemas.microsoft.com/office/powerpoint/2010/main" val="3225988229"/>
              </p:ext>
            </p:extLst>
          </p:nvPr>
        </p:nvGraphicFramePr>
        <p:xfrm>
          <a:off x="428595" y="500039"/>
          <a:ext cx="8501123" cy="3193234"/>
        </p:xfrm>
        <a:graphic>
          <a:graphicData uri="http://schemas.openxmlformats.org/drawingml/2006/table">
            <a:tbl>
              <a:tblPr/>
              <a:tblGrid>
                <a:gridCol w="6958385">
                  <a:extLst>
                    <a:ext uri="{9D8B030D-6E8A-4147-A177-3AD203B41FA5}">
                      <a16:colId xmlns="" xmlns:a16="http://schemas.microsoft.com/office/drawing/2014/main" val="20000"/>
                    </a:ext>
                  </a:extLst>
                </a:gridCol>
                <a:gridCol w="771369">
                  <a:extLst>
                    <a:ext uri="{9D8B030D-6E8A-4147-A177-3AD203B41FA5}">
                      <a16:colId xmlns="" xmlns:a16="http://schemas.microsoft.com/office/drawing/2014/main" val="20001"/>
                    </a:ext>
                  </a:extLst>
                </a:gridCol>
                <a:gridCol w="771369">
                  <a:extLst>
                    <a:ext uri="{9D8B030D-6E8A-4147-A177-3AD203B41FA5}">
                      <a16:colId xmlns="" xmlns:a16="http://schemas.microsoft.com/office/drawing/2014/main" val="20002"/>
                    </a:ext>
                  </a:extLst>
                </a:gridCol>
              </a:tblGrid>
              <a:tr h="294816">
                <a:tc>
                  <a:txBody>
                    <a:bodyPr/>
                    <a:lstStyle/>
                    <a:p>
                      <a:pPr algn="l" fontAlgn="b"/>
                      <a:r>
                        <a:rPr lang="en-US" sz="1600" b="1" i="0" u="none" strike="noStrike" dirty="0" smtClean="0">
                          <a:solidFill>
                            <a:srgbClr val="000000"/>
                          </a:solidFill>
                          <a:latin typeface="Calibri"/>
                        </a:rPr>
                        <a:t>7) How </a:t>
                      </a:r>
                      <a:r>
                        <a:rPr lang="en-US" sz="1600" b="1" i="0" u="none" strike="noStrike" dirty="0">
                          <a:solidFill>
                            <a:srgbClr val="000000"/>
                          </a:solidFill>
                          <a:latin typeface="Calibri"/>
                        </a:rPr>
                        <a:t>often a week do you eat fried food (fried pork, chicken, fish, vegetables, French fries)?</a:t>
                      </a:r>
                    </a:p>
                  </a:txBody>
                  <a:tcPr marL="8643" marR="8643" marT="8643"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8643" marR="8643" marT="8643"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8643" marR="8643" marT="8643" marB="0" anchor="b">
                    <a:lnL>
                      <a:noFill/>
                    </a:lnL>
                    <a:lnR>
                      <a:noFill/>
                    </a:lnR>
                    <a:lnT>
                      <a:noFill/>
                    </a:lnT>
                    <a:lnB>
                      <a:noFill/>
                    </a:lnB>
                  </a:tcPr>
                </a:tc>
                <a:extLst>
                  <a:ext uri="{0D108BD9-81ED-4DB2-BD59-A6C34878D82A}">
                    <a16:rowId xmlns="" xmlns:a16="http://schemas.microsoft.com/office/drawing/2014/main" val="10000"/>
                  </a:ext>
                </a:extLst>
              </a:tr>
              <a:tr h="385273">
                <a:tc>
                  <a:txBody>
                    <a:bodyPr/>
                    <a:lstStyle/>
                    <a:p>
                      <a:pPr algn="l" fontAlgn="b"/>
                      <a:r>
                        <a:rPr lang="en-US" sz="1600" b="1" i="0" u="none" strike="noStrike">
                          <a:solidFill>
                            <a:srgbClr val="000000"/>
                          </a:solidFill>
                          <a:latin typeface="Calibri"/>
                        </a:rPr>
                        <a:t>five times</a:t>
                      </a:r>
                    </a:p>
                  </a:txBody>
                  <a:tcPr marL="8643" marR="8643" marT="8643"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8643" marR="8643" marT="8643" marB="0" anchor="b">
                    <a:lnL>
                      <a:noFill/>
                    </a:lnL>
                    <a:lnR>
                      <a:noFill/>
                    </a:lnR>
                    <a:lnT>
                      <a:noFill/>
                    </a:lnT>
                    <a:lnB>
                      <a:noFill/>
                    </a:lnB>
                  </a:tcPr>
                </a:tc>
                <a:tc>
                  <a:txBody>
                    <a:bodyPr/>
                    <a:lstStyle/>
                    <a:p>
                      <a:pPr algn="r" fontAlgn="b"/>
                      <a:r>
                        <a:rPr lang="en-US" sz="1600" b="1" i="0" u="none" strike="noStrike" dirty="0">
                          <a:solidFill>
                            <a:srgbClr val="000000"/>
                          </a:solidFill>
                          <a:latin typeface="Calibri"/>
                        </a:rPr>
                        <a:t>15%</a:t>
                      </a:r>
                    </a:p>
                  </a:txBody>
                  <a:tcPr marL="8643" marR="8643" marT="8643" marB="0" anchor="b">
                    <a:lnL>
                      <a:noFill/>
                    </a:lnL>
                    <a:lnR>
                      <a:noFill/>
                    </a:lnR>
                    <a:lnT>
                      <a:noFill/>
                    </a:lnT>
                    <a:lnB>
                      <a:noFill/>
                    </a:lnB>
                  </a:tcPr>
                </a:tc>
                <a:extLst>
                  <a:ext uri="{0D108BD9-81ED-4DB2-BD59-A6C34878D82A}">
                    <a16:rowId xmlns="" xmlns:a16="http://schemas.microsoft.com/office/drawing/2014/main" val="10001"/>
                  </a:ext>
                </a:extLst>
              </a:tr>
              <a:tr h="385273">
                <a:tc>
                  <a:txBody>
                    <a:bodyPr/>
                    <a:lstStyle/>
                    <a:p>
                      <a:pPr algn="l" fontAlgn="b"/>
                      <a:r>
                        <a:rPr lang="en-US" sz="1600" b="1" i="0" u="none" strike="noStrike" dirty="0">
                          <a:solidFill>
                            <a:srgbClr val="000000"/>
                          </a:solidFill>
                          <a:latin typeface="Calibri"/>
                        </a:rPr>
                        <a:t>four times</a:t>
                      </a:r>
                    </a:p>
                  </a:txBody>
                  <a:tcPr marL="8643" marR="8643" marT="8643"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8643" marR="8643" marT="8643" marB="0" anchor="b">
                    <a:lnL>
                      <a:noFill/>
                    </a:lnL>
                    <a:lnR>
                      <a:noFill/>
                    </a:lnR>
                    <a:lnT>
                      <a:noFill/>
                    </a:lnT>
                    <a:lnB>
                      <a:noFill/>
                    </a:lnB>
                  </a:tcPr>
                </a:tc>
                <a:tc>
                  <a:txBody>
                    <a:bodyPr/>
                    <a:lstStyle/>
                    <a:p>
                      <a:pPr algn="r" fontAlgn="b"/>
                      <a:r>
                        <a:rPr lang="en-US" sz="1600" b="1" i="0" u="none" strike="noStrike">
                          <a:solidFill>
                            <a:srgbClr val="000000"/>
                          </a:solidFill>
                          <a:latin typeface="Calibri"/>
                        </a:rPr>
                        <a:t>14%</a:t>
                      </a:r>
                    </a:p>
                  </a:txBody>
                  <a:tcPr marL="8643" marR="8643" marT="8643" marB="0" anchor="b">
                    <a:lnL>
                      <a:noFill/>
                    </a:lnL>
                    <a:lnR>
                      <a:noFill/>
                    </a:lnR>
                    <a:lnT>
                      <a:noFill/>
                    </a:lnT>
                    <a:lnB>
                      <a:noFill/>
                    </a:lnB>
                  </a:tcPr>
                </a:tc>
                <a:extLst>
                  <a:ext uri="{0D108BD9-81ED-4DB2-BD59-A6C34878D82A}">
                    <a16:rowId xmlns="" xmlns:a16="http://schemas.microsoft.com/office/drawing/2014/main" val="10002"/>
                  </a:ext>
                </a:extLst>
              </a:tr>
              <a:tr h="385273">
                <a:tc>
                  <a:txBody>
                    <a:bodyPr/>
                    <a:lstStyle/>
                    <a:p>
                      <a:pPr algn="l" fontAlgn="b"/>
                      <a:r>
                        <a:rPr lang="en-US" sz="1600" b="1" i="0" u="none" strike="noStrike">
                          <a:solidFill>
                            <a:srgbClr val="000000"/>
                          </a:solidFill>
                          <a:latin typeface="Calibri"/>
                        </a:rPr>
                        <a:t>more than ten times</a:t>
                      </a:r>
                    </a:p>
                  </a:txBody>
                  <a:tcPr marL="8643" marR="8643" marT="8643"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8643" marR="8643" marT="8643" marB="0" anchor="b">
                    <a:lnL>
                      <a:noFill/>
                    </a:lnL>
                    <a:lnR>
                      <a:noFill/>
                    </a:lnR>
                    <a:lnT>
                      <a:noFill/>
                    </a:lnT>
                    <a:lnB>
                      <a:noFill/>
                    </a:lnB>
                  </a:tcPr>
                </a:tc>
                <a:tc>
                  <a:txBody>
                    <a:bodyPr/>
                    <a:lstStyle/>
                    <a:p>
                      <a:pPr algn="r" fontAlgn="b"/>
                      <a:r>
                        <a:rPr lang="en-US" sz="1600" b="1" i="0" u="none" strike="noStrike">
                          <a:solidFill>
                            <a:srgbClr val="000000"/>
                          </a:solidFill>
                          <a:latin typeface="Calibri"/>
                        </a:rPr>
                        <a:t>3%</a:t>
                      </a:r>
                    </a:p>
                  </a:txBody>
                  <a:tcPr marL="8643" marR="8643" marT="8643" marB="0" anchor="b">
                    <a:lnL>
                      <a:noFill/>
                    </a:lnL>
                    <a:lnR>
                      <a:noFill/>
                    </a:lnR>
                    <a:lnT>
                      <a:noFill/>
                    </a:lnT>
                    <a:lnB>
                      <a:noFill/>
                    </a:lnB>
                  </a:tcPr>
                </a:tc>
                <a:extLst>
                  <a:ext uri="{0D108BD9-81ED-4DB2-BD59-A6C34878D82A}">
                    <a16:rowId xmlns="" xmlns:a16="http://schemas.microsoft.com/office/drawing/2014/main" val="10003"/>
                  </a:ext>
                </a:extLst>
              </a:tr>
              <a:tr h="385273">
                <a:tc>
                  <a:txBody>
                    <a:bodyPr/>
                    <a:lstStyle/>
                    <a:p>
                      <a:pPr algn="l" fontAlgn="b"/>
                      <a:r>
                        <a:rPr lang="en-US" sz="1600" b="1" i="0" u="none" strike="noStrike">
                          <a:solidFill>
                            <a:srgbClr val="000000"/>
                          </a:solidFill>
                          <a:latin typeface="Calibri"/>
                        </a:rPr>
                        <a:t>once</a:t>
                      </a:r>
                    </a:p>
                  </a:txBody>
                  <a:tcPr marL="8643" marR="8643" marT="8643"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8643" marR="8643" marT="8643" marB="0" anchor="b">
                    <a:lnL>
                      <a:noFill/>
                    </a:lnL>
                    <a:lnR>
                      <a:noFill/>
                    </a:lnR>
                    <a:lnT>
                      <a:noFill/>
                    </a:lnT>
                    <a:lnB>
                      <a:noFill/>
                    </a:lnB>
                  </a:tcPr>
                </a:tc>
                <a:tc>
                  <a:txBody>
                    <a:bodyPr/>
                    <a:lstStyle/>
                    <a:p>
                      <a:pPr algn="r" fontAlgn="b"/>
                      <a:r>
                        <a:rPr lang="en-US" sz="1600" b="1" i="0" u="none" strike="noStrike">
                          <a:solidFill>
                            <a:srgbClr val="000000"/>
                          </a:solidFill>
                          <a:latin typeface="Calibri"/>
                        </a:rPr>
                        <a:t>21%</a:t>
                      </a:r>
                    </a:p>
                  </a:txBody>
                  <a:tcPr marL="8643" marR="8643" marT="8643" marB="0" anchor="b">
                    <a:lnL>
                      <a:noFill/>
                    </a:lnL>
                    <a:lnR>
                      <a:noFill/>
                    </a:lnR>
                    <a:lnT>
                      <a:noFill/>
                    </a:lnT>
                    <a:lnB>
                      <a:noFill/>
                    </a:lnB>
                  </a:tcPr>
                </a:tc>
                <a:extLst>
                  <a:ext uri="{0D108BD9-81ED-4DB2-BD59-A6C34878D82A}">
                    <a16:rowId xmlns="" xmlns:a16="http://schemas.microsoft.com/office/drawing/2014/main" val="10004"/>
                  </a:ext>
                </a:extLst>
              </a:tr>
              <a:tr h="385273">
                <a:tc>
                  <a:txBody>
                    <a:bodyPr/>
                    <a:lstStyle/>
                    <a:p>
                      <a:pPr algn="l" fontAlgn="b"/>
                      <a:r>
                        <a:rPr lang="en-US" sz="1600" b="1" i="0" u="none" strike="noStrike">
                          <a:solidFill>
                            <a:srgbClr val="000000"/>
                          </a:solidFill>
                          <a:latin typeface="Calibri"/>
                        </a:rPr>
                        <a:t>six times</a:t>
                      </a:r>
                    </a:p>
                  </a:txBody>
                  <a:tcPr marL="8643" marR="8643" marT="8643"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8643" marR="8643" marT="8643" marB="0" anchor="b">
                    <a:lnL>
                      <a:noFill/>
                    </a:lnL>
                    <a:lnR>
                      <a:noFill/>
                    </a:lnR>
                    <a:lnT>
                      <a:noFill/>
                    </a:lnT>
                    <a:lnB>
                      <a:noFill/>
                    </a:lnB>
                  </a:tcPr>
                </a:tc>
                <a:tc>
                  <a:txBody>
                    <a:bodyPr/>
                    <a:lstStyle/>
                    <a:p>
                      <a:pPr algn="r" fontAlgn="b"/>
                      <a:r>
                        <a:rPr lang="en-US" sz="1600" b="1" i="0" u="none" strike="noStrike">
                          <a:solidFill>
                            <a:srgbClr val="000000"/>
                          </a:solidFill>
                          <a:latin typeface="Calibri"/>
                        </a:rPr>
                        <a:t>5%</a:t>
                      </a:r>
                    </a:p>
                  </a:txBody>
                  <a:tcPr marL="8643" marR="8643" marT="8643" marB="0" anchor="b">
                    <a:lnL>
                      <a:noFill/>
                    </a:lnL>
                    <a:lnR>
                      <a:noFill/>
                    </a:lnR>
                    <a:lnT>
                      <a:noFill/>
                    </a:lnT>
                    <a:lnB>
                      <a:noFill/>
                    </a:lnB>
                  </a:tcPr>
                </a:tc>
                <a:extLst>
                  <a:ext uri="{0D108BD9-81ED-4DB2-BD59-A6C34878D82A}">
                    <a16:rowId xmlns="" xmlns:a16="http://schemas.microsoft.com/office/drawing/2014/main" val="10005"/>
                  </a:ext>
                </a:extLst>
              </a:tr>
              <a:tr h="385273">
                <a:tc>
                  <a:txBody>
                    <a:bodyPr/>
                    <a:lstStyle/>
                    <a:p>
                      <a:pPr algn="l" fontAlgn="b"/>
                      <a:r>
                        <a:rPr lang="en-US" sz="1600" b="1" i="0" u="none" strike="noStrike">
                          <a:solidFill>
                            <a:srgbClr val="000000"/>
                          </a:solidFill>
                          <a:latin typeface="Calibri"/>
                        </a:rPr>
                        <a:t>three times</a:t>
                      </a:r>
                    </a:p>
                  </a:txBody>
                  <a:tcPr marL="8643" marR="8643" marT="8643"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8643" marR="8643" marT="8643" marB="0" anchor="b">
                    <a:lnL>
                      <a:noFill/>
                    </a:lnL>
                    <a:lnR>
                      <a:noFill/>
                    </a:lnR>
                    <a:lnT>
                      <a:noFill/>
                    </a:lnT>
                    <a:lnB>
                      <a:noFill/>
                    </a:lnB>
                  </a:tcPr>
                </a:tc>
                <a:tc>
                  <a:txBody>
                    <a:bodyPr/>
                    <a:lstStyle/>
                    <a:p>
                      <a:pPr algn="r" fontAlgn="b"/>
                      <a:r>
                        <a:rPr lang="en-US" sz="1600" b="1" i="0" u="none" strike="noStrike">
                          <a:solidFill>
                            <a:srgbClr val="000000"/>
                          </a:solidFill>
                          <a:latin typeface="Calibri"/>
                        </a:rPr>
                        <a:t>19%</a:t>
                      </a:r>
                    </a:p>
                  </a:txBody>
                  <a:tcPr marL="8643" marR="8643" marT="8643" marB="0" anchor="b">
                    <a:lnL>
                      <a:noFill/>
                    </a:lnL>
                    <a:lnR>
                      <a:noFill/>
                    </a:lnR>
                    <a:lnT>
                      <a:noFill/>
                    </a:lnT>
                    <a:lnB>
                      <a:noFill/>
                    </a:lnB>
                  </a:tcPr>
                </a:tc>
                <a:extLst>
                  <a:ext uri="{0D108BD9-81ED-4DB2-BD59-A6C34878D82A}">
                    <a16:rowId xmlns="" xmlns:a16="http://schemas.microsoft.com/office/drawing/2014/main" val="10006"/>
                  </a:ext>
                </a:extLst>
              </a:tr>
              <a:tr h="385273">
                <a:tc>
                  <a:txBody>
                    <a:bodyPr/>
                    <a:lstStyle/>
                    <a:p>
                      <a:pPr algn="l" fontAlgn="b"/>
                      <a:r>
                        <a:rPr lang="en-US" sz="1600" b="1" i="0" u="none" strike="noStrike">
                          <a:solidFill>
                            <a:srgbClr val="000000"/>
                          </a:solidFill>
                          <a:latin typeface="Calibri"/>
                        </a:rPr>
                        <a:t>twice</a:t>
                      </a:r>
                    </a:p>
                  </a:txBody>
                  <a:tcPr marL="8643" marR="8643" marT="8643"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8643" marR="8643" marT="8643" marB="0" anchor="b">
                    <a:lnL>
                      <a:noFill/>
                    </a:lnL>
                    <a:lnR>
                      <a:noFill/>
                    </a:lnR>
                    <a:lnT>
                      <a:noFill/>
                    </a:lnT>
                    <a:lnB>
                      <a:noFill/>
                    </a:lnB>
                  </a:tcPr>
                </a:tc>
                <a:tc>
                  <a:txBody>
                    <a:bodyPr/>
                    <a:lstStyle/>
                    <a:p>
                      <a:pPr algn="r" fontAlgn="b"/>
                      <a:r>
                        <a:rPr lang="en-US" sz="1600" b="1" i="0" u="none" strike="noStrike" dirty="0">
                          <a:solidFill>
                            <a:srgbClr val="000000"/>
                          </a:solidFill>
                          <a:latin typeface="Calibri"/>
                        </a:rPr>
                        <a:t>23%</a:t>
                      </a:r>
                    </a:p>
                  </a:txBody>
                  <a:tcPr marL="8643" marR="8643" marT="8643" marB="0" anchor="b">
                    <a:lnL>
                      <a:noFill/>
                    </a:lnL>
                    <a:lnR>
                      <a:noFill/>
                    </a:lnR>
                    <a:lnT>
                      <a:noFill/>
                    </a:lnT>
                    <a:lnB>
                      <a:noFill/>
                    </a:lnB>
                  </a:tcPr>
                </a:tc>
                <a:extLst>
                  <a:ext uri="{0D108BD9-81ED-4DB2-BD59-A6C34878D82A}">
                    <a16:rowId xmlns="" xmlns:a16="http://schemas.microsoft.com/office/drawing/2014/main" val="10007"/>
                  </a:ext>
                </a:extLst>
              </a:tr>
            </a:tbl>
          </a:graphicData>
        </a:graphic>
      </p:graphicFrame>
      <p:sp>
        <p:nvSpPr>
          <p:cNvPr id="3" name="Rectangle 2"/>
          <p:cNvSpPr/>
          <p:nvPr/>
        </p:nvSpPr>
        <p:spPr>
          <a:xfrm>
            <a:off x="785786" y="4429132"/>
            <a:ext cx="8072494" cy="1077218"/>
          </a:xfrm>
          <a:prstGeom prst="rect">
            <a:avLst/>
          </a:prstGeom>
        </p:spPr>
        <p:txBody>
          <a:bodyPr wrap="square">
            <a:spAutoFit/>
          </a:bodyPr>
          <a:lstStyle/>
          <a:p>
            <a:r>
              <a:rPr lang="ro-RO" sz="1600" dirty="0" smtClean="0">
                <a:cs typeface="Calibri"/>
              </a:rPr>
              <a:t>At this question 15% admit they eat fried food 5 times a week, 14% eat fried food 4 times a week, 3% confess they eat fried food more than 10 times a week, 21% say they eat only 1 time a week, 5% choose to eat fried food 6 times, 19% prefer to eat fried food 3 times a week and 23% admit they eat fried food 2 a wee</a:t>
            </a:r>
            <a:endParaRPr lang="en-GB" sz="1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 xmlns:p14="http://schemas.microsoft.com/office/powerpoint/2010/main" val="1250340370"/>
              </p:ext>
            </p:extLst>
          </p:nvPr>
        </p:nvGraphicFramePr>
        <p:xfrm>
          <a:off x="714348" y="785795"/>
          <a:ext cx="7500990" cy="2786082"/>
        </p:xfrm>
        <a:graphic>
          <a:graphicData uri="http://schemas.openxmlformats.org/drawingml/2006/table">
            <a:tbl>
              <a:tblPr/>
              <a:tblGrid>
                <a:gridCol w="6216409">
                  <a:extLst>
                    <a:ext uri="{9D8B030D-6E8A-4147-A177-3AD203B41FA5}">
                      <a16:colId xmlns="" xmlns:a16="http://schemas.microsoft.com/office/drawing/2014/main" val="20000"/>
                    </a:ext>
                  </a:extLst>
                </a:gridCol>
                <a:gridCol w="234845">
                  <a:extLst>
                    <a:ext uri="{9D8B030D-6E8A-4147-A177-3AD203B41FA5}">
                      <a16:colId xmlns="" xmlns:a16="http://schemas.microsoft.com/office/drawing/2014/main" val="20001"/>
                    </a:ext>
                  </a:extLst>
                </a:gridCol>
                <a:gridCol w="1049736">
                  <a:extLst>
                    <a:ext uri="{9D8B030D-6E8A-4147-A177-3AD203B41FA5}">
                      <a16:colId xmlns="" xmlns:a16="http://schemas.microsoft.com/office/drawing/2014/main" val="20002"/>
                    </a:ext>
                  </a:extLst>
                </a:gridCol>
              </a:tblGrid>
              <a:tr h="928694">
                <a:tc>
                  <a:txBody>
                    <a:bodyPr/>
                    <a:lstStyle/>
                    <a:p>
                      <a:pPr algn="l" fontAlgn="b"/>
                      <a:r>
                        <a:rPr lang="en-US" sz="1600" b="1" i="0" u="none" strike="noStrike" dirty="0" smtClean="0">
                          <a:solidFill>
                            <a:srgbClr val="000000"/>
                          </a:solidFill>
                          <a:latin typeface="Calibri"/>
                        </a:rPr>
                        <a:t>8) Do </a:t>
                      </a:r>
                      <a:r>
                        <a:rPr lang="en-US" sz="1600" b="1" i="0" u="none" strike="noStrike" dirty="0">
                          <a:solidFill>
                            <a:srgbClr val="000000"/>
                          </a:solidFill>
                          <a:latin typeface="Calibri"/>
                        </a:rPr>
                        <a:t>you choose low-fat food when you have this option?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0"/>
                  </a:ext>
                </a:extLst>
              </a:tr>
              <a:tr h="928694">
                <a:tc>
                  <a:txBody>
                    <a:bodyPr/>
                    <a:lstStyle/>
                    <a:p>
                      <a:pPr algn="l" fontAlgn="b"/>
                      <a:r>
                        <a:rPr lang="en-US" sz="1600" b="1" i="0" u="none" strike="noStrike">
                          <a:solidFill>
                            <a:srgbClr val="000000"/>
                          </a:solidFill>
                          <a:latin typeface="Calibri"/>
                        </a:rPr>
                        <a:t>no</a:t>
                      </a: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latin typeface="Calibri"/>
                        </a:rPr>
                        <a:t>29%</a:t>
                      </a:r>
                    </a:p>
                  </a:txBody>
                  <a:tcPr marL="9525" marR="9525" marT="9525" marB="0" anchor="b">
                    <a:lnL>
                      <a:noFill/>
                    </a:lnL>
                    <a:lnR>
                      <a:noFill/>
                    </a:lnR>
                    <a:lnT>
                      <a:noFill/>
                    </a:lnT>
                    <a:lnB>
                      <a:noFill/>
                    </a:lnB>
                  </a:tcPr>
                </a:tc>
                <a:extLst>
                  <a:ext uri="{0D108BD9-81ED-4DB2-BD59-A6C34878D82A}">
                    <a16:rowId xmlns="" xmlns:a16="http://schemas.microsoft.com/office/drawing/2014/main" val="10001"/>
                  </a:ext>
                </a:extLst>
              </a:tr>
              <a:tr h="928694">
                <a:tc>
                  <a:txBody>
                    <a:bodyPr/>
                    <a:lstStyle/>
                    <a:p>
                      <a:pPr algn="l" fontAlgn="b"/>
                      <a:r>
                        <a:rPr lang="en-US" sz="1600" b="1" i="0" u="none" strike="noStrike" dirty="0">
                          <a:solidFill>
                            <a:srgbClr val="000000"/>
                          </a:solidFill>
                          <a:latin typeface="Calibri"/>
                        </a:rPr>
                        <a:t>yes</a:t>
                      </a: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latin typeface="Calibri"/>
                        </a:rPr>
                        <a:t>71%</a:t>
                      </a:r>
                    </a:p>
                  </a:txBody>
                  <a:tcPr marL="9525" marR="9525" marT="9525" marB="0" anchor="b">
                    <a:lnL>
                      <a:noFill/>
                    </a:lnL>
                    <a:lnR>
                      <a:noFill/>
                    </a:lnR>
                    <a:lnT>
                      <a:noFill/>
                    </a:lnT>
                    <a:lnB>
                      <a:noFill/>
                    </a:lnB>
                  </a:tcPr>
                </a:tc>
                <a:extLst>
                  <a:ext uri="{0D108BD9-81ED-4DB2-BD59-A6C34878D82A}">
                    <a16:rowId xmlns="" xmlns:a16="http://schemas.microsoft.com/office/drawing/2014/main" val="10002"/>
                  </a:ext>
                </a:extLst>
              </a:tr>
            </a:tbl>
          </a:graphicData>
        </a:graphic>
      </p:graphicFrame>
      <p:sp>
        <p:nvSpPr>
          <p:cNvPr id="3" name="Rectangle 2"/>
          <p:cNvSpPr/>
          <p:nvPr/>
        </p:nvSpPr>
        <p:spPr>
          <a:xfrm>
            <a:off x="1357290" y="4429132"/>
            <a:ext cx="6929486" cy="615553"/>
          </a:xfrm>
          <a:prstGeom prst="rect">
            <a:avLst/>
          </a:prstGeom>
        </p:spPr>
        <p:txBody>
          <a:bodyPr wrap="square">
            <a:spAutoFit/>
          </a:bodyPr>
          <a:lstStyle/>
          <a:p>
            <a:pPr algn="ctr"/>
            <a:r>
              <a:rPr lang="ro-RO" sz="1600" dirty="0" smtClean="0">
                <a:cs typeface="Calibri"/>
              </a:rPr>
              <a:t>At this question 29% admit they don't choose low-fat food when they can and 71% say that every time they have the option to choose low-fat food, they do </a:t>
            </a:r>
            <a:r>
              <a:rPr lang="ro-RO" dirty="0" smtClean="0">
                <a:cs typeface="Calibri"/>
              </a:rPr>
              <a:t>it.</a:t>
            </a:r>
            <a:endParaRPr lang="ro-RO"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 xmlns:p14="http://schemas.microsoft.com/office/powerpoint/2010/main" val="3306283976"/>
              </p:ext>
            </p:extLst>
          </p:nvPr>
        </p:nvGraphicFramePr>
        <p:xfrm>
          <a:off x="1028700" y="219075"/>
          <a:ext cx="7348537" cy="5067313"/>
        </p:xfrm>
        <a:graphic>
          <a:graphicData uri="http://schemas.openxmlformats.org/drawingml/2006/chart">
            <c:chart xmlns:c="http://schemas.openxmlformats.org/drawingml/2006/chart" xmlns:r="http://schemas.openxmlformats.org/officeDocument/2006/relationships" r:id="rId2"/>
          </a:graphicData>
        </a:graphic>
      </p:graphicFrame>
      <p:sp>
        <p:nvSpPr>
          <p:cNvPr id="2" name="CasetăText 1">
            <a:extLst>
              <a:ext uri="{FF2B5EF4-FFF2-40B4-BE49-F238E27FC236}">
                <a16:creationId xmlns="" xmlns:a16="http://schemas.microsoft.com/office/drawing/2014/main" id="{DE6995D3-BCF0-46B1-BF8F-761F731BFF6A}"/>
              </a:ext>
            </a:extLst>
          </p:cNvPr>
          <p:cNvSpPr txBox="1"/>
          <p:nvPr/>
        </p:nvSpPr>
        <p:spPr>
          <a:xfrm>
            <a:off x="203817" y="5572125"/>
            <a:ext cx="8719521"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ro-RO" sz="1400" dirty="0">
                <a:cs typeface="Calibri"/>
              </a:rPr>
              <a:t>At </a:t>
            </a:r>
            <a:r>
              <a:rPr lang="ro-RO" sz="1400" dirty="0" err="1">
                <a:cs typeface="Calibri"/>
              </a:rPr>
              <a:t>this</a:t>
            </a:r>
            <a:r>
              <a:rPr lang="ro-RO" sz="1400" dirty="0">
                <a:cs typeface="Calibri"/>
              </a:rPr>
              <a:t> </a:t>
            </a:r>
            <a:r>
              <a:rPr lang="ro-RO" sz="1400" dirty="0" err="1">
                <a:cs typeface="Calibri"/>
              </a:rPr>
              <a:t>question</a:t>
            </a:r>
            <a:r>
              <a:rPr lang="ro-RO" sz="1400" dirty="0">
                <a:cs typeface="Calibri"/>
              </a:rPr>
              <a:t> 78% admit </a:t>
            </a:r>
            <a:r>
              <a:rPr lang="ro-RO" sz="1400" dirty="0" err="1">
                <a:cs typeface="Calibri"/>
              </a:rPr>
              <a:t>they</a:t>
            </a:r>
            <a:r>
              <a:rPr lang="ro-RO" sz="1400" dirty="0">
                <a:cs typeface="Calibri"/>
              </a:rPr>
              <a:t> </a:t>
            </a:r>
            <a:r>
              <a:rPr lang="ro-RO" sz="1400" dirty="0" err="1">
                <a:cs typeface="Calibri"/>
              </a:rPr>
              <a:t>choose</a:t>
            </a:r>
            <a:r>
              <a:rPr lang="ro-RO" sz="1400" dirty="0">
                <a:cs typeface="Calibri"/>
              </a:rPr>
              <a:t> </a:t>
            </a:r>
            <a:r>
              <a:rPr lang="ro-RO" sz="1400" dirty="0" err="1">
                <a:cs typeface="Calibri"/>
              </a:rPr>
              <a:t>baked</a:t>
            </a:r>
            <a:r>
              <a:rPr lang="ro-RO" sz="1400" dirty="0">
                <a:cs typeface="Calibri"/>
              </a:rPr>
              <a:t>, </a:t>
            </a:r>
            <a:r>
              <a:rPr lang="ro-RO" sz="1400" dirty="0" err="1">
                <a:cs typeface="Calibri"/>
              </a:rPr>
              <a:t>steamed</a:t>
            </a:r>
            <a:r>
              <a:rPr lang="ro-RO" sz="1400" dirty="0">
                <a:cs typeface="Calibri"/>
              </a:rPr>
              <a:t> or </a:t>
            </a:r>
            <a:r>
              <a:rPr lang="ro-RO" sz="1400" dirty="0" err="1">
                <a:cs typeface="Calibri"/>
              </a:rPr>
              <a:t>grilled</a:t>
            </a:r>
            <a:r>
              <a:rPr lang="ro-RO" sz="1400" dirty="0">
                <a:cs typeface="Calibri"/>
              </a:rPr>
              <a:t> </a:t>
            </a:r>
            <a:r>
              <a:rPr lang="ro-RO" sz="1400" dirty="0" err="1">
                <a:cs typeface="Calibri"/>
              </a:rPr>
              <a:t>food</a:t>
            </a:r>
            <a:r>
              <a:rPr lang="ro-RO" sz="1400" dirty="0">
                <a:cs typeface="Calibri"/>
              </a:rPr>
              <a:t> over </a:t>
            </a:r>
            <a:r>
              <a:rPr lang="ro-RO" sz="1400" dirty="0" err="1">
                <a:cs typeface="Calibri"/>
              </a:rPr>
              <a:t>fried</a:t>
            </a:r>
            <a:r>
              <a:rPr lang="ro-RO" sz="1400" dirty="0">
                <a:cs typeface="Calibri"/>
              </a:rPr>
              <a:t> </a:t>
            </a:r>
            <a:r>
              <a:rPr lang="ro-RO" sz="1400" dirty="0" err="1">
                <a:cs typeface="Calibri"/>
              </a:rPr>
              <a:t>food</a:t>
            </a:r>
            <a:r>
              <a:rPr lang="ro-RO" sz="1400" dirty="0">
                <a:cs typeface="Calibri"/>
              </a:rPr>
              <a:t> </a:t>
            </a:r>
            <a:r>
              <a:rPr lang="ro-RO" sz="1400" dirty="0" err="1">
                <a:cs typeface="Calibri"/>
              </a:rPr>
              <a:t>and</a:t>
            </a:r>
            <a:r>
              <a:rPr lang="ro-RO" sz="1400" dirty="0">
                <a:cs typeface="Calibri"/>
              </a:rPr>
              <a:t> 22% </a:t>
            </a:r>
            <a:r>
              <a:rPr lang="ro-RO" sz="1400" dirty="0" err="1">
                <a:cs typeface="Calibri"/>
              </a:rPr>
              <a:t>pick</a:t>
            </a:r>
            <a:r>
              <a:rPr lang="ro-RO" sz="1400" dirty="0">
                <a:cs typeface="Calibri"/>
              </a:rPr>
              <a:t> </a:t>
            </a:r>
            <a:r>
              <a:rPr lang="ro-RO" sz="1400" dirty="0" err="1">
                <a:cs typeface="Calibri"/>
              </a:rPr>
              <a:t>the</a:t>
            </a:r>
            <a:r>
              <a:rPr lang="ro-RO" sz="1400" dirty="0">
                <a:cs typeface="Calibri"/>
              </a:rPr>
              <a:t> </a:t>
            </a:r>
            <a:r>
              <a:rPr lang="ro-RO" sz="1400" dirty="0" err="1">
                <a:cs typeface="Calibri"/>
              </a:rPr>
              <a:t>opposite</a:t>
            </a:r>
            <a:r>
              <a:rPr lang="ro-RO" sz="1400" dirty="0">
                <a:cs typeface="Calibri"/>
              </a:rPr>
              <a:t>.</a:t>
            </a:r>
            <a:endParaRPr lang="ro-RO" sz="1400" dirty="0" err="1"/>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 xmlns:p14="http://schemas.microsoft.com/office/powerpoint/2010/main" val="836654420"/>
              </p:ext>
            </p:extLst>
          </p:nvPr>
        </p:nvGraphicFramePr>
        <p:xfrm>
          <a:off x="428596" y="500040"/>
          <a:ext cx="7643865" cy="2714645"/>
        </p:xfrm>
        <a:graphic>
          <a:graphicData uri="http://schemas.openxmlformats.org/drawingml/2006/table">
            <a:tbl>
              <a:tblPr/>
              <a:tblGrid>
                <a:gridCol w="5034761">
                  <a:extLst>
                    <a:ext uri="{9D8B030D-6E8A-4147-A177-3AD203B41FA5}">
                      <a16:colId xmlns="" xmlns:a16="http://schemas.microsoft.com/office/drawing/2014/main" val="20000"/>
                    </a:ext>
                  </a:extLst>
                </a:gridCol>
                <a:gridCol w="1304552">
                  <a:extLst>
                    <a:ext uri="{9D8B030D-6E8A-4147-A177-3AD203B41FA5}">
                      <a16:colId xmlns="" xmlns:a16="http://schemas.microsoft.com/office/drawing/2014/main" val="20001"/>
                    </a:ext>
                  </a:extLst>
                </a:gridCol>
                <a:gridCol w="1304552">
                  <a:extLst>
                    <a:ext uri="{9D8B030D-6E8A-4147-A177-3AD203B41FA5}">
                      <a16:colId xmlns="" xmlns:a16="http://schemas.microsoft.com/office/drawing/2014/main" val="20002"/>
                    </a:ext>
                  </a:extLst>
                </a:gridCol>
              </a:tblGrid>
              <a:tr h="542929">
                <a:tc>
                  <a:txBody>
                    <a:bodyPr/>
                    <a:lstStyle/>
                    <a:p>
                      <a:pPr algn="l" fontAlgn="b"/>
                      <a:r>
                        <a:rPr lang="en-US" sz="1600" b="1" i="0" u="none" strike="noStrike" dirty="0" smtClean="0">
                          <a:solidFill>
                            <a:srgbClr val="000000"/>
                          </a:solidFill>
                          <a:latin typeface="Calibri"/>
                        </a:rPr>
                        <a:t>10) How </a:t>
                      </a:r>
                      <a:r>
                        <a:rPr lang="en-US" sz="1600" b="1" i="0" u="none" strike="noStrike" dirty="0">
                          <a:solidFill>
                            <a:srgbClr val="000000"/>
                          </a:solidFill>
                          <a:latin typeface="Calibri"/>
                        </a:rPr>
                        <a:t>often do you eat dessert?</a:t>
                      </a: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0"/>
                  </a:ext>
                </a:extLst>
              </a:tr>
              <a:tr h="542929">
                <a:tc>
                  <a:txBody>
                    <a:bodyPr/>
                    <a:lstStyle/>
                    <a:p>
                      <a:pPr algn="l" fontAlgn="b"/>
                      <a:r>
                        <a:rPr lang="en-US" sz="1600" b="1" i="0" u="none" strike="noStrike" dirty="0">
                          <a:solidFill>
                            <a:srgbClr val="000000"/>
                          </a:solidFill>
                          <a:latin typeface="Calibri"/>
                        </a:rPr>
                        <a:t>daily</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38%</a:t>
                      </a:r>
                    </a:p>
                  </a:txBody>
                  <a:tcPr marL="9525" marR="9525" marT="9525" marB="0" anchor="b">
                    <a:lnL>
                      <a:noFill/>
                    </a:lnL>
                    <a:lnR>
                      <a:noFill/>
                    </a:lnR>
                    <a:lnT>
                      <a:noFill/>
                    </a:lnT>
                    <a:lnB>
                      <a:noFill/>
                    </a:lnB>
                  </a:tcPr>
                </a:tc>
                <a:extLst>
                  <a:ext uri="{0D108BD9-81ED-4DB2-BD59-A6C34878D82A}">
                    <a16:rowId xmlns="" xmlns:a16="http://schemas.microsoft.com/office/drawing/2014/main" val="10001"/>
                  </a:ext>
                </a:extLst>
              </a:tr>
              <a:tr h="542929">
                <a:tc>
                  <a:txBody>
                    <a:bodyPr/>
                    <a:lstStyle/>
                    <a:p>
                      <a:pPr algn="l" fontAlgn="b"/>
                      <a:r>
                        <a:rPr lang="en-US" sz="1600" b="1" i="0" u="none" strike="noStrike">
                          <a:solidFill>
                            <a:srgbClr val="000000"/>
                          </a:solidFill>
                          <a:latin typeface="Calibri"/>
                        </a:rPr>
                        <a:t>once-twice a week</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25%</a:t>
                      </a:r>
                    </a:p>
                  </a:txBody>
                  <a:tcPr marL="9525" marR="9525" marT="9525" marB="0" anchor="b">
                    <a:lnL>
                      <a:noFill/>
                    </a:lnL>
                    <a:lnR>
                      <a:noFill/>
                    </a:lnR>
                    <a:lnT>
                      <a:noFill/>
                    </a:lnT>
                    <a:lnB>
                      <a:noFill/>
                    </a:lnB>
                  </a:tcPr>
                </a:tc>
                <a:extLst>
                  <a:ext uri="{0D108BD9-81ED-4DB2-BD59-A6C34878D82A}">
                    <a16:rowId xmlns="" xmlns:a16="http://schemas.microsoft.com/office/drawing/2014/main" val="10002"/>
                  </a:ext>
                </a:extLst>
              </a:tr>
              <a:tr h="542929">
                <a:tc>
                  <a:txBody>
                    <a:bodyPr/>
                    <a:lstStyle/>
                    <a:p>
                      <a:pPr algn="l" fontAlgn="b"/>
                      <a:r>
                        <a:rPr lang="en-US" sz="1600" b="1" i="0" u="none" strike="noStrike">
                          <a:solidFill>
                            <a:srgbClr val="000000"/>
                          </a:solidFill>
                          <a:latin typeface="Calibri"/>
                        </a:rPr>
                        <a:t>rarely</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18%</a:t>
                      </a:r>
                    </a:p>
                  </a:txBody>
                  <a:tcPr marL="9525" marR="9525" marT="9525" marB="0" anchor="b">
                    <a:lnL>
                      <a:noFill/>
                    </a:lnL>
                    <a:lnR>
                      <a:noFill/>
                    </a:lnR>
                    <a:lnT>
                      <a:noFill/>
                    </a:lnT>
                    <a:lnB>
                      <a:noFill/>
                    </a:lnB>
                  </a:tcPr>
                </a:tc>
                <a:extLst>
                  <a:ext uri="{0D108BD9-81ED-4DB2-BD59-A6C34878D82A}">
                    <a16:rowId xmlns="" xmlns:a16="http://schemas.microsoft.com/office/drawing/2014/main" val="10003"/>
                  </a:ext>
                </a:extLst>
              </a:tr>
              <a:tr h="542929">
                <a:tc>
                  <a:txBody>
                    <a:bodyPr/>
                    <a:lstStyle/>
                    <a:p>
                      <a:pPr algn="l" fontAlgn="b"/>
                      <a:r>
                        <a:rPr lang="en-US" sz="1600" b="1" i="0" u="none" strike="noStrike">
                          <a:solidFill>
                            <a:srgbClr val="000000"/>
                          </a:solidFill>
                          <a:latin typeface="Calibri"/>
                        </a:rPr>
                        <a:t>three-four times a week</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dirty="0">
                          <a:solidFill>
                            <a:srgbClr val="000000"/>
                          </a:solidFill>
                          <a:latin typeface="Calibri"/>
                        </a:rPr>
                        <a:t>19%</a:t>
                      </a:r>
                    </a:p>
                  </a:txBody>
                  <a:tcPr marL="9525" marR="9525" marT="9525" marB="0" anchor="b">
                    <a:lnL>
                      <a:noFill/>
                    </a:lnL>
                    <a:lnR>
                      <a:noFill/>
                    </a:lnR>
                    <a:lnT>
                      <a:noFill/>
                    </a:lnT>
                    <a:lnB>
                      <a:noFill/>
                    </a:lnB>
                  </a:tcPr>
                </a:tc>
                <a:extLst>
                  <a:ext uri="{0D108BD9-81ED-4DB2-BD59-A6C34878D82A}">
                    <a16:rowId xmlns="" xmlns:a16="http://schemas.microsoft.com/office/drawing/2014/main" val="10004"/>
                  </a:ext>
                </a:extLst>
              </a:tr>
            </a:tbl>
          </a:graphicData>
        </a:graphic>
      </p:graphicFrame>
      <p:sp>
        <p:nvSpPr>
          <p:cNvPr id="3" name="Rectangle 2"/>
          <p:cNvSpPr/>
          <p:nvPr/>
        </p:nvSpPr>
        <p:spPr>
          <a:xfrm>
            <a:off x="1285852" y="4071942"/>
            <a:ext cx="7572428" cy="584775"/>
          </a:xfrm>
          <a:prstGeom prst="rect">
            <a:avLst/>
          </a:prstGeom>
        </p:spPr>
        <p:txBody>
          <a:bodyPr wrap="square">
            <a:spAutoFit/>
          </a:bodyPr>
          <a:lstStyle/>
          <a:p>
            <a:r>
              <a:rPr lang="ro-RO" sz="1600" dirty="0" smtClean="0">
                <a:cs typeface="Calibri"/>
              </a:rPr>
              <a:t>38% admit they eat dessert daily, 25% say they eat it only 1 or 2 times a week, 18% eat it rarely and 19% prefer to eat dessert 3 or 4 times a week</a:t>
            </a:r>
            <a:endParaRPr lang="en-GB" sz="1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 xmlns:p14="http://schemas.microsoft.com/office/powerpoint/2010/main" val="2982139777"/>
              </p:ext>
            </p:extLst>
          </p:nvPr>
        </p:nvGraphicFramePr>
        <p:xfrm>
          <a:off x="285720" y="666750"/>
          <a:ext cx="8072494" cy="2619372"/>
        </p:xfrm>
        <a:graphic>
          <a:graphicData uri="http://schemas.openxmlformats.org/drawingml/2006/table">
            <a:tbl>
              <a:tblPr/>
              <a:tblGrid>
                <a:gridCol w="5317084">
                  <a:extLst>
                    <a:ext uri="{9D8B030D-6E8A-4147-A177-3AD203B41FA5}">
                      <a16:colId xmlns="" xmlns:a16="http://schemas.microsoft.com/office/drawing/2014/main" val="20000"/>
                    </a:ext>
                  </a:extLst>
                </a:gridCol>
                <a:gridCol w="1377705">
                  <a:extLst>
                    <a:ext uri="{9D8B030D-6E8A-4147-A177-3AD203B41FA5}">
                      <a16:colId xmlns="" xmlns:a16="http://schemas.microsoft.com/office/drawing/2014/main" val="20001"/>
                    </a:ext>
                  </a:extLst>
                </a:gridCol>
                <a:gridCol w="1377705">
                  <a:extLst>
                    <a:ext uri="{9D8B030D-6E8A-4147-A177-3AD203B41FA5}">
                      <a16:colId xmlns="" xmlns:a16="http://schemas.microsoft.com/office/drawing/2014/main" val="20002"/>
                    </a:ext>
                  </a:extLst>
                </a:gridCol>
              </a:tblGrid>
              <a:tr h="436562">
                <a:tc>
                  <a:txBody>
                    <a:bodyPr/>
                    <a:lstStyle/>
                    <a:p>
                      <a:pPr algn="l" fontAlgn="b"/>
                      <a:r>
                        <a:rPr lang="en-US" sz="1600" b="1" i="0" u="none" strike="noStrike" dirty="0" smtClean="0">
                          <a:solidFill>
                            <a:srgbClr val="000000"/>
                          </a:solidFill>
                          <a:latin typeface="Calibri"/>
                        </a:rPr>
                        <a:t>11) How </a:t>
                      </a:r>
                      <a:r>
                        <a:rPr lang="en-US" sz="1600" b="1" i="0" u="none" strike="noStrike" dirty="0">
                          <a:solidFill>
                            <a:srgbClr val="000000"/>
                          </a:solidFill>
                          <a:latin typeface="Calibri"/>
                        </a:rPr>
                        <a:t>many snacks a day do you eat?</a:t>
                      </a: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0"/>
                  </a:ext>
                </a:extLst>
              </a:tr>
              <a:tr h="436562">
                <a:tc>
                  <a:txBody>
                    <a:bodyPr/>
                    <a:lstStyle/>
                    <a:p>
                      <a:pPr algn="l" fontAlgn="b"/>
                      <a:r>
                        <a:rPr lang="en-US" sz="1600" b="1" i="0" u="none" strike="noStrike">
                          <a:solidFill>
                            <a:srgbClr val="000000"/>
                          </a:solidFill>
                          <a:latin typeface="Calibri"/>
                        </a:rPr>
                        <a:t>four</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11%</a:t>
                      </a:r>
                    </a:p>
                  </a:txBody>
                  <a:tcPr marL="9525" marR="9525" marT="9525" marB="0" anchor="b">
                    <a:lnL>
                      <a:noFill/>
                    </a:lnL>
                    <a:lnR>
                      <a:noFill/>
                    </a:lnR>
                    <a:lnT>
                      <a:noFill/>
                    </a:lnT>
                    <a:lnB>
                      <a:noFill/>
                    </a:lnB>
                  </a:tcPr>
                </a:tc>
                <a:extLst>
                  <a:ext uri="{0D108BD9-81ED-4DB2-BD59-A6C34878D82A}">
                    <a16:rowId xmlns="" xmlns:a16="http://schemas.microsoft.com/office/drawing/2014/main" val="10001"/>
                  </a:ext>
                </a:extLst>
              </a:tr>
              <a:tr h="436562">
                <a:tc>
                  <a:txBody>
                    <a:bodyPr/>
                    <a:lstStyle/>
                    <a:p>
                      <a:pPr algn="l" fontAlgn="b"/>
                      <a:r>
                        <a:rPr lang="en-US" sz="1600" b="1" i="0" u="none" strike="noStrike">
                          <a:solidFill>
                            <a:srgbClr val="000000"/>
                          </a:solidFill>
                          <a:latin typeface="Calibri"/>
                        </a:rPr>
                        <a:t>more than four</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14%</a:t>
                      </a:r>
                    </a:p>
                  </a:txBody>
                  <a:tcPr marL="9525" marR="9525" marT="9525" marB="0" anchor="b">
                    <a:lnL>
                      <a:noFill/>
                    </a:lnL>
                    <a:lnR>
                      <a:noFill/>
                    </a:lnR>
                    <a:lnT>
                      <a:noFill/>
                    </a:lnT>
                    <a:lnB>
                      <a:noFill/>
                    </a:lnB>
                  </a:tcPr>
                </a:tc>
                <a:extLst>
                  <a:ext uri="{0D108BD9-81ED-4DB2-BD59-A6C34878D82A}">
                    <a16:rowId xmlns="" xmlns:a16="http://schemas.microsoft.com/office/drawing/2014/main" val="10002"/>
                  </a:ext>
                </a:extLst>
              </a:tr>
              <a:tr h="436562">
                <a:tc>
                  <a:txBody>
                    <a:bodyPr/>
                    <a:lstStyle/>
                    <a:p>
                      <a:pPr algn="l" fontAlgn="b"/>
                      <a:r>
                        <a:rPr lang="en-US" sz="1600" b="1" i="0" u="none" strike="noStrike" dirty="0">
                          <a:solidFill>
                            <a:srgbClr val="000000"/>
                          </a:solidFill>
                          <a:latin typeface="Calibri"/>
                        </a:rPr>
                        <a:t>one </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22%</a:t>
                      </a:r>
                    </a:p>
                  </a:txBody>
                  <a:tcPr marL="9525" marR="9525" marT="9525" marB="0" anchor="b">
                    <a:lnL>
                      <a:noFill/>
                    </a:lnL>
                    <a:lnR>
                      <a:noFill/>
                    </a:lnR>
                    <a:lnT>
                      <a:noFill/>
                    </a:lnT>
                    <a:lnB>
                      <a:noFill/>
                    </a:lnB>
                  </a:tcPr>
                </a:tc>
                <a:extLst>
                  <a:ext uri="{0D108BD9-81ED-4DB2-BD59-A6C34878D82A}">
                    <a16:rowId xmlns="" xmlns:a16="http://schemas.microsoft.com/office/drawing/2014/main" val="10003"/>
                  </a:ext>
                </a:extLst>
              </a:tr>
              <a:tr h="436562">
                <a:tc>
                  <a:txBody>
                    <a:bodyPr/>
                    <a:lstStyle/>
                    <a:p>
                      <a:pPr algn="l" fontAlgn="b"/>
                      <a:r>
                        <a:rPr lang="en-US" sz="1600" b="1" i="0" u="none" strike="noStrike" dirty="0">
                          <a:solidFill>
                            <a:srgbClr val="000000"/>
                          </a:solidFill>
                          <a:latin typeface="Calibri"/>
                        </a:rPr>
                        <a:t>three </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16%</a:t>
                      </a:r>
                    </a:p>
                  </a:txBody>
                  <a:tcPr marL="9525" marR="9525" marT="9525" marB="0" anchor="b">
                    <a:lnL>
                      <a:noFill/>
                    </a:lnL>
                    <a:lnR>
                      <a:noFill/>
                    </a:lnR>
                    <a:lnT>
                      <a:noFill/>
                    </a:lnT>
                    <a:lnB>
                      <a:noFill/>
                    </a:lnB>
                  </a:tcPr>
                </a:tc>
                <a:extLst>
                  <a:ext uri="{0D108BD9-81ED-4DB2-BD59-A6C34878D82A}">
                    <a16:rowId xmlns="" xmlns:a16="http://schemas.microsoft.com/office/drawing/2014/main" val="10004"/>
                  </a:ext>
                </a:extLst>
              </a:tr>
              <a:tr h="436562">
                <a:tc>
                  <a:txBody>
                    <a:bodyPr/>
                    <a:lstStyle/>
                    <a:p>
                      <a:pPr algn="l" fontAlgn="b"/>
                      <a:r>
                        <a:rPr lang="en-US" sz="1600" b="1" i="0" u="none" strike="noStrike" dirty="0">
                          <a:solidFill>
                            <a:srgbClr val="000000"/>
                          </a:solidFill>
                          <a:latin typeface="Calibri"/>
                        </a:rPr>
                        <a:t>two</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dirty="0">
                          <a:solidFill>
                            <a:srgbClr val="000000"/>
                          </a:solidFill>
                          <a:latin typeface="Calibri"/>
                        </a:rPr>
                        <a:t>37%</a:t>
                      </a:r>
                    </a:p>
                  </a:txBody>
                  <a:tcPr marL="9525" marR="9525" marT="9525" marB="0" anchor="b">
                    <a:lnL>
                      <a:noFill/>
                    </a:lnL>
                    <a:lnR>
                      <a:noFill/>
                    </a:lnR>
                    <a:lnT>
                      <a:noFill/>
                    </a:lnT>
                    <a:lnB>
                      <a:noFill/>
                    </a:lnB>
                  </a:tcPr>
                </a:tc>
                <a:extLst>
                  <a:ext uri="{0D108BD9-81ED-4DB2-BD59-A6C34878D82A}">
                    <a16:rowId xmlns="" xmlns:a16="http://schemas.microsoft.com/office/drawing/2014/main" val="10005"/>
                  </a:ext>
                </a:extLst>
              </a:tr>
            </a:tbl>
          </a:graphicData>
        </a:graphic>
      </p:graphicFrame>
      <p:sp>
        <p:nvSpPr>
          <p:cNvPr id="3" name="Rectangle 2"/>
          <p:cNvSpPr/>
          <p:nvPr/>
        </p:nvSpPr>
        <p:spPr>
          <a:xfrm>
            <a:off x="1071538" y="4357694"/>
            <a:ext cx="6715172" cy="830997"/>
          </a:xfrm>
          <a:prstGeom prst="rect">
            <a:avLst/>
          </a:prstGeom>
        </p:spPr>
        <p:txBody>
          <a:bodyPr wrap="square">
            <a:spAutoFit/>
          </a:bodyPr>
          <a:lstStyle/>
          <a:p>
            <a:r>
              <a:rPr lang="ro-RO" sz="1600" dirty="0" smtClean="0">
                <a:cs typeface="Calibri"/>
              </a:rPr>
              <a:t>11% admit they eat snacks 4 times a day, 14% prefer to eat more than 4 snacks, 22% say they eat only 1 snack a day, 16% eat snacks 3 times a day and 37% choose to eat snacks 2 times a day</a:t>
            </a:r>
            <a:endParaRPr lang="en-GB" sz="1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 xmlns:p14="http://schemas.microsoft.com/office/powerpoint/2010/main" val="1634373993"/>
              </p:ext>
            </p:extLst>
          </p:nvPr>
        </p:nvGraphicFramePr>
        <p:xfrm>
          <a:off x="819150" y="38101"/>
          <a:ext cx="7138987" cy="4891098"/>
        </p:xfrm>
        <a:graphic>
          <a:graphicData uri="http://schemas.openxmlformats.org/drawingml/2006/chart">
            <c:chart xmlns:c="http://schemas.openxmlformats.org/drawingml/2006/chart" xmlns:r="http://schemas.openxmlformats.org/officeDocument/2006/relationships" r:id="rId2"/>
          </a:graphicData>
        </a:graphic>
      </p:graphicFrame>
      <p:sp>
        <p:nvSpPr>
          <p:cNvPr id="2" name="CasetăText 1">
            <a:extLst>
              <a:ext uri="{FF2B5EF4-FFF2-40B4-BE49-F238E27FC236}">
                <a16:creationId xmlns="" xmlns:a16="http://schemas.microsoft.com/office/drawing/2014/main" id="{558061A1-E476-4E59-B9C3-9197764B6566}"/>
              </a:ext>
            </a:extLst>
          </p:cNvPr>
          <p:cNvSpPr txBox="1"/>
          <p:nvPr/>
        </p:nvSpPr>
        <p:spPr>
          <a:xfrm>
            <a:off x="251195" y="4886325"/>
            <a:ext cx="8686430" cy="132343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ro-RO" sz="1600" dirty="0">
                <a:cs typeface="Calibri"/>
              </a:rPr>
              <a:t>15% </a:t>
            </a:r>
            <a:r>
              <a:rPr lang="ro-RO" sz="1600" dirty="0" err="1">
                <a:cs typeface="Calibri"/>
              </a:rPr>
              <a:t>choose</a:t>
            </a:r>
            <a:r>
              <a:rPr lang="ro-RO" sz="1600" dirty="0">
                <a:cs typeface="Calibri"/>
              </a:rPr>
              <a:t> </a:t>
            </a:r>
            <a:r>
              <a:rPr lang="ro-RO" sz="1600" dirty="0" err="1">
                <a:cs typeface="Calibri"/>
              </a:rPr>
              <a:t>biscuits</a:t>
            </a:r>
            <a:r>
              <a:rPr lang="ro-RO" sz="1600" dirty="0">
                <a:cs typeface="Calibri"/>
              </a:rPr>
              <a:t> as </a:t>
            </a:r>
            <a:r>
              <a:rPr lang="ro-RO" sz="1600" dirty="0" err="1">
                <a:cs typeface="Calibri"/>
              </a:rPr>
              <a:t>their</a:t>
            </a:r>
            <a:r>
              <a:rPr lang="ro-RO" sz="1600" dirty="0">
                <a:cs typeface="Calibri"/>
              </a:rPr>
              <a:t> </a:t>
            </a:r>
            <a:r>
              <a:rPr lang="ro-RO" sz="1600" dirty="0" err="1">
                <a:cs typeface="Calibri"/>
              </a:rPr>
              <a:t>snacks</a:t>
            </a:r>
            <a:r>
              <a:rPr lang="ro-RO" sz="1600" dirty="0">
                <a:cs typeface="Calibri"/>
              </a:rPr>
              <a:t>, 8% admit </a:t>
            </a:r>
            <a:r>
              <a:rPr lang="ro-RO" sz="1600" dirty="0" err="1">
                <a:cs typeface="Calibri"/>
              </a:rPr>
              <a:t>they</a:t>
            </a:r>
            <a:r>
              <a:rPr lang="ro-RO" sz="1600" dirty="0">
                <a:cs typeface="Calibri"/>
              </a:rPr>
              <a:t> </a:t>
            </a:r>
            <a:r>
              <a:rPr lang="ro-RO" sz="1600" dirty="0" err="1">
                <a:cs typeface="Calibri"/>
              </a:rPr>
              <a:t>usually</a:t>
            </a:r>
            <a:r>
              <a:rPr lang="ro-RO" sz="1600" dirty="0">
                <a:cs typeface="Calibri"/>
              </a:rPr>
              <a:t> </a:t>
            </a:r>
            <a:r>
              <a:rPr lang="ro-RO" sz="1600" dirty="0" err="1">
                <a:cs typeface="Calibri"/>
              </a:rPr>
              <a:t>eat</a:t>
            </a:r>
            <a:r>
              <a:rPr lang="ro-RO" sz="1600" dirty="0">
                <a:cs typeface="Calibri"/>
              </a:rPr>
              <a:t> </a:t>
            </a:r>
            <a:r>
              <a:rPr lang="ro-RO" sz="1600" dirty="0" err="1">
                <a:cs typeface="Calibri"/>
              </a:rPr>
              <a:t>candies</a:t>
            </a:r>
            <a:r>
              <a:rPr lang="ro-RO" sz="1600" dirty="0">
                <a:cs typeface="Calibri"/>
              </a:rPr>
              <a:t>, 8% </a:t>
            </a:r>
            <a:r>
              <a:rPr lang="ro-RO" sz="1600" dirty="0" err="1">
                <a:cs typeface="Calibri"/>
              </a:rPr>
              <a:t>pick</a:t>
            </a:r>
            <a:r>
              <a:rPr lang="ro-RO" sz="1600" dirty="0">
                <a:cs typeface="Calibri"/>
              </a:rPr>
              <a:t> </a:t>
            </a:r>
            <a:r>
              <a:rPr lang="ro-RO" sz="1600" dirty="0" err="1">
                <a:cs typeface="Calibri"/>
              </a:rPr>
              <a:t>nuts</a:t>
            </a:r>
            <a:r>
              <a:rPr lang="ro-RO" sz="1600" dirty="0">
                <a:cs typeface="Calibri"/>
              </a:rPr>
              <a:t> or </a:t>
            </a:r>
            <a:r>
              <a:rPr lang="ro-RO" sz="1600" dirty="0" err="1">
                <a:cs typeface="Calibri"/>
              </a:rPr>
              <a:t>peanuts</a:t>
            </a:r>
            <a:r>
              <a:rPr lang="ro-RO" sz="1600" dirty="0">
                <a:cs typeface="Calibri"/>
              </a:rPr>
              <a:t>, 15% </a:t>
            </a:r>
            <a:r>
              <a:rPr lang="ro-RO" sz="1600" dirty="0" err="1">
                <a:cs typeface="Calibri"/>
              </a:rPr>
              <a:t>choose</a:t>
            </a:r>
            <a:r>
              <a:rPr lang="ro-RO" sz="1600" dirty="0">
                <a:cs typeface="Calibri"/>
              </a:rPr>
              <a:t> </a:t>
            </a:r>
            <a:r>
              <a:rPr lang="ro-RO" sz="1600" dirty="0" err="1">
                <a:cs typeface="Calibri"/>
              </a:rPr>
              <a:t>to</a:t>
            </a:r>
            <a:r>
              <a:rPr lang="ro-RO" sz="1600" dirty="0">
                <a:cs typeface="Calibri"/>
              </a:rPr>
              <a:t> </a:t>
            </a:r>
            <a:r>
              <a:rPr lang="ro-RO" sz="1600" dirty="0" err="1">
                <a:cs typeface="Calibri"/>
              </a:rPr>
              <a:t>eat</a:t>
            </a:r>
            <a:r>
              <a:rPr lang="ro-RO" sz="1600" dirty="0">
                <a:cs typeface="Calibri"/>
              </a:rPr>
              <a:t> </a:t>
            </a:r>
            <a:r>
              <a:rPr lang="ro-RO" sz="1600" dirty="0" err="1">
                <a:cs typeface="Calibri"/>
              </a:rPr>
              <a:t>fruit</a:t>
            </a:r>
            <a:r>
              <a:rPr lang="ro-RO" sz="1600" dirty="0">
                <a:cs typeface="Calibri"/>
              </a:rPr>
              <a:t> as </a:t>
            </a:r>
            <a:r>
              <a:rPr lang="ro-RO" sz="1600" dirty="0" err="1">
                <a:cs typeface="Calibri"/>
              </a:rPr>
              <a:t>their</a:t>
            </a:r>
            <a:r>
              <a:rPr lang="ro-RO" sz="1600" dirty="0">
                <a:cs typeface="Calibri"/>
              </a:rPr>
              <a:t> snack, 16% </a:t>
            </a:r>
            <a:r>
              <a:rPr lang="ro-RO" sz="1600" dirty="0" err="1">
                <a:cs typeface="Calibri"/>
              </a:rPr>
              <a:t>think</a:t>
            </a:r>
            <a:r>
              <a:rPr lang="ro-RO" sz="1600" dirty="0">
                <a:cs typeface="Calibri"/>
              </a:rPr>
              <a:t> </a:t>
            </a:r>
            <a:r>
              <a:rPr lang="ro-RO" sz="1600" dirty="0" err="1">
                <a:cs typeface="Calibri"/>
              </a:rPr>
              <a:t>that</a:t>
            </a:r>
            <a:r>
              <a:rPr lang="ro-RO" sz="1600" dirty="0">
                <a:cs typeface="Calibri"/>
              </a:rPr>
              <a:t> </a:t>
            </a:r>
            <a:r>
              <a:rPr lang="ro-RO" sz="1600" dirty="0" err="1">
                <a:cs typeface="Calibri"/>
              </a:rPr>
              <a:t>chocolate</a:t>
            </a:r>
            <a:r>
              <a:rPr lang="ro-RO" sz="1600" dirty="0">
                <a:cs typeface="Calibri"/>
              </a:rPr>
              <a:t> </a:t>
            </a:r>
            <a:r>
              <a:rPr lang="ro-RO" sz="1600" dirty="0" err="1">
                <a:cs typeface="Calibri"/>
              </a:rPr>
              <a:t>is</a:t>
            </a:r>
            <a:r>
              <a:rPr lang="ro-RO" sz="1600" dirty="0">
                <a:cs typeface="Calibri"/>
              </a:rPr>
              <a:t> </a:t>
            </a:r>
            <a:r>
              <a:rPr lang="ro-RO" sz="1600" dirty="0" err="1">
                <a:cs typeface="Calibri"/>
              </a:rPr>
              <a:t>the</a:t>
            </a:r>
            <a:r>
              <a:rPr lang="ro-RO" sz="1600" dirty="0">
                <a:cs typeface="Calibri"/>
              </a:rPr>
              <a:t> </a:t>
            </a:r>
            <a:r>
              <a:rPr lang="ro-RO" sz="1600" dirty="0" err="1">
                <a:cs typeface="Calibri"/>
              </a:rPr>
              <a:t>best</a:t>
            </a:r>
            <a:r>
              <a:rPr lang="ro-RO" sz="1600" dirty="0">
                <a:cs typeface="Calibri"/>
              </a:rPr>
              <a:t> snack, 8% </a:t>
            </a:r>
            <a:r>
              <a:rPr lang="ro-RO" sz="1600" dirty="0" err="1">
                <a:cs typeface="Calibri"/>
              </a:rPr>
              <a:t>eat</a:t>
            </a:r>
            <a:r>
              <a:rPr lang="ro-RO" sz="1600" dirty="0">
                <a:cs typeface="Calibri"/>
              </a:rPr>
              <a:t> a lot of </a:t>
            </a:r>
            <a:r>
              <a:rPr lang="ro-RO" sz="1600" dirty="0" err="1">
                <a:cs typeface="Calibri"/>
              </a:rPr>
              <a:t>yoghurt</a:t>
            </a:r>
            <a:r>
              <a:rPr lang="ro-RO" sz="1600" dirty="0">
                <a:cs typeface="Calibri"/>
              </a:rPr>
              <a:t> as </a:t>
            </a:r>
            <a:r>
              <a:rPr lang="ro-RO" sz="1600" dirty="0" err="1">
                <a:cs typeface="Calibri"/>
              </a:rPr>
              <a:t>their</a:t>
            </a:r>
            <a:r>
              <a:rPr lang="ro-RO" sz="1600" dirty="0">
                <a:cs typeface="Calibri"/>
              </a:rPr>
              <a:t> snack, 3% </a:t>
            </a:r>
            <a:r>
              <a:rPr lang="ro-RO" sz="1600" dirty="0" err="1">
                <a:cs typeface="Calibri"/>
              </a:rPr>
              <a:t>say</a:t>
            </a:r>
            <a:r>
              <a:rPr lang="ro-RO" sz="1600" dirty="0">
                <a:cs typeface="Calibri"/>
              </a:rPr>
              <a:t> </a:t>
            </a:r>
            <a:r>
              <a:rPr lang="ro-RO" sz="1600" dirty="0" err="1">
                <a:cs typeface="Calibri"/>
              </a:rPr>
              <a:t>that</a:t>
            </a:r>
            <a:r>
              <a:rPr lang="ro-RO" sz="1600" dirty="0">
                <a:cs typeface="Calibri"/>
              </a:rPr>
              <a:t> </a:t>
            </a:r>
            <a:r>
              <a:rPr lang="ro-RO" sz="1600" dirty="0" err="1">
                <a:cs typeface="Calibri"/>
              </a:rPr>
              <a:t>they</a:t>
            </a:r>
            <a:r>
              <a:rPr lang="ro-RO" sz="1600" dirty="0">
                <a:cs typeface="Calibri"/>
              </a:rPr>
              <a:t> </a:t>
            </a:r>
            <a:r>
              <a:rPr lang="ro-RO" sz="1600" dirty="0" err="1">
                <a:cs typeface="Calibri"/>
              </a:rPr>
              <a:t>eat</a:t>
            </a:r>
            <a:r>
              <a:rPr lang="ro-RO" sz="1600" dirty="0">
                <a:cs typeface="Calibri"/>
              </a:rPr>
              <a:t> </a:t>
            </a:r>
            <a:r>
              <a:rPr lang="ro-RO" sz="1600" dirty="0" err="1">
                <a:cs typeface="Calibri"/>
              </a:rPr>
              <a:t>veggies</a:t>
            </a:r>
            <a:r>
              <a:rPr lang="ro-RO" sz="1600" dirty="0">
                <a:cs typeface="Calibri"/>
              </a:rPr>
              <a:t>, 3% </a:t>
            </a:r>
            <a:r>
              <a:rPr lang="ro-RO" sz="1600" dirty="0" err="1">
                <a:cs typeface="Calibri"/>
              </a:rPr>
              <a:t>pick</a:t>
            </a:r>
            <a:r>
              <a:rPr lang="ro-RO" sz="1600" dirty="0">
                <a:cs typeface="Calibri"/>
              </a:rPr>
              <a:t> </a:t>
            </a:r>
            <a:r>
              <a:rPr lang="ro-RO" sz="1600" dirty="0" err="1">
                <a:cs typeface="Calibri"/>
              </a:rPr>
              <a:t>pastries</a:t>
            </a:r>
            <a:r>
              <a:rPr lang="ro-RO" sz="1600" dirty="0">
                <a:cs typeface="Calibri"/>
              </a:rPr>
              <a:t>, 13% </a:t>
            </a:r>
            <a:r>
              <a:rPr lang="ro-RO" sz="1600" dirty="0" err="1">
                <a:cs typeface="Calibri"/>
              </a:rPr>
              <a:t>make</a:t>
            </a:r>
            <a:r>
              <a:rPr lang="ro-RO" sz="1600" dirty="0">
                <a:cs typeface="Calibri"/>
              </a:rPr>
              <a:t> a </a:t>
            </a:r>
            <a:r>
              <a:rPr lang="ro-RO" sz="1600" dirty="0" err="1">
                <a:cs typeface="Calibri"/>
              </a:rPr>
              <a:t>sandwich</a:t>
            </a:r>
            <a:r>
              <a:rPr lang="ro-RO" sz="1600" dirty="0">
                <a:cs typeface="Calibri"/>
              </a:rPr>
              <a:t> </a:t>
            </a:r>
            <a:r>
              <a:rPr lang="ro-RO" sz="1600" dirty="0" err="1">
                <a:cs typeface="Calibri"/>
              </a:rPr>
              <a:t>every</a:t>
            </a:r>
            <a:r>
              <a:rPr lang="ro-RO" sz="1600" dirty="0">
                <a:cs typeface="Calibri"/>
              </a:rPr>
              <a:t> </a:t>
            </a:r>
            <a:r>
              <a:rPr lang="ro-RO" sz="1600" dirty="0" err="1">
                <a:cs typeface="Calibri"/>
              </a:rPr>
              <a:t>time</a:t>
            </a:r>
            <a:r>
              <a:rPr lang="ro-RO" sz="1600" dirty="0">
                <a:cs typeface="Calibri"/>
              </a:rPr>
              <a:t> </a:t>
            </a:r>
            <a:r>
              <a:rPr lang="ro-RO" sz="1600" dirty="0" err="1">
                <a:cs typeface="Calibri"/>
              </a:rPr>
              <a:t>they</a:t>
            </a:r>
            <a:r>
              <a:rPr lang="ro-RO" sz="1600" dirty="0">
                <a:cs typeface="Calibri"/>
              </a:rPr>
              <a:t> </a:t>
            </a:r>
            <a:r>
              <a:rPr lang="ro-RO" sz="1600" dirty="0" err="1">
                <a:cs typeface="Calibri"/>
              </a:rPr>
              <a:t>want</a:t>
            </a:r>
            <a:r>
              <a:rPr lang="ro-RO" sz="1600" dirty="0">
                <a:cs typeface="Calibri"/>
              </a:rPr>
              <a:t> a snack </a:t>
            </a:r>
            <a:r>
              <a:rPr lang="ro-RO" sz="1600" dirty="0" err="1">
                <a:cs typeface="Calibri"/>
              </a:rPr>
              <a:t>and</a:t>
            </a:r>
            <a:r>
              <a:rPr lang="ro-RO" sz="1600" dirty="0">
                <a:cs typeface="Calibri"/>
              </a:rPr>
              <a:t> 11% </a:t>
            </a:r>
            <a:r>
              <a:rPr lang="ro-RO" sz="1600" dirty="0" err="1">
                <a:cs typeface="Calibri"/>
              </a:rPr>
              <a:t>pick</a:t>
            </a:r>
            <a:r>
              <a:rPr lang="ro-RO" sz="1600" dirty="0">
                <a:cs typeface="Calibri"/>
              </a:rPr>
              <a:t> pizza as </a:t>
            </a:r>
            <a:r>
              <a:rPr lang="ro-RO" sz="1600" dirty="0" err="1">
                <a:cs typeface="Calibri"/>
              </a:rPr>
              <a:t>the</a:t>
            </a:r>
            <a:r>
              <a:rPr lang="ro-RO" sz="1600" dirty="0">
                <a:cs typeface="Calibri"/>
              </a:rPr>
              <a:t> </a:t>
            </a:r>
            <a:r>
              <a:rPr lang="ro-RO" sz="1600" dirty="0" err="1">
                <a:cs typeface="Calibri"/>
              </a:rPr>
              <a:t>best</a:t>
            </a:r>
            <a:r>
              <a:rPr lang="ro-RO" sz="1600" dirty="0">
                <a:cs typeface="Calibri"/>
              </a:rPr>
              <a:t> snack </a:t>
            </a:r>
            <a:r>
              <a:rPr lang="ro-RO" sz="1600" dirty="0" err="1">
                <a:cs typeface="Calibri"/>
              </a:rPr>
              <a:t>choice</a:t>
            </a:r>
            <a:r>
              <a:rPr lang="ro-RO" sz="1600" dirty="0">
                <a:cs typeface="Calibri"/>
              </a:rPr>
              <a:t>.</a:t>
            </a:r>
            <a:endParaRPr lang="ro-RO"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 xmlns:p14="http://schemas.microsoft.com/office/powerpoint/2010/main" val="3496288882"/>
              </p:ext>
            </p:extLst>
          </p:nvPr>
        </p:nvGraphicFramePr>
        <p:xfrm>
          <a:off x="885825" y="47625"/>
          <a:ext cx="7577137" cy="4953011"/>
        </p:xfrm>
        <a:graphic>
          <a:graphicData uri="http://schemas.openxmlformats.org/drawingml/2006/chart">
            <c:chart xmlns:c="http://schemas.openxmlformats.org/drawingml/2006/chart" xmlns:r="http://schemas.openxmlformats.org/officeDocument/2006/relationships" r:id="rId2"/>
          </a:graphicData>
        </a:graphic>
      </p:graphicFrame>
      <p:sp>
        <p:nvSpPr>
          <p:cNvPr id="2" name="CasetăText 1">
            <a:extLst>
              <a:ext uri="{FF2B5EF4-FFF2-40B4-BE49-F238E27FC236}">
                <a16:creationId xmlns="" xmlns:a16="http://schemas.microsoft.com/office/drawing/2014/main" id="{EACFAC80-5BB8-4493-AE9C-BB4CA2F052B7}"/>
              </a:ext>
            </a:extLst>
          </p:cNvPr>
          <p:cNvSpPr txBox="1"/>
          <p:nvPr/>
        </p:nvSpPr>
        <p:spPr>
          <a:xfrm>
            <a:off x="153973" y="5238750"/>
            <a:ext cx="8836040" cy="1077218"/>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ro-RO" sz="1600" dirty="0">
                <a:cs typeface="Calibri"/>
              </a:rPr>
              <a:t>At </a:t>
            </a:r>
            <a:r>
              <a:rPr lang="ro-RO" sz="1600" dirty="0" err="1">
                <a:cs typeface="Calibri"/>
              </a:rPr>
              <a:t>this</a:t>
            </a:r>
            <a:r>
              <a:rPr lang="ro-RO" sz="1600" dirty="0">
                <a:cs typeface="Calibri"/>
              </a:rPr>
              <a:t> </a:t>
            </a:r>
            <a:r>
              <a:rPr lang="ro-RO" sz="1600" dirty="0" err="1">
                <a:cs typeface="Calibri"/>
              </a:rPr>
              <a:t>question</a:t>
            </a:r>
            <a:r>
              <a:rPr lang="ro-RO" sz="1600" dirty="0">
                <a:cs typeface="Calibri"/>
              </a:rPr>
              <a:t> 4% </a:t>
            </a:r>
            <a:r>
              <a:rPr lang="ro-RO" sz="1600" dirty="0" err="1">
                <a:cs typeface="Calibri"/>
              </a:rPr>
              <a:t>say</a:t>
            </a:r>
            <a:r>
              <a:rPr lang="ro-RO" sz="1600" dirty="0">
                <a:cs typeface="Calibri"/>
              </a:rPr>
              <a:t> </a:t>
            </a:r>
            <a:r>
              <a:rPr lang="ro-RO" sz="1600" dirty="0" err="1">
                <a:cs typeface="Calibri"/>
              </a:rPr>
              <a:t>they</a:t>
            </a:r>
            <a:r>
              <a:rPr lang="ro-RO" sz="1600" dirty="0">
                <a:cs typeface="Calibri"/>
              </a:rPr>
              <a:t> </a:t>
            </a:r>
            <a:r>
              <a:rPr lang="ro-RO" sz="1600" dirty="0" err="1">
                <a:cs typeface="Calibri"/>
              </a:rPr>
              <a:t>eat</a:t>
            </a:r>
            <a:r>
              <a:rPr lang="ro-RO" sz="1600" dirty="0">
                <a:cs typeface="Calibri"/>
              </a:rPr>
              <a:t> 5 </a:t>
            </a:r>
            <a:r>
              <a:rPr lang="ro-RO" sz="1600" dirty="0" err="1">
                <a:cs typeface="Calibri"/>
              </a:rPr>
              <a:t>servings</a:t>
            </a:r>
            <a:r>
              <a:rPr lang="ro-RO" sz="1600" dirty="0">
                <a:cs typeface="Calibri"/>
              </a:rPr>
              <a:t> of </a:t>
            </a:r>
            <a:r>
              <a:rPr lang="ro-RO" sz="1600" dirty="0" err="1">
                <a:cs typeface="Calibri"/>
              </a:rPr>
              <a:t>vegetables</a:t>
            </a:r>
            <a:r>
              <a:rPr lang="ro-RO" sz="1600" dirty="0">
                <a:cs typeface="Calibri"/>
              </a:rPr>
              <a:t> </a:t>
            </a:r>
            <a:r>
              <a:rPr lang="ro-RO" sz="1600" dirty="0" err="1">
                <a:cs typeface="Calibri"/>
              </a:rPr>
              <a:t>and</a:t>
            </a:r>
            <a:r>
              <a:rPr lang="ro-RO" sz="1600" dirty="0">
                <a:cs typeface="Calibri"/>
              </a:rPr>
              <a:t> </a:t>
            </a:r>
            <a:r>
              <a:rPr lang="ro-RO" sz="1600" dirty="0" err="1">
                <a:cs typeface="Calibri"/>
              </a:rPr>
              <a:t>fruit</a:t>
            </a:r>
            <a:r>
              <a:rPr lang="ro-RO" sz="1600" dirty="0">
                <a:cs typeface="Calibri"/>
              </a:rPr>
              <a:t> </a:t>
            </a:r>
            <a:r>
              <a:rPr lang="ro-RO" sz="1600" dirty="0" err="1">
                <a:cs typeface="Calibri"/>
              </a:rPr>
              <a:t>every</a:t>
            </a:r>
            <a:r>
              <a:rPr lang="ro-RO" sz="1600" dirty="0">
                <a:cs typeface="Calibri"/>
              </a:rPr>
              <a:t> </a:t>
            </a:r>
            <a:r>
              <a:rPr lang="ro-RO" sz="1600" dirty="0" err="1">
                <a:cs typeface="Calibri"/>
              </a:rPr>
              <a:t>day</a:t>
            </a:r>
            <a:r>
              <a:rPr lang="ro-RO" sz="1600" dirty="0">
                <a:cs typeface="Calibri"/>
              </a:rPr>
              <a:t>, 13% admit </a:t>
            </a:r>
            <a:r>
              <a:rPr lang="ro-RO" sz="1600" dirty="0" err="1">
                <a:cs typeface="Calibri"/>
              </a:rPr>
              <a:t>they</a:t>
            </a:r>
            <a:r>
              <a:rPr lang="ro-RO" sz="1600" dirty="0">
                <a:cs typeface="Calibri"/>
              </a:rPr>
              <a:t> </a:t>
            </a:r>
            <a:r>
              <a:rPr lang="ro-RO" sz="1600" dirty="0" err="1">
                <a:cs typeface="Calibri"/>
              </a:rPr>
              <a:t>eat</a:t>
            </a:r>
            <a:r>
              <a:rPr lang="ro-RO" sz="1600" dirty="0">
                <a:cs typeface="Calibri"/>
              </a:rPr>
              <a:t> 4 </a:t>
            </a:r>
            <a:r>
              <a:rPr lang="ro-RO" sz="1600" dirty="0" err="1">
                <a:cs typeface="Calibri"/>
              </a:rPr>
              <a:t>servings</a:t>
            </a:r>
            <a:r>
              <a:rPr lang="ro-RO" sz="1600" dirty="0">
                <a:cs typeface="Calibri"/>
              </a:rPr>
              <a:t>, 19% </a:t>
            </a:r>
            <a:r>
              <a:rPr lang="ro-RO" sz="1600" dirty="0" err="1">
                <a:cs typeface="Calibri"/>
              </a:rPr>
              <a:t>confess</a:t>
            </a:r>
            <a:r>
              <a:rPr lang="ro-RO" sz="1600" dirty="0">
                <a:cs typeface="Calibri"/>
              </a:rPr>
              <a:t> </a:t>
            </a:r>
            <a:r>
              <a:rPr lang="ro-RO" sz="1600" dirty="0" err="1">
                <a:cs typeface="Calibri"/>
              </a:rPr>
              <a:t>they</a:t>
            </a:r>
            <a:r>
              <a:rPr lang="ro-RO" sz="1600" dirty="0">
                <a:cs typeface="Calibri"/>
              </a:rPr>
              <a:t> </a:t>
            </a:r>
            <a:r>
              <a:rPr lang="ro-RO" sz="1600" dirty="0" err="1">
                <a:cs typeface="Calibri"/>
              </a:rPr>
              <a:t>eat</a:t>
            </a:r>
            <a:r>
              <a:rPr lang="ro-RO" sz="1600" dirty="0">
                <a:cs typeface="Calibri"/>
              </a:rPr>
              <a:t> </a:t>
            </a:r>
            <a:r>
              <a:rPr lang="ro-RO" sz="1600" dirty="0" err="1">
                <a:cs typeface="Calibri"/>
              </a:rPr>
              <a:t>only</a:t>
            </a:r>
            <a:r>
              <a:rPr lang="ro-RO" sz="1600" dirty="0">
                <a:cs typeface="Calibri"/>
              </a:rPr>
              <a:t> 1 </a:t>
            </a:r>
            <a:r>
              <a:rPr lang="ro-RO" sz="1600" dirty="0" err="1">
                <a:cs typeface="Calibri"/>
              </a:rPr>
              <a:t>serving</a:t>
            </a:r>
            <a:r>
              <a:rPr lang="ro-RO" sz="1600" dirty="0">
                <a:cs typeface="Calibri"/>
              </a:rPr>
              <a:t>, 2% </a:t>
            </a:r>
            <a:r>
              <a:rPr lang="ro-RO" sz="1600" dirty="0" err="1">
                <a:cs typeface="Calibri"/>
              </a:rPr>
              <a:t>eat</a:t>
            </a:r>
            <a:r>
              <a:rPr lang="ro-RO" sz="1600" dirty="0">
                <a:cs typeface="Calibri"/>
              </a:rPr>
              <a:t> 7 </a:t>
            </a:r>
            <a:r>
              <a:rPr lang="ro-RO" sz="1600" dirty="0" err="1">
                <a:cs typeface="Calibri"/>
              </a:rPr>
              <a:t>servings</a:t>
            </a:r>
            <a:r>
              <a:rPr lang="ro-RO" sz="1600" dirty="0">
                <a:cs typeface="Calibri"/>
              </a:rPr>
              <a:t> of </a:t>
            </a:r>
            <a:r>
              <a:rPr lang="ro-RO" sz="1600" dirty="0" err="1">
                <a:cs typeface="Calibri"/>
              </a:rPr>
              <a:t>fruit</a:t>
            </a:r>
            <a:r>
              <a:rPr lang="ro-RO" sz="1600" dirty="0">
                <a:cs typeface="Calibri"/>
              </a:rPr>
              <a:t> </a:t>
            </a:r>
            <a:r>
              <a:rPr lang="ro-RO" sz="1600" dirty="0" err="1">
                <a:cs typeface="Calibri"/>
              </a:rPr>
              <a:t>and</a:t>
            </a:r>
            <a:r>
              <a:rPr lang="ro-RO" sz="1600" dirty="0">
                <a:cs typeface="Calibri"/>
              </a:rPr>
              <a:t> </a:t>
            </a:r>
            <a:r>
              <a:rPr lang="ro-RO" sz="1600" dirty="0" err="1">
                <a:cs typeface="Calibri"/>
              </a:rPr>
              <a:t>veggies</a:t>
            </a:r>
            <a:r>
              <a:rPr lang="ro-RO" sz="1600" dirty="0">
                <a:cs typeface="Calibri"/>
              </a:rPr>
              <a:t>, 2% </a:t>
            </a:r>
            <a:r>
              <a:rPr lang="ro-RO" sz="1600" dirty="0" err="1">
                <a:cs typeface="Calibri"/>
              </a:rPr>
              <a:t>eat</a:t>
            </a:r>
            <a:r>
              <a:rPr lang="ro-RO" sz="1600" dirty="0">
                <a:cs typeface="Calibri"/>
              </a:rPr>
              <a:t> 6 </a:t>
            </a:r>
            <a:r>
              <a:rPr lang="ro-RO" sz="1600" dirty="0" err="1">
                <a:cs typeface="Calibri"/>
              </a:rPr>
              <a:t>servings</a:t>
            </a:r>
            <a:r>
              <a:rPr lang="ro-RO" sz="1600" dirty="0">
                <a:cs typeface="Calibri"/>
              </a:rPr>
              <a:t> , 1% </a:t>
            </a:r>
            <a:r>
              <a:rPr lang="ro-RO" sz="1600" dirty="0" err="1">
                <a:cs typeface="Calibri"/>
              </a:rPr>
              <a:t>eats</a:t>
            </a:r>
            <a:r>
              <a:rPr lang="ro-RO" sz="1600" dirty="0">
                <a:cs typeface="Calibri"/>
              </a:rPr>
              <a:t> 10 </a:t>
            </a:r>
            <a:r>
              <a:rPr lang="ro-RO" sz="1600" dirty="0" err="1">
                <a:cs typeface="Calibri"/>
              </a:rPr>
              <a:t>servings</a:t>
            </a:r>
            <a:r>
              <a:rPr lang="ro-RO" sz="1600" dirty="0">
                <a:cs typeface="Calibri"/>
              </a:rPr>
              <a:t> of </a:t>
            </a:r>
            <a:r>
              <a:rPr lang="ro-RO" sz="1600" dirty="0" err="1">
                <a:cs typeface="Calibri"/>
              </a:rPr>
              <a:t>veggies</a:t>
            </a:r>
            <a:r>
              <a:rPr lang="ro-RO" sz="1600" dirty="0">
                <a:cs typeface="Calibri"/>
              </a:rPr>
              <a:t> </a:t>
            </a:r>
            <a:r>
              <a:rPr lang="ro-RO" sz="1600" dirty="0" err="1">
                <a:cs typeface="Calibri"/>
              </a:rPr>
              <a:t>and</a:t>
            </a:r>
            <a:r>
              <a:rPr lang="ro-RO" sz="1600" dirty="0">
                <a:cs typeface="Calibri"/>
              </a:rPr>
              <a:t> </a:t>
            </a:r>
            <a:r>
              <a:rPr lang="ro-RO" sz="1600" dirty="0" err="1">
                <a:cs typeface="Calibri"/>
              </a:rPr>
              <a:t>fruit</a:t>
            </a:r>
            <a:r>
              <a:rPr lang="ro-RO" sz="1600" dirty="0">
                <a:cs typeface="Calibri"/>
              </a:rPr>
              <a:t>, 17% </a:t>
            </a:r>
            <a:r>
              <a:rPr lang="ro-RO" sz="1600" dirty="0" err="1">
                <a:cs typeface="Calibri"/>
              </a:rPr>
              <a:t>pick</a:t>
            </a:r>
            <a:r>
              <a:rPr lang="ro-RO" sz="1600" dirty="0">
                <a:cs typeface="Calibri"/>
              </a:rPr>
              <a:t> 3 </a:t>
            </a:r>
            <a:r>
              <a:rPr lang="ro-RO" sz="1600" dirty="0" err="1">
                <a:cs typeface="Calibri"/>
              </a:rPr>
              <a:t>servings</a:t>
            </a:r>
            <a:r>
              <a:rPr lang="ro-RO" sz="1600" dirty="0">
                <a:cs typeface="Calibri"/>
              </a:rPr>
              <a:t> as </a:t>
            </a:r>
            <a:r>
              <a:rPr lang="ro-RO" sz="1600" dirty="0" err="1">
                <a:cs typeface="Calibri"/>
              </a:rPr>
              <a:t>their</a:t>
            </a:r>
            <a:r>
              <a:rPr lang="ro-RO" sz="1600" dirty="0">
                <a:cs typeface="Calibri"/>
              </a:rPr>
              <a:t> </a:t>
            </a:r>
            <a:r>
              <a:rPr lang="ro-RO" sz="1600" dirty="0" err="1">
                <a:cs typeface="Calibri"/>
              </a:rPr>
              <a:t>answerand</a:t>
            </a:r>
            <a:r>
              <a:rPr lang="ro-RO" sz="1600" dirty="0">
                <a:cs typeface="Calibri"/>
              </a:rPr>
              <a:t> 42% admit </a:t>
            </a:r>
            <a:r>
              <a:rPr lang="ro-RO" sz="1600" dirty="0" err="1">
                <a:cs typeface="Calibri"/>
              </a:rPr>
              <a:t>they</a:t>
            </a:r>
            <a:r>
              <a:rPr lang="ro-RO" sz="1600" dirty="0">
                <a:cs typeface="Calibri"/>
              </a:rPr>
              <a:t> </a:t>
            </a:r>
            <a:r>
              <a:rPr lang="ro-RO" sz="1600" dirty="0" err="1">
                <a:cs typeface="Calibri"/>
              </a:rPr>
              <a:t>eat</a:t>
            </a:r>
            <a:r>
              <a:rPr lang="ro-RO" sz="1600" dirty="0">
                <a:cs typeface="Calibri"/>
              </a:rPr>
              <a:t> </a:t>
            </a:r>
            <a:r>
              <a:rPr lang="ro-RO" sz="1600" dirty="0" err="1">
                <a:cs typeface="Calibri"/>
              </a:rPr>
              <a:t>only</a:t>
            </a:r>
            <a:r>
              <a:rPr lang="ro-RO" sz="1600" dirty="0">
                <a:cs typeface="Calibri"/>
              </a:rPr>
              <a:t> 2 </a:t>
            </a:r>
            <a:r>
              <a:rPr lang="ro-RO" sz="1600" dirty="0" err="1">
                <a:cs typeface="Calibri"/>
              </a:rPr>
              <a:t>servings</a:t>
            </a:r>
            <a:r>
              <a:rPr lang="ro-RO" sz="1600" dirty="0">
                <a:cs typeface="Calibri"/>
              </a:rPr>
              <a:t> of </a:t>
            </a:r>
            <a:r>
              <a:rPr lang="ro-RO" sz="1600" dirty="0" err="1">
                <a:cs typeface="Calibri"/>
              </a:rPr>
              <a:t>vegetables</a:t>
            </a:r>
            <a:r>
              <a:rPr lang="ro-RO" sz="1600" dirty="0">
                <a:cs typeface="Calibri"/>
              </a:rPr>
              <a:t> </a:t>
            </a:r>
            <a:r>
              <a:rPr lang="ro-RO" sz="1600" dirty="0" err="1">
                <a:cs typeface="Calibri"/>
              </a:rPr>
              <a:t>and</a:t>
            </a:r>
            <a:r>
              <a:rPr lang="ro-RO" sz="1600" dirty="0">
                <a:cs typeface="Calibri"/>
              </a:rPr>
              <a:t> </a:t>
            </a:r>
            <a:r>
              <a:rPr lang="ro-RO" sz="1600" dirty="0" err="1">
                <a:cs typeface="Calibri"/>
              </a:rPr>
              <a:t>fruit</a:t>
            </a:r>
            <a:r>
              <a:rPr lang="ro-RO" sz="1600" dirty="0">
                <a:cs typeface="Calibri"/>
              </a:rPr>
              <a:t>.</a:t>
            </a:r>
            <a:endParaRPr lang="ro-RO" sz="1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 xmlns:p14="http://schemas.microsoft.com/office/powerpoint/2010/main" val="692651973"/>
              </p:ext>
            </p:extLst>
          </p:nvPr>
        </p:nvGraphicFramePr>
        <p:xfrm>
          <a:off x="428596" y="619125"/>
          <a:ext cx="8001056" cy="1714500"/>
        </p:xfrm>
        <a:graphic>
          <a:graphicData uri="http://schemas.openxmlformats.org/drawingml/2006/table">
            <a:tbl>
              <a:tblPr/>
              <a:tblGrid>
                <a:gridCol w="5708216">
                  <a:extLst>
                    <a:ext uri="{9D8B030D-6E8A-4147-A177-3AD203B41FA5}">
                      <a16:colId xmlns="" xmlns:a16="http://schemas.microsoft.com/office/drawing/2014/main" val="20000"/>
                    </a:ext>
                  </a:extLst>
                </a:gridCol>
                <a:gridCol w="1146420">
                  <a:extLst>
                    <a:ext uri="{9D8B030D-6E8A-4147-A177-3AD203B41FA5}">
                      <a16:colId xmlns="" xmlns:a16="http://schemas.microsoft.com/office/drawing/2014/main" val="20001"/>
                    </a:ext>
                  </a:extLst>
                </a:gridCol>
                <a:gridCol w="1146420">
                  <a:extLst>
                    <a:ext uri="{9D8B030D-6E8A-4147-A177-3AD203B41FA5}">
                      <a16:colId xmlns="" xmlns:a16="http://schemas.microsoft.com/office/drawing/2014/main" val="20002"/>
                    </a:ext>
                  </a:extLst>
                </a:gridCol>
              </a:tblGrid>
              <a:tr h="285750">
                <a:tc>
                  <a:txBody>
                    <a:bodyPr/>
                    <a:lstStyle/>
                    <a:p>
                      <a:pPr algn="l" fontAlgn="b"/>
                      <a:r>
                        <a:rPr lang="en-US" sz="1600" b="1" i="0" u="none" strike="noStrike" dirty="0" smtClean="0">
                          <a:solidFill>
                            <a:srgbClr val="000000"/>
                          </a:solidFill>
                          <a:latin typeface="Calibri"/>
                        </a:rPr>
                        <a:t>14)</a:t>
                      </a:r>
                      <a:r>
                        <a:rPr lang="en-US" sz="1600" b="1" i="0" u="none" strike="noStrike" baseline="0" dirty="0" smtClean="0">
                          <a:solidFill>
                            <a:srgbClr val="000000"/>
                          </a:solidFill>
                          <a:latin typeface="Calibri"/>
                        </a:rPr>
                        <a:t> </a:t>
                      </a:r>
                      <a:r>
                        <a:rPr lang="en-US" sz="1600" b="1" i="0" u="none" strike="noStrike" dirty="0" smtClean="0">
                          <a:solidFill>
                            <a:srgbClr val="000000"/>
                          </a:solidFill>
                          <a:latin typeface="Calibri"/>
                        </a:rPr>
                        <a:t>How </a:t>
                      </a:r>
                      <a:r>
                        <a:rPr lang="en-US" sz="1600" b="1" i="0" u="none" strike="noStrike" dirty="0">
                          <a:solidFill>
                            <a:srgbClr val="000000"/>
                          </a:solidFill>
                          <a:latin typeface="Calibri"/>
                        </a:rPr>
                        <a:t>many cups of coffee/ tea do you have a day?</a:t>
                      </a: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0"/>
                  </a:ext>
                </a:extLst>
              </a:tr>
              <a:tr h="285750">
                <a:tc>
                  <a:txBody>
                    <a:bodyPr/>
                    <a:lstStyle/>
                    <a:p>
                      <a:pPr algn="l" fontAlgn="b"/>
                      <a:r>
                        <a:rPr lang="en-US" sz="1600" b="1" i="0" u="none" strike="noStrike">
                          <a:solidFill>
                            <a:srgbClr val="000000"/>
                          </a:solidFill>
                          <a:latin typeface="Calibri"/>
                        </a:rPr>
                        <a:t>1 cup</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38%</a:t>
                      </a:r>
                    </a:p>
                  </a:txBody>
                  <a:tcPr marL="9525" marR="9525" marT="9525" marB="0" anchor="b">
                    <a:lnL>
                      <a:noFill/>
                    </a:lnL>
                    <a:lnR>
                      <a:noFill/>
                    </a:lnR>
                    <a:lnT>
                      <a:noFill/>
                    </a:lnT>
                    <a:lnB>
                      <a:noFill/>
                    </a:lnB>
                  </a:tcPr>
                </a:tc>
                <a:extLst>
                  <a:ext uri="{0D108BD9-81ED-4DB2-BD59-A6C34878D82A}">
                    <a16:rowId xmlns="" xmlns:a16="http://schemas.microsoft.com/office/drawing/2014/main" val="10001"/>
                  </a:ext>
                </a:extLst>
              </a:tr>
              <a:tr h="285750">
                <a:tc>
                  <a:txBody>
                    <a:bodyPr/>
                    <a:lstStyle/>
                    <a:p>
                      <a:pPr algn="l" fontAlgn="b"/>
                      <a:r>
                        <a:rPr lang="en-US" sz="1600" b="1" i="0" u="none" strike="noStrike" dirty="0">
                          <a:solidFill>
                            <a:srgbClr val="000000"/>
                          </a:solidFill>
                          <a:latin typeface="Calibri"/>
                        </a:rPr>
                        <a:t>2 cups</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26%</a:t>
                      </a:r>
                    </a:p>
                  </a:txBody>
                  <a:tcPr marL="9525" marR="9525" marT="9525" marB="0" anchor="b">
                    <a:lnL>
                      <a:noFill/>
                    </a:lnL>
                    <a:lnR>
                      <a:noFill/>
                    </a:lnR>
                    <a:lnT>
                      <a:noFill/>
                    </a:lnT>
                    <a:lnB>
                      <a:noFill/>
                    </a:lnB>
                  </a:tcPr>
                </a:tc>
                <a:extLst>
                  <a:ext uri="{0D108BD9-81ED-4DB2-BD59-A6C34878D82A}">
                    <a16:rowId xmlns="" xmlns:a16="http://schemas.microsoft.com/office/drawing/2014/main" val="10002"/>
                  </a:ext>
                </a:extLst>
              </a:tr>
              <a:tr h="285750">
                <a:tc>
                  <a:txBody>
                    <a:bodyPr/>
                    <a:lstStyle/>
                    <a:p>
                      <a:pPr algn="l" fontAlgn="b"/>
                      <a:r>
                        <a:rPr lang="en-US" sz="1600" b="1" i="0" u="none" strike="noStrike">
                          <a:solidFill>
                            <a:srgbClr val="000000"/>
                          </a:solidFill>
                          <a:latin typeface="Calibri"/>
                        </a:rPr>
                        <a:t>3 cups</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1%</a:t>
                      </a:r>
                    </a:p>
                  </a:txBody>
                  <a:tcPr marL="9525" marR="9525" marT="9525" marB="0" anchor="b">
                    <a:lnL>
                      <a:noFill/>
                    </a:lnL>
                    <a:lnR>
                      <a:noFill/>
                    </a:lnR>
                    <a:lnT>
                      <a:noFill/>
                    </a:lnT>
                    <a:lnB>
                      <a:noFill/>
                    </a:lnB>
                  </a:tcPr>
                </a:tc>
                <a:extLst>
                  <a:ext uri="{0D108BD9-81ED-4DB2-BD59-A6C34878D82A}">
                    <a16:rowId xmlns="" xmlns:a16="http://schemas.microsoft.com/office/drawing/2014/main" val="10003"/>
                  </a:ext>
                </a:extLst>
              </a:tr>
              <a:tr h="285750">
                <a:tc>
                  <a:txBody>
                    <a:bodyPr/>
                    <a:lstStyle/>
                    <a:p>
                      <a:pPr algn="l" fontAlgn="b"/>
                      <a:r>
                        <a:rPr lang="en-US" sz="1600" b="1" i="0" u="none" strike="noStrike">
                          <a:solidFill>
                            <a:srgbClr val="000000"/>
                          </a:solidFill>
                          <a:latin typeface="Calibri"/>
                        </a:rPr>
                        <a:t>more than 3 cups</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3%</a:t>
                      </a:r>
                    </a:p>
                  </a:txBody>
                  <a:tcPr marL="9525" marR="9525" marT="9525" marB="0" anchor="b">
                    <a:lnL>
                      <a:noFill/>
                    </a:lnL>
                    <a:lnR>
                      <a:noFill/>
                    </a:lnR>
                    <a:lnT>
                      <a:noFill/>
                    </a:lnT>
                    <a:lnB>
                      <a:noFill/>
                    </a:lnB>
                  </a:tcPr>
                </a:tc>
                <a:extLst>
                  <a:ext uri="{0D108BD9-81ED-4DB2-BD59-A6C34878D82A}">
                    <a16:rowId xmlns="" xmlns:a16="http://schemas.microsoft.com/office/drawing/2014/main" val="10004"/>
                  </a:ext>
                </a:extLst>
              </a:tr>
              <a:tr h="285750">
                <a:tc>
                  <a:txBody>
                    <a:bodyPr/>
                    <a:lstStyle/>
                    <a:p>
                      <a:pPr algn="l" fontAlgn="b"/>
                      <a:r>
                        <a:rPr lang="en-US" sz="1600" b="1" i="0" u="none" strike="noStrike">
                          <a:solidFill>
                            <a:srgbClr val="000000"/>
                          </a:solidFill>
                          <a:latin typeface="Calibri"/>
                        </a:rPr>
                        <a:t>none</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dirty="0">
                          <a:solidFill>
                            <a:srgbClr val="000000"/>
                          </a:solidFill>
                          <a:latin typeface="Calibri"/>
                        </a:rPr>
                        <a:t>32%</a:t>
                      </a:r>
                    </a:p>
                  </a:txBody>
                  <a:tcPr marL="9525" marR="9525" marT="9525" marB="0" anchor="b">
                    <a:lnL>
                      <a:noFill/>
                    </a:lnL>
                    <a:lnR>
                      <a:noFill/>
                    </a:lnR>
                    <a:lnT>
                      <a:noFill/>
                    </a:lnT>
                    <a:lnB>
                      <a:noFill/>
                    </a:lnB>
                  </a:tcPr>
                </a:tc>
                <a:extLst>
                  <a:ext uri="{0D108BD9-81ED-4DB2-BD59-A6C34878D82A}">
                    <a16:rowId xmlns="" xmlns:a16="http://schemas.microsoft.com/office/drawing/2014/main" val="10005"/>
                  </a:ext>
                </a:extLst>
              </a:tr>
            </a:tbl>
          </a:graphicData>
        </a:graphic>
      </p:graphicFrame>
      <p:sp>
        <p:nvSpPr>
          <p:cNvPr id="4" name="Rectangle 3"/>
          <p:cNvSpPr/>
          <p:nvPr/>
        </p:nvSpPr>
        <p:spPr>
          <a:xfrm>
            <a:off x="357158" y="3643313"/>
            <a:ext cx="7858180" cy="830997"/>
          </a:xfrm>
          <a:prstGeom prst="rect">
            <a:avLst/>
          </a:prstGeom>
        </p:spPr>
        <p:txBody>
          <a:bodyPr wrap="square">
            <a:spAutoFit/>
          </a:bodyPr>
          <a:lstStyle/>
          <a:p>
            <a:r>
              <a:rPr lang="ro-RO" sz="1600" dirty="0" smtClean="0">
                <a:cs typeface="Calibri"/>
              </a:rPr>
              <a:t>At this question 38% admit they have only 1 cup of coffee or tea a day, 26% say they have 2 cups, 1% chooses to have 3 cups, 3% prefer to have more than 3 cups a day and 32% don't drink coffee or tea in a day</a:t>
            </a:r>
            <a:endParaRPr lang="en-GB" sz="1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 xmlns:p14="http://schemas.microsoft.com/office/powerpoint/2010/main" val="338452621"/>
              </p:ext>
            </p:extLst>
          </p:nvPr>
        </p:nvGraphicFramePr>
        <p:xfrm>
          <a:off x="1071538" y="0"/>
          <a:ext cx="7524778" cy="5086350"/>
        </p:xfrm>
        <a:graphic>
          <a:graphicData uri="http://schemas.openxmlformats.org/drawingml/2006/chart">
            <c:chart xmlns:c="http://schemas.openxmlformats.org/drawingml/2006/chart" xmlns:r="http://schemas.openxmlformats.org/officeDocument/2006/relationships" r:id="rId2"/>
          </a:graphicData>
        </a:graphic>
      </p:graphicFrame>
      <p:sp>
        <p:nvSpPr>
          <p:cNvPr id="2" name="CasetăText 1">
            <a:extLst>
              <a:ext uri="{FF2B5EF4-FFF2-40B4-BE49-F238E27FC236}">
                <a16:creationId xmlns="" xmlns:a16="http://schemas.microsoft.com/office/drawing/2014/main" id="{0DAE044D-AEAA-4850-B44E-EEC8773817A5}"/>
              </a:ext>
            </a:extLst>
          </p:cNvPr>
          <p:cNvSpPr txBox="1"/>
          <p:nvPr/>
        </p:nvSpPr>
        <p:spPr>
          <a:xfrm>
            <a:off x="182009" y="5133975"/>
            <a:ext cx="8719104" cy="861774"/>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ro-RO" sz="1600" dirty="0">
                <a:cs typeface="Calibri"/>
              </a:rPr>
              <a:t>9% admit </a:t>
            </a:r>
            <a:r>
              <a:rPr lang="ro-RO" sz="1600" dirty="0" err="1">
                <a:cs typeface="Calibri"/>
              </a:rPr>
              <a:t>they</a:t>
            </a:r>
            <a:r>
              <a:rPr lang="ro-RO" sz="1600" dirty="0">
                <a:cs typeface="Calibri"/>
              </a:rPr>
              <a:t> </a:t>
            </a:r>
            <a:r>
              <a:rPr lang="ro-RO" sz="1600" dirty="0" err="1">
                <a:cs typeface="Calibri"/>
              </a:rPr>
              <a:t>drink</a:t>
            </a:r>
            <a:r>
              <a:rPr lang="ro-RO" sz="1600" dirty="0">
                <a:cs typeface="Calibri"/>
              </a:rPr>
              <a:t> more </a:t>
            </a:r>
            <a:r>
              <a:rPr lang="ro-RO" sz="1600" dirty="0" err="1">
                <a:cs typeface="Calibri"/>
              </a:rPr>
              <a:t>than</a:t>
            </a:r>
            <a:r>
              <a:rPr lang="ro-RO" sz="1600" dirty="0">
                <a:cs typeface="Calibri"/>
              </a:rPr>
              <a:t> 3 </a:t>
            </a:r>
            <a:r>
              <a:rPr lang="ro-RO" sz="1600" dirty="0" err="1">
                <a:cs typeface="Calibri"/>
              </a:rPr>
              <a:t>cans</a:t>
            </a:r>
            <a:r>
              <a:rPr lang="ro-RO" sz="1600" dirty="0">
                <a:cs typeface="Calibri"/>
              </a:rPr>
              <a:t> of </a:t>
            </a:r>
            <a:r>
              <a:rPr lang="ro-RO" sz="1600" dirty="0" err="1">
                <a:cs typeface="Calibri"/>
              </a:rPr>
              <a:t>fizzy</a:t>
            </a:r>
            <a:r>
              <a:rPr lang="ro-RO" sz="1600" dirty="0">
                <a:cs typeface="Calibri"/>
              </a:rPr>
              <a:t> </a:t>
            </a:r>
            <a:r>
              <a:rPr lang="ro-RO" sz="1600" dirty="0" err="1">
                <a:cs typeface="Calibri"/>
              </a:rPr>
              <a:t>drinks</a:t>
            </a:r>
            <a:r>
              <a:rPr lang="ro-RO" sz="1600" dirty="0">
                <a:cs typeface="Calibri"/>
              </a:rPr>
              <a:t> a </a:t>
            </a:r>
            <a:r>
              <a:rPr lang="ro-RO" sz="1600" dirty="0" err="1">
                <a:cs typeface="Calibri"/>
              </a:rPr>
              <a:t>day</a:t>
            </a:r>
            <a:r>
              <a:rPr lang="ro-RO" sz="1600" dirty="0">
                <a:cs typeface="Calibri"/>
              </a:rPr>
              <a:t>, 49% </a:t>
            </a:r>
            <a:r>
              <a:rPr lang="ro-RO" sz="1600" dirty="0" err="1">
                <a:cs typeface="Calibri"/>
              </a:rPr>
              <a:t>say</a:t>
            </a:r>
            <a:r>
              <a:rPr lang="ro-RO" sz="1600" dirty="0">
                <a:cs typeface="Calibri"/>
              </a:rPr>
              <a:t> </a:t>
            </a:r>
            <a:r>
              <a:rPr lang="ro-RO" sz="1600" dirty="0" err="1">
                <a:cs typeface="Calibri"/>
              </a:rPr>
              <a:t>they</a:t>
            </a:r>
            <a:r>
              <a:rPr lang="ro-RO" sz="1600" dirty="0">
                <a:cs typeface="Calibri"/>
              </a:rPr>
              <a:t> </a:t>
            </a:r>
            <a:r>
              <a:rPr lang="ro-RO" sz="1600" dirty="0" err="1">
                <a:cs typeface="Calibri"/>
              </a:rPr>
              <a:t>don't</a:t>
            </a:r>
            <a:r>
              <a:rPr lang="ro-RO" sz="1600" dirty="0">
                <a:cs typeface="Calibri"/>
              </a:rPr>
              <a:t> </a:t>
            </a:r>
            <a:r>
              <a:rPr lang="ro-RO" sz="1600" dirty="0" err="1">
                <a:cs typeface="Calibri"/>
              </a:rPr>
              <a:t>drink</a:t>
            </a:r>
            <a:r>
              <a:rPr lang="ro-RO" sz="1600" dirty="0">
                <a:cs typeface="Calibri"/>
              </a:rPr>
              <a:t> </a:t>
            </a:r>
            <a:r>
              <a:rPr lang="ro-RO" sz="1600" dirty="0" err="1">
                <a:cs typeface="Calibri"/>
              </a:rPr>
              <a:t>fizzy</a:t>
            </a:r>
            <a:r>
              <a:rPr lang="ro-RO" sz="1600" dirty="0">
                <a:cs typeface="Calibri"/>
              </a:rPr>
              <a:t> </a:t>
            </a:r>
            <a:r>
              <a:rPr lang="ro-RO" sz="1600" dirty="0" err="1">
                <a:cs typeface="Calibri"/>
              </a:rPr>
              <a:t>drinks</a:t>
            </a:r>
            <a:r>
              <a:rPr lang="ro-RO" sz="1600" dirty="0">
                <a:cs typeface="Calibri"/>
              </a:rPr>
              <a:t>, 22% </a:t>
            </a:r>
            <a:r>
              <a:rPr lang="ro-RO" sz="1600" dirty="0" err="1">
                <a:cs typeface="Calibri"/>
              </a:rPr>
              <a:t>choose</a:t>
            </a:r>
            <a:r>
              <a:rPr lang="ro-RO" sz="1600" dirty="0">
                <a:cs typeface="Calibri"/>
              </a:rPr>
              <a:t> </a:t>
            </a:r>
            <a:r>
              <a:rPr lang="ro-RO" sz="1600" dirty="0" err="1">
                <a:cs typeface="Calibri"/>
              </a:rPr>
              <a:t>to</a:t>
            </a:r>
            <a:r>
              <a:rPr lang="ro-RO" sz="1600" dirty="0">
                <a:cs typeface="Calibri"/>
              </a:rPr>
              <a:t> </a:t>
            </a:r>
            <a:r>
              <a:rPr lang="ro-RO" sz="1600" dirty="0" err="1">
                <a:cs typeface="Calibri"/>
              </a:rPr>
              <a:t>drink</a:t>
            </a:r>
            <a:r>
              <a:rPr lang="ro-RO" sz="1600" dirty="0">
                <a:cs typeface="Calibri"/>
              </a:rPr>
              <a:t> </a:t>
            </a:r>
            <a:r>
              <a:rPr lang="ro-RO" sz="1600" dirty="0" err="1">
                <a:cs typeface="Calibri"/>
              </a:rPr>
              <a:t>only</a:t>
            </a:r>
            <a:r>
              <a:rPr lang="ro-RO" sz="1600" dirty="0">
                <a:cs typeface="Calibri"/>
              </a:rPr>
              <a:t> 1 </a:t>
            </a:r>
            <a:r>
              <a:rPr lang="ro-RO" sz="1600" dirty="0" err="1">
                <a:cs typeface="Calibri"/>
              </a:rPr>
              <a:t>glass</a:t>
            </a:r>
            <a:r>
              <a:rPr lang="ro-RO" sz="1600" dirty="0">
                <a:cs typeface="Calibri"/>
              </a:rPr>
              <a:t> of </a:t>
            </a:r>
            <a:r>
              <a:rPr lang="ro-RO" sz="1600" dirty="0" err="1">
                <a:cs typeface="Calibri"/>
              </a:rPr>
              <a:t>fizzy</a:t>
            </a:r>
            <a:r>
              <a:rPr lang="ro-RO" sz="1600" dirty="0">
                <a:cs typeface="Calibri"/>
              </a:rPr>
              <a:t> </a:t>
            </a:r>
            <a:r>
              <a:rPr lang="ro-RO" sz="1600" dirty="0" err="1">
                <a:cs typeface="Calibri"/>
              </a:rPr>
              <a:t>drinks</a:t>
            </a:r>
            <a:r>
              <a:rPr lang="ro-RO" sz="1600" dirty="0">
                <a:cs typeface="Calibri"/>
              </a:rPr>
              <a:t>, 3% </a:t>
            </a:r>
            <a:r>
              <a:rPr lang="ro-RO" sz="1600" dirty="0" err="1">
                <a:cs typeface="Calibri"/>
              </a:rPr>
              <a:t>drink</a:t>
            </a:r>
            <a:r>
              <a:rPr lang="ro-RO" sz="1600" dirty="0">
                <a:cs typeface="Calibri"/>
              </a:rPr>
              <a:t> 3 </a:t>
            </a:r>
            <a:r>
              <a:rPr lang="ro-RO" sz="1600" dirty="0" err="1">
                <a:cs typeface="Calibri"/>
              </a:rPr>
              <a:t>glasses</a:t>
            </a:r>
            <a:r>
              <a:rPr lang="ro-RO" sz="1600" dirty="0">
                <a:cs typeface="Calibri"/>
              </a:rPr>
              <a:t> </a:t>
            </a:r>
            <a:r>
              <a:rPr lang="ro-RO" sz="1600" dirty="0" err="1">
                <a:cs typeface="Calibri"/>
              </a:rPr>
              <a:t>and</a:t>
            </a:r>
            <a:r>
              <a:rPr lang="ro-RO" sz="1600" dirty="0">
                <a:cs typeface="Calibri"/>
              </a:rPr>
              <a:t> 17% admit </a:t>
            </a:r>
            <a:r>
              <a:rPr lang="ro-RO" sz="1600" dirty="0" err="1">
                <a:cs typeface="Calibri"/>
              </a:rPr>
              <a:t>they</a:t>
            </a:r>
            <a:r>
              <a:rPr lang="ro-RO" sz="1600" dirty="0">
                <a:cs typeface="Calibri"/>
              </a:rPr>
              <a:t> </a:t>
            </a:r>
            <a:r>
              <a:rPr lang="ro-RO" sz="1600" dirty="0" err="1">
                <a:cs typeface="Calibri"/>
              </a:rPr>
              <a:t>drink</a:t>
            </a:r>
            <a:r>
              <a:rPr lang="ro-RO" sz="1600" dirty="0">
                <a:cs typeface="Calibri"/>
              </a:rPr>
              <a:t> 2 </a:t>
            </a:r>
            <a:r>
              <a:rPr lang="ro-RO" sz="1600" dirty="0" err="1">
                <a:cs typeface="Calibri"/>
              </a:rPr>
              <a:t>cups</a:t>
            </a:r>
            <a:r>
              <a:rPr lang="ro-RO" sz="1600" dirty="0">
                <a:cs typeface="Calibri"/>
              </a:rPr>
              <a:t> of </a:t>
            </a:r>
            <a:r>
              <a:rPr lang="ro-RO" sz="1600" dirty="0" err="1">
                <a:cs typeface="Calibri"/>
              </a:rPr>
              <a:t>fizzy</a:t>
            </a:r>
            <a:r>
              <a:rPr lang="ro-RO" sz="1600" dirty="0">
                <a:cs typeface="Calibri"/>
              </a:rPr>
              <a:t> </a:t>
            </a:r>
            <a:r>
              <a:rPr lang="ro-RO" sz="1600" dirty="0" err="1">
                <a:cs typeface="Calibri"/>
              </a:rPr>
              <a:t>drinks</a:t>
            </a:r>
            <a:r>
              <a:rPr lang="ro-RO" dirty="0">
                <a:cs typeface="Calibri"/>
              </a:rPr>
              <a:t>.</a:t>
            </a:r>
            <a:endParaRPr lang="ro-RO"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extLst>
              <p:ext uri="{D42A27DB-BD31-4B8C-83A1-F6EECF244321}">
                <p14:modId xmlns="" xmlns:p14="http://schemas.microsoft.com/office/powerpoint/2010/main" val="1442349149"/>
              </p:ext>
            </p:extLst>
          </p:nvPr>
        </p:nvGraphicFramePr>
        <p:xfrm>
          <a:off x="1038225" y="0"/>
          <a:ext cx="7019925" cy="4714884"/>
        </p:xfrm>
        <a:graphic>
          <a:graphicData uri="http://schemas.openxmlformats.org/drawingml/2006/chart">
            <c:chart xmlns:c="http://schemas.openxmlformats.org/drawingml/2006/chart" xmlns:r="http://schemas.openxmlformats.org/officeDocument/2006/relationships" r:id="rId2"/>
          </a:graphicData>
        </a:graphic>
      </p:graphicFrame>
      <p:sp>
        <p:nvSpPr>
          <p:cNvPr id="2" name="CasetăText 1">
            <a:extLst>
              <a:ext uri="{FF2B5EF4-FFF2-40B4-BE49-F238E27FC236}">
                <a16:creationId xmlns="" xmlns:a16="http://schemas.microsoft.com/office/drawing/2014/main" id="{B24C7AF0-13B9-4EF5-AC87-2C1CE9C235A1}"/>
              </a:ext>
            </a:extLst>
          </p:cNvPr>
          <p:cNvSpPr txBox="1"/>
          <p:nvPr/>
        </p:nvSpPr>
        <p:spPr>
          <a:xfrm>
            <a:off x="287415" y="5105400"/>
            <a:ext cx="8535910" cy="1631216"/>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ro-RO" sz="1600" dirty="0">
                <a:cs typeface="Calibri"/>
              </a:rPr>
              <a:t>At </a:t>
            </a:r>
            <a:r>
              <a:rPr lang="ro-RO" sz="1600" dirty="0" err="1">
                <a:cs typeface="Calibri"/>
              </a:rPr>
              <a:t>this</a:t>
            </a:r>
            <a:r>
              <a:rPr lang="ro-RO" sz="1600" dirty="0">
                <a:cs typeface="Calibri"/>
              </a:rPr>
              <a:t> </a:t>
            </a:r>
            <a:r>
              <a:rPr lang="ro-RO" sz="1600" dirty="0" err="1">
                <a:cs typeface="Calibri"/>
              </a:rPr>
              <a:t>question</a:t>
            </a:r>
            <a:r>
              <a:rPr lang="ro-RO" sz="1600" dirty="0">
                <a:cs typeface="Calibri"/>
              </a:rPr>
              <a:t> 4% </a:t>
            </a:r>
            <a:r>
              <a:rPr lang="ro-RO" sz="1600" dirty="0" err="1">
                <a:cs typeface="Calibri"/>
              </a:rPr>
              <a:t>drink</a:t>
            </a:r>
            <a:r>
              <a:rPr lang="ro-RO" sz="1600" dirty="0">
                <a:cs typeface="Calibri"/>
              </a:rPr>
              <a:t> 8 </a:t>
            </a:r>
            <a:r>
              <a:rPr lang="ro-RO" sz="1600" dirty="0" err="1">
                <a:cs typeface="Calibri"/>
              </a:rPr>
              <a:t>glasses</a:t>
            </a:r>
            <a:r>
              <a:rPr lang="ro-RO" sz="1600" dirty="0">
                <a:cs typeface="Calibri"/>
              </a:rPr>
              <a:t> of </a:t>
            </a:r>
            <a:r>
              <a:rPr lang="ro-RO" sz="1600" dirty="0" err="1">
                <a:cs typeface="Calibri"/>
              </a:rPr>
              <a:t>water</a:t>
            </a:r>
            <a:r>
              <a:rPr lang="ro-RO" sz="1600" dirty="0">
                <a:cs typeface="Calibri"/>
              </a:rPr>
              <a:t> </a:t>
            </a:r>
            <a:r>
              <a:rPr lang="ro-RO" sz="1600" dirty="0" err="1">
                <a:cs typeface="Calibri"/>
              </a:rPr>
              <a:t>every</a:t>
            </a:r>
            <a:r>
              <a:rPr lang="ro-RO" sz="1600" dirty="0">
                <a:cs typeface="Calibri"/>
              </a:rPr>
              <a:t> </a:t>
            </a:r>
            <a:r>
              <a:rPr lang="ro-RO" sz="1600" dirty="0" err="1">
                <a:cs typeface="Calibri"/>
              </a:rPr>
              <a:t>day</a:t>
            </a:r>
            <a:r>
              <a:rPr lang="ro-RO" sz="1600" dirty="0">
                <a:cs typeface="Calibri"/>
              </a:rPr>
              <a:t>, 16% </a:t>
            </a:r>
            <a:r>
              <a:rPr lang="ro-RO" sz="1600" dirty="0" err="1">
                <a:cs typeface="Calibri"/>
              </a:rPr>
              <a:t>say</a:t>
            </a:r>
            <a:r>
              <a:rPr lang="ro-RO" sz="1600" dirty="0">
                <a:cs typeface="Calibri"/>
              </a:rPr>
              <a:t> </a:t>
            </a:r>
            <a:r>
              <a:rPr lang="ro-RO" sz="1600" dirty="0" err="1">
                <a:cs typeface="Calibri"/>
              </a:rPr>
              <a:t>they</a:t>
            </a:r>
            <a:r>
              <a:rPr lang="ro-RO" sz="1600" dirty="0">
                <a:cs typeface="Calibri"/>
              </a:rPr>
              <a:t> </a:t>
            </a:r>
            <a:r>
              <a:rPr lang="ro-RO" sz="1600" dirty="0" err="1">
                <a:cs typeface="Calibri"/>
              </a:rPr>
              <a:t>drink</a:t>
            </a:r>
            <a:r>
              <a:rPr lang="ro-RO" sz="1600" dirty="0">
                <a:cs typeface="Calibri"/>
              </a:rPr>
              <a:t> 5 </a:t>
            </a:r>
            <a:r>
              <a:rPr lang="ro-RO" sz="1600" dirty="0" err="1">
                <a:cs typeface="Calibri"/>
              </a:rPr>
              <a:t>cups</a:t>
            </a:r>
            <a:r>
              <a:rPr lang="ro-RO" sz="1600" dirty="0">
                <a:cs typeface="Calibri"/>
              </a:rPr>
              <a:t>, 20% admit </a:t>
            </a:r>
            <a:r>
              <a:rPr lang="ro-RO" sz="1600" dirty="0" err="1">
                <a:cs typeface="Calibri"/>
              </a:rPr>
              <a:t>they</a:t>
            </a:r>
            <a:r>
              <a:rPr lang="ro-RO" sz="1600" dirty="0">
                <a:cs typeface="Calibri"/>
              </a:rPr>
              <a:t> </a:t>
            </a:r>
            <a:r>
              <a:rPr lang="ro-RO" sz="1600" dirty="0" err="1">
                <a:cs typeface="Calibri"/>
              </a:rPr>
              <a:t>drink</a:t>
            </a:r>
            <a:r>
              <a:rPr lang="ro-RO" sz="1600" dirty="0">
                <a:cs typeface="Calibri"/>
              </a:rPr>
              <a:t> 4 </a:t>
            </a:r>
            <a:r>
              <a:rPr lang="ro-RO" sz="1600" dirty="0" err="1">
                <a:cs typeface="Calibri"/>
              </a:rPr>
              <a:t>glasses</a:t>
            </a:r>
            <a:r>
              <a:rPr lang="ro-RO" sz="1600" dirty="0">
                <a:cs typeface="Calibri"/>
              </a:rPr>
              <a:t> of </a:t>
            </a:r>
            <a:r>
              <a:rPr lang="ro-RO" sz="1600" dirty="0" err="1">
                <a:cs typeface="Calibri"/>
              </a:rPr>
              <a:t>water</a:t>
            </a:r>
            <a:r>
              <a:rPr lang="ro-RO" sz="1600" dirty="0">
                <a:cs typeface="Calibri"/>
              </a:rPr>
              <a:t> a </a:t>
            </a:r>
            <a:r>
              <a:rPr lang="ro-RO" sz="1600" dirty="0" err="1">
                <a:cs typeface="Calibri"/>
              </a:rPr>
              <a:t>day</a:t>
            </a:r>
            <a:r>
              <a:rPr lang="ro-RO" sz="1600" dirty="0">
                <a:cs typeface="Calibri"/>
              </a:rPr>
              <a:t>, 16% </a:t>
            </a:r>
            <a:r>
              <a:rPr lang="ro-RO" sz="1600" dirty="0" err="1">
                <a:cs typeface="Calibri"/>
              </a:rPr>
              <a:t>choose</a:t>
            </a:r>
            <a:r>
              <a:rPr lang="ro-RO" sz="1600" dirty="0">
                <a:cs typeface="Calibri"/>
              </a:rPr>
              <a:t> </a:t>
            </a:r>
            <a:r>
              <a:rPr lang="ro-RO" sz="1600" dirty="0" err="1">
                <a:cs typeface="Calibri"/>
              </a:rPr>
              <a:t>to</a:t>
            </a:r>
            <a:r>
              <a:rPr lang="ro-RO" sz="1600" dirty="0">
                <a:cs typeface="Calibri"/>
              </a:rPr>
              <a:t> </a:t>
            </a:r>
            <a:r>
              <a:rPr lang="ro-RO" sz="1600" dirty="0" err="1">
                <a:cs typeface="Calibri"/>
              </a:rPr>
              <a:t>drink</a:t>
            </a:r>
            <a:r>
              <a:rPr lang="ro-RO" sz="1600" dirty="0">
                <a:cs typeface="Calibri"/>
              </a:rPr>
              <a:t> more </a:t>
            </a:r>
            <a:r>
              <a:rPr lang="ro-RO" sz="1600" dirty="0" err="1">
                <a:cs typeface="Calibri"/>
              </a:rPr>
              <a:t>than</a:t>
            </a:r>
            <a:r>
              <a:rPr lang="ro-RO" sz="1600" dirty="0">
                <a:cs typeface="Calibri"/>
              </a:rPr>
              <a:t> 8 </a:t>
            </a:r>
            <a:r>
              <a:rPr lang="ro-RO" sz="1600" dirty="0" err="1">
                <a:cs typeface="Calibri"/>
              </a:rPr>
              <a:t>cups</a:t>
            </a:r>
            <a:r>
              <a:rPr lang="ro-RO" sz="1600" dirty="0">
                <a:cs typeface="Calibri"/>
              </a:rPr>
              <a:t> of </a:t>
            </a:r>
            <a:r>
              <a:rPr lang="ro-RO" sz="1600" dirty="0" err="1">
                <a:cs typeface="Calibri"/>
              </a:rPr>
              <a:t>water</a:t>
            </a:r>
            <a:r>
              <a:rPr lang="ro-RO" sz="1600" dirty="0">
                <a:cs typeface="Calibri"/>
              </a:rPr>
              <a:t> a </a:t>
            </a:r>
            <a:r>
              <a:rPr lang="ro-RO" sz="1600" dirty="0" err="1">
                <a:cs typeface="Calibri"/>
              </a:rPr>
              <a:t>day</a:t>
            </a:r>
            <a:r>
              <a:rPr lang="ro-RO" sz="1600" dirty="0">
                <a:cs typeface="Calibri"/>
              </a:rPr>
              <a:t>, 6% </a:t>
            </a:r>
            <a:r>
              <a:rPr lang="ro-RO" sz="1600" dirty="0" err="1">
                <a:cs typeface="Calibri"/>
              </a:rPr>
              <a:t>drink</a:t>
            </a:r>
            <a:r>
              <a:rPr lang="ro-RO" sz="1600" dirty="0">
                <a:cs typeface="Calibri"/>
              </a:rPr>
              <a:t> </a:t>
            </a:r>
            <a:r>
              <a:rPr lang="ro-RO" sz="1600" dirty="0" err="1">
                <a:cs typeface="Calibri"/>
              </a:rPr>
              <a:t>only</a:t>
            </a:r>
            <a:r>
              <a:rPr lang="ro-RO" sz="1600" dirty="0">
                <a:cs typeface="Calibri"/>
              </a:rPr>
              <a:t> 1 </a:t>
            </a:r>
            <a:r>
              <a:rPr lang="ro-RO" sz="1600" dirty="0" err="1">
                <a:cs typeface="Calibri"/>
              </a:rPr>
              <a:t>galss</a:t>
            </a:r>
            <a:r>
              <a:rPr lang="ro-RO" sz="1600" dirty="0">
                <a:cs typeface="Calibri"/>
              </a:rPr>
              <a:t> of </a:t>
            </a:r>
            <a:r>
              <a:rPr lang="ro-RO" sz="1600" dirty="0" err="1">
                <a:cs typeface="Calibri"/>
              </a:rPr>
              <a:t>water</a:t>
            </a:r>
            <a:r>
              <a:rPr lang="ro-RO" sz="1600" dirty="0">
                <a:cs typeface="Calibri"/>
              </a:rPr>
              <a:t>, 10% </a:t>
            </a:r>
            <a:r>
              <a:rPr lang="ro-RO" sz="1600" dirty="0" err="1">
                <a:cs typeface="Calibri"/>
              </a:rPr>
              <a:t>pick</a:t>
            </a:r>
            <a:r>
              <a:rPr lang="ro-RO" sz="1600" dirty="0">
                <a:cs typeface="Calibri"/>
              </a:rPr>
              <a:t> </a:t>
            </a:r>
            <a:r>
              <a:rPr lang="ro-RO" sz="1600" dirty="0" err="1">
                <a:cs typeface="Calibri"/>
              </a:rPr>
              <a:t>to</a:t>
            </a:r>
            <a:r>
              <a:rPr lang="ro-RO" sz="1600" dirty="0">
                <a:cs typeface="Calibri"/>
              </a:rPr>
              <a:t> </a:t>
            </a:r>
            <a:r>
              <a:rPr lang="ro-RO" sz="1600" dirty="0" err="1">
                <a:cs typeface="Calibri"/>
              </a:rPr>
              <a:t>drink</a:t>
            </a:r>
            <a:r>
              <a:rPr lang="ro-RO" sz="1600" dirty="0">
                <a:cs typeface="Calibri"/>
              </a:rPr>
              <a:t> 7 </a:t>
            </a:r>
            <a:r>
              <a:rPr lang="ro-RO" sz="1600" dirty="0" err="1">
                <a:cs typeface="Calibri"/>
              </a:rPr>
              <a:t>cups</a:t>
            </a:r>
            <a:r>
              <a:rPr lang="ro-RO" sz="1600" dirty="0">
                <a:cs typeface="Calibri"/>
              </a:rPr>
              <a:t> of </a:t>
            </a:r>
            <a:r>
              <a:rPr lang="ro-RO" sz="1600" dirty="0" err="1">
                <a:cs typeface="Calibri"/>
              </a:rPr>
              <a:t>water</a:t>
            </a:r>
            <a:r>
              <a:rPr lang="ro-RO" sz="1600" dirty="0">
                <a:cs typeface="Calibri"/>
              </a:rPr>
              <a:t>, 18% </a:t>
            </a:r>
            <a:r>
              <a:rPr lang="ro-RO" sz="1600" dirty="0" err="1">
                <a:cs typeface="Calibri"/>
              </a:rPr>
              <a:t>think</a:t>
            </a:r>
            <a:r>
              <a:rPr lang="ro-RO" sz="1600" dirty="0">
                <a:cs typeface="Calibri"/>
              </a:rPr>
              <a:t> </a:t>
            </a:r>
            <a:r>
              <a:rPr lang="ro-RO" sz="1600" dirty="0" err="1">
                <a:cs typeface="Calibri"/>
              </a:rPr>
              <a:t>that</a:t>
            </a:r>
            <a:r>
              <a:rPr lang="ro-RO" sz="1600" dirty="0">
                <a:cs typeface="Calibri"/>
              </a:rPr>
              <a:t> it </a:t>
            </a:r>
            <a:r>
              <a:rPr lang="ro-RO" sz="1600" dirty="0" err="1">
                <a:cs typeface="Calibri"/>
              </a:rPr>
              <a:t>is</a:t>
            </a:r>
            <a:r>
              <a:rPr lang="ro-RO" sz="1600" dirty="0">
                <a:cs typeface="Calibri"/>
              </a:rPr>
              <a:t> a </a:t>
            </a:r>
            <a:r>
              <a:rPr lang="ro-RO" sz="1600" dirty="0" err="1">
                <a:cs typeface="Calibri"/>
              </a:rPr>
              <a:t>great</a:t>
            </a:r>
            <a:r>
              <a:rPr lang="ro-RO" sz="1600" dirty="0">
                <a:cs typeface="Calibri"/>
              </a:rPr>
              <a:t> idea </a:t>
            </a:r>
            <a:r>
              <a:rPr lang="ro-RO" sz="1600" dirty="0" err="1">
                <a:cs typeface="Calibri"/>
              </a:rPr>
              <a:t>to</a:t>
            </a:r>
            <a:r>
              <a:rPr lang="ro-RO" sz="1600" dirty="0">
                <a:cs typeface="Calibri"/>
              </a:rPr>
              <a:t> </a:t>
            </a:r>
            <a:r>
              <a:rPr lang="ro-RO" sz="1600" dirty="0" err="1">
                <a:cs typeface="Calibri"/>
              </a:rPr>
              <a:t>drink</a:t>
            </a:r>
            <a:r>
              <a:rPr lang="ro-RO" sz="1600" dirty="0">
                <a:cs typeface="Calibri"/>
              </a:rPr>
              <a:t> 6 </a:t>
            </a:r>
            <a:r>
              <a:rPr lang="ro-RO" sz="1600" dirty="0" err="1">
                <a:cs typeface="Calibri"/>
              </a:rPr>
              <a:t>cups</a:t>
            </a:r>
            <a:r>
              <a:rPr lang="ro-RO" sz="1600" dirty="0">
                <a:cs typeface="Calibri"/>
              </a:rPr>
              <a:t>, 6% </a:t>
            </a:r>
            <a:r>
              <a:rPr lang="ro-RO" sz="1600" dirty="0" err="1">
                <a:cs typeface="Calibri"/>
              </a:rPr>
              <a:t>drink</a:t>
            </a:r>
            <a:r>
              <a:rPr lang="ro-RO" sz="1600" dirty="0">
                <a:cs typeface="Calibri"/>
              </a:rPr>
              <a:t> 3 </a:t>
            </a:r>
            <a:r>
              <a:rPr lang="ro-RO" sz="1600" dirty="0" err="1">
                <a:cs typeface="Calibri"/>
              </a:rPr>
              <a:t>glasses</a:t>
            </a:r>
            <a:r>
              <a:rPr lang="ro-RO" sz="1600" dirty="0">
                <a:cs typeface="Calibri"/>
              </a:rPr>
              <a:t> of </a:t>
            </a:r>
            <a:r>
              <a:rPr lang="ro-RO" sz="1600" dirty="0" err="1">
                <a:cs typeface="Calibri"/>
              </a:rPr>
              <a:t>water</a:t>
            </a:r>
            <a:r>
              <a:rPr lang="ro-RO" sz="1600" dirty="0">
                <a:cs typeface="Calibri"/>
              </a:rPr>
              <a:t> </a:t>
            </a:r>
            <a:r>
              <a:rPr lang="ro-RO" sz="1600" dirty="0" err="1">
                <a:cs typeface="Calibri"/>
              </a:rPr>
              <a:t>every</a:t>
            </a:r>
            <a:r>
              <a:rPr lang="ro-RO" sz="1600" dirty="0">
                <a:cs typeface="Calibri"/>
              </a:rPr>
              <a:t> </a:t>
            </a:r>
            <a:r>
              <a:rPr lang="ro-RO" sz="1600" dirty="0" err="1">
                <a:cs typeface="Calibri"/>
              </a:rPr>
              <a:t>day</a:t>
            </a:r>
            <a:r>
              <a:rPr lang="ro-RO" sz="1600" dirty="0">
                <a:cs typeface="Calibri"/>
              </a:rPr>
              <a:t> </a:t>
            </a:r>
            <a:r>
              <a:rPr lang="ro-RO" sz="1600" dirty="0" err="1">
                <a:cs typeface="Calibri"/>
              </a:rPr>
              <a:t>and</a:t>
            </a:r>
            <a:r>
              <a:rPr lang="ro-RO" sz="1600" dirty="0">
                <a:cs typeface="Calibri"/>
              </a:rPr>
              <a:t> </a:t>
            </a:r>
            <a:r>
              <a:rPr lang="ro-RO" sz="1600" dirty="0" err="1">
                <a:cs typeface="Calibri"/>
              </a:rPr>
              <a:t>only</a:t>
            </a:r>
            <a:r>
              <a:rPr lang="ro-RO" sz="1600" dirty="0">
                <a:cs typeface="Calibri"/>
              </a:rPr>
              <a:t> 4% </a:t>
            </a:r>
            <a:r>
              <a:rPr lang="ro-RO" sz="1600" dirty="0" err="1">
                <a:cs typeface="Calibri"/>
              </a:rPr>
              <a:t>say</a:t>
            </a:r>
            <a:r>
              <a:rPr lang="ro-RO" sz="1600" dirty="0">
                <a:cs typeface="Calibri"/>
              </a:rPr>
              <a:t> </a:t>
            </a:r>
            <a:r>
              <a:rPr lang="ro-RO" sz="1600" dirty="0" err="1">
                <a:cs typeface="Calibri"/>
              </a:rPr>
              <a:t>they</a:t>
            </a:r>
            <a:r>
              <a:rPr lang="ro-RO" sz="1600" dirty="0">
                <a:cs typeface="Calibri"/>
              </a:rPr>
              <a:t> </a:t>
            </a:r>
            <a:r>
              <a:rPr lang="ro-RO" sz="1600" dirty="0" err="1">
                <a:cs typeface="Calibri"/>
              </a:rPr>
              <a:t>drink</a:t>
            </a:r>
            <a:r>
              <a:rPr lang="ro-RO" sz="1600" dirty="0">
                <a:cs typeface="Calibri"/>
              </a:rPr>
              <a:t> 2 </a:t>
            </a:r>
            <a:r>
              <a:rPr lang="ro-RO" sz="1600" dirty="0" err="1">
                <a:cs typeface="Calibri"/>
              </a:rPr>
              <a:t>cups</a:t>
            </a:r>
            <a:r>
              <a:rPr lang="ro-RO" sz="1600" dirty="0">
                <a:cs typeface="Calibri"/>
              </a:rPr>
              <a:t> of </a:t>
            </a:r>
            <a:r>
              <a:rPr lang="ro-RO" sz="1600" dirty="0" err="1">
                <a:cs typeface="Calibri"/>
              </a:rPr>
              <a:t>water</a:t>
            </a:r>
            <a:r>
              <a:rPr lang="ro-RO" sz="1600" dirty="0">
                <a:cs typeface="Calibri"/>
              </a:rPr>
              <a:t> a </a:t>
            </a:r>
            <a:r>
              <a:rPr lang="ro-RO" sz="1600" dirty="0" err="1">
                <a:cs typeface="Calibri"/>
              </a:rPr>
              <a:t>day</a:t>
            </a:r>
            <a:r>
              <a:rPr lang="ro-RO" sz="1600" dirty="0">
                <a:cs typeface="Calibri"/>
              </a:rPr>
              <a:t>.</a:t>
            </a:r>
            <a:endParaRPr lang="en-US" sz="1600" dirty="0">
              <a:cs typeface="Calibri"/>
            </a:endParaRPr>
          </a:p>
          <a:p>
            <a:pPr algn="ctr"/>
            <a:endParaRPr lang="ro-RO" dirty="0">
              <a:cs typeface="Calibri"/>
            </a:endParaRPr>
          </a:p>
          <a:p>
            <a:pPr algn="ctr"/>
            <a:endParaRPr lang="ro-RO" dirty="0">
              <a:cs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 xmlns:p14="http://schemas.microsoft.com/office/powerpoint/2010/main" val="463368940"/>
              </p:ext>
            </p:extLst>
          </p:nvPr>
        </p:nvGraphicFramePr>
        <p:xfrm>
          <a:off x="904874" y="190500"/>
          <a:ext cx="7667653" cy="4567238"/>
        </p:xfrm>
        <a:graphic>
          <a:graphicData uri="http://schemas.openxmlformats.org/drawingml/2006/chart">
            <c:chart xmlns:c="http://schemas.openxmlformats.org/drawingml/2006/chart" xmlns:r="http://schemas.openxmlformats.org/officeDocument/2006/relationships" r:id="rId2"/>
          </a:graphicData>
        </a:graphic>
      </p:graphicFrame>
      <p:sp>
        <p:nvSpPr>
          <p:cNvPr id="3" name="CasetăText 2">
            <a:extLst>
              <a:ext uri="{FF2B5EF4-FFF2-40B4-BE49-F238E27FC236}">
                <a16:creationId xmlns="" xmlns:a16="http://schemas.microsoft.com/office/drawing/2014/main" id="{8A347779-2CC8-4901-ABD7-C162E4218084}"/>
              </a:ext>
            </a:extLst>
          </p:cNvPr>
          <p:cNvSpPr txBox="1"/>
          <p:nvPr/>
        </p:nvSpPr>
        <p:spPr>
          <a:xfrm>
            <a:off x="253846" y="5048250"/>
            <a:ext cx="8669492" cy="83099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ro-RO" sz="1600" dirty="0"/>
              <a:t>7% </a:t>
            </a:r>
            <a:r>
              <a:rPr lang="ro-RO" sz="1600" dirty="0" err="1"/>
              <a:t>say</a:t>
            </a:r>
            <a:r>
              <a:rPr lang="ro-RO" sz="1600" dirty="0"/>
              <a:t> </a:t>
            </a:r>
            <a:r>
              <a:rPr lang="ro-RO" sz="1600" dirty="0" err="1"/>
              <a:t>they</a:t>
            </a:r>
            <a:r>
              <a:rPr lang="ro-RO" sz="1600" dirty="0"/>
              <a:t> </a:t>
            </a:r>
            <a:r>
              <a:rPr lang="ro-RO" sz="1600" dirty="0" err="1"/>
              <a:t>eat</a:t>
            </a:r>
            <a:r>
              <a:rPr lang="ro-RO" sz="1600" dirty="0"/>
              <a:t> 1 </a:t>
            </a:r>
            <a:r>
              <a:rPr lang="ro-RO" sz="1600" dirty="0" err="1"/>
              <a:t>meal</a:t>
            </a:r>
            <a:r>
              <a:rPr lang="ro-RO" sz="1600" dirty="0"/>
              <a:t> a </a:t>
            </a:r>
            <a:r>
              <a:rPr lang="ro-RO" sz="1600" dirty="0" err="1"/>
              <a:t>day</a:t>
            </a:r>
            <a:r>
              <a:rPr lang="ro-RO" sz="1600" dirty="0"/>
              <a:t> </a:t>
            </a:r>
            <a:r>
              <a:rPr lang="ro-RO" sz="1600" dirty="0" err="1"/>
              <a:t>during</a:t>
            </a:r>
            <a:r>
              <a:rPr lang="ro-RO" sz="1600" dirty="0"/>
              <a:t> </a:t>
            </a:r>
            <a:r>
              <a:rPr lang="ro-RO" sz="1600" dirty="0" err="1"/>
              <a:t>weekdays</a:t>
            </a:r>
            <a:r>
              <a:rPr lang="ro-RO" sz="1600" dirty="0"/>
              <a:t>, 34% admit </a:t>
            </a:r>
            <a:r>
              <a:rPr lang="ro-RO" sz="1600" dirty="0" err="1"/>
              <a:t>they</a:t>
            </a:r>
            <a:r>
              <a:rPr lang="ro-RO" sz="1600" dirty="0"/>
              <a:t> </a:t>
            </a:r>
            <a:r>
              <a:rPr lang="ro-RO" sz="1600" dirty="0" err="1"/>
              <a:t>eat</a:t>
            </a:r>
            <a:r>
              <a:rPr lang="ro-RO" sz="1600" dirty="0"/>
              <a:t> 2 </a:t>
            </a:r>
            <a:r>
              <a:rPr lang="ro-RO" sz="1600" dirty="0" err="1"/>
              <a:t>meals</a:t>
            </a:r>
            <a:r>
              <a:rPr lang="ro-RO" sz="1600" dirty="0"/>
              <a:t> a </a:t>
            </a:r>
            <a:r>
              <a:rPr lang="ro-RO" sz="1600" dirty="0" err="1"/>
              <a:t>day</a:t>
            </a:r>
            <a:r>
              <a:rPr lang="ro-RO" sz="1600" dirty="0"/>
              <a:t>, 46% </a:t>
            </a:r>
            <a:r>
              <a:rPr lang="ro-RO" sz="1600" dirty="0" err="1"/>
              <a:t>have</a:t>
            </a:r>
            <a:r>
              <a:rPr lang="ro-RO" sz="1600" dirty="0"/>
              <a:t> 3 </a:t>
            </a:r>
            <a:r>
              <a:rPr lang="ro-RO" sz="1600" dirty="0" err="1"/>
              <a:t>meals</a:t>
            </a:r>
            <a:r>
              <a:rPr lang="ro-RO" sz="1600" dirty="0"/>
              <a:t> a </a:t>
            </a:r>
            <a:r>
              <a:rPr lang="ro-RO" sz="1600" dirty="0" err="1"/>
              <a:t>day</a:t>
            </a:r>
            <a:r>
              <a:rPr lang="ro-RO" sz="1600" dirty="0"/>
              <a:t> </a:t>
            </a:r>
            <a:r>
              <a:rPr lang="ro-RO" sz="1600" dirty="0" err="1"/>
              <a:t>and</a:t>
            </a:r>
            <a:r>
              <a:rPr lang="ro-RO" sz="1600" dirty="0"/>
              <a:t> 13% </a:t>
            </a:r>
            <a:r>
              <a:rPr lang="ro-RO" sz="1600" dirty="0" err="1"/>
              <a:t>confess</a:t>
            </a:r>
            <a:r>
              <a:rPr lang="ro-RO" sz="1600" dirty="0"/>
              <a:t> </a:t>
            </a:r>
            <a:r>
              <a:rPr lang="ro-RO" sz="1600" dirty="0" err="1"/>
              <a:t>they</a:t>
            </a:r>
            <a:r>
              <a:rPr lang="ro-RO" sz="1600" dirty="0"/>
              <a:t> </a:t>
            </a:r>
            <a:r>
              <a:rPr lang="ro-RO" sz="1600" dirty="0" err="1"/>
              <a:t>have</a:t>
            </a:r>
            <a:r>
              <a:rPr lang="ro-RO" sz="1600" dirty="0"/>
              <a:t> more </a:t>
            </a:r>
            <a:r>
              <a:rPr lang="ro-RO" sz="1600" dirty="0" err="1"/>
              <a:t>than</a:t>
            </a:r>
            <a:r>
              <a:rPr lang="ro-RO" sz="1600" dirty="0"/>
              <a:t> 3 </a:t>
            </a:r>
            <a:r>
              <a:rPr lang="ro-RO" sz="1600" dirty="0" err="1"/>
              <a:t>meals</a:t>
            </a:r>
            <a:r>
              <a:rPr lang="ro-RO" sz="1600" dirty="0"/>
              <a:t> </a:t>
            </a:r>
            <a:r>
              <a:rPr lang="ro-RO" sz="1600" dirty="0" err="1"/>
              <a:t>during</a:t>
            </a:r>
            <a:r>
              <a:rPr lang="ro-RO" sz="1600" dirty="0"/>
              <a:t> a </a:t>
            </a:r>
            <a:r>
              <a:rPr lang="ro-RO" sz="1600" dirty="0" err="1"/>
              <a:t>weekday</a:t>
            </a:r>
            <a:r>
              <a:rPr lang="ro-RO" sz="1600" dirty="0"/>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 xmlns:p14="http://schemas.microsoft.com/office/powerpoint/2010/main" val="2961068506"/>
              </p:ext>
            </p:extLst>
          </p:nvPr>
        </p:nvGraphicFramePr>
        <p:xfrm>
          <a:off x="1000101" y="785794"/>
          <a:ext cx="6500857" cy="2143140"/>
        </p:xfrm>
        <a:graphic>
          <a:graphicData uri="http://schemas.openxmlformats.org/drawingml/2006/table">
            <a:tbl>
              <a:tblPr/>
              <a:tblGrid>
                <a:gridCol w="3892363">
                  <a:extLst>
                    <a:ext uri="{9D8B030D-6E8A-4147-A177-3AD203B41FA5}">
                      <a16:colId xmlns="" xmlns:a16="http://schemas.microsoft.com/office/drawing/2014/main" val="20000"/>
                    </a:ext>
                  </a:extLst>
                </a:gridCol>
                <a:gridCol w="1304247">
                  <a:extLst>
                    <a:ext uri="{9D8B030D-6E8A-4147-A177-3AD203B41FA5}">
                      <a16:colId xmlns="" xmlns:a16="http://schemas.microsoft.com/office/drawing/2014/main" val="20001"/>
                    </a:ext>
                  </a:extLst>
                </a:gridCol>
                <a:gridCol w="1304247">
                  <a:extLst>
                    <a:ext uri="{9D8B030D-6E8A-4147-A177-3AD203B41FA5}">
                      <a16:colId xmlns="" xmlns:a16="http://schemas.microsoft.com/office/drawing/2014/main" val="20002"/>
                    </a:ext>
                  </a:extLst>
                </a:gridCol>
              </a:tblGrid>
              <a:tr h="428628">
                <a:tc>
                  <a:txBody>
                    <a:bodyPr/>
                    <a:lstStyle/>
                    <a:p>
                      <a:pPr algn="l" fontAlgn="b"/>
                      <a:r>
                        <a:rPr lang="en-US" sz="1600" b="1" i="0" u="none" strike="noStrike" dirty="0" smtClean="0">
                          <a:solidFill>
                            <a:srgbClr val="000000"/>
                          </a:solidFill>
                          <a:latin typeface="Calibri"/>
                        </a:rPr>
                        <a:t>17) Where </a:t>
                      </a:r>
                      <a:r>
                        <a:rPr lang="en-US" sz="1600" b="1" i="0" u="none" strike="noStrike" dirty="0">
                          <a:solidFill>
                            <a:srgbClr val="000000"/>
                          </a:solidFill>
                          <a:latin typeface="Calibri"/>
                        </a:rPr>
                        <a:t>do you buy food from?</a:t>
                      </a:r>
                    </a:p>
                  </a:txBody>
                  <a:tcPr marL="0" marR="0" marT="0"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0" marR="0" marT="0" marB="0" anchor="b">
                    <a:lnL>
                      <a:noFill/>
                    </a:lnL>
                    <a:lnR>
                      <a:noFill/>
                    </a:lnR>
                    <a:lnT>
                      <a:noFill/>
                    </a:lnT>
                    <a:lnB>
                      <a:noFill/>
                    </a:lnB>
                  </a:tcPr>
                </a:tc>
                <a:extLst>
                  <a:ext uri="{0D108BD9-81ED-4DB2-BD59-A6C34878D82A}">
                    <a16:rowId xmlns="" xmlns:a16="http://schemas.microsoft.com/office/drawing/2014/main" val="10000"/>
                  </a:ext>
                </a:extLst>
              </a:tr>
              <a:tr h="428628">
                <a:tc>
                  <a:txBody>
                    <a:bodyPr/>
                    <a:lstStyle/>
                    <a:p>
                      <a:pPr algn="l" fontAlgn="b"/>
                      <a:r>
                        <a:rPr lang="en-US" sz="1600" b="1" i="0" u="none" strike="noStrike">
                          <a:solidFill>
                            <a:srgbClr val="000000"/>
                          </a:solidFill>
                          <a:latin typeface="Calibri"/>
                        </a:rPr>
                        <a:t>markets</a:t>
                      </a:r>
                    </a:p>
                  </a:txBody>
                  <a:tcPr marL="0" marR="0" marT="0"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r" fontAlgn="b"/>
                      <a:r>
                        <a:rPr lang="en-US" sz="1600" b="1" i="0" u="none" strike="noStrike">
                          <a:solidFill>
                            <a:srgbClr val="000000"/>
                          </a:solidFill>
                          <a:latin typeface="Calibri"/>
                        </a:rPr>
                        <a:t>32%</a:t>
                      </a:r>
                    </a:p>
                  </a:txBody>
                  <a:tcPr marL="0" marR="0" marT="0" marB="0" anchor="b">
                    <a:lnL>
                      <a:noFill/>
                    </a:lnL>
                    <a:lnR>
                      <a:noFill/>
                    </a:lnR>
                    <a:lnT>
                      <a:noFill/>
                    </a:lnT>
                    <a:lnB>
                      <a:noFill/>
                    </a:lnB>
                  </a:tcPr>
                </a:tc>
                <a:extLst>
                  <a:ext uri="{0D108BD9-81ED-4DB2-BD59-A6C34878D82A}">
                    <a16:rowId xmlns="" xmlns:a16="http://schemas.microsoft.com/office/drawing/2014/main" val="10001"/>
                  </a:ext>
                </a:extLst>
              </a:tr>
              <a:tr h="428628">
                <a:tc>
                  <a:txBody>
                    <a:bodyPr/>
                    <a:lstStyle/>
                    <a:p>
                      <a:pPr algn="l" fontAlgn="b"/>
                      <a:r>
                        <a:rPr lang="en-US" sz="1600" b="1" i="0" u="none" strike="noStrike">
                          <a:solidFill>
                            <a:srgbClr val="000000"/>
                          </a:solidFill>
                          <a:latin typeface="Calibri"/>
                        </a:rPr>
                        <a:t>supermarkets</a:t>
                      </a:r>
                    </a:p>
                  </a:txBody>
                  <a:tcPr marL="0" marR="0" marT="0"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r" fontAlgn="b"/>
                      <a:r>
                        <a:rPr lang="en-US" sz="1600" b="1" i="0" u="none" strike="noStrike">
                          <a:solidFill>
                            <a:srgbClr val="000000"/>
                          </a:solidFill>
                          <a:latin typeface="Calibri"/>
                        </a:rPr>
                        <a:t>52%</a:t>
                      </a:r>
                    </a:p>
                  </a:txBody>
                  <a:tcPr marL="0" marR="0" marT="0" marB="0" anchor="b">
                    <a:lnL>
                      <a:noFill/>
                    </a:lnL>
                    <a:lnR>
                      <a:noFill/>
                    </a:lnR>
                    <a:lnT>
                      <a:noFill/>
                    </a:lnT>
                    <a:lnB>
                      <a:noFill/>
                    </a:lnB>
                  </a:tcPr>
                </a:tc>
                <a:extLst>
                  <a:ext uri="{0D108BD9-81ED-4DB2-BD59-A6C34878D82A}">
                    <a16:rowId xmlns="" xmlns:a16="http://schemas.microsoft.com/office/drawing/2014/main" val="10002"/>
                  </a:ext>
                </a:extLst>
              </a:tr>
              <a:tr h="428628">
                <a:tc>
                  <a:txBody>
                    <a:bodyPr/>
                    <a:lstStyle/>
                    <a:p>
                      <a:pPr algn="l" fontAlgn="b"/>
                      <a:r>
                        <a:rPr lang="en-US" sz="1600" b="1" i="0" u="none" strike="noStrike">
                          <a:solidFill>
                            <a:srgbClr val="000000"/>
                          </a:solidFill>
                          <a:latin typeface="Calibri"/>
                        </a:rPr>
                        <a:t>organic food shops</a:t>
                      </a:r>
                    </a:p>
                  </a:txBody>
                  <a:tcPr marL="0" marR="0" marT="0"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r" fontAlgn="b"/>
                      <a:r>
                        <a:rPr lang="en-US" sz="1600" b="1" i="0" u="none" strike="noStrike">
                          <a:solidFill>
                            <a:srgbClr val="000000"/>
                          </a:solidFill>
                          <a:latin typeface="Calibri"/>
                        </a:rPr>
                        <a:t>5%</a:t>
                      </a:r>
                    </a:p>
                  </a:txBody>
                  <a:tcPr marL="0" marR="0" marT="0" marB="0" anchor="b">
                    <a:lnL>
                      <a:noFill/>
                    </a:lnL>
                    <a:lnR>
                      <a:noFill/>
                    </a:lnR>
                    <a:lnT>
                      <a:noFill/>
                    </a:lnT>
                    <a:lnB>
                      <a:noFill/>
                    </a:lnB>
                  </a:tcPr>
                </a:tc>
                <a:extLst>
                  <a:ext uri="{0D108BD9-81ED-4DB2-BD59-A6C34878D82A}">
                    <a16:rowId xmlns="" xmlns:a16="http://schemas.microsoft.com/office/drawing/2014/main" val="10003"/>
                  </a:ext>
                </a:extLst>
              </a:tr>
              <a:tr h="428628">
                <a:tc>
                  <a:txBody>
                    <a:bodyPr/>
                    <a:lstStyle/>
                    <a:p>
                      <a:pPr algn="l" fontAlgn="b"/>
                      <a:r>
                        <a:rPr lang="en-US" sz="1600" b="1" i="0" u="none" strike="noStrike">
                          <a:solidFill>
                            <a:srgbClr val="000000"/>
                          </a:solidFill>
                          <a:latin typeface="Calibri"/>
                        </a:rPr>
                        <a:t>other</a:t>
                      </a:r>
                    </a:p>
                  </a:txBody>
                  <a:tcPr marL="0" marR="0" marT="0"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r" fontAlgn="b"/>
                      <a:r>
                        <a:rPr lang="en-US" sz="1600" b="1" i="0" u="none" strike="noStrike" dirty="0">
                          <a:solidFill>
                            <a:srgbClr val="000000"/>
                          </a:solidFill>
                          <a:latin typeface="Calibri"/>
                        </a:rPr>
                        <a:t>11%</a:t>
                      </a:r>
                    </a:p>
                  </a:txBody>
                  <a:tcPr marL="0" marR="0" marT="0" marB="0" anchor="b">
                    <a:lnL>
                      <a:noFill/>
                    </a:lnL>
                    <a:lnR>
                      <a:noFill/>
                    </a:lnR>
                    <a:lnT>
                      <a:noFill/>
                    </a:lnT>
                    <a:lnB>
                      <a:noFill/>
                    </a:lnB>
                  </a:tcPr>
                </a:tc>
                <a:extLst>
                  <a:ext uri="{0D108BD9-81ED-4DB2-BD59-A6C34878D82A}">
                    <a16:rowId xmlns="" xmlns:a16="http://schemas.microsoft.com/office/drawing/2014/main" val="10004"/>
                  </a:ext>
                </a:extLst>
              </a:tr>
            </a:tbl>
          </a:graphicData>
        </a:graphic>
      </p:graphicFrame>
      <p:sp>
        <p:nvSpPr>
          <p:cNvPr id="3" name="Rectangle 2"/>
          <p:cNvSpPr/>
          <p:nvPr/>
        </p:nvSpPr>
        <p:spPr>
          <a:xfrm>
            <a:off x="2286000" y="3786189"/>
            <a:ext cx="4572000" cy="1077218"/>
          </a:xfrm>
          <a:prstGeom prst="rect">
            <a:avLst/>
          </a:prstGeom>
        </p:spPr>
        <p:txBody>
          <a:bodyPr wrap="square">
            <a:spAutoFit/>
          </a:bodyPr>
          <a:lstStyle/>
          <a:p>
            <a:pPr algn="ctr"/>
            <a:r>
              <a:rPr lang="ro-RO" sz="1600" dirty="0" smtClean="0">
                <a:cs typeface="Calibri"/>
              </a:rPr>
              <a:t>32% buy food from the market, 52% admit they go to the supermarket to buy food, 5% prefer to buy food from the organic food shop and 11% say they go to other places to buy food.</a:t>
            </a:r>
            <a:endParaRPr lang="ro-RO" sz="1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 xmlns:p14="http://schemas.microsoft.com/office/powerpoint/2010/main" val="3183247547"/>
              </p:ext>
            </p:extLst>
          </p:nvPr>
        </p:nvGraphicFramePr>
        <p:xfrm>
          <a:off x="904875" y="28575"/>
          <a:ext cx="7081837"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2" name="CasetăText 1">
            <a:extLst>
              <a:ext uri="{FF2B5EF4-FFF2-40B4-BE49-F238E27FC236}">
                <a16:creationId xmlns="" xmlns:a16="http://schemas.microsoft.com/office/drawing/2014/main" id="{8315BCBA-B5E5-44B0-AAF6-939AFF4D1A47}"/>
              </a:ext>
            </a:extLst>
          </p:cNvPr>
          <p:cNvSpPr txBox="1"/>
          <p:nvPr/>
        </p:nvSpPr>
        <p:spPr>
          <a:xfrm>
            <a:off x="123456" y="5072073"/>
            <a:ext cx="8885607" cy="156966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ro-RO" sz="1600" dirty="0">
                <a:cs typeface="Calibri"/>
              </a:rPr>
              <a:t>39% </a:t>
            </a:r>
            <a:r>
              <a:rPr lang="ro-RO" sz="1600" dirty="0" err="1">
                <a:cs typeface="Calibri"/>
              </a:rPr>
              <a:t>say</a:t>
            </a:r>
            <a:r>
              <a:rPr lang="ro-RO" sz="1600" dirty="0">
                <a:cs typeface="Calibri"/>
              </a:rPr>
              <a:t> </a:t>
            </a:r>
            <a:r>
              <a:rPr lang="ro-RO" sz="1600" dirty="0" err="1">
                <a:cs typeface="Calibri"/>
              </a:rPr>
              <a:t>they</a:t>
            </a:r>
            <a:r>
              <a:rPr lang="ro-RO" sz="1600" dirty="0">
                <a:cs typeface="Calibri"/>
              </a:rPr>
              <a:t> </a:t>
            </a:r>
            <a:r>
              <a:rPr lang="ro-RO" sz="1600" dirty="0" err="1">
                <a:cs typeface="Calibri"/>
              </a:rPr>
              <a:t>buy</a:t>
            </a:r>
            <a:r>
              <a:rPr lang="ro-RO" sz="1600" dirty="0">
                <a:cs typeface="Calibri"/>
              </a:rPr>
              <a:t> </a:t>
            </a:r>
            <a:r>
              <a:rPr lang="ro-RO" sz="1600" dirty="0" err="1">
                <a:cs typeface="Calibri"/>
              </a:rPr>
              <a:t>only</a:t>
            </a:r>
            <a:r>
              <a:rPr lang="ro-RO" sz="1600" dirty="0">
                <a:cs typeface="Calibri"/>
              </a:rPr>
              <a:t> </a:t>
            </a:r>
            <a:r>
              <a:rPr lang="ro-RO" sz="1600" dirty="0" err="1">
                <a:cs typeface="Calibri"/>
              </a:rPr>
              <a:t>fresh</a:t>
            </a:r>
            <a:r>
              <a:rPr lang="ro-RO" sz="1600" dirty="0">
                <a:cs typeface="Calibri"/>
              </a:rPr>
              <a:t> </a:t>
            </a:r>
            <a:r>
              <a:rPr lang="ro-RO" sz="1600" dirty="0" err="1">
                <a:cs typeface="Calibri"/>
              </a:rPr>
              <a:t>food</a:t>
            </a:r>
            <a:r>
              <a:rPr lang="ro-RO" sz="1600" dirty="0">
                <a:cs typeface="Calibri"/>
              </a:rPr>
              <a:t>, 2% </a:t>
            </a:r>
            <a:r>
              <a:rPr lang="ro-RO" sz="1600" dirty="0" err="1">
                <a:cs typeface="Calibri"/>
              </a:rPr>
              <a:t>buy</a:t>
            </a:r>
            <a:r>
              <a:rPr lang="ro-RO" sz="1600" dirty="0">
                <a:cs typeface="Calibri"/>
              </a:rPr>
              <a:t> </a:t>
            </a:r>
            <a:r>
              <a:rPr lang="ro-RO" sz="1600" dirty="0" err="1">
                <a:cs typeface="Calibri"/>
              </a:rPr>
              <a:t>fresh</a:t>
            </a:r>
            <a:r>
              <a:rPr lang="ro-RO" sz="1600" dirty="0">
                <a:cs typeface="Calibri"/>
              </a:rPr>
              <a:t> </a:t>
            </a:r>
            <a:r>
              <a:rPr lang="ro-RO" sz="1600" dirty="0" err="1">
                <a:cs typeface="Calibri"/>
              </a:rPr>
              <a:t>and</a:t>
            </a:r>
            <a:r>
              <a:rPr lang="ro-RO" sz="1600" dirty="0">
                <a:cs typeface="Calibri"/>
              </a:rPr>
              <a:t> </a:t>
            </a:r>
            <a:r>
              <a:rPr lang="ro-RO" sz="1600" dirty="0" err="1">
                <a:cs typeface="Calibri"/>
              </a:rPr>
              <a:t>canned</a:t>
            </a:r>
            <a:r>
              <a:rPr lang="ro-RO" sz="1600" dirty="0">
                <a:cs typeface="Calibri"/>
              </a:rPr>
              <a:t> </a:t>
            </a:r>
            <a:r>
              <a:rPr lang="ro-RO" sz="1600" dirty="0" err="1">
                <a:cs typeface="Calibri"/>
              </a:rPr>
              <a:t>food</a:t>
            </a:r>
            <a:r>
              <a:rPr lang="ro-RO" sz="1600" dirty="0">
                <a:cs typeface="Calibri"/>
              </a:rPr>
              <a:t>, 19% </a:t>
            </a:r>
            <a:r>
              <a:rPr lang="ro-RO" sz="1600" dirty="0" err="1">
                <a:cs typeface="Calibri"/>
              </a:rPr>
              <a:t>pick</a:t>
            </a:r>
            <a:r>
              <a:rPr lang="ro-RO" sz="1600" dirty="0">
                <a:cs typeface="Calibri"/>
              </a:rPr>
              <a:t> </a:t>
            </a:r>
            <a:r>
              <a:rPr lang="ro-RO" sz="1600" dirty="0" err="1">
                <a:cs typeface="Calibri"/>
              </a:rPr>
              <a:t>to</a:t>
            </a:r>
            <a:r>
              <a:rPr lang="ro-RO" sz="1600" dirty="0">
                <a:cs typeface="Calibri"/>
              </a:rPr>
              <a:t> </a:t>
            </a:r>
            <a:r>
              <a:rPr lang="ro-RO" sz="1600" dirty="0" err="1">
                <a:cs typeface="Calibri"/>
              </a:rPr>
              <a:t>buy</a:t>
            </a:r>
            <a:r>
              <a:rPr lang="ro-RO" sz="1600" dirty="0">
                <a:cs typeface="Calibri"/>
              </a:rPr>
              <a:t> </a:t>
            </a:r>
            <a:r>
              <a:rPr lang="ro-RO" sz="1600" dirty="0" err="1">
                <a:cs typeface="Calibri"/>
              </a:rPr>
              <a:t>fresh</a:t>
            </a:r>
            <a:r>
              <a:rPr lang="ro-RO" sz="1600" dirty="0">
                <a:cs typeface="Calibri"/>
              </a:rPr>
              <a:t> </a:t>
            </a:r>
            <a:r>
              <a:rPr lang="ro-RO" sz="1600" dirty="0" err="1">
                <a:cs typeface="Calibri"/>
              </a:rPr>
              <a:t>and</a:t>
            </a:r>
            <a:r>
              <a:rPr lang="ro-RO" sz="1600" dirty="0">
                <a:cs typeface="Calibri"/>
              </a:rPr>
              <a:t> </a:t>
            </a:r>
            <a:r>
              <a:rPr lang="ro-RO" sz="1600" dirty="0" err="1">
                <a:cs typeface="Calibri"/>
              </a:rPr>
              <a:t>frozen</a:t>
            </a:r>
            <a:r>
              <a:rPr lang="ro-RO" sz="1600" dirty="0">
                <a:cs typeface="Calibri"/>
              </a:rPr>
              <a:t> </a:t>
            </a:r>
            <a:r>
              <a:rPr lang="ro-RO" sz="1600" dirty="0" err="1">
                <a:cs typeface="Calibri"/>
              </a:rPr>
              <a:t>food</a:t>
            </a:r>
            <a:r>
              <a:rPr lang="ro-RO" sz="1600" dirty="0">
                <a:cs typeface="Calibri"/>
              </a:rPr>
              <a:t>, 4% </a:t>
            </a:r>
            <a:r>
              <a:rPr lang="ro-RO" sz="1600" dirty="0" err="1">
                <a:cs typeface="Calibri"/>
              </a:rPr>
              <a:t>choose</a:t>
            </a:r>
            <a:r>
              <a:rPr lang="ro-RO" sz="1600" dirty="0">
                <a:cs typeface="Calibri"/>
              </a:rPr>
              <a:t> </a:t>
            </a:r>
            <a:r>
              <a:rPr lang="ro-RO" sz="1600" dirty="0" err="1">
                <a:cs typeface="Calibri"/>
              </a:rPr>
              <a:t>to</a:t>
            </a:r>
            <a:r>
              <a:rPr lang="ro-RO" sz="1600" dirty="0">
                <a:cs typeface="Calibri"/>
              </a:rPr>
              <a:t> </a:t>
            </a:r>
            <a:r>
              <a:rPr lang="ro-RO" sz="1600" dirty="0" err="1">
                <a:cs typeface="Calibri"/>
              </a:rPr>
              <a:t>buy</a:t>
            </a:r>
            <a:r>
              <a:rPr lang="ro-RO" sz="1600" dirty="0">
                <a:cs typeface="Calibri"/>
              </a:rPr>
              <a:t> </a:t>
            </a:r>
            <a:r>
              <a:rPr lang="ro-RO" sz="1600" dirty="0" err="1">
                <a:cs typeface="Calibri"/>
              </a:rPr>
              <a:t>fresh</a:t>
            </a:r>
            <a:r>
              <a:rPr lang="ro-RO" sz="1600" dirty="0">
                <a:cs typeface="Calibri"/>
              </a:rPr>
              <a:t>, </a:t>
            </a:r>
            <a:r>
              <a:rPr lang="ro-RO" sz="1600" dirty="0" err="1">
                <a:cs typeface="Calibri"/>
              </a:rPr>
              <a:t>frozen</a:t>
            </a:r>
            <a:r>
              <a:rPr lang="ro-RO" sz="1600" dirty="0">
                <a:cs typeface="Calibri"/>
              </a:rPr>
              <a:t> </a:t>
            </a:r>
            <a:r>
              <a:rPr lang="ro-RO" sz="1600" dirty="0" err="1">
                <a:cs typeface="Calibri"/>
              </a:rPr>
              <a:t>and</a:t>
            </a:r>
            <a:r>
              <a:rPr lang="ro-RO" sz="1600" dirty="0">
                <a:cs typeface="Calibri"/>
              </a:rPr>
              <a:t> </a:t>
            </a:r>
            <a:r>
              <a:rPr lang="ro-RO" sz="1600" dirty="0" err="1">
                <a:cs typeface="Calibri"/>
              </a:rPr>
              <a:t>canned</a:t>
            </a:r>
            <a:r>
              <a:rPr lang="ro-RO" sz="1600" dirty="0">
                <a:cs typeface="Calibri"/>
              </a:rPr>
              <a:t> </a:t>
            </a:r>
            <a:r>
              <a:rPr lang="ro-RO" sz="1600" dirty="0" err="1">
                <a:cs typeface="Calibri"/>
              </a:rPr>
              <a:t>food</a:t>
            </a:r>
            <a:r>
              <a:rPr lang="ro-RO" sz="1600" dirty="0">
                <a:cs typeface="Calibri"/>
              </a:rPr>
              <a:t>, 7% </a:t>
            </a:r>
            <a:r>
              <a:rPr lang="ro-RO" sz="1600" dirty="0" err="1">
                <a:cs typeface="Calibri"/>
              </a:rPr>
              <a:t>buy</a:t>
            </a:r>
            <a:r>
              <a:rPr lang="ro-RO" sz="1600" dirty="0">
                <a:cs typeface="Calibri"/>
              </a:rPr>
              <a:t> </a:t>
            </a:r>
            <a:r>
              <a:rPr lang="ro-RO" sz="1600" dirty="0" err="1">
                <a:cs typeface="Calibri"/>
              </a:rPr>
              <a:t>fresh</a:t>
            </a:r>
            <a:r>
              <a:rPr lang="ro-RO" sz="1600" dirty="0">
                <a:cs typeface="Calibri"/>
              </a:rPr>
              <a:t>, </a:t>
            </a:r>
            <a:r>
              <a:rPr lang="ro-RO" sz="1600" dirty="0" err="1">
                <a:cs typeface="Calibri"/>
              </a:rPr>
              <a:t>frozen</a:t>
            </a:r>
            <a:r>
              <a:rPr lang="ro-RO" sz="1600" dirty="0">
                <a:cs typeface="Calibri"/>
              </a:rPr>
              <a:t> </a:t>
            </a:r>
            <a:r>
              <a:rPr lang="ro-RO" sz="1600" dirty="0" err="1">
                <a:cs typeface="Calibri"/>
              </a:rPr>
              <a:t>and</a:t>
            </a:r>
            <a:r>
              <a:rPr lang="ro-RO" sz="1600" dirty="0">
                <a:cs typeface="Calibri"/>
              </a:rPr>
              <a:t> </a:t>
            </a:r>
            <a:r>
              <a:rPr lang="ro-RO" sz="1600" dirty="0" err="1">
                <a:cs typeface="Calibri"/>
              </a:rPr>
              <a:t>processed</a:t>
            </a:r>
            <a:r>
              <a:rPr lang="ro-RO" sz="1600" dirty="0">
                <a:cs typeface="Calibri"/>
              </a:rPr>
              <a:t> </a:t>
            </a:r>
            <a:r>
              <a:rPr lang="ro-RO" sz="1600" dirty="0" err="1">
                <a:cs typeface="Calibri"/>
              </a:rPr>
              <a:t>food</a:t>
            </a:r>
            <a:r>
              <a:rPr lang="ro-RO" sz="1600" dirty="0">
                <a:cs typeface="Calibri"/>
              </a:rPr>
              <a:t>, 4% </a:t>
            </a:r>
            <a:r>
              <a:rPr lang="ro-RO" sz="1600" dirty="0" err="1">
                <a:cs typeface="Calibri"/>
              </a:rPr>
              <a:t>say</a:t>
            </a:r>
            <a:r>
              <a:rPr lang="ro-RO" sz="1600" dirty="0">
                <a:cs typeface="Calibri"/>
              </a:rPr>
              <a:t> </a:t>
            </a:r>
            <a:r>
              <a:rPr lang="ro-RO" sz="1600" dirty="0" err="1">
                <a:cs typeface="Calibri"/>
              </a:rPr>
              <a:t>they</a:t>
            </a:r>
            <a:r>
              <a:rPr lang="ro-RO" sz="1600" dirty="0">
                <a:cs typeface="Calibri"/>
              </a:rPr>
              <a:t> </a:t>
            </a:r>
            <a:r>
              <a:rPr lang="ro-RO" sz="1600" dirty="0" err="1">
                <a:cs typeface="Calibri"/>
              </a:rPr>
              <a:t>buy</a:t>
            </a:r>
            <a:r>
              <a:rPr lang="ro-RO" sz="1600" dirty="0">
                <a:cs typeface="Calibri"/>
              </a:rPr>
              <a:t> </a:t>
            </a:r>
            <a:r>
              <a:rPr lang="ro-RO" sz="1600" dirty="0" err="1">
                <a:cs typeface="Calibri"/>
              </a:rPr>
              <a:t>fresh</a:t>
            </a:r>
            <a:r>
              <a:rPr lang="ro-RO" sz="1600" dirty="0">
                <a:cs typeface="Calibri"/>
              </a:rPr>
              <a:t> </a:t>
            </a:r>
            <a:r>
              <a:rPr lang="ro-RO" sz="1600" dirty="0" err="1">
                <a:cs typeface="Calibri"/>
              </a:rPr>
              <a:t>and</a:t>
            </a:r>
            <a:r>
              <a:rPr lang="ro-RO" sz="1600" dirty="0">
                <a:cs typeface="Calibri"/>
              </a:rPr>
              <a:t> </a:t>
            </a:r>
            <a:r>
              <a:rPr lang="ro-RO" sz="1600" dirty="0" err="1">
                <a:cs typeface="Calibri"/>
              </a:rPr>
              <a:t>processed</a:t>
            </a:r>
            <a:r>
              <a:rPr lang="ro-RO" sz="1600" dirty="0">
                <a:cs typeface="Calibri"/>
              </a:rPr>
              <a:t> </a:t>
            </a:r>
            <a:r>
              <a:rPr lang="ro-RO" sz="1600" dirty="0" err="1">
                <a:cs typeface="Calibri"/>
              </a:rPr>
              <a:t>food</a:t>
            </a:r>
            <a:r>
              <a:rPr lang="ro-RO" sz="1600" dirty="0">
                <a:cs typeface="Calibri"/>
              </a:rPr>
              <a:t>, 3% admit </a:t>
            </a:r>
            <a:r>
              <a:rPr lang="ro-RO" sz="1600" dirty="0" err="1">
                <a:cs typeface="Calibri"/>
              </a:rPr>
              <a:t>they</a:t>
            </a:r>
            <a:r>
              <a:rPr lang="ro-RO" sz="1600" dirty="0">
                <a:cs typeface="Calibri"/>
              </a:rPr>
              <a:t> </a:t>
            </a:r>
            <a:r>
              <a:rPr lang="ro-RO" sz="1600" dirty="0" err="1">
                <a:cs typeface="Calibri"/>
              </a:rPr>
              <a:t>buy</a:t>
            </a:r>
            <a:r>
              <a:rPr lang="ro-RO" sz="1600" dirty="0">
                <a:cs typeface="Calibri"/>
              </a:rPr>
              <a:t> </a:t>
            </a:r>
            <a:r>
              <a:rPr lang="ro-RO" sz="1600" dirty="0" err="1">
                <a:cs typeface="Calibri"/>
              </a:rPr>
              <a:t>only</a:t>
            </a:r>
            <a:r>
              <a:rPr lang="ro-RO" sz="1600" dirty="0">
                <a:cs typeface="Calibri"/>
              </a:rPr>
              <a:t> </a:t>
            </a:r>
            <a:r>
              <a:rPr lang="ro-RO" sz="1600" dirty="0" err="1">
                <a:cs typeface="Calibri"/>
              </a:rPr>
              <a:t>frozen</a:t>
            </a:r>
            <a:r>
              <a:rPr lang="ro-RO" sz="1600" dirty="0">
                <a:cs typeface="Calibri"/>
              </a:rPr>
              <a:t> </a:t>
            </a:r>
            <a:r>
              <a:rPr lang="ro-RO" sz="1600" dirty="0" err="1">
                <a:cs typeface="Calibri"/>
              </a:rPr>
              <a:t>food</a:t>
            </a:r>
            <a:r>
              <a:rPr lang="ro-RO" sz="1600" dirty="0">
                <a:cs typeface="Calibri"/>
              </a:rPr>
              <a:t>, </a:t>
            </a:r>
            <a:r>
              <a:rPr lang="ro-RO" sz="1600" dirty="0" err="1">
                <a:cs typeface="Calibri"/>
              </a:rPr>
              <a:t>only</a:t>
            </a:r>
            <a:r>
              <a:rPr lang="ro-RO" sz="1600" dirty="0">
                <a:cs typeface="Calibri"/>
              </a:rPr>
              <a:t> 2% </a:t>
            </a:r>
            <a:r>
              <a:rPr lang="ro-RO" sz="1600" dirty="0" err="1">
                <a:cs typeface="Calibri"/>
              </a:rPr>
              <a:t>buy</a:t>
            </a:r>
            <a:r>
              <a:rPr lang="ro-RO" sz="1600" dirty="0">
                <a:cs typeface="Calibri"/>
              </a:rPr>
              <a:t> pre-</a:t>
            </a:r>
            <a:r>
              <a:rPr lang="ro-RO" sz="1600" dirty="0" err="1">
                <a:cs typeface="Calibri"/>
              </a:rPr>
              <a:t>cooked</a:t>
            </a:r>
            <a:r>
              <a:rPr lang="ro-RO" sz="1600" dirty="0">
                <a:cs typeface="Calibri"/>
              </a:rPr>
              <a:t> </a:t>
            </a:r>
            <a:r>
              <a:rPr lang="ro-RO" sz="1600" dirty="0" err="1">
                <a:cs typeface="Calibri"/>
              </a:rPr>
              <a:t>food</a:t>
            </a:r>
            <a:r>
              <a:rPr lang="ro-RO" sz="1600" dirty="0">
                <a:cs typeface="Calibri"/>
              </a:rPr>
              <a:t>, 7% </a:t>
            </a:r>
            <a:r>
              <a:rPr lang="ro-RO" sz="1600" dirty="0" err="1">
                <a:cs typeface="Calibri"/>
              </a:rPr>
              <a:t>confess</a:t>
            </a:r>
            <a:r>
              <a:rPr lang="ro-RO" sz="1600" dirty="0">
                <a:cs typeface="Calibri"/>
              </a:rPr>
              <a:t> </a:t>
            </a:r>
            <a:r>
              <a:rPr lang="ro-RO" sz="1600" dirty="0" err="1">
                <a:cs typeface="Calibri"/>
              </a:rPr>
              <a:t>they</a:t>
            </a:r>
            <a:r>
              <a:rPr lang="ro-RO" sz="1600" dirty="0">
                <a:cs typeface="Calibri"/>
              </a:rPr>
              <a:t> </a:t>
            </a:r>
            <a:r>
              <a:rPr lang="ro-RO" sz="1600" dirty="0" err="1">
                <a:cs typeface="Calibri"/>
              </a:rPr>
              <a:t>buy</a:t>
            </a:r>
            <a:r>
              <a:rPr lang="ro-RO" sz="1600" dirty="0">
                <a:cs typeface="Calibri"/>
              </a:rPr>
              <a:t> pre-</a:t>
            </a:r>
            <a:r>
              <a:rPr lang="ro-RO" sz="1600" dirty="0" err="1">
                <a:cs typeface="Calibri"/>
              </a:rPr>
              <a:t>cooked</a:t>
            </a:r>
            <a:r>
              <a:rPr lang="ro-RO" sz="1600" dirty="0">
                <a:cs typeface="Calibri"/>
              </a:rPr>
              <a:t> </a:t>
            </a:r>
            <a:r>
              <a:rPr lang="ro-RO" sz="1600" dirty="0" err="1">
                <a:cs typeface="Calibri"/>
              </a:rPr>
              <a:t>and</a:t>
            </a:r>
            <a:r>
              <a:rPr lang="ro-RO" sz="1600" dirty="0">
                <a:cs typeface="Calibri"/>
              </a:rPr>
              <a:t> </a:t>
            </a:r>
            <a:r>
              <a:rPr lang="ro-RO" sz="1600" dirty="0" err="1">
                <a:cs typeface="Calibri"/>
              </a:rPr>
              <a:t>fresh</a:t>
            </a:r>
            <a:r>
              <a:rPr lang="ro-RO" sz="1600" dirty="0">
                <a:cs typeface="Calibri"/>
              </a:rPr>
              <a:t> </a:t>
            </a:r>
            <a:r>
              <a:rPr lang="ro-RO" sz="1600" dirty="0" err="1">
                <a:cs typeface="Calibri"/>
              </a:rPr>
              <a:t>food</a:t>
            </a:r>
            <a:r>
              <a:rPr lang="ro-RO" sz="1600" dirty="0">
                <a:cs typeface="Calibri"/>
              </a:rPr>
              <a:t>, 6% admit </a:t>
            </a:r>
            <a:r>
              <a:rPr lang="ro-RO" sz="1600" dirty="0" err="1">
                <a:cs typeface="Calibri"/>
              </a:rPr>
              <a:t>they</a:t>
            </a:r>
            <a:r>
              <a:rPr lang="ro-RO" sz="1600" dirty="0">
                <a:cs typeface="Calibri"/>
              </a:rPr>
              <a:t> </a:t>
            </a:r>
            <a:r>
              <a:rPr lang="ro-RO" sz="1600" dirty="0" err="1">
                <a:cs typeface="Calibri"/>
              </a:rPr>
              <a:t>buy</a:t>
            </a:r>
            <a:r>
              <a:rPr lang="ro-RO" sz="1600" dirty="0">
                <a:cs typeface="Calibri"/>
              </a:rPr>
              <a:t> pre-</a:t>
            </a:r>
            <a:r>
              <a:rPr lang="ro-RO" sz="1600" dirty="0" err="1">
                <a:cs typeface="Calibri"/>
              </a:rPr>
              <a:t>cooked</a:t>
            </a:r>
            <a:r>
              <a:rPr lang="ro-RO" sz="1600" dirty="0">
                <a:cs typeface="Calibri"/>
              </a:rPr>
              <a:t>, </a:t>
            </a:r>
            <a:r>
              <a:rPr lang="ro-RO" sz="1600" dirty="0" err="1">
                <a:cs typeface="Calibri"/>
              </a:rPr>
              <a:t>fresh</a:t>
            </a:r>
            <a:r>
              <a:rPr lang="ro-RO" sz="1600" dirty="0">
                <a:cs typeface="Calibri"/>
              </a:rPr>
              <a:t> </a:t>
            </a:r>
            <a:r>
              <a:rPr lang="ro-RO" sz="1600" dirty="0" err="1">
                <a:cs typeface="Calibri"/>
              </a:rPr>
              <a:t>and</a:t>
            </a:r>
            <a:r>
              <a:rPr lang="ro-RO" sz="1600" dirty="0">
                <a:cs typeface="Calibri"/>
              </a:rPr>
              <a:t> </a:t>
            </a:r>
            <a:r>
              <a:rPr lang="ro-RO" sz="1600" dirty="0" err="1">
                <a:cs typeface="Calibri"/>
              </a:rPr>
              <a:t>frozen</a:t>
            </a:r>
            <a:r>
              <a:rPr lang="ro-RO" sz="1600" dirty="0">
                <a:cs typeface="Calibri"/>
              </a:rPr>
              <a:t> </a:t>
            </a:r>
            <a:r>
              <a:rPr lang="ro-RO" sz="1600" dirty="0" err="1">
                <a:cs typeface="Calibri"/>
              </a:rPr>
              <a:t>food</a:t>
            </a:r>
            <a:r>
              <a:rPr lang="ro-RO" sz="1600" dirty="0">
                <a:cs typeface="Calibri"/>
              </a:rPr>
              <a:t>, 2% </a:t>
            </a:r>
            <a:r>
              <a:rPr lang="ro-RO" sz="1600" dirty="0" err="1">
                <a:cs typeface="Calibri"/>
              </a:rPr>
              <a:t>buy</a:t>
            </a:r>
            <a:r>
              <a:rPr lang="ro-RO" sz="1600" dirty="0">
                <a:cs typeface="Calibri"/>
              </a:rPr>
              <a:t> </a:t>
            </a:r>
            <a:r>
              <a:rPr lang="ro-RO" sz="1600" dirty="0" err="1">
                <a:cs typeface="Calibri"/>
              </a:rPr>
              <a:t>only</a:t>
            </a:r>
            <a:r>
              <a:rPr lang="ro-RO" sz="1600" dirty="0">
                <a:cs typeface="Calibri"/>
              </a:rPr>
              <a:t> pre-</a:t>
            </a:r>
            <a:r>
              <a:rPr lang="ro-RO" sz="1600" dirty="0" err="1">
                <a:cs typeface="Calibri"/>
              </a:rPr>
              <a:t>cooked</a:t>
            </a:r>
            <a:r>
              <a:rPr lang="ro-RO" sz="1600" dirty="0">
                <a:cs typeface="Calibri"/>
              </a:rPr>
              <a:t>, </a:t>
            </a:r>
            <a:r>
              <a:rPr lang="ro-RO" sz="1600" dirty="0" err="1">
                <a:cs typeface="Calibri"/>
              </a:rPr>
              <a:t>fresh</a:t>
            </a:r>
            <a:r>
              <a:rPr lang="ro-RO" sz="1600" dirty="0">
                <a:cs typeface="Calibri"/>
              </a:rPr>
              <a:t> </a:t>
            </a:r>
            <a:r>
              <a:rPr lang="ro-RO" sz="1600" dirty="0" err="1">
                <a:cs typeface="Calibri"/>
              </a:rPr>
              <a:t>and</a:t>
            </a:r>
            <a:r>
              <a:rPr lang="ro-RO" sz="1600" dirty="0">
                <a:cs typeface="Calibri"/>
              </a:rPr>
              <a:t> </a:t>
            </a:r>
            <a:r>
              <a:rPr lang="ro-RO" sz="1600" dirty="0" err="1">
                <a:cs typeface="Calibri"/>
              </a:rPr>
              <a:t>processed</a:t>
            </a:r>
            <a:r>
              <a:rPr lang="ro-RO" sz="1600" dirty="0">
                <a:cs typeface="Calibri"/>
              </a:rPr>
              <a:t> </a:t>
            </a:r>
            <a:r>
              <a:rPr lang="ro-RO" sz="1600" dirty="0" err="1">
                <a:cs typeface="Calibri"/>
              </a:rPr>
              <a:t>food</a:t>
            </a:r>
            <a:r>
              <a:rPr lang="ro-RO" sz="1600" dirty="0">
                <a:cs typeface="Calibri"/>
              </a:rPr>
              <a:t>, 1% </a:t>
            </a:r>
            <a:r>
              <a:rPr lang="ro-RO" sz="1600" dirty="0" err="1">
                <a:cs typeface="Calibri"/>
              </a:rPr>
              <a:t>picks</a:t>
            </a:r>
            <a:r>
              <a:rPr lang="ro-RO" sz="1600" dirty="0">
                <a:cs typeface="Calibri"/>
              </a:rPr>
              <a:t> </a:t>
            </a:r>
            <a:r>
              <a:rPr lang="ro-RO" sz="1600" dirty="0" err="1">
                <a:cs typeface="Calibri"/>
              </a:rPr>
              <a:t>to</a:t>
            </a:r>
            <a:r>
              <a:rPr lang="ro-RO" sz="1600" dirty="0">
                <a:cs typeface="Calibri"/>
              </a:rPr>
              <a:t> </a:t>
            </a:r>
            <a:r>
              <a:rPr lang="ro-RO" sz="1600" dirty="0" err="1">
                <a:cs typeface="Calibri"/>
              </a:rPr>
              <a:t>buy</a:t>
            </a:r>
            <a:r>
              <a:rPr lang="ro-RO" sz="1600" dirty="0">
                <a:cs typeface="Calibri"/>
              </a:rPr>
              <a:t> pre-</a:t>
            </a:r>
            <a:r>
              <a:rPr lang="ro-RO" sz="1600" dirty="0" err="1">
                <a:cs typeface="Calibri"/>
              </a:rPr>
              <a:t>cooked</a:t>
            </a:r>
            <a:r>
              <a:rPr lang="ro-RO" sz="1600" dirty="0">
                <a:cs typeface="Calibri"/>
              </a:rPr>
              <a:t> </a:t>
            </a:r>
            <a:r>
              <a:rPr lang="ro-RO" sz="1600" dirty="0" err="1">
                <a:cs typeface="Calibri"/>
              </a:rPr>
              <a:t>and</a:t>
            </a:r>
            <a:r>
              <a:rPr lang="ro-RO" sz="1600" dirty="0">
                <a:cs typeface="Calibri"/>
              </a:rPr>
              <a:t> </a:t>
            </a:r>
            <a:r>
              <a:rPr lang="ro-RO" sz="1600" dirty="0" err="1">
                <a:cs typeface="Calibri"/>
              </a:rPr>
              <a:t>frozen</a:t>
            </a:r>
            <a:r>
              <a:rPr lang="ro-RO" sz="1600" dirty="0">
                <a:cs typeface="Calibri"/>
              </a:rPr>
              <a:t> </a:t>
            </a:r>
            <a:r>
              <a:rPr lang="ro-RO" sz="1600" dirty="0" err="1">
                <a:cs typeface="Calibri"/>
              </a:rPr>
              <a:t>food</a:t>
            </a:r>
            <a:r>
              <a:rPr lang="ro-RO" sz="1600" dirty="0">
                <a:cs typeface="Calibri"/>
              </a:rPr>
              <a:t> </a:t>
            </a:r>
            <a:r>
              <a:rPr lang="ro-RO" sz="1600" dirty="0" err="1">
                <a:cs typeface="Calibri"/>
              </a:rPr>
              <a:t>and</a:t>
            </a:r>
            <a:r>
              <a:rPr lang="ro-RO" sz="1600" dirty="0">
                <a:cs typeface="Calibri"/>
              </a:rPr>
              <a:t> 4% </a:t>
            </a:r>
            <a:r>
              <a:rPr lang="ro-RO" sz="1600" dirty="0" err="1">
                <a:cs typeface="Calibri"/>
              </a:rPr>
              <a:t>buy</a:t>
            </a:r>
            <a:r>
              <a:rPr lang="ro-RO" sz="1600" dirty="0">
                <a:cs typeface="Calibri"/>
              </a:rPr>
              <a:t> </a:t>
            </a:r>
            <a:r>
              <a:rPr lang="ro-RO" sz="1600" dirty="0" err="1">
                <a:cs typeface="Calibri"/>
              </a:rPr>
              <a:t>other</a:t>
            </a:r>
            <a:r>
              <a:rPr lang="ro-RO" sz="1600" dirty="0">
                <a:cs typeface="Calibri"/>
              </a:rPr>
              <a:t> </a:t>
            </a:r>
            <a:r>
              <a:rPr lang="ro-RO" sz="1600" dirty="0" err="1">
                <a:cs typeface="Calibri"/>
              </a:rPr>
              <a:t>food</a:t>
            </a:r>
            <a:r>
              <a:rPr lang="ro-RO" sz="1600" dirty="0">
                <a:cs typeface="Calibri"/>
              </a:rPr>
              <a:t>.</a:t>
            </a:r>
            <a:endParaRPr lang="ro-RO" sz="1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 xmlns:p14="http://schemas.microsoft.com/office/powerpoint/2010/main" val="3909531893"/>
              </p:ext>
            </p:extLst>
          </p:nvPr>
        </p:nvGraphicFramePr>
        <p:xfrm>
          <a:off x="357158" y="642915"/>
          <a:ext cx="8143932" cy="2281260"/>
        </p:xfrm>
        <a:graphic>
          <a:graphicData uri="http://schemas.openxmlformats.org/drawingml/2006/table">
            <a:tbl>
              <a:tblPr/>
              <a:tblGrid>
                <a:gridCol w="5393474">
                  <a:extLst>
                    <a:ext uri="{9D8B030D-6E8A-4147-A177-3AD203B41FA5}">
                      <a16:colId xmlns="" xmlns:a16="http://schemas.microsoft.com/office/drawing/2014/main" val="20000"/>
                    </a:ext>
                  </a:extLst>
                </a:gridCol>
                <a:gridCol w="1375229">
                  <a:extLst>
                    <a:ext uri="{9D8B030D-6E8A-4147-A177-3AD203B41FA5}">
                      <a16:colId xmlns="" xmlns:a16="http://schemas.microsoft.com/office/drawing/2014/main" val="20001"/>
                    </a:ext>
                  </a:extLst>
                </a:gridCol>
                <a:gridCol w="1375229">
                  <a:extLst>
                    <a:ext uri="{9D8B030D-6E8A-4147-A177-3AD203B41FA5}">
                      <a16:colId xmlns="" xmlns:a16="http://schemas.microsoft.com/office/drawing/2014/main" val="20002"/>
                    </a:ext>
                  </a:extLst>
                </a:gridCol>
              </a:tblGrid>
              <a:tr h="380210">
                <a:tc>
                  <a:txBody>
                    <a:bodyPr/>
                    <a:lstStyle/>
                    <a:p>
                      <a:pPr algn="l" fontAlgn="b"/>
                      <a:r>
                        <a:rPr lang="en-US" sz="1600" b="1" i="0" u="none" strike="noStrike" dirty="0" smtClean="0">
                          <a:solidFill>
                            <a:srgbClr val="000000"/>
                          </a:solidFill>
                          <a:latin typeface="Calibri"/>
                        </a:rPr>
                        <a:t>19) Do </a:t>
                      </a:r>
                      <a:r>
                        <a:rPr lang="en-US" sz="1600" b="1" i="0" u="none" strike="noStrike" dirty="0">
                          <a:solidFill>
                            <a:srgbClr val="000000"/>
                          </a:solidFill>
                          <a:latin typeface="Calibri"/>
                        </a:rPr>
                        <a:t>you watch out for healthy eating?</a:t>
                      </a: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0"/>
                  </a:ext>
                </a:extLst>
              </a:tr>
              <a:tr h="380210">
                <a:tc>
                  <a:txBody>
                    <a:bodyPr/>
                    <a:lstStyle/>
                    <a:p>
                      <a:pPr algn="l" fontAlgn="b"/>
                      <a:r>
                        <a:rPr lang="en-US" sz="1600" b="1" i="0" u="none" strike="noStrike">
                          <a:solidFill>
                            <a:srgbClr val="000000"/>
                          </a:solidFill>
                          <a:latin typeface="Calibri"/>
                        </a:rPr>
                        <a:t>always</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6%</a:t>
                      </a:r>
                    </a:p>
                  </a:txBody>
                  <a:tcPr marL="9525" marR="9525" marT="9525" marB="0" anchor="b">
                    <a:lnL>
                      <a:noFill/>
                    </a:lnL>
                    <a:lnR>
                      <a:noFill/>
                    </a:lnR>
                    <a:lnT>
                      <a:noFill/>
                    </a:lnT>
                    <a:lnB>
                      <a:noFill/>
                    </a:lnB>
                  </a:tcPr>
                </a:tc>
                <a:extLst>
                  <a:ext uri="{0D108BD9-81ED-4DB2-BD59-A6C34878D82A}">
                    <a16:rowId xmlns="" xmlns:a16="http://schemas.microsoft.com/office/drawing/2014/main" val="10001"/>
                  </a:ext>
                </a:extLst>
              </a:tr>
              <a:tr h="380210">
                <a:tc>
                  <a:txBody>
                    <a:bodyPr/>
                    <a:lstStyle/>
                    <a:p>
                      <a:pPr algn="l" fontAlgn="b"/>
                      <a:r>
                        <a:rPr lang="en-US" sz="1600" b="1" i="0" u="none" strike="noStrike">
                          <a:solidFill>
                            <a:srgbClr val="000000"/>
                          </a:solidFill>
                          <a:latin typeface="Calibri"/>
                        </a:rPr>
                        <a:t>never</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7%</a:t>
                      </a:r>
                    </a:p>
                  </a:txBody>
                  <a:tcPr marL="9525" marR="9525" marT="9525" marB="0" anchor="b">
                    <a:lnL>
                      <a:noFill/>
                    </a:lnL>
                    <a:lnR>
                      <a:noFill/>
                    </a:lnR>
                    <a:lnT>
                      <a:noFill/>
                    </a:lnT>
                    <a:lnB>
                      <a:noFill/>
                    </a:lnB>
                  </a:tcPr>
                </a:tc>
                <a:extLst>
                  <a:ext uri="{0D108BD9-81ED-4DB2-BD59-A6C34878D82A}">
                    <a16:rowId xmlns="" xmlns:a16="http://schemas.microsoft.com/office/drawing/2014/main" val="10002"/>
                  </a:ext>
                </a:extLst>
              </a:tr>
              <a:tr h="380210">
                <a:tc>
                  <a:txBody>
                    <a:bodyPr/>
                    <a:lstStyle/>
                    <a:p>
                      <a:pPr algn="l" fontAlgn="b"/>
                      <a:r>
                        <a:rPr lang="en-US" sz="1600" b="1" i="0" u="none" strike="noStrike">
                          <a:solidFill>
                            <a:srgbClr val="000000"/>
                          </a:solidFill>
                          <a:latin typeface="Calibri"/>
                        </a:rPr>
                        <a:t>occasionally</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40%</a:t>
                      </a:r>
                    </a:p>
                  </a:txBody>
                  <a:tcPr marL="9525" marR="9525" marT="9525" marB="0" anchor="b">
                    <a:lnL>
                      <a:noFill/>
                    </a:lnL>
                    <a:lnR>
                      <a:noFill/>
                    </a:lnR>
                    <a:lnT>
                      <a:noFill/>
                    </a:lnT>
                    <a:lnB>
                      <a:noFill/>
                    </a:lnB>
                  </a:tcPr>
                </a:tc>
                <a:extLst>
                  <a:ext uri="{0D108BD9-81ED-4DB2-BD59-A6C34878D82A}">
                    <a16:rowId xmlns="" xmlns:a16="http://schemas.microsoft.com/office/drawing/2014/main" val="10003"/>
                  </a:ext>
                </a:extLst>
              </a:tr>
              <a:tr h="380210">
                <a:tc>
                  <a:txBody>
                    <a:bodyPr/>
                    <a:lstStyle/>
                    <a:p>
                      <a:pPr algn="l" fontAlgn="b"/>
                      <a:r>
                        <a:rPr lang="en-US" sz="1600" b="1" i="0" u="none" strike="noStrike">
                          <a:solidFill>
                            <a:srgbClr val="000000"/>
                          </a:solidFill>
                          <a:latin typeface="Calibri"/>
                        </a:rPr>
                        <a:t>rarely</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27%</a:t>
                      </a:r>
                    </a:p>
                  </a:txBody>
                  <a:tcPr marL="9525" marR="9525" marT="9525" marB="0" anchor="b">
                    <a:lnL>
                      <a:noFill/>
                    </a:lnL>
                    <a:lnR>
                      <a:noFill/>
                    </a:lnR>
                    <a:lnT>
                      <a:noFill/>
                    </a:lnT>
                    <a:lnB>
                      <a:noFill/>
                    </a:lnB>
                  </a:tcPr>
                </a:tc>
                <a:extLst>
                  <a:ext uri="{0D108BD9-81ED-4DB2-BD59-A6C34878D82A}">
                    <a16:rowId xmlns="" xmlns:a16="http://schemas.microsoft.com/office/drawing/2014/main" val="10004"/>
                  </a:ext>
                </a:extLst>
              </a:tr>
              <a:tr h="380210">
                <a:tc>
                  <a:txBody>
                    <a:bodyPr/>
                    <a:lstStyle/>
                    <a:p>
                      <a:pPr algn="l" fontAlgn="b"/>
                      <a:r>
                        <a:rPr lang="en-US" sz="1600" b="1" i="0" u="none" strike="noStrike">
                          <a:solidFill>
                            <a:srgbClr val="000000"/>
                          </a:solidFill>
                          <a:latin typeface="Calibri"/>
                        </a:rPr>
                        <a:t>usually</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dirty="0">
                          <a:solidFill>
                            <a:srgbClr val="000000"/>
                          </a:solidFill>
                          <a:latin typeface="Calibri"/>
                        </a:rPr>
                        <a:t>20%</a:t>
                      </a:r>
                    </a:p>
                  </a:txBody>
                  <a:tcPr marL="9525" marR="9525" marT="9525" marB="0" anchor="b">
                    <a:lnL>
                      <a:noFill/>
                    </a:lnL>
                    <a:lnR>
                      <a:noFill/>
                    </a:lnR>
                    <a:lnT>
                      <a:noFill/>
                    </a:lnT>
                    <a:lnB>
                      <a:noFill/>
                    </a:lnB>
                  </a:tcPr>
                </a:tc>
                <a:extLst>
                  <a:ext uri="{0D108BD9-81ED-4DB2-BD59-A6C34878D82A}">
                    <a16:rowId xmlns="" xmlns:a16="http://schemas.microsoft.com/office/drawing/2014/main" val="10005"/>
                  </a:ext>
                </a:extLst>
              </a:tr>
            </a:tbl>
          </a:graphicData>
        </a:graphic>
      </p:graphicFrame>
      <p:sp>
        <p:nvSpPr>
          <p:cNvPr id="3" name="Rectangle 2"/>
          <p:cNvSpPr/>
          <p:nvPr/>
        </p:nvSpPr>
        <p:spPr>
          <a:xfrm>
            <a:off x="1357290" y="3714752"/>
            <a:ext cx="6429420" cy="830997"/>
          </a:xfrm>
          <a:prstGeom prst="rect">
            <a:avLst/>
          </a:prstGeom>
        </p:spPr>
        <p:txBody>
          <a:bodyPr wrap="square">
            <a:spAutoFit/>
          </a:bodyPr>
          <a:lstStyle/>
          <a:p>
            <a:r>
              <a:rPr lang="ro-RO" sz="1600" dirty="0" smtClean="0">
                <a:cs typeface="Calibri"/>
              </a:rPr>
              <a:t>At this question 1 student chooses to always watch out for healthy eating, 1 dosen't watch out for healthy eating, 6 students occasionally watch out for healthy eating and 3 students usually watch out to eat healthy</a:t>
            </a:r>
            <a:endParaRPr lang="en-GB" sz="1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 xmlns:p14="http://schemas.microsoft.com/office/powerpoint/2010/main" val="185924849"/>
              </p:ext>
            </p:extLst>
          </p:nvPr>
        </p:nvGraphicFramePr>
        <p:xfrm>
          <a:off x="876300" y="47625"/>
          <a:ext cx="7067550" cy="4738697"/>
        </p:xfrm>
        <a:graphic>
          <a:graphicData uri="http://schemas.openxmlformats.org/drawingml/2006/chart">
            <c:chart xmlns:c="http://schemas.openxmlformats.org/drawingml/2006/chart" xmlns:r="http://schemas.openxmlformats.org/officeDocument/2006/relationships" r:id="rId2"/>
          </a:graphicData>
        </a:graphic>
      </p:graphicFrame>
      <p:sp>
        <p:nvSpPr>
          <p:cNvPr id="2" name="CasetăText 1">
            <a:extLst>
              <a:ext uri="{FF2B5EF4-FFF2-40B4-BE49-F238E27FC236}">
                <a16:creationId xmlns="" xmlns:a16="http://schemas.microsoft.com/office/drawing/2014/main" id="{DD741308-A322-4052-B476-EBE0C6C1F8C8}"/>
              </a:ext>
            </a:extLst>
          </p:cNvPr>
          <p:cNvSpPr txBox="1"/>
          <p:nvPr/>
        </p:nvSpPr>
        <p:spPr>
          <a:xfrm>
            <a:off x="239790" y="4791075"/>
            <a:ext cx="8669260" cy="95410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ro-RO" sz="1400" dirty="0">
                <a:cs typeface="Calibri"/>
              </a:rPr>
              <a:t>At this question 7% admit they would like to drink less soda, 7% would like to drink less </a:t>
            </a:r>
            <a:r>
              <a:rPr lang="ro-RO" sz="1400" dirty="0" smtClean="0">
                <a:cs typeface="Calibri"/>
              </a:rPr>
              <a:t>jui</a:t>
            </a:r>
            <a:r>
              <a:rPr lang="en-GB" sz="1400" dirty="0" err="1" smtClean="0">
                <a:cs typeface="Calibri"/>
              </a:rPr>
              <a:t>ce</a:t>
            </a:r>
            <a:r>
              <a:rPr lang="en-GB" sz="1400" dirty="0" smtClean="0">
                <a:cs typeface="Calibri"/>
              </a:rPr>
              <a:t> </a:t>
            </a:r>
            <a:r>
              <a:rPr lang="ro-RO" sz="1400" dirty="0" smtClean="0">
                <a:cs typeface="Calibri"/>
              </a:rPr>
              <a:t>or</a:t>
            </a:r>
            <a:r>
              <a:rPr lang="ro-RO" sz="1400" dirty="0">
                <a:cs typeface="Calibri"/>
              </a:rPr>
              <a:t> coffee, 14% think it would be a great idea to drink more water, 9% want to eat less fast food, 10% confess they would like to eat less unhealthy snacks, 21% say they would like to eat more food, 4% would prefer to eat more home-made food, 15% admit they would like to eat more vegetables and13% would like to have breakfast.</a:t>
            </a:r>
            <a:endParaRPr lang="ro-RO" sz="1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4414" y="2274838"/>
            <a:ext cx="6929486" cy="2677656"/>
          </a:xfrm>
          <a:prstGeom prst="rect">
            <a:avLst/>
          </a:prstGeom>
        </p:spPr>
        <p:txBody>
          <a:bodyPr wrap="square">
            <a:spAutoFit/>
          </a:bodyPr>
          <a:lstStyle/>
          <a:p>
            <a:pPr lvl="0" fontAlgn="base">
              <a:spcBef>
                <a:spcPct val="0"/>
              </a:spcBef>
              <a:spcAft>
                <a:spcPct val="0"/>
              </a:spcAft>
            </a:pPr>
            <a:r>
              <a:rPr lang="en-US" sz="2400" dirty="0">
                <a:solidFill>
                  <a:srgbClr val="222222"/>
                </a:solidFill>
                <a:latin typeface="Trebuchet MS" pitchFamily="34" charset="0"/>
                <a:cs typeface="Arial" pitchFamily="34" charset="0"/>
              </a:rPr>
              <a:t>"</a:t>
            </a:r>
            <a:r>
              <a:rPr lang="en-US" sz="2400" b="1" dirty="0">
                <a:solidFill>
                  <a:srgbClr val="222222"/>
                </a:solidFill>
                <a:latin typeface="Trebuchet MS" pitchFamily="34" charset="0"/>
                <a:cs typeface="Arial" pitchFamily="34"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2400" dirty="0">
              <a:latin typeface="Arial" pitchFamily="34" charset="0"/>
              <a:cs typeface="Arial" pitchFamily="34" charset="0"/>
            </a:endParaRPr>
          </a:p>
          <a:p>
            <a:pPr lvl="0" eaLnBrk="0" fontAlgn="base" hangingPunct="0">
              <a:spcBef>
                <a:spcPct val="0"/>
              </a:spcBef>
              <a:spcAft>
                <a:spcPct val="0"/>
              </a:spcAft>
            </a:pPr>
            <a:r>
              <a:rPr lang="en-GB" sz="2400" dirty="0">
                <a:solidFill>
                  <a:srgbClr val="000000"/>
                </a:solidFill>
                <a:latin typeface="Times New Roman" pitchFamily="18" charset="0"/>
                <a:cs typeface="Arial" pitchFamily="34" charset="0"/>
              </a:rPr>
              <a:t> </a:t>
            </a:r>
            <a:endParaRPr lang="en-GB" sz="2400"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 xmlns:p14="http://schemas.microsoft.com/office/powerpoint/2010/main" val="2641393253"/>
              </p:ext>
            </p:extLst>
          </p:nvPr>
        </p:nvGraphicFramePr>
        <p:xfrm>
          <a:off x="714348" y="642917"/>
          <a:ext cx="7929619" cy="3104218"/>
        </p:xfrm>
        <a:graphic>
          <a:graphicData uri="http://schemas.openxmlformats.org/drawingml/2006/table">
            <a:tbl>
              <a:tblPr/>
              <a:tblGrid>
                <a:gridCol w="5942037">
                  <a:extLst>
                    <a:ext uri="{9D8B030D-6E8A-4147-A177-3AD203B41FA5}">
                      <a16:colId xmlns="" xmlns:a16="http://schemas.microsoft.com/office/drawing/2014/main" val="20000"/>
                    </a:ext>
                  </a:extLst>
                </a:gridCol>
                <a:gridCol w="993791">
                  <a:extLst>
                    <a:ext uri="{9D8B030D-6E8A-4147-A177-3AD203B41FA5}">
                      <a16:colId xmlns="" xmlns:a16="http://schemas.microsoft.com/office/drawing/2014/main" val="20001"/>
                    </a:ext>
                  </a:extLst>
                </a:gridCol>
                <a:gridCol w="993791">
                  <a:extLst>
                    <a:ext uri="{9D8B030D-6E8A-4147-A177-3AD203B41FA5}">
                      <a16:colId xmlns="" xmlns:a16="http://schemas.microsoft.com/office/drawing/2014/main" val="20002"/>
                    </a:ext>
                  </a:extLst>
                </a:gridCol>
              </a:tblGrid>
              <a:tr h="1008806">
                <a:tc>
                  <a:txBody>
                    <a:bodyPr/>
                    <a:lstStyle/>
                    <a:p>
                      <a:pPr algn="l" fontAlgn="b"/>
                      <a:r>
                        <a:rPr lang="en-US" sz="1600" b="1" i="0" u="none" strike="noStrike" dirty="0" smtClean="0">
                          <a:solidFill>
                            <a:srgbClr val="000000"/>
                          </a:solidFill>
                          <a:latin typeface="Calibri"/>
                        </a:rPr>
                        <a:t>1 B) How </a:t>
                      </a:r>
                      <a:r>
                        <a:rPr lang="en-US" sz="1600" b="1" i="0" u="none" strike="noStrike" dirty="0">
                          <a:solidFill>
                            <a:srgbClr val="000000"/>
                          </a:solidFill>
                          <a:latin typeface="Calibri"/>
                        </a:rPr>
                        <a:t>many meals do you eat every day at the weekend</a:t>
                      </a:r>
                      <a:r>
                        <a:rPr lang="en-US" sz="1600" b="1" i="0" u="none" strike="noStrike" dirty="0" smtClean="0">
                          <a:solidFill>
                            <a:srgbClr val="000000"/>
                          </a:solidFill>
                          <a:latin typeface="Calibri"/>
                        </a:rPr>
                        <a:t>?</a:t>
                      </a:r>
                      <a:r>
                        <a:rPr lang="en-US" sz="1600" b="1" kern="1200" dirty="0" smtClean="0">
                          <a:solidFill>
                            <a:schemeClr val="tx1"/>
                          </a:solidFill>
                          <a:latin typeface="+mn-lt"/>
                          <a:ea typeface="+mn-ea"/>
                          <a:cs typeface="+mn-cs"/>
                        </a:rPr>
                        <a:t> Take into account the main meals: breakfast, lunch, dinner and supper</a:t>
                      </a:r>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0"/>
                  </a:ext>
                </a:extLst>
              </a:tr>
              <a:tr h="523853">
                <a:tc>
                  <a:txBody>
                    <a:bodyPr/>
                    <a:lstStyle/>
                    <a:p>
                      <a:pPr algn="l" fontAlgn="b"/>
                      <a:r>
                        <a:rPr lang="en-US" sz="1600" b="1" i="0" u="none" strike="noStrike" dirty="0">
                          <a:solidFill>
                            <a:srgbClr val="000000"/>
                          </a:solidFill>
                          <a:latin typeface="Calibri"/>
                        </a:rPr>
                        <a:t>1 meal a day</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6%</a:t>
                      </a:r>
                    </a:p>
                  </a:txBody>
                  <a:tcPr marL="9525" marR="9525" marT="9525" marB="0" anchor="b">
                    <a:lnL>
                      <a:noFill/>
                    </a:lnL>
                    <a:lnR>
                      <a:noFill/>
                    </a:lnR>
                    <a:lnT>
                      <a:noFill/>
                    </a:lnT>
                    <a:lnB>
                      <a:noFill/>
                    </a:lnB>
                  </a:tcPr>
                </a:tc>
                <a:extLst>
                  <a:ext uri="{0D108BD9-81ED-4DB2-BD59-A6C34878D82A}">
                    <a16:rowId xmlns="" xmlns:a16="http://schemas.microsoft.com/office/drawing/2014/main" val="10001"/>
                  </a:ext>
                </a:extLst>
              </a:tr>
              <a:tr h="523853">
                <a:tc>
                  <a:txBody>
                    <a:bodyPr/>
                    <a:lstStyle/>
                    <a:p>
                      <a:pPr algn="l" fontAlgn="b"/>
                      <a:r>
                        <a:rPr lang="en-US" sz="1600" b="1" i="0" u="none" strike="noStrike" dirty="0">
                          <a:solidFill>
                            <a:srgbClr val="000000"/>
                          </a:solidFill>
                          <a:latin typeface="Calibri"/>
                        </a:rPr>
                        <a:t>2 meals a day</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34%</a:t>
                      </a:r>
                    </a:p>
                  </a:txBody>
                  <a:tcPr marL="9525" marR="9525" marT="9525" marB="0" anchor="b">
                    <a:lnL>
                      <a:noFill/>
                    </a:lnL>
                    <a:lnR>
                      <a:noFill/>
                    </a:lnR>
                    <a:lnT>
                      <a:noFill/>
                    </a:lnT>
                    <a:lnB>
                      <a:noFill/>
                    </a:lnB>
                  </a:tcPr>
                </a:tc>
                <a:extLst>
                  <a:ext uri="{0D108BD9-81ED-4DB2-BD59-A6C34878D82A}">
                    <a16:rowId xmlns="" xmlns:a16="http://schemas.microsoft.com/office/drawing/2014/main" val="10002"/>
                  </a:ext>
                </a:extLst>
              </a:tr>
              <a:tr h="523853">
                <a:tc>
                  <a:txBody>
                    <a:bodyPr/>
                    <a:lstStyle/>
                    <a:p>
                      <a:pPr algn="l" fontAlgn="b"/>
                      <a:r>
                        <a:rPr lang="en-US" sz="1600" b="1" i="0" u="none" strike="noStrike" dirty="0">
                          <a:solidFill>
                            <a:srgbClr val="000000"/>
                          </a:solidFill>
                          <a:latin typeface="Calibri"/>
                        </a:rPr>
                        <a:t>3 meals a day</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42%</a:t>
                      </a:r>
                    </a:p>
                  </a:txBody>
                  <a:tcPr marL="9525" marR="9525" marT="9525" marB="0" anchor="b">
                    <a:lnL>
                      <a:noFill/>
                    </a:lnL>
                    <a:lnR>
                      <a:noFill/>
                    </a:lnR>
                    <a:lnT>
                      <a:noFill/>
                    </a:lnT>
                    <a:lnB>
                      <a:noFill/>
                    </a:lnB>
                  </a:tcPr>
                </a:tc>
                <a:extLst>
                  <a:ext uri="{0D108BD9-81ED-4DB2-BD59-A6C34878D82A}">
                    <a16:rowId xmlns="" xmlns:a16="http://schemas.microsoft.com/office/drawing/2014/main" val="10003"/>
                  </a:ext>
                </a:extLst>
              </a:tr>
              <a:tr h="523853">
                <a:tc>
                  <a:txBody>
                    <a:bodyPr/>
                    <a:lstStyle/>
                    <a:p>
                      <a:pPr algn="l" fontAlgn="b"/>
                      <a:r>
                        <a:rPr lang="en-US" sz="1600" b="1" i="0" u="none" strike="noStrike" dirty="0">
                          <a:solidFill>
                            <a:srgbClr val="000000"/>
                          </a:solidFill>
                          <a:latin typeface="Calibri"/>
                        </a:rPr>
                        <a:t>more than 3 meals a day</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dirty="0">
                          <a:solidFill>
                            <a:srgbClr val="000000"/>
                          </a:solidFill>
                          <a:latin typeface="Calibri"/>
                        </a:rPr>
                        <a:t>18%</a:t>
                      </a:r>
                    </a:p>
                  </a:txBody>
                  <a:tcPr marL="9525" marR="9525" marT="9525" marB="0" anchor="b">
                    <a:lnL>
                      <a:noFill/>
                    </a:lnL>
                    <a:lnR>
                      <a:noFill/>
                    </a:lnR>
                    <a:lnT>
                      <a:noFill/>
                    </a:lnT>
                    <a:lnB>
                      <a:noFill/>
                    </a:lnB>
                  </a:tcPr>
                </a:tc>
                <a:extLst>
                  <a:ext uri="{0D108BD9-81ED-4DB2-BD59-A6C34878D82A}">
                    <a16:rowId xmlns="" xmlns:a16="http://schemas.microsoft.com/office/drawing/2014/main" val="10004"/>
                  </a:ext>
                </a:extLst>
              </a:tr>
            </a:tbl>
          </a:graphicData>
        </a:graphic>
      </p:graphicFrame>
      <p:sp>
        <p:nvSpPr>
          <p:cNvPr id="3" name="Rectangle 2"/>
          <p:cNvSpPr/>
          <p:nvPr/>
        </p:nvSpPr>
        <p:spPr>
          <a:xfrm>
            <a:off x="1571604" y="4429132"/>
            <a:ext cx="6858048" cy="830997"/>
          </a:xfrm>
          <a:prstGeom prst="rect">
            <a:avLst/>
          </a:prstGeom>
        </p:spPr>
        <p:txBody>
          <a:bodyPr wrap="square">
            <a:spAutoFit/>
          </a:bodyPr>
          <a:lstStyle/>
          <a:p>
            <a:pPr algn="ctr"/>
            <a:r>
              <a:rPr lang="ro-RO" sz="1600" dirty="0" smtClean="0">
                <a:cs typeface="Calibri"/>
              </a:rPr>
              <a:t>6% admit they have only 1 meal during the weekend, 34% say they have 2 meals, 42% have 3 meals evey day during the weekend and 18% have more than 3 meals a day.</a:t>
            </a:r>
            <a:endParaRPr lang="ro-RO"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 xmlns:p14="http://schemas.microsoft.com/office/powerpoint/2010/main" val="1819329792"/>
              </p:ext>
            </p:extLst>
          </p:nvPr>
        </p:nvGraphicFramePr>
        <p:xfrm>
          <a:off x="500034" y="428604"/>
          <a:ext cx="7929618" cy="4643470"/>
        </p:xfrm>
        <a:graphic>
          <a:graphicData uri="http://schemas.openxmlformats.org/drawingml/2006/chart">
            <c:chart xmlns:c="http://schemas.openxmlformats.org/drawingml/2006/chart" xmlns:r="http://schemas.openxmlformats.org/officeDocument/2006/relationships" r:id="rId2"/>
          </a:graphicData>
        </a:graphic>
      </p:graphicFrame>
      <p:sp>
        <p:nvSpPr>
          <p:cNvPr id="2" name="CasetăText 1">
            <a:extLst>
              <a:ext uri="{FF2B5EF4-FFF2-40B4-BE49-F238E27FC236}">
                <a16:creationId xmlns="" xmlns:a16="http://schemas.microsoft.com/office/drawing/2014/main" id="{17085298-A173-479F-B5B7-E500A21B2BC4}"/>
              </a:ext>
            </a:extLst>
          </p:cNvPr>
          <p:cNvSpPr txBox="1"/>
          <p:nvPr/>
        </p:nvSpPr>
        <p:spPr>
          <a:xfrm>
            <a:off x="156285" y="5214949"/>
            <a:ext cx="8835315" cy="132343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ro-RO" sz="1600" dirty="0"/>
              <a:t>At </a:t>
            </a:r>
            <a:r>
              <a:rPr lang="ro-RO" sz="1600" dirty="0" err="1"/>
              <a:t>this</a:t>
            </a:r>
            <a:r>
              <a:rPr lang="ro-RO" sz="1600" dirty="0"/>
              <a:t> </a:t>
            </a:r>
            <a:r>
              <a:rPr lang="ro-RO" sz="1600" dirty="0" err="1"/>
              <a:t>question</a:t>
            </a:r>
            <a:r>
              <a:rPr lang="ro-RO" sz="1600" dirty="0"/>
              <a:t> 49% consider </a:t>
            </a:r>
            <a:r>
              <a:rPr lang="ro-RO" sz="1600" dirty="0" err="1"/>
              <a:t>that</a:t>
            </a:r>
            <a:r>
              <a:rPr lang="ro-RO" sz="1600" dirty="0"/>
              <a:t> breakfast </a:t>
            </a:r>
            <a:r>
              <a:rPr lang="ro-RO" sz="1600" dirty="0" err="1"/>
              <a:t>is</a:t>
            </a:r>
            <a:r>
              <a:rPr lang="ro-RO" sz="1600" dirty="0"/>
              <a:t> </a:t>
            </a:r>
            <a:r>
              <a:rPr lang="ro-RO" sz="1600" dirty="0" err="1"/>
              <a:t>the</a:t>
            </a:r>
            <a:r>
              <a:rPr lang="ro-RO" sz="1600" dirty="0"/>
              <a:t> </a:t>
            </a:r>
            <a:r>
              <a:rPr lang="ro-RO" sz="1600" dirty="0" err="1"/>
              <a:t>most</a:t>
            </a:r>
            <a:r>
              <a:rPr lang="ro-RO" sz="1600" dirty="0"/>
              <a:t> important </a:t>
            </a:r>
            <a:r>
              <a:rPr lang="ro-RO" sz="1600" dirty="0" err="1"/>
              <a:t>meal</a:t>
            </a:r>
            <a:r>
              <a:rPr lang="ro-RO" sz="1600" dirty="0"/>
              <a:t> of </a:t>
            </a:r>
            <a:r>
              <a:rPr lang="ro-RO" sz="1600" dirty="0" err="1"/>
              <a:t>the</a:t>
            </a:r>
            <a:r>
              <a:rPr lang="ro-RO" sz="1600" dirty="0"/>
              <a:t> </a:t>
            </a:r>
            <a:r>
              <a:rPr lang="ro-RO" sz="1600" dirty="0" err="1"/>
              <a:t>day</a:t>
            </a:r>
            <a:r>
              <a:rPr lang="ro-RO" sz="1600" dirty="0"/>
              <a:t>, 4% </a:t>
            </a:r>
            <a:r>
              <a:rPr lang="ro-RO" sz="1600" dirty="0" err="1"/>
              <a:t>say</a:t>
            </a:r>
            <a:r>
              <a:rPr lang="ro-RO" sz="1600" dirty="0"/>
              <a:t> </a:t>
            </a:r>
            <a:r>
              <a:rPr lang="ro-RO" sz="1600" dirty="0" err="1"/>
              <a:t>that</a:t>
            </a:r>
            <a:r>
              <a:rPr lang="ro-RO" sz="1600" dirty="0"/>
              <a:t> </a:t>
            </a:r>
            <a:r>
              <a:rPr lang="ro-RO" sz="1600" dirty="0" err="1"/>
              <a:t>they</a:t>
            </a:r>
            <a:r>
              <a:rPr lang="ro-RO" sz="1600" dirty="0"/>
              <a:t> </a:t>
            </a:r>
            <a:r>
              <a:rPr lang="ro-RO" sz="1600" dirty="0" err="1"/>
              <a:t>have</a:t>
            </a:r>
            <a:r>
              <a:rPr lang="ro-RO" sz="1600" dirty="0"/>
              <a:t> breakfast </a:t>
            </a:r>
            <a:r>
              <a:rPr lang="ro-RO" sz="1600" dirty="0" err="1"/>
              <a:t>and</a:t>
            </a:r>
            <a:r>
              <a:rPr lang="ro-RO" sz="1600" dirty="0"/>
              <a:t> </a:t>
            </a:r>
            <a:r>
              <a:rPr lang="ro-RO" sz="1600" dirty="0" err="1"/>
              <a:t>dinner</a:t>
            </a:r>
            <a:r>
              <a:rPr lang="ro-RO" sz="1600" dirty="0"/>
              <a:t> </a:t>
            </a:r>
            <a:r>
              <a:rPr lang="ro-RO" sz="1600" dirty="0" err="1"/>
              <a:t>every</a:t>
            </a:r>
            <a:r>
              <a:rPr lang="ro-RO" sz="1600" dirty="0"/>
              <a:t> </a:t>
            </a:r>
            <a:r>
              <a:rPr lang="ro-RO" sz="1600" dirty="0" err="1"/>
              <a:t>day</a:t>
            </a:r>
            <a:r>
              <a:rPr lang="ro-RO" sz="1600" dirty="0"/>
              <a:t>, 7% </a:t>
            </a:r>
            <a:r>
              <a:rPr lang="ro-RO" sz="1600" dirty="0" err="1"/>
              <a:t>choose</a:t>
            </a:r>
            <a:r>
              <a:rPr lang="ro-RO" sz="1600" dirty="0"/>
              <a:t> </a:t>
            </a:r>
            <a:r>
              <a:rPr lang="ro-RO" sz="1600" dirty="0" err="1"/>
              <a:t>to</a:t>
            </a:r>
            <a:r>
              <a:rPr lang="ro-RO" sz="1600" dirty="0"/>
              <a:t> </a:t>
            </a:r>
            <a:r>
              <a:rPr lang="ro-RO" sz="1600" dirty="0" err="1"/>
              <a:t>have</a:t>
            </a:r>
            <a:r>
              <a:rPr lang="ro-RO" sz="1600" dirty="0"/>
              <a:t> breakfast </a:t>
            </a:r>
            <a:r>
              <a:rPr lang="ro-RO" sz="1600" dirty="0" err="1"/>
              <a:t>and</a:t>
            </a:r>
            <a:r>
              <a:rPr lang="ro-RO" sz="1600" dirty="0"/>
              <a:t> </a:t>
            </a:r>
            <a:r>
              <a:rPr lang="ro-RO" sz="1600" dirty="0" err="1"/>
              <a:t>lunch</a:t>
            </a:r>
            <a:r>
              <a:rPr lang="ro-RO" sz="1600" dirty="0"/>
              <a:t>, 3% </a:t>
            </a:r>
            <a:r>
              <a:rPr lang="ro-RO" sz="1600" dirty="0" err="1"/>
              <a:t>have</a:t>
            </a:r>
            <a:r>
              <a:rPr lang="ro-RO" sz="1600" dirty="0"/>
              <a:t> </a:t>
            </a:r>
            <a:r>
              <a:rPr lang="ro-RO" sz="1600" dirty="0" err="1"/>
              <a:t>all</a:t>
            </a:r>
            <a:r>
              <a:rPr lang="ro-RO" sz="1600" dirty="0"/>
              <a:t> 3 </a:t>
            </a:r>
            <a:r>
              <a:rPr lang="ro-RO" sz="1600" dirty="0" err="1"/>
              <a:t>meals</a:t>
            </a:r>
            <a:r>
              <a:rPr lang="ro-RO" sz="1600" dirty="0"/>
              <a:t> </a:t>
            </a:r>
            <a:r>
              <a:rPr lang="ro-RO" sz="1600" dirty="0" err="1"/>
              <a:t>every</a:t>
            </a:r>
            <a:r>
              <a:rPr lang="ro-RO" sz="1600" dirty="0"/>
              <a:t> </a:t>
            </a:r>
            <a:r>
              <a:rPr lang="ro-RO" sz="1600" dirty="0" err="1"/>
              <a:t>day</a:t>
            </a:r>
            <a:r>
              <a:rPr lang="ro-RO" sz="1600" dirty="0"/>
              <a:t>, 7% </a:t>
            </a:r>
            <a:r>
              <a:rPr lang="ro-RO" sz="1600" dirty="0" err="1"/>
              <a:t>say</a:t>
            </a:r>
            <a:r>
              <a:rPr lang="ro-RO" sz="1600" dirty="0"/>
              <a:t> </a:t>
            </a:r>
            <a:r>
              <a:rPr lang="ro-RO" sz="1600" dirty="0" err="1"/>
              <a:t>that</a:t>
            </a:r>
            <a:r>
              <a:rPr lang="ro-RO" sz="1600" dirty="0"/>
              <a:t> </a:t>
            </a:r>
            <a:r>
              <a:rPr lang="ro-RO" sz="1600" dirty="0" err="1"/>
              <a:t>dinner</a:t>
            </a:r>
            <a:r>
              <a:rPr lang="ro-RO" sz="1600" dirty="0"/>
              <a:t> </a:t>
            </a:r>
            <a:r>
              <a:rPr lang="ro-RO" sz="1600" dirty="0" err="1"/>
              <a:t>is</a:t>
            </a:r>
            <a:r>
              <a:rPr lang="ro-RO" sz="1600" dirty="0"/>
              <a:t> </a:t>
            </a:r>
            <a:r>
              <a:rPr lang="ro-RO" sz="1600" dirty="0" err="1"/>
              <a:t>the</a:t>
            </a:r>
            <a:r>
              <a:rPr lang="ro-RO" sz="1600" dirty="0"/>
              <a:t> </a:t>
            </a:r>
            <a:r>
              <a:rPr lang="ro-RO" sz="1600" dirty="0" err="1"/>
              <a:t>most</a:t>
            </a:r>
            <a:r>
              <a:rPr lang="ro-RO" sz="1600" dirty="0"/>
              <a:t> important, 25% </a:t>
            </a:r>
            <a:r>
              <a:rPr lang="ro-RO" sz="1600" dirty="0" err="1"/>
              <a:t>always</a:t>
            </a:r>
            <a:r>
              <a:rPr lang="ro-RO" sz="1600" dirty="0"/>
              <a:t> </a:t>
            </a:r>
            <a:r>
              <a:rPr lang="ro-RO" sz="1600" dirty="0" err="1"/>
              <a:t>have</a:t>
            </a:r>
            <a:r>
              <a:rPr lang="ro-RO" sz="1600" dirty="0"/>
              <a:t> </a:t>
            </a:r>
            <a:r>
              <a:rPr lang="ro-RO" sz="1600" dirty="0" err="1"/>
              <a:t>lunch</a:t>
            </a:r>
            <a:r>
              <a:rPr lang="ro-RO" sz="1600" dirty="0"/>
              <a:t>, 3% </a:t>
            </a:r>
            <a:r>
              <a:rPr lang="ro-RO" sz="1600" dirty="0" err="1"/>
              <a:t>say</a:t>
            </a:r>
            <a:r>
              <a:rPr lang="ro-RO" sz="1600" dirty="0"/>
              <a:t> </a:t>
            </a:r>
            <a:r>
              <a:rPr lang="ro-RO" sz="1600" dirty="0" err="1"/>
              <a:t>they</a:t>
            </a:r>
            <a:r>
              <a:rPr lang="ro-RO" sz="1600" dirty="0"/>
              <a:t> </a:t>
            </a:r>
            <a:r>
              <a:rPr lang="ro-RO" sz="1600" dirty="0" err="1"/>
              <a:t>have</a:t>
            </a:r>
            <a:r>
              <a:rPr lang="ro-RO" sz="1600" dirty="0"/>
              <a:t> </a:t>
            </a:r>
            <a:r>
              <a:rPr lang="ro-RO" sz="1600" dirty="0" err="1"/>
              <a:t>lunch</a:t>
            </a:r>
            <a:r>
              <a:rPr lang="ro-RO" sz="1600" dirty="0"/>
              <a:t> </a:t>
            </a:r>
            <a:r>
              <a:rPr lang="ro-RO" sz="1600" dirty="0" err="1"/>
              <a:t>and</a:t>
            </a:r>
            <a:r>
              <a:rPr lang="ro-RO" sz="1600" dirty="0"/>
              <a:t> </a:t>
            </a:r>
            <a:r>
              <a:rPr lang="ro-RO" sz="1600" dirty="0" err="1"/>
              <a:t>dinner</a:t>
            </a:r>
            <a:r>
              <a:rPr lang="ro-RO" sz="1600" dirty="0"/>
              <a:t> </a:t>
            </a:r>
            <a:r>
              <a:rPr lang="ro-RO" sz="1600" dirty="0" err="1"/>
              <a:t>every</a:t>
            </a:r>
            <a:r>
              <a:rPr lang="ro-RO" sz="1600" dirty="0"/>
              <a:t> </a:t>
            </a:r>
            <a:r>
              <a:rPr lang="ro-RO" sz="1600" dirty="0" err="1"/>
              <a:t>day</a:t>
            </a:r>
            <a:r>
              <a:rPr lang="ro-RO" sz="1600" dirty="0"/>
              <a:t> </a:t>
            </a:r>
            <a:r>
              <a:rPr lang="ro-RO" sz="1600" dirty="0" err="1"/>
              <a:t>and</a:t>
            </a:r>
            <a:r>
              <a:rPr lang="ro-RO" sz="1600" dirty="0"/>
              <a:t> 2% </a:t>
            </a:r>
            <a:r>
              <a:rPr lang="ro-RO" sz="1600" dirty="0" err="1"/>
              <a:t>choose</a:t>
            </a:r>
            <a:r>
              <a:rPr lang="ro-RO" sz="1600" dirty="0"/>
              <a:t> </a:t>
            </a:r>
            <a:r>
              <a:rPr lang="ro-RO" sz="1600" dirty="0" err="1"/>
              <a:t>to</a:t>
            </a:r>
            <a:r>
              <a:rPr lang="ro-RO" sz="1600" dirty="0"/>
              <a:t> </a:t>
            </a:r>
            <a:r>
              <a:rPr lang="ro-RO" sz="1600" dirty="0" err="1"/>
              <a:t>have</a:t>
            </a:r>
            <a:r>
              <a:rPr lang="ro-RO" sz="1600" dirty="0"/>
              <a:t> </a:t>
            </a:r>
            <a:r>
              <a:rPr lang="ro-RO" sz="1600" dirty="0" err="1"/>
              <a:t>supper</a:t>
            </a:r>
            <a:r>
              <a:rPr lang="ro-RO" sz="1600" dirty="0"/>
              <a:t> </a:t>
            </a:r>
            <a:r>
              <a:rPr lang="ro-RO" sz="1600" dirty="0" err="1"/>
              <a:t>every</a:t>
            </a:r>
            <a:r>
              <a:rPr lang="ro-RO" sz="1600" dirty="0"/>
              <a:t> </a:t>
            </a:r>
            <a:r>
              <a:rPr lang="ro-RO" sz="1600" dirty="0" err="1"/>
              <a:t>day</a:t>
            </a:r>
            <a:r>
              <a:rPr lang="ro-RO" sz="1600" dirty="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 xmlns:p14="http://schemas.microsoft.com/office/powerpoint/2010/main" val="3877396285"/>
              </p:ext>
            </p:extLst>
          </p:nvPr>
        </p:nvGraphicFramePr>
        <p:xfrm>
          <a:off x="642910" y="714373"/>
          <a:ext cx="8072495" cy="3429006"/>
        </p:xfrm>
        <a:graphic>
          <a:graphicData uri="http://schemas.openxmlformats.org/drawingml/2006/table">
            <a:tbl>
              <a:tblPr/>
              <a:tblGrid>
                <a:gridCol w="5791937">
                  <a:extLst>
                    <a:ext uri="{9D8B030D-6E8A-4147-A177-3AD203B41FA5}">
                      <a16:colId xmlns="" xmlns:a16="http://schemas.microsoft.com/office/drawing/2014/main" val="20000"/>
                    </a:ext>
                  </a:extLst>
                </a:gridCol>
                <a:gridCol w="1140279">
                  <a:extLst>
                    <a:ext uri="{9D8B030D-6E8A-4147-A177-3AD203B41FA5}">
                      <a16:colId xmlns="" xmlns:a16="http://schemas.microsoft.com/office/drawing/2014/main" val="20001"/>
                    </a:ext>
                  </a:extLst>
                </a:gridCol>
                <a:gridCol w="1140279">
                  <a:extLst>
                    <a:ext uri="{9D8B030D-6E8A-4147-A177-3AD203B41FA5}">
                      <a16:colId xmlns="" xmlns:a16="http://schemas.microsoft.com/office/drawing/2014/main" val="20002"/>
                    </a:ext>
                  </a:extLst>
                </a:gridCol>
              </a:tblGrid>
              <a:tr h="571501">
                <a:tc gridSpan="2">
                  <a:txBody>
                    <a:bodyPr/>
                    <a:lstStyle/>
                    <a:p>
                      <a:pPr algn="l" fontAlgn="b"/>
                      <a:r>
                        <a:rPr lang="en-US" sz="1600" b="1" i="0" u="none" strike="noStrike" dirty="0" smtClean="0">
                          <a:solidFill>
                            <a:srgbClr val="000000"/>
                          </a:solidFill>
                          <a:latin typeface="Calibri"/>
                        </a:rPr>
                        <a:t>3 A) How </a:t>
                      </a:r>
                      <a:r>
                        <a:rPr lang="en-US" sz="1600" b="1" i="0" u="none" strike="noStrike" dirty="0">
                          <a:solidFill>
                            <a:srgbClr val="000000"/>
                          </a:solidFill>
                          <a:latin typeface="Calibri"/>
                        </a:rPr>
                        <a:t>often do you have hot meals during the week? </a:t>
                      </a:r>
                    </a:p>
                  </a:txBody>
                  <a:tcPr marL="9525" marR="9525" marT="9525" marB="0" anchor="b">
                    <a:lnL>
                      <a:noFill/>
                    </a:lnL>
                    <a:lnR>
                      <a:noFill/>
                    </a:lnR>
                    <a:lnT>
                      <a:noFill/>
                    </a:lnT>
                    <a:lnB>
                      <a:noFill/>
                    </a:lnB>
                  </a:tcPr>
                </a:tc>
                <a:tc hMerge="1">
                  <a:txBody>
                    <a:bodyPr/>
                    <a:lstStyle/>
                    <a:p>
                      <a:endParaRPr lang="en-US"/>
                    </a:p>
                  </a:txBody>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0"/>
                  </a:ext>
                </a:extLst>
              </a:tr>
              <a:tr h="571501">
                <a:tc>
                  <a:txBody>
                    <a:bodyPr/>
                    <a:lstStyle/>
                    <a:p>
                      <a:pPr algn="l" fontAlgn="b"/>
                      <a:r>
                        <a:rPr lang="en-US" sz="1600" b="1" i="0" u="none" strike="noStrike">
                          <a:solidFill>
                            <a:srgbClr val="000000"/>
                          </a:solidFill>
                          <a:latin typeface="Calibri"/>
                        </a:rPr>
                        <a:t>more than 3 times a day</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4%</a:t>
                      </a:r>
                    </a:p>
                  </a:txBody>
                  <a:tcPr marL="9525" marR="9525" marT="9525" marB="0" anchor="b">
                    <a:lnL>
                      <a:noFill/>
                    </a:lnL>
                    <a:lnR>
                      <a:noFill/>
                    </a:lnR>
                    <a:lnT>
                      <a:noFill/>
                    </a:lnT>
                    <a:lnB>
                      <a:noFill/>
                    </a:lnB>
                  </a:tcPr>
                </a:tc>
                <a:extLst>
                  <a:ext uri="{0D108BD9-81ED-4DB2-BD59-A6C34878D82A}">
                    <a16:rowId xmlns="" xmlns:a16="http://schemas.microsoft.com/office/drawing/2014/main" val="10001"/>
                  </a:ext>
                </a:extLst>
              </a:tr>
              <a:tr h="571501">
                <a:tc>
                  <a:txBody>
                    <a:bodyPr/>
                    <a:lstStyle/>
                    <a:p>
                      <a:pPr algn="l" fontAlgn="b"/>
                      <a:r>
                        <a:rPr lang="en-US" sz="1600" b="1" i="0" u="none" strike="noStrike">
                          <a:solidFill>
                            <a:srgbClr val="000000"/>
                          </a:solidFill>
                          <a:latin typeface="Calibri"/>
                        </a:rPr>
                        <a:t>never</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3%</a:t>
                      </a:r>
                    </a:p>
                  </a:txBody>
                  <a:tcPr marL="9525" marR="9525" marT="9525" marB="0" anchor="b">
                    <a:lnL>
                      <a:noFill/>
                    </a:lnL>
                    <a:lnR>
                      <a:noFill/>
                    </a:lnR>
                    <a:lnT>
                      <a:noFill/>
                    </a:lnT>
                    <a:lnB>
                      <a:noFill/>
                    </a:lnB>
                  </a:tcPr>
                </a:tc>
                <a:extLst>
                  <a:ext uri="{0D108BD9-81ED-4DB2-BD59-A6C34878D82A}">
                    <a16:rowId xmlns="" xmlns:a16="http://schemas.microsoft.com/office/drawing/2014/main" val="10002"/>
                  </a:ext>
                </a:extLst>
              </a:tr>
              <a:tr h="571501">
                <a:tc>
                  <a:txBody>
                    <a:bodyPr/>
                    <a:lstStyle/>
                    <a:p>
                      <a:pPr algn="l" fontAlgn="b"/>
                      <a:r>
                        <a:rPr lang="en-US" sz="1600" b="1" i="0" u="none" strike="noStrike" dirty="0">
                          <a:solidFill>
                            <a:srgbClr val="000000"/>
                          </a:solidFill>
                          <a:latin typeface="Calibri"/>
                        </a:rPr>
                        <a:t>once a day</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46%</a:t>
                      </a:r>
                    </a:p>
                  </a:txBody>
                  <a:tcPr marL="9525" marR="9525" marT="9525" marB="0" anchor="b">
                    <a:lnL>
                      <a:noFill/>
                    </a:lnL>
                    <a:lnR>
                      <a:noFill/>
                    </a:lnR>
                    <a:lnT>
                      <a:noFill/>
                    </a:lnT>
                    <a:lnB>
                      <a:noFill/>
                    </a:lnB>
                  </a:tcPr>
                </a:tc>
                <a:extLst>
                  <a:ext uri="{0D108BD9-81ED-4DB2-BD59-A6C34878D82A}">
                    <a16:rowId xmlns="" xmlns:a16="http://schemas.microsoft.com/office/drawing/2014/main" val="10003"/>
                  </a:ext>
                </a:extLst>
              </a:tr>
              <a:tr h="571501">
                <a:tc>
                  <a:txBody>
                    <a:bodyPr/>
                    <a:lstStyle/>
                    <a:p>
                      <a:pPr algn="l" fontAlgn="b"/>
                      <a:r>
                        <a:rPr lang="en-US" sz="1600" b="1" i="0" u="none" strike="noStrike">
                          <a:solidFill>
                            <a:srgbClr val="000000"/>
                          </a:solidFill>
                          <a:latin typeface="Calibri"/>
                        </a:rPr>
                        <a:t>three times a day</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10%</a:t>
                      </a:r>
                    </a:p>
                  </a:txBody>
                  <a:tcPr marL="9525" marR="9525" marT="9525" marB="0" anchor="b">
                    <a:lnL>
                      <a:noFill/>
                    </a:lnL>
                    <a:lnR>
                      <a:noFill/>
                    </a:lnR>
                    <a:lnT>
                      <a:noFill/>
                    </a:lnT>
                    <a:lnB>
                      <a:noFill/>
                    </a:lnB>
                  </a:tcPr>
                </a:tc>
                <a:extLst>
                  <a:ext uri="{0D108BD9-81ED-4DB2-BD59-A6C34878D82A}">
                    <a16:rowId xmlns="" xmlns:a16="http://schemas.microsoft.com/office/drawing/2014/main" val="10004"/>
                  </a:ext>
                </a:extLst>
              </a:tr>
              <a:tr h="571501">
                <a:tc>
                  <a:txBody>
                    <a:bodyPr/>
                    <a:lstStyle/>
                    <a:p>
                      <a:pPr algn="l" fontAlgn="b"/>
                      <a:r>
                        <a:rPr lang="en-US" sz="1600" b="1" i="0" u="none" strike="noStrike" dirty="0">
                          <a:solidFill>
                            <a:srgbClr val="000000"/>
                          </a:solidFill>
                          <a:latin typeface="Calibri"/>
                        </a:rPr>
                        <a:t>twice a day</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dirty="0">
                          <a:solidFill>
                            <a:srgbClr val="000000"/>
                          </a:solidFill>
                          <a:latin typeface="Calibri"/>
                        </a:rPr>
                        <a:t>37%</a:t>
                      </a:r>
                    </a:p>
                  </a:txBody>
                  <a:tcPr marL="9525" marR="9525" marT="9525" marB="0" anchor="b">
                    <a:lnL>
                      <a:noFill/>
                    </a:lnL>
                    <a:lnR>
                      <a:noFill/>
                    </a:lnR>
                    <a:lnT>
                      <a:noFill/>
                    </a:lnT>
                    <a:lnB>
                      <a:noFill/>
                    </a:lnB>
                  </a:tcPr>
                </a:tc>
                <a:extLst>
                  <a:ext uri="{0D108BD9-81ED-4DB2-BD59-A6C34878D82A}">
                    <a16:rowId xmlns="" xmlns:a16="http://schemas.microsoft.com/office/drawing/2014/main" val="10005"/>
                  </a:ext>
                </a:extLst>
              </a:tr>
            </a:tbl>
          </a:graphicData>
        </a:graphic>
      </p:graphicFrame>
      <p:sp>
        <p:nvSpPr>
          <p:cNvPr id="3" name="Rectangle 2"/>
          <p:cNvSpPr/>
          <p:nvPr/>
        </p:nvSpPr>
        <p:spPr>
          <a:xfrm>
            <a:off x="857224" y="4357694"/>
            <a:ext cx="7643866" cy="1323439"/>
          </a:xfrm>
          <a:prstGeom prst="rect">
            <a:avLst/>
          </a:prstGeom>
        </p:spPr>
        <p:txBody>
          <a:bodyPr wrap="square">
            <a:spAutoFit/>
          </a:bodyPr>
          <a:lstStyle/>
          <a:p>
            <a:pPr algn="ctr"/>
            <a:r>
              <a:rPr lang="ro-RO" sz="1600" dirty="0" smtClean="0">
                <a:cs typeface="Calibri"/>
              </a:rPr>
              <a:t>At this question 4% admit they have hot meals more than 3 times a day, 3% say they don't have hot meals, 46% choose to have 1 hot meal a day, 10% pick to have hot meals 3 times a day and 37% have hot meals 2 times a day.</a:t>
            </a:r>
            <a:endParaRPr lang="ro-RO"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 xmlns:p14="http://schemas.microsoft.com/office/powerpoint/2010/main" val="3451075181"/>
              </p:ext>
            </p:extLst>
          </p:nvPr>
        </p:nvGraphicFramePr>
        <p:xfrm>
          <a:off x="500034" y="785793"/>
          <a:ext cx="7929617" cy="3643338"/>
        </p:xfrm>
        <a:graphic>
          <a:graphicData uri="http://schemas.openxmlformats.org/drawingml/2006/table">
            <a:tbl>
              <a:tblPr/>
              <a:tblGrid>
                <a:gridCol w="5679085">
                  <a:extLst>
                    <a:ext uri="{9D8B030D-6E8A-4147-A177-3AD203B41FA5}">
                      <a16:colId xmlns="" xmlns:a16="http://schemas.microsoft.com/office/drawing/2014/main" val="20000"/>
                    </a:ext>
                  </a:extLst>
                </a:gridCol>
                <a:gridCol w="1125266">
                  <a:extLst>
                    <a:ext uri="{9D8B030D-6E8A-4147-A177-3AD203B41FA5}">
                      <a16:colId xmlns="" xmlns:a16="http://schemas.microsoft.com/office/drawing/2014/main" val="20001"/>
                    </a:ext>
                  </a:extLst>
                </a:gridCol>
                <a:gridCol w="1125266">
                  <a:extLst>
                    <a:ext uri="{9D8B030D-6E8A-4147-A177-3AD203B41FA5}">
                      <a16:colId xmlns="" xmlns:a16="http://schemas.microsoft.com/office/drawing/2014/main" val="20002"/>
                    </a:ext>
                  </a:extLst>
                </a:gridCol>
              </a:tblGrid>
              <a:tr h="607223">
                <a:tc>
                  <a:txBody>
                    <a:bodyPr/>
                    <a:lstStyle/>
                    <a:p>
                      <a:pPr algn="l" fontAlgn="b"/>
                      <a:r>
                        <a:rPr lang="en-US" sz="1600" b="1" i="0" u="none" strike="noStrike" dirty="0" smtClean="0">
                          <a:solidFill>
                            <a:srgbClr val="000000"/>
                          </a:solidFill>
                          <a:latin typeface="Calibri"/>
                        </a:rPr>
                        <a:t>3B) How </a:t>
                      </a:r>
                      <a:r>
                        <a:rPr lang="en-US" sz="1600" b="1" i="0" u="none" strike="noStrike" dirty="0">
                          <a:solidFill>
                            <a:srgbClr val="000000"/>
                          </a:solidFill>
                          <a:latin typeface="Calibri"/>
                        </a:rPr>
                        <a:t>often do you have hot meals at the weekend? </a:t>
                      </a: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0"/>
                  </a:ext>
                </a:extLst>
              </a:tr>
              <a:tr h="607223">
                <a:tc>
                  <a:txBody>
                    <a:bodyPr/>
                    <a:lstStyle/>
                    <a:p>
                      <a:pPr algn="l" fontAlgn="b"/>
                      <a:r>
                        <a:rPr lang="en-US" sz="1600" b="1" i="0" u="none" strike="noStrike">
                          <a:solidFill>
                            <a:srgbClr val="000000"/>
                          </a:solidFill>
                          <a:latin typeface="Calibri"/>
                        </a:rPr>
                        <a:t>more than 3 times a day</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5%</a:t>
                      </a:r>
                    </a:p>
                  </a:txBody>
                  <a:tcPr marL="9525" marR="9525" marT="9525" marB="0" anchor="b">
                    <a:lnL>
                      <a:noFill/>
                    </a:lnL>
                    <a:lnR>
                      <a:noFill/>
                    </a:lnR>
                    <a:lnT>
                      <a:noFill/>
                    </a:lnT>
                    <a:lnB>
                      <a:noFill/>
                    </a:lnB>
                  </a:tcPr>
                </a:tc>
                <a:extLst>
                  <a:ext uri="{0D108BD9-81ED-4DB2-BD59-A6C34878D82A}">
                    <a16:rowId xmlns="" xmlns:a16="http://schemas.microsoft.com/office/drawing/2014/main" val="10001"/>
                  </a:ext>
                </a:extLst>
              </a:tr>
              <a:tr h="607223">
                <a:tc>
                  <a:txBody>
                    <a:bodyPr/>
                    <a:lstStyle/>
                    <a:p>
                      <a:pPr algn="l" fontAlgn="b"/>
                      <a:r>
                        <a:rPr lang="en-US" sz="1600" b="1" i="0" u="none" strike="noStrike">
                          <a:solidFill>
                            <a:srgbClr val="000000"/>
                          </a:solidFill>
                          <a:latin typeface="Calibri"/>
                        </a:rPr>
                        <a:t>never</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3%</a:t>
                      </a:r>
                    </a:p>
                  </a:txBody>
                  <a:tcPr marL="9525" marR="9525" marT="9525" marB="0" anchor="b">
                    <a:lnL>
                      <a:noFill/>
                    </a:lnL>
                    <a:lnR>
                      <a:noFill/>
                    </a:lnR>
                    <a:lnT>
                      <a:noFill/>
                    </a:lnT>
                    <a:lnB>
                      <a:noFill/>
                    </a:lnB>
                  </a:tcPr>
                </a:tc>
                <a:extLst>
                  <a:ext uri="{0D108BD9-81ED-4DB2-BD59-A6C34878D82A}">
                    <a16:rowId xmlns="" xmlns:a16="http://schemas.microsoft.com/office/drawing/2014/main" val="10002"/>
                  </a:ext>
                </a:extLst>
              </a:tr>
              <a:tr h="607223">
                <a:tc>
                  <a:txBody>
                    <a:bodyPr/>
                    <a:lstStyle/>
                    <a:p>
                      <a:pPr algn="l" fontAlgn="b"/>
                      <a:r>
                        <a:rPr lang="en-US" sz="1600" b="1" i="0" u="none" strike="noStrike" dirty="0">
                          <a:solidFill>
                            <a:srgbClr val="000000"/>
                          </a:solidFill>
                          <a:latin typeface="Calibri"/>
                        </a:rPr>
                        <a:t>once a day</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40%</a:t>
                      </a:r>
                    </a:p>
                  </a:txBody>
                  <a:tcPr marL="9525" marR="9525" marT="9525" marB="0" anchor="b">
                    <a:lnL>
                      <a:noFill/>
                    </a:lnL>
                    <a:lnR>
                      <a:noFill/>
                    </a:lnR>
                    <a:lnT>
                      <a:noFill/>
                    </a:lnT>
                    <a:lnB>
                      <a:noFill/>
                    </a:lnB>
                  </a:tcPr>
                </a:tc>
                <a:extLst>
                  <a:ext uri="{0D108BD9-81ED-4DB2-BD59-A6C34878D82A}">
                    <a16:rowId xmlns="" xmlns:a16="http://schemas.microsoft.com/office/drawing/2014/main" val="10003"/>
                  </a:ext>
                </a:extLst>
              </a:tr>
              <a:tr h="607223">
                <a:tc>
                  <a:txBody>
                    <a:bodyPr/>
                    <a:lstStyle/>
                    <a:p>
                      <a:pPr algn="l" fontAlgn="b"/>
                      <a:r>
                        <a:rPr lang="en-US" sz="1600" b="1" i="0" u="none" strike="noStrike" dirty="0">
                          <a:solidFill>
                            <a:srgbClr val="000000"/>
                          </a:solidFill>
                          <a:latin typeface="Calibri"/>
                        </a:rPr>
                        <a:t>three times a day</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15%</a:t>
                      </a:r>
                    </a:p>
                  </a:txBody>
                  <a:tcPr marL="9525" marR="9525" marT="9525" marB="0" anchor="b">
                    <a:lnL>
                      <a:noFill/>
                    </a:lnL>
                    <a:lnR>
                      <a:noFill/>
                    </a:lnR>
                    <a:lnT>
                      <a:noFill/>
                    </a:lnT>
                    <a:lnB>
                      <a:noFill/>
                    </a:lnB>
                  </a:tcPr>
                </a:tc>
                <a:extLst>
                  <a:ext uri="{0D108BD9-81ED-4DB2-BD59-A6C34878D82A}">
                    <a16:rowId xmlns="" xmlns:a16="http://schemas.microsoft.com/office/drawing/2014/main" val="10004"/>
                  </a:ext>
                </a:extLst>
              </a:tr>
              <a:tr h="607223">
                <a:tc>
                  <a:txBody>
                    <a:bodyPr/>
                    <a:lstStyle/>
                    <a:p>
                      <a:pPr algn="l" fontAlgn="b"/>
                      <a:r>
                        <a:rPr lang="en-US" sz="1600" b="1" i="0" u="none" strike="noStrike">
                          <a:solidFill>
                            <a:srgbClr val="000000"/>
                          </a:solidFill>
                          <a:latin typeface="Calibri"/>
                        </a:rPr>
                        <a:t>twice a day</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dirty="0">
                          <a:solidFill>
                            <a:srgbClr val="000000"/>
                          </a:solidFill>
                          <a:latin typeface="Calibri"/>
                        </a:rPr>
                        <a:t>37%</a:t>
                      </a:r>
                    </a:p>
                  </a:txBody>
                  <a:tcPr marL="9525" marR="9525" marT="9525" marB="0" anchor="b">
                    <a:lnL>
                      <a:noFill/>
                    </a:lnL>
                    <a:lnR>
                      <a:noFill/>
                    </a:lnR>
                    <a:lnT>
                      <a:noFill/>
                    </a:lnT>
                    <a:lnB>
                      <a:noFill/>
                    </a:lnB>
                  </a:tcPr>
                </a:tc>
                <a:extLst>
                  <a:ext uri="{0D108BD9-81ED-4DB2-BD59-A6C34878D82A}">
                    <a16:rowId xmlns="" xmlns:a16="http://schemas.microsoft.com/office/drawing/2014/main" val="10005"/>
                  </a:ext>
                </a:extLst>
              </a:tr>
            </a:tbl>
          </a:graphicData>
        </a:graphic>
      </p:graphicFrame>
      <p:sp>
        <p:nvSpPr>
          <p:cNvPr id="3" name="Rectangle 2"/>
          <p:cNvSpPr/>
          <p:nvPr/>
        </p:nvSpPr>
        <p:spPr>
          <a:xfrm>
            <a:off x="785786" y="5214950"/>
            <a:ext cx="7858180" cy="830997"/>
          </a:xfrm>
          <a:prstGeom prst="rect">
            <a:avLst/>
          </a:prstGeom>
        </p:spPr>
        <p:txBody>
          <a:bodyPr wrap="square">
            <a:spAutoFit/>
          </a:bodyPr>
          <a:lstStyle/>
          <a:p>
            <a:pPr algn="ctr"/>
            <a:r>
              <a:rPr lang="ro-RO" sz="1600" dirty="0" smtClean="0">
                <a:cs typeface="Calibri"/>
              </a:rPr>
              <a:t>5% have hot meals more than 3 times a day during the weekend, 3% say they don't have hot meals during the weekend, 40% admit they have only 1 hot meal, 15% pick to have 3 hot meals and 37% admit they have hot meals 2 times a day.</a:t>
            </a:r>
            <a:endParaRPr lang="ro-RO"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1066800" y="685801"/>
          <a:ext cx="7186612" cy="4672025"/>
        </p:xfrm>
        <a:graphic>
          <a:graphicData uri="http://schemas.openxmlformats.org/drawingml/2006/chart">
            <c:chart xmlns:c="http://schemas.openxmlformats.org/drawingml/2006/chart" xmlns:r="http://schemas.openxmlformats.org/officeDocument/2006/relationships" r:id="rId2"/>
          </a:graphicData>
        </a:graphic>
      </p:graphicFrame>
      <p:sp>
        <p:nvSpPr>
          <p:cNvPr id="2" name="CasetăText 1">
            <a:extLst>
              <a:ext uri="{FF2B5EF4-FFF2-40B4-BE49-F238E27FC236}">
                <a16:creationId xmlns="" xmlns:a16="http://schemas.microsoft.com/office/drawing/2014/main" id="{27377FB5-FF93-4B2A-8565-DA12C728653A}"/>
              </a:ext>
            </a:extLst>
          </p:cNvPr>
          <p:cNvSpPr txBox="1"/>
          <p:nvPr/>
        </p:nvSpPr>
        <p:spPr>
          <a:xfrm>
            <a:off x="115965" y="5638800"/>
            <a:ext cx="8885160" cy="615553"/>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ro-RO" sz="1600" dirty="0"/>
              <a:t>4% admit </a:t>
            </a:r>
            <a:r>
              <a:rPr lang="ro-RO" sz="1600" dirty="0" err="1"/>
              <a:t>their</a:t>
            </a:r>
            <a:r>
              <a:rPr lang="ro-RO" sz="1600" dirty="0"/>
              <a:t> </a:t>
            </a:r>
            <a:r>
              <a:rPr lang="ro-RO" sz="1600" dirty="0" err="1"/>
              <a:t>main</a:t>
            </a:r>
            <a:r>
              <a:rPr lang="ro-RO" sz="1600" dirty="0"/>
              <a:t> </a:t>
            </a:r>
            <a:r>
              <a:rPr lang="ro-RO" sz="1600" dirty="0" err="1"/>
              <a:t>meals</a:t>
            </a:r>
            <a:r>
              <a:rPr lang="ro-RO" sz="1600" dirty="0"/>
              <a:t> are fast </a:t>
            </a:r>
            <a:r>
              <a:rPr lang="ro-RO" sz="1600" dirty="0" err="1"/>
              <a:t>food</a:t>
            </a:r>
            <a:r>
              <a:rPr lang="ro-RO" sz="1600" dirty="0"/>
              <a:t>, 88% </a:t>
            </a:r>
            <a:r>
              <a:rPr lang="ro-RO" sz="1600" dirty="0" err="1"/>
              <a:t>say</a:t>
            </a:r>
            <a:r>
              <a:rPr lang="ro-RO" sz="1600" dirty="0"/>
              <a:t> </a:t>
            </a:r>
            <a:r>
              <a:rPr lang="ro-RO" sz="1600" dirty="0" err="1"/>
              <a:t>that</a:t>
            </a:r>
            <a:r>
              <a:rPr lang="ro-RO" sz="1600" dirty="0"/>
              <a:t> </a:t>
            </a:r>
            <a:r>
              <a:rPr lang="ro-RO" sz="1600" dirty="0" err="1"/>
              <a:t>they</a:t>
            </a:r>
            <a:r>
              <a:rPr lang="ro-RO" sz="1600" dirty="0"/>
              <a:t> </a:t>
            </a:r>
            <a:r>
              <a:rPr lang="ro-RO" sz="1600" dirty="0" err="1"/>
              <a:t>mostly</a:t>
            </a:r>
            <a:r>
              <a:rPr lang="ro-RO" sz="1600" dirty="0"/>
              <a:t> </a:t>
            </a:r>
            <a:r>
              <a:rPr lang="ro-RO" sz="1600" dirty="0" err="1"/>
              <a:t>have</a:t>
            </a:r>
            <a:r>
              <a:rPr lang="ro-RO" sz="1600" dirty="0"/>
              <a:t> </a:t>
            </a:r>
            <a:r>
              <a:rPr lang="ro-RO" sz="1600" dirty="0" err="1"/>
              <a:t>freshly</a:t>
            </a:r>
            <a:r>
              <a:rPr lang="ro-RO" sz="1600" dirty="0"/>
              <a:t> </a:t>
            </a:r>
            <a:r>
              <a:rPr lang="ro-RO" sz="1600" dirty="0" err="1"/>
              <a:t>home-cooked</a:t>
            </a:r>
            <a:r>
              <a:rPr lang="ro-RO" sz="1600" dirty="0"/>
              <a:t> </a:t>
            </a:r>
            <a:r>
              <a:rPr lang="ro-RO" sz="1600" dirty="0" err="1"/>
              <a:t>food</a:t>
            </a:r>
            <a:r>
              <a:rPr lang="ro-RO" sz="1600" dirty="0"/>
              <a:t>, 6% </a:t>
            </a:r>
            <a:r>
              <a:rPr lang="ro-RO" sz="1600" dirty="0" err="1"/>
              <a:t>choose</a:t>
            </a:r>
            <a:r>
              <a:rPr lang="ro-RO" sz="1600" dirty="0"/>
              <a:t> </a:t>
            </a:r>
            <a:r>
              <a:rPr lang="ro-RO" sz="1600" dirty="0" err="1"/>
              <a:t>to</a:t>
            </a:r>
            <a:r>
              <a:rPr lang="ro-RO" sz="1600" dirty="0"/>
              <a:t> </a:t>
            </a:r>
            <a:r>
              <a:rPr lang="ro-RO" sz="1600" dirty="0" err="1"/>
              <a:t>have</a:t>
            </a:r>
            <a:r>
              <a:rPr lang="ro-RO" sz="1600" dirty="0"/>
              <a:t> pre-</a:t>
            </a:r>
            <a:r>
              <a:rPr lang="ro-RO" sz="1600" dirty="0" err="1"/>
              <a:t>cooked</a:t>
            </a:r>
            <a:r>
              <a:rPr lang="ro-RO" sz="1600" dirty="0"/>
              <a:t> </a:t>
            </a:r>
            <a:r>
              <a:rPr lang="ro-RO" sz="1600" dirty="0" err="1"/>
              <a:t>meals</a:t>
            </a:r>
            <a:r>
              <a:rPr lang="ro-RO" sz="1600" dirty="0"/>
              <a:t> </a:t>
            </a:r>
            <a:r>
              <a:rPr lang="ro-RO" sz="1600" dirty="0" err="1"/>
              <a:t>and</a:t>
            </a:r>
            <a:r>
              <a:rPr lang="ro-RO" sz="1600" dirty="0"/>
              <a:t> </a:t>
            </a:r>
            <a:r>
              <a:rPr lang="ro-RO" sz="1600" dirty="0" err="1"/>
              <a:t>only</a:t>
            </a:r>
            <a:r>
              <a:rPr lang="ro-RO" sz="1600" dirty="0"/>
              <a:t> 2% </a:t>
            </a:r>
            <a:r>
              <a:rPr lang="ro-RO" sz="1600" dirty="0" err="1"/>
              <a:t>usually</a:t>
            </a:r>
            <a:r>
              <a:rPr lang="ro-RO" sz="1600" dirty="0"/>
              <a:t> </a:t>
            </a:r>
            <a:r>
              <a:rPr lang="ro-RO" sz="1600" dirty="0" err="1"/>
              <a:t>eat</a:t>
            </a:r>
            <a:r>
              <a:rPr lang="ro-RO" sz="1600" dirty="0"/>
              <a:t> at a restaurant</a:t>
            </a:r>
            <a:r>
              <a:rPr lang="ro-RO" dirty="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 xmlns:p14="http://schemas.microsoft.com/office/powerpoint/2010/main" val="2684484577"/>
              </p:ext>
            </p:extLst>
          </p:nvPr>
        </p:nvGraphicFramePr>
        <p:xfrm>
          <a:off x="357158" y="214290"/>
          <a:ext cx="8358245" cy="4500594"/>
        </p:xfrm>
        <a:graphic>
          <a:graphicData uri="http://schemas.openxmlformats.org/drawingml/2006/chart">
            <c:chart xmlns:c="http://schemas.openxmlformats.org/drawingml/2006/chart" xmlns:r="http://schemas.openxmlformats.org/officeDocument/2006/relationships" r:id="rId2"/>
          </a:graphicData>
        </a:graphic>
      </p:graphicFrame>
      <p:sp>
        <p:nvSpPr>
          <p:cNvPr id="2" name="CasetăText 1">
            <a:extLst>
              <a:ext uri="{FF2B5EF4-FFF2-40B4-BE49-F238E27FC236}">
                <a16:creationId xmlns="" xmlns:a16="http://schemas.microsoft.com/office/drawing/2014/main" id="{FEA89F40-4F5A-4D06-93D7-0098952991F0}"/>
              </a:ext>
            </a:extLst>
          </p:cNvPr>
          <p:cNvSpPr txBox="1"/>
          <p:nvPr/>
        </p:nvSpPr>
        <p:spPr>
          <a:xfrm>
            <a:off x="0" y="5072074"/>
            <a:ext cx="8935236" cy="181588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ro-RO" sz="1600" dirty="0"/>
              <a:t>At </a:t>
            </a:r>
            <a:r>
              <a:rPr lang="ro-RO" sz="1600" dirty="0" err="1"/>
              <a:t>this</a:t>
            </a:r>
            <a:r>
              <a:rPr lang="ro-RO" sz="1600" dirty="0"/>
              <a:t> </a:t>
            </a:r>
            <a:r>
              <a:rPr lang="ro-RO" sz="1600" dirty="0" err="1"/>
              <a:t>question</a:t>
            </a:r>
            <a:r>
              <a:rPr lang="ro-RO" sz="1600" dirty="0"/>
              <a:t> 9% </a:t>
            </a:r>
            <a:r>
              <a:rPr lang="ro-RO" sz="1600" dirty="0" err="1"/>
              <a:t>say</a:t>
            </a:r>
            <a:r>
              <a:rPr lang="ro-RO" sz="1600" dirty="0"/>
              <a:t> </a:t>
            </a:r>
            <a:r>
              <a:rPr lang="ro-RO" sz="1600" dirty="0" err="1"/>
              <a:t>their</a:t>
            </a:r>
            <a:r>
              <a:rPr lang="ro-RO" sz="1600" dirty="0"/>
              <a:t> </a:t>
            </a:r>
            <a:r>
              <a:rPr lang="ro-RO" sz="1600" dirty="0" err="1"/>
              <a:t>main</a:t>
            </a:r>
            <a:r>
              <a:rPr lang="ro-RO" sz="1600" dirty="0"/>
              <a:t> </a:t>
            </a:r>
            <a:r>
              <a:rPr lang="ro-RO" sz="1600" dirty="0" err="1"/>
              <a:t>meals</a:t>
            </a:r>
            <a:r>
              <a:rPr lang="ro-RO" sz="1600" dirty="0"/>
              <a:t> are </a:t>
            </a:r>
            <a:r>
              <a:rPr lang="ro-RO" sz="1600" dirty="0" err="1"/>
              <a:t>sour</a:t>
            </a:r>
            <a:r>
              <a:rPr lang="ro-RO" sz="1600" dirty="0"/>
              <a:t>, 7% </a:t>
            </a:r>
            <a:r>
              <a:rPr lang="ro-RO" sz="1600" dirty="0" err="1"/>
              <a:t>choose</a:t>
            </a:r>
            <a:r>
              <a:rPr lang="ro-RO" sz="1600" dirty="0"/>
              <a:t> </a:t>
            </a:r>
            <a:r>
              <a:rPr lang="ro-RO" sz="1600" dirty="0" err="1"/>
              <a:t>dairy</a:t>
            </a:r>
            <a:r>
              <a:rPr lang="ro-RO" sz="1600" dirty="0"/>
              <a:t> </a:t>
            </a:r>
            <a:r>
              <a:rPr lang="ro-RO" sz="1600" dirty="0" err="1"/>
              <a:t>products</a:t>
            </a:r>
            <a:r>
              <a:rPr lang="ro-RO" sz="1600" dirty="0"/>
              <a:t> as </a:t>
            </a:r>
            <a:r>
              <a:rPr lang="ro-RO" sz="1600" dirty="0" err="1"/>
              <a:t>their</a:t>
            </a:r>
            <a:r>
              <a:rPr lang="ro-RO" sz="1600" dirty="0"/>
              <a:t> </a:t>
            </a:r>
            <a:r>
              <a:rPr lang="ro-RO" sz="1600" dirty="0" err="1"/>
              <a:t>main</a:t>
            </a:r>
            <a:r>
              <a:rPr lang="ro-RO" sz="1600" dirty="0"/>
              <a:t> </a:t>
            </a:r>
            <a:r>
              <a:rPr lang="ro-RO" sz="1600" dirty="0" err="1"/>
              <a:t>meals</a:t>
            </a:r>
            <a:r>
              <a:rPr lang="ro-RO" sz="1600" dirty="0"/>
              <a:t>, 5% </a:t>
            </a:r>
            <a:r>
              <a:rPr lang="ro-RO" sz="1600" dirty="0" err="1"/>
              <a:t>eat</a:t>
            </a:r>
            <a:r>
              <a:rPr lang="ro-RO" sz="1600" dirty="0"/>
              <a:t> </a:t>
            </a:r>
            <a:r>
              <a:rPr lang="ro-RO" sz="1600" dirty="0" err="1"/>
              <a:t>mostly</a:t>
            </a:r>
            <a:r>
              <a:rPr lang="ro-RO" sz="1600" dirty="0"/>
              <a:t> fast </a:t>
            </a:r>
            <a:r>
              <a:rPr lang="ro-RO" sz="1600" dirty="0" err="1"/>
              <a:t>food</a:t>
            </a:r>
            <a:r>
              <a:rPr lang="ro-RO" sz="1600" dirty="0"/>
              <a:t>, 5% admit </a:t>
            </a:r>
            <a:r>
              <a:rPr lang="ro-RO" sz="1600" dirty="0" err="1"/>
              <a:t>they</a:t>
            </a:r>
            <a:r>
              <a:rPr lang="ro-RO" sz="1600" dirty="0"/>
              <a:t> </a:t>
            </a:r>
            <a:r>
              <a:rPr lang="ro-RO" sz="1600" dirty="0" err="1"/>
              <a:t>eat</a:t>
            </a:r>
            <a:r>
              <a:rPr lang="ro-RO" sz="1600" dirty="0"/>
              <a:t> a lot of </a:t>
            </a:r>
            <a:r>
              <a:rPr lang="ro-RO" sz="1600" dirty="0" err="1"/>
              <a:t>fish</a:t>
            </a:r>
            <a:r>
              <a:rPr lang="ro-RO" sz="1600" dirty="0"/>
              <a:t>, 8% </a:t>
            </a:r>
            <a:r>
              <a:rPr lang="ro-RO" sz="1600" dirty="0" err="1"/>
              <a:t>still</a:t>
            </a:r>
            <a:r>
              <a:rPr lang="ro-RO" sz="1600" dirty="0"/>
              <a:t> </a:t>
            </a:r>
            <a:r>
              <a:rPr lang="ro-RO" sz="1600" dirty="0" err="1"/>
              <a:t>eat</a:t>
            </a:r>
            <a:r>
              <a:rPr lang="ro-RO" sz="1600" dirty="0"/>
              <a:t> </a:t>
            </a:r>
            <a:r>
              <a:rPr lang="ro-RO" sz="1600" dirty="0" err="1"/>
              <a:t>salad</a:t>
            </a:r>
            <a:r>
              <a:rPr lang="ro-RO" sz="1600" dirty="0"/>
              <a:t> as </a:t>
            </a:r>
            <a:r>
              <a:rPr lang="ro-RO" sz="1600" dirty="0" err="1"/>
              <a:t>their</a:t>
            </a:r>
            <a:r>
              <a:rPr lang="ro-RO" sz="1600" dirty="0"/>
              <a:t> </a:t>
            </a:r>
            <a:r>
              <a:rPr lang="ro-RO" sz="1600" dirty="0" err="1"/>
              <a:t>main</a:t>
            </a:r>
            <a:r>
              <a:rPr lang="ro-RO" sz="1600" dirty="0"/>
              <a:t> </a:t>
            </a:r>
            <a:r>
              <a:rPr lang="ro-RO" sz="1600" dirty="0" err="1"/>
              <a:t>meals</a:t>
            </a:r>
            <a:r>
              <a:rPr lang="ro-RO" sz="1600" dirty="0"/>
              <a:t>, 5% admit </a:t>
            </a:r>
            <a:r>
              <a:rPr lang="ro-RO" sz="1600" dirty="0" err="1"/>
              <a:t>they</a:t>
            </a:r>
            <a:r>
              <a:rPr lang="ro-RO" sz="1600" dirty="0"/>
              <a:t> </a:t>
            </a:r>
            <a:r>
              <a:rPr lang="ro-RO" sz="1600" dirty="0" err="1"/>
              <a:t>eat</a:t>
            </a:r>
            <a:r>
              <a:rPr lang="ro-RO" sz="1600" dirty="0"/>
              <a:t> </a:t>
            </a:r>
            <a:r>
              <a:rPr lang="ro-RO" sz="1600" dirty="0" err="1"/>
              <a:t>bologna</a:t>
            </a:r>
            <a:r>
              <a:rPr lang="ro-RO" sz="1600" dirty="0"/>
              <a:t>, 6% </a:t>
            </a:r>
            <a:r>
              <a:rPr lang="ro-RO" sz="1600" dirty="0" err="1"/>
              <a:t>eat</a:t>
            </a:r>
            <a:r>
              <a:rPr lang="ro-RO" sz="1600" dirty="0"/>
              <a:t> a lot of bacon, 5% </a:t>
            </a:r>
            <a:r>
              <a:rPr lang="ro-RO" sz="1600" dirty="0" err="1"/>
              <a:t>pick</a:t>
            </a:r>
            <a:r>
              <a:rPr lang="ro-RO" sz="1600" dirty="0"/>
              <a:t> </a:t>
            </a:r>
            <a:r>
              <a:rPr lang="ro-RO" sz="1600" dirty="0" err="1"/>
              <a:t>salami</a:t>
            </a:r>
            <a:r>
              <a:rPr lang="ro-RO" sz="1600" dirty="0"/>
              <a:t> as </a:t>
            </a:r>
            <a:r>
              <a:rPr lang="ro-RO" sz="1600" dirty="0" err="1"/>
              <a:t>their</a:t>
            </a:r>
            <a:r>
              <a:rPr lang="ro-RO" sz="1600" dirty="0"/>
              <a:t> </a:t>
            </a:r>
            <a:r>
              <a:rPr lang="ro-RO" sz="1600" dirty="0" err="1"/>
              <a:t>main</a:t>
            </a:r>
            <a:r>
              <a:rPr lang="ro-RO" sz="1600" dirty="0"/>
              <a:t> </a:t>
            </a:r>
            <a:r>
              <a:rPr lang="ro-RO" sz="1600" dirty="0" err="1"/>
              <a:t>meal</a:t>
            </a:r>
            <a:r>
              <a:rPr lang="ro-RO" sz="1600" dirty="0"/>
              <a:t>, 6% admit </a:t>
            </a:r>
            <a:r>
              <a:rPr lang="ro-RO" sz="1600" dirty="0" err="1"/>
              <a:t>they</a:t>
            </a:r>
            <a:r>
              <a:rPr lang="ro-RO" sz="1600" dirty="0"/>
              <a:t> </a:t>
            </a:r>
            <a:r>
              <a:rPr lang="ro-RO" sz="1600" dirty="0" err="1"/>
              <a:t>eat</a:t>
            </a:r>
            <a:r>
              <a:rPr lang="ro-RO" sz="1600" dirty="0"/>
              <a:t> </a:t>
            </a:r>
            <a:r>
              <a:rPr lang="ro-RO" sz="1600" dirty="0" err="1"/>
              <a:t>cereals</a:t>
            </a:r>
            <a:r>
              <a:rPr lang="ro-RO" sz="1600" dirty="0"/>
              <a:t> as </a:t>
            </a:r>
            <a:r>
              <a:rPr lang="ro-RO" sz="1600" dirty="0" err="1"/>
              <a:t>their</a:t>
            </a:r>
            <a:r>
              <a:rPr lang="ro-RO" sz="1600" dirty="0"/>
              <a:t> </a:t>
            </a:r>
            <a:r>
              <a:rPr lang="ro-RO" sz="1600" dirty="0" err="1"/>
              <a:t>main</a:t>
            </a:r>
            <a:r>
              <a:rPr lang="ro-RO" sz="1600" dirty="0"/>
              <a:t> </a:t>
            </a:r>
            <a:r>
              <a:rPr lang="ro-RO" sz="1600" dirty="0" err="1"/>
              <a:t>meals</a:t>
            </a:r>
            <a:r>
              <a:rPr lang="ro-RO" sz="1600" dirty="0"/>
              <a:t>, 9% </a:t>
            </a:r>
            <a:r>
              <a:rPr lang="ro-RO" sz="1600" dirty="0" err="1"/>
              <a:t>say</a:t>
            </a:r>
            <a:r>
              <a:rPr lang="ro-RO" sz="1600" dirty="0"/>
              <a:t> </a:t>
            </a:r>
            <a:r>
              <a:rPr lang="ro-RO" sz="1600" dirty="0" err="1"/>
              <a:t>their</a:t>
            </a:r>
            <a:r>
              <a:rPr lang="ro-RO" sz="1600" dirty="0"/>
              <a:t> </a:t>
            </a:r>
            <a:r>
              <a:rPr lang="ro-RO" sz="1600" dirty="0" err="1"/>
              <a:t>main</a:t>
            </a:r>
            <a:r>
              <a:rPr lang="ro-RO" sz="1600" dirty="0"/>
              <a:t> </a:t>
            </a:r>
            <a:r>
              <a:rPr lang="ro-RO" sz="1600" dirty="0" err="1"/>
              <a:t>meals</a:t>
            </a:r>
            <a:r>
              <a:rPr lang="ro-RO" sz="1600" dirty="0"/>
              <a:t> consist of </a:t>
            </a:r>
            <a:r>
              <a:rPr lang="ro-RO" sz="1600" dirty="0" err="1"/>
              <a:t>fruits</a:t>
            </a:r>
            <a:r>
              <a:rPr lang="ro-RO" sz="1600" dirty="0"/>
              <a:t>, 6% </a:t>
            </a:r>
            <a:r>
              <a:rPr lang="ro-RO" sz="1600" dirty="0" err="1"/>
              <a:t>eat</a:t>
            </a:r>
            <a:r>
              <a:rPr lang="ro-RO" sz="1600" dirty="0"/>
              <a:t> a lot of pasta </a:t>
            </a:r>
            <a:r>
              <a:rPr lang="ro-RO" sz="1600" dirty="0" err="1"/>
              <a:t>dishes</a:t>
            </a:r>
            <a:r>
              <a:rPr lang="ro-RO" sz="1600" dirty="0"/>
              <a:t>, 9% </a:t>
            </a:r>
            <a:r>
              <a:rPr lang="ro-RO" sz="1600" dirty="0" err="1"/>
              <a:t>choose</a:t>
            </a:r>
            <a:r>
              <a:rPr lang="ro-RO" sz="1600" dirty="0"/>
              <a:t> </a:t>
            </a:r>
            <a:r>
              <a:rPr lang="ro-RO" sz="1600" dirty="0" err="1"/>
              <a:t>vegetables</a:t>
            </a:r>
            <a:r>
              <a:rPr lang="ro-RO" sz="1600" dirty="0"/>
              <a:t>, 2% </a:t>
            </a:r>
            <a:r>
              <a:rPr lang="ro-RO" sz="1600" dirty="0" err="1"/>
              <a:t>pick</a:t>
            </a:r>
            <a:r>
              <a:rPr lang="ro-RO" sz="1600" dirty="0"/>
              <a:t> </a:t>
            </a:r>
            <a:r>
              <a:rPr lang="ro-RO" sz="1600" dirty="0" err="1"/>
              <a:t>rice</a:t>
            </a:r>
            <a:r>
              <a:rPr lang="ro-RO" sz="1600" dirty="0"/>
              <a:t> </a:t>
            </a:r>
            <a:r>
              <a:rPr lang="ro-RO" sz="1600" dirty="0" err="1"/>
              <a:t>dishes</a:t>
            </a:r>
            <a:r>
              <a:rPr lang="ro-RO" sz="1600" dirty="0"/>
              <a:t> as </a:t>
            </a:r>
            <a:r>
              <a:rPr lang="ro-RO" sz="1600" dirty="0" err="1"/>
              <a:t>their</a:t>
            </a:r>
            <a:r>
              <a:rPr lang="ro-RO" sz="1600" dirty="0"/>
              <a:t> </a:t>
            </a:r>
            <a:r>
              <a:rPr lang="ro-RO" sz="1600" dirty="0" err="1"/>
              <a:t>main</a:t>
            </a:r>
            <a:r>
              <a:rPr lang="ro-RO" sz="1600" dirty="0"/>
              <a:t> </a:t>
            </a:r>
            <a:r>
              <a:rPr lang="ro-RO" sz="1600" dirty="0" err="1"/>
              <a:t>meals</a:t>
            </a:r>
            <a:r>
              <a:rPr lang="ro-RO" sz="1600" dirty="0"/>
              <a:t>, 5% admit </a:t>
            </a:r>
            <a:r>
              <a:rPr lang="ro-RO" sz="1600" dirty="0" err="1"/>
              <a:t>they</a:t>
            </a:r>
            <a:r>
              <a:rPr lang="ro-RO" sz="1600" dirty="0"/>
              <a:t> consume </a:t>
            </a:r>
            <a:r>
              <a:rPr lang="ro-RO" sz="1600" dirty="0" err="1"/>
              <a:t>lots</a:t>
            </a:r>
            <a:r>
              <a:rPr lang="ro-RO" sz="1600" dirty="0"/>
              <a:t> of ham, 6% </a:t>
            </a:r>
            <a:r>
              <a:rPr lang="ro-RO" sz="1600" dirty="0" err="1"/>
              <a:t>say</a:t>
            </a:r>
            <a:r>
              <a:rPr lang="ro-RO" sz="1600" dirty="0"/>
              <a:t> </a:t>
            </a:r>
            <a:r>
              <a:rPr lang="ro-RO" sz="1600" dirty="0" err="1"/>
              <a:t>their</a:t>
            </a:r>
            <a:r>
              <a:rPr lang="ro-RO" sz="1600" dirty="0"/>
              <a:t> </a:t>
            </a:r>
            <a:r>
              <a:rPr lang="ro-RO" sz="1600" dirty="0" err="1"/>
              <a:t>main</a:t>
            </a:r>
            <a:r>
              <a:rPr lang="ro-RO" sz="1600" dirty="0"/>
              <a:t> </a:t>
            </a:r>
            <a:r>
              <a:rPr lang="ro-RO" sz="1600" dirty="0" err="1"/>
              <a:t>meals</a:t>
            </a:r>
            <a:r>
              <a:rPr lang="ro-RO" sz="1600" dirty="0"/>
              <a:t> consist of </a:t>
            </a:r>
            <a:r>
              <a:rPr lang="ro-RO" sz="1600" dirty="0" err="1"/>
              <a:t>sausages</a:t>
            </a:r>
            <a:r>
              <a:rPr lang="ro-RO" sz="1600" dirty="0"/>
              <a:t> </a:t>
            </a:r>
            <a:r>
              <a:rPr lang="ro-RO" sz="1600" dirty="0" err="1"/>
              <a:t>and</a:t>
            </a:r>
            <a:r>
              <a:rPr lang="ro-RO" sz="1600" dirty="0"/>
              <a:t> 7% </a:t>
            </a:r>
            <a:r>
              <a:rPr lang="ro-RO" sz="1600" dirty="0" err="1"/>
              <a:t>pick</a:t>
            </a:r>
            <a:r>
              <a:rPr lang="ro-RO" sz="1600" dirty="0"/>
              <a:t> </a:t>
            </a:r>
            <a:r>
              <a:rPr lang="ro-RO" sz="1600" dirty="0" err="1"/>
              <a:t>stake</a:t>
            </a:r>
            <a:r>
              <a:rPr lang="ro-RO" sz="1600" dirty="0"/>
              <a:t> as </a:t>
            </a:r>
            <a:r>
              <a:rPr lang="ro-RO" sz="1600" dirty="0" err="1"/>
              <a:t>their</a:t>
            </a:r>
            <a:r>
              <a:rPr lang="ro-RO" sz="1600" dirty="0"/>
              <a:t> </a:t>
            </a:r>
            <a:r>
              <a:rPr lang="ro-RO" sz="1600" dirty="0" err="1"/>
              <a:t>main</a:t>
            </a:r>
            <a:r>
              <a:rPr lang="ro-RO" sz="1600" dirty="0"/>
              <a:t> </a:t>
            </a:r>
            <a:r>
              <a:rPr lang="ro-RO" sz="1600" dirty="0" err="1"/>
              <a:t>meals</a:t>
            </a:r>
            <a:r>
              <a:rPr lang="ro-RO" sz="1600" dirty="0"/>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 xmlns:p14="http://schemas.microsoft.com/office/powerpoint/2010/main" val="1511453765"/>
              </p:ext>
            </p:extLst>
          </p:nvPr>
        </p:nvGraphicFramePr>
        <p:xfrm>
          <a:off x="428596" y="428603"/>
          <a:ext cx="8215371" cy="3429024"/>
        </p:xfrm>
        <a:graphic>
          <a:graphicData uri="http://schemas.openxmlformats.org/drawingml/2006/table">
            <a:tbl>
              <a:tblPr/>
              <a:tblGrid>
                <a:gridCol w="6386557">
                  <a:extLst>
                    <a:ext uri="{9D8B030D-6E8A-4147-A177-3AD203B41FA5}">
                      <a16:colId xmlns="" xmlns:a16="http://schemas.microsoft.com/office/drawing/2014/main" val="20000"/>
                    </a:ext>
                  </a:extLst>
                </a:gridCol>
                <a:gridCol w="914407">
                  <a:extLst>
                    <a:ext uri="{9D8B030D-6E8A-4147-A177-3AD203B41FA5}">
                      <a16:colId xmlns="" xmlns:a16="http://schemas.microsoft.com/office/drawing/2014/main" val="20001"/>
                    </a:ext>
                  </a:extLst>
                </a:gridCol>
                <a:gridCol w="914407">
                  <a:extLst>
                    <a:ext uri="{9D8B030D-6E8A-4147-A177-3AD203B41FA5}">
                      <a16:colId xmlns="" xmlns:a16="http://schemas.microsoft.com/office/drawing/2014/main" val="20002"/>
                    </a:ext>
                  </a:extLst>
                </a:gridCol>
              </a:tblGrid>
              <a:tr h="428628">
                <a:tc gridSpan="2">
                  <a:txBody>
                    <a:bodyPr/>
                    <a:lstStyle/>
                    <a:p>
                      <a:pPr algn="l" fontAlgn="b"/>
                      <a:r>
                        <a:rPr lang="en-US" sz="1600" b="1" i="0" u="none" strike="noStrike" dirty="0" smtClean="0">
                          <a:solidFill>
                            <a:srgbClr val="000000"/>
                          </a:solidFill>
                          <a:latin typeface="Calibri"/>
                        </a:rPr>
                        <a:t>6) When </a:t>
                      </a:r>
                      <a:r>
                        <a:rPr lang="en-US" sz="1600" b="1" i="0" u="none" strike="noStrike" dirty="0">
                          <a:solidFill>
                            <a:srgbClr val="000000"/>
                          </a:solidFill>
                          <a:latin typeface="Calibri"/>
                        </a:rPr>
                        <a:t>you eat at a fast food restaurant, why do you choose to eat there?</a:t>
                      </a:r>
                    </a:p>
                  </a:txBody>
                  <a:tcPr marL="9525" marR="9525" marT="9525" marB="0" anchor="b">
                    <a:lnL>
                      <a:noFill/>
                    </a:lnL>
                    <a:lnR>
                      <a:noFill/>
                    </a:lnR>
                    <a:lnT>
                      <a:noFill/>
                    </a:lnT>
                    <a:lnB>
                      <a:noFill/>
                    </a:lnB>
                  </a:tcPr>
                </a:tc>
                <a:tc hMerge="1">
                  <a:txBody>
                    <a:bodyPr/>
                    <a:lstStyle/>
                    <a:p>
                      <a:endParaRPr lang="en-US"/>
                    </a:p>
                  </a:txBody>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0"/>
                  </a:ext>
                </a:extLst>
              </a:tr>
              <a:tr h="428628">
                <a:tc>
                  <a:txBody>
                    <a:bodyPr/>
                    <a:lstStyle/>
                    <a:p>
                      <a:pPr algn="l" fontAlgn="b"/>
                      <a:r>
                        <a:rPr lang="en-US" sz="1600" b="1" i="0" u="none" strike="noStrike" dirty="0">
                          <a:solidFill>
                            <a:srgbClr val="000000"/>
                          </a:solidFill>
                          <a:latin typeface="Calibri"/>
                        </a:rPr>
                        <a:t>it has a variety of options</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15%</a:t>
                      </a:r>
                    </a:p>
                  </a:txBody>
                  <a:tcPr marL="9525" marR="9525" marT="9525" marB="0" anchor="b">
                    <a:lnL>
                      <a:noFill/>
                    </a:lnL>
                    <a:lnR>
                      <a:noFill/>
                    </a:lnR>
                    <a:lnT>
                      <a:noFill/>
                    </a:lnT>
                    <a:lnB>
                      <a:noFill/>
                    </a:lnB>
                  </a:tcPr>
                </a:tc>
                <a:extLst>
                  <a:ext uri="{0D108BD9-81ED-4DB2-BD59-A6C34878D82A}">
                    <a16:rowId xmlns="" xmlns:a16="http://schemas.microsoft.com/office/drawing/2014/main" val="10001"/>
                  </a:ext>
                </a:extLst>
              </a:tr>
              <a:tr h="428628">
                <a:tc>
                  <a:txBody>
                    <a:bodyPr/>
                    <a:lstStyle/>
                    <a:p>
                      <a:pPr algn="l" fontAlgn="b"/>
                      <a:r>
                        <a:rPr lang="en-US" sz="1600" b="1" i="0" u="none" strike="noStrike" dirty="0">
                          <a:solidFill>
                            <a:srgbClr val="000000"/>
                          </a:solidFill>
                          <a:latin typeface="Calibri"/>
                        </a:rPr>
                        <a:t>it is a </a:t>
                      </a:r>
                      <a:r>
                        <a:rPr lang="en-US" sz="1600" b="1" i="0" u="none" strike="noStrike" dirty="0" smtClean="0">
                          <a:solidFill>
                            <a:srgbClr val="000000"/>
                          </a:solidFill>
                          <a:latin typeface="Calibri"/>
                        </a:rPr>
                        <a:t>treat</a:t>
                      </a:r>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3%</a:t>
                      </a:r>
                    </a:p>
                  </a:txBody>
                  <a:tcPr marL="9525" marR="9525" marT="9525" marB="0" anchor="b">
                    <a:lnL>
                      <a:noFill/>
                    </a:lnL>
                    <a:lnR>
                      <a:noFill/>
                    </a:lnR>
                    <a:lnT>
                      <a:noFill/>
                    </a:lnT>
                    <a:lnB>
                      <a:noFill/>
                    </a:lnB>
                  </a:tcPr>
                </a:tc>
                <a:extLst>
                  <a:ext uri="{0D108BD9-81ED-4DB2-BD59-A6C34878D82A}">
                    <a16:rowId xmlns="" xmlns:a16="http://schemas.microsoft.com/office/drawing/2014/main" val="10002"/>
                  </a:ext>
                </a:extLst>
              </a:tr>
              <a:tr h="428628">
                <a:tc>
                  <a:txBody>
                    <a:bodyPr/>
                    <a:lstStyle/>
                    <a:p>
                      <a:pPr algn="l" fontAlgn="b"/>
                      <a:r>
                        <a:rPr lang="en-US" sz="1600" b="1" i="0" u="none" strike="noStrike">
                          <a:solidFill>
                            <a:srgbClr val="000000"/>
                          </a:solidFill>
                          <a:latin typeface="Calibri"/>
                        </a:rPr>
                        <a:t>it is cheap</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11%</a:t>
                      </a:r>
                    </a:p>
                  </a:txBody>
                  <a:tcPr marL="9525" marR="9525" marT="9525" marB="0" anchor="b">
                    <a:lnL>
                      <a:noFill/>
                    </a:lnL>
                    <a:lnR>
                      <a:noFill/>
                    </a:lnR>
                    <a:lnT>
                      <a:noFill/>
                    </a:lnT>
                    <a:lnB>
                      <a:noFill/>
                    </a:lnB>
                  </a:tcPr>
                </a:tc>
                <a:extLst>
                  <a:ext uri="{0D108BD9-81ED-4DB2-BD59-A6C34878D82A}">
                    <a16:rowId xmlns="" xmlns:a16="http://schemas.microsoft.com/office/drawing/2014/main" val="10003"/>
                  </a:ext>
                </a:extLst>
              </a:tr>
              <a:tr h="428628">
                <a:tc>
                  <a:txBody>
                    <a:bodyPr/>
                    <a:lstStyle/>
                    <a:p>
                      <a:pPr algn="l" fontAlgn="b"/>
                      <a:r>
                        <a:rPr lang="en-US" sz="1600" b="1" i="0" u="none" strike="noStrike">
                          <a:solidFill>
                            <a:srgbClr val="000000"/>
                          </a:solidFill>
                          <a:latin typeface="Calibri"/>
                        </a:rPr>
                        <a:t>it is convenient</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11%</a:t>
                      </a:r>
                    </a:p>
                  </a:txBody>
                  <a:tcPr marL="9525" marR="9525" marT="9525" marB="0" anchor="b">
                    <a:lnL>
                      <a:noFill/>
                    </a:lnL>
                    <a:lnR>
                      <a:noFill/>
                    </a:lnR>
                    <a:lnT>
                      <a:noFill/>
                    </a:lnT>
                    <a:lnB>
                      <a:noFill/>
                    </a:lnB>
                  </a:tcPr>
                </a:tc>
                <a:extLst>
                  <a:ext uri="{0D108BD9-81ED-4DB2-BD59-A6C34878D82A}">
                    <a16:rowId xmlns="" xmlns:a16="http://schemas.microsoft.com/office/drawing/2014/main" val="10004"/>
                  </a:ext>
                </a:extLst>
              </a:tr>
              <a:tr h="428628">
                <a:tc>
                  <a:txBody>
                    <a:bodyPr/>
                    <a:lstStyle/>
                    <a:p>
                      <a:pPr algn="l" fontAlgn="b"/>
                      <a:r>
                        <a:rPr lang="en-US" sz="1600" b="1" i="0" u="none" strike="noStrike" dirty="0">
                          <a:solidFill>
                            <a:srgbClr val="000000"/>
                          </a:solidFill>
                          <a:latin typeface="Calibri"/>
                        </a:rPr>
                        <a:t>it is fashionable</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4%</a:t>
                      </a:r>
                    </a:p>
                  </a:txBody>
                  <a:tcPr marL="9525" marR="9525" marT="9525" marB="0" anchor="b">
                    <a:lnL>
                      <a:noFill/>
                    </a:lnL>
                    <a:lnR>
                      <a:noFill/>
                    </a:lnR>
                    <a:lnT>
                      <a:noFill/>
                    </a:lnT>
                    <a:lnB>
                      <a:noFill/>
                    </a:lnB>
                  </a:tcPr>
                </a:tc>
                <a:extLst>
                  <a:ext uri="{0D108BD9-81ED-4DB2-BD59-A6C34878D82A}">
                    <a16:rowId xmlns="" xmlns:a16="http://schemas.microsoft.com/office/drawing/2014/main" val="10005"/>
                  </a:ext>
                </a:extLst>
              </a:tr>
              <a:tr h="428628">
                <a:tc>
                  <a:txBody>
                    <a:bodyPr/>
                    <a:lstStyle/>
                    <a:p>
                      <a:pPr algn="l" fontAlgn="b"/>
                      <a:r>
                        <a:rPr lang="en-US" sz="1600" b="1" i="0" u="none" strike="noStrike">
                          <a:solidFill>
                            <a:srgbClr val="000000"/>
                          </a:solidFill>
                          <a:latin typeface="Calibri"/>
                        </a:rPr>
                        <a:t>it is tasty</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51%</a:t>
                      </a:r>
                    </a:p>
                  </a:txBody>
                  <a:tcPr marL="9525" marR="9525" marT="9525" marB="0" anchor="b">
                    <a:lnL>
                      <a:noFill/>
                    </a:lnL>
                    <a:lnR>
                      <a:noFill/>
                    </a:lnR>
                    <a:lnT>
                      <a:noFill/>
                    </a:lnT>
                    <a:lnB>
                      <a:noFill/>
                    </a:lnB>
                  </a:tcPr>
                </a:tc>
                <a:extLst>
                  <a:ext uri="{0D108BD9-81ED-4DB2-BD59-A6C34878D82A}">
                    <a16:rowId xmlns="" xmlns:a16="http://schemas.microsoft.com/office/drawing/2014/main" val="10006"/>
                  </a:ext>
                </a:extLst>
              </a:tr>
              <a:tr h="428628">
                <a:tc>
                  <a:txBody>
                    <a:bodyPr/>
                    <a:lstStyle/>
                    <a:p>
                      <a:pPr algn="l" fontAlgn="b"/>
                      <a:r>
                        <a:rPr lang="en-US" sz="1600" b="1" i="0" u="none" strike="noStrike">
                          <a:solidFill>
                            <a:srgbClr val="000000"/>
                          </a:solidFill>
                          <a:latin typeface="Calibri"/>
                        </a:rPr>
                        <a:t>lack of time for my family to cook</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dirty="0">
                          <a:solidFill>
                            <a:srgbClr val="000000"/>
                          </a:solidFill>
                          <a:latin typeface="Calibri"/>
                        </a:rPr>
                        <a:t>5%</a:t>
                      </a:r>
                    </a:p>
                  </a:txBody>
                  <a:tcPr marL="9525" marR="9525" marT="9525" marB="0" anchor="b">
                    <a:lnL>
                      <a:noFill/>
                    </a:lnL>
                    <a:lnR>
                      <a:noFill/>
                    </a:lnR>
                    <a:lnT>
                      <a:noFill/>
                    </a:lnT>
                    <a:lnB>
                      <a:noFill/>
                    </a:lnB>
                  </a:tcPr>
                </a:tc>
                <a:extLst>
                  <a:ext uri="{0D108BD9-81ED-4DB2-BD59-A6C34878D82A}">
                    <a16:rowId xmlns="" xmlns:a16="http://schemas.microsoft.com/office/drawing/2014/main" val="10007"/>
                  </a:ext>
                </a:extLst>
              </a:tr>
            </a:tbl>
          </a:graphicData>
        </a:graphic>
      </p:graphicFrame>
      <p:sp>
        <p:nvSpPr>
          <p:cNvPr id="3" name="Rectangle 2"/>
          <p:cNvSpPr/>
          <p:nvPr/>
        </p:nvSpPr>
        <p:spPr>
          <a:xfrm>
            <a:off x="857224" y="4357694"/>
            <a:ext cx="7429552" cy="1569660"/>
          </a:xfrm>
          <a:prstGeom prst="rect">
            <a:avLst/>
          </a:prstGeom>
        </p:spPr>
        <p:txBody>
          <a:bodyPr wrap="square">
            <a:spAutoFit/>
          </a:bodyPr>
          <a:lstStyle/>
          <a:p>
            <a:pPr algn="ctr"/>
            <a:r>
              <a:rPr lang="ro-RO" sz="1600" dirty="0" smtClean="0">
                <a:cs typeface="Calibri"/>
              </a:rPr>
              <a:t>15% say they choose a restaurant because it has a variety of options, 3% admit they pick a restaurant because it is a trea</a:t>
            </a:r>
            <a:r>
              <a:rPr lang="en-GB" sz="1600" dirty="0" smtClean="0">
                <a:cs typeface="Calibri"/>
              </a:rPr>
              <a:t>t</a:t>
            </a:r>
            <a:r>
              <a:rPr lang="ro-RO" sz="1600" dirty="0" smtClean="0">
                <a:cs typeface="Calibri"/>
              </a:rPr>
              <a:t>, 11% pick it because it's cheap, 11% go to a restaurant because it's convenient, 4% eat at a restaurant because it's fashionable, 51% choose to eat at a restaurant because it's tasty and 5% go at a restaurant because they don't have time to cook. </a:t>
            </a:r>
            <a:endParaRPr lang="ro-RO" sz="1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412</TotalTime>
  <Words>728</Words>
  <Application>Microsoft Office PowerPoint</Application>
  <PresentationFormat>On-screen Show (4:3)</PresentationFormat>
  <Paragraphs>169</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dc:creator>
  <cp:lastModifiedBy>Mirandolina Matei</cp:lastModifiedBy>
  <cp:revision>43</cp:revision>
  <dcterms:created xsi:type="dcterms:W3CDTF">2018-02-19T14:22:38Z</dcterms:created>
  <dcterms:modified xsi:type="dcterms:W3CDTF">2018-03-01T21:15:23Z</dcterms:modified>
</cp:coreProperties>
</file>