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7" r:id="rId2"/>
    <p:sldId id="274" r:id="rId3"/>
    <p:sldId id="277" r:id="rId4"/>
    <p:sldId id="293" r:id="rId5"/>
    <p:sldId id="260" r:id="rId6"/>
    <p:sldId id="278" r:id="rId7"/>
    <p:sldId id="259" r:id="rId8"/>
    <p:sldId id="287" r:id="rId9"/>
    <p:sldId id="286" r:id="rId10"/>
    <p:sldId id="285" r:id="rId11"/>
    <p:sldId id="290" r:id="rId12"/>
    <p:sldId id="261" r:id="rId13"/>
    <p:sldId id="283" r:id="rId14"/>
    <p:sldId id="262" r:id="rId15"/>
    <p:sldId id="279" r:id="rId16"/>
    <p:sldId id="265" r:id="rId17"/>
    <p:sldId id="266" r:id="rId18"/>
    <p:sldId id="267" r:id="rId19"/>
    <p:sldId id="268" r:id="rId20"/>
    <p:sldId id="269" r:id="rId21"/>
    <p:sldId id="282" r:id="rId22"/>
    <p:sldId id="270" r:id="rId23"/>
    <p:sldId id="281" r:id="rId24"/>
    <p:sldId id="280" r:id="rId25"/>
    <p:sldId id="294" r:id="rId26"/>
    <p:sldId id="271" r:id="rId27"/>
    <p:sldId id="289" r:id="rId28"/>
    <p:sldId id="275" r:id="rId29"/>
    <p:sldId id="276" r:id="rId30"/>
    <p:sldId id="272" r:id="rId31"/>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624" autoAdjust="0"/>
  </p:normalViewPr>
  <p:slideViewPr>
    <p:cSldViewPr>
      <p:cViewPr>
        <p:scale>
          <a:sx n="100" d="100"/>
          <a:sy n="100" d="100"/>
        </p:scale>
        <p:origin x="-72" y="5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223D4D9-7113-4FF3-A6AA-D2A24BB715C0}" type="datetimeFigureOut">
              <a:rPr lang="ro-RO" smtClean="0"/>
              <a:pPr/>
              <a:t>15.02.2019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D7D5493-5AA1-432D-9E6E-B4A6CB662B77}" type="slidenum">
              <a:rPr lang="ro-RO" smtClean="0"/>
              <a:pPr/>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23D4D9-7113-4FF3-A6AA-D2A24BB715C0}" type="datetimeFigureOut">
              <a:rPr lang="ro-RO" smtClean="0"/>
              <a:pPr/>
              <a:t>15.02.2019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D7D5493-5AA1-432D-9E6E-B4A6CB662B77}"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23D4D9-7113-4FF3-A6AA-D2A24BB715C0}" type="datetimeFigureOut">
              <a:rPr lang="ro-RO" smtClean="0"/>
              <a:pPr/>
              <a:t>15.02.2019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D7D5493-5AA1-432D-9E6E-B4A6CB662B77}"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23D4D9-7113-4FF3-A6AA-D2A24BB715C0}" type="datetimeFigureOut">
              <a:rPr lang="ro-RO" smtClean="0"/>
              <a:pPr/>
              <a:t>15.02.2019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D7D5493-5AA1-432D-9E6E-B4A6CB662B77}"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23D4D9-7113-4FF3-A6AA-D2A24BB715C0}" type="datetimeFigureOut">
              <a:rPr lang="ro-RO" smtClean="0"/>
              <a:pPr/>
              <a:t>15.02.2019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9D7D5493-5AA1-432D-9E6E-B4A6CB662B77}" type="slidenum">
              <a:rPr lang="ro-RO" smtClean="0"/>
              <a:pPr/>
              <a:t>‹#›</a:t>
            </a:fld>
            <a:endParaRPr lang="ro-R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223D4D9-7113-4FF3-A6AA-D2A24BB715C0}" type="datetimeFigureOut">
              <a:rPr lang="ro-RO" smtClean="0"/>
              <a:pPr/>
              <a:t>15.02.2019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9D7D5493-5AA1-432D-9E6E-B4A6CB662B77}"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223D4D9-7113-4FF3-A6AA-D2A24BB715C0}" type="datetimeFigureOut">
              <a:rPr lang="ro-RO" smtClean="0"/>
              <a:pPr/>
              <a:t>15.02.2019</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9D7D5493-5AA1-432D-9E6E-B4A6CB662B77}" type="slidenum">
              <a:rPr lang="ro-RO" smtClean="0"/>
              <a:pPr/>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223D4D9-7113-4FF3-A6AA-D2A24BB715C0}" type="datetimeFigureOut">
              <a:rPr lang="ro-RO" smtClean="0"/>
              <a:pPr/>
              <a:t>15.02.2019</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9D7D5493-5AA1-432D-9E6E-B4A6CB662B77}"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23D4D9-7113-4FF3-A6AA-D2A24BB715C0}" type="datetimeFigureOut">
              <a:rPr lang="ro-RO" smtClean="0"/>
              <a:pPr/>
              <a:t>15.02.2019</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9D7D5493-5AA1-432D-9E6E-B4A6CB662B77}"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23D4D9-7113-4FF3-A6AA-D2A24BB715C0}" type="datetimeFigureOut">
              <a:rPr lang="ro-RO" smtClean="0"/>
              <a:pPr/>
              <a:t>15.02.2019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9D7D5493-5AA1-432D-9E6E-B4A6CB662B77}" type="slidenum">
              <a:rPr lang="ro-RO" smtClean="0"/>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23D4D9-7113-4FF3-A6AA-D2A24BB715C0}" type="datetimeFigureOut">
              <a:rPr lang="ro-RO" smtClean="0"/>
              <a:pPr/>
              <a:t>15.02.2019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9D7D5493-5AA1-432D-9E6E-B4A6CB662B77}" type="slidenum">
              <a:rPr lang="ro-RO" smtClean="0"/>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23D4D9-7113-4FF3-A6AA-D2A24BB715C0}" type="datetimeFigureOut">
              <a:rPr lang="ro-RO" smtClean="0"/>
              <a:pPr/>
              <a:t>15.02.2019</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7D5493-5AA1-432D-9E6E-B4A6CB662B77}" type="slidenum">
              <a:rPr lang="ro-RO" smtClean="0"/>
              <a:pPr/>
              <a:t>‹#›</a:t>
            </a:fld>
            <a:endParaRPr lang="ro-RO"/>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u 2"/>
          <p:cNvSpPr>
            <a:spLocks noGrp="1"/>
          </p:cNvSpPr>
          <p:nvPr>
            <p:ph type="title"/>
          </p:nvPr>
        </p:nvSpPr>
        <p:spPr>
          <a:xfrm>
            <a:off x="714348" y="4357694"/>
            <a:ext cx="7972452" cy="1928826"/>
          </a:xfrm>
        </p:spPr>
        <p:txBody>
          <a:bodyPr>
            <a:normAutofit/>
          </a:bodyPr>
          <a:lstStyle/>
          <a:p>
            <a:r>
              <a:rPr lang="en-US" sz="1600" b="1" dirty="0" smtClean="0"/>
              <a:t>The  dissemination  workshop for the project activities and results</a:t>
            </a:r>
            <a:r>
              <a:rPr lang="en-US" sz="1600" b="1" dirty="0"/>
              <a:t> </a:t>
            </a:r>
            <a:r>
              <a:rPr lang="en-US" sz="1600" b="1" dirty="0" smtClean="0"/>
              <a:t>that we unfolded during 01.09.2017- 29.01.2019</a:t>
            </a:r>
            <a:br>
              <a:rPr lang="en-US" sz="1600" b="1" dirty="0" smtClean="0"/>
            </a:br>
            <a:r>
              <a:rPr lang="en-US" sz="1600" b="1" dirty="0" smtClean="0"/>
              <a:t/>
            </a:r>
            <a:br>
              <a:rPr lang="en-US" sz="1600" b="1" dirty="0" smtClean="0"/>
            </a:br>
            <a:r>
              <a:rPr lang="en-US" sz="1600" b="1" dirty="0" smtClean="0"/>
              <a:t>Target group: Local community</a:t>
            </a:r>
            <a:br>
              <a:rPr lang="en-US" sz="1600" b="1" dirty="0" smtClean="0"/>
            </a:br>
            <a:r>
              <a:rPr lang="en-US" sz="1600" b="1" dirty="0" smtClean="0"/>
              <a:t>Date of the activity: January 29th 2019</a:t>
            </a:r>
            <a:endParaRPr lang="en-US" sz="1600" dirty="0"/>
          </a:p>
        </p:txBody>
      </p:sp>
      <p:pic>
        <p:nvPicPr>
          <p:cNvPr id="4" name="Picture 1" descr="45734220_2143986022517143_2573432811922915328_n (1).jpg"/>
          <p:cNvPicPr>
            <a:picLocks noChangeAspect="1"/>
          </p:cNvPicPr>
          <p:nvPr/>
        </p:nvPicPr>
        <p:blipFill>
          <a:blip r:embed="rId2"/>
          <a:stretch>
            <a:fillRect/>
          </a:stretch>
        </p:blipFill>
        <p:spPr>
          <a:xfrm>
            <a:off x="285720" y="260649"/>
            <a:ext cx="2643206" cy="27397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CasetăText 6"/>
          <p:cNvSpPr txBox="1"/>
          <p:nvPr/>
        </p:nvSpPr>
        <p:spPr>
          <a:xfrm>
            <a:off x="2786050" y="2214553"/>
            <a:ext cx="6158238" cy="1384995"/>
          </a:xfrm>
          <a:prstGeom prst="rect">
            <a:avLst/>
          </a:prstGeom>
          <a:noFill/>
        </p:spPr>
        <p:txBody>
          <a:bodyPr wrap="square" rtlCol="0">
            <a:spAutoFit/>
          </a:bodyPr>
          <a:lstStyle/>
          <a:p>
            <a:r>
              <a:rPr lang="en-US" sz="2800" dirty="0" smtClean="0">
                <a:effectLst>
                  <a:outerShdw blurRad="292100" dist="38100" dir="2700000" sx="99000" sy="99000" algn="tl">
                    <a:schemeClr val="tx2">
                      <a:lumMod val="50000"/>
                    </a:schemeClr>
                  </a:outerShdw>
                </a:effectLst>
                <a:latin typeface="Bell MT" panose="02020503060305020303" pitchFamily="18" charset="0"/>
                <a:ea typeface="Batang" pitchFamily="18" charset="-127"/>
              </a:rPr>
              <a:t>Youngsters  Nowadays</a:t>
            </a:r>
            <a:r>
              <a:rPr lang="ro-RO" sz="2800" dirty="0" smtClean="0">
                <a:effectLst>
                  <a:outerShdw blurRad="292100" dist="38100" dir="2700000" sx="99000" sy="99000" algn="tl">
                    <a:schemeClr val="tx2">
                      <a:lumMod val="50000"/>
                    </a:schemeClr>
                  </a:outerShdw>
                </a:effectLst>
                <a:latin typeface="Bell MT" panose="02020503060305020303" pitchFamily="18" charset="0"/>
                <a:ea typeface="Batang" pitchFamily="18" charset="-127"/>
              </a:rPr>
              <a:t> </a:t>
            </a:r>
            <a:r>
              <a:rPr lang="en-GB" sz="2800" dirty="0" smtClean="0">
                <a:effectLst>
                  <a:outerShdw blurRad="292100" dist="38100" dir="2700000" sx="99000" sy="99000" algn="tl">
                    <a:schemeClr val="tx2">
                      <a:lumMod val="50000"/>
                    </a:schemeClr>
                  </a:outerShdw>
                </a:effectLst>
                <a:latin typeface="Bell MT" panose="02020503060305020303" pitchFamily="18" charset="0"/>
                <a:ea typeface="Batang" pitchFamily="18" charset="-127"/>
              </a:rPr>
              <a:t>.</a:t>
            </a:r>
          </a:p>
          <a:p>
            <a:pPr algn="ctr"/>
            <a:r>
              <a:rPr lang="en-US" sz="2800" dirty="0" smtClean="0">
                <a:effectLst>
                  <a:outerShdw blurRad="292100" dist="38100" dir="2700000" sx="99000" sy="99000" algn="tl">
                    <a:schemeClr val="tx2">
                      <a:lumMod val="50000"/>
                    </a:schemeClr>
                  </a:outerShdw>
                </a:effectLst>
                <a:latin typeface="Bell MT" panose="02020503060305020303" pitchFamily="18" charset="0"/>
                <a:ea typeface="Batang" pitchFamily="18" charset="-127"/>
              </a:rPr>
              <a:t>Where from , Where to?</a:t>
            </a:r>
            <a:endParaRPr lang="en-US" sz="2800" dirty="0" smtClean="0"/>
          </a:p>
          <a:p>
            <a:endParaRPr lang="ro-RO" sz="2800" dirty="0"/>
          </a:p>
        </p:txBody>
      </p:sp>
      <p:sp>
        <p:nvSpPr>
          <p:cNvPr id="8" name="CasetăText 7"/>
          <p:cNvSpPr txBox="1"/>
          <p:nvPr/>
        </p:nvSpPr>
        <p:spPr>
          <a:xfrm>
            <a:off x="714348" y="3714752"/>
            <a:ext cx="8034116" cy="923330"/>
          </a:xfrm>
          <a:prstGeom prst="rect">
            <a:avLst/>
          </a:prstGeom>
          <a:noFill/>
        </p:spPr>
        <p:txBody>
          <a:bodyPr wrap="square" rtlCol="0">
            <a:spAutoFit/>
          </a:bodyPr>
          <a:lstStyle/>
          <a:p>
            <a:r>
              <a:rPr lang="en-US" b="1" smtClean="0">
                <a:latin typeface="Times New Roman" pitchFamily="18" charset="0"/>
                <a:cs typeface="Times New Roman" pitchFamily="18" charset="0"/>
              </a:rPr>
              <a:t>2017-1-RO01-KA219-037190_1</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smtClean="0"/>
          </a:p>
          <a:p>
            <a:endParaRPr lang="ro-RO" dirty="0"/>
          </a:p>
        </p:txBody>
      </p:sp>
      <p:pic>
        <p:nvPicPr>
          <p:cNvPr id="1036" name="Picture 12"/>
          <p:cNvPicPr>
            <a:picLocks noChangeAspect="1" noChangeArrowheads="1"/>
          </p:cNvPicPr>
          <p:nvPr/>
        </p:nvPicPr>
        <p:blipFill>
          <a:blip r:embed="rId3"/>
          <a:srcRect/>
          <a:stretch>
            <a:fillRect/>
          </a:stretch>
        </p:blipFill>
        <p:spPr bwMode="auto">
          <a:xfrm>
            <a:off x="4787900" y="0"/>
            <a:ext cx="4356100" cy="1874811"/>
          </a:xfrm>
          <a:prstGeom prst="rect">
            <a:avLst/>
          </a:prstGeom>
          <a:noFill/>
          <a:ln w="9525" algn="in">
            <a:noFill/>
            <a:miter lim="800000"/>
            <a:headEnd/>
            <a:tailEnd/>
          </a:ln>
          <a:effectLst/>
        </p:spPr>
      </p:pic>
    </p:spTree>
    <p:extLst>
      <p:ext uri="{BB962C8B-B14F-4D97-AF65-F5344CB8AC3E}">
        <p14:creationId xmlns:p14="http://schemas.microsoft.com/office/powerpoint/2010/main" xmlns="" val="4257335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44462" y="144462"/>
            <a:ext cx="8999537" cy="67135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wnload\6a8eae9d-09d7-4be6-ba74-c64adf4d95be.jpg"/>
          <p:cNvPicPr>
            <a:picLocks noChangeAspect="1" noChangeArrowheads="1"/>
          </p:cNvPicPr>
          <p:nvPr/>
        </p:nvPicPr>
        <p:blipFill>
          <a:blip r:embed="rId2"/>
          <a:srcRect/>
          <a:stretch>
            <a:fillRect/>
          </a:stretch>
        </p:blipFill>
        <p:spPr bwMode="auto">
          <a:xfrm>
            <a:off x="0" y="0"/>
            <a:ext cx="9144000" cy="664371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Download\97e27a5d-1a48-4e25-8762-d3d6e7bf96d2.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1"/>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D:\Download\fe91dd5f-9edd-4bf3-a15e-4cc5330f0a97.jpg"/>
          <p:cNvPicPr>
            <a:picLocks noChangeAspect="1" noChangeArrowheads="1"/>
          </p:cNvPicPr>
          <p:nvPr/>
        </p:nvPicPr>
        <p:blipFill>
          <a:blip r:embed="rId2"/>
          <a:srcRect/>
          <a:stretch>
            <a:fillRect/>
          </a:stretch>
        </p:blipFill>
        <p:spPr bwMode="auto">
          <a:xfrm>
            <a:off x="2285984" y="2428868"/>
            <a:ext cx="6858016" cy="4429132"/>
          </a:xfrm>
          <a:prstGeom prst="rect">
            <a:avLst/>
          </a:prstGeom>
          <a:ln>
            <a:noFill/>
          </a:ln>
          <a:effectLst>
            <a:softEdge rad="112500"/>
          </a:effectLst>
        </p:spPr>
      </p:pic>
      <p:pic>
        <p:nvPicPr>
          <p:cNvPr id="8" name="Picture 2" descr="D:\Download\68ef8e77-da3c-44e7-8016-593a381a6e90.jpg"/>
          <p:cNvPicPr>
            <a:picLocks noChangeAspect="1" noChangeArrowheads="1"/>
          </p:cNvPicPr>
          <p:nvPr/>
        </p:nvPicPr>
        <p:blipFill>
          <a:blip r:embed="rId3"/>
          <a:srcRect/>
          <a:stretch>
            <a:fillRect/>
          </a:stretch>
        </p:blipFill>
        <p:spPr bwMode="auto">
          <a:xfrm>
            <a:off x="142845" y="0"/>
            <a:ext cx="5429288" cy="38576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D:\Download\3a18b01b-7d4b-486d-8271-c32d314532f7.jpg"/>
          <p:cNvPicPr>
            <a:picLocks noChangeAspect="1" noChangeArrowheads="1"/>
          </p:cNvPicPr>
          <p:nvPr/>
        </p:nvPicPr>
        <p:blipFill>
          <a:blip r:embed="rId2"/>
          <a:srcRect/>
          <a:stretch>
            <a:fillRect/>
          </a:stretch>
        </p:blipFill>
        <p:spPr bwMode="auto">
          <a:xfrm>
            <a:off x="0" y="357166"/>
            <a:ext cx="9144000" cy="63579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D:\Download\4e8e422c-ba62-4774-816c-a80c10e046f6.jpg"/>
          <p:cNvPicPr>
            <a:picLocks noChangeAspect="1" noChangeArrowheads="1"/>
          </p:cNvPicPr>
          <p:nvPr/>
        </p:nvPicPr>
        <p:blipFill>
          <a:blip r:embed="rId2"/>
          <a:srcRect/>
          <a:stretch>
            <a:fillRect/>
          </a:stretch>
        </p:blipFill>
        <p:spPr bwMode="auto">
          <a:xfrm>
            <a:off x="2071638" y="2643182"/>
            <a:ext cx="7072362" cy="4214818"/>
          </a:xfrm>
          <a:prstGeom prst="rect">
            <a:avLst/>
          </a:prstGeom>
          <a:ln>
            <a:noFill/>
          </a:ln>
          <a:effectLst>
            <a:softEdge rad="112500"/>
          </a:effectLst>
        </p:spPr>
      </p:pic>
      <p:pic>
        <p:nvPicPr>
          <p:cNvPr id="4" name="Picture 2" descr="D:\Download\68ef8e77-da3c-44e7-8016-593a381a6e90 (1).jpg"/>
          <p:cNvPicPr>
            <a:picLocks noChangeAspect="1" noChangeArrowheads="1"/>
          </p:cNvPicPr>
          <p:nvPr/>
        </p:nvPicPr>
        <p:blipFill>
          <a:blip r:embed="rId3"/>
          <a:srcRect/>
          <a:stretch>
            <a:fillRect/>
          </a:stretch>
        </p:blipFill>
        <p:spPr bwMode="auto">
          <a:xfrm>
            <a:off x="0" y="0"/>
            <a:ext cx="6731015" cy="37861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D:\Download\fa973bec-d5a1-436f-a5bf-387834b43a9a.jpg"/>
          <p:cNvPicPr>
            <a:picLocks noChangeAspect="1" noChangeArrowheads="1"/>
          </p:cNvPicPr>
          <p:nvPr/>
        </p:nvPicPr>
        <p:blipFill>
          <a:blip r:embed="rId2"/>
          <a:srcRect/>
          <a:stretch>
            <a:fillRect/>
          </a:stretch>
        </p:blipFill>
        <p:spPr bwMode="auto">
          <a:xfrm>
            <a:off x="2643174" y="0"/>
            <a:ext cx="6286512" cy="4232654"/>
          </a:xfrm>
          <a:prstGeom prst="rect">
            <a:avLst/>
          </a:prstGeom>
          <a:ln>
            <a:noFill/>
          </a:ln>
          <a:effectLst>
            <a:softEdge rad="112500"/>
          </a:effectLst>
        </p:spPr>
      </p:pic>
      <p:pic>
        <p:nvPicPr>
          <p:cNvPr id="8195" name="Picture 3" descr="D:\Download\47caf9ce-42a1-4891-9d92-db58080f481f.jpg"/>
          <p:cNvPicPr>
            <a:picLocks noChangeAspect="1" noChangeArrowheads="1"/>
          </p:cNvPicPr>
          <p:nvPr/>
        </p:nvPicPr>
        <p:blipFill>
          <a:blip r:embed="rId3"/>
          <a:srcRect/>
          <a:stretch>
            <a:fillRect/>
          </a:stretch>
        </p:blipFill>
        <p:spPr bwMode="auto">
          <a:xfrm>
            <a:off x="214282" y="2285992"/>
            <a:ext cx="6072230" cy="44291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D:\Download\bda18e9f-05c8-4b59-8173-5d9be7889a26.jpg"/>
          <p:cNvPicPr>
            <a:picLocks noChangeAspect="1" noChangeArrowheads="1"/>
          </p:cNvPicPr>
          <p:nvPr/>
        </p:nvPicPr>
        <p:blipFill>
          <a:blip r:embed="rId2"/>
          <a:srcRect/>
          <a:stretch>
            <a:fillRect/>
          </a:stretch>
        </p:blipFill>
        <p:spPr bwMode="auto">
          <a:xfrm>
            <a:off x="3071802" y="0"/>
            <a:ext cx="5857884" cy="3571876"/>
          </a:xfrm>
          <a:prstGeom prst="rect">
            <a:avLst/>
          </a:prstGeom>
          <a:ln>
            <a:noFill/>
          </a:ln>
          <a:effectLst>
            <a:softEdge rad="112500"/>
          </a:effectLst>
        </p:spPr>
      </p:pic>
      <p:pic>
        <p:nvPicPr>
          <p:cNvPr id="9220" name="Picture 4" descr="D:\Download\e1754722-940b-47ae-a0a2-58f46d87faf9.jpg"/>
          <p:cNvPicPr>
            <a:picLocks noChangeAspect="1" noChangeArrowheads="1"/>
          </p:cNvPicPr>
          <p:nvPr/>
        </p:nvPicPr>
        <p:blipFill>
          <a:blip r:embed="rId3"/>
          <a:srcRect/>
          <a:stretch>
            <a:fillRect/>
          </a:stretch>
        </p:blipFill>
        <p:spPr bwMode="auto">
          <a:xfrm>
            <a:off x="0" y="3071810"/>
            <a:ext cx="6500826" cy="35719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Download\7623f686-368f-411a-b825-b8af2091b762.jpg"/>
          <p:cNvPicPr>
            <a:picLocks noChangeAspect="1" noChangeArrowheads="1"/>
          </p:cNvPicPr>
          <p:nvPr/>
        </p:nvPicPr>
        <p:blipFill>
          <a:blip r:embed="rId2"/>
          <a:srcRect/>
          <a:stretch>
            <a:fillRect/>
          </a:stretch>
        </p:blipFill>
        <p:spPr bwMode="auto">
          <a:xfrm>
            <a:off x="357158" y="0"/>
            <a:ext cx="8286808"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38" y="889844"/>
            <a:ext cx="7000924" cy="4093428"/>
          </a:xfrm>
          <a:prstGeom prst="rect">
            <a:avLst/>
          </a:prstGeom>
        </p:spPr>
        <p:txBody>
          <a:bodyPr wrap="square">
            <a:spAutoFit/>
          </a:bodyPr>
          <a:lstStyle/>
          <a:p>
            <a:pPr lvl="0" fontAlgn="base">
              <a:spcBef>
                <a:spcPct val="0"/>
              </a:spcBef>
              <a:spcAft>
                <a:spcPct val="0"/>
              </a:spcAft>
            </a:pPr>
            <a:r>
              <a:rPr lang="en-GB" sz="2000" dirty="0" smtClean="0"/>
              <a:t>The presentation shows the activities that were carried out during the workshop that was organised to disseminate the project results to the local community from </a:t>
            </a:r>
            <a:r>
              <a:rPr lang="en-GB" sz="2000" dirty="0" err="1" smtClean="0"/>
              <a:t>Moreni</a:t>
            </a:r>
            <a:r>
              <a:rPr lang="en-GB" sz="2000" dirty="0" smtClean="0"/>
              <a:t>. This activity was organised according to the plan of dissemination from the application form.  We talked about the final products, how we had achieved them, about the skills that we acquired, about how the Learning , Teaching and Training activities had unfolded. We presented the website, the </a:t>
            </a:r>
            <a:r>
              <a:rPr lang="en-GB" sz="2000" dirty="0" err="1" smtClean="0"/>
              <a:t>Facebook</a:t>
            </a:r>
            <a:r>
              <a:rPr lang="en-GB" sz="2000" dirty="0" smtClean="0"/>
              <a:t> page and we addressed questions about what we had shown. We also conducted an evaluation of the dissemination activity. The people who attended this workshop were students and teachers from our school, </a:t>
            </a:r>
            <a:r>
              <a:rPr lang="ro-RO" sz="2000" dirty="0" smtClean="0"/>
              <a:t> parents, representatives of the Town Hall and of the town library.</a:t>
            </a:r>
            <a:r>
              <a:rPr lang="en-GB" sz="2000"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Download\dd2f1e54-e58f-40ab-9d10-05bc1ed732ea.jpg"/>
          <p:cNvPicPr>
            <a:picLocks noChangeAspect="1" noChangeArrowheads="1"/>
          </p:cNvPicPr>
          <p:nvPr/>
        </p:nvPicPr>
        <p:blipFill>
          <a:blip r:embed="rId2"/>
          <a:srcRect/>
          <a:stretch>
            <a:fillRect/>
          </a:stretch>
        </p:blipFill>
        <p:spPr bwMode="auto">
          <a:xfrm>
            <a:off x="1" y="214290"/>
            <a:ext cx="8786810" cy="62865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24"/>
            <a:ext cx="6286511" cy="5143536"/>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3076575" y="2143116"/>
            <a:ext cx="6067425"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Download\f2885153-fa3a-4f81-909d-e0e731338faf.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44462" y="144462"/>
            <a:ext cx="5713422" cy="4713298"/>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010025" y="2286000"/>
            <a:ext cx="5133975"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Download\d293f239-7766-44d0-95e6-bd264bd5876e.jpg"/>
          <p:cNvPicPr>
            <a:picLocks noChangeAspect="1" noChangeArrowheads="1"/>
          </p:cNvPicPr>
          <p:nvPr/>
        </p:nvPicPr>
        <p:blipFill>
          <a:blip r:embed="rId2"/>
          <a:srcRect/>
          <a:stretch>
            <a:fillRect/>
          </a:stretch>
        </p:blipFill>
        <p:spPr bwMode="auto">
          <a:xfrm>
            <a:off x="0" y="142852"/>
            <a:ext cx="9144000" cy="67151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612845"/>
            <a:ext cx="8643998" cy="2585323"/>
          </a:xfrm>
          <a:prstGeom prst="rect">
            <a:avLst/>
          </a:prstGeom>
        </p:spPr>
        <p:txBody>
          <a:bodyPr wrap="square">
            <a:spAutoFit/>
          </a:bodyPr>
          <a:lstStyle/>
          <a:p>
            <a:r>
              <a:rPr lang="en-GB" dirty="0" smtClean="0">
                <a:solidFill>
                  <a:srgbClr val="212121"/>
                </a:solidFill>
                <a:latin typeface="Arial" pitchFamily="34" charset="0"/>
                <a:ea typeface="Times New Roman" pitchFamily="18" charset="0"/>
                <a:cs typeface="Arial" pitchFamily="34" charset="0"/>
              </a:rPr>
              <a:t>The participants in the project activities told the audience that  through the project activities, the target group had increased their health and wellbeing through healthy eating and sports, they had campaigned directly towards a healthy lifestyle and they had influenced the community to eat healthily. They started to spend their leisure time by doing sports, reading, visiting places that represent our national heritage. They raised their cultural awareness, increased their tolerance and respect for the other cultures and civilisations and they militated against social exclusion. They developed their ICT and English skills. They acquired and developed their leadership, teamwork and organizational skills</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Download\1fd79df0-1ab8-400d-a1fa-e357dc6644c2.jpg"/>
          <p:cNvPicPr>
            <a:picLocks noChangeAspect="1" noChangeArrowheads="1"/>
          </p:cNvPicPr>
          <p:nvPr/>
        </p:nvPicPr>
        <p:blipFill>
          <a:blip r:embed="rId2"/>
          <a:srcRect/>
          <a:stretch>
            <a:fillRect/>
          </a:stretch>
        </p:blipFill>
        <p:spPr bwMode="auto">
          <a:xfrm>
            <a:off x="1000100" y="785794"/>
            <a:ext cx="7143768" cy="53578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wnload\49c4896f-2320-40a6-bd6f-a874895645bc.jpg"/>
          <p:cNvPicPr>
            <a:picLocks noChangeAspect="1" noChangeArrowheads="1"/>
          </p:cNvPicPr>
          <p:nvPr/>
        </p:nvPicPr>
        <p:blipFill>
          <a:blip r:embed="rId2"/>
          <a:srcRect/>
          <a:stretch>
            <a:fillRect/>
          </a:stretch>
        </p:blipFill>
        <p:spPr bwMode="auto">
          <a:xfrm>
            <a:off x="0" y="0"/>
            <a:ext cx="9144000"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5404"/>
          </a:xfrm>
        </p:spPr>
        <p:txBody>
          <a:bodyPr>
            <a:normAutofit fontScale="90000"/>
          </a:bodyPr>
          <a:lstStyle/>
          <a:p>
            <a:endParaRPr lang="en-GB" dirty="0"/>
          </a:p>
        </p:txBody>
      </p:sp>
      <p:pic>
        <p:nvPicPr>
          <p:cNvPr id="2050" name="Picture 2"/>
          <p:cNvPicPr>
            <a:picLocks noGrp="1" noChangeAspect="1" noChangeArrowheads="1"/>
          </p:cNvPicPr>
          <p:nvPr>
            <p:ph idx="1"/>
          </p:nvPr>
        </p:nvPicPr>
        <p:blipFill>
          <a:blip r:embed="rId2"/>
          <a:srcRect/>
          <a:stretch>
            <a:fillRect/>
          </a:stretch>
        </p:blipFill>
        <p:spPr bwMode="auto">
          <a:xfrm>
            <a:off x="0" y="571480"/>
            <a:ext cx="9144000"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44462" y="144462"/>
            <a:ext cx="8999538" cy="64278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Download\ea930ad8-3707-421f-b681-e8878e6795b3.jpg"/>
          <p:cNvPicPr>
            <a:picLocks noChangeAspect="1" noChangeArrowheads="1"/>
          </p:cNvPicPr>
          <p:nvPr/>
        </p:nvPicPr>
        <p:blipFill>
          <a:blip r:embed="rId2"/>
          <a:srcRect/>
          <a:stretch>
            <a:fillRect/>
          </a:stretch>
        </p:blipFill>
        <p:spPr bwMode="auto">
          <a:xfrm>
            <a:off x="0" y="0"/>
            <a:ext cx="9001156" cy="664371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428728" y="714356"/>
            <a:ext cx="6429420" cy="169277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rebuchet MS" pitchFamily="34" charset="0"/>
                <a:cs typeface="Arial" pitchFamily="34" charset="0"/>
              </a:rPr>
              <a:t>This project has been </a:t>
            </a:r>
            <a:r>
              <a:rPr kumimoji="0" lang="en-US" sz="2000" i="0" u="none" strike="noStrike" cap="none" normalizeH="0" baseline="0" dirty="0" smtClean="0">
                <a:ln>
                  <a:noFill/>
                </a:ln>
                <a:solidFill>
                  <a:srgbClr val="000000"/>
                </a:solidFill>
                <a:effectLst/>
                <a:latin typeface="Trebuchet MS" pitchFamily="34" charset="0"/>
                <a:cs typeface="Arial" pitchFamily="34" charset="0"/>
              </a:rPr>
              <a:t>funded with support from the European Commission</a:t>
            </a:r>
            <a:r>
              <a:rPr kumimoji="0" lang="en-US" sz="2000" b="1" i="0" u="none" strike="noStrike" cap="none" normalizeH="0" baseline="0" dirty="0" smtClean="0">
                <a:ln>
                  <a:noFill/>
                </a:ln>
                <a:solidFill>
                  <a:srgbClr val="000000"/>
                </a:solidFill>
                <a:effectLst/>
                <a:latin typeface="Trebuchet MS" pitchFamily="34" charset="0"/>
                <a:cs typeface="Arial" pitchFamily="34" charset="0"/>
              </a:rPr>
              <a:t>. This publication reflects the views only of the author, and the Commission cannot be held responsible for any use which may be made of the information contained therein.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4345"/>
            <a:ext cx="9144000" cy="3139321"/>
          </a:xfrm>
          <a:prstGeom prst="rect">
            <a:avLst/>
          </a:prstGeom>
        </p:spPr>
        <p:txBody>
          <a:bodyPr wrap="square">
            <a:spAutoFit/>
          </a:bodyPr>
          <a:lstStyle/>
          <a:p>
            <a:pPr lvl="0" fontAlgn="base">
              <a:spcBef>
                <a:spcPct val="0"/>
              </a:spcBef>
              <a:spcAft>
                <a:spcPct val="0"/>
              </a:spcAft>
            </a:pPr>
            <a:r>
              <a:rPr lang="en-GB" dirty="0" smtClean="0">
                <a:solidFill>
                  <a:srgbClr val="222222"/>
                </a:solidFill>
                <a:ea typeface="Times New Roman" pitchFamily="18" charset="0"/>
                <a:cs typeface="Courier New" pitchFamily="49" charset="0"/>
              </a:rPr>
              <a:t>We informed of the activities  for the first LTT Activities ( C1- at the Portuguese school) , the second LTT Activities ( C2- at the Italian school), of the campaigns ‘A Healthy Eating Week’ and ‘A Day of Sports’, that we did at local level. We talked about the way we made the selection of the teams for the meetings according to the selection criteria published at the beginning of the preparatory work for the each meeting, how we prepared the materials and organised our safe participation.</a:t>
            </a:r>
            <a:r>
              <a:rPr lang="en-GB" dirty="0" smtClean="0">
                <a:solidFill>
                  <a:srgbClr val="212121"/>
                </a:solidFill>
                <a:ea typeface="Times New Roman" pitchFamily="18" charset="0"/>
                <a:cs typeface="Courier New" pitchFamily="49" charset="0"/>
              </a:rPr>
              <a:t> We informed about the final products, we presented them and asked the participants specific questions about traditional food, national sports, reading habits, leisure time activities, reading habits, we talked about how we can make students read more through teaching literature in a pleasant. </a:t>
            </a:r>
          </a:p>
          <a:p>
            <a:pPr lvl="0" fontAlgn="base">
              <a:spcBef>
                <a:spcPct val="0"/>
              </a:spcBef>
              <a:spcAft>
                <a:spcPct val="0"/>
              </a:spcAft>
            </a:pPr>
            <a:r>
              <a:rPr lang="en-GB" dirty="0" smtClean="0">
                <a:solidFill>
                  <a:srgbClr val="212121"/>
                </a:solidFill>
                <a:ea typeface="Times New Roman" pitchFamily="18" charset="0"/>
                <a:cs typeface="Courier New" pitchFamily="49" charset="0"/>
              </a:rPr>
              <a:t> We also presented the project website, </a:t>
            </a:r>
            <a:r>
              <a:rPr lang="en-GB" dirty="0" err="1" smtClean="0">
                <a:solidFill>
                  <a:srgbClr val="212121"/>
                </a:solidFill>
                <a:ea typeface="Times New Roman" pitchFamily="18" charset="0"/>
                <a:cs typeface="Courier New" pitchFamily="49" charset="0"/>
              </a:rPr>
              <a:t>Facebook</a:t>
            </a:r>
            <a:r>
              <a:rPr lang="en-GB" dirty="0" smtClean="0">
                <a:solidFill>
                  <a:srgbClr val="212121"/>
                </a:solidFill>
                <a:ea typeface="Times New Roman" pitchFamily="18" charset="0"/>
                <a:cs typeface="Courier New" pitchFamily="49" charset="0"/>
              </a:rPr>
              <a:t> community and </a:t>
            </a:r>
            <a:r>
              <a:rPr lang="en-GB" dirty="0" err="1" smtClean="0">
                <a:solidFill>
                  <a:srgbClr val="212121"/>
                </a:solidFill>
                <a:ea typeface="Times New Roman" pitchFamily="18" charset="0"/>
                <a:cs typeface="Courier New" pitchFamily="49" charset="0"/>
              </a:rPr>
              <a:t>Twinspace</a:t>
            </a:r>
            <a:r>
              <a:rPr lang="en-GB" dirty="0" smtClean="0">
                <a:solidFill>
                  <a:srgbClr val="212121"/>
                </a:solidFill>
                <a:ea typeface="Times New Roman" pitchFamily="18" charset="0"/>
                <a:cs typeface="Courier New" pitchFamily="49" charset="0"/>
              </a:rPr>
              <a:t>.</a:t>
            </a:r>
            <a:r>
              <a:rPr lang="en-GB" dirty="0" smtClean="0">
                <a:ea typeface="Times New Roman" pitchFamily="18" charset="0"/>
                <a:cs typeface="Courier New" pitchFamily="49" charset="0"/>
              </a:rPr>
              <a:t/>
            </a:r>
            <a:br>
              <a:rPr lang="en-GB" dirty="0" smtClean="0">
                <a:ea typeface="Times New Roman" pitchFamily="18" charset="0"/>
                <a:cs typeface="Courier New" pitchFamily="49" charset="0"/>
              </a:rPr>
            </a:br>
            <a:endParaRPr lang="en-GB" dirty="0" smtClean="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Download\439b570e-6a11-4c13-a32b-5b618d3bcfdd.jpg"/>
          <p:cNvPicPr>
            <a:picLocks noChangeAspect="1" noChangeArrowheads="1"/>
          </p:cNvPicPr>
          <p:nvPr/>
        </p:nvPicPr>
        <p:blipFill>
          <a:blip r:embed="rId2"/>
          <a:srcRect/>
          <a:stretch>
            <a:fillRect/>
          </a:stretch>
        </p:blipFill>
        <p:spPr bwMode="auto">
          <a:xfrm>
            <a:off x="0" y="142852"/>
            <a:ext cx="6429388" cy="5357850"/>
          </a:xfrm>
          <a:prstGeom prst="rect">
            <a:avLst/>
          </a:prstGeom>
          <a:ln>
            <a:noFill/>
          </a:ln>
          <a:effectLst>
            <a:softEdge rad="112500"/>
          </a:effectLst>
        </p:spPr>
      </p:pic>
      <p:pic>
        <p:nvPicPr>
          <p:cNvPr id="2050" name="Picture 2" descr="D:\Download\069f00c9-492c-4c02-b3f0-ef8c0e9abca0.jpg"/>
          <p:cNvPicPr>
            <a:picLocks noChangeAspect="1" noChangeArrowheads="1"/>
          </p:cNvPicPr>
          <p:nvPr/>
        </p:nvPicPr>
        <p:blipFill>
          <a:blip r:embed="rId3"/>
          <a:srcRect/>
          <a:stretch>
            <a:fillRect/>
          </a:stretch>
        </p:blipFill>
        <p:spPr bwMode="auto">
          <a:xfrm>
            <a:off x="4714876" y="0"/>
            <a:ext cx="4429124"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Download\17907d47-1b7e-47e7-810b-a10aa9d9e225.jpg"/>
          <p:cNvPicPr>
            <a:picLocks noChangeAspect="1" noChangeArrowheads="1"/>
          </p:cNvPicPr>
          <p:nvPr/>
        </p:nvPicPr>
        <p:blipFill>
          <a:blip r:embed="rId2"/>
          <a:srcRect/>
          <a:stretch>
            <a:fillRect/>
          </a:stretch>
        </p:blipFill>
        <p:spPr bwMode="auto">
          <a:xfrm>
            <a:off x="0" y="142852"/>
            <a:ext cx="9144000" cy="67151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wnload\cb215761-3472-4969-8609-f551327cf3d7.jpg"/>
          <p:cNvPicPr>
            <a:picLocks noChangeAspect="1" noChangeArrowheads="1"/>
          </p:cNvPicPr>
          <p:nvPr/>
        </p:nvPicPr>
        <p:blipFill>
          <a:blip r:embed="rId2"/>
          <a:srcRect/>
          <a:stretch>
            <a:fillRect/>
          </a:stretch>
        </p:blipFill>
        <p:spPr bwMode="auto">
          <a:xfrm>
            <a:off x="285720" y="214290"/>
            <a:ext cx="4286280" cy="5715040"/>
          </a:xfrm>
          <a:prstGeom prst="rect">
            <a:avLst/>
          </a:prstGeom>
          <a:ln>
            <a:noFill/>
          </a:ln>
          <a:effectLst>
            <a:softEdge rad="112500"/>
          </a:effectLst>
        </p:spPr>
      </p:pic>
      <p:pic>
        <p:nvPicPr>
          <p:cNvPr id="1027" name="Picture 3" descr="D:\Download\16c44950-269f-4df7-b308-39a1fcdec0f2.jpg"/>
          <p:cNvPicPr>
            <a:picLocks noChangeAspect="1" noChangeArrowheads="1"/>
          </p:cNvPicPr>
          <p:nvPr/>
        </p:nvPicPr>
        <p:blipFill>
          <a:blip r:embed="rId3"/>
          <a:srcRect/>
          <a:stretch>
            <a:fillRect/>
          </a:stretch>
        </p:blipFill>
        <p:spPr bwMode="auto">
          <a:xfrm>
            <a:off x="4786314" y="714356"/>
            <a:ext cx="4143368" cy="5524491"/>
          </a:xfrm>
          <a:prstGeom prst="rect">
            <a:avLst/>
          </a:prstGeom>
          <a:ln>
            <a:noFill/>
          </a:ln>
          <a:effectLst>
            <a:softEdge rad="112500"/>
          </a:effectLst>
        </p:spPr>
      </p:pic>
    </p:spTree>
    <p:extLst>
      <p:ext uri="{BB962C8B-B14F-4D97-AF65-F5344CB8AC3E}">
        <p14:creationId xmlns:p14="http://schemas.microsoft.com/office/powerpoint/2010/main" xmlns="" val="3062622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44462" y="144463"/>
            <a:ext cx="8642379" cy="6713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144462"/>
            <a:ext cx="9143999" cy="64992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TotalTime>
  <Words>467</Words>
  <Application>Microsoft Office PowerPoint</Application>
  <PresentationFormat>On-screen Show (4:3)</PresentationFormat>
  <Paragraphs>10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The  dissemination  workshop for the project activities and results that we unfolded during 01.09.2017- 29.01.2019  Target group: Local community Date of the activity: January 29th 2019</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de diseminare a rezultatelor proiectului și a produselor finale realizate în cadrul Activității de predare , învățare , formare, desfășurată la școala parteneră din Soverato, Italia , în perioada 01-05 octombrie 2018.      Grup țintă: elevii și profesorii de la  C. N. ,,Ion Luca Caragiale” , Moreni. </dc:title>
  <dc:creator>sexikent</dc:creator>
  <cp:lastModifiedBy>Mirandolina Matei</cp:lastModifiedBy>
  <cp:revision>36</cp:revision>
  <dcterms:created xsi:type="dcterms:W3CDTF">2019-01-30T13:56:15Z</dcterms:created>
  <dcterms:modified xsi:type="dcterms:W3CDTF">2019-02-15T20:43:22Z</dcterms:modified>
</cp:coreProperties>
</file>