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33" r:id="rId1"/>
  </p:sldMasterIdLst>
  <p:notesMasterIdLst>
    <p:notesMasterId r:id="rId152"/>
  </p:notesMasterIdLst>
  <p:sldIdLst>
    <p:sldId id="256" r:id="rId2"/>
    <p:sldId id="477" r:id="rId3"/>
    <p:sldId id="476" r:id="rId4"/>
    <p:sldId id="265" r:id="rId5"/>
    <p:sldId id="382" r:id="rId6"/>
    <p:sldId id="257" r:id="rId7"/>
    <p:sldId id="384" r:id="rId8"/>
    <p:sldId id="360" r:id="rId9"/>
    <p:sldId id="361" r:id="rId10"/>
    <p:sldId id="363" r:id="rId11"/>
    <p:sldId id="365" r:id="rId12"/>
    <p:sldId id="366" r:id="rId13"/>
    <p:sldId id="380" r:id="rId14"/>
    <p:sldId id="381" r:id="rId15"/>
    <p:sldId id="377" r:id="rId16"/>
    <p:sldId id="269" r:id="rId17"/>
    <p:sldId id="270" r:id="rId18"/>
    <p:sldId id="271" r:id="rId19"/>
    <p:sldId id="463" r:id="rId20"/>
    <p:sldId id="272" r:id="rId21"/>
    <p:sldId id="385" r:id="rId22"/>
    <p:sldId id="387" r:id="rId23"/>
    <p:sldId id="388" r:id="rId24"/>
    <p:sldId id="275" r:id="rId25"/>
    <p:sldId id="462" r:id="rId26"/>
    <p:sldId id="276" r:id="rId27"/>
    <p:sldId id="464" r:id="rId28"/>
    <p:sldId id="389" r:id="rId29"/>
    <p:sldId id="277" r:id="rId30"/>
    <p:sldId id="460" r:id="rId31"/>
    <p:sldId id="278" r:id="rId32"/>
    <p:sldId id="280" r:id="rId33"/>
    <p:sldId id="282" r:id="rId34"/>
    <p:sldId id="404" r:id="rId35"/>
    <p:sldId id="284" r:id="rId36"/>
    <p:sldId id="285" r:id="rId37"/>
    <p:sldId id="390" r:id="rId38"/>
    <p:sldId id="286" r:id="rId39"/>
    <p:sldId id="391" r:id="rId40"/>
    <p:sldId id="287" r:id="rId41"/>
    <p:sldId id="288" r:id="rId42"/>
    <p:sldId id="289" r:id="rId43"/>
    <p:sldId id="392" r:id="rId44"/>
    <p:sldId id="290" r:id="rId45"/>
    <p:sldId id="393" r:id="rId46"/>
    <p:sldId id="465" r:id="rId47"/>
    <p:sldId id="394" r:id="rId48"/>
    <p:sldId id="395" r:id="rId49"/>
    <p:sldId id="291" r:id="rId50"/>
    <p:sldId id="396" r:id="rId51"/>
    <p:sldId id="466" r:id="rId52"/>
    <p:sldId id="293" r:id="rId53"/>
    <p:sldId id="294" r:id="rId54"/>
    <p:sldId id="295" r:id="rId55"/>
    <p:sldId id="397" r:id="rId56"/>
    <p:sldId id="467" r:id="rId57"/>
    <p:sldId id="296" r:id="rId58"/>
    <p:sldId id="398" r:id="rId59"/>
    <p:sldId id="297" r:id="rId60"/>
    <p:sldId id="298" r:id="rId61"/>
    <p:sldId id="399" r:id="rId62"/>
    <p:sldId id="299" r:id="rId63"/>
    <p:sldId id="300" r:id="rId64"/>
    <p:sldId id="468" r:id="rId65"/>
    <p:sldId id="400" r:id="rId66"/>
    <p:sldId id="301" r:id="rId67"/>
    <p:sldId id="302" r:id="rId68"/>
    <p:sldId id="401" r:id="rId69"/>
    <p:sldId id="469" r:id="rId70"/>
    <p:sldId id="303" r:id="rId71"/>
    <p:sldId id="402" r:id="rId72"/>
    <p:sldId id="304" r:id="rId73"/>
    <p:sldId id="305" r:id="rId74"/>
    <p:sldId id="306" r:id="rId75"/>
    <p:sldId id="403" r:id="rId76"/>
    <p:sldId id="308" r:id="rId77"/>
    <p:sldId id="309" r:id="rId78"/>
    <p:sldId id="405" r:id="rId79"/>
    <p:sldId id="310" r:id="rId80"/>
    <p:sldId id="311" r:id="rId81"/>
    <p:sldId id="312" r:id="rId82"/>
    <p:sldId id="406" r:id="rId83"/>
    <p:sldId id="313" r:id="rId84"/>
    <p:sldId id="470" r:id="rId85"/>
    <p:sldId id="314" r:id="rId86"/>
    <p:sldId id="315" r:id="rId87"/>
    <p:sldId id="407" r:id="rId88"/>
    <p:sldId id="316" r:id="rId89"/>
    <p:sldId id="408" r:id="rId90"/>
    <p:sldId id="317" r:id="rId91"/>
    <p:sldId id="471" r:id="rId92"/>
    <p:sldId id="318" r:id="rId93"/>
    <p:sldId id="409" r:id="rId94"/>
    <p:sldId id="320" r:id="rId95"/>
    <p:sldId id="321" r:id="rId96"/>
    <p:sldId id="322" r:id="rId97"/>
    <p:sldId id="410" r:id="rId98"/>
    <p:sldId id="323" r:id="rId99"/>
    <p:sldId id="324" r:id="rId100"/>
    <p:sldId id="411" r:id="rId101"/>
    <p:sldId id="325" r:id="rId102"/>
    <p:sldId id="326" r:id="rId103"/>
    <p:sldId id="472" r:id="rId104"/>
    <p:sldId id="412" r:id="rId105"/>
    <p:sldId id="327" r:id="rId106"/>
    <p:sldId id="328" r:id="rId107"/>
    <p:sldId id="329" r:id="rId108"/>
    <p:sldId id="413" r:id="rId109"/>
    <p:sldId id="330" r:id="rId110"/>
    <p:sldId id="414" r:id="rId111"/>
    <p:sldId id="331" r:id="rId112"/>
    <p:sldId id="473" r:id="rId113"/>
    <p:sldId id="415" r:id="rId114"/>
    <p:sldId id="332" r:id="rId115"/>
    <p:sldId id="333" r:id="rId116"/>
    <p:sldId id="459" r:id="rId117"/>
    <p:sldId id="455" r:id="rId118"/>
    <p:sldId id="452" r:id="rId119"/>
    <p:sldId id="453" r:id="rId120"/>
    <p:sldId id="474" r:id="rId121"/>
    <p:sldId id="422" r:id="rId122"/>
    <p:sldId id="423" r:id="rId123"/>
    <p:sldId id="424" r:id="rId124"/>
    <p:sldId id="425" r:id="rId125"/>
    <p:sldId id="426" r:id="rId126"/>
    <p:sldId id="427" r:id="rId127"/>
    <p:sldId id="428" r:id="rId128"/>
    <p:sldId id="456" r:id="rId129"/>
    <p:sldId id="434" r:id="rId130"/>
    <p:sldId id="435" r:id="rId131"/>
    <p:sldId id="436" r:id="rId132"/>
    <p:sldId id="437" r:id="rId133"/>
    <p:sldId id="438" r:id="rId134"/>
    <p:sldId id="439" r:id="rId135"/>
    <p:sldId id="446" r:id="rId136"/>
    <p:sldId id="457" r:id="rId137"/>
    <p:sldId id="447" r:id="rId138"/>
    <p:sldId id="461" r:id="rId139"/>
    <p:sldId id="449" r:id="rId140"/>
    <p:sldId id="458" r:id="rId141"/>
    <p:sldId id="347" r:id="rId142"/>
    <p:sldId id="419" r:id="rId143"/>
    <p:sldId id="348" r:id="rId144"/>
    <p:sldId id="349" r:id="rId145"/>
    <p:sldId id="353" r:id="rId146"/>
    <p:sldId id="351" r:id="rId147"/>
    <p:sldId id="352" r:id="rId148"/>
    <p:sldId id="420" r:id="rId149"/>
    <p:sldId id="475" r:id="rId150"/>
    <p:sldId id="354" r:id="rId151"/>
  </p:sldIdLst>
  <p:sldSz cx="9144000" cy="6858000" type="screen4x3"/>
  <p:notesSz cx="6805613" cy="99441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667" autoAdjust="0"/>
    <p:restoredTop sz="93009" autoAdjust="0"/>
  </p:normalViewPr>
  <p:slideViewPr>
    <p:cSldViewPr>
      <p:cViewPr varScale="1">
        <p:scale>
          <a:sx n="80" d="100"/>
          <a:sy n="80" d="100"/>
        </p:scale>
        <p:origin x="1474" y="6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viewProps" Target="view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theme" Target="theme/theme1.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slide" Target="slides/slide139.xml"/><Relationship Id="rId145" Type="http://schemas.openxmlformats.org/officeDocument/2006/relationships/slide" Target="slides/slide144.xml"/><Relationship Id="rId15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575" cy="498475"/>
          </a:xfrm>
          <a:prstGeom prst="rect">
            <a:avLst/>
          </a:prstGeom>
        </p:spPr>
        <p:txBody>
          <a:bodyPr vert="horz" lIns="91440" tIns="45720" rIns="91440" bIns="45720" rtlCol="0"/>
          <a:lstStyle>
            <a:lvl1pPr algn="l">
              <a:defRPr sz="1200"/>
            </a:lvl1pPr>
          </a:lstStyle>
          <a:p>
            <a:endParaRPr lang="ro-RO"/>
          </a:p>
        </p:txBody>
      </p:sp>
      <p:sp>
        <p:nvSpPr>
          <p:cNvPr id="3" name="Date Placeholder 2"/>
          <p:cNvSpPr>
            <a:spLocks noGrp="1"/>
          </p:cNvSpPr>
          <p:nvPr>
            <p:ph type="dt" idx="1"/>
          </p:nvPr>
        </p:nvSpPr>
        <p:spPr>
          <a:xfrm>
            <a:off x="3854450" y="0"/>
            <a:ext cx="2949575" cy="498475"/>
          </a:xfrm>
          <a:prstGeom prst="rect">
            <a:avLst/>
          </a:prstGeom>
        </p:spPr>
        <p:txBody>
          <a:bodyPr vert="horz" lIns="91440" tIns="45720" rIns="91440" bIns="45720" rtlCol="0"/>
          <a:lstStyle>
            <a:lvl1pPr algn="r">
              <a:defRPr sz="1200"/>
            </a:lvl1pPr>
          </a:lstStyle>
          <a:p>
            <a:fld id="{7F337661-2119-4161-9604-B716D61033A4}" type="datetimeFigureOut">
              <a:rPr lang="ro-RO" smtClean="0"/>
              <a:t>09.08.2019</a:t>
            </a:fld>
            <a:endParaRPr lang="ro-RO"/>
          </a:p>
        </p:txBody>
      </p:sp>
      <p:sp>
        <p:nvSpPr>
          <p:cNvPr id="4" name="Slide Image Placeholder 3"/>
          <p:cNvSpPr>
            <a:spLocks noGrp="1" noRot="1" noChangeAspect="1"/>
          </p:cNvSpPr>
          <p:nvPr>
            <p:ph type="sldImg" idx="2"/>
          </p:nvPr>
        </p:nvSpPr>
        <p:spPr>
          <a:xfrm>
            <a:off x="1165225" y="1243013"/>
            <a:ext cx="4475163" cy="3355975"/>
          </a:xfrm>
          <a:prstGeom prst="rect">
            <a:avLst/>
          </a:prstGeom>
          <a:noFill/>
          <a:ln w="12700">
            <a:solidFill>
              <a:prstClr val="black"/>
            </a:solidFill>
          </a:ln>
        </p:spPr>
        <p:txBody>
          <a:bodyPr vert="horz" lIns="91440" tIns="45720" rIns="91440" bIns="45720" rtlCol="0" anchor="ctr"/>
          <a:lstStyle/>
          <a:p>
            <a:endParaRPr lang="ro-RO"/>
          </a:p>
        </p:txBody>
      </p:sp>
      <p:sp>
        <p:nvSpPr>
          <p:cNvPr id="5" name="Notes Placeholder 4"/>
          <p:cNvSpPr>
            <a:spLocks noGrp="1"/>
          </p:cNvSpPr>
          <p:nvPr>
            <p:ph type="body" sz="quarter" idx="3"/>
          </p:nvPr>
        </p:nvSpPr>
        <p:spPr>
          <a:xfrm>
            <a:off x="681038" y="4786313"/>
            <a:ext cx="5443537" cy="391477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o-RO"/>
          </a:p>
        </p:txBody>
      </p:sp>
      <p:sp>
        <p:nvSpPr>
          <p:cNvPr id="6" name="Footer Placeholder 5"/>
          <p:cNvSpPr>
            <a:spLocks noGrp="1"/>
          </p:cNvSpPr>
          <p:nvPr>
            <p:ph type="ftr" sz="quarter" idx="4"/>
          </p:nvPr>
        </p:nvSpPr>
        <p:spPr>
          <a:xfrm>
            <a:off x="0" y="9445625"/>
            <a:ext cx="2949575" cy="498475"/>
          </a:xfrm>
          <a:prstGeom prst="rect">
            <a:avLst/>
          </a:prstGeom>
        </p:spPr>
        <p:txBody>
          <a:bodyPr vert="horz" lIns="91440" tIns="45720" rIns="91440" bIns="45720" rtlCol="0" anchor="b"/>
          <a:lstStyle>
            <a:lvl1pPr algn="l">
              <a:defRPr sz="1200"/>
            </a:lvl1pPr>
          </a:lstStyle>
          <a:p>
            <a:endParaRPr lang="ro-RO"/>
          </a:p>
        </p:txBody>
      </p:sp>
      <p:sp>
        <p:nvSpPr>
          <p:cNvPr id="7" name="Slide Number Placeholder 6"/>
          <p:cNvSpPr>
            <a:spLocks noGrp="1"/>
          </p:cNvSpPr>
          <p:nvPr>
            <p:ph type="sldNum" sz="quarter" idx="5"/>
          </p:nvPr>
        </p:nvSpPr>
        <p:spPr>
          <a:xfrm>
            <a:off x="3854450" y="9445625"/>
            <a:ext cx="2949575" cy="498475"/>
          </a:xfrm>
          <a:prstGeom prst="rect">
            <a:avLst/>
          </a:prstGeom>
        </p:spPr>
        <p:txBody>
          <a:bodyPr vert="horz" lIns="91440" tIns="45720" rIns="91440" bIns="45720" rtlCol="0" anchor="b"/>
          <a:lstStyle>
            <a:lvl1pPr algn="r">
              <a:defRPr sz="1200"/>
            </a:lvl1pPr>
          </a:lstStyle>
          <a:p>
            <a:fld id="{1AFC6076-5BB4-4B29-A8CE-C42E5F840126}" type="slidenum">
              <a:rPr lang="ro-RO" smtClean="0"/>
              <a:t>‹#›</a:t>
            </a:fld>
            <a:endParaRPr lang="ro-RO"/>
          </a:p>
        </p:txBody>
      </p:sp>
    </p:spTree>
    <p:extLst>
      <p:ext uri="{BB962C8B-B14F-4D97-AF65-F5344CB8AC3E}">
        <p14:creationId xmlns:p14="http://schemas.microsoft.com/office/powerpoint/2010/main" val="6270049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1942416" y="2514601"/>
            <a:ext cx="6600451" cy="2262781"/>
          </a:xfrm>
        </p:spPr>
        <p:txBody>
          <a:bodyPr anchor="b">
            <a:normAutofit/>
          </a:bodyPr>
          <a:lstStyle>
            <a:lvl1pPr>
              <a:defRPr sz="5400"/>
            </a:lvl1pPr>
          </a:lstStyle>
          <a:p>
            <a:r>
              <a:rPr lang="it-IT"/>
              <a:t>Fare clic per modificare lo stile del titolo</a:t>
            </a:r>
            <a:endParaRPr lang="en-US" dirty="0"/>
          </a:p>
        </p:txBody>
      </p:sp>
      <p:sp>
        <p:nvSpPr>
          <p:cNvPr id="3" name="Subtitle 2"/>
          <p:cNvSpPr>
            <a:spLocks noGrp="1"/>
          </p:cNvSpPr>
          <p:nvPr>
            <p:ph type="subTitle" idx="1"/>
          </p:nvPr>
        </p:nvSpPr>
        <p:spPr>
          <a:xfrm>
            <a:off x="1942416" y="4777380"/>
            <a:ext cx="6600451"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08DAE837-9FD1-410C-9B91-38EC4CC9B892}" type="datetime1">
              <a:rPr lang="it-IT" smtClean="0"/>
              <a:t>09/08/2019</a:t>
            </a:fld>
            <a:endParaRPr lang="it-IT"/>
          </a:p>
        </p:txBody>
      </p:sp>
      <p:sp>
        <p:nvSpPr>
          <p:cNvPr id="5" name="Footer Placeholder 4"/>
          <p:cNvSpPr>
            <a:spLocks noGrp="1"/>
          </p:cNvSpPr>
          <p:nvPr>
            <p:ph type="ftr" sz="quarter" idx="11"/>
          </p:nvPr>
        </p:nvSpPr>
        <p:spPr/>
        <p:txBody>
          <a:bodyPr/>
          <a:lstStyle/>
          <a:p>
            <a:endParaRPr lang="it-IT"/>
          </a:p>
        </p:txBody>
      </p:sp>
      <p:sp>
        <p:nvSpPr>
          <p:cNvPr id="9" name="Freeform 8"/>
          <p:cNvSpPr/>
          <p:nvPr/>
        </p:nvSpPr>
        <p:spPr bwMode="auto">
          <a:xfrm>
            <a:off x="-31719" y="4321158"/>
            <a:ext cx="1395473" cy="781781"/>
          </a:xfrm>
          <a:custGeom>
            <a:avLst/>
            <a:gdLst/>
            <a:ahLst/>
            <a:cxnLst/>
            <a:rect l="l" t="t" r="r" b="b"/>
            <a:pathLst>
              <a:path w="8042" h="10000">
                <a:moveTo>
                  <a:pt x="5799" y="10000"/>
                </a:moveTo>
                <a:cubicBezTo>
                  <a:pt x="5880" y="10000"/>
                  <a:pt x="5934" y="9940"/>
                  <a:pt x="5961" y="9880"/>
                </a:cubicBezTo>
                <a:cubicBezTo>
                  <a:pt x="5961" y="9820"/>
                  <a:pt x="5988" y="9820"/>
                  <a:pt x="5988" y="9820"/>
                </a:cubicBezTo>
                <a:lnTo>
                  <a:pt x="8042" y="5260"/>
                </a:lnTo>
                <a:cubicBezTo>
                  <a:pt x="8096" y="5140"/>
                  <a:pt x="8096" y="4901"/>
                  <a:pt x="8042" y="4721"/>
                </a:cubicBezTo>
                <a:lnTo>
                  <a:pt x="5988" y="221"/>
                </a:lnTo>
                <a:cubicBezTo>
                  <a:pt x="5988" y="160"/>
                  <a:pt x="5961" y="160"/>
                  <a:pt x="5961" y="160"/>
                </a:cubicBezTo>
                <a:cubicBezTo>
                  <a:pt x="5934" y="101"/>
                  <a:pt x="5880" y="41"/>
                  <a:pt x="5799" y="41"/>
                </a:cubicBezTo>
                <a:lnTo>
                  <a:pt x="18" y="0"/>
                </a:lnTo>
                <a:cubicBezTo>
                  <a:pt x="12" y="3330"/>
                  <a:pt x="6" y="6661"/>
                  <a:pt x="0" y="9991"/>
                </a:cubicBezTo>
                <a:lnTo>
                  <a:pt x="5799" y="10000"/>
                </a:lnTo>
                <a:close/>
              </a:path>
            </a:pathLst>
          </a:custGeom>
          <a:solidFill>
            <a:schemeClr val="accent1"/>
          </a:solidFill>
          <a:ln>
            <a:noFill/>
          </a:ln>
        </p:spPr>
      </p:sp>
      <p:sp>
        <p:nvSpPr>
          <p:cNvPr id="6" name="Slide Number Placeholder 5"/>
          <p:cNvSpPr>
            <a:spLocks noGrp="1"/>
          </p:cNvSpPr>
          <p:nvPr>
            <p:ph type="sldNum" sz="quarter" idx="12"/>
          </p:nvPr>
        </p:nvSpPr>
        <p:spPr>
          <a:xfrm>
            <a:off x="423334" y="4529541"/>
            <a:ext cx="584978" cy="365125"/>
          </a:xfrm>
        </p:spPr>
        <p:txBody>
          <a:bodyPr/>
          <a:lstStyle/>
          <a:p>
            <a:fld id="{E59DBBA1-CDDF-4062-8042-01CCC5F802F4}" type="slidenum">
              <a:rPr lang="it-IT" smtClean="0"/>
              <a:pPr/>
              <a:t>‹#›</a:t>
            </a:fld>
            <a:endParaRPr lang="it-IT"/>
          </a:p>
        </p:txBody>
      </p:sp>
    </p:spTree>
    <p:extLst>
      <p:ext uri="{BB962C8B-B14F-4D97-AF65-F5344CB8AC3E}">
        <p14:creationId xmlns:p14="http://schemas.microsoft.com/office/powerpoint/2010/main" val="4154528577"/>
      </p:ext>
    </p:extLst>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spd="slow" advClick="0" advTm="8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olo e sottotitolo">
    <p:spTree>
      <p:nvGrpSpPr>
        <p:cNvPr id="1" name=""/>
        <p:cNvGrpSpPr/>
        <p:nvPr/>
      </p:nvGrpSpPr>
      <p:grpSpPr>
        <a:xfrm>
          <a:off x="0" y="0"/>
          <a:ext cx="0" cy="0"/>
          <a:chOff x="0" y="0"/>
          <a:chExt cx="0" cy="0"/>
        </a:xfrm>
      </p:grpSpPr>
      <p:sp>
        <p:nvSpPr>
          <p:cNvPr id="2" name="Title 1"/>
          <p:cNvSpPr>
            <a:spLocks noGrp="1"/>
          </p:cNvSpPr>
          <p:nvPr>
            <p:ph type="title"/>
          </p:nvPr>
        </p:nvSpPr>
        <p:spPr>
          <a:xfrm>
            <a:off x="1942415" y="609600"/>
            <a:ext cx="6591985" cy="3117040"/>
          </a:xfrm>
        </p:spPr>
        <p:txBody>
          <a:bodyPr anchor="ctr">
            <a:normAutofit/>
          </a:bodyPr>
          <a:lstStyle>
            <a:lvl1pPr algn="l">
              <a:defRPr sz="4800" b="0" cap="none"/>
            </a:lvl1pPr>
          </a:lstStyle>
          <a:p>
            <a:r>
              <a:rPr lang="it-IT"/>
              <a:t>Fare clic per modificare lo stile del titolo</a:t>
            </a:r>
            <a:endParaRPr lang="en-US" dirty="0"/>
          </a:p>
        </p:txBody>
      </p:sp>
      <p:sp>
        <p:nvSpPr>
          <p:cNvPr id="3" name="Text Placeholder 2"/>
          <p:cNvSpPr>
            <a:spLocks noGrp="1"/>
          </p:cNvSpPr>
          <p:nvPr>
            <p:ph type="body" idx="1"/>
          </p:nvPr>
        </p:nvSpPr>
        <p:spPr>
          <a:xfrm>
            <a:off x="1942415" y="4354046"/>
            <a:ext cx="6591985"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stili del testo dello schema</a:t>
            </a:r>
          </a:p>
        </p:txBody>
      </p:sp>
      <p:sp>
        <p:nvSpPr>
          <p:cNvPr id="4" name="Date Placeholder 3"/>
          <p:cNvSpPr>
            <a:spLocks noGrp="1"/>
          </p:cNvSpPr>
          <p:nvPr>
            <p:ph type="dt" sz="half" idx="10"/>
          </p:nvPr>
        </p:nvSpPr>
        <p:spPr/>
        <p:txBody>
          <a:bodyPr/>
          <a:lstStyle/>
          <a:p>
            <a:fld id="{180A2468-8191-445C-A26E-64152DC1E250}" type="datetime1">
              <a:rPr lang="it-IT" smtClean="0"/>
              <a:t>09/08/2019</a:t>
            </a:fld>
            <a:endParaRPr lang="it-IT"/>
          </a:p>
        </p:txBody>
      </p:sp>
      <p:sp>
        <p:nvSpPr>
          <p:cNvPr id="5" name="Footer Placeholder 4"/>
          <p:cNvSpPr>
            <a:spLocks noGrp="1"/>
          </p:cNvSpPr>
          <p:nvPr>
            <p:ph type="ftr" sz="quarter" idx="11"/>
          </p:nvPr>
        </p:nvSpPr>
        <p:spPr/>
        <p:txBody>
          <a:bodyPr/>
          <a:lstStyle/>
          <a:p>
            <a:endParaRPr lang="it-IT"/>
          </a:p>
        </p:txBody>
      </p:sp>
      <p:sp>
        <p:nvSpPr>
          <p:cNvPr id="10"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fld id="{E59DBBA1-CDDF-4062-8042-01CCC5F802F4}" type="slidenum">
              <a:rPr lang="it-IT" smtClean="0"/>
              <a:pPr/>
              <a:t>‹#›</a:t>
            </a:fld>
            <a:endParaRPr lang="it-IT"/>
          </a:p>
        </p:txBody>
      </p:sp>
    </p:spTree>
    <p:extLst>
      <p:ext uri="{BB962C8B-B14F-4D97-AF65-F5344CB8AC3E}">
        <p14:creationId xmlns:p14="http://schemas.microsoft.com/office/powerpoint/2010/main" val="1233256540"/>
      </p:ext>
    </p:extLst>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spd="slow" advClick="0" advTm="8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zio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2188123" y="609600"/>
            <a:ext cx="6109587" cy="2895600"/>
          </a:xfrm>
        </p:spPr>
        <p:txBody>
          <a:bodyPr anchor="ctr">
            <a:normAutofit/>
          </a:bodyPr>
          <a:lstStyle>
            <a:lvl1pPr algn="l">
              <a:defRPr sz="4800" b="0" cap="none"/>
            </a:lvl1pPr>
          </a:lstStyle>
          <a:p>
            <a:r>
              <a:rPr lang="it-IT"/>
              <a:t>Fare clic per modificare lo stile del titolo</a:t>
            </a:r>
            <a:endParaRPr lang="en-US" dirty="0"/>
          </a:p>
        </p:txBody>
      </p:sp>
      <p:sp>
        <p:nvSpPr>
          <p:cNvPr id="13" name="Text Placeholder 9"/>
          <p:cNvSpPr>
            <a:spLocks noGrp="1"/>
          </p:cNvSpPr>
          <p:nvPr>
            <p:ph type="body" sz="quarter" idx="13"/>
          </p:nvPr>
        </p:nvSpPr>
        <p:spPr>
          <a:xfrm>
            <a:off x="2415972" y="3505200"/>
            <a:ext cx="5653888"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it-IT"/>
              <a:t>Fare clic per modificare stili del testo dello schema</a:t>
            </a:r>
          </a:p>
        </p:txBody>
      </p:sp>
      <p:sp>
        <p:nvSpPr>
          <p:cNvPr id="3" name="Text Placeholder 2"/>
          <p:cNvSpPr>
            <a:spLocks noGrp="1"/>
          </p:cNvSpPr>
          <p:nvPr>
            <p:ph type="body" idx="1"/>
          </p:nvPr>
        </p:nvSpPr>
        <p:spPr>
          <a:xfrm>
            <a:off x="1942415" y="4354046"/>
            <a:ext cx="6591985"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stili del testo dello schema</a:t>
            </a:r>
          </a:p>
        </p:txBody>
      </p:sp>
      <p:sp>
        <p:nvSpPr>
          <p:cNvPr id="4" name="Date Placeholder 3"/>
          <p:cNvSpPr>
            <a:spLocks noGrp="1"/>
          </p:cNvSpPr>
          <p:nvPr>
            <p:ph type="dt" sz="half" idx="10"/>
          </p:nvPr>
        </p:nvSpPr>
        <p:spPr/>
        <p:txBody>
          <a:bodyPr/>
          <a:lstStyle/>
          <a:p>
            <a:fld id="{29C20499-8FC2-41FC-A65F-76EDEF8D6ACB}" type="datetime1">
              <a:rPr lang="it-IT" smtClean="0"/>
              <a:t>09/08/2019</a:t>
            </a:fld>
            <a:endParaRPr lang="it-IT"/>
          </a:p>
        </p:txBody>
      </p:sp>
      <p:sp>
        <p:nvSpPr>
          <p:cNvPr id="5" name="Footer Placeholder 4"/>
          <p:cNvSpPr>
            <a:spLocks noGrp="1"/>
          </p:cNvSpPr>
          <p:nvPr>
            <p:ph type="ftr" sz="quarter" idx="11"/>
          </p:nvPr>
        </p:nvSpPr>
        <p:spPr/>
        <p:txBody>
          <a:bodyPr/>
          <a:lstStyle/>
          <a:p>
            <a:endParaRPr lang="it-IT"/>
          </a:p>
        </p:txBody>
      </p:sp>
      <p:sp>
        <p:nvSpPr>
          <p:cNvPr id="19"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fld id="{E59DBBA1-CDDF-4062-8042-01CCC5F802F4}" type="slidenum">
              <a:rPr lang="it-IT" smtClean="0"/>
              <a:pPr/>
              <a:t>‹#›</a:t>
            </a:fld>
            <a:endParaRPr lang="it-IT"/>
          </a:p>
        </p:txBody>
      </p:sp>
      <p:sp>
        <p:nvSpPr>
          <p:cNvPr id="14" name="TextBox 13"/>
          <p:cNvSpPr txBox="1"/>
          <p:nvPr/>
        </p:nvSpPr>
        <p:spPr>
          <a:xfrm>
            <a:off x="1808316" y="648005"/>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8169533" y="290530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607983852"/>
      </p:ext>
    </p:extLst>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spd="slow" advClick="0" advTm="8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cheda nome">
    <p:spTree>
      <p:nvGrpSpPr>
        <p:cNvPr id="1" name=""/>
        <p:cNvGrpSpPr/>
        <p:nvPr/>
      </p:nvGrpSpPr>
      <p:grpSpPr>
        <a:xfrm>
          <a:off x="0" y="0"/>
          <a:ext cx="0" cy="0"/>
          <a:chOff x="0" y="0"/>
          <a:chExt cx="0" cy="0"/>
        </a:xfrm>
      </p:grpSpPr>
      <p:sp>
        <p:nvSpPr>
          <p:cNvPr id="2" name="Title 1"/>
          <p:cNvSpPr>
            <a:spLocks noGrp="1"/>
          </p:cNvSpPr>
          <p:nvPr>
            <p:ph type="title"/>
          </p:nvPr>
        </p:nvSpPr>
        <p:spPr>
          <a:xfrm>
            <a:off x="1942415" y="2438401"/>
            <a:ext cx="6591985" cy="2724845"/>
          </a:xfrm>
        </p:spPr>
        <p:txBody>
          <a:bodyPr anchor="b">
            <a:normAutofit/>
          </a:bodyPr>
          <a:lstStyle>
            <a:lvl1pPr algn="l">
              <a:defRPr sz="4800" b="0"/>
            </a:lvl1pPr>
          </a:lstStyle>
          <a:p>
            <a:r>
              <a:rPr lang="it-IT"/>
              <a:t>Fare clic per modificare lo stile del titolo</a:t>
            </a:r>
            <a:endParaRPr lang="en-US" dirty="0"/>
          </a:p>
        </p:txBody>
      </p:sp>
      <p:sp>
        <p:nvSpPr>
          <p:cNvPr id="4" name="Text Placeholder 3"/>
          <p:cNvSpPr>
            <a:spLocks noGrp="1"/>
          </p:cNvSpPr>
          <p:nvPr>
            <p:ph type="body" sz="half" idx="2"/>
          </p:nvPr>
        </p:nvSpPr>
        <p:spPr>
          <a:xfrm>
            <a:off x="1942415" y="5181600"/>
            <a:ext cx="6591985"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it-IT"/>
              <a:t>Fare clic per modificare stili del testo dello schema</a:t>
            </a:r>
          </a:p>
        </p:txBody>
      </p:sp>
      <p:sp>
        <p:nvSpPr>
          <p:cNvPr id="5" name="Date Placeholder 4"/>
          <p:cNvSpPr>
            <a:spLocks noGrp="1"/>
          </p:cNvSpPr>
          <p:nvPr>
            <p:ph type="dt" sz="half" idx="10"/>
          </p:nvPr>
        </p:nvSpPr>
        <p:spPr/>
        <p:txBody>
          <a:bodyPr/>
          <a:lstStyle/>
          <a:p>
            <a:fld id="{E4C4C707-6E6E-4774-92A3-2A71A0C42053}" type="datetime1">
              <a:rPr lang="it-IT" smtClean="0"/>
              <a:t>09/08/2019</a:t>
            </a:fld>
            <a:endParaRPr lang="it-IT"/>
          </a:p>
        </p:txBody>
      </p:sp>
      <p:sp>
        <p:nvSpPr>
          <p:cNvPr id="6" name="Footer Placeholder 5"/>
          <p:cNvSpPr>
            <a:spLocks noGrp="1"/>
          </p:cNvSpPr>
          <p:nvPr>
            <p:ph type="ftr" sz="quarter" idx="11"/>
          </p:nvPr>
        </p:nvSpPr>
        <p:spPr/>
        <p:txBody>
          <a:bodyPr/>
          <a:lstStyle/>
          <a:p>
            <a:endParaRPr lang="it-IT"/>
          </a:p>
        </p:txBody>
      </p:sp>
      <p:sp>
        <p:nvSpPr>
          <p:cNvPr id="11"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E59DBBA1-CDDF-4062-8042-01CCC5F802F4}" type="slidenum">
              <a:rPr lang="it-IT" smtClean="0"/>
              <a:pPr/>
              <a:t>‹#›</a:t>
            </a:fld>
            <a:endParaRPr lang="it-IT"/>
          </a:p>
        </p:txBody>
      </p:sp>
    </p:spTree>
    <p:extLst>
      <p:ext uri="{BB962C8B-B14F-4D97-AF65-F5344CB8AC3E}">
        <p14:creationId xmlns:p14="http://schemas.microsoft.com/office/powerpoint/2010/main" val="3909943307"/>
      </p:ext>
    </p:extLst>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spd="slow" advClick="0" advTm="8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cheda nome citazione">
    <p:spTree>
      <p:nvGrpSpPr>
        <p:cNvPr id="1" name=""/>
        <p:cNvGrpSpPr/>
        <p:nvPr/>
      </p:nvGrpSpPr>
      <p:grpSpPr>
        <a:xfrm>
          <a:off x="0" y="0"/>
          <a:ext cx="0" cy="0"/>
          <a:chOff x="0" y="0"/>
          <a:chExt cx="0" cy="0"/>
        </a:xfrm>
      </p:grpSpPr>
      <p:sp>
        <p:nvSpPr>
          <p:cNvPr id="13" name="Title 1"/>
          <p:cNvSpPr>
            <a:spLocks noGrp="1"/>
          </p:cNvSpPr>
          <p:nvPr>
            <p:ph type="title"/>
          </p:nvPr>
        </p:nvSpPr>
        <p:spPr>
          <a:xfrm>
            <a:off x="2188123" y="609600"/>
            <a:ext cx="6109587" cy="2895600"/>
          </a:xfrm>
        </p:spPr>
        <p:txBody>
          <a:bodyPr anchor="ctr">
            <a:normAutofit/>
          </a:bodyPr>
          <a:lstStyle>
            <a:lvl1pPr algn="l">
              <a:defRPr sz="4800" b="0" cap="none"/>
            </a:lvl1pPr>
          </a:lstStyle>
          <a:p>
            <a:r>
              <a:rPr lang="it-IT"/>
              <a:t>Fare clic per modificare lo stile del titolo</a:t>
            </a:r>
            <a:endParaRPr lang="en-US" dirty="0"/>
          </a:p>
        </p:txBody>
      </p:sp>
      <p:sp>
        <p:nvSpPr>
          <p:cNvPr id="21" name="Text Placeholder 9"/>
          <p:cNvSpPr>
            <a:spLocks noGrp="1"/>
          </p:cNvSpPr>
          <p:nvPr>
            <p:ph type="body" sz="quarter" idx="13"/>
          </p:nvPr>
        </p:nvSpPr>
        <p:spPr>
          <a:xfrm>
            <a:off x="1942415" y="4343400"/>
            <a:ext cx="6688292"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it-IT"/>
              <a:t>Fare clic per modificare stili del testo dello schema</a:t>
            </a:r>
          </a:p>
        </p:txBody>
      </p:sp>
      <p:sp>
        <p:nvSpPr>
          <p:cNvPr id="4" name="Text Placeholder 3"/>
          <p:cNvSpPr>
            <a:spLocks noGrp="1"/>
          </p:cNvSpPr>
          <p:nvPr>
            <p:ph type="body" sz="half" idx="2"/>
          </p:nvPr>
        </p:nvSpPr>
        <p:spPr>
          <a:xfrm>
            <a:off x="1942415" y="5181600"/>
            <a:ext cx="6688292"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it-IT"/>
              <a:t>Fare clic per modificare stili del testo dello schema</a:t>
            </a:r>
          </a:p>
        </p:txBody>
      </p:sp>
      <p:sp>
        <p:nvSpPr>
          <p:cNvPr id="5" name="Date Placeholder 4"/>
          <p:cNvSpPr>
            <a:spLocks noGrp="1"/>
          </p:cNvSpPr>
          <p:nvPr>
            <p:ph type="dt" sz="half" idx="10"/>
          </p:nvPr>
        </p:nvSpPr>
        <p:spPr/>
        <p:txBody>
          <a:bodyPr/>
          <a:lstStyle/>
          <a:p>
            <a:fld id="{E351192F-561C-41CC-A5D9-EB2A414E8B18}" type="datetime1">
              <a:rPr lang="it-IT" smtClean="0"/>
              <a:t>09/08/2019</a:t>
            </a:fld>
            <a:endParaRPr lang="it-IT"/>
          </a:p>
        </p:txBody>
      </p:sp>
      <p:sp>
        <p:nvSpPr>
          <p:cNvPr id="6" name="Footer Placeholder 5"/>
          <p:cNvSpPr>
            <a:spLocks noGrp="1"/>
          </p:cNvSpPr>
          <p:nvPr>
            <p:ph type="ftr" sz="quarter" idx="11"/>
          </p:nvPr>
        </p:nvSpPr>
        <p:spPr/>
        <p:txBody>
          <a:bodyPr/>
          <a:lstStyle/>
          <a:p>
            <a:endParaRPr lang="it-IT"/>
          </a:p>
        </p:txBody>
      </p:sp>
      <p:sp>
        <p:nvSpPr>
          <p:cNvPr id="2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E59DBBA1-CDDF-4062-8042-01CCC5F802F4}" type="slidenum">
              <a:rPr lang="it-IT" smtClean="0"/>
              <a:pPr/>
              <a:t>‹#›</a:t>
            </a:fld>
            <a:endParaRPr lang="it-IT"/>
          </a:p>
        </p:txBody>
      </p:sp>
      <p:sp>
        <p:nvSpPr>
          <p:cNvPr id="11" name="TextBox 10"/>
          <p:cNvSpPr txBox="1"/>
          <p:nvPr/>
        </p:nvSpPr>
        <p:spPr>
          <a:xfrm>
            <a:off x="1808316" y="648005"/>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2" name="TextBox 11"/>
          <p:cNvSpPr txBox="1"/>
          <p:nvPr/>
        </p:nvSpPr>
        <p:spPr>
          <a:xfrm>
            <a:off x="8169533" y="290530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496817142"/>
      </p:ext>
    </p:extLst>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spd="slow" advClick="0" advTm="800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ero o falso">
    <p:spTree>
      <p:nvGrpSpPr>
        <p:cNvPr id="1" name=""/>
        <p:cNvGrpSpPr/>
        <p:nvPr/>
      </p:nvGrpSpPr>
      <p:grpSpPr>
        <a:xfrm>
          <a:off x="0" y="0"/>
          <a:ext cx="0" cy="0"/>
          <a:chOff x="0" y="0"/>
          <a:chExt cx="0" cy="0"/>
        </a:xfrm>
      </p:grpSpPr>
      <p:sp>
        <p:nvSpPr>
          <p:cNvPr id="2" name="Title 1"/>
          <p:cNvSpPr>
            <a:spLocks noGrp="1"/>
          </p:cNvSpPr>
          <p:nvPr>
            <p:ph type="title"/>
          </p:nvPr>
        </p:nvSpPr>
        <p:spPr>
          <a:xfrm>
            <a:off x="1942416" y="627407"/>
            <a:ext cx="6591984" cy="2880020"/>
          </a:xfrm>
        </p:spPr>
        <p:txBody>
          <a:bodyPr anchor="ctr">
            <a:normAutofit/>
          </a:bodyPr>
          <a:lstStyle>
            <a:lvl1pPr algn="l">
              <a:defRPr sz="4800" b="0"/>
            </a:lvl1pPr>
          </a:lstStyle>
          <a:p>
            <a:r>
              <a:rPr lang="it-IT"/>
              <a:t>Fare clic per modificare lo stile del titolo</a:t>
            </a:r>
            <a:endParaRPr lang="en-US" dirty="0"/>
          </a:p>
        </p:txBody>
      </p:sp>
      <p:sp>
        <p:nvSpPr>
          <p:cNvPr id="21" name="Text Placeholder 9"/>
          <p:cNvSpPr>
            <a:spLocks noGrp="1"/>
          </p:cNvSpPr>
          <p:nvPr>
            <p:ph type="body" sz="quarter" idx="13"/>
          </p:nvPr>
        </p:nvSpPr>
        <p:spPr>
          <a:xfrm>
            <a:off x="1942415" y="4343400"/>
            <a:ext cx="6591985"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it-IT"/>
              <a:t>Fare clic per modificare stili del testo dello schema</a:t>
            </a:r>
          </a:p>
        </p:txBody>
      </p:sp>
      <p:sp>
        <p:nvSpPr>
          <p:cNvPr id="4" name="Text Placeholder 3"/>
          <p:cNvSpPr>
            <a:spLocks noGrp="1"/>
          </p:cNvSpPr>
          <p:nvPr>
            <p:ph type="body" sz="half" idx="2"/>
          </p:nvPr>
        </p:nvSpPr>
        <p:spPr>
          <a:xfrm>
            <a:off x="1942415" y="5181600"/>
            <a:ext cx="6591985"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it-IT"/>
              <a:t>Fare clic per modificare stili del testo dello schema</a:t>
            </a:r>
          </a:p>
        </p:txBody>
      </p:sp>
      <p:sp>
        <p:nvSpPr>
          <p:cNvPr id="5" name="Date Placeholder 4"/>
          <p:cNvSpPr>
            <a:spLocks noGrp="1"/>
          </p:cNvSpPr>
          <p:nvPr>
            <p:ph type="dt" sz="half" idx="10"/>
          </p:nvPr>
        </p:nvSpPr>
        <p:spPr/>
        <p:txBody>
          <a:bodyPr/>
          <a:lstStyle/>
          <a:p>
            <a:fld id="{E4F73AFB-8DC8-4844-B30A-F22488F4D52D}" type="datetime1">
              <a:rPr lang="it-IT" smtClean="0"/>
              <a:t>09/08/2019</a:t>
            </a:fld>
            <a:endParaRPr lang="it-IT"/>
          </a:p>
        </p:txBody>
      </p:sp>
      <p:sp>
        <p:nvSpPr>
          <p:cNvPr id="6" name="Footer Placeholder 5"/>
          <p:cNvSpPr>
            <a:spLocks noGrp="1"/>
          </p:cNvSpPr>
          <p:nvPr>
            <p:ph type="ftr" sz="quarter" idx="11"/>
          </p:nvPr>
        </p:nvSpPr>
        <p:spPr/>
        <p:txBody>
          <a:bodyPr/>
          <a:lstStyle/>
          <a:p>
            <a:endParaRPr lang="it-IT"/>
          </a:p>
        </p:txBody>
      </p:sp>
      <p:sp>
        <p:nvSpPr>
          <p:cNvPr id="1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E59DBBA1-CDDF-4062-8042-01CCC5F802F4}" type="slidenum">
              <a:rPr lang="it-IT" smtClean="0"/>
              <a:pPr/>
              <a:t>‹#›</a:t>
            </a:fld>
            <a:endParaRPr lang="it-IT"/>
          </a:p>
        </p:txBody>
      </p:sp>
    </p:spTree>
    <p:extLst>
      <p:ext uri="{BB962C8B-B14F-4D97-AF65-F5344CB8AC3E}">
        <p14:creationId xmlns:p14="http://schemas.microsoft.com/office/powerpoint/2010/main" val="3849234397"/>
      </p:ext>
    </p:extLst>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spd="slow" advClick="0" advTm="800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Vertical Text Placeholder 2"/>
          <p:cNvSpPr>
            <a:spLocks noGrp="1"/>
          </p:cNvSpPr>
          <p:nvPr>
            <p:ph type="body" orient="vert" idx="1"/>
          </p:nvPr>
        </p:nvSpPr>
        <p:spPr/>
        <p:txBody>
          <a:bodyPr vert="eaVert" ancho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4C9B82E7-76B0-4F05-BD06-7B7EDF67CE01}" type="datetime1">
              <a:rPr lang="it-IT" smtClean="0"/>
              <a:t>09/08/2019</a:t>
            </a:fld>
            <a:endParaRPr lang="it-IT"/>
          </a:p>
        </p:txBody>
      </p:sp>
      <p:sp>
        <p:nvSpPr>
          <p:cNvPr id="5" name="Footer Placeholder 4"/>
          <p:cNvSpPr>
            <a:spLocks noGrp="1"/>
          </p:cNvSpPr>
          <p:nvPr>
            <p:ph type="ftr" sz="quarter" idx="11"/>
          </p:nvPr>
        </p:nvSpPr>
        <p:spPr/>
        <p:txBody>
          <a:bodyPr/>
          <a:lstStyle/>
          <a:p>
            <a:endParaRPr lang="it-IT"/>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E59DBBA1-CDDF-4062-8042-01CCC5F802F4}" type="slidenum">
              <a:rPr lang="it-IT" smtClean="0"/>
              <a:pPr/>
              <a:t>‹#›</a:t>
            </a:fld>
            <a:endParaRPr lang="it-IT"/>
          </a:p>
        </p:txBody>
      </p:sp>
    </p:spTree>
    <p:extLst>
      <p:ext uri="{BB962C8B-B14F-4D97-AF65-F5344CB8AC3E}">
        <p14:creationId xmlns:p14="http://schemas.microsoft.com/office/powerpoint/2010/main" val="3237496628"/>
      </p:ext>
    </p:extLst>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spd="slow" advClick="0" advTm="800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78535" y="627406"/>
            <a:ext cx="1656132" cy="5283817"/>
          </a:xfrm>
        </p:spPr>
        <p:txBody>
          <a:bodyPr vert="eaVert" anchor="ctr"/>
          <a:lstStyle/>
          <a:p>
            <a:r>
              <a:rPr lang="it-IT"/>
              <a:t>Fare clic per modificare lo stile del titolo</a:t>
            </a:r>
            <a:endParaRPr lang="en-US" dirty="0"/>
          </a:p>
        </p:txBody>
      </p:sp>
      <p:sp>
        <p:nvSpPr>
          <p:cNvPr id="3" name="Vertical Text Placeholder 2"/>
          <p:cNvSpPr>
            <a:spLocks noGrp="1"/>
          </p:cNvSpPr>
          <p:nvPr>
            <p:ph type="body" orient="vert" idx="1"/>
          </p:nvPr>
        </p:nvSpPr>
        <p:spPr>
          <a:xfrm>
            <a:off x="1942416" y="627406"/>
            <a:ext cx="4716348" cy="5283817"/>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B9C81A03-0F90-44D5-9B56-C676C72E8901}" type="datetime1">
              <a:rPr lang="it-IT" smtClean="0"/>
              <a:t>09/08/2019</a:t>
            </a:fld>
            <a:endParaRPr lang="it-IT"/>
          </a:p>
        </p:txBody>
      </p:sp>
      <p:sp>
        <p:nvSpPr>
          <p:cNvPr id="5" name="Footer Placeholder 4"/>
          <p:cNvSpPr>
            <a:spLocks noGrp="1"/>
          </p:cNvSpPr>
          <p:nvPr>
            <p:ph type="ftr" sz="quarter" idx="11"/>
          </p:nvPr>
        </p:nvSpPr>
        <p:spPr/>
        <p:txBody>
          <a:bodyPr/>
          <a:lstStyle/>
          <a:p>
            <a:endParaRPr lang="it-IT"/>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E59DBBA1-CDDF-4062-8042-01CCC5F802F4}" type="slidenum">
              <a:rPr lang="it-IT" smtClean="0"/>
              <a:pPr/>
              <a:t>‹#›</a:t>
            </a:fld>
            <a:endParaRPr lang="it-IT"/>
          </a:p>
        </p:txBody>
      </p:sp>
    </p:spTree>
    <p:extLst>
      <p:ext uri="{BB962C8B-B14F-4D97-AF65-F5344CB8AC3E}">
        <p14:creationId xmlns:p14="http://schemas.microsoft.com/office/powerpoint/2010/main" val="1817336026"/>
      </p:ext>
    </p:extLst>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spd="slow" advClick="0" advTm="800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900" b="0" i="0" u="none" strike="noStrike" kern="1200" cap="none" spc="0" normalizeH="0" baseline="0" noProof="0">
              <a:ln>
                <a:noFill/>
              </a:ln>
              <a:solidFill>
                <a:prstClr val="black">
                  <a:tint val="75000"/>
                </a:prstClr>
              </a:solidFill>
              <a:effectLst/>
              <a:uLnTx/>
              <a:uFillTx/>
              <a:latin typeface="Century Gothic"/>
              <a:ea typeface="+mn-ea"/>
              <a:cs typeface="+mn-cs"/>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BAC5EE1-3BFF-4344-8177-3147308EB73C}" type="datetime1">
              <a:rPr kumimoji="0" lang="it-IT" sz="900" b="0" i="0" u="none" strike="noStrike" kern="1200" cap="none" spc="0" normalizeH="0" baseline="0" noProof="0" smtClean="0">
                <a:ln>
                  <a:noFill/>
                </a:ln>
                <a:solidFill>
                  <a:prstClr val="black">
                    <a:tint val="75000"/>
                  </a:prstClr>
                </a:solidFill>
                <a:effectLst/>
                <a:uLnTx/>
                <a:uFillTx/>
                <a:latin typeface="Century Gothic"/>
                <a:ea typeface="+mn-ea"/>
                <a:cs typeface="+mn-cs"/>
              </a:rPr>
              <a:t>09/08/2019</a:t>
            </a:fld>
            <a:endParaRPr kumimoji="0" lang="en-US" sz="900" b="0" i="0" u="none" strike="noStrike" kern="1200" cap="none" spc="0" normalizeH="0" baseline="0" noProof="0">
              <a:ln>
                <a:noFill/>
              </a:ln>
              <a:solidFill>
                <a:prstClr val="black">
                  <a:tint val="75000"/>
                </a:prstClr>
              </a:solidFill>
              <a:effectLst/>
              <a:uLnTx/>
              <a:uFillTx/>
              <a:latin typeface="Century Gothic"/>
              <a:ea typeface="+mn-ea"/>
              <a:cs typeface="+mn-cs"/>
            </a:endParaRPr>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sz="2000" b="0" i="0" u="none" strike="noStrike" kern="1200" cap="none" spc="0" normalizeH="0" baseline="0" noProof="0">
                <a:ln>
                  <a:noFill/>
                </a:ln>
                <a:solidFill>
                  <a:prstClr val="black">
                    <a:tint val="75000"/>
                  </a:prstClr>
                </a:solidFill>
                <a:effectLst/>
                <a:uLnTx/>
                <a:uFillTx/>
                <a:latin typeface="Century Gothic"/>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sz="2000" b="0" i="0" u="none" strike="noStrike" kern="1200" cap="none" spc="0" normalizeH="0" baseline="0" noProof="0">
              <a:ln>
                <a:noFill/>
              </a:ln>
              <a:solidFill>
                <a:prstClr val="black">
                  <a:tint val="75000"/>
                </a:prstClr>
              </a:solidFill>
              <a:effectLst/>
              <a:uLnTx/>
              <a:uFillTx/>
              <a:latin typeface="Century Gothic"/>
              <a:ea typeface="+mn-ea"/>
              <a:cs typeface="+mn-cs"/>
            </a:endParaRPr>
          </a:p>
        </p:txBody>
      </p:sp>
    </p:spTree>
    <p:extLst>
      <p:ext uri="{BB962C8B-B14F-4D97-AF65-F5344CB8AC3E}">
        <p14:creationId xmlns:p14="http://schemas.microsoft.com/office/powerpoint/2010/main" val="38783300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a:xfrm>
            <a:off x="1945201" y="624110"/>
            <a:ext cx="6589199" cy="1280890"/>
          </a:xfrm>
        </p:spPr>
        <p:txBody>
          <a:bodyPr/>
          <a:lstStyle/>
          <a:p>
            <a:r>
              <a:rPr lang="it-IT"/>
              <a:t>Fare clic per modificare lo stile del titolo</a:t>
            </a:r>
            <a:endParaRPr lang="en-US" dirty="0"/>
          </a:p>
        </p:txBody>
      </p:sp>
      <p:sp>
        <p:nvSpPr>
          <p:cNvPr id="3" name="Content Placeholder 2"/>
          <p:cNvSpPr>
            <a:spLocks noGrp="1"/>
          </p:cNvSpPr>
          <p:nvPr>
            <p:ph idx="1"/>
          </p:nvPr>
        </p:nvSpPr>
        <p:spPr>
          <a:xfrm>
            <a:off x="1942415" y="2133600"/>
            <a:ext cx="6591985" cy="3777622"/>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9385842E-925D-4893-BE71-734D0776A104}" type="datetime1">
              <a:rPr lang="it-IT" smtClean="0"/>
              <a:t>09/08/2019</a:t>
            </a:fld>
            <a:endParaRPr lang="it-IT"/>
          </a:p>
        </p:txBody>
      </p:sp>
      <p:sp>
        <p:nvSpPr>
          <p:cNvPr id="5" name="Footer Placeholder 4"/>
          <p:cNvSpPr>
            <a:spLocks noGrp="1"/>
          </p:cNvSpPr>
          <p:nvPr>
            <p:ph type="ftr" sz="quarter" idx="11"/>
          </p:nvPr>
        </p:nvSpPr>
        <p:spPr/>
        <p:txBody>
          <a:bodyPr/>
          <a:lstStyle/>
          <a:p>
            <a:endParaRPr lang="it-IT"/>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E59DBBA1-CDDF-4062-8042-01CCC5F802F4}" type="slidenum">
              <a:rPr lang="it-IT" smtClean="0"/>
              <a:pPr/>
              <a:t>‹#›</a:t>
            </a:fld>
            <a:endParaRPr lang="it-IT"/>
          </a:p>
        </p:txBody>
      </p:sp>
    </p:spTree>
    <p:extLst>
      <p:ext uri="{BB962C8B-B14F-4D97-AF65-F5344CB8AC3E}">
        <p14:creationId xmlns:p14="http://schemas.microsoft.com/office/powerpoint/2010/main" val="503327023"/>
      </p:ext>
    </p:extLst>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spd="slow" advClick="0" advTm="8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1942415" y="2074562"/>
            <a:ext cx="6591985" cy="1468800"/>
          </a:xfrm>
        </p:spPr>
        <p:txBody>
          <a:bodyPr anchor="b"/>
          <a:lstStyle>
            <a:lvl1pPr algn="l">
              <a:defRPr sz="4000" b="0" cap="none"/>
            </a:lvl1pPr>
          </a:lstStyle>
          <a:p>
            <a:r>
              <a:rPr lang="it-IT"/>
              <a:t>Fare clic per modificare lo stile del titolo</a:t>
            </a:r>
            <a:endParaRPr lang="en-US" dirty="0"/>
          </a:p>
        </p:txBody>
      </p:sp>
      <p:sp>
        <p:nvSpPr>
          <p:cNvPr id="3" name="Text Placeholder 2"/>
          <p:cNvSpPr>
            <a:spLocks noGrp="1"/>
          </p:cNvSpPr>
          <p:nvPr>
            <p:ph type="body" idx="1"/>
          </p:nvPr>
        </p:nvSpPr>
        <p:spPr>
          <a:xfrm>
            <a:off x="1942415" y="3581400"/>
            <a:ext cx="6591985"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stili del testo dello schema</a:t>
            </a:r>
          </a:p>
        </p:txBody>
      </p:sp>
      <p:sp>
        <p:nvSpPr>
          <p:cNvPr id="4" name="Date Placeholder 3"/>
          <p:cNvSpPr>
            <a:spLocks noGrp="1"/>
          </p:cNvSpPr>
          <p:nvPr>
            <p:ph type="dt" sz="half" idx="10"/>
          </p:nvPr>
        </p:nvSpPr>
        <p:spPr/>
        <p:txBody>
          <a:bodyPr/>
          <a:lstStyle/>
          <a:p>
            <a:fld id="{FC7E70B3-E109-498D-A8F7-0322E0E5014B}" type="datetime1">
              <a:rPr lang="it-IT" smtClean="0"/>
              <a:t>09/08/2019</a:t>
            </a:fld>
            <a:endParaRPr lang="it-IT"/>
          </a:p>
        </p:txBody>
      </p:sp>
      <p:sp>
        <p:nvSpPr>
          <p:cNvPr id="5" name="Footer Placeholder 4"/>
          <p:cNvSpPr>
            <a:spLocks noGrp="1"/>
          </p:cNvSpPr>
          <p:nvPr>
            <p:ph type="ftr" sz="quarter" idx="11"/>
          </p:nvPr>
        </p:nvSpPr>
        <p:spPr/>
        <p:txBody>
          <a:bodyPr/>
          <a:lstStyle/>
          <a:p>
            <a:endParaRPr lang="it-IT"/>
          </a:p>
        </p:txBody>
      </p:sp>
      <p:sp>
        <p:nvSpPr>
          <p:cNvPr id="11"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fld id="{E59DBBA1-CDDF-4062-8042-01CCC5F802F4}" type="slidenum">
              <a:rPr lang="it-IT" smtClean="0"/>
              <a:pPr/>
              <a:t>‹#›</a:t>
            </a:fld>
            <a:endParaRPr lang="it-IT"/>
          </a:p>
        </p:txBody>
      </p:sp>
    </p:spTree>
    <p:extLst>
      <p:ext uri="{BB962C8B-B14F-4D97-AF65-F5344CB8AC3E}">
        <p14:creationId xmlns:p14="http://schemas.microsoft.com/office/powerpoint/2010/main" val="2582847128"/>
      </p:ext>
    </p:extLst>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spd="slow" advClick="0" advTm="8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it-IT"/>
              <a:t>Fare clic per modificare lo stile del titolo</a:t>
            </a:r>
            <a:endParaRPr lang="en-US" dirty="0"/>
          </a:p>
        </p:txBody>
      </p:sp>
      <p:sp>
        <p:nvSpPr>
          <p:cNvPr id="3" name="Content Placeholder 2"/>
          <p:cNvSpPr>
            <a:spLocks noGrp="1"/>
          </p:cNvSpPr>
          <p:nvPr>
            <p:ph sz="half" idx="1"/>
          </p:nvPr>
        </p:nvSpPr>
        <p:spPr>
          <a:xfrm>
            <a:off x="1942416" y="2136706"/>
            <a:ext cx="3197531" cy="3767397"/>
          </a:xfrm>
        </p:spPr>
        <p:txBody>
          <a:bodyPr>
            <a:normAutofit/>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5337307" y="2136706"/>
            <a:ext cx="3197093" cy="3767397"/>
          </a:xfrm>
        </p:spPr>
        <p:txBody>
          <a:bodyPr>
            <a:normAutofit/>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fld id="{DF28ED15-5193-411B-A050-03B1524E86FF}" type="datetime1">
              <a:rPr lang="it-IT" smtClean="0"/>
              <a:t>09/08/2019</a:t>
            </a:fld>
            <a:endParaRPr lang="it-IT"/>
          </a:p>
        </p:txBody>
      </p:sp>
      <p:sp>
        <p:nvSpPr>
          <p:cNvPr id="6" name="Footer Placeholder 5"/>
          <p:cNvSpPr>
            <a:spLocks noGrp="1"/>
          </p:cNvSpPr>
          <p:nvPr>
            <p:ph type="ftr" sz="quarter" idx="11"/>
          </p:nvPr>
        </p:nvSpPr>
        <p:spPr/>
        <p:txBody>
          <a:bodyPr/>
          <a:lstStyle/>
          <a:p>
            <a:endParaRPr lang="it-IT"/>
          </a:p>
        </p:txBody>
      </p:sp>
      <p:sp>
        <p:nvSpPr>
          <p:cNvPr id="9"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10" name="Slide Number Placeholder 5"/>
          <p:cNvSpPr>
            <a:spLocks noGrp="1"/>
          </p:cNvSpPr>
          <p:nvPr>
            <p:ph type="sldNum" sz="quarter" idx="12"/>
          </p:nvPr>
        </p:nvSpPr>
        <p:spPr>
          <a:xfrm>
            <a:off x="511228" y="787783"/>
            <a:ext cx="584978" cy="365125"/>
          </a:xfrm>
        </p:spPr>
        <p:txBody>
          <a:bodyPr/>
          <a:lstStyle/>
          <a:p>
            <a:fld id="{E59DBBA1-CDDF-4062-8042-01CCC5F802F4}" type="slidenum">
              <a:rPr lang="it-IT" smtClean="0"/>
              <a:pPr/>
              <a:t>‹#›</a:t>
            </a:fld>
            <a:endParaRPr lang="it-IT"/>
          </a:p>
        </p:txBody>
      </p:sp>
    </p:spTree>
    <p:extLst>
      <p:ext uri="{BB962C8B-B14F-4D97-AF65-F5344CB8AC3E}">
        <p14:creationId xmlns:p14="http://schemas.microsoft.com/office/powerpoint/2010/main" val="1784179571"/>
      </p:ext>
    </p:extLst>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spd="slow" advClick="0" advTm="8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it-IT"/>
              <a:t>Fare clic per modificare lo stile del titolo</a:t>
            </a:r>
            <a:endParaRPr lang="en-US" dirty="0"/>
          </a:p>
        </p:txBody>
      </p:sp>
      <p:sp>
        <p:nvSpPr>
          <p:cNvPr id="3" name="Text Placeholder 2"/>
          <p:cNvSpPr>
            <a:spLocks noGrp="1"/>
          </p:cNvSpPr>
          <p:nvPr>
            <p:ph type="body" idx="1"/>
          </p:nvPr>
        </p:nvSpPr>
        <p:spPr>
          <a:xfrm>
            <a:off x="2265352" y="2226626"/>
            <a:ext cx="287459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Content Placeholder 3"/>
          <p:cNvSpPr>
            <a:spLocks noGrp="1"/>
          </p:cNvSpPr>
          <p:nvPr>
            <p:ph sz="half" idx="2"/>
          </p:nvPr>
        </p:nvSpPr>
        <p:spPr>
          <a:xfrm>
            <a:off x="1942415" y="2802888"/>
            <a:ext cx="3197532" cy="3105703"/>
          </a:xfrm>
        </p:spPr>
        <p:txBody>
          <a:bodyPr>
            <a:normAutofit/>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5656154" y="2223398"/>
            <a:ext cx="2873239"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Content Placeholder 5"/>
          <p:cNvSpPr>
            <a:spLocks noGrp="1"/>
          </p:cNvSpPr>
          <p:nvPr>
            <p:ph sz="quarter" idx="4"/>
          </p:nvPr>
        </p:nvSpPr>
        <p:spPr>
          <a:xfrm>
            <a:off x="5333715" y="2799660"/>
            <a:ext cx="3195680" cy="3105703"/>
          </a:xfrm>
        </p:spPr>
        <p:txBody>
          <a:bodyPr>
            <a:normAutofit/>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71D8DC39-3308-43BC-A372-2ADD59C3E33E}" type="datetime1">
              <a:rPr lang="it-IT" smtClean="0"/>
              <a:t>09/08/2019</a:t>
            </a:fld>
            <a:endParaRPr lang="it-IT"/>
          </a:p>
        </p:txBody>
      </p:sp>
      <p:sp>
        <p:nvSpPr>
          <p:cNvPr id="8" name="Footer Placeholder 7"/>
          <p:cNvSpPr>
            <a:spLocks noGrp="1"/>
          </p:cNvSpPr>
          <p:nvPr>
            <p:ph type="ftr" sz="quarter" idx="11"/>
          </p:nvPr>
        </p:nvSpPr>
        <p:spPr/>
        <p:txBody>
          <a:bodyPr/>
          <a:lstStyle/>
          <a:p>
            <a:endParaRPr lang="it-IT"/>
          </a:p>
        </p:txBody>
      </p:sp>
      <p:sp>
        <p:nvSpPr>
          <p:cNvPr id="11"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12" name="Slide Number Placeholder 5"/>
          <p:cNvSpPr>
            <a:spLocks noGrp="1"/>
          </p:cNvSpPr>
          <p:nvPr>
            <p:ph type="sldNum" sz="quarter" idx="12"/>
          </p:nvPr>
        </p:nvSpPr>
        <p:spPr>
          <a:xfrm>
            <a:off x="511228" y="787783"/>
            <a:ext cx="584978" cy="365125"/>
          </a:xfrm>
        </p:spPr>
        <p:txBody>
          <a:bodyPr/>
          <a:lstStyle/>
          <a:p>
            <a:fld id="{E59DBBA1-CDDF-4062-8042-01CCC5F802F4}" type="slidenum">
              <a:rPr lang="it-IT" smtClean="0"/>
              <a:pPr/>
              <a:t>‹#›</a:t>
            </a:fld>
            <a:endParaRPr lang="it-IT"/>
          </a:p>
        </p:txBody>
      </p:sp>
    </p:spTree>
    <p:extLst>
      <p:ext uri="{BB962C8B-B14F-4D97-AF65-F5344CB8AC3E}">
        <p14:creationId xmlns:p14="http://schemas.microsoft.com/office/powerpoint/2010/main" val="2891409824"/>
      </p:ext>
    </p:extLst>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spd="slow" advClick="0" advTm="8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a:xfrm>
            <a:off x="1945200" y="624110"/>
            <a:ext cx="6589200" cy="1280890"/>
          </a:xfrm>
        </p:spPr>
        <p:txBody>
          <a:bodyPr/>
          <a:lstStyle/>
          <a:p>
            <a:r>
              <a:rPr lang="it-IT"/>
              <a:t>Fare clic per modificare lo stile del titolo</a:t>
            </a:r>
            <a:endParaRPr lang="en-US" dirty="0"/>
          </a:p>
        </p:txBody>
      </p:sp>
      <p:sp>
        <p:nvSpPr>
          <p:cNvPr id="3" name="Date Placeholder 2"/>
          <p:cNvSpPr>
            <a:spLocks noGrp="1"/>
          </p:cNvSpPr>
          <p:nvPr>
            <p:ph type="dt" sz="half" idx="10"/>
          </p:nvPr>
        </p:nvSpPr>
        <p:spPr/>
        <p:txBody>
          <a:bodyPr/>
          <a:lstStyle/>
          <a:p>
            <a:fld id="{DF88A6F0-06F8-4B8B-843E-42682BFE763D}" type="datetime1">
              <a:rPr lang="it-IT" smtClean="0"/>
              <a:t>09/08/2019</a:t>
            </a:fld>
            <a:endParaRPr lang="it-IT"/>
          </a:p>
        </p:txBody>
      </p:sp>
      <p:sp>
        <p:nvSpPr>
          <p:cNvPr id="4" name="Footer Placeholder 3"/>
          <p:cNvSpPr>
            <a:spLocks noGrp="1"/>
          </p:cNvSpPr>
          <p:nvPr>
            <p:ph type="ftr" sz="quarter" idx="11"/>
          </p:nvPr>
        </p:nvSpPr>
        <p:spPr/>
        <p:txBody>
          <a:bodyPr/>
          <a:lstStyle/>
          <a:p>
            <a:endParaRPr lang="it-IT"/>
          </a:p>
        </p:txBody>
      </p:sp>
      <p:sp>
        <p:nvSpPr>
          <p:cNvPr id="8"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E59DBBA1-CDDF-4062-8042-01CCC5F802F4}" type="slidenum">
              <a:rPr lang="it-IT" smtClean="0"/>
              <a:pPr/>
              <a:t>‹#›</a:t>
            </a:fld>
            <a:endParaRPr lang="it-IT"/>
          </a:p>
        </p:txBody>
      </p:sp>
    </p:spTree>
    <p:extLst>
      <p:ext uri="{BB962C8B-B14F-4D97-AF65-F5344CB8AC3E}">
        <p14:creationId xmlns:p14="http://schemas.microsoft.com/office/powerpoint/2010/main" val="3627917628"/>
      </p:ext>
    </p:extLst>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spd="slow" advClick="0" advTm="8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1520113-299F-4674-8949-311583879BE5}" type="datetime1">
              <a:rPr lang="it-IT" smtClean="0"/>
              <a:t>09/08/2019</a:t>
            </a:fld>
            <a:endParaRPr lang="it-IT"/>
          </a:p>
        </p:txBody>
      </p:sp>
      <p:sp>
        <p:nvSpPr>
          <p:cNvPr id="3" name="Footer Placeholder 2"/>
          <p:cNvSpPr>
            <a:spLocks noGrp="1"/>
          </p:cNvSpPr>
          <p:nvPr>
            <p:ph type="ftr" sz="quarter" idx="11"/>
          </p:nvPr>
        </p:nvSpPr>
        <p:spPr/>
        <p:txBody>
          <a:bodyPr/>
          <a:lstStyle/>
          <a:p>
            <a:endParaRPr lang="it-IT"/>
          </a:p>
        </p:txBody>
      </p:sp>
      <p:sp>
        <p:nvSpPr>
          <p:cNvPr id="6"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E59DBBA1-CDDF-4062-8042-01CCC5F802F4}" type="slidenum">
              <a:rPr lang="it-IT" smtClean="0"/>
              <a:pPr/>
              <a:t>‹#›</a:t>
            </a:fld>
            <a:endParaRPr lang="it-IT"/>
          </a:p>
        </p:txBody>
      </p:sp>
    </p:spTree>
    <p:extLst>
      <p:ext uri="{BB962C8B-B14F-4D97-AF65-F5344CB8AC3E}">
        <p14:creationId xmlns:p14="http://schemas.microsoft.com/office/powerpoint/2010/main" val="833718087"/>
      </p:ext>
    </p:extLst>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spd="slow" advClick="0" advTm="8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942415" y="446088"/>
            <a:ext cx="2629584" cy="976312"/>
          </a:xfrm>
        </p:spPr>
        <p:txBody>
          <a:bodyPr anchor="b"/>
          <a:lstStyle>
            <a:lvl1pPr algn="l">
              <a:defRPr sz="2000" b="0"/>
            </a:lvl1pPr>
          </a:lstStyle>
          <a:p>
            <a:r>
              <a:rPr lang="it-IT"/>
              <a:t>Fare clic per modificare lo stile del titolo</a:t>
            </a:r>
            <a:endParaRPr lang="en-US" dirty="0"/>
          </a:p>
        </p:txBody>
      </p:sp>
      <p:sp>
        <p:nvSpPr>
          <p:cNvPr id="3" name="Content Placeholder 2"/>
          <p:cNvSpPr>
            <a:spLocks noGrp="1"/>
          </p:cNvSpPr>
          <p:nvPr>
            <p:ph idx="1"/>
          </p:nvPr>
        </p:nvSpPr>
        <p:spPr>
          <a:xfrm>
            <a:off x="4743494" y="446089"/>
            <a:ext cx="3790906" cy="5414963"/>
          </a:xfrm>
        </p:spPr>
        <p:txBody>
          <a:bodyPr anchor="ctr">
            <a:normAutofit/>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1942415" y="1598613"/>
            <a:ext cx="2629584"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Date Placeholder 4"/>
          <p:cNvSpPr>
            <a:spLocks noGrp="1"/>
          </p:cNvSpPr>
          <p:nvPr>
            <p:ph type="dt" sz="half" idx="10"/>
          </p:nvPr>
        </p:nvSpPr>
        <p:spPr/>
        <p:txBody>
          <a:bodyPr/>
          <a:lstStyle/>
          <a:p>
            <a:fld id="{1471D904-A3BA-4EB5-B6EA-37B73E7077E3}" type="datetime1">
              <a:rPr lang="it-IT" smtClean="0"/>
              <a:t>09/08/2019</a:t>
            </a:fld>
            <a:endParaRPr lang="it-IT"/>
          </a:p>
        </p:txBody>
      </p:sp>
      <p:sp>
        <p:nvSpPr>
          <p:cNvPr id="6" name="Footer Placeholder 5"/>
          <p:cNvSpPr>
            <a:spLocks noGrp="1"/>
          </p:cNvSpPr>
          <p:nvPr>
            <p:ph type="ftr" sz="quarter" idx="11"/>
          </p:nvPr>
        </p:nvSpPr>
        <p:spPr/>
        <p:txBody>
          <a:bodyPr/>
          <a:lstStyle/>
          <a:p>
            <a:endParaRPr lang="it-IT"/>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E59DBBA1-CDDF-4062-8042-01CCC5F802F4}" type="slidenum">
              <a:rPr lang="it-IT" smtClean="0"/>
              <a:pPr/>
              <a:t>‹#›</a:t>
            </a:fld>
            <a:endParaRPr lang="it-IT"/>
          </a:p>
        </p:txBody>
      </p:sp>
    </p:spTree>
    <p:extLst>
      <p:ext uri="{BB962C8B-B14F-4D97-AF65-F5344CB8AC3E}">
        <p14:creationId xmlns:p14="http://schemas.microsoft.com/office/powerpoint/2010/main" val="2836873922"/>
      </p:ext>
    </p:extLst>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spd="slow" advClick="0" advTm="8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942415" y="4800600"/>
            <a:ext cx="6591985" cy="566738"/>
          </a:xfrm>
        </p:spPr>
        <p:txBody>
          <a:bodyPr anchor="b">
            <a:normAutofit/>
          </a:bodyPr>
          <a:lstStyle>
            <a:lvl1pPr algn="l">
              <a:defRPr sz="2400" b="0"/>
            </a:lvl1pPr>
          </a:lstStyle>
          <a:p>
            <a:r>
              <a:rPr lang="it-IT"/>
              <a:t>Fare clic per modificare lo stile del titolo</a:t>
            </a:r>
            <a:endParaRPr lang="en-US" dirty="0"/>
          </a:p>
        </p:txBody>
      </p:sp>
      <p:sp>
        <p:nvSpPr>
          <p:cNvPr id="3" name="Picture Placeholder 2"/>
          <p:cNvSpPr>
            <a:spLocks noGrp="1" noChangeAspect="1"/>
          </p:cNvSpPr>
          <p:nvPr>
            <p:ph type="pic" idx="1"/>
          </p:nvPr>
        </p:nvSpPr>
        <p:spPr>
          <a:xfrm>
            <a:off x="1942415" y="634965"/>
            <a:ext cx="6591985"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Fare clic sull'icona per inserire un'immagine</a:t>
            </a:r>
            <a:endParaRPr lang="en-US" dirty="0"/>
          </a:p>
        </p:txBody>
      </p:sp>
      <p:sp>
        <p:nvSpPr>
          <p:cNvPr id="4" name="Text Placeholder 3"/>
          <p:cNvSpPr>
            <a:spLocks noGrp="1"/>
          </p:cNvSpPr>
          <p:nvPr>
            <p:ph type="body" sz="half" idx="2"/>
          </p:nvPr>
        </p:nvSpPr>
        <p:spPr>
          <a:xfrm>
            <a:off x="1942415" y="5367338"/>
            <a:ext cx="6591985"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Date Placeholder 4"/>
          <p:cNvSpPr>
            <a:spLocks noGrp="1"/>
          </p:cNvSpPr>
          <p:nvPr>
            <p:ph type="dt" sz="half" idx="10"/>
          </p:nvPr>
        </p:nvSpPr>
        <p:spPr/>
        <p:txBody>
          <a:bodyPr/>
          <a:lstStyle/>
          <a:p>
            <a:fld id="{6761EE91-6E31-4BB9-ABE3-D0A2817DBB3B}" type="datetime1">
              <a:rPr lang="it-IT" smtClean="0"/>
              <a:t>09/08/2019</a:t>
            </a:fld>
            <a:endParaRPr lang="it-IT"/>
          </a:p>
        </p:txBody>
      </p:sp>
      <p:sp>
        <p:nvSpPr>
          <p:cNvPr id="6" name="Footer Placeholder 5"/>
          <p:cNvSpPr>
            <a:spLocks noGrp="1"/>
          </p:cNvSpPr>
          <p:nvPr>
            <p:ph type="ftr" sz="quarter" idx="11"/>
          </p:nvPr>
        </p:nvSpPr>
        <p:spPr/>
        <p:txBody>
          <a:bodyPr/>
          <a:lstStyle/>
          <a:p>
            <a:endParaRPr lang="it-IT"/>
          </a:p>
        </p:txBody>
      </p:sp>
      <p:sp>
        <p:nvSpPr>
          <p:cNvPr id="1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E59DBBA1-CDDF-4062-8042-01CCC5F802F4}" type="slidenum">
              <a:rPr lang="it-IT" smtClean="0"/>
              <a:pPr/>
              <a:t>‹#›</a:t>
            </a:fld>
            <a:endParaRPr lang="it-IT"/>
          </a:p>
        </p:txBody>
      </p:sp>
    </p:spTree>
    <p:extLst>
      <p:ext uri="{BB962C8B-B14F-4D97-AF65-F5344CB8AC3E}">
        <p14:creationId xmlns:p14="http://schemas.microsoft.com/office/powerpoint/2010/main" val="3583444872"/>
      </p:ext>
    </p:extLst>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spd="slow" advClick="0" advTm="8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36" name="Group 35"/>
          <p:cNvGrpSpPr/>
          <p:nvPr/>
        </p:nvGrpSpPr>
        <p:grpSpPr>
          <a:xfrm>
            <a:off x="1" y="228600"/>
            <a:ext cx="1981200" cy="6638628"/>
            <a:chOff x="2487613" y="285750"/>
            <a:chExt cx="2428875" cy="5654676"/>
          </a:xfrm>
        </p:grpSpPr>
        <p:sp>
          <p:nvSpPr>
            <p:cNvPr id="37"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38"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39"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40"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41"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42"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43"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44"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45"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46"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47"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48"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49" name="Group 48"/>
          <p:cNvGrpSpPr/>
          <p:nvPr/>
        </p:nvGrpSpPr>
        <p:grpSpPr>
          <a:xfrm>
            <a:off x="20421" y="285"/>
            <a:ext cx="1952272" cy="6852968"/>
            <a:chOff x="6627813" y="195717"/>
            <a:chExt cx="1952625" cy="5678034"/>
          </a:xfrm>
        </p:grpSpPr>
        <p:sp>
          <p:nvSpPr>
            <p:cNvPr id="50" name="Freeform 27"/>
            <p:cNvSpPr/>
            <p:nvPr/>
          </p:nvSpPr>
          <p:spPr bwMode="auto">
            <a:xfrm>
              <a:off x="6627813" y="195717"/>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51"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52"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53"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54"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55"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56"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57"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58"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59"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60"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61"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62" name="Rectangle 61"/>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1945200" y="624110"/>
            <a:ext cx="6589200" cy="1280890"/>
          </a:xfrm>
          <a:prstGeom prst="rect">
            <a:avLst/>
          </a:prstGeom>
        </p:spPr>
        <p:txBody>
          <a:bodyPr vert="horz" lIns="91440" tIns="45720" rIns="91440" bIns="45720" rtlCol="0" anchor="t">
            <a:normAutofit/>
          </a:bodyPr>
          <a:lstStyle/>
          <a:p>
            <a:r>
              <a:rPr lang="it-IT"/>
              <a:t>Fare clic per modificare lo stile del titolo</a:t>
            </a:r>
            <a:endParaRPr lang="en-US" dirty="0"/>
          </a:p>
        </p:txBody>
      </p:sp>
      <p:sp>
        <p:nvSpPr>
          <p:cNvPr id="3" name="Text Placeholder 2"/>
          <p:cNvSpPr>
            <a:spLocks noGrp="1"/>
          </p:cNvSpPr>
          <p:nvPr>
            <p:ph type="body" idx="1"/>
          </p:nvPr>
        </p:nvSpPr>
        <p:spPr>
          <a:xfrm>
            <a:off x="1942415" y="2133600"/>
            <a:ext cx="6591985" cy="3886200"/>
          </a:xfrm>
          <a:prstGeom prst="rect">
            <a:avLst/>
          </a:prstGeom>
        </p:spPr>
        <p:txBody>
          <a:bodyPr vert="horz" lIns="91440" tIns="45720" rIns="91440" bIns="45720" rtlCol="0">
            <a:normAutofit/>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7772400" y="6135089"/>
            <a:ext cx="766380" cy="370171"/>
          </a:xfrm>
          <a:prstGeom prst="rect">
            <a:avLst/>
          </a:prstGeom>
        </p:spPr>
        <p:txBody>
          <a:bodyPr vert="horz" lIns="91440" tIns="45720" rIns="91440" bIns="45720" rtlCol="0" anchor="ctr"/>
          <a:lstStyle>
            <a:lvl1pPr algn="r">
              <a:defRPr sz="900">
                <a:solidFill>
                  <a:schemeClr val="tx1">
                    <a:tint val="75000"/>
                  </a:schemeClr>
                </a:solidFill>
              </a:defRPr>
            </a:lvl1pPr>
          </a:lstStyle>
          <a:p>
            <a:fld id="{7FC54505-5D30-4493-A670-08A61AB36AD9}" type="datetime1">
              <a:rPr lang="it-IT" smtClean="0"/>
              <a:t>09/08/2019</a:t>
            </a:fld>
            <a:endParaRPr lang="it-IT"/>
          </a:p>
        </p:txBody>
      </p:sp>
      <p:sp>
        <p:nvSpPr>
          <p:cNvPr id="5" name="Footer Placeholder 4"/>
          <p:cNvSpPr>
            <a:spLocks noGrp="1"/>
          </p:cNvSpPr>
          <p:nvPr>
            <p:ph type="ftr" sz="quarter" idx="3"/>
          </p:nvPr>
        </p:nvSpPr>
        <p:spPr>
          <a:xfrm>
            <a:off x="1942415" y="6135809"/>
            <a:ext cx="5716488"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it-IT"/>
          </a:p>
        </p:txBody>
      </p:sp>
      <p:sp>
        <p:nvSpPr>
          <p:cNvPr id="6" name="Slide Number Placeholder 5"/>
          <p:cNvSpPr>
            <a:spLocks noGrp="1"/>
          </p:cNvSpPr>
          <p:nvPr>
            <p:ph type="sldNum" sz="quarter" idx="4"/>
          </p:nvPr>
        </p:nvSpPr>
        <p:spPr bwMode="gray">
          <a:xfrm>
            <a:off x="511228" y="787783"/>
            <a:ext cx="584978" cy="365125"/>
          </a:xfrm>
          <a:prstGeom prst="rect">
            <a:avLst/>
          </a:prstGeom>
        </p:spPr>
        <p:txBody>
          <a:bodyPr vert="horz" lIns="91440" tIns="45720" rIns="91440" bIns="45720" rtlCol="0" anchor="ctr"/>
          <a:lstStyle>
            <a:lvl1pPr algn="r">
              <a:defRPr sz="2000">
                <a:solidFill>
                  <a:srgbClr val="FEFFFF"/>
                </a:solidFill>
              </a:defRPr>
            </a:lvl1pPr>
          </a:lstStyle>
          <a:p>
            <a:fld id="{E59DBBA1-CDDF-4062-8042-01CCC5F802F4}" type="slidenum">
              <a:rPr lang="it-IT" smtClean="0"/>
              <a:pPr/>
              <a:t>‹#›</a:t>
            </a:fld>
            <a:endParaRPr lang="it-IT"/>
          </a:p>
        </p:txBody>
      </p:sp>
    </p:spTree>
    <p:extLst>
      <p:ext uri="{BB962C8B-B14F-4D97-AF65-F5344CB8AC3E}">
        <p14:creationId xmlns:p14="http://schemas.microsoft.com/office/powerpoint/2010/main" val="2663704016"/>
      </p:ext>
    </p:extLst>
  </p:cSld>
  <p:clrMap bg1="lt1" tx1="dk1" bg2="lt2" tx2="dk2" accent1="accent1" accent2="accent2" accent3="accent3" accent4="accent4" accent5="accent5" accent6="accent6" hlink="hlink" folHlink="folHlink"/>
  <p:sldLayoutIdLst>
    <p:sldLayoutId id="2147483934" r:id="rId1"/>
    <p:sldLayoutId id="2147483935" r:id="rId2"/>
    <p:sldLayoutId id="2147483936" r:id="rId3"/>
    <p:sldLayoutId id="2147483937" r:id="rId4"/>
    <p:sldLayoutId id="2147483938" r:id="rId5"/>
    <p:sldLayoutId id="2147483939" r:id="rId6"/>
    <p:sldLayoutId id="2147483940" r:id="rId7"/>
    <p:sldLayoutId id="2147483941" r:id="rId8"/>
    <p:sldLayoutId id="2147483942" r:id="rId9"/>
    <p:sldLayoutId id="2147483943" r:id="rId10"/>
    <p:sldLayoutId id="2147483944" r:id="rId11"/>
    <p:sldLayoutId id="2147483945" r:id="rId12"/>
    <p:sldLayoutId id="2147483946" r:id="rId13"/>
    <p:sldLayoutId id="2147483947" r:id="rId14"/>
    <p:sldLayoutId id="2147483948" r:id="rId15"/>
    <p:sldLayoutId id="2147483949" r:id="rId16"/>
    <p:sldLayoutId id="2147483962" r:id="rId17"/>
  </p:sldLayoutIdLst>
  <mc:AlternateContent xmlns:mc="http://schemas.openxmlformats.org/markup-compatibility/2006" xmlns:p14="http://schemas.microsoft.com/office/powerpoint/2010/main">
    <mc:Choice Requires="p14">
      <p:transition spd="slow" p14:dur="2000" advClick="0" advTm="8000"/>
    </mc:Choice>
    <mc:Fallback xmlns="">
      <p:transition spd="slow" advClick="0" advTm="8000"/>
    </mc:Fallback>
  </mc:AlternateContent>
  <p:hf sldNum="0" hdr="0" dt="0"/>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 Id="rId5" Type="http://schemas.openxmlformats.org/officeDocument/2006/relationships/image" Target="../media/image48.png"/><Relationship Id="rId4" Type="http://schemas.openxmlformats.org/officeDocument/2006/relationships/image" Target="../media/image47.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hyperlink" Target="https://www.youtube.com/watch?v=8bSnnufOx80&amp;list=PLjAYlUiAhOZ5xJhxtxojqCKFnZs5-lzCh" TargetMode="External"/><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hyperlink" Target="http://niluferaeal.meb.k12.tr/tema/index.php" TargetMode="External"/><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3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jpg"/><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Layout" Target="../slideLayouts/slideLayout7.xml"/><Relationship Id="rId6" Type="http://schemas.openxmlformats.org/officeDocument/2006/relationships/image" Target="../media/image7.emf"/><Relationship Id="rId5" Type="http://schemas.openxmlformats.org/officeDocument/2006/relationships/image" Target="../media/image6.emf"/><Relationship Id="rId4" Type="http://schemas.openxmlformats.org/officeDocument/2006/relationships/image" Target="../media/image5.em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4.xml"/><Relationship Id="rId5" Type="http://schemas.openxmlformats.org/officeDocument/2006/relationships/image" Target="../media/image15.png"/><Relationship Id="rId4" Type="http://schemas.openxmlformats.org/officeDocument/2006/relationships/image" Target="../media/image14.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4294967295"/>
          </p:nvPr>
        </p:nvSpPr>
        <p:spPr>
          <a:xfrm>
            <a:off x="899592" y="2844800"/>
            <a:ext cx="7848872" cy="584200"/>
          </a:xfrm>
        </p:spPr>
        <p:txBody>
          <a:bodyPr>
            <a:noAutofit/>
          </a:bodyPr>
          <a:lstStyle/>
          <a:p>
            <a:pPr marL="0" indent="0" algn="ctr">
              <a:buNone/>
            </a:pPr>
            <a:r>
              <a:rPr lang="en-US" sz="28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Youngsters Nowadays. Where from, Where to?</a:t>
            </a:r>
          </a:p>
          <a:p>
            <a:pPr marL="0" indent="0" algn="ctr">
              <a:buNone/>
            </a:pPr>
            <a:r>
              <a:rPr lang="en-US" sz="28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2017-1-RO01-KA219-037190</a:t>
            </a:r>
          </a:p>
          <a:p>
            <a:pPr marL="0" indent="0" algn="ctr">
              <a:buNone/>
            </a:pPr>
            <a:endParaRPr lang="it-IT" sz="2800" dirty="0">
              <a:latin typeface="Times New Roman" panose="02020603050405020304" pitchFamily="18" charset="0"/>
              <a:cs typeface="Times New Roman" panose="02020603050405020304" pitchFamily="18" charset="0"/>
            </a:endParaRPr>
          </a:p>
          <a:p>
            <a:pPr marL="0" indent="0" algn="ctr">
              <a:buNone/>
            </a:pPr>
            <a:r>
              <a:rPr lang="it-IT" sz="2800" b="1" dirty="0">
                <a:solidFill>
                  <a:schemeClr val="tx1"/>
                </a:solidFill>
                <a:latin typeface="Times New Roman" panose="02020603050405020304" pitchFamily="18" charset="0"/>
                <a:cs typeface="Times New Roman" panose="02020603050405020304" pitchFamily="18" charset="0"/>
              </a:rPr>
              <a:t>YOUNGSTERS’ LITERATURE</a:t>
            </a:r>
          </a:p>
          <a:p>
            <a:pPr marL="0" indent="0" algn="ctr">
              <a:buNone/>
            </a:pPr>
            <a:r>
              <a:rPr lang="en-US" sz="2400" b="1" dirty="0">
                <a:solidFill>
                  <a:schemeClr val="tx1"/>
                </a:solidFill>
                <a:latin typeface="Times New Roman" panose="02020603050405020304" pitchFamily="18" charset="0"/>
                <a:cs typeface="Times New Roman" panose="02020603050405020304" pitchFamily="18" charset="0"/>
              </a:rPr>
              <a:t>Techniques for Teaching Literature in a </a:t>
            </a:r>
            <a:r>
              <a:rPr lang="ro-RO" sz="2400" b="1" dirty="0">
                <a:solidFill>
                  <a:schemeClr val="tx1"/>
                </a:solidFill>
                <a:latin typeface="Times New Roman" panose="02020603050405020304" pitchFamily="18" charset="0"/>
                <a:cs typeface="Times New Roman" panose="02020603050405020304" pitchFamily="18" charset="0"/>
              </a:rPr>
              <a:t>P</a:t>
            </a:r>
            <a:r>
              <a:rPr lang="en-US" sz="2400" b="1" dirty="0" err="1">
                <a:solidFill>
                  <a:schemeClr val="tx1"/>
                </a:solidFill>
                <a:latin typeface="Times New Roman" panose="02020603050405020304" pitchFamily="18" charset="0"/>
                <a:cs typeface="Times New Roman" panose="02020603050405020304" pitchFamily="18" charset="0"/>
              </a:rPr>
              <a:t>leasant</a:t>
            </a:r>
            <a:r>
              <a:rPr lang="en-US" sz="2400" b="1" dirty="0">
                <a:solidFill>
                  <a:schemeClr val="tx1"/>
                </a:solidFill>
                <a:latin typeface="Times New Roman" panose="02020603050405020304" pitchFamily="18" charset="0"/>
                <a:cs typeface="Times New Roman" panose="02020603050405020304" pitchFamily="18" charset="0"/>
              </a:rPr>
              <a:t> </a:t>
            </a:r>
            <a:r>
              <a:rPr lang="ro-RO" sz="2400" b="1" dirty="0">
                <a:solidFill>
                  <a:schemeClr val="tx1"/>
                </a:solidFill>
                <a:latin typeface="Times New Roman" panose="02020603050405020304" pitchFamily="18" charset="0"/>
                <a:cs typeface="Times New Roman" panose="02020603050405020304" pitchFamily="18" charset="0"/>
              </a:rPr>
              <a:t>W</a:t>
            </a:r>
            <a:r>
              <a:rPr lang="en-US" sz="2400" b="1" dirty="0">
                <a:solidFill>
                  <a:schemeClr val="tx1"/>
                </a:solidFill>
                <a:latin typeface="Times New Roman" panose="02020603050405020304" pitchFamily="18" charset="0"/>
                <a:cs typeface="Times New Roman" panose="02020603050405020304" pitchFamily="18" charset="0"/>
              </a:rPr>
              <a:t>ay</a:t>
            </a:r>
            <a:endParaRPr lang="it-IT" sz="2400" b="1" dirty="0">
              <a:solidFill>
                <a:schemeClr val="tx1"/>
              </a:solidFill>
              <a:latin typeface="Times New Roman" panose="02020603050405020304" pitchFamily="18" charset="0"/>
              <a:cs typeface="Times New Roman" panose="02020603050405020304" pitchFamily="18" charset="0"/>
            </a:endParaRPr>
          </a:p>
        </p:txBody>
      </p:sp>
      <p:sp>
        <p:nvSpPr>
          <p:cNvPr id="6" name="Rettangolo 5"/>
          <p:cNvSpPr/>
          <p:nvPr/>
        </p:nvSpPr>
        <p:spPr>
          <a:xfrm>
            <a:off x="1907704" y="2766905"/>
            <a:ext cx="6408712" cy="400110"/>
          </a:xfrm>
          <a:prstGeom prst="rect">
            <a:avLst/>
          </a:prstGeom>
          <a:noFill/>
        </p:spPr>
        <p:txBody>
          <a:bodyPr wrap="square" lIns="91440" tIns="45720" rIns="91440" bIns="45720">
            <a:spAutoFit/>
          </a:bodyPr>
          <a:lstStyle/>
          <a:p>
            <a:pPr algn="ctr"/>
            <a:endParaRPr lang="it-IT" sz="2000" dirty="0">
              <a:ln w="0"/>
              <a:solidFill>
                <a:schemeClr val="accent1"/>
              </a:solidFill>
              <a:effectLst>
                <a:outerShdw blurRad="38100" dist="25400" dir="5400000" algn="ctr" rotWithShape="0">
                  <a:srgbClr val="6E747A">
                    <a:alpha val="43000"/>
                  </a:srgbClr>
                </a:outerShdw>
              </a:effectLst>
            </a:endParaRPr>
          </a:p>
        </p:txBody>
      </p:sp>
      <p:pic>
        <p:nvPicPr>
          <p:cNvPr id="5" name="Immagin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75656" y="207812"/>
            <a:ext cx="2391780" cy="2075981"/>
          </a:xfrm>
          <a:prstGeom prst="rect">
            <a:avLst/>
          </a:prstGeom>
        </p:spPr>
      </p:pic>
      <p:pic>
        <p:nvPicPr>
          <p:cNvPr id="2" name="Immagine 1"/>
          <p:cNvPicPr>
            <a:picLocks noChangeAspect="1"/>
          </p:cNvPicPr>
          <p:nvPr/>
        </p:nvPicPr>
        <p:blipFill>
          <a:blip r:embed="rId3"/>
          <a:stretch>
            <a:fillRect/>
          </a:stretch>
        </p:blipFill>
        <p:spPr>
          <a:xfrm>
            <a:off x="4355976" y="498629"/>
            <a:ext cx="4392488" cy="151216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spd="slow" advClick="0" advTm="800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6F55B4B-C7E8-4A82-96EA-3CFBD2021F3A}"/>
              </a:ext>
            </a:extLst>
          </p:cNvPr>
          <p:cNvPicPr>
            <a:picLocks noChangeAspect="1"/>
          </p:cNvPicPr>
          <p:nvPr/>
        </p:nvPicPr>
        <p:blipFill>
          <a:blip r:embed="rId2"/>
          <a:stretch>
            <a:fillRect/>
          </a:stretch>
        </p:blipFill>
        <p:spPr>
          <a:xfrm>
            <a:off x="1403648" y="1536595"/>
            <a:ext cx="3087238" cy="2664296"/>
          </a:xfrm>
          <a:prstGeom prst="rect">
            <a:avLst/>
          </a:prstGeom>
        </p:spPr>
      </p:pic>
      <p:sp>
        <p:nvSpPr>
          <p:cNvPr id="8" name="Rectangle 7">
            <a:extLst>
              <a:ext uri="{FF2B5EF4-FFF2-40B4-BE49-F238E27FC236}">
                <a16:creationId xmlns:a16="http://schemas.microsoft.com/office/drawing/2014/main" id="{4F98F366-3CFF-40C3-9B0D-EC4A1CC05208}"/>
              </a:ext>
            </a:extLst>
          </p:cNvPr>
          <p:cNvSpPr/>
          <p:nvPr/>
        </p:nvSpPr>
        <p:spPr>
          <a:xfrm>
            <a:off x="1331639" y="116632"/>
            <a:ext cx="7647681" cy="1661993"/>
          </a:xfrm>
          <a:prstGeom prst="rect">
            <a:avLst/>
          </a:prstGeom>
        </p:spPr>
        <p:txBody>
          <a:bodyPr wrap="square">
            <a:spAutoFit/>
          </a:bodyPr>
          <a:lstStyle/>
          <a:p>
            <a:r>
              <a:rPr lang="en-US" sz="1600" b="1" dirty="0">
                <a:latin typeface="Times New Roman" panose="02020603050405020304" pitchFamily="18" charset="0"/>
                <a:cs typeface="Times New Roman" panose="02020603050405020304" pitchFamily="18" charset="0"/>
              </a:rPr>
              <a:t>2</a:t>
            </a:r>
            <a:r>
              <a:rPr lang="en-US" sz="1400" b="1" dirty="0">
                <a:latin typeface="Times New Roman" panose="02020603050405020304" pitchFamily="18" charset="0"/>
                <a:cs typeface="Times New Roman" panose="02020603050405020304" pitchFamily="18" charset="0"/>
              </a:rPr>
              <a:t>. Detective Warren</a:t>
            </a:r>
          </a:p>
          <a:p>
            <a:r>
              <a:rPr lang="en-US" sz="1400" dirty="0">
                <a:latin typeface="Times New Roman" panose="02020603050405020304" pitchFamily="18" charset="0"/>
                <a:cs typeface="Times New Roman" panose="02020603050405020304" pitchFamily="18" charset="0"/>
              </a:rPr>
              <a:t>In the book: Quentin meets Detective Warren 48 hours after Margo’s disappearance, admits he was with her on Wednesday night, speaks privately with him and later calls him after he’s discovered the mini mall.</a:t>
            </a:r>
          </a:p>
          <a:p>
            <a:r>
              <a:rPr lang="en-US" sz="1400" dirty="0">
                <a:latin typeface="Times New Roman" panose="02020603050405020304" pitchFamily="18" charset="0"/>
                <a:cs typeface="Times New Roman" panose="02020603050405020304" pitchFamily="18" charset="0"/>
              </a:rPr>
              <a:t>In the movie: We see a Detective Warren, nearly exactly as Green describes him in the book, but that’s the last we see of him.</a:t>
            </a:r>
          </a:p>
          <a:p>
            <a:endParaRPr lang="en-US" sz="1600" dirty="0">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342CBA0B-7406-4B97-BAF4-9C010D54BBC9}"/>
              </a:ext>
            </a:extLst>
          </p:cNvPr>
          <p:cNvPicPr>
            <a:picLocks noChangeAspect="1"/>
          </p:cNvPicPr>
          <p:nvPr/>
        </p:nvPicPr>
        <p:blipFill>
          <a:blip r:embed="rId3"/>
          <a:stretch>
            <a:fillRect/>
          </a:stretch>
        </p:blipFill>
        <p:spPr>
          <a:xfrm>
            <a:off x="5004047" y="3428999"/>
            <a:ext cx="3744273" cy="2489005"/>
          </a:xfrm>
          <a:prstGeom prst="rect">
            <a:avLst/>
          </a:prstGeom>
        </p:spPr>
      </p:pic>
      <p:sp>
        <p:nvSpPr>
          <p:cNvPr id="10" name="Rectangle 9">
            <a:extLst>
              <a:ext uri="{FF2B5EF4-FFF2-40B4-BE49-F238E27FC236}">
                <a16:creationId xmlns:a16="http://schemas.microsoft.com/office/drawing/2014/main" id="{EE9F7EDF-8347-44C1-AC99-CE382A2CF73E}"/>
              </a:ext>
            </a:extLst>
          </p:cNvPr>
          <p:cNvSpPr/>
          <p:nvPr/>
        </p:nvSpPr>
        <p:spPr>
          <a:xfrm>
            <a:off x="4518496" y="1218005"/>
            <a:ext cx="4460825" cy="2739211"/>
          </a:xfrm>
          <a:prstGeom prst="rect">
            <a:avLst/>
          </a:prstGeom>
        </p:spPr>
        <p:txBody>
          <a:bodyPr wrap="square">
            <a:spAutoFit/>
          </a:bodyPr>
          <a:lstStyle/>
          <a:p>
            <a:r>
              <a:rPr lang="en-US" sz="1400" b="1" dirty="0">
                <a:latin typeface="Times New Roman" panose="02020603050405020304" pitchFamily="18" charset="0"/>
                <a:cs typeface="Times New Roman" panose="02020603050405020304" pitchFamily="18" charset="0"/>
              </a:rPr>
              <a:t>3. </a:t>
            </a:r>
            <a:r>
              <a:rPr lang="en-US" sz="1400" b="1" dirty="0" err="1">
                <a:latin typeface="Times New Roman" panose="02020603050405020304" pitchFamily="18" charset="0"/>
                <a:cs typeface="Times New Roman" panose="02020603050405020304" pitchFamily="18" charset="0"/>
              </a:rPr>
              <a:t>Omnictionary</a:t>
            </a:r>
            <a:endParaRPr lang="en-US" sz="1400" b="1"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In the book: Radar spends a ton of time editing an “online user-created reference source called </a:t>
            </a:r>
            <a:r>
              <a:rPr lang="en-US" sz="1400" dirty="0" err="1">
                <a:latin typeface="Times New Roman" panose="02020603050405020304" pitchFamily="18" charset="0"/>
                <a:cs typeface="Times New Roman" panose="02020603050405020304" pitchFamily="18" charset="0"/>
              </a:rPr>
              <a:t>Omnictionary</a:t>
            </a:r>
            <a:r>
              <a:rPr lang="en-US" sz="1400" dirty="0">
                <a:latin typeface="Times New Roman" panose="02020603050405020304" pitchFamily="18" charset="0"/>
                <a:cs typeface="Times New Roman" panose="02020603050405020304" pitchFamily="18" charset="0"/>
              </a:rPr>
              <a:t>,” noticeably similar to Wikipedia. His knowledge comes into play when researching some of Margo’s potential whereabouts.</a:t>
            </a:r>
          </a:p>
          <a:p>
            <a:r>
              <a:rPr lang="en-US" sz="1400" dirty="0">
                <a:latin typeface="Times New Roman" panose="02020603050405020304" pitchFamily="18" charset="0"/>
                <a:cs typeface="Times New Roman" panose="02020603050405020304" pitchFamily="18" charset="0"/>
              </a:rPr>
              <a:t> In the movie: We see Radar and other characters using </a:t>
            </a:r>
            <a:r>
              <a:rPr lang="en-US" sz="1400" dirty="0" err="1">
                <a:latin typeface="Times New Roman" panose="02020603050405020304" pitchFamily="18" charset="0"/>
                <a:cs typeface="Times New Roman" panose="02020603050405020304" pitchFamily="18" charset="0"/>
              </a:rPr>
              <a:t>Omnictionary</a:t>
            </a:r>
            <a:r>
              <a:rPr lang="en-US" sz="1400" dirty="0">
                <a:latin typeface="Times New Roman" panose="02020603050405020304" pitchFamily="18" charset="0"/>
                <a:cs typeface="Times New Roman" panose="02020603050405020304" pitchFamily="18" charset="0"/>
              </a:rPr>
              <a:t>, but there’s no mention of Radar’s involvement, and the shot is so quick that it just looks like Wikipedia.</a:t>
            </a:r>
          </a:p>
          <a:p>
            <a:endParaRPr lang="en-US" sz="1400" dirty="0"/>
          </a:p>
          <a:p>
            <a:endParaRPr lang="en-US" dirty="0"/>
          </a:p>
        </p:txBody>
      </p:sp>
      <p:sp>
        <p:nvSpPr>
          <p:cNvPr id="3" name="Footer Placeholder 2">
            <a:extLst>
              <a:ext uri="{FF2B5EF4-FFF2-40B4-BE49-F238E27FC236}">
                <a16:creationId xmlns:a16="http://schemas.microsoft.com/office/drawing/2014/main" id="{9B123A55-A315-492F-9079-17DE332D0A51}"/>
              </a:ext>
            </a:extLst>
          </p:cNvPr>
          <p:cNvSpPr>
            <a:spLocks noGrp="1"/>
          </p:cNvSpPr>
          <p:nvPr>
            <p:ph type="ftr" sz="quarter" idx="11"/>
          </p:nvPr>
        </p:nvSpPr>
        <p:spPr/>
        <p:txBody>
          <a:bodyPr/>
          <a:lstStyle/>
          <a:p>
            <a:pPr algn="ctr"/>
            <a:r>
              <a:rPr lang="ro-RO" dirty="0"/>
              <a:t>7</a:t>
            </a:r>
            <a:endParaRPr lang="it-IT" dirty="0"/>
          </a:p>
        </p:txBody>
      </p:sp>
    </p:spTree>
    <p:extLst>
      <p:ext uri="{BB962C8B-B14F-4D97-AF65-F5344CB8AC3E}">
        <p14:creationId xmlns:p14="http://schemas.microsoft.com/office/powerpoint/2010/main" val="717005120"/>
      </p:ext>
    </p:extLst>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spd="slow" advClick="0" advTm="8000"/>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7EB12AE-0626-4DA4-9237-29732543F871}"/>
              </a:ext>
            </a:extLst>
          </p:cNvPr>
          <p:cNvSpPr/>
          <p:nvPr/>
        </p:nvSpPr>
        <p:spPr>
          <a:xfrm>
            <a:off x="1403648" y="44624"/>
            <a:ext cx="7632848" cy="6193811"/>
          </a:xfrm>
          <a:prstGeom prst="rect">
            <a:avLst/>
          </a:prstGeom>
        </p:spPr>
        <p:txBody>
          <a:bodyPr wrap="square">
            <a:spAutoFit/>
          </a:bodyPr>
          <a:lstStyle/>
          <a:p>
            <a:pPr algn="just">
              <a:lnSpc>
                <a:spcPct val="150000"/>
              </a:lnSpc>
            </a:pPr>
            <a:r>
              <a:rPr lang="en-US" sz="1400" dirty="0">
                <a:latin typeface="Times New Roman" panose="02020603050405020304" pitchFamily="18" charset="0"/>
                <a:cs typeface="Times New Roman" panose="02020603050405020304" pitchFamily="18" charset="0"/>
              </a:rPr>
              <a:t>-The Greek term "</a:t>
            </a:r>
            <a:r>
              <a:rPr lang="en-US" sz="1400" dirty="0" err="1">
                <a:latin typeface="Times New Roman" panose="02020603050405020304" pitchFamily="18" charset="0"/>
                <a:cs typeface="Times New Roman" panose="02020603050405020304" pitchFamily="18" charset="0"/>
              </a:rPr>
              <a:t>harmartia</a:t>
            </a:r>
            <a:r>
              <a:rPr lang="en-US" sz="1400" dirty="0">
                <a:latin typeface="Times New Roman" panose="02020603050405020304" pitchFamily="18" charset="0"/>
                <a:cs typeface="Times New Roman" panose="02020603050405020304" pitchFamily="18" charset="0"/>
              </a:rPr>
              <a:t>, " typically translated as "tragic flaw, " actually is closer in meaning to a "mistake" or an "error, " "failing, " rather than an innate flaw. </a:t>
            </a:r>
            <a:endParaRPr lang="it-IT" sz="1400" dirty="0">
              <a:latin typeface="Times New Roman" panose="02020603050405020304" pitchFamily="18" charset="0"/>
              <a:cs typeface="Times New Roman" panose="02020603050405020304" pitchFamily="18" charset="0"/>
            </a:endParaRPr>
          </a:p>
          <a:p>
            <a:pPr lvl="0" algn="just">
              <a:lnSpc>
                <a:spcPct val="150000"/>
              </a:lnSpc>
            </a:pPr>
            <a:r>
              <a:rPr lang="en-US" sz="1400" dirty="0">
                <a:latin typeface="Times New Roman" panose="02020603050405020304" pitchFamily="18" charset="0"/>
                <a:cs typeface="Times New Roman" panose="02020603050405020304" pitchFamily="18" charset="0"/>
              </a:rPr>
              <a:t>-The character's flaw must result from something that is also a central part of their virtue, which goes somewhat awry, usually due to a lack of knowledge.</a:t>
            </a:r>
            <a:endParaRPr lang="it-IT" sz="1400" dirty="0">
              <a:latin typeface="Times New Roman" panose="02020603050405020304" pitchFamily="18" charset="0"/>
              <a:cs typeface="Times New Roman" panose="02020603050405020304" pitchFamily="18" charset="0"/>
            </a:endParaRPr>
          </a:p>
          <a:p>
            <a:pPr algn="just">
              <a:lnSpc>
                <a:spcPct val="150000"/>
              </a:lnSpc>
            </a:pPr>
            <a:r>
              <a:rPr lang="en-US" sz="1400" b="1" dirty="0">
                <a:latin typeface="Times New Roman" panose="02020603050405020304" pitchFamily="18" charset="0"/>
                <a:cs typeface="Times New Roman" panose="02020603050405020304" pitchFamily="18" charset="0"/>
              </a:rPr>
              <a:t>The chorus</a:t>
            </a:r>
            <a:endParaRPr lang="it-IT" sz="1400" b="1" dirty="0">
              <a:latin typeface="Times New Roman" panose="02020603050405020304" pitchFamily="18" charset="0"/>
              <a:cs typeface="Times New Roman" panose="02020603050405020304" pitchFamily="18" charset="0"/>
            </a:endParaRPr>
          </a:p>
          <a:p>
            <a:pPr algn="just">
              <a:lnSpc>
                <a:spcPct val="150000"/>
              </a:lnSpc>
            </a:pPr>
            <a:r>
              <a:rPr lang="en-US" sz="1400" dirty="0">
                <a:latin typeface="Times New Roman" panose="02020603050405020304" pitchFamily="18" charset="0"/>
                <a:cs typeface="Times New Roman" panose="02020603050405020304" pitchFamily="18" charset="0"/>
              </a:rPr>
              <a:t>Functions of the chorus </a:t>
            </a:r>
            <a:endParaRPr lang="it-IT" sz="1400" dirty="0">
              <a:latin typeface="Times New Roman" panose="02020603050405020304" pitchFamily="18" charset="0"/>
              <a:cs typeface="Times New Roman" panose="02020603050405020304" pitchFamily="18" charset="0"/>
            </a:endParaRPr>
          </a:p>
          <a:p>
            <a:pPr lvl="0" algn="just">
              <a:lnSpc>
                <a:spcPct val="150000"/>
              </a:lnSpc>
            </a:pPr>
            <a:r>
              <a:rPr lang="en-US" sz="1400" dirty="0">
                <a:latin typeface="Times New Roman" panose="02020603050405020304" pitchFamily="18" charset="0"/>
                <a:cs typeface="Times New Roman" panose="02020603050405020304" pitchFamily="18" charset="0"/>
              </a:rPr>
              <a:t>-an agent: gives advice, asks, takes part </a:t>
            </a:r>
            <a:endParaRPr lang="it-IT" sz="1400" dirty="0">
              <a:latin typeface="Times New Roman" panose="02020603050405020304" pitchFamily="18" charset="0"/>
              <a:cs typeface="Times New Roman" panose="02020603050405020304" pitchFamily="18" charset="0"/>
            </a:endParaRPr>
          </a:p>
          <a:p>
            <a:pPr lvl="0" algn="just">
              <a:lnSpc>
                <a:spcPct val="150000"/>
              </a:lnSpc>
            </a:pPr>
            <a:r>
              <a:rPr lang="en-US" sz="1400" dirty="0">
                <a:latin typeface="Times New Roman" panose="02020603050405020304" pitchFamily="18" charset="0"/>
                <a:cs typeface="Times New Roman" panose="02020603050405020304" pitchFamily="18" charset="0"/>
              </a:rPr>
              <a:t>-establishes ethical framework, sets up standard by which action will be judged </a:t>
            </a:r>
            <a:endParaRPr lang="it-IT" sz="1400" dirty="0">
              <a:latin typeface="Times New Roman" panose="02020603050405020304" pitchFamily="18" charset="0"/>
              <a:cs typeface="Times New Roman" panose="02020603050405020304" pitchFamily="18" charset="0"/>
            </a:endParaRPr>
          </a:p>
          <a:p>
            <a:pPr lvl="0" algn="just">
              <a:lnSpc>
                <a:spcPct val="150000"/>
              </a:lnSpc>
            </a:pPr>
            <a:r>
              <a:rPr lang="en-US" sz="1400" dirty="0">
                <a:latin typeface="Times New Roman" panose="02020603050405020304" pitchFamily="18" charset="0"/>
                <a:cs typeface="Times New Roman" panose="02020603050405020304" pitchFamily="18" charset="0"/>
              </a:rPr>
              <a:t>-ideal spectator - reacts as playwright hopes audience would -sets mood and heightens dramatic effects </a:t>
            </a:r>
          </a:p>
          <a:p>
            <a:pPr algn="just">
              <a:lnSpc>
                <a:spcPct val="150000"/>
              </a:lnSpc>
            </a:pPr>
            <a:r>
              <a:rPr lang="en-US" sz="1400" dirty="0">
                <a:latin typeface="Times New Roman" panose="02020603050405020304" pitchFamily="18" charset="0"/>
                <a:cs typeface="Times New Roman" panose="02020603050405020304" pitchFamily="18" charset="0"/>
              </a:rPr>
              <a:t>-adds movement, spectacle, song, and dance </a:t>
            </a:r>
          </a:p>
          <a:p>
            <a:pPr algn="just">
              <a:lnSpc>
                <a:spcPct val="150000"/>
              </a:lnSpc>
            </a:pPr>
            <a:r>
              <a:rPr lang="en-US" sz="1400" dirty="0">
                <a:latin typeface="Times New Roman" panose="02020603050405020304" pitchFamily="18" charset="0"/>
                <a:cs typeface="Times New Roman" panose="02020603050405020304" pitchFamily="18" charset="0"/>
              </a:rPr>
              <a:t>-rhythmical function - pauses / paces the action so that the audience can reflect.</a:t>
            </a:r>
          </a:p>
          <a:p>
            <a:pPr algn="just">
              <a:lnSpc>
                <a:spcPct val="150000"/>
              </a:lnSpc>
            </a:pPr>
            <a:r>
              <a:rPr lang="en-US" sz="1400" i="1" dirty="0">
                <a:latin typeface="Times New Roman" panose="02020603050405020304" pitchFamily="18" charset="0"/>
                <a:cs typeface="Times New Roman" panose="02020603050405020304" pitchFamily="18" charset="0"/>
              </a:rPr>
              <a:t>In order to analyze the particular excerpt of the book, students should know the whole story of the book</a:t>
            </a:r>
            <a:r>
              <a:rPr lang="en-US" sz="1400" dirty="0">
                <a:latin typeface="Times New Roman" panose="02020603050405020304" pitchFamily="18" charset="0"/>
                <a:cs typeface="Times New Roman" panose="02020603050405020304" pitchFamily="18" charset="0"/>
              </a:rPr>
              <a:t>.</a:t>
            </a:r>
          </a:p>
          <a:p>
            <a:pPr algn="just">
              <a:lnSpc>
                <a:spcPct val="150000"/>
              </a:lnSpc>
            </a:pPr>
            <a:r>
              <a:rPr lang="en-US" sz="1400" b="1" dirty="0">
                <a:latin typeface="Times New Roman" panose="02020603050405020304" pitchFamily="18" charset="0"/>
                <a:cs typeface="Times New Roman" panose="02020603050405020304" pitchFamily="18" charset="0"/>
              </a:rPr>
              <a:t>The story of the book</a:t>
            </a:r>
          </a:p>
          <a:p>
            <a:pPr algn="just">
              <a:lnSpc>
                <a:spcPct val="150000"/>
              </a:lnSpc>
            </a:pPr>
            <a:r>
              <a:rPr lang="en-US" sz="1400" dirty="0">
                <a:latin typeface="Times New Roman" panose="02020603050405020304" pitchFamily="18" charset="0"/>
                <a:cs typeface="Times New Roman" panose="02020603050405020304" pitchFamily="18" charset="0"/>
              </a:rPr>
              <a:t>‘Antigone’ is a tragedy by Sophocles written in or before 441 BC.</a:t>
            </a:r>
          </a:p>
          <a:p>
            <a:pPr algn="just">
              <a:lnSpc>
                <a:spcPct val="150000"/>
              </a:lnSpc>
            </a:pPr>
            <a:r>
              <a:rPr lang="en-US" sz="1400" dirty="0">
                <a:latin typeface="Times New Roman" panose="02020603050405020304" pitchFamily="18" charset="0"/>
                <a:cs typeface="Times New Roman" panose="02020603050405020304" pitchFamily="18" charset="0"/>
              </a:rPr>
              <a:t>Chronologically  it is the third of the three Theban plays , but was the first written. The play expands on the Theban legend that predated it and picks up where Aeschylus' ‘Seven Against Thebes’ ends.</a:t>
            </a:r>
          </a:p>
          <a:p>
            <a:pPr algn="just">
              <a:lnSpc>
                <a:spcPct val="150000"/>
              </a:lnSpc>
            </a:pPr>
            <a:r>
              <a:rPr lang="en-US" sz="1400" dirty="0">
                <a:latin typeface="Times New Roman" panose="02020603050405020304" pitchFamily="18" charset="0"/>
                <a:cs typeface="Times New Roman" panose="02020603050405020304" pitchFamily="18" charset="0"/>
              </a:rPr>
              <a:t>‘Antigone’ picks up in the same place that ‘Oedipus at Colonus’ leaves off. Oedipus has just passed away in Colonus, and Antigone and her sister decide to return to Thebes with the intention of helping their brothers, Eteocles and Polyneices, avoid a prophecy that predicts they will kill each other in a</a:t>
            </a:r>
          </a:p>
        </p:txBody>
      </p:sp>
      <p:sp>
        <p:nvSpPr>
          <p:cNvPr id="4" name="Footer Placeholder 3">
            <a:extLst>
              <a:ext uri="{FF2B5EF4-FFF2-40B4-BE49-F238E27FC236}">
                <a16:creationId xmlns:a16="http://schemas.microsoft.com/office/drawing/2014/main" id="{2F53EADD-7ADE-4BF2-A965-0FED8A62DDFF}"/>
              </a:ext>
            </a:extLst>
          </p:cNvPr>
          <p:cNvSpPr>
            <a:spLocks noGrp="1"/>
          </p:cNvSpPr>
          <p:nvPr>
            <p:ph type="ftr" sz="quarter" idx="11"/>
          </p:nvPr>
        </p:nvSpPr>
        <p:spPr/>
        <p:txBody>
          <a:bodyPr/>
          <a:lstStyle/>
          <a:p>
            <a:pPr algn="ctr"/>
            <a:r>
              <a:rPr lang="it-IT" dirty="0"/>
              <a:t>97</a:t>
            </a:r>
          </a:p>
        </p:txBody>
      </p:sp>
    </p:spTree>
    <p:extLst>
      <p:ext uri="{BB962C8B-B14F-4D97-AF65-F5344CB8AC3E}">
        <p14:creationId xmlns:p14="http://schemas.microsoft.com/office/powerpoint/2010/main" val="2349431535"/>
      </p:ext>
    </p:extLst>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spd="slow" advClick="0" advTm="8000"/>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403648" y="116632"/>
            <a:ext cx="7632848" cy="5870646"/>
          </a:xfrm>
          <a:prstGeom prst="rect">
            <a:avLst/>
          </a:prstGeom>
          <a:noFill/>
        </p:spPr>
        <p:txBody>
          <a:bodyPr wrap="square" rtlCol="0">
            <a:spAutoFit/>
          </a:bodyPr>
          <a:lstStyle/>
          <a:p>
            <a:pPr algn="just">
              <a:lnSpc>
                <a:spcPct val="150000"/>
              </a:lnSpc>
            </a:pPr>
            <a:r>
              <a:rPr lang="en-US" sz="1400" dirty="0">
                <a:latin typeface="Times New Roman" panose="02020603050405020304" pitchFamily="18" charset="0"/>
                <a:cs typeface="Times New Roman" panose="02020603050405020304" pitchFamily="18" charset="0"/>
              </a:rPr>
              <a:t>battle for the throne of Thebes.</a:t>
            </a:r>
          </a:p>
          <a:p>
            <a:pPr algn="just">
              <a:lnSpc>
                <a:spcPct val="150000"/>
              </a:lnSpc>
            </a:pPr>
            <a:r>
              <a:rPr lang="en-US" sz="1400" dirty="0">
                <a:latin typeface="Times New Roman" panose="02020603050405020304" pitchFamily="18" charset="0"/>
                <a:cs typeface="Times New Roman" panose="02020603050405020304" pitchFamily="18" charset="0"/>
              </a:rPr>
              <a:t>But upon her arrival in Thebes, Antigone learns that both of her brothers are dead. Eteocles has been given a proper burial, but Creon, Antigone's uncle who has inherited the throne, has issued a royal edict banning the burial of Polyneices, who he believes was a traitor. Antigone defies the law, buries her brother, and is caught. When Creon locks her away in prison, she kills herself.</a:t>
            </a:r>
          </a:p>
          <a:p>
            <a:pPr algn="just">
              <a:lnSpc>
                <a:spcPct val="150000"/>
              </a:lnSpc>
            </a:pPr>
            <a:r>
              <a:rPr lang="en-US" sz="1400" dirty="0">
                <a:latin typeface="Times New Roman" panose="02020603050405020304" pitchFamily="18" charset="0"/>
                <a:cs typeface="Times New Roman" panose="02020603050405020304" pitchFamily="18" charset="0"/>
              </a:rPr>
              <a:t>Meanwhile, not realizing Antigone has taken her own life, the blind prophet Teiresias, Creon's son and Antigone's fiancé Haemon, and the Chorus plead with Creon to release her. Creon finally relents, but in an instance of too-late-timing, finds her dead in her jail cell. Out of despair, Haemon and Creon’s wife have by now also killed themselves, and Creon is left in distress and sorrow.</a:t>
            </a:r>
          </a:p>
          <a:p>
            <a:pPr algn="just">
              <a:lnSpc>
                <a:spcPct val="150000"/>
              </a:lnSpc>
            </a:pPr>
            <a:r>
              <a:rPr lang="en-US" sz="1400" i="1" dirty="0">
                <a:latin typeface="Times New Roman" panose="02020603050405020304" pitchFamily="18" charset="0"/>
                <a:cs typeface="Times New Roman" panose="02020603050405020304" pitchFamily="18" charset="0"/>
              </a:rPr>
              <a:t>The excerpt of the book to study is the introduction, verses 1-99. You read it aloud and then, try to find out the different universal meanings hidden behind the words. But before that, it is necessary to know a few things about the women’s’ status in ancient Athens of 5</a:t>
            </a:r>
            <a:r>
              <a:rPr lang="en-US" sz="1400" i="1" baseline="30000" dirty="0">
                <a:latin typeface="Times New Roman" panose="02020603050405020304" pitchFamily="18" charset="0"/>
                <a:cs typeface="Times New Roman" panose="02020603050405020304" pitchFamily="18" charset="0"/>
              </a:rPr>
              <a:t>th</a:t>
            </a:r>
            <a:r>
              <a:rPr lang="en-US" sz="1400" i="1" dirty="0">
                <a:latin typeface="Times New Roman" panose="02020603050405020304" pitchFamily="18" charset="0"/>
                <a:cs typeface="Times New Roman" panose="02020603050405020304" pitchFamily="18" charset="0"/>
              </a:rPr>
              <a:t> century so as to be able to understand Antigone’s reaction and decision to bury her brother against the king’s orders. </a:t>
            </a:r>
            <a:endParaRPr lang="it-IT" sz="1400" i="1" dirty="0">
              <a:latin typeface="Times New Roman" panose="02020603050405020304" pitchFamily="18" charset="0"/>
              <a:cs typeface="Times New Roman" panose="02020603050405020304" pitchFamily="18" charset="0"/>
            </a:endParaRPr>
          </a:p>
          <a:p>
            <a:pPr algn="just">
              <a:lnSpc>
                <a:spcPct val="150000"/>
              </a:lnSpc>
            </a:pPr>
            <a:r>
              <a:rPr lang="en-US" sz="1400" b="1" dirty="0">
                <a:latin typeface="Times New Roman" panose="02020603050405020304" pitchFamily="18" charset="0"/>
                <a:cs typeface="Times New Roman" panose="02020603050405020304" pitchFamily="18" charset="0"/>
              </a:rPr>
              <a:t>Athenian citizen women</a:t>
            </a:r>
            <a:r>
              <a:rPr lang="en-US" sz="1400" dirty="0">
                <a:latin typeface="Times New Roman" panose="02020603050405020304" pitchFamily="18" charset="0"/>
                <a:cs typeface="Times New Roman" panose="02020603050405020304" pitchFamily="18" charset="0"/>
              </a:rPr>
              <a:t> were kept sheltered, and nearly every aspect of their lives was controlled by male guardians (e.g. her husband or father); however, women were very important to the health of the </a:t>
            </a:r>
            <a:r>
              <a:rPr lang="en-US" sz="1400" dirty="0" err="1">
                <a:latin typeface="Times New Roman" panose="02020603050405020304" pitchFamily="18" charset="0"/>
                <a:cs typeface="Times New Roman" panose="02020603050405020304" pitchFamily="18" charset="0"/>
              </a:rPr>
              <a:t>oikos</a:t>
            </a:r>
            <a:r>
              <a:rPr lang="en-US" sz="1400" dirty="0">
                <a:latin typeface="Times New Roman" panose="02020603050405020304" pitchFamily="18" charset="0"/>
                <a:cs typeface="Times New Roman" panose="02020603050405020304" pitchFamily="18" charset="0"/>
              </a:rPr>
              <a:t> (the family, the household, and all its goods) and of the polis, primarily through their ability to create legitimate children and heirs. The normative roles for females, then, involved supporting the strength of the oikos (via dowries –bride’s money, good- and producing heirs) and participation in</a:t>
            </a:r>
            <a:endParaRPr lang="it-IT" sz="1400" dirty="0">
              <a:latin typeface="Times New Roman" panose="02020603050405020304" pitchFamily="18" charset="0"/>
              <a:cs typeface="Times New Roman" panose="02020603050405020304" pitchFamily="18" charset="0"/>
            </a:endParaRPr>
          </a:p>
        </p:txBody>
      </p:sp>
      <p:sp>
        <p:nvSpPr>
          <p:cNvPr id="4" name="Footer Placeholder 3">
            <a:extLst>
              <a:ext uri="{FF2B5EF4-FFF2-40B4-BE49-F238E27FC236}">
                <a16:creationId xmlns:a16="http://schemas.microsoft.com/office/drawing/2014/main" id="{B62D8F43-C9BD-482C-8DCE-F19998B26C99}"/>
              </a:ext>
            </a:extLst>
          </p:cNvPr>
          <p:cNvSpPr>
            <a:spLocks noGrp="1"/>
          </p:cNvSpPr>
          <p:nvPr>
            <p:ph type="ftr" sz="quarter" idx="11"/>
          </p:nvPr>
        </p:nvSpPr>
        <p:spPr/>
        <p:txBody>
          <a:bodyPr/>
          <a:lstStyle/>
          <a:p>
            <a:pPr algn="ctr"/>
            <a:r>
              <a:rPr lang="it-IT" dirty="0"/>
              <a:t>98</a:t>
            </a:r>
          </a:p>
        </p:txBody>
      </p:sp>
    </p:spTree>
    <p:extLst>
      <p:ext uri="{BB962C8B-B14F-4D97-AF65-F5344CB8AC3E}">
        <p14:creationId xmlns:p14="http://schemas.microsoft.com/office/powerpoint/2010/main" val="1517261245"/>
      </p:ext>
    </p:extLst>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spd="slow" advClick="0" advTm="8000"/>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403648" y="-63230"/>
            <a:ext cx="7632848" cy="6193811"/>
          </a:xfrm>
          <a:prstGeom prst="rect">
            <a:avLst/>
          </a:prstGeom>
          <a:noFill/>
        </p:spPr>
        <p:txBody>
          <a:bodyPr wrap="square" rtlCol="0">
            <a:spAutoFit/>
          </a:bodyPr>
          <a:lstStyle/>
          <a:p>
            <a:pPr algn="just">
              <a:lnSpc>
                <a:spcPct val="150000"/>
              </a:lnSpc>
            </a:pPr>
            <a:r>
              <a:rPr lang="en-US" sz="1400" dirty="0">
                <a:latin typeface="Times New Roman" panose="02020603050405020304" pitchFamily="18" charset="0"/>
                <a:cs typeface="Times New Roman" panose="02020603050405020304" pitchFamily="18" charset="0"/>
              </a:rPr>
              <a:t>certain religious rituals, including the funeral. Antigone’s motives and values in this play are driven by these female roles that are focused on the oikos and on ritual. The culmination of a young woman’s socialization was her marriage which usually took place at the age of fourteen or fifteen. Marriage did not require a young bride’s consent, as she was simply passed from the protection of her father to that of her husband. A young woman in Classical Athens lacked any rights of citizenship, and could only be described as the wife of an Athenian citizen. However, a bride brought to her marriage a dowry that was not available for the husband to spend. In fact, on the rare occasion that the marriage failed, the dowry was returned to the wife’s father. The consummation of marriage signaled the end of a young woman’s status as a </a:t>
            </a:r>
            <a:r>
              <a:rPr lang="en-US" sz="1400" i="1" dirty="0">
                <a:latin typeface="Times New Roman" panose="02020603050405020304" pitchFamily="18" charset="0"/>
                <a:cs typeface="Times New Roman" panose="02020603050405020304" pitchFamily="18" charset="0"/>
              </a:rPr>
              <a:t>kore</a:t>
            </a:r>
            <a:r>
              <a:rPr lang="en-US" sz="1400" dirty="0">
                <a:latin typeface="Times New Roman" panose="02020603050405020304" pitchFamily="18" charset="0"/>
                <a:cs typeface="Times New Roman" panose="02020603050405020304" pitchFamily="18" charset="0"/>
              </a:rPr>
              <a:t>, or young maiden, as she was then classified as a </a:t>
            </a:r>
            <a:r>
              <a:rPr lang="en-US" sz="1400" i="1" dirty="0" err="1">
                <a:latin typeface="Times New Roman" panose="02020603050405020304" pitchFamily="18" charset="0"/>
                <a:cs typeface="Times New Roman" panose="02020603050405020304" pitchFamily="18" charset="0"/>
              </a:rPr>
              <a:t>nymphe</a:t>
            </a:r>
            <a:r>
              <a:rPr lang="en-US" sz="1400" dirty="0">
                <a:latin typeface="Times New Roman" panose="02020603050405020304" pitchFamily="18" charset="0"/>
                <a:cs typeface="Times New Roman" panose="02020603050405020304" pitchFamily="18" charset="0"/>
              </a:rPr>
              <a:t>, or bride, until the birth of her first child, when she became a </a:t>
            </a:r>
            <a:r>
              <a:rPr lang="en-US" sz="1400" u="sng" dirty="0" err="1">
                <a:latin typeface="Times New Roman" panose="02020603050405020304" pitchFamily="18" charset="0"/>
                <a:cs typeface="Times New Roman" panose="02020603050405020304" pitchFamily="18" charset="0"/>
              </a:rPr>
              <a:t>gyne</a:t>
            </a:r>
            <a:r>
              <a:rPr lang="en-US" sz="1400" dirty="0">
                <a:latin typeface="Times New Roman" panose="02020603050405020304" pitchFamily="18" charset="0"/>
                <a:cs typeface="Times New Roman" panose="02020603050405020304" pitchFamily="18" charset="0"/>
              </a:rPr>
              <a:t>, or woman. The life expectancy of the average woman was about forty years old.</a:t>
            </a:r>
            <a:endParaRPr lang="it-IT" sz="1400" dirty="0">
              <a:latin typeface="Times New Roman" panose="02020603050405020304" pitchFamily="18" charset="0"/>
              <a:cs typeface="Times New Roman" panose="02020603050405020304" pitchFamily="18" charset="0"/>
            </a:endParaRPr>
          </a:p>
          <a:p>
            <a:pPr algn="just">
              <a:lnSpc>
                <a:spcPct val="150000"/>
              </a:lnSpc>
            </a:pPr>
            <a:r>
              <a:rPr lang="en-US" sz="1400" i="1" dirty="0">
                <a:latin typeface="Times New Roman" panose="02020603050405020304" pitchFamily="18" charset="0"/>
                <a:cs typeface="Times New Roman" panose="02020603050405020304" pitchFamily="18" charset="0"/>
              </a:rPr>
              <a:t>So as to understand the story, it is also important to know about the </a:t>
            </a:r>
            <a:r>
              <a:rPr lang="en-US" sz="1400" dirty="0">
                <a:latin typeface="Times New Roman" panose="02020603050405020304" pitchFamily="18" charset="0"/>
                <a:cs typeface="Times New Roman" panose="02020603050405020304" pitchFamily="18" charset="0"/>
              </a:rPr>
              <a:t>burial rituals </a:t>
            </a:r>
            <a:r>
              <a:rPr lang="en-US" sz="1400" i="1" dirty="0">
                <a:latin typeface="Times New Roman" panose="02020603050405020304" pitchFamily="18" charset="0"/>
                <a:cs typeface="Times New Roman" panose="02020603050405020304" pitchFamily="18" charset="0"/>
              </a:rPr>
              <a:t>at the time. </a:t>
            </a:r>
            <a:endParaRPr lang="en-US" sz="1400" dirty="0">
              <a:latin typeface="Times New Roman" panose="02020603050405020304" pitchFamily="18" charset="0"/>
              <a:cs typeface="Times New Roman" panose="02020603050405020304" pitchFamily="18" charset="0"/>
            </a:endParaRPr>
          </a:p>
          <a:p>
            <a:pPr algn="just">
              <a:lnSpc>
                <a:spcPct val="150000"/>
              </a:lnSpc>
            </a:pPr>
            <a:r>
              <a:rPr lang="en-US" sz="1400" dirty="0">
                <a:latin typeface="Times New Roman" panose="02020603050405020304" pitchFamily="18" charset="0"/>
                <a:cs typeface="Times New Roman" panose="02020603050405020304" pitchFamily="18" charset="0"/>
              </a:rPr>
              <a:t>The Greeks believed that at the moment of death, the «psyche», or spirit of the dead, left the body as a little breath. The deceased was then prepared for burial according to the time-honored rituals. Ancient literary sources emphasize the necessity of a proper burial and refer to the omission of burial rites as an insult to human dignity. Relatives of the deceased, primarily women, conducted the elaborate burial rituals that were customarily of three parts: the «</a:t>
            </a:r>
            <a:r>
              <a:rPr lang="en-US" sz="1400" dirty="0" err="1">
                <a:latin typeface="Times New Roman" panose="02020603050405020304" pitchFamily="18" charset="0"/>
                <a:cs typeface="Times New Roman" panose="02020603050405020304" pitchFamily="18" charset="0"/>
              </a:rPr>
              <a:t>prothesis</a:t>
            </a:r>
            <a:r>
              <a:rPr lang="en-US" sz="1400" dirty="0">
                <a:latin typeface="Times New Roman" panose="02020603050405020304" pitchFamily="18" charset="0"/>
                <a:cs typeface="Times New Roman" panose="02020603050405020304" pitchFamily="18" charset="0"/>
              </a:rPr>
              <a:t>» (laying out of the body, the «</a:t>
            </a:r>
            <a:r>
              <a:rPr lang="en-US" sz="1400" dirty="0" err="1">
                <a:latin typeface="Times New Roman" panose="02020603050405020304" pitchFamily="18" charset="0"/>
                <a:cs typeface="Times New Roman" panose="02020603050405020304" pitchFamily="18" charset="0"/>
              </a:rPr>
              <a:t>ekphora</a:t>
            </a:r>
            <a:r>
              <a:rPr lang="en-US" sz="1400" dirty="0">
                <a:latin typeface="Times New Roman" panose="02020603050405020304" pitchFamily="18" charset="0"/>
                <a:cs typeface="Times New Roman" panose="02020603050405020304" pitchFamily="18" charset="0"/>
              </a:rPr>
              <a:t>» (funeral procession), and the interment of the body or cremated remains of the deceased. After being washed and anointed with oil, the body was dressed and placed on a high bed within the house. </a:t>
            </a:r>
            <a:endParaRPr lang="it-IT" sz="1400" dirty="0">
              <a:latin typeface="Times New Roman" panose="02020603050405020304" pitchFamily="18" charset="0"/>
              <a:cs typeface="Times New Roman" panose="02020603050405020304" pitchFamily="18" charset="0"/>
            </a:endParaRPr>
          </a:p>
        </p:txBody>
      </p:sp>
      <p:sp>
        <p:nvSpPr>
          <p:cNvPr id="4" name="Footer Placeholder 3">
            <a:extLst>
              <a:ext uri="{FF2B5EF4-FFF2-40B4-BE49-F238E27FC236}">
                <a16:creationId xmlns:a16="http://schemas.microsoft.com/office/drawing/2014/main" id="{CD6A1286-0610-480E-B313-3BD4BBF099CD}"/>
              </a:ext>
            </a:extLst>
          </p:cNvPr>
          <p:cNvSpPr>
            <a:spLocks noGrp="1"/>
          </p:cNvSpPr>
          <p:nvPr>
            <p:ph type="ftr" sz="quarter" idx="11"/>
          </p:nvPr>
        </p:nvSpPr>
        <p:spPr/>
        <p:txBody>
          <a:bodyPr/>
          <a:lstStyle/>
          <a:p>
            <a:pPr algn="ctr"/>
            <a:r>
              <a:rPr lang="it-IT" dirty="0"/>
              <a:t>99</a:t>
            </a:r>
          </a:p>
        </p:txBody>
      </p:sp>
    </p:spTree>
    <p:extLst>
      <p:ext uri="{BB962C8B-B14F-4D97-AF65-F5344CB8AC3E}">
        <p14:creationId xmlns:p14="http://schemas.microsoft.com/office/powerpoint/2010/main" val="1391747978"/>
      </p:ext>
    </p:extLst>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spd="slow" advClick="0" advTm="8000"/>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6B8CD33-F5E5-4EFB-A312-4225C23A832D}"/>
              </a:ext>
            </a:extLst>
          </p:cNvPr>
          <p:cNvSpPr>
            <a:spLocks noGrp="1"/>
          </p:cNvSpPr>
          <p:nvPr>
            <p:ph type="ftr" sz="quarter" idx="11"/>
          </p:nvPr>
        </p:nvSpPr>
        <p:spPr/>
        <p:txBody>
          <a:bodyPr/>
          <a:lstStyle/>
          <a:p>
            <a:pPr algn="ctr"/>
            <a:r>
              <a:rPr lang="it-IT" dirty="0"/>
              <a:t>100</a:t>
            </a:r>
          </a:p>
        </p:txBody>
      </p:sp>
      <p:sp>
        <p:nvSpPr>
          <p:cNvPr id="3" name="Rectangle 2">
            <a:extLst>
              <a:ext uri="{FF2B5EF4-FFF2-40B4-BE49-F238E27FC236}">
                <a16:creationId xmlns:a16="http://schemas.microsoft.com/office/drawing/2014/main" id="{D9764CD9-134B-4E4E-901B-92785FD1D7D7}"/>
              </a:ext>
            </a:extLst>
          </p:cNvPr>
          <p:cNvSpPr/>
          <p:nvPr/>
        </p:nvSpPr>
        <p:spPr>
          <a:xfrm>
            <a:off x="1331640" y="147429"/>
            <a:ext cx="7632848" cy="5962979"/>
          </a:xfrm>
          <a:prstGeom prst="rect">
            <a:avLst/>
          </a:prstGeom>
        </p:spPr>
        <p:txBody>
          <a:bodyPr wrap="square">
            <a:spAutoFit/>
          </a:bodyPr>
          <a:lstStyle/>
          <a:p>
            <a:pPr lvl="0" algn="just">
              <a:lnSpc>
                <a:spcPct val="150000"/>
              </a:lnSpc>
            </a:pPr>
            <a:r>
              <a:rPr lang="en-US" sz="1400" dirty="0">
                <a:solidFill>
                  <a:prstClr val="black"/>
                </a:solidFill>
                <a:latin typeface="Times New Roman" panose="02020603050405020304" pitchFamily="18" charset="0"/>
                <a:cs typeface="Times New Roman" panose="02020603050405020304" pitchFamily="18" charset="0"/>
              </a:rPr>
              <a:t>During the «prothesis», relatives and friends came to mourn and pay their respects. Following the prothesis, the deceased was brought to the cemetery in a procession, the «</a:t>
            </a:r>
            <a:r>
              <a:rPr lang="en-US" sz="1400" dirty="0" err="1">
                <a:solidFill>
                  <a:prstClr val="black"/>
                </a:solidFill>
                <a:latin typeface="Times New Roman" panose="02020603050405020304" pitchFamily="18" charset="0"/>
                <a:cs typeface="Times New Roman" panose="02020603050405020304" pitchFamily="18" charset="0"/>
              </a:rPr>
              <a:t>ekphora</a:t>
            </a:r>
            <a:r>
              <a:rPr lang="en-US" sz="1400" dirty="0">
                <a:solidFill>
                  <a:prstClr val="black"/>
                </a:solidFill>
                <a:latin typeface="Times New Roman" panose="02020603050405020304" pitchFamily="18" charset="0"/>
                <a:cs typeface="Times New Roman" panose="02020603050405020304" pitchFamily="18" charset="0"/>
              </a:rPr>
              <a:t>», which usually took place just before dawn. Very few objects were actually placed in the grave, but monumental earth mounds, rectangular built tombs, and elaborate marble «</a:t>
            </a:r>
            <a:r>
              <a:rPr lang="en-US" sz="1400" dirty="0" err="1">
                <a:solidFill>
                  <a:prstClr val="black"/>
                </a:solidFill>
                <a:latin typeface="Times New Roman" panose="02020603050405020304" pitchFamily="18" charset="0"/>
                <a:cs typeface="Times New Roman" panose="02020603050405020304" pitchFamily="18" charset="0"/>
              </a:rPr>
              <a:t>stelai</a:t>
            </a:r>
            <a:r>
              <a:rPr lang="en-US" sz="1400" dirty="0">
                <a:solidFill>
                  <a:prstClr val="black"/>
                </a:solidFill>
                <a:latin typeface="Times New Roman" panose="02020603050405020304" pitchFamily="18" charset="0"/>
                <a:cs typeface="Times New Roman" panose="02020603050405020304" pitchFamily="18" charset="0"/>
              </a:rPr>
              <a:t>» and statues were often erected to mark the grave and to ensure that the deceased would not be forgotten.</a:t>
            </a:r>
            <a:endParaRPr lang="it-IT" sz="1400" dirty="0">
              <a:solidFill>
                <a:prstClr val="black"/>
              </a:solidFill>
              <a:latin typeface="Times New Roman" panose="02020603050405020304" pitchFamily="18" charset="0"/>
              <a:cs typeface="Times New Roman" panose="02020603050405020304" pitchFamily="18" charset="0"/>
            </a:endParaRPr>
          </a:p>
          <a:p>
            <a:pPr lvl="0" algn="just">
              <a:lnSpc>
                <a:spcPct val="150000"/>
              </a:lnSpc>
            </a:pPr>
            <a:r>
              <a:rPr lang="en-US" sz="1400" b="1" dirty="0">
                <a:solidFill>
                  <a:prstClr val="black"/>
                </a:solidFill>
                <a:latin typeface="Times New Roman" panose="02020603050405020304" pitchFamily="18" charset="0"/>
                <a:cs typeface="Times New Roman" panose="02020603050405020304" pitchFamily="18" charset="0"/>
              </a:rPr>
              <a:t>What is the objective of our lesson?</a:t>
            </a:r>
            <a:endParaRPr lang="it-IT" sz="1400" b="1" dirty="0">
              <a:solidFill>
                <a:prstClr val="black"/>
              </a:solidFill>
              <a:latin typeface="Times New Roman" panose="02020603050405020304" pitchFamily="18" charset="0"/>
              <a:cs typeface="Times New Roman" panose="02020603050405020304" pitchFamily="18" charset="0"/>
            </a:endParaRPr>
          </a:p>
          <a:p>
            <a:pPr lvl="0" algn="just">
              <a:lnSpc>
                <a:spcPct val="150000"/>
              </a:lnSpc>
            </a:pPr>
            <a:r>
              <a:rPr lang="en-US" sz="1400" i="1" dirty="0">
                <a:solidFill>
                  <a:prstClr val="black"/>
                </a:solidFill>
                <a:latin typeface="Times New Roman" panose="02020603050405020304" pitchFamily="18" charset="0"/>
                <a:cs typeface="Times New Roman" panose="02020603050405020304" pitchFamily="18" charset="0"/>
              </a:rPr>
              <a:t>Introduce Antigone as a character in the play, as well as the many cultural factors that influence her decisions and internal makeup.</a:t>
            </a:r>
            <a:endParaRPr lang="it-IT" sz="1400" dirty="0">
              <a:solidFill>
                <a:prstClr val="black"/>
              </a:solidFill>
              <a:latin typeface="Times New Roman" panose="02020603050405020304" pitchFamily="18" charset="0"/>
              <a:cs typeface="Times New Roman" panose="02020603050405020304" pitchFamily="18" charset="0"/>
            </a:endParaRPr>
          </a:p>
          <a:p>
            <a:pPr lvl="0" algn="just">
              <a:lnSpc>
                <a:spcPct val="150000"/>
              </a:lnSpc>
            </a:pPr>
            <a:r>
              <a:rPr lang="en-US" sz="1400" i="1" dirty="0">
                <a:solidFill>
                  <a:prstClr val="black"/>
                </a:solidFill>
                <a:latin typeface="Times New Roman" panose="02020603050405020304" pitchFamily="18" charset="0"/>
                <a:cs typeface="Times New Roman" panose="02020603050405020304" pitchFamily="18" charset="0"/>
              </a:rPr>
              <a:t>You read aloud the 99 verses of the play to understand the story and then analyze the meanings that stem from it. </a:t>
            </a:r>
            <a:endParaRPr lang="it-IT" sz="1400" dirty="0">
              <a:solidFill>
                <a:prstClr val="black"/>
              </a:solidFill>
              <a:latin typeface="Times New Roman" panose="02020603050405020304" pitchFamily="18" charset="0"/>
              <a:cs typeface="Times New Roman" panose="02020603050405020304" pitchFamily="18" charset="0"/>
            </a:endParaRPr>
          </a:p>
          <a:p>
            <a:pPr lvl="0" algn="just">
              <a:lnSpc>
                <a:spcPct val="150000"/>
              </a:lnSpc>
            </a:pPr>
            <a:r>
              <a:rPr lang="en-US" sz="1600" b="1" dirty="0">
                <a:solidFill>
                  <a:prstClr val="black"/>
                </a:solidFill>
                <a:latin typeface="Times New Roman" panose="02020603050405020304" pitchFamily="18" charset="0"/>
                <a:cs typeface="Times New Roman" panose="02020603050405020304" pitchFamily="18" charset="0"/>
              </a:rPr>
              <a:t>3rd teaching technique: Socratic Method. </a:t>
            </a:r>
          </a:p>
          <a:p>
            <a:pPr lvl="0" algn="just">
              <a:lnSpc>
                <a:spcPct val="150000"/>
              </a:lnSpc>
            </a:pPr>
            <a:r>
              <a:rPr lang="en-US" sz="1400" dirty="0">
                <a:solidFill>
                  <a:prstClr val="black"/>
                </a:solidFill>
                <a:latin typeface="Times New Roman" panose="02020603050405020304" pitchFamily="18" charset="0"/>
                <a:cs typeface="Times New Roman" panose="02020603050405020304" pitchFamily="18" charset="0"/>
              </a:rPr>
              <a:t>For the analyses of the play we will follow the Socratic Method, a Greek philosopher’s dialectic method of inquiry. To solve a problem, it would be broken down into a series of questions, the answers to which gradually distill the answer a person would seek. </a:t>
            </a:r>
          </a:p>
          <a:p>
            <a:pPr algn="just">
              <a:lnSpc>
                <a:spcPct val="150000"/>
              </a:lnSpc>
            </a:pPr>
            <a:r>
              <a:rPr lang="en-US" sz="1600" b="1" dirty="0">
                <a:latin typeface="Times New Roman" panose="02020603050405020304" pitchFamily="18" charset="0"/>
                <a:cs typeface="Times New Roman" panose="02020603050405020304" pitchFamily="18" charset="0"/>
              </a:rPr>
              <a:t>4th teaching technique: Questioning to check understanding. </a:t>
            </a:r>
          </a:p>
          <a:p>
            <a:pPr algn="just">
              <a:lnSpc>
                <a:spcPct val="150000"/>
              </a:lnSpc>
            </a:pPr>
            <a:r>
              <a:rPr lang="en-US" sz="1400" b="1" dirty="0">
                <a:latin typeface="Times New Roman" panose="02020603050405020304" pitchFamily="18" charset="0"/>
                <a:cs typeface="Times New Roman" panose="02020603050405020304" pitchFamily="18" charset="0"/>
              </a:rPr>
              <a:t>S</a:t>
            </a:r>
            <a:r>
              <a:rPr lang="en-US" sz="1400" dirty="0">
                <a:latin typeface="Times New Roman" panose="02020603050405020304" pitchFamily="18" charset="0"/>
                <a:cs typeface="Times New Roman" panose="02020603050405020304" pitchFamily="18" charset="0"/>
              </a:rPr>
              <a:t>tudents are asked to find out in the text the answers to your questions and thus, following the Socratic method, to find answers, on their own, to these questions.</a:t>
            </a:r>
          </a:p>
          <a:p>
            <a:pPr algn="just">
              <a:lnSpc>
                <a:spcPct val="150000"/>
              </a:lnSpc>
            </a:pPr>
            <a:r>
              <a:rPr lang="en-US" sz="1400" b="1" dirty="0">
                <a:latin typeface="Times New Roman" panose="02020603050405020304" pitchFamily="18" charset="0"/>
                <a:cs typeface="Times New Roman" panose="02020603050405020304" pitchFamily="18" charset="0"/>
              </a:rPr>
              <a:t>1</a:t>
            </a:r>
            <a:r>
              <a:rPr lang="en-US" sz="1400" b="1" baseline="30000" dirty="0">
                <a:latin typeface="Times New Roman" panose="02020603050405020304" pitchFamily="18" charset="0"/>
                <a:cs typeface="Times New Roman" panose="02020603050405020304" pitchFamily="18" charset="0"/>
              </a:rPr>
              <a:t>st</a:t>
            </a:r>
            <a:r>
              <a:rPr lang="en-US" sz="1400" b="1" dirty="0">
                <a:latin typeface="Times New Roman" panose="02020603050405020304" pitchFamily="18" charset="0"/>
                <a:cs typeface="Times New Roman" panose="02020603050405020304" pitchFamily="18" charset="0"/>
              </a:rPr>
              <a:t>  question</a:t>
            </a:r>
            <a:r>
              <a:rPr lang="en-US" sz="1400" dirty="0">
                <a:latin typeface="Times New Roman" panose="02020603050405020304" pitchFamily="18" charset="0"/>
                <a:cs typeface="Times New Roman" panose="02020603050405020304" pitchFamily="18" charset="0"/>
              </a:rPr>
              <a:t>: When and where does this scene take place?</a:t>
            </a:r>
            <a:endParaRPr lang="it-IT"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88740770"/>
      </p:ext>
    </p:extLst>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spd="slow" advClick="0" advTm="8000"/>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B97ABE7-337D-468F-B1E5-8D8F5CDC44EC}"/>
              </a:ext>
            </a:extLst>
          </p:cNvPr>
          <p:cNvSpPr/>
          <p:nvPr/>
        </p:nvSpPr>
        <p:spPr>
          <a:xfrm>
            <a:off x="1403648" y="116632"/>
            <a:ext cx="7632848" cy="6516977"/>
          </a:xfrm>
          <a:prstGeom prst="rect">
            <a:avLst/>
          </a:prstGeom>
        </p:spPr>
        <p:txBody>
          <a:bodyPr wrap="square">
            <a:spAutoFit/>
          </a:bodyPr>
          <a:lstStyle/>
          <a:p>
            <a:pPr algn="just">
              <a:lnSpc>
                <a:spcPct val="150000"/>
              </a:lnSpc>
            </a:pPr>
            <a:r>
              <a:rPr lang="en-US" sz="1400" b="1" dirty="0">
                <a:latin typeface="Times New Roman" panose="02020603050405020304" pitchFamily="18" charset="0"/>
                <a:cs typeface="Times New Roman" panose="02020603050405020304" pitchFamily="18" charset="0"/>
              </a:rPr>
              <a:t>Answer: </a:t>
            </a:r>
            <a:r>
              <a:rPr lang="en-US" sz="1400" dirty="0">
                <a:latin typeface="Times New Roman" panose="02020603050405020304" pitchFamily="18" charset="0"/>
                <a:cs typeface="Times New Roman" panose="02020603050405020304" pitchFamily="18" charset="0"/>
              </a:rPr>
              <a:t>The scene takes place at the royal house of Thebes. It is still night, and the invading armies of Argos have just been driven from the city. Fighting on opposite sides, the sons of Oedipus, Eteocles and Polynices, have killed each other in combat. Their uncle, Creon, is now king of Thebes. Enter ‘Antigone’, slipping through the central doors of the palace. She motions to her sister, Ismene, who follows her cautiously toward an altar at the center of the stage. </a:t>
            </a:r>
            <a:endParaRPr lang="it-IT" sz="1400" dirty="0">
              <a:latin typeface="Times New Roman" panose="02020603050405020304" pitchFamily="18" charset="0"/>
              <a:cs typeface="Times New Roman" panose="02020603050405020304" pitchFamily="18" charset="0"/>
            </a:endParaRPr>
          </a:p>
          <a:p>
            <a:pPr algn="just">
              <a:lnSpc>
                <a:spcPct val="150000"/>
              </a:lnSpc>
            </a:pPr>
            <a:r>
              <a:rPr lang="en-US" sz="1400" b="1" dirty="0">
                <a:latin typeface="Times New Roman" panose="02020603050405020304" pitchFamily="18" charset="0"/>
                <a:cs typeface="Times New Roman" panose="02020603050405020304" pitchFamily="18" charset="0"/>
              </a:rPr>
              <a:t>2</a:t>
            </a:r>
            <a:r>
              <a:rPr lang="en-US" sz="1400" b="1" baseline="30000" dirty="0">
                <a:latin typeface="Times New Roman" panose="02020603050405020304" pitchFamily="18" charset="0"/>
                <a:cs typeface="Times New Roman" panose="02020603050405020304" pitchFamily="18" charset="0"/>
              </a:rPr>
              <a:t>nd</a:t>
            </a:r>
            <a:r>
              <a:rPr lang="en-US" sz="1400" b="1" dirty="0">
                <a:latin typeface="Times New Roman" panose="02020603050405020304" pitchFamily="18" charset="0"/>
                <a:cs typeface="Times New Roman" panose="02020603050405020304" pitchFamily="18" charset="0"/>
              </a:rPr>
              <a:t> question</a:t>
            </a:r>
            <a:r>
              <a:rPr lang="en-US" sz="1400" dirty="0">
                <a:latin typeface="Times New Roman" panose="02020603050405020304" pitchFamily="18" charset="0"/>
                <a:cs typeface="Times New Roman" panose="02020603050405020304" pitchFamily="18" charset="0"/>
              </a:rPr>
              <a:t>:  Which persons are present in the Introduction (Prologue) of this drama play and what is the relationship among them? </a:t>
            </a:r>
            <a:endParaRPr lang="it-IT" sz="1400" dirty="0">
              <a:latin typeface="Times New Roman" panose="02020603050405020304" pitchFamily="18" charset="0"/>
              <a:cs typeface="Times New Roman" panose="02020603050405020304" pitchFamily="18" charset="0"/>
            </a:endParaRPr>
          </a:p>
          <a:p>
            <a:pPr algn="just">
              <a:lnSpc>
                <a:spcPct val="150000"/>
              </a:lnSpc>
            </a:pPr>
            <a:r>
              <a:rPr lang="en-US" sz="1400" b="1" dirty="0">
                <a:latin typeface="Times New Roman" panose="02020603050405020304" pitchFamily="18" charset="0"/>
                <a:cs typeface="Times New Roman" panose="02020603050405020304" pitchFamily="18" charset="0"/>
              </a:rPr>
              <a:t> Answers: </a:t>
            </a:r>
            <a:r>
              <a:rPr lang="en-US" sz="1400" dirty="0">
                <a:latin typeface="Times New Roman" panose="02020603050405020304" pitchFamily="18" charset="0"/>
                <a:cs typeface="Times New Roman" panose="02020603050405020304" pitchFamily="18" charset="0"/>
              </a:rPr>
              <a:t>Antigone- daughter of Oedipus and Jocasta and Ismene- sister of Antigone</a:t>
            </a:r>
          </a:p>
          <a:p>
            <a:pPr algn="just">
              <a:lnSpc>
                <a:spcPct val="150000"/>
              </a:lnSpc>
            </a:pPr>
            <a:r>
              <a:rPr lang="en-US" sz="1400" b="1" dirty="0">
                <a:latin typeface="Times New Roman" panose="02020603050405020304" pitchFamily="18" charset="0"/>
                <a:cs typeface="Times New Roman" panose="02020603050405020304" pitchFamily="18" charset="0"/>
              </a:rPr>
              <a:t>3</a:t>
            </a:r>
            <a:r>
              <a:rPr lang="en-US" sz="1400" b="1" baseline="30000" dirty="0">
                <a:latin typeface="Times New Roman" panose="02020603050405020304" pitchFamily="18" charset="0"/>
                <a:cs typeface="Times New Roman" panose="02020603050405020304" pitchFamily="18" charset="0"/>
              </a:rPr>
              <a:t>rd</a:t>
            </a:r>
            <a:r>
              <a:rPr lang="en-US" sz="1400" b="1" dirty="0">
                <a:latin typeface="Times New Roman" panose="02020603050405020304" pitchFamily="18" charset="0"/>
                <a:cs typeface="Times New Roman" panose="02020603050405020304" pitchFamily="18" charset="0"/>
              </a:rPr>
              <a:t> question</a:t>
            </a:r>
            <a:r>
              <a:rPr lang="en-US" sz="1400" dirty="0">
                <a:latin typeface="Times New Roman" panose="02020603050405020304" pitchFamily="18" charset="0"/>
                <a:cs typeface="Times New Roman" panose="02020603050405020304" pitchFamily="18" charset="0"/>
              </a:rPr>
              <a:t>:  Which elements of their family’s tragedy are revealed through the text? </a:t>
            </a:r>
            <a:endParaRPr lang="it-IT" sz="1400" dirty="0">
              <a:latin typeface="Times New Roman" panose="02020603050405020304" pitchFamily="18" charset="0"/>
              <a:cs typeface="Times New Roman" panose="02020603050405020304" pitchFamily="18" charset="0"/>
            </a:endParaRPr>
          </a:p>
          <a:p>
            <a:pPr algn="just">
              <a:lnSpc>
                <a:spcPct val="150000"/>
              </a:lnSpc>
            </a:pPr>
            <a:r>
              <a:rPr lang="en-US" sz="1400" b="1" dirty="0">
                <a:latin typeface="Times New Roman" panose="02020603050405020304" pitchFamily="18" charset="0"/>
                <a:cs typeface="Times New Roman" panose="02020603050405020304" pitchFamily="18" charset="0"/>
              </a:rPr>
              <a:t>Answers: </a:t>
            </a:r>
            <a:r>
              <a:rPr lang="en-US" sz="1400" dirty="0">
                <a:latin typeface="Times New Roman" panose="02020603050405020304" pitchFamily="18" charset="0"/>
                <a:cs typeface="Times New Roman" panose="02020603050405020304" pitchFamily="18" charset="0"/>
              </a:rPr>
              <a:t>The info we get is that Ismene and Antigone’ both brothers, Eteocles and Polynices have been killed during their duel. However, this family has a more tragic fate. So students must know it and understand the tragic state of Antigone and Ismene.</a:t>
            </a:r>
          </a:p>
          <a:p>
            <a:pPr algn="just">
              <a:lnSpc>
                <a:spcPct val="150000"/>
              </a:lnSpc>
            </a:pPr>
            <a:r>
              <a:rPr lang="en-US" sz="1400" i="1" dirty="0">
                <a:latin typeface="Times New Roman" panose="02020603050405020304" pitchFamily="18" charset="0"/>
                <a:cs typeface="Times New Roman" panose="02020603050405020304" pitchFamily="18" charset="0"/>
              </a:rPr>
              <a:t>At this point, students can create the story of the family in a “playful” way, through comic strips. Storyboard is a nice tool to present a story through pictures so as to make it less boring. It attracts students’ attention. Of course, students are those who have to prepare it. You give them the information and they choose how to do it. Students are always innovative when it comes to informatics and technology!</a:t>
            </a:r>
            <a:endParaRPr lang="it-IT" sz="1400" dirty="0">
              <a:latin typeface="Times New Roman" panose="02020603050405020304" pitchFamily="18" charset="0"/>
              <a:cs typeface="Times New Roman" panose="02020603050405020304" pitchFamily="18" charset="0"/>
            </a:endParaRPr>
          </a:p>
          <a:p>
            <a:pPr algn="just">
              <a:lnSpc>
                <a:spcPct val="150000"/>
              </a:lnSpc>
            </a:pPr>
            <a:endParaRPr lang="it-IT" sz="1400" dirty="0">
              <a:latin typeface="Times New Roman" panose="02020603050405020304" pitchFamily="18" charset="0"/>
              <a:cs typeface="Times New Roman" panose="02020603050405020304" pitchFamily="18" charset="0"/>
            </a:endParaRPr>
          </a:p>
          <a:p>
            <a:pPr algn="just">
              <a:lnSpc>
                <a:spcPct val="150000"/>
              </a:lnSpc>
            </a:pPr>
            <a:endParaRPr lang="it-IT" sz="1400" dirty="0">
              <a:latin typeface="Times New Roman" panose="02020603050405020304" pitchFamily="18" charset="0"/>
              <a:cs typeface="Times New Roman" panose="02020603050405020304" pitchFamily="18" charset="0"/>
            </a:endParaRPr>
          </a:p>
          <a:p>
            <a:pPr algn="just">
              <a:lnSpc>
                <a:spcPct val="150000"/>
              </a:lnSpc>
            </a:pPr>
            <a:endParaRPr lang="en-US" sz="1400" dirty="0">
              <a:latin typeface="Times New Roman" panose="02020603050405020304" pitchFamily="18" charset="0"/>
              <a:cs typeface="Times New Roman" panose="02020603050405020304" pitchFamily="18" charset="0"/>
            </a:endParaRPr>
          </a:p>
        </p:txBody>
      </p:sp>
      <p:sp>
        <p:nvSpPr>
          <p:cNvPr id="4" name="Footer Placeholder 3">
            <a:extLst>
              <a:ext uri="{FF2B5EF4-FFF2-40B4-BE49-F238E27FC236}">
                <a16:creationId xmlns:a16="http://schemas.microsoft.com/office/drawing/2014/main" id="{4CE058ED-B925-48E8-AA80-B155D38962F3}"/>
              </a:ext>
            </a:extLst>
          </p:cNvPr>
          <p:cNvSpPr>
            <a:spLocks noGrp="1"/>
          </p:cNvSpPr>
          <p:nvPr>
            <p:ph type="ftr" sz="quarter" idx="11"/>
          </p:nvPr>
        </p:nvSpPr>
        <p:spPr/>
        <p:txBody>
          <a:bodyPr/>
          <a:lstStyle/>
          <a:p>
            <a:pPr algn="ctr"/>
            <a:r>
              <a:rPr lang="it-IT" dirty="0"/>
              <a:t>101</a:t>
            </a:r>
          </a:p>
        </p:txBody>
      </p:sp>
    </p:spTree>
    <p:extLst>
      <p:ext uri="{BB962C8B-B14F-4D97-AF65-F5344CB8AC3E}">
        <p14:creationId xmlns:p14="http://schemas.microsoft.com/office/powerpoint/2010/main" val="719019448"/>
      </p:ext>
    </p:extLst>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spd="slow" advClick="0" advTm="8000"/>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D7DBA41-10F1-4F80-895A-909477B2F6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5656" y="260648"/>
            <a:ext cx="3024336" cy="3509943"/>
          </a:xfrm>
          <a:prstGeom prst="rect">
            <a:avLst/>
          </a:prstGeom>
        </p:spPr>
      </p:pic>
      <p:pic>
        <p:nvPicPr>
          <p:cNvPr id="7" name="Picture 6">
            <a:extLst>
              <a:ext uri="{FF2B5EF4-FFF2-40B4-BE49-F238E27FC236}">
                <a16:creationId xmlns:a16="http://schemas.microsoft.com/office/drawing/2014/main" id="{2EA97E80-8F29-4691-BA46-9354B7EFA7F7}"/>
              </a:ext>
            </a:extLst>
          </p:cNvPr>
          <p:cNvPicPr>
            <a:picLocks noChangeAspect="1"/>
          </p:cNvPicPr>
          <p:nvPr/>
        </p:nvPicPr>
        <p:blipFill>
          <a:blip r:embed="rId3"/>
          <a:stretch>
            <a:fillRect/>
          </a:stretch>
        </p:blipFill>
        <p:spPr>
          <a:xfrm>
            <a:off x="4860032" y="260648"/>
            <a:ext cx="3024336" cy="3509942"/>
          </a:xfrm>
          <a:prstGeom prst="rect">
            <a:avLst/>
          </a:prstGeom>
        </p:spPr>
      </p:pic>
      <p:sp>
        <p:nvSpPr>
          <p:cNvPr id="4" name="Footer Placeholder 3">
            <a:extLst>
              <a:ext uri="{FF2B5EF4-FFF2-40B4-BE49-F238E27FC236}">
                <a16:creationId xmlns:a16="http://schemas.microsoft.com/office/drawing/2014/main" id="{C3EDA431-2466-4BE9-81DE-8977CA2642DB}"/>
              </a:ext>
            </a:extLst>
          </p:cNvPr>
          <p:cNvSpPr>
            <a:spLocks noGrp="1"/>
          </p:cNvSpPr>
          <p:nvPr>
            <p:ph type="ftr" sz="quarter" idx="11"/>
          </p:nvPr>
        </p:nvSpPr>
        <p:spPr/>
        <p:txBody>
          <a:bodyPr/>
          <a:lstStyle/>
          <a:p>
            <a:pPr algn="ctr"/>
            <a:r>
              <a:rPr lang="it-IT" dirty="0"/>
              <a:t>102</a:t>
            </a:r>
          </a:p>
        </p:txBody>
      </p:sp>
    </p:spTree>
    <p:extLst>
      <p:ext uri="{BB962C8B-B14F-4D97-AF65-F5344CB8AC3E}">
        <p14:creationId xmlns:p14="http://schemas.microsoft.com/office/powerpoint/2010/main" val="2409491647"/>
      </p:ext>
    </p:extLst>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spd="slow" advClick="0" advTm="8000"/>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1F8F57F-13A9-4319-96F2-18BF00E76E4B}"/>
              </a:ext>
            </a:extLst>
          </p:cNvPr>
          <p:cNvPicPr>
            <a:picLocks noChangeAspect="1"/>
          </p:cNvPicPr>
          <p:nvPr/>
        </p:nvPicPr>
        <p:blipFill>
          <a:blip r:embed="rId2"/>
          <a:stretch>
            <a:fillRect/>
          </a:stretch>
        </p:blipFill>
        <p:spPr>
          <a:xfrm>
            <a:off x="1555847" y="130325"/>
            <a:ext cx="2881312" cy="2904255"/>
          </a:xfrm>
          <a:prstGeom prst="rect">
            <a:avLst/>
          </a:prstGeom>
        </p:spPr>
      </p:pic>
      <p:pic>
        <p:nvPicPr>
          <p:cNvPr id="3" name="Picture 2">
            <a:extLst>
              <a:ext uri="{FF2B5EF4-FFF2-40B4-BE49-F238E27FC236}">
                <a16:creationId xmlns:a16="http://schemas.microsoft.com/office/drawing/2014/main" id="{18C1C114-1299-4A59-B79D-DA0C622336DA}"/>
              </a:ext>
            </a:extLst>
          </p:cNvPr>
          <p:cNvPicPr>
            <a:picLocks noChangeAspect="1"/>
          </p:cNvPicPr>
          <p:nvPr/>
        </p:nvPicPr>
        <p:blipFill>
          <a:blip r:embed="rId3"/>
          <a:stretch>
            <a:fillRect/>
          </a:stretch>
        </p:blipFill>
        <p:spPr>
          <a:xfrm>
            <a:off x="5220072" y="111274"/>
            <a:ext cx="2928938" cy="2904255"/>
          </a:xfrm>
          <a:prstGeom prst="rect">
            <a:avLst/>
          </a:prstGeom>
        </p:spPr>
      </p:pic>
      <p:pic>
        <p:nvPicPr>
          <p:cNvPr id="9" name="Picture 8">
            <a:extLst>
              <a:ext uri="{FF2B5EF4-FFF2-40B4-BE49-F238E27FC236}">
                <a16:creationId xmlns:a16="http://schemas.microsoft.com/office/drawing/2014/main" id="{2B6F2C89-0A22-49EB-A85C-48911339AF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64578" y="3034579"/>
            <a:ext cx="2881312" cy="3070745"/>
          </a:xfrm>
          <a:prstGeom prst="rect">
            <a:avLst/>
          </a:prstGeom>
        </p:spPr>
      </p:pic>
      <p:pic>
        <p:nvPicPr>
          <p:cNvPr id="10" name="Picture 9">
            <a:extLst>
              <a:ext uri="{FF2B5EF4-FFF2-40B4-BE49-F238E27FC236}">
                <a16:creationId xmlns:a16="http://schemas.microsoft.com/office/drawing/2014/main" id="{6B6892E7-A910-4706-B784-A4EB96048608}"/>
              </a:ext>
            </a:extLst>
          </p:cNvPr>
          <p:cNvPicPr>
            <a:picLocks noChangeAspect="1"/>
          </p:cNvPicPr>
          <p:nvPr/>
        </p:nvPicPr>
        <p:blipFill>
          <a:blip r:embed="rId5"/>
          <a:stretch>
            <a:fillRect/>
          </a:stretch>
        </p:blipFill>
        <p:spPr>
          <a:xfrm>
            <a:off x="5227662" y="3015529"/>
            <a:ext cx="2928938" cy="3089795"/>
          </a:xfrm>
          <a:prstGeom prst="rect">
            <a:avLst/>
          </a:prstGeom>
        </p:spPr>
      </p:pic>
      <p:sp>
        <p:nvSpPr>
          <p:cNvPr id="5" name="Footer Placeholder 4">
            <a:extLst>
              <a:ext uri="{FF2B5EF4-FFF2-40B4-BE49-F238E27FC236}">
                <a16:creationId xmlns:a16="http://schemas.microsoft.com/office/drawing/2014/main" id="{26E09BF6-637A-4D52-AFBF-2E06E21A71DB}"/>
              </a:ext>
            </a:extLst>
          </p:cNvPr>
          <p:cNvSpPr>
            <a:spLocks noGrp="1"/>
          </p:cNvSpPr>
          <p:nvPr>
            <p:ph type="ftr" sz="quarter" idx="11"/>
          </p:nvPr>
        </p:nvSpPr>
        <p:spPr/>
        <p:txBody>
          <a:bodyPr/>
          <a:lstStyle/>
          <a:p>
            <a:pPr algn="ctr"/>
            <a:r>
              <a:rPr lang="it-IT" dirty="0"/>
              <a:t>103</a:t>
            </a:r>
          </a:p>
        </p:txBody>
      </p:sp>
    </p:spTree>
    <p:extLst>
      <p:ext uri="{BB962C8B-B14F-4D97-AF65-F5344CB8AC3E}">
        <p14:creationId xmlns:p14="http://schemas.microsoft.com/office/powerpoint/2010/main" val="293445997"/>
      </p:ext>
    </p:extLst>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spd="slow" advClick="0" advTm="8000"/>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475656" y="116632"/>
            <a:ext cx="7560840" cy="5870646"/>
          </a:xfrm>
          <a:prstGeom prst="rect">
            <a:avLst/>
          </a:prstGeom>
          <a:noFill/>
        </p:spPr>
        <p:txBody>
          <a:bodyPr wrap="square" rtlCol="0">
            <a:spAutoFit/>
          </a:bodyPr>
          <a:lstStyle/>
          <a:p>
            <a:pPr algn="just">
              <a:lnSpc>
                <a:spcPct val="150000"/>
              </a:lnSpc>
            </a:pPr>
            <a:r>
              <a:rPr lang="en-US" sz="1400" i="1" dirty="0">
                <a:latin typeface="Times New Roman" panose="02020603050405020304" pitchFamily="18" charset="0"/>
                <a:cs typeface="Times New Roman" panose="02020603050405020304" pitchFamily="18" charset="0"/>
              </a:rPr>
              <a:t>And here is the story of the family to be given to students in order to create the comic strip.</a:t>
            </a:r>
            <a:endParaRPr lang="it-IT" sz="1400" dirty="0">
              <a:latin typeface="Times New Roman" panose="02020603050405020304" pitchFamily="18" charset="0"/>
              <a:cs typeface="Times New Roman" panose="02020603050405020304" pitchFamily="18" charset="0"/>
            </a:endParaRPr>
          </a:p>
          <a:p>
            <a:pPr algn="just">
              <a:lnSpc>
                <a:spcPct val="150000"/>
              </a:lnSpc>
            </a:pPr>
            <a:r>
              <a:rPr lang="en-US" sz="1400" dirty="0">
                <a:latin typeface="Times New Roman" panose="02020603050405020304" pitchFamily="18" charset="0"/>
                <a:cs typeface="Times New Roman" panose="02020603050405020304" pitchFamily="18" charset="0"/>
              </a:rPr>
              <a:t> In the most well-known version of the myth, Oedipus was born to King Laius and Queen Jocasta. Laius wished to thwart a prophecy, so he left Oedipus to die on a mountainside. However, the baby was found by shepherds and raised by King </a:t>
            </a:r>
            <a:r>
              <a:rPr lang="en-US" sz="1400" dirty="0" err="1">
                <a:latin typeface="Times New Roman" panose="02020603050405020304" pitchFamily="18" charset="0"/>
                <a:cs typeface="Times New Roman" panose="02020603050405020304" pitchFamily="18" charset="0"/>
              </a:rPr>
              <a:t>Polybus</a:t>
            </a:r>
            <a:r>
              <a:rPr lang="en-US" sz="1400" dirty="0">
                <a:latin typeface="Times New Roman" panose="02020603050405020304" pitchFamily="18" charset="0"/>
                <a:cs typeface="Times New Roman" panose="02020603050405020304" pitchFamily="18" charset="0"/>
              </a:rPr>
              <a:t> and Queen Merope as their own. Oedipus learned from the oracle at Delphi of the prophecy that he would end up killing his father and marrying his mother but, unaware of his true parentage, believed he was fated to murder </a:t>
            </a:r>
            <a:r>
              <a:rPr lang="en-US" sz="1400" dirty="0" err="1">
                <a:latin typeface="Times New Roman" panose="02020603050405020304" pitchFamily="18" charset="0"/>
                <a:cs typeface="Times New Roman" panose="02020603050405020304" pitchFamily="18" charset="0"/>
              </a:rPr>
              <a:t>Polybus</a:t>
            </a:r>
            <a:r>
              <a:rPr lang="en-US" sz="1400" dirty="0">
                <a:latin typeface="Times New Roman" panose="02020603050405020304" pitchFamily="18" charset="0"/>
                <a:cs typeface="Times New Roman" panose="02020603050405020304" pitchFamily="18" charset="0"/>
              </a:rPr>
              <a:t> and marry Merope, so left for Thebes. On his way he met an older man and quarreled, and Oedipus killed the stranger. Continuing on to Thebes, he found that the king of the city (Laius) had been recently killed, and that the city was at the mercy of the Sphinx. Oedipus answered the monster's riddle correctly, defeating it and winning the throne of the dead king – and the hand in marriage of the king's widow, and (unbeknownst to him) his mother Jocasta.</a:t>
            </a:r>
            <a:endParaRPr lang="it-IT" sz="1400" dirty="0">
              <a:latin typeface="Times New Roman" panose="02020603050405020304" pitchFamily="18" charset="0"/>
              <a:cs typeface="Times New Roman" panose="02020603050405020304" pitchFamily="18" charset="0"/>
            </a:endParaRPr>
          </a:p>
          <a:p>
            <a:pPr algn="just">
              <a:lnSpc>
                <a:spcPct val="150000"/>
              </a:lnSpc>
            </a:pPr>
            <a:r>
              <a:rPr lang="en-US" sz="1400" dirty="0">
                <a:latin typeface="Times New Roman" panose="02020603050405020304" pitchFamily="18" charset="0"/>
                <a:cs typeface="Times New Roman" panose="02020603050405020304" pitchFamily="18" charset="0"/>
              </a:rPr>
              <a:t>Years later, to end a plague on Thebes, Oedipus searched to find who had killed Laius, and discovered that he himself was responsible. Jocasta, upon realizing that she had married both her own son and her husband's murderer, hanged herself. Oedipus then seized two pins from her dress and blinded himself with them. </a:t>
            </a:r>
            <a:endParaRPr lang="it-IT" sz="1400" dirty="0">
              <a:latin typeface="Times New Roman" panose="02020603050405020304" pitchFamily="18" charset="0"/>
              <a:cs typeface="Times New Roman" panose="02020603050405020304" pitchFamily="18" charset="0"/>
            </a:endParaRPr>
          </a:p>
          <a:p>
            <a:pPr algn="just">
              <a:lnSpc>
                <a:spcPct val="150000"/>
              </a:lnSpc>
            </a:pPr>
            <a:r>
              <a:rPr lang="en-US" sz="1400" dirty="0">
                <a:latin typeface="Times New Roman" panose="02020603050405020304" pitchFamily="18" charset="0"/>
                <a:cs typeface="Times New Roman" panose="02020603050405020304" pitchFamily="18" charset="0"/>
              </a:rPr>
              <a:t>Oedipus' two sons, Eteocles and </a:t>
            </a:r>
            <a:r>
              <a:rPr lang="en-US" sz="1400" dirty="0" err="1">
                <a:latin typeface="Times New Roman" panose="02020603050405020304" pitchFamily="18" charset="0"/>
                <a:cs typeface="Times New Roman" panose="02020603050405020304" pitchFamily="18" charset="0"/>
              </a:rPr>
              <a:t>Polynices</a:t>
            </a:r>
            <a:r>
              <a:rPr lang="en-US" sz="1400" dirty="0">
                <a:latin typeface="Times New Roman" panose="02020603050405020304" pitchFamily="18" charset="0"/>
                <a:cs typeface="Times New Roman" panose="02020603050405020304" pitchFamily="18" charset="0"/>
              </a:rPr>
              <a:t>, arranged to share the kingdom, each taking an alternating one-year reign. However, Eteocles refused to cede his throne after his year as king. Polynices brought in an army to oust Eteocles from his position and a battle ensued. </a:t>
            </a:r>
            <a:endParaRPr lang="it-IT" sz="1400" dirty="0">
              <a:latin typeface="Times New Roman" panose="02020603050405020304" pitchFamily="18" charset="0"/>
              <a:cs typeface="Times New Roman" panose="02020603050405020304" pitchFamily="18" charset="0"/>
            </a:endParaRPr>
          </a:p>
        </p:txBody>
      </p:sp>
      <p:sp>
        <p:nvSpPr>
          <p:cNvPr id="4" name="Footer Placeholder 3">
            <a:extLst>
              <a:ext uri="{FF2B5EF4-FFF2-40B4-BE49-F238E27FC236}">
                <a16:creationId xmlns:a16="http://schemas.microsoft.com/office/drawing/2014/main" id="{541DED04-C54A-42A7-AE55-F732AC029C91}"/>
              </a:ext>
            </a:extLst>
          </p:cNvPr>
          <p:cNvSpPr>
            <a:spLocks noGrp="1"/>
          </p:cNvSpPr>
          <p:nvPr>
            <p:ph type="ftr" sz="quarter" idx="11"/>
          </p:nvPr>
        </p:nvSpPr>
        <p:spPr/>
        <p:txBody>
          <a:bodyPr/>
          <a:lstStyle/>
          <a:p>
            <a:pPr algn="ctr"/>
            <a:r>
              <a:rPr lang="it-IT" dirty="0"/>
              <a:t>104</a:t>
            </a:r>
          </a:p>
        </p:txBody>
      </p:sp>
    </p:spTree>
    <p:extLst>
      <p:ext uri="{BB962C8B-B14F-4D97-AF65-F5344CB8AC3E}">
        <p14:creationId xmlns:p14="http://schemas.microsoft.com/office/powerpoint/2010/main" val="1569660272"/>
      </p:ext>
    </p:extLst>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spd="slow" advClick="0" advTm="8000"/>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B80FAFD-3346-4B2C-AB07-C9B8072700CE}"/>
              </a:ext>
            </a:extLst>
          </p:cNvPr>
          <p:cNvSpPr/>
          <p:nvPr/>
        </p:nvSpPr>
        <p:spPr>
          <a:xfrm>
            <a:off x="1403648" y="124560"/>
            <a:ext cx="7632848" cy="6193811"/>
          </a:xfrm>
          <a:prstGeom prst="rect">
            <a:avLst/>
          </a:prstGeom>
        </p:spPr>
        <p:txBody>
          <a:bodyPr wrap="square">
            <a:spAutoFit/>
          </a:bodyPr>
          <a:lstStyle/>
          <a:p>
            <a:pPr algn="just">
              <a:lnSpc>
                <a:spcPct val="150000"/>
              </a:lnSpc>
            </a:pPr>
            <a:r>
              <a:rPr lang="en-US" sz="1400" dirty="0">
                <a:latin typeface="Times New Roman" panose="02020603050405020304" pitchFamily="18" charset="0"/>
                <a:cs typeface="Times New Roman" panose="02020603050405020304" pitchFamily="18" charset="0"/>
              </a:rPr>
              <a:t>At the end of the battle the brothers killed each other after which Jocasta's brother, Creon, took the throne. He decided that Polynices was a "traitor," and should not be given burial rites. Defying this edict, Antigone attempted to bury her brother. In Sophocles' </a:t>
            </a:r>
            <a:r>
              <a:rPr lang="en-US" sz="1400" i="1" dirty="0">
                <a:latin typeface="Times New Roman" panose="02020603050405020304" pitchFamily="18" charset="0"/>
                <a:cs typeface="Times New Roman" panose="02020603050405020304" pitchFamily="18" charset="0"/>
              </a:rPr>
              <a:t>Antigone</a:t>
            </a:r>
            <a:r>
              <a:rPr lang="en-US" sz="1400" dirty="0">
                <a:latin typeface="Times New Roman" panose="02020603050405020304" pitchFamily="18" charset="0"/>
                <a:cs typeface="Times New Roman" panose="02020603050405020304" pitchFamily="18" charset="0"/>
              </a:rPr>
              <a:t>, Creon had her buried in a rock cavern for defying him, whereupon she hanged herself.</a:t>
            </a:r>
            <a:endParaRPr lang="en-US" sz="1400" i="1" dirty="0">
              <a:latin typeface="Times New Roman" panose="02020603050405020304" pitchFamily="18" charset="0"/>
              <a:cs typeface="Times New Roman" panose="02020603050405020304" pitchFamily="18" charset="0"/>
            </a:endParaRPr>
          </a:p>
          <a:p>
            <a:pPr algn="just">
              <a:lnSpc>
                <a:spcPct val="150000"/>
              </a:lnSpc>
            </a:pPr>
            <a:r>
              <a:rPr lang="en-US" sz="1400" i="1" dirty="0">
                <a:latin typeface="Times New Roman" panose="02020603050405020304" pitchFamily="18" charset="0"/>
                <a:cs typeface="Times New Roman" panose="02020603050405020304" pitchFamily="18" charset="0"/>
              </a:rPr>
              <a:t>Continuing, you go on with the questions to understand the problem and the way the heroes face it.</a:t>
            </a:r>
          </a:p>
          <a:p>
            <a:pPr algn="just">
              <a:lnSpc>
                <a:spcPct val="150000"/>
              </a:lnSpc>
            </a:pPr>
            <a:r>
              <a:rPr lang="en-US" sz="1400" b="1" dirty="0">
                <a:latin typeface="Times New Roman" panose="02020603050405020304" pitchFamily="18" charset="0"/>
                <a:cs typeface="Times New Roman" panose="02020603050405020304" pitchFamily="18" charset="0"/>
              </a:rPr>
              <a:t>4th question</a:t>
            </a:r>
            <a:r>
              <a:rPr lang="en-US" sz="1400" dirty="0">
                <a:latin typeface="Times New Roman" panose="02020603050405020304" pitchFamily="18" charset="0"/>
                <a:cs typeface="Times New Roman" panose="02020603050405020304" pitchFamily="18" charset="0"/>
              </a:rPr>
              <a:t>:  What is the problem?</a:t>
            </a:r>
          </a:p>
          <a:p>
            <a:pPr algn="just">
              <a:lnSpc>
                <a:spcPct val="150000"/>
              </a:lnSpc>
            </a:pPr>
            <a:r>
              <a:rPr lang="ro-RO" sz="1400" b="1" dirty="0">
                <a:latin typeface="Times New Roman" panose="02020603050405020304" pitchFamily="18" charset="0"/>
                <a:cs typeface="Times New Roman" panose="02020603050405020304" pitchFamily="18" charset="0"/>
              </a:rPr>
              <a:t> Answer</a:t>
            </a:r>
            <a:r>
              <a:rPr lang="en-US" sz="1400" dirty="0">
                <a:latin typeface="Times New Roman" panose="02020603050405020304" pitchFamily="18" charset="0"/>
                <a:cs typeface="Times New Roman" panose="02020603050405020304" pitchFamily="18" charset="0"/>
              </a:rPr>
              <a:t>: Creon, the current king of Thebes, after both Eteocles and Polynices death, forbids anyone to bury Polynices as a traitor. Moreover, who disobeys, will die by stoning inside the city walls.</a:t>
            </a:r>
          </a:p>
          <a:p>
            <a:pPr algn="just">
              <a:lnSpc>
                <a:spcPct val="150000"/>
              </a:lnSpc>
            </a:pPr>
            <a:r>
              <a:rPr lang="en-US" sz="1400" dirty="0">
                <a:latin typeface="Times New Roman" panose="02020603050405020304" pitchFamily="18" charset="0"/>
                <a:cs typeface="Times New Roman" panose="02020603050405020304" pitchFamily="18" charset="0"/>
              </a:rPr>
              <a:t>So as to scrutinize the text, along with the questions you give students the verses to look for the answers. So you don’t waste time.</a:t>
            </a:r>
          </a:p>
          <a:p>
            <a:pPr algn="just">
              <a:lnSpc>
                <a:spcPct val="150000"/>
              </a:lnSpc>
            </a:pPr>
            <a:r>
              <a:rPr lang="en-US" sz="1400" b="1" dirty="0">
                <a:latin typeface="Times New Roman" panose="02020603050405020304" pitchFamily="18" charset="0"/>
                <a:cs typeface="Times New Roman" panose="02020603050405020304" pitchFamily="18" charset="0"/>
              </a:rPr>
              <a:t>Facing the problem</a:t>
            </a:r>
          </a:p>
          <a:p>
            <a:pPr algn="just">
              <a:lnSpc>
                <a:spcPct val="150000"/>
              </a:lnSpc>
            </a:pPr>
            <a:r>
              <a:rPr lang="en-US" sz="1400" b="1" dirty="0">
                <a:latin typeface="Times New Roman" panose="02020603050405020304" pitchFamily="18" charset="0"/>
                <a:cs typeface="Times New Roman" panose="02020603050405020304" pitchFamily="18" charset="0"/>
              </a:rPr>
              <a:t>5th question</a:t>
            </a:r>
            <a:r>
              <a:rPr lang="en-US" sz="1400" dirty="0">
                <a:latin typeface="Times New Roman" panose="02020603050405020304" pitchFamily="18" charset="0"/>
                <a:cs typeface="Times New Roman" panose="02020603050405020304" pitchFamily="18" charset="0"/>
              </a:rPr>
              <a:t>: What is Antigone’s suggestion to Ismene for solving the problem? (verses 50-56)</a:t>
            </a:r>
          </a:p>
          <a:p>
            <a:pPr algn="just">
              <a:lnSpc>
                <a:spcPct val="150000"/>
              </a:lnSpc>
            </a:pPr>
            <a:r>
              <a:rPr lang="en-US" sz="1400" dirty="0">
                <a:latin typeface="Times New Roman" panose="02020603050405020304" pitchFamily="18" charset="0"/>
                <a:cs typeface="Times New Roman" panose="02020603050405020304" pitchFamily="18" charset="0"/>
              </a:rPr>
              <a:t> </a:t>
            </a:r>
            <a:r>
              <a:rPr lang="en-US" sz="1400" b="1" dirty="0">
                <a:latin typeface="Times New Roman" panose="02020603050405020304" pitchFamily="18" charset="0"/>
                <a:cs typeface="Times New Roman" panose="02020603050405020304" pitchFamily="18" charset="0"/>
              </a:rPr>
              <a:t>Answer: </a:t>
            </a:r>
            <a:r>
              <a:rPr lang="en-US" sz="1400" dirty="0">
                <a:latin typeface="Times New Roman" panose="02020603050405020304" pitchFamily="18" charset="0"/>
                <a:cs typeface="Times New Roman" panose="02020603050405020304" pitchFamily="18" charset="0"/>
              </a:rPr>
              <a:t>She suggests Ismene to help her bury the body of their brother Polynices despite the martial law of the king who forbids such and act.</a:t>
            </a:r>
          </a:p>
          <a:p>
            <a:pPr algn="just">
              <a:lnSpc>
                <a:spcPct val="150000"/>
              </a:lnSpc>
            </a:pPr>
            <a:r>
              <a:rPr lang="en-US" sz="1400" b="1" dirty="0">
                <a:latin typeface="Times New Roman" panose="02020603050405020304" pitchFamily="18" charset="0"/>
                <a:cs typeface="Times New Roman" panose="02020603050405020304" pitchFamily="18" charset="0"/>
              </a:rPr>
              <a:t>6th question</a:t>
            </a:r>
            <a:r>
              <a:rPr lang="en-US" sz="1400" dirty="0">
                <a:latin typeface="Times New Roman" panose="02020603050405020304" pitchFamily="18" charset="0"/>
                <a:cs typeface="Times New Roman" panose="02020603050405020304" pitchFamily="18" charset="0"/>
              </a:rPr>
              <a:t>: What is Ismene’s reaction and what are her arguments to support her opinion? (verses 60-80)</a:t>
            </a:r>
          </a:p>
          <a:p>
            <a:pPr algn="just">
              <a:lnSpc>
                <a:spcPct val="150000"/>
              </a:lnSpc>
            </a:pPr>
            <a:r>
              <a:rPr lang="en-US" sz="1400" b="1" dirty="0">
                <a:latin typeface="Times New Roman" panose="02020603050405020304" pitchFamily="18" charset="0"/>
                <a:cs typeface="Times New Roman" panose="02020603050405020304" pitchFamily="18" charset="0"/>
              </a:rPr>
              <a:t>Answer: </a:t>
            </a:r>
          </a:p>
          <a:p>
            <a:pPr algn="just">
              <a:lnSpc>
                <a:spcPct val="150000"/>
              </a:lnSpc>
            </a:pPr>
            <a:r>
              <a:rPr lang="en-US" sz="1400" b="1" dirty="0">
                <a:latin typeface="Times New Roman" panose="02020603050405020304" pitchFamily="18" charset="0"/>
                <a:cs typeface="Times New Roman" panose="02020603050405020304" pitchFamily="18" charset="0"/>
              </a:rPr>
              <a:t>-</a:t>
            </a:r>
            <a:r>
              <a:rPr lang="en-US" sz="1400" dirty="0">
                <a:latin typeface="Times New Roman" panose="02020603050405020304" pitchFamily="18" charset="0"/>
                <a:cs typeface="Times New Roman" panose="02020603050405020304" pitchFamily="18" charset="0"/>
              </a:rPr>
              <a:t>Ismene is afraid of violating the law.</a:t>
            </a:r>
          </a:p>
          <a:p>
            <a:pPr algn="just">
              <a:lnSpc>
                <a:spcPct val="150000"/>
              </a:lnSpc>
            </a:pPr>
            <a:endParaRPr lang="ro-RO" sz="1400" dirty="0">
              <a:latin typeface="Times New Roman" panose="02020603050405020304" pitchFamily="18" charset="0"/>
              <a:cs typeface="Times New Roman" panose="02020603050405020304" pitchFamily="18" charset="0"/>
            </a:endParaRPr>
          </a:p>
        </p:txBody>
      </p:sp>
      <p:sp>
        <p:nvSpPr>
          <p:cNvPr id="4" name="Footer Placeholder 3">
            <a:extLst>
              <a:ext uri="{FF2B5EF4-FFF2-40B4-BE49-F238E27FC236}">
                <a16:creationId xmlns:a16="http://schemas.microsoft.com/office/drawing/2014/main" id="{75E054E7-98F8-49EB-8327-590514767918}"/>
              </a:ext>
            </a:extLst>
          </p:cNvPr>
          <p:cNvSpPr>
            <a:spLocks noGrp="1"/>
          </p:cNvSpPr>
          <p:nvPr>
            <p:ph type="ftr" sz="quarter" idx="11"/>
          </p:nvPr>
        </p:nvSpPr>
        <p:spPr/>
        <p:txBody>
          <a:bodyPr/>
          <a:lstStyle/>
          <a:p>
            <a:pPr algn="ctr"/>
            <a:r>
              <a:rPr lang="it-IT" dirty="0"/>
              <a:t>105</a:t>
            </a:r>
          </a:p>
        </p:txBody>
      </p:sp>
    </p:spTree>
    <p:extLst>
      <p:ext uri="{BB962C8B-B14F-4D97-AF65-F5344CB8AC3E}">
        <p14:creationId xmlns:p14="http://schemas.microsoft.com/office/powerpoint/2010/main" val="3758515282"/>
      </p:ext>
    </p:extLst>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spd="slow" advClick="0" advTm="8000"/>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403648" y="116632"/>
            <a:ext cx="7632848" cy="5870646"/>
          </a:xfrm>
          <a:prstGeom prst="rect">
            <a:avLst/>
          </a:prstGeom>
          <a:noFill/>
        </p:spPr>
        <p:txBody>
          <a:bodyPr wrap="square" rtlCol="0">
            <a:spAutoFit/>
          </a:bodyPr>
          <a:lstStyle/>
          <a:p>
            <a:pPr algn="just">
              <a:lnSpc>
                <a:spcPct val="150000"/>
              </a:lnSpc>
            </a:pPr>
            <a:r>
              <a:rPr lang="en-US" sz="1400" dirty="0">
                <a:latin typeface="Times New Roman" panose="02020603050405020304" pitchFamily="18" charset="0"/>
                <a:cs typeface="Times New Roman" panose="02020603050405020304" pitchFamily="18" charset="0"/>
              </a:rPr>
              <a:t>-She follows the voice of logic: not to obey the law, not to suffer a dishonorable death.</a:t>
            </a:r>
          </a:p>
          <a:p>
            <a:pPr algn="just">
              <a:lnSpc>
                <a:spcPct val="150000"/>
              </a:lnSpc>
            </a:pPr>
            <a:r>
              <a:rPr lang="en-US" sz="1400" dirty="0">
                <a:latin typeface="Times New Roman" panose="02020603050405020304" pitchFamily="18" charset="0"/>
                <a:cs typeface="Times New Roman" panose="02020603050405020304" pitchFamily="18" charset="0"/>
              </a:rPr>
              <a:t> -She is aware of her position as a woman in the city who has no right to disobey to men.</a:t>
            </a:r>
          </a:p>
          <a:p>
            <a:pPr algn="just">
              <a:lnSpc>
                <a:spcPct val="150000"/>
              </a:lnSpc>
            </a:pPr>
            <a:r>
              <a:rPr lang="en-US" sz="1400" dirty="0">
                <a:latin typeface="Times New Roman" panose="02020603050405020304" pitchFamily="18" charset="0"/>
                <a:cs typeface="Times New Roman" panose="02020603050405020304" pitchFamily="18" charset="0"/>
              </a:rPr>
              <a:t>-She is aware of her position as an underling who has no right to disobey to the king.</a:t>
            </a:r>
          </a:p>
          <a:p>
            <a:pPr algn="just">
              <a:lnSpc>
                <a:spcPct val="150000"/>
              </a:lnSpc>
            </a:pPr>
            <a:r>
              <a:rPr lang="en-US" sz="1400" dirty="0">
                <a:latin typeface="Times New Roman" panose="02020603050405020304" pitchFamily="18" charset="0"/>
                <a:cs typeface="Times New Roman" panose="02020603050405020304" pitchFamily="18" charset="0"/>
              </a:rPr>
              <a:t>-She does not want to be extreme.</a:t>
            </a:r>
          </a:p>
          <a:p>
            <a:pPr algn="just">
              <a:lnSpc>
                <a:spcPct val="150000"/>
              </a:lnSpc>
            </a:pPr>
            <a:r>
              <a:rPr lang="en-US" sz="1400" dirty="0">
                <a:latin typeface="Times New Roman" panose="02020603050405020304" pitchFamily="18" charset="0"/>
                <a:cs typeface="Times New Roman" panose="02020603050405020304" pitchFamily="18" charset="0"/>
              </a:rPr>
              <a:t>-She accepts her fate; she believes she is forced to act like that.</a:t>
            </a:r>
          </a:p>
          <a:p>
            <a:pPr algn="just">
              <a:lnSpc>
                <a:spcPct val="150000"/>
              </a:lnSpc>
            </a:pPr>
            <a:r>
              <a:rPr lang="en-US" sz="1400" dirty="0">
                <a:latin typeface="Times New Roman" panose="02020603050405020304" pitchFamily="18" charset="0"/>
                <a:cs typeface="Times New Roman" panose="02020603050405020304" pitchFamily="18" charset="0"/>
              </a:rPr>
              <a:t>-She does not have the moral strength to do such an illegal act (verse 93)</a:t>
            </a:r>
            <a:endParaRPr lang="en-US" sz="1400" dirty="0">
              <a:latin typeface="Arial Narrow" panose="020B0606020202030204" pitchFamily="34" charset="0"/>
            </a:endParaRPr>
          </a:p>
          <a:p>
            <a:pPr algn="just">
              <a:lnSpc>
                <a:spcPct val="150000"/>
              </a:lnSpc>
            </a:pPr>
            <a:r>
              <a:rPr lang="en-US" sz="1400" dirty="0">
                <a:latin typeface="Times New Roman" panose="02020603050405020304" pitchFamily="18" charset="0"/>
                <a:cs typeface="Times New Roman" panose="02020603050405020304" pitchFamily="18" charset="0"/>
              </a:rPr>
              <a:t>Now, you can go on with a deeper analysis of the excerpt so that students find out the moral issues treated in this excerpt (and book).</a:t>
            </a:r>
            <a:endParaRPr lang="en-US" sz="1400" b="1" dirty="0">
              <a:latin typeface="Times New Roman" panose="02020603050405020304" pitchFamily="18" charset="0"/>
              <a:cs typeface="Times New Roman" panose="02020603050405020304" pitchFamily="18" charset="0"/>
            </a:endParaRPr>
          </a:p>
          <a:p>
            <a:pPr algn="just">
              <a:lnSpc>
                <a:spcPct val="150000"/>
              </a:lnSpc>
            </a:pPr>
            <a:r>
              <a:rPr lang="en-US" sz="1400" b="1" dirty="0">
                <a:latin typeface="Times New Roman" panose="02020603050405020304" pitchFamily="18" charset="0"/>
                <a:cs typeface="Times New Roman" panose="02020603050405020304" pitchFamily="18" charset="0"/>
              </a:rPr>
              <a:t>Moral issues</a:t>
            </a:r>
            <a:endParaRPr lang="it-IT" sz="1400" b="1" dirty="0">
              <a:latin typeface="Times New Roman" panose="02020603050405020304" pitchFamily="18" charset="0"/>
              <a:cs typeface="Times New Roman" panose="02020603050405020304" pitchFamily="18" charset="0"/>
            </a:endParaRPr>
          </a:p>
          <a:p>
            <a:pPr algn="just">
              <a:lnSpc>
                <a:spcPct val="150000"/>
              </a:lnSpc>
            </a:pPr>
            <a:r>
              <a:rPr lang="en-US" sz="1400" b="1" dirty="0">
                <a:latin typeface="Times New Roman" panose="02020603050405020304" pitchFamily="18" charset="0"/>
                <a:cs typeface="Times New Roman" panose="02020603050405020304" pitchFamily="18" charset="0"/>
              </a:rPr>
              <a:t>7</a:t>
            </a:r>
            <a:r>
              <a:rPr lang="en-US" sz="1400" b="1" baseline="30000" dirty="0">
                <a:latin typeface="Times New Roman" panose="02020603050405020304" pitchFamily="18" charset="0"/>
                <a:cs typeface="Times New Roman" panose="02020603050405020304" pitchFamily="18" charset="0"/>
              </a:rPr>
              <a:t>th</a:t>
            </a:r>
            <a:r>
              <a:rPr lang="en-US" sz="1400" b="1" dirty="0">
                <a:latin typeface="Times New Roman" panose="02020603050405020304" pitchFamily="18" charset="0"/>
                <a:cs typeface="Times New Roman" panose="02020603050405020304" pitchFamily="18" charset="0"/>
              </a:rPr>
              <a:t> question</a:t>
            </a:r>
            <a:r>
              <a:rPr lang="en-US" sz="1400" dirty="0">
                <a:latin typeface="Times New Roman" panose="02020603050405020304" pitchFamily="18" charset="0"/>
                <a:cs typeface="Times New Roman" panose="02020603050405020304" pitchFamily="18" charset="0"/>
              </a:rPr>
              <a:t>: Antigone – despite her sister’s efforts – refuses to </a:t>
            </a:r>
            <a:r>
              <a:rPr lang="en-US" sz="1400" dirty="0" err="1">
                <a:latin typeface="Times New Roman" panose="02020603050405020304" pitchFamily="18" charset="0"/>
                <a:cs typeface="Times New Roman" panose="02020603050405020304" pitchFamily="18" charset="0"/>
              </a:rPr>
              <a:t>resile</a:t>
            </a:r>
            <a:r>
              <a:rPr lang="en-US" sz="1400" dirty="0">
                <a:latin typeface="Times New Roman" panose="02020603050405020304" pitchFamily="18" charset="0"/>
                <a:cs typeface="Times New Roman" panose="02020603050405020304" pitchFamily="18" charset="0"/>
              </a:rPr>
              <a:t> from her decision to bury the corpse of her brother </a:t>
            </a:r>
            <a:r>
              <a:rPr lang="en-US" sz="1400" dirty="0" err="1">
                <a:latin typeface="Times New Roman" panose="02020603050405020304" pitchFamily="18" charset="0"/>
                <a:cs typeface="Times New Roman" panose="02020603050405020304" pitchFamily="18" charset="0"/>
              </a:rPr>
              <a:t>Polynices</a:t>
            </a:r>
            <a:r>
              <a:rPr lang="en-US" sz="1400" dirty="0">
                <a:latin typeface="Times New Roman" panose="02020603050405020304" pitchFamily="18" charset="0"/>
                <a:cs typeface="Times New Roman" panose="02020603050405020304" pitchFamily="18" charset="0"/>
              </a:rPr>
              <a:t>. According to her argumentation, find the principles on which she founds her decision on. </a:t>
            </a:r>
            <a:endParaRPr lang="it-IT" sz="1400" dirty="0">
              <a:latin typeface="Times New Roman" panose="02020603050405020304" pitchFamily="18" charset="0"/>
              <a:cs typeface="Times New Roman" panose="02020603050405020304" pitchFamily="18" charset="0"/>
            </a:endParaRPr>
          </a:p>
          <a:p>
            <a:pPr algn="just">
              <a:lnSpc>
                <a:spcPct val="150000"/>
              </a:lnSpc>
            </a:pPr>
            <a:r>
              <a:rPr lang="en-US" sz="1400" b="1" dirty="0">
                <a:latin typeface="Times New Roman" panose="02020603050405020304" pitchFamily="18" charset="0"/>
                <a:cs typeface="Times New Roman" panose="02020603050405020304" pitchFamily="18" charset="0"/>
              </a:rPr>
              <a:t>Answer</a:t>
            </a:r>
            <a:r>
              <a:rPr lang="en-US" sz="1400" dirty="0">
                <a:latin typeface="Times New Roman" panose="02020603050405020304" pitchFamily="18" charset="0"/>
                <a:cs typeface="Times New Roman" panose="02020603050405020304" pitchFamily="18" charset="0"/>
              </a:rPr>
              <a:t>: Antigone is a character who seems to act more like a Heroic hero than the typical Athenian elite female.  Antigone displays offense at Creon's order. She will risk her life to honor her brother, a loyalty connected through blood. First and foremost, she takes it as a personal rebuke against herself. But she also sees the civil order as forbidding her participation in a rite reserved for women, thus denying her fundamental role in society. Antigone's anger and determination, though, does not ignite her sister to rebellion. Passive and resigned, Ismene sees her own womanhood as relative weakness. </a:t>
            </a:r>
            <a:endParaRPr lang="it-IT" sz="1400" dirty="0">
              <a:latin typeface="Times New Roman" panose="02020603050405020304" pitchFamily="18" charset="0"/>
              <a:cs typeface="Times New Roman" panose="02020603050405020304" pitchFamily="18" charset="0"/>
            </a:endParaRPr>
          </a:p>
        </p:txBody>
      </p:sp>
      <p:sp>
        <p:nvSpPr>
          <p:cNvPr id="4" name="Footer Placeholder 3">
            <a:extLst>
              <a:ext uri="{FF2B5EF4-FFF2-40B4-BE49-F238E27FC236}">
                <a16:creationId xmlns:a16="http://schemas.microsoft.com/office/drawing/2014/main" id="{CB114773-2E03-418F-AF6A-7D7F07844679}"/>
              </a:ext>
            </a:extLst>
          </p:cNvPr>
          <p:cNvSpPr>
            <a:spLocks noGrp="1"/>
          </p:cNvSpPr>
          <p:nvPr>
            <p:ph type="ftr" sz="quarter" idx="11"/>
          </p:nvPr>
        </p:nvSpPr>
        <p:spPr/>
        <p:txBody>
          <a:bodyPr/>
          <a:lstStyle/>
          <a:p>
            <a:pPr algn="ctr"/>
            <a:r>
              <a:rPr lang="it-IT" dirty="0"/>
              <a:t>106</a:t>
            </a:r>
          </a:p>
        </p:txBody>
      </p:sp>
    </p:spTree>
    <p:extLst>
      <p:ext uri="{BB962C8B-B14F-4D97-AF65-F5344CB8AC3E}">
        <p14:creationId xmlns:p14="http://schemas.microsoft.com/office/powerpoint/2010/main" val="2532213011"/>
      </p:ext>
    </p:extLst>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spd="slow" advClick="0" advTm="800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0D188BC-04F6-40F3-933E-DEBC4895D292}"/>
              </a:ext>
            </a:extLst>
          </p:cNvPr>
          <p:cNvPicPr>
            <a:picLocks noChangeAspect="1"/>
          </p:cNvPicPr>
          <p:nvPr/>
        </p:nvPicPr>
        <p:blipFill>
          <a:blip r:embed="rId2"/>
          <a:stretch>
            <a:fillRect/>
          </a:stretch>
        </p:blipFill>
        <p:spPr>
          <a:xfrm>
            <a:off x="1326765" y="1900344"/>
            <a:ext cx="2415443" cy="1579300"/>
          </a:xfrm>
          <a:prstGeom prst="rect">
            <a:avLst/>
          </a:prstGeom>
        </p:spPr>
      </p:pic>
      <p:sp>
        <p:nvSpPr>
          <p:cNvPr id="7" name="Rectangle 6">
            <a:extLst>
              <a:ext uri="{FF2B5EF4-FFF2-40B4-BE49-F238E27FC236}">
                <a16:creationId xmlns:a16="http://schemas.microsoft.com/office/drawing/2014/main" id="{2D27D86F-8839-4C10-8AA4-7DCDF77660C9}"/>
              </a:ext>
            </a:extLst>
          </p:cNvPr>
          <p:cNvSpPr/>
          <p:nvPr/>
        </p:nvSpPr>
        <p:spPr>
          <a:xfrm>
            <a:off x="1294519" y="-18831"/>
            <a:ext cx="7741977" cy="1815882"/>
          </a:xfrm>
          <a:prstGeom prst="rect">
            <a:avLst/>
          </a:prstGeom>
        </p:spPr>
        <p:txBody>
          <a:bodyPr wrap="square">
            <a:spAutoFit/>
          </a:bodyPr>
          <a:lstStyle/>
          <a:p>
            <a:r>
              <a:rPr lang="en-US" sz="1400" b="1" dirty="0">
                <a:latin typeface="Times New Roman" panose="02020603050405020304" pitchFamily="18" charset="0"/>
                <a:cs typeface="Times New Roman" panose="02020603050405020304" pitchFamily="18" charset="0"/>
              </a:rPr>
              <a:t>4. Instant Messages</a:t>
            </a:r>
          </a:p>
          <a:p>
            <a:r>
              <a:rPr lang="en-US" sz="1400" dirty="0">
                <a:latin typeface="Times New Roman" panose="02020603050405020304" pitchFamily="18" charset="0"/>
                <a:cs typeface="Times New Roman" panose="02020603050405020304" pitchFamily="18" charset="0"/>
              </a:rPr>
              <a:t>In the book: We get to see the characters’ instant message (IM) conversations, including their screen names. Quentin’s is QTHERESURRECTION. Radar goes by OMNICTIONARIAN96 and Ben’s reads ITWASAKIDNEYINFECTION, in reference to the “Bloody Ben” nickname he earned from a disturbing kidney infection that left him peeing blood.</a:t>
            </a:r>
          </a:p>
          <a:p>
            <a:r>
              <a:rPr lang="en-US" sz="1400" dirty="0">
                <a:latin typeface="Times New Roman" panose="02020603050405020304" pitchFamily="18" charset="0"/>
                <a:cs typeface="Times New Roman" panose="02020603050405020304" pitchFamily="18" charset="0"/>
              </a:rPr>
              <a:t>In the movie: No </a:t>
            </a:r>
            <a:r>
              <a:rPr lang="en-US" sz="1400" dirty="0" err="1">
                <a:latin typeface="Times New Roman" panose="02020603050405020304" pitchFamily="18" charset="0"/>
                <a:cs typeface="Times New Roman" panose="02020603050405020304" pitchFamily="18" charset="0"/>
              </a:rPr>
              <a:t>IMing</a:t>
            </a:r>
            <a:r>
              <a:rPr lang="en-US" sz="1400" dirty="0">
                <a:latin typeface="Times New Roman" panose="02020603050405020304" pitchFamily="18" charset="0"/>
                <a:cs typeface="Times New Roman" panose="02020603050405020304" pitchFamily="18" charset="0"/>
              </a:rPr>
              <a:t> that we see, which makes sense, considering the ‘Fault’ and ‘Paper Towns’ screenwriters took out most of the video game playing in Fault. Both would have shown the beloved characters simply staring at screens.</a:t>
            </a:r>
          </a:p>
        </p:txBody>
      </p:sp>
      <p:pic>
        <p:nvPicPr>
          <p:cNvPr id="8" name="Picture 7">
            <a:extLst>
              <a:ext uri="{FF2B5EF4-FFF2-40B4-BE49-F238E27FC236}">
                <a16:creationId xmlns:a16="http://schemas.microsoft.com/office/drawing/2014/main" id="{36316389-D5FA-4309-849B-9F158EF9424C}"/>
              </a:ext>
            </a:extLst>
          </p:cNvPr>
          <p:cNvPicPr>
            <a:picLocks noChangeAspect="1"/>
          </p:cNvPicPr>
          <p:nvPr/>
        </p:nvPicPr>
        <p:blipFill>
          <a:blip r:embed="rId3"/>
          <a:stretch>
            <a:fillRect/>
          </a:stretch>
        </p:blipFill>
        <p:spPr>
          <a:xfrm>
            <a:off x="6516217" y="3747276"/>
            <a:ext cx="2590662" cy="2202004"/>
          </a:xfrm>
          <a:prstGeom prst="rect">
            <a:avLst/>
          </a:prstGeom>
        </p:spPr>
      </p:pic>
      <p:sp>
        <p:nvSpPr>
          <p:cNvPr id="9" name="Rectangle 8">
            <a:extLst>
              <a:ext uri="{FF2B5EF4-FFF2-40B4-BE49-F238E27FC236}">
                <a16:creationId xmlns:a16="http://schemas.microsoft.com/office/drawing/2014/main" id="{0279391D-FFE5-4A3E-A6DA-3C6787892CB2}"/>
              </a:ext>
            </a:extLst>
          </p:cNvPr>
          <p:cNvSpPr/>
          <p:nvPr/>
        </p:nvSpPr>
        <p:spPr>
          <a:xfrm>
            <a:off x="3742207" y="1666917"/>
            <a:ext cx="5294289" cy="2031325"/>
          </a:xfrm>
          <a:prstGeom prst="rect">
            <a:avLst/>
          </a:prstGeom>
        </p:spPr>
        <p:txBody>
          <a:bodyPr wrap="square">
            <a:spAutoFit/>
          </a:bodyPr>
          <a:lstStyle/>
          <a:p>
            <a:r>
              <a:rPr lang="en-US" sz="1400" b="1" dirty="0">
                <a:latin typeface="Times New Roman" panose="02020603050405020304" pitchFamily="18" charset="0"/>
                <a:cs typeface="Times New Roman" panose="02020603050405020304" pitchFamily="18" charset="0"/>
              </a:rPr>
              <a:t>5. The Road Trip</a:t>
            </a:r>
          </a:p>
          <a:p>
            <a:r>
              <a:rPr lang="en-US" sz="1400" dirty="0">
                <a:latin typeface="Times New Roman" panose="02020603050405020304" pitchFamily="18" charset="0"/>
                <a:cs typeface="Times New Roman" panose="02020603050405020304" pitchFamily="18" charset="0"/>
              </a:rPr>
              <a:t>In the book: Quentin, Ben, Radar and Lacey decide to road trip to </a:t>
            </a:r>
            <a:r>
              <a:rPr lang="en-US" sz="1400" dirty="0" err="1">
                <a:latin typeface="Times New Roman" panose="02020603050405020304" pitchFamily="18" charset="0"/>
                <a:cs typeface="Times New Roman" panose="02020603050405020304" pitchFamily="18" charset="0"/>
              </a:rPr>
              <a:t>Agloe</a:t>
            </a:r>
            <a:r>
              <a:rPr lang="en-US" sz="1400" dirty="0">
                <a:latin typeface="Times New Roman" panose="02020603050405020304" pitchFamily="18" charset="0"/>
                <a:cs typeface="Times New Roman" panose="02020603050405020304" pitchFamily="18" charset="0"/>
              </a:rPr>
              <a:t>, N.Y. and Angela is left behind, unhappy with Radar as they were “scheduled to do something very special” after graduation. They also get in a car accident, almost hitting some cows, but spin off the road as Ben turns the wheel to save the group. There’s minimal damage to the car, just a big gash in the side panel that Radar looks up, estimating it’ll cost $300 plus paint to repair, what Quentin decides is “a small price to pay for Margo.”</a:t>
            </a:r>
          </a:p>
        </p:txBody>
      </p:sp>
      <p:sp>
        <p:nvSpPr>
          <p:cNvPr id="10" name="Rectangle 9">
            <a:extLst>
              <a:ext uri="{FF2B5EF4-FFF2-40B4-BE49-F238E27FC236}">
                <a16:creationId xmlns:a16="http://schemas.microsoft.com/office/drawing/2014/main" id="{3960C537-5F8A-4EFE-9CE7-255E289BCCA8}"/>
              </a:ext>
            </a:extLst>
          </p:cNvPr>
          <p:cNvSpPr/>
          <p:nvPr/>
        </p:nvSpPr>
        <p:spPr>
          <a:xfrm>
            <a:off x="1292460" y="3572908"/>
            <a:ext cx="5040560" cy="2893100"/>
          </a:xfrm>
          <a:prstGeom prst="rect">
            <a:avLst/>
          </a:prstGeom>
        </p:spPr>
        <p:txBody>
          <a:bodyPr wrap="square">
            <a:spAutoFit/>
          </a:bodyPr>
          <a:lstStyle/>
          <a:p>
            <a:r>
              <a:rPr lang="en-US" sz="1400" dirty="0">
                <a:latin typeface="Times New Roman" panose="02020603050405020304" pitchFamily="18" charset="0"/>
                <a:cs typeface="Times New Roman" panose="02020603050405020304" pitchFamily="18" charset="0"/>
              </a:rPr>
              <a:t>In the movie: Quentin, Ben, Radar, Lacey and Angela decide to road trip to </a:t>
            </a:r>
            <a:r>
              <a:rPr lang="en-US" sz="1400" dirty="0" err="1">
                <a:latin typeface="Times New Roman" panose="02020603050405020304" pitchFamily="18" charset="0"/>
                <a:cs typeface="Times New Roman" panose="02020603050405020304" pitchFamily="18" charset="0"/>
              </a:rPr>
              <a:t>Agloe</a:t>
            </a:r>
            <a:r>
              <a:rPr lang="en-US" sz="1400" dirty="0">
                <a:latin typeface="Times New Roman" panose="02020603050405020304" pitchFamily="18" charset="0"/>
                <a:cs typeface="Times New Roman" panose="02020603050405020304" pitchFamily="18" charset="0"/>
              </a:rPr>
              <a:t>, N.Y., after discovering online that someone has edited the </a:t>
            </a:r>
            <a:r>
              <a:rPr lang="en-US" sz="1400" dirty="0" err="1">
                <a:latin typeface="Times New Roman" panose="02020603050405020304" pitchFamily="18" charset="0"/>
                <a:cs typeface="Times New Roman" panose="02020603050405020304" pitchFamily="18" charset="0"/>
              </a:rPr>
              <a:t>Agloe</a:t>
            </a:r>
            <a:r>
              <a:rPr lang="en-US" sz="1400" dirty="0">
                <a:latin typeface="Times New Roman" panose="02020603050405020304" pitchFamily="18" charset="0"/>
                <a:cs typeface="Times New Roman" panose="02020603050405020304" pitchFamily="18" charset="0"/>
              </a:rPr>
              <a:t> description.</a:t>
            </a:r>
            <a:r>
              <a:rPr lang="ro-RO" sz="1400" dirty="0">
                <a:latin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rPr>
              <a:t>The group wants to rush up to </a:t>
            </a:r>
            <a:r>
              <a:rPr lang="en-US" sz="1400" dirty="0" err="1">
                <a:latin typeface="Times New Roman" panose="02020603050405020304" pitchFamily="18" charset="0"/>
                <a:cs typeface="Times New Roman" panose="02020603050405020304" pitchFamily="18" charset="0"/>
              </a:rPr>
              <a:t>Agloe</a:t>
            </a:r>
            <a:r>
              <a:rPr lang="en-US" sz="1400" dirty="0">
                <a:latin typeface="Times New Roman" panose="02020603050405020304" pitchFamily="18" charset="0"/>
                <a:cs typeface="Times New Roman" panose="02020603050405020304" pitchFamily="18" charset="0"/>
              </a:rPr>
              <a:t> and back to get home in time for prom. Ben desperately has to pee, using a beer can to do so, but spills it on himself and Radar, that’s why they need new shirts.</a:t>
            </a:r>
            <a:r>
              <a:rPr lang="ro-RO" sz="1400" dirty="0">
                <a:latin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rPr>
              <a:t>The car accident is roughly the same as in the book, but there’s only one cow in the road, no one cries and a tire is blown out, which leads to an overnight stay on the side of the road. </a:t>
            </a:r>
          </a:p>
          <a:p>
            <a:r>
              <a:rPr lang="en-US" sz="1400" dirty="0">
                <a:latin typeface="Times New Roman" panose="02020603050405020304" pitchFamily="18" charset="0"/>
                <a:cs typeface="Times New Roman" panose="02020603050405020304" pitchFamily="18" charset="0"/>
              </a:rPr>
              <a:t>Having Angela on the trip gave everyone involved a fun opportunity: For Radar to lose his virginity, for the world to meet Jazz Sinclair and for Green to admit he wishes he’d included her on the road trip in the book.</a:t>
            </a:r>
          </a:p>
        </p:txBody>
      </p:sp>
      <p:sp>
        <p:nvSpPr>
          <p:cNvPr id="3" name="Footer Placeholder 2">
            <a:extLst>
              <a:ext uri="{FF2B5EF4-FFF2-40B4-BE49-F238E27FC236}">
                <a16:creationId xmlns:a16="http://schemas.microsoft.com/office/drawing/2014/main" id="{DF9866EC-3919-4583-A297-9EE637F2B49B}"/>
              </a:ext>
            </a:extLst>
          </p:cNvPr>
          <p:cNvSpPr>
            <a:spLocks noGrp="1"/>
          </p:cNvSpPr>
          <p:nvPr>
            <p:ph type="ftr" sz="quarter" idx="11"/>
          </p:nvPr>
        </p:nvSpPr>
        <p:spPr/>
        <p:txBody>
          <a:bodyPr/>
          <a:lstStyle/>
          <a:p>
            <a:pPr algn="ctr"/>
            <a:r>
              <a:rPr lang="ro-RO" dirty="0"/>
              <a:t>8</a:t>
            </a:r>
            <a:endParaRPr lang="it-IT" dirty="0"/>
          </a:p>
        </p:txBody>
      </p:sp>
    </p:spTree>
    <p:extLst>
      <p:ext uri="{BB962C8B-B14F-4D97-AF65-F5344CB8AC3E}">
        <p14:creationId xmlns:p14="http://schemas.microsoft.com/office/powerpoint/2010/main" val="734991656"/>
      </p:ext>
    </p:extLst>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spd="slow" advClick="0" advTm="8000"/>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5A44F21-EDFD-4D12-B146-CA731E36305A}"/>
              </a:ext>
            </a:extLst>
          </p:cNvPr>
          <p:cNvSpPr/>
          <p:nvPr/>
        </p:nvSpPr>
        <p:spPr>
          <a:xfrm>
            <a:off x="1403648" y="124560"/>
            <a:ext cx="7632848" cy="5870646"/>
          </a:xfrm>
          <a:prstGeom prst="rect">
            <a:avLst/>
          </a:prstGeom>
        </p:spPr>
        <p:txBody>
          <a:bodyPr wrap="square">
            <a:spAutoFit/>
          </a:bodyPr>
          <a:lstStyle/>
          <a:p>
            <a:pPr algn="just">
              <a:lnSpc>
                <a:spcPct val="150000"/>
              </a:lnSpc>
            </a:pPr>
            <a:r>
              <a:rPr lang="en-US" sz="1400" dirty="0">
                <a:latin typeface="Times New Roman" panose="02020603050405020304" pitchFamily="18" charset="0"/>
                <a:cs typeface="Times New Roman" panose="02020603050405020304" pitchFamily="18" charset="0"/>
              </a:rPr>
              <a:t>As women and subjects, Ismene demurs, there is nothing they can do. In rejecting Ismene's passive obedience to the state, Antigone responds to a higher, religious law, a power that overrules even Creon's authority, because leaving the dead unburied — for any reason — offends the gods. To her sister, Antigone makes her declaration that she will obey the gods before the state at whatever cost, even her own life. Antigone will deliver the same passionate, strident speech throughout the drama, unmoved by either pleadings or threats. In her defiance and her disregard for her own life, Antigone declares her love for the dead, and even, it seems, her love for death itself. </a:t>
            </a:r>
          </a:p>
          <a:p>
            <a:pPr algn="just">
              <a:lnSpc>
                <a:spcPct val="150000"/>
              </a:lnSpc>
            </a:pPr>
            <a:r>
              <a:rPr lang="en-US" sz="1400" b="1" dirty="0">
                <a:latin typeface="Times New Roman" panose="02020603050405020304" pitchFamily="18" charset="0"/>
                <a:cs typeface="Times New Roman" panose="02020603050405020304" pitchFamily="18" charset="0"/>
              </a:rPr>
              <a:t>8</a:t>
            </a:r>
            <a:r>
              <a:rPr lang="en-US" sz="1400" b="1" baseline="30000" dirty="0">
                <a:latin typeface="Times New Roman" panose="02020603050405020304" pitchFamily="18" charset="0"/>
                <a:cs typeface="Times New Roman" panose="02020603050405020304" pitchFamily="18" charset="0"/>
              </a:rPr>
              <a:t>th</a:t>
            </a:r>
            <a:r>
              <a:rPr lang="en-US" sz="1400" b="1" dirty="0">
                <a:latin typeface="Times New Roman" panose="02020603050405020304" pitchFamily="18" charset="0"/>
                <a:cs typeface="Times New Roman" panose="02020603050405020304" pitchFamily="18" charset="0"/>
              </a:rPr>
              <a:t> question</a:t>
            </a:r>
            <a:r>
              <a:rPr lang="en-US" sz="1400" dirty="0">
                <a:latin typeface="Times New Roman" panose="02020603050405020304" pitchFamily="18" charset="0"/>
                <a:cs typeface="Times New Roman" panose="02020603050405020304" pitchFamily="18" charset="0"/>
              </a:rPr>
              <a:t>: On the other hand, Ismene has a different view. Based on her arguments, find out the principles and opinions about women’s status in ancient Greece as well as a citizen’s obligations.  </a:t>
            </a:r>
          </a:p>
          <a:p>
            <a:pPr algn="just">
              <a:lnSpc>
                <a:spcPct val="150000"/>
              </a:lnSpc>
            </a:pPr>
            <a:r>
              <a:rPr lang="en-US" sz="1400" b="1" dirty="0">
                <a:latin typeface="Times New Roman" panose="02020603050405020304" pitchFamily="18" charset="0"/>
                <a:cs typeface="Times New Roman" panose="02020603050405020304" pitchFamily="18" charset="0"/>
              </a:rPr>
              <a:t>Answer: </a:t>
            </a:r>
            <a:r>
              <a:rPr lang="en-US" sz="1400" dirty="0">
                <a:latin typeface="Times New Roman" panose="02020603050405020304" pitchFamily="18" charset="0"/>
                <a:cs typeface="Times New Roman" panose="02020603050405020304" pitchFamily="18" charset="0"/>
              </a:rPr>
              <a:t>Antigone takes the side of loyalty and emotion while Ismene takes the side of reason and authority. Ismene references the 'public good,' reminding Antigone that laws are created for good reason. Again, the divide between reason and emotion grows. Ismene's ignorance of Antigone's devotion to their brother increases as she says she will keep this secret for her. In turn, Antigone's anger increases; she wants people to know her true character and that of her sister's as well. Ismene can't understand why anyone would want to break the law and openly tell people about this crime. But after this encounter, Ismene begins to reflect on Antigone's brazen behavior when the thought of losing her sister becomes a reality after Antigone buries Polyneices' body. After the sisters' first conversation, we don't hear from Ismene again until the King orders her into custody, thinking Ismene must know of Antigone's plan.</a:t>
            </a:r>
            <a:endParaRPr lang="it-IT" sz="1400" dirty="0">
              <a:latin typeface="Times New Roman" panose="02020603050405020304" pitchFamily="18" charset="0"/>
              <a:cs typeface="Times New Roman" panose="02020603050405020304" pitchFamily="18" charset="0"/>
            </a:endParaRPr>
          </a:p>
        </p:txBody>
      </p:sp>
      <p:sp>
        <p:nvSpPr>
          <p:cNvPr id="4" name="Footer Placeholder 3">
            <a:extLst>
              <a:ext uri="{FF2B5EF4-FFF2-40B4-BE49-F238E27FC236}">
                <a16:creationId xmlns:a16="http://schemas.microsoft.com/office/drawing/2014/main" id="{3208B6CC-3747-4798-AF6E-D39F16597334}"/>
              </a:ext>
            </a:extLst>
          </p:cNvPr>
          <p:cNvSpPr>
            <a:spLocks noGrp="1"/>
          </p:cNvSpPr>
          <p:nvPr>
            <p:ph type="ftr" sz="quarter" idx="11"/>
          </p:nvPr>
        </p:nvSpPr>
        <p:spPr/>
        <p:txBody>
          <a:bodyPr/>
          <a:lstStyle/>
          <a:p>
            <a:pPr algn="ctr"/>
            <a:r>
              <a:rPr lang="it-IT" dirty="0"/>
              <a:t>107</a:t>
            </a:r>
          </a:p>
        </p:txBody>
      </p:sp>
    </p:spTree>
    <p:extLst>
      <p:ext uri="{BB962C8B-B14F-4D97-AF65-F5344CB8AC3E}">
        <p14:creationId xmlns:p14="http://schemas.microsoft.com/office/powerpoint/2010/main" val="3179560410"/>
      </p:ext>
    </p:extLst>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spd="slow" advClick="0" advTm="8000"/>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259632" y="115035"/>
            <a:ext cx="7740352" cy="5870646"/>
          </a:xfrm>
          <a:prstGeom prst="rect">
            <a:avLst/>
          </a:prstGeom>
          <a:noFill/>
        </p:spPr>
        <p:txBody>
          <a:bodyPr wrap="square" rtlCol="0">
            <a:spAutoFit/>
          </a:bodyPr>
          <a:lstStyle/>
          <a:p>
            <a:pPr algn="just">
              <a:lnSpc>
                <a:spcPct val="150000"/>
              </a:lnSpc>
            </a:pPr>
            <a:r>
              <a:rPr lang="en-US" sz="1400" dirty="0">
                <a:latin typeface="Times New Roman" panose="02020603050405020304" pitchFamily="18" charset="0"/>
                <a:cs typeface="Times New Roman" panose="02020603050405020304" pitchFamily="18" charset="0"/>
              </a:rPr>
              <a:t> It is during this time that Ismene has a change of heart. When she is brought in front of the King, she wishes to be charged with the crime, a crime she wanted no part of the day before. Ismene states she now understands what Antigone meant by honoring her brother, a truth she seemed to comprehend only at the thought of her sister's death. Ismene pleads that she does not want to live without Antigone, showing compassion and loyalty to her sister, but the question of Ismene's integrity arises from the timing of her confession.</a:t>
            </a:r>
          </a:p>
          <a:p>
            <a:pPr algn="just">
              <a:lnSpc>
                <a:spcPct val="150000"/>
              </a:lnSpc>
            </a:pPr>
            <a:r>
              <a:rPr lang="en-US" sz="1400" b="1" dirty="0">
                <a:latin typeface="Times New Roman" panose="02020603050405020304" pitchFamily="18" charset="0"/>
                <a:cs typeface="Times New Roman" panose="02020603050405020304" pitchFamily="18" charset="0"/>
              </a:rPr>
              <a:t>9</a:t>
            </a:r>
            <a:r>
              <a:rPr lang="en-US" sz="1400" b="1" baseline="30000" dirty="0">
                <a:latin typeface="Times New Roman" panose="02020603050405020304" pitchFamily="18" charset="0"/>
                <a:cs typeface="Times New Roman" panose="02020603050405020304" pitchFamily="18" charset="0"/>
              </a:rPr>
              <a:t>th</a:t>
            </a:r>
            <a:r>
              <a:rPr lang="en-US" sz="1400" b="1" dirty="0">
                <a:latin typeface="Times New Roman" panose="02020603050405020304" pitchFamily="18" charset="0"/>
                <a:cs typeface="Times New Roman" panose="02020603050405020304" pitchFamily="18" charset="0"/>
              </a:rPr>
              <a:t> question</a:t>
            </a:r>
            <a:r>
              <a:rPr lang="en-US" sz="1400" dirty="0">
                <a:latin typeface="Times New Roman" panose="02020603050405020304" pitchFamily="18" charset="0"/>
                <a:cs typeface="Times New Roman" panose="02020603050405020304" pitchFamily="18" charset="0"/>
              </a:rPr>
              <a:t>: Creon – the new king of the city - although he is not present, he is mentioned in the text. He is the one who ordered that Polynices stays unburied and ordered as a punishment for whom might disobey him the public flagellation (stoning to death). On which ideal does he base his decision? Do you justify it or not and why?</a:t>
            </a:r>
            <a:endParaRPr lang="it-IT" sz="1400" dirty="0">
              <a:latin typeface="Times New Roman" panose="02020603050405020304" pitchFamily="18" charset="0"/>
              <a:cs typeface="Times New Roman" panose="02020603050405020304" pitchFamily="18" charset="0"/>
            </a:endParaRPr>
          </a:p>
          <a:p>
            <a:pPr algn="just">
              <a:lnSpc>
                <a:spcPct val="150000"/>
              </a:lnSpc>
            </a:pPr>
            <a:r>
              <a:rPr lang="en-US" sz="1400" b="1" dirty="0">
                <a:latin typeface="Times New Roman" panose="02020603050405020304" pitchFamily="18" charset="0"/>
                <a:cs typeface="Times New Roman" panose="02020603050405020304" pitchFamily="18" charset="0"/>
              </a:rPr>
              <a:t>Answer: </a:t>
            </a:r>
            <a:r>
              <a:rPr lang="en-US" sz="1400" dirty="0">
                <a:latin typeface="Times New Roman" panose="02020603050405020304" pitchFamily="18" charset="0"/>
                <a:cs typeface="Times New Roman" panose="02020603050405020304" pitchFamily="18" charset="0"/>
              </a:rPr>
              <a:t>The powerfully built King Creon is a weary, wrinkled man suffering the burdens of rule. Before the deaths of Oedipus and his sons, he dedicated himself to art patronage but has now surrendered himself entirely to the throne. </a:t>
            </a:r>
          </a:p>
          <a:p>
            <a:pPr algn="just">
              <a:lnSpc>
                <a:spcPct val="150000"/>
              </a:lnSpc>
            </a:pPr>
            <a:r>
              <a:rPr lang="en-US" sz="1400" dirty="0">
                <a:latin typeface="Times New Roman" panose="02020603050405020304" pitchFamily="18" charset="0"/>
                <a:cs typeface="Times New Roman" panose="02020603050405020304" pitchFamily="18" charset="0"/>
              </a:rPr>
              <a:t>A practical man, he firmly distances himself from the tragic aspirations of Oedipus and his line. As he tells Antigone, his only interest is in political and social order. Creon is bound to ideas of good sense, simplicity, and the banal happiness of everyday life. Uninterested in playing the villain in his niece's tragedy, Creon has no desire to sentence Antigone to death. Antigone is far more useful to Thebes as mother to its heir than as its martyr, and he orders her crime covered-up. </a:t>
            </a:r>
            <a:endParaRPr lang="it-IT" sz="1400" dirty="0">
              <a:latin typeface="Times New Roman" panose="02020603050405020304" pitchFamily="18" charset="0"/>
              <a:cs typeface="Times New Roman" panose="02020603050405020304" pitchFamily="18" charset="0"/>
            </a:endParaRPr>
          </a:p>
        </p:txBody>
      </p:sp>
      <p:sp>
        <p:nvSpPr>
          <p:cNvPr id="4" name="Footer Placeholder 3">
            <a:extLst>
              <a:ext uri="{FF2B5EF4-FFF2-40B4-BE49-F238E27FC236}">
                <a16:creationId xmlns:a16="http://schemas.microsoft.com/office/drawing/2014/main" id="{F6024683-005F-4F27-A71D-5A99E7BA933F}"/>
              </a:ext>
            </a:extLst>
          </p:cNvPr>
          <p:cNvSpPr>
            <a:spLocks noGrp="1"/>
          </p:cNvSpPr>
          <p:nvPr>
            <p:ph type="ftr" sz="quarter" idx="11"/>
          </p:nvPr>
        </p:nvSpPr>
        <p:spPr/>
        <p:txBody>
          <a:bodyPr/>
          <a:lstStyle/>
          <a:p>
            <a:pPr algn="ctr"/>
            <a:r>
              <a:rPr lang="it-IT" dirty="0"/>
              <a:t>108</a:t>
            </a:r>
          </a:p>
        </p:txBody>
      </p:sp>
    </p:spTree>
    <p:extLst>
      <p:ext uri="{BB962C8B-B14F-4D97-AF65-F5344CB8AC3E}">
        <p14:creationId xmlns:p14="http://schemas.microsoft.com/office/powerpoint/2010/main" val="1582735630"/>
      </p:ext>
    </p:extLst>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spd="slow" advClick="0" advTm="8000"/>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4457DC2-526E-4AB4-B160-36E31361B8BF}"/>
              </a:ext>
            </a:extLst>
          </p:cNvPr>
          <p:cNvSpPr>
            <a:spLocks noGrp="1"/>
          </p:cNvSpPr>
          <p:nvPr>
            <p:ph type="ftr" sz="quarter" idx="11"/>
          </p:nvPr>
        </p:nvSpPr>
        <p:spPr/>
        <p:txBody>
          <a:bodyPr/>
          <a:lstStyle/>
          <a:p>
            <a:pPr algn="ctr"/>
            <a:r>
              <a:rPr lang="it-IT" dirty="0"/>
              <a:t>109</a:t>
            </a:r>
          </a:p>
        </p:txBody>
      </p:sp>
      <p:sp>
        <p:nvSpPr>
          <p:cNvPr id="3" name="Rectangle 2">
            <a:extLst>
              <a:ext uri="{FF2B5EF4-FFF2-40B4-BE49-F238E27FC236}">
                <a16:creationId xmlns:a16="http://schemas.microsoft.com/office/drawing/2014/main" id="{55E1CFA4-830A-4962-9565-30AFA3520A0E}"/>
              </a:ext>
            </a:extLst>
          </p:cNvPr>
          <p:cNvSpPr/>
          <p:nvPr/>
        </p:nvSpPr>
        <p:spPr>
          <a:xfrm>
            <a:off x="1259632" y="116632"/>
            <a:ext cx="7789118" cy="5870646"/>
          </a:xfrm>
          <a:prstGeom prst="rect">
            <a:avLst/>
          </a:prstGeom>
        </p:spPr>
        <p:txBody>
          <a:bodyPr wrap="square">
            <a:spAutoFit/>
          </a:bodyPr>
          <a:lstStyle/>
          <a:p>
            <a:pPr lvl="0" algn="just">
              <a:lnSpc>
                <a:spcPct val="150000"/>
              </a:lnSpc>
            </a:pPr>
            <a:r>
              <a:rPr lang="en-US" sz="1400" dirty="0">
                <a:latin typeface="Times New Roman" panose="02020603050405020304" pitchFamily="18" charset="0"/>
                <a:cs typeface="Times New Roman" panose="02020603050405020304" pitchFamily="18" charset="0"/>
              </a:rPr>
              <a:t>Though fond of Antigone, Creon will have no choice but to execute her. </a:t>
            </a:r>
            <a:r>
              <a:rPr lang="en-US" sz="1400" dirty="0">
                <a:solidFill>
                  <a:prstClr val="black"/>
                </a:solidFill>
                <a:latin typeface="Times New Roman" panose="02020603050405020304" pitchFamily="18" charset="0"/>
                <a:cs typeface="Times New Roman" panose="02020603050405020304" pitchFamily="18" charset="0"/>
              </a:rPr>
              <a:t>As the recalcitrant Antigone makes clear, by saying "yes" to state power, Creon has committed himself to acts he finds loathsome if the order of the state demands it. Antigone's insistence on her desire in face of state power brings ruin into Thebes and to Creon specifically. With the death of his family, Creon is left utterly alone in the palace. His throne even robs him of his mourning, the king and his pace sadly shuttling off to a cabinet meeting after the announcement of the family's deaths.</a:t>
            </a:r>
            <a:endParaRPr lang="it-IT" sz="1400" dirty="0">
              <a:solidFill>
                <a:prstClr val="black"/>
              </a:solidFill>
              <a:latin typeface="Times New Roman" panose="02020603050405020304" pitchFamily="18" charset="0"/>
              <a:cs typeface="Times New Roman" panose="02020603050405020304" pitchFamily="18" charset="0"/>
            </a:endParaRPr>
          </a:p>
          <a:p>
            <a:pPr lvl="0" algn="just">
              <a:lnSpc>
                <a:spcPct val="150000"/>
              </a:lnSpc>
            </a:pPr>
            <a:r>
              <a:rPr lang="en-US" sz="1400" i="1" dirty="0">
                <a:solidFill>
                  <a:prstClr val="black"/>
                </a:solidFill>
                <a:latin typeface="Times New Roman" panose="02020603050405020304" pitchFamily="18" charset="0"/>
                <a:cs typeface="Times New Roman" panose="02020603050405020304" pitchFamily="18" charset="0"/>
              </a:rPr>
              <a:t>Coming to the end of the analysis of the excerpt, students have to comment on the characters of the play. They summarize all the information given and keep only the traits of the characters.</a:t>
            </a:r>
          </a:p>
          <a:p>
            <a:pPr lvl="0" algn="just">
              <a:lnSpc>
                <a:spcPct val="150000"/>
              </a:lnSpc>
            </a:pPr>
            <a:r>
              <a:rPr lang="en-US" sz="1400" b="1" dirty="0">
                <a:solidFill>
                  <a:prstClr val="black"/>
                </a:solidFill>
                <a:latin typeface="Times New Roman" panose="02020603050405020304" pitchFamily="18" charset="0"/>
                <a:cs typeface="Times New Roman" panose="02020603050405020304" pitchFamily="18" charset="0"/>
              </a:rPr>
              <a:t>The heroes’ characters</a:t>
            </a:r>
            <a:endParaRPr lang="it-IT" sz="1400" dirty="0">
              <a:solidFill>
                <a:prstClr val="black"/>
              </a:solidFill>
              <a:latin typeface="Times New Roman" panose="02020603050405020304" pitchFamily="18" charset="0"/>
              <a:cs typeface="Times New Roman" panose="02020603050405020304" pitchFamily="18" charset="0"/>
            </a:endParaRPr>
          </a:p>
          <a:p>
            <a:pPr lvl="0" algn="just">
              <a:lnSpc>
                <a:spcPct val="150000"/>
              </a:lnSpc>
            </a:pPr>
            <a:r>
              <a:rPr lang="en-US" sz="1400" b="1" dirty="0">
                <a:solidFill>
                  <a:prstClr val="black"/>
                </a:solidFill>
                <a:latin typeface="Times New Roman" panose="02020603050405020304" pitchFamily="18" charset="0"/>
                <a:cs typeface="Times New Roman" panose="02020603050405020304" pitchFamily="18" charset="0"/>
              </a:rPr>
              <a:t>10</a:t>
            </a:r>
            <a:r>
              <a:rPr lang="en-US" sz="1400" b="1" baseline="30000" dirty="0">
                <a:solidFill>
                  <a:prstClr val="black"/>
                </a:solidFill>
                <a:latin typeface="Times New Roman" panose="02020603050405020304" pitchFamily="18" charset="0"/>
                <a:cs typeface="Times New Roman" panose="02020603050405020304" pitchFamily="18" charset="0"/>
              </a:rPr>
              <a:t>th</a:t>
            </a:r>
            <a:r>
              <a:rPr lang="en-US" sz="1400" b="1" dirty="0">
                <a:solidFill>
                  <a:prstClr val="black"/>
                </a:solidFill>
                <a:latin typeface="Times New Roman" panose="02020603050405020304" pitchFamily="18" charset="0"/>
                <a:cs typeface="Times New Roman" panose="02020603050405020304" pitchFamily="18" charset="0"/>
              </a:rPr>
              <a:t> question</a:t>
            </a:r>
            <a:r>
              <a:rPr lang="en-US" sz="1400" dirty="0">
                <a:solidFill>
                  <a:prstClr val="black"/>
                </a:solidFill>
                <a:latin typeface="Times New Roman" panose="02020603050405020304" pitchFamily="18" charset="0"/>
                <a:cs typeface="Times New Roman" panose="02020603050405020304" pitchFamily="18" charset="0"/>
              </a:rPr>
              <a:t>: Who could give the basic traits of the tragic heroine Antigone?</a:t>
            </a:r>
            <a:endParaRPr lang="it-IT" sz="1400" dirty="0">
              <a:solidFill>
                <a:prstClr val="black"/>
              </a:solidFill>
              <a:latin typeface="Times New Roman" panose="02020603050405020304" pitchFamily="18" charset="0"/>
              <a:cs typeface="Times New Roman" panose="02020603050405020304" pitchFamily="18" charset="0"/>
            </a:endParaRPr>
          </a:p>
          <a:p>
            <a:pPr lvl="0" algn="just">
              <a:lnSpc>
                <a:spcPct val="150000"/>
              </a:lnSpc>
            </a:pPr>
            <a:r>
              <a:rPr lang="en-US" sz="1400" b="1" dirty="0">
                <a:solidFill>
                  <a:prstClr val="black"/>
                </a:solidFill>
                <a:latin typeface="Times New Roman" panose="02020603050405020304" pitchFamily="18" charset="0"/>
                <a:cs typeface="Times New Roman" panose="02020603050405020304" pitchFamily="18" charset="0"/>
              </a:rPr>
              <a:t>Answer: </a:t>
            </a:r>
            <a:r>
              <a:rPr lang="en-US" sz="1400" dirty="0">
                <a:solidFill>
                  <a:prstClr val="black"/>
                </a:solidFill>
                <a:latin typeface="Times New Roman" panose="02020603050405020304" pitchFamily="18" charset="0"/>
                <a:cs typeface="Times New Roman" panose="02020603050405020304" pitchFamily="18" charset="0"/>
              </a:rPr>
              <a:t>Antigone is a strong person, or someone who is confident and strong-willed. </a:t>
            </a:r>
            <a:r>
              <a:rPr lang="it-IT" sz="1400" dirty="0">
                <a:solidFill>
                  <a:prstClr val="black"/>
                </a:solidFill>
                <a:latin typeface="Times New Roman" panose="02020603050405020304" pitchFamily="18" charset="0"/>
                <a:cs typeface="Times New Roman" panose="02020603050405020304" pitchFamily="18" charset="0"/>
              </a:rPr>
              <a:t>She</a:t>
            </a:r>
            <a:r>
              <a:rPr lang="en-US" sz="1400" dirty="0">
                <a:solidFill>
                  <a:prstClr val="black"/>
                </a:solidFill>
                <a:latin typeface="Times New Roman" panose="02020603050405020304" pitchFamily="18" charset="0"/>
                <a:cs typeface="Times New Roman" panose="02020603050405020304" pitchFamily="18" charset="0"/>
              </a:rPr>
              <a:t> is outspoken, passionate, and confident. Even though her brother was just retaliating for being banished, she knows the right thing to do is give him a proper burial, honoring his life, their culture, and the gods. </a:t>
            </a:r>
          </a:p>
          <a:p>
            <a:pPr algn="just">
              <a:lnSpc>
                <a:spcPct val="150000"/>
              </a:lnSpc>
            </a:pPr>
            <a:r>
              <a:rPr lang="en-US" sz="1400" dirty="0">
                <a:latin typeface="Times New Roman" panose="02020603050405020304" pitchFamily="18" charset="0"/>
                <a:cs typeface="Times New Roman" panose="02020603050405020304" pitchFamily="18" charset="0"/>
              </a:rPr>
              <a:t>She looks past Polyneices's flaws and puts his soul to rest. She sees the problems arising from power running rampant in her city and ignores the politics surrounding the brotherly battle.</a:t>
            </a:r>
            <a:endParaRPr lang="en-US" sz="1400" b="1" dirty="0">
              <a:latin typeface="Times New Roman" panose="02020603050405020304" pitchFamily="18" charset="0"/>
              <a:cs typeface="Times New Roman" panose="02020603050405020304" pitchFamily="18" charset="0"/>
            </a:endParaRPr>
          </a:p>
          <a:p>
            <a:pPr algn="just">
              <a:lnSpc>
                <a:spcPct val="150000"/>
              </a:lnSpc>
            </a:pPr>
            <a:r>
              <a:rPr lang="en-US" sz="1400" b="1" dirty="0">
                <a:latin typeface="Times New Roman" panose="02020603050405020304" pitchFamily="18" charset="0"/>
                <a:cs typeface="Times New Roman" panose="02020603050405020304" pitchFamily="18" charset="0"/>
              </a:rPr>
              <a:t>11th question</a:t>
            </a:r>
            <a:r>
              <a:rPr lang="en-US" sz="1400" dirty="0">
                <a:latin typeface="Times New Roman" panose="02020603050405020304" pitchFamily="18" charset="0"/>
                <a:cs typeface="Times New Roman" panose="02020603050405020304" pitchFamily="18" charset="0"/>
              </a:rPr>
              <a:t>: Who can understand Ismene? What is her character that justifies her reaction?</a:t>
            </a:r>
          </a:p>
          <a:p>
            <a:pPr algn="just">
              <a:lnSpc>
                <a:spcPct val="150000"/>
              </a:lnSpc>
            </a:pPr>
            <a:r>
              <a:rPr lang="en-US" sz="1400" b="1" dirty="0">
                <a:latin typeface="Times New Roman" panose="02020603050405020304" pitchFamily="18" charset="0"/>
                <a:cs typeface="Times New Roman" panose="02020603050405020304" pitchFamily="18" charset="0"/>
              </a:rPr>
              <a:t>Answer</a:t>
            </a:r>
            <a:r>
              <a:rPr lang="en-US" sz="1400" dirty="0">
                <a:latin typeface="Times New Roman" panose="02020603050405020304" pitchFamily="18" charset="0"/>
                <a:cs typeface="Times New Roman" panose="02020603050405020304" pitchFamily="18" charset="0"/>
              </a:rPr>
              <a:t>: Antigone's last surviving sibling, Ismene is the foil for her stronger sister. In comparison to Antigone she has almost no agency, primarily because she is utterly terrified of disobeying men in power..</a:t>
            </a:r>
            <a:endParaRPr lang="it-IT" sz="14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34013648"/>
      </p:ext>
    </p:extLst>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spd="slow" advClick="0" advTm="8000"/>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5380CC6-1979-4079-AF6B-2759354EF0A9}"/>
              </a:ext>
            </a:extLst>
          </p:cNvPr>
          <p:cNvSpPr/>
          <p:nvPr/>
        </p:nvSpPr>
        <p:spPr>
          <a:xfrm>
            <a:off x="1403648" y="116632"/>
            <a:ext cx="7632848" cy="5270482"/>
          </a:xfrm>
          <a:prstGeom prst="rect">
            <a:avLst/>
          </a:prstGeom>
        </p:spPr>
        <p:txBody>
          <a:bodyPr wrap="square">
            <a:spAutoFit/>
          </a:bodyPr>
          <a:lstStyle/>
          <a:p>
            <a:pPr algn="just">
              <a:lnSpc>
                <a:spcPct val="150000"/>
              </a:lnSpc>
            </a:pPr>
            <a:r>
              <a:rPr lang="en-US" sz="1400" dirty="0">
                <a:latin typeface="Times New Roman" panose="02020603050405020304" pitchFamily="18" charset="0"/>
                <a:cs typeface="Times New Roman" panose="02020603050405020304" pitchFamily="18" charset="0"/>
              </a:rPr>
              <a:t>She does not believe that women should ever violate the laws of men, since they are stronger and deserve subservience .Ismene does not help to bury Polyneices, but tries to claim responsibility for the burial later so that she can die with Antigone. Antigone refuses her help and Ismene is spared. This reflects both her great love for her family and her place as a symbol of the status quo who is rewarded for remembering her place.</a:t>
            </a:r>
          </a:p>
          <a:p>
            <a:pPr algn="just">
              <a:lnSpc>
                <a:spcPct val="150000"/>
              </a:lnSpc>
            </a:pPr>
            <a:r>
              <a:rPr lang="en-US" sz="1400" b="1" dirty="0">
                <a:latin typeface="Times New Roman" panose="02020603050405020304" pitchFamily="18" charset="0"/>
                <a:cs typeface="Times New Roman" panose="02020603050405020304" pitchFamily="18" charset="0"/>
              </a:rPr>
              <a:t>12th question</a:t>
            </a:r>
            <a:r>
              <a:rPr lang="en-US" sz="1400" dirty="0">
                <a:latin typeface="Times New Roman" panose="02020603050405020304" pitchFamily="18" charset="0"/>
                <a:cs typeface="Times New Roman" panose="02020603050405020304" pitchFamily="18" charset="0"/>
              </a:rPr>
              <a:t>: Creon, the power, the king of the city, can he be justified for his decision? What traits do you find in him?</a:t>
            </a:r>
          </a:p>
          <a:p>
            <a:pPr algn="just">
              <a:lnSpc>
                <a:spcPct val="150000"/>
              </a:lnSpc>
            </a:pPr>
            <a:r>
              <a:rPr lang="en-US" sz="1400" dirty="0">
                <a:latin typeface="Times New Roman" panose="02020603050405020304" pitchFamily="18" charset="0"/>
                <a:cs typeface="Times New Roman" panose="02020603050405020304" pitchFamily="18" charset="0"/>
              </a:rPr>
              <a:t> </a:t>
            </a:r>
            <a:r>
              <a:rPr lang="en-US" sz="1400" b="1" dirty="0">
                <a:latin typeface="Times New Roman" panose="02020603050405020304" pitchFamily="18" charset="0"/>
                <a:cs typeface="Times New Roman" panose="02020603050405020304" pitchFamily="18" charset="0"/>
              </a:rPr>
              <a:t>Answer: </a:t>
            </a:r>
            <a:r>
              <a:rPr lang="en-US" sz="1400" dirty="0">
                <a:latin typeface="Times New Roman" panose="02020603050405020304" pitchFamily="18" charset="0"/>
                <a:cs typeface="Times New Roman" panose="02020603050405020304" pitchFamily="18" charset="0"/>
              </a:rPr>
              <a:t>The ruler of Thebes in the wake of war, Creon cherishes order and loyalty above all else. He cannot bear to be defied any more than he can bear to watch the laws of the state defied. He has Polyneices' body defiled while Eteocles is honored because he feels that he cannot give equal to share to both brothers when one was a traitor and the other was loyal. He does not recognize that other forms of justice exist, and in his pride he condemns Antigone, defies the gods, and brings ruin on himself.</a:t>
            </a:r>
          </a:p>
          <a:p>
            <a:pPr algn="just">
              <a:lnSpc>
                <a:spcPct val="150000"/>
              </a:lnSpc>
            </a:pPr>
            <a:r>
              <a:rPr lang="en-US" sz="1600" b="1" dirty="0">
                <a:latin typeface="Times New Roman" panose="02020603050405020304" pitchFamily="18" charset="0"/>
                <a:cs typeface="Times New Roman" panose="02020603050405020304" pitchFamily="18" charset="0"/>
              </a:rPr>
              <a:t>5th and 6th teaching techniques. Plenty of Practice &amp; Provide Feedback</a:t>
            </a:r>
            <a:r>
              <a:rPr lang="en-US" sz="1600" dirty="0">
                <a:latin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rPr>
              <a:t>A quiz on the studied excerpt is the best way to check students’ understanding and at the same time provide feedback in case they haven’t clearly understood something. </a:t>
            </a:r>
            <a:r>
              <a:rPr lang="en-US" sz="1400" i="1" dirty="0">
                <a:latin typeface="Times New Roman" panose="02020603050405020304" pitchFamily="18" charset="0"/>
                <a:cs typeface="Times New Roman" panose="02020603050405020304" pitchFamily="18" charset="0"/>
              </a:rPr>
              <a:t>Kahoot</a:t>
            </a:r>
            <a:r>
              <a:rPr lang="en-US" sz="1400" dirty="0">
                <a:latin typeface="Times New Roman" panose="02020603050405020304" pitchFamily="18" charset="0"/>
                <a:cs typeface="Times New Roman" panose="02020603050405020304" pitchFamily="18" charset="0"/>
              </a:rPr>
              <a:t> is a nice tool to make quizzes and students really enjoy playing quizzes.</a:t>
            </a:r>
            <a:endParaRPr lang="it-IT" sz="1400" dirty="0">
              <a:latin typeface="Times New Roman" panose="02020603050405020304" pitchFamily="18" charset="0"/>
              <a:cs typeface="Times New Roman" panose="02020603050405020304" pitchFamily="18" charset="0"/>
            </a:endParaRPr>
          </a:p>
        </p:txBody>
      </p:sp>
      <p:sp>
        <p:nvSpPr>
          <p:cNvPr id="4" name="Footer Placeholder 3">
            <a:extLst>
              <a:ext uri="{FF2B5EF4-FFF2-40B4-BE49-F238E27FC236}">
                <a16:creationId xmlns:a16="http://schemas.microsoft.com/office/drawing/2014/main" id="{3672700E-5E57-404E-A178-91702B4DFF3D}"/>
              </a:ext>
            </a:extLst>
          </p:cNvPr>
          <p:cNvSpPr>
            <a:spLocks noGrp="1"/>
          </p:cNvSpPr>
          <p:nvPr>
            <p:ph type="ftr" sz="quarter" idx="11"/>
          </p:nvPr>
        </p:nvSpPr>
        <p:spPr/>
        <p:txBody>
          <a:bodyPr/>
          <a:lstStyle/>
          <a:p>
            <a:pPr algn="ctr"/>
            <a:r>
              <a:rPr lang="it-IT" dirty="0"/>
              <a:t>110</a:t>
            </a:r>
          </a:p>
        </p:txBody>
      </p:sp>
    </p:spTree>
    <p:extLst>
      <p:ext uri="{BB962C8B-B14F-4D97-AF65-F5344CB8AC3E}">
        <p14:creationId xmlns:p14="http://schemas.microsoft.com/office/powerpoint/2010/main" val="3461070845"/>
      </p:ext>
    </p:extLst>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spd="slow" advClick="0" advTm="8000"/>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403648" y="116632"/>
            <a:ext cx="7632848" cy="5547481"/>
          </a:xfrm>
          <a:prstGeom prst="rect">
            <a:avLst/>
          </a:prstGeom>
          <a:noFill/>
        </p:spPr>
        <p:txBody>
          <a:bodyPr wrap="square" rtlCol="0">
            <a:spAutoFit/>
          </a:bodyPr>
          <a:lstStyle/>
          <a:p>
            <a:pPr algn="just">
              <a:lnSpc>
                <a:spcPct val="150000"/>
              </a:lnSpc>
            </a:pPr>
            <a:r>
              <a:rPr lang="en-US" sz="1600" b="1" dirty="0">
                <a:latin typeface="Times New Roman" panose="02020603050405020304" pitchFamily="18" charset="0"/>
                <a:cs typeface="Times New Roman" panose="02020603050405020304" pitchFamily="18" charset="0"/>
              </a:rPr>
              <a:t>7th teaching technique. Get students working together. </a:t>
            </a:r>
          </a:p>
          <a:p>
            <a:pPr algn="just">
              <a:lnSpc>
                <a:spcPct val="150000"/>
              </a:lnSpc>
            </a:pPr>
            <a:r>
              <a:rPr lang="en-US" sz="1400" dirty="0">
                <a:latin typeface="Times New Roman" panose="02020603050405020304" pitchFamily="18" charset="0"/>
                <a:cs typeface="Times New Roman" panose="02020603050405020304" pitchFamily="18" charset="0"/>
              </a:rPr>
              <a:t>There are many different ways to make students work together. We have already done it when preparing the tragic story of the family with the comic strips. After the completion of the excerpts’ teaching, the best way to check the students’ understanding, provide feedback again, if necessary and make students work together, is to organize a debate. Students form groups according to the person of the play they support. They try to persuade the other groups about their person’s decision to act like that. For example, one group supports Antigone, the other </a:t>
            </a:r>
            <a:r>
              <a:rPr lang="en-US" sz="1400" dirty="0" err="1">
                <a:latin typeface="Times New Roman" panose="02020603050405020304" pitchFamily="18" charset="0"/>
                <a:cs typeface="Times New Roman" panose="02020603050405020304" pitchFamily="18" charset="0"/>
              </a:rPr>
              <a:t>Ismene</a:t>
            </a:r>
            <a:r>
              <a:rPr lang="en-US" sz="1400" dirty="0">
                <a:latin typeface="Times New Roman" panose="02020603050405020304" pitchFamily="18" charset="0"/>
                <a:cs typeface="Times New Roman" panose="02020603050405020304" pitchFamily="18" charset="0"/>
              </a:rPr>
              <a:t>. So, a fruitful dialogue among the students begins and you can find out their understanding of the text as well as their personal ideas.</a:t>
            </a:r>
            <a:endParaRPr lang="it-IT" sz="1400" dirty="0">
              <a:latin typeface="Times New Roman" panose="02020603050405020304" pitchFamily="18" charset="0"/>
              <a:cs typeface="Times New Roman" panose="02020603050405020304" pitchFamily="18" charset="0"/>
            </a:endParaRPr>
          </a:p>
          <a:p>
            <a:pPr algn="just">
              <a:lnSpc>
                <a:spcPct val="150000"/>
              </a:lnSpc>
            </a:pPr>
            <a:r>
              <a:rPr lang="en-US" sz="1400" dirty="0">
                <a:latin typeface="Times New Roman" panose="02020603050405020304" pitchFamily="18" charset="0"/>
                <a:cs typeface="Times New Roman" panose="02020603050405020304" pitchFamily="18" charset="0"/>
              </a:rPr>
              <a:t>Another, very demanding but really lively and effective technique for learning and working together is the “Play role” technique: students learn the words of the heroes and present a play. This can be homework: students learn their roles and they present the play the next time.</a:t>
            </a:r>
            <a:endParaRPr lang="it-IT" sz="1400" dirty="0">
              <a:latin typeface="Times New Roman" panose="02020603050405020304" pitchFamily="18" charset="0"/>
              <a:cs typeface="Times New Roman" panose="02020603050405020304" pitchFamily="18" charset="0"/>
            </a:endParaRPr>
          </a:p>
          <a:p>
            <a:pPr algn="just">
              <a:lnSpc>
                <a:spcPct val="150000"/>
              </a:lnSpc>
            </a:pPr>
            <a:r>
              <a:rPr lang="en-US" sz="1400" dirty="0">
                <a:latin typeface="Times New Roman" panose="02020603050405020304" pitchFamily="18" charset="0"/>
                <a:cs typeface="Times New Roman" panose="02020603050405020304" pitchFamily="18" charset="0"/>
              </a:rPr>
              <a:t>Another technique is to show students a theatre play. In Greece, almost every year, we have ancient Greek tragedy plays on. Students will really enjoy to attend ‘Antigone’ as a play if they know the story and have already analyzed it. If that is not possible, they could watch, at school, a filmed presentation of ‘Antigone’. </a:t>
            </a:r>
          </a:p>
          <a:p>
            <a:pPr algn="just">
              <a:lnSpc>
                <a:spcPct val="150000"/>
              </a:lnSpc>
            </a:pPr>
            <a:r>
              <a:rPr lang="en-US" sz="1400" dirty="0">
                <a:latin typeface="Times New Roman" panose="02020603050405020304" pitchFamily="18" charset="0"/>
                <a:cs typeface="Times New Roman" panose="02020603050405020304" pitchFamily="18" charset="0"/>
              </a:rPr>
              <a:t>We found a BBC production of 1886.</a:t>
            </a:r>
          </a:p>
          <a:p>
            <a:pPr algn="just">
              <a:lnSpc>
                <a:spcPct val="150000"/>
              </a:lnSpc>
            </a:pPr>
            <a:r>
              <a:rPr lang="en-GB" sz="1400" u="sng" dirty="0">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https://www.youtube.com/watch?v=8bSnnufOx80&amp;list=PLjAYlUiAhOZ5xJhxtxojqCKFnZs5-lzCh</a:t>
            </a:r>
            <a:r>
              <a:rPr lang="en-GB" sz="1400" u="sng" dirty="0">
                <a:latin typeface="Times New Roman" panose="02020603050405020304" pitchFamily="18" charset="0"/>
                <a:cs typeface="Times New Roman" panose="02020603050405020304" pitchFamily="18" charset="0"/>
              </a:rPr>
              <a:t> </a:t>
            </a:r>
            <a:endParaRPr lang="it-IT" sz="1400" u="sng" dirty="0">
              <a:latin typeface="Times New Roman" panose="02020603050405020304" pitchFamily="18" charset="0"/>
              <a:cs typeface="Times New Roman" panose="02020603050405020304" pitchFamily="18" charset="0"/>
            </a:endParaRPr>
          </a:p>
        </p:txBody>
      </p:sp>
      <p:sp>
        <p:nvSpPr>
          <p:cNvPr id="4" name="Footer Placeholder 3">
            <a:extLst>
              <a:ext uri="{FF2B5EF4-FFF2-40B4-BE49-F238E27FC236}">
                <a16:creationId xmlns:a16="http://schemas.microsoft.com/office/drawing/2014/main" id="{02F6A541-79F8-4834-827D-F58D0C9B1DCE}"/>
              </a:ext>
            </a:extLst>
          </p:cNvPr>
          <p:cNvSpPr>
            <a:spLocks noGrp="1"/>
          </p:cNvSpPr>
          <p:nvPr>
            <p:ph type="ftr" sz="quarter" idx="11"/>
          </p:nvPr>
        </p:nvSpPr>
        <p:spPr/>
        <p:txBody>
          <a:bodyPr/>
          <a:lstStyle/>
          <a:p>
            <a:pPr algn="ctr"/>
            <a:r>
              <a:rPr lang="it-IT" dirty="0"/>
              <a:t>111</a:t>
            </a:r>
          </a:p>
        </p:txBody>
      </p:sp>
    </p:spTree>
    <p:extLst>
      <p:ext uri="{BB962C8B-B14F-4D97-AF65-F5344CB8AC3E}">
        <p14:creationId xmlns:p14="http://schemas.microsoft.com/office/powerpoint/2010/main" val="3559570436"/>
      </p:ext>
    </p:extLst>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spd="slow" advClick="0" advTm="8000"/>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8"/>
          <p:cNvSpPr>
            <a:spLocks noChangeArrowheads="1"/>
          </p:cNvSpPr>
          <p:nvPr/>
        </p:nvSpPr>
        <p:spPr bwMode="auto">
          <a:xfrm>
            <a:off x="2677700" y="437658"/>
            <a:ext cx="4414581" cy="830997"/>
          </a:xfrm>
          <a:prstGeom prst="rect">
            <a:avLst/>
          </a:prstGeom>
          <a:solidFill>
            <a:srgbClr val="E4E4E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altLang="it-IT" b="0" i="0" u="none" strike="noStrike" cap="none" normalizeH="0" baseline="0" dirty="0">
                <a:ln>
                  <a:noFill/>
                </a:ln>
                <a:effectLst/>
                <a:latin typeface="Times New Roman" panose="02020603050405020304" pitchFamily="18" charset="0"/>
                <a:cs typeface="Times New Roman" panose="02020603050405020304" pitchFamily="18" charset="0"/>
              </a:rPr>
              <a:t>T.C. MİLLÎ EĞİTİM BAKANLIĞI</a:t>
            </a:r>
            <a:br>
              <a:rPr kumimoji="0" lang="it-IT" altLang="it-IT" b="0" i="0" u="none" strike="noStrike" cap="none" normalizeH="0" baseline="0" dirty="0">
                <a:ln>
                  <a:noFill/>
                </a:ln>
                <a:effectLst/>
                <a:latin typeface="Times New Roman" panose="02020603050405020304" pitchFamily="18" charset="0"/>
                <a:cs typeface="Times New Roman" panose="02020603050405020304" pitchFamily="18" charset="0"/>
              </a:rPr>
            </a:br>
            <a:r>
              <a:rPr kumimoji="0" lang="it-IT" altLang="it-IT" b="0" i="0" u="none" strike="noStrike" cap="none" normalizeH="0" baseline="0" dirty="0">
                <a:ln>
                  <a:noFill/>
                </a:ln>
                <a:effectLst/>
                <a:latin typeface="Times New Roman" panose="02020603050405020304" pitchFamily="18" charset="0"/>
                <a:cs typeface="Times New Roman" panose="02020603050405020304" pitchFamily="18" charset="0"/>
              </a:rPr>
              <a:t>BURSA NİLÜFER </a:t>
            </a:r>
            <a:r>
              <a:rPr kumimoji="0" lang="it-IT" altLang="it-IT" b="0" i="0" u="none" strike="noStrike" cap="none" normalizeH="0" baseline="0" dirty="0" err="1">
                <a:ln>
                  <a:noFill/>
                </a:ln>
                <a:effectLst/>
                <a:latin typeface="Times New Roman" panose="02020603050405020304" pitchFamily="18" charset="0"/>
                <a:cs typeface="Times New Roman" panose="02020603050405020304" pitchFamily="18" charset="0"/>
              </a:rPr>
              <a:t>Ahmet</a:t>
            </a:r>
            <a:r>
              <a:rPr kumimoji="0" lang="it-IT" altLang="it-IT" b="0" i="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it-IT" altLang="it-IT" b="0" i="0" u="none" strike="noStrike" cap="none" normalizeH="0" baseline="0" dirty="0" err="1">
                <a:ln>
                  <a:noFill/>
                </a:ln>
                <a:effectLst/>
                <a:latin typeface="Times New Roman" panose="02020603050405020304" pitchFamily="18" charset="0"/>
                <a:cs typeface="Times New Roman" panose="02020603050405020304" pitchFamily="18" charset="0"/>
              </a:rPr>
              <a:t>Erdem</a:t>
            </a:r>
            <a:r>
              <a:rPr kumimoji="0" lang="it-IT" altLang="it-IT" b="0" i="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it-IT" altLang="it-IT" b="0" i="0" u="none" strike="noStrike" cap="none" normalizeH="0" baseline="0" dirty="0" err="1">
                <a:ln>
                  <a:noFill/>
                </a:ln>
                <a:effectLst/>
                <a:latin typeface="Times New Roman" panose="02020603050405020304" pitchFamily="18" charset="0"/>
                <a:cs typeface="Times New Roman" panose="02020603050405020304" pitchFamily="18" charset="0"/>
              </a:rPr>
              <a:t>Anadolu</a:t>
            </a:r>
            <a:r>
              <a:rPr kumimoji="0" lang="it-IT" altLang="it-IT" b="0" i="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it-IT" altLang="it-IT" b="0" i="0" u="none" strike="noStrike" cap="none" normalizeH="0" baseline="0" dirty="0" err="1">
                <a:ln>
                  <a:noFill/>
                </a:ln>
                <a:effectLst/>
                <a:latin typeface="Times New Roman" panose="02020603050405020304" pitchFamily="18" charset="0"/>
                <a:cs typeface="Times New Roman" panose="02020603050405020304" pitchFamily="18" charset="0"/>
              </a:rPr>
              <a:t>Lisesi</a:t>
            </a:r>
            <a:endParaRPr kumimoji="0" lang="it-IT" altLang="it-IT" sz="1800" b="0" i="0" u="none" strike="noStrike" cap="none" normalizeH="0" baseline="0" dirty="0">
              <a:ln>
                <a:noFill/>
              </a:ln>
              <a:effectLst/>
              <a:latin typeface="Times New Roman" panose="02020603050405020304" pitchFamily="18" charset="0"/>
              <a:cs typeface="Times New Roman" panose="02020603050405020304" pitchFamily="18" charset="0"/>
            </a:endParaRPr>
          </a:p>
        </p:txBody>
      </p:sp>
      <p:pic>
        <p:nvPicPr>
          <p:cNvPr id="1026" name="Picture 2" descr="http://niluferaeal.meb.k12.tr/tema/tema/4/image/home.pn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38" y="-546100"/>
            <a:ext cx="171450" cy="14287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386F69B2-4E12-47D7-8EBC-AA1753079587}"/>
              </a:ext>
            </a:extLst>
          </p:cNvPr>
          <p:cNvPicPr>
            <a:picLocks noChangeAspect="1"/>
          </p:cNvPicPr>
          <p:nvPr/>
        </p:nvPicPr>
        <p:blipFill>
          <a:blip r:embed="rId4"/>
          <a:stretch>
            <a:fillRect/>
          </a:stretch>
        </p:blipFill>
        <p:spPr>
          <a:xfrm>
            <a:off x="1470695" y="302348"/>
            <a:ext cx="1162050" cy="1123950"/>
          </a:xfrm>
          <a:prstGeom prst="rect">
            <a:avLst/>
          </a:prstGeom>
        </p:spPr>
      </p:pic>
      <p:pic>
        <p:nvPicPr>
          <p:cNvPr id="3" name="Picture 2">
            <a:extLst>
              <a:ext uri="{FF2B5EF4-FFF2-40B4-BE49-F238E27FC236}">
                <a16:creationId xmlns:a16="http://schemas.microsoft.com/office/drawing/2014/main" id="{8FC761B7-A206-4C3E-B684-0C6353EBB85C}"/>
              </a:ext>
            </a:extLst>
          </p:cNvPr>
          <p:cNvPicPr>
            <a:picLocks noChangeAspect="1"/>
          </p:cNvPicPr>
          <p:nvPr/>
        </p:nvPicPr>
        <p:blipFill>
          <a:blip r:embed="rId5"/>
          <a:stretch>
            <a:fillRect/>
          </a:stretch>
        </p:blipFill>
        <p:spPr>
          <a:xfrm>
            <a:off x="7137236" y="357066"/>
            <a:ext cx="1683236" cy="1006236"/>
          </a:xfrm>
          <a:prstGeom prst="rect">
            <a:avLst/>
          </a:prstGeom>
        </p:spPr>
      </p:pic>
      <p:sp>
        <p:nvSpPr>
          <p:cNvPr id="4" name="Rectangle 3">
            <a:extLst>
              <a:ext uri="{FF2B5EF4-FFF2-40B4-BE49-F238E27FC236}">
                <a16:creationId xmlns:a16="http://schemas.microsoft.com/office/drawing/2014/main" id="{703E92E9-183C-428C-BF7D-F0D31CFC2894}"/>
              </a:ext>
            </a:extLst>
          </p:cNvPr>
          <p:cNvSpPr/>
          <p:nvPr/>
        </p:nvSpPr>
        <p:spPr>
          <a:xfrm>
            <a:off x="1470695" y="1916832"/>
            <a:ext cx="7565802" cy="646331"/>
          </a:xfrm>
          <a:prstGeom prst="rect">
            <a:avLst/>
          </a:prstGeom>
        </p:spPr>
        <p:txBody>
          <a:bodyPr wrap="square">
            <a:spAutoFit/>
          </a:bodyPr>
          <a:lstStyle/>
          <a:p>
            <a:pPr algn="ctr"/>
            <a:r>
              <a:rPr lang="en-US" b="1" dirty="0">
                <a:latin typeface="Times New Roman" panose="02020603050405020304" pitchFamily="18" charset="0"/>
                <a:cs typeface="Times New Roman" panose="02020603050405020304" pitchFamily="18" charset="0"/>
              </a:rPr>
              <a:t>The Turkish Team’s Techniques for Teaching Literature:</a:t>
            </a:r>
            <a:endParaRPr lang="it-IT" sz="1050" dirty="0">
              <a:latin typeface="Times New Roman" panose="02020603050405020304" pitchFamily="18" charset="0"/>
              <a:ea typeface="Times New Roman" panose="02020603050405020304" pitchFamily="18" charset="0"/>
            </a:endParaRPr>
          </a:p>
          <a:p>
            <a:pPr lvl="0" algn="ctr"/>
            <a:r>
              <a:rPr lang="en-US" b="1" dirty="0">
                <a:solidFill>
                  <a:prstClr val="black"/>
                </a:solidFill>
                <a:latin typeface="Times New Roman" panose="02020603050405020304" pitchFamily="18" charset="0"/>
                <a:cs typeface="Times New Roman" panose="02020603050405020304" pitchFamily="18" charset="0"/>
              </a:rPr>
              <a:t>‘</a:t>
            </a:r>
            <a:r>
              <a:rPr lang="ro-RO" b="1" dirty="0">
                <a:solidFill>
                  <a:prstClr val="black"/>
                </a:solidFill>
                <a:latin typeface="Times New Roman" panose="02020603050405020304" pitchFamily="18" charset="0"/>
                <a:cs typeface="Times New Roman" panose="02020603050405020304" pitchFamily="18" charset="0"/>
              </a:rPr>
              <a:t>A</a:t>
            </a:r>
            <a:r>
              <a:rPr lang="en-US" b="1" dirty="0">
                <a:solidFill>
                  <a:prstClr val="black"/>
                </a:solidFill>
                <a:latin typeface="Times New Roman" panose="02020603050405020304" pitchFamily="18" charset="0"/>
                <a:cs typeface="Times New Roman" panose="02020603050405020304" pitchFamily="18" charset="0"/>
              </a:rPr>
              <a:t> </a:t>
            </a:r>
            <a:r>
              <a:rPr lang="ro-RO" b="1" dirty="0">
                <a:solidFill>
                  <a:prstClr val="black"/>
                </a:solidFill>
                <a:latin typeface="Times New Roman" panose="02020603050405020304" pitchFamily="18" charset="0"/>
                <a:cs typeface="Times New Roman" panose="02020603050405020304" pitchFamily="18" charset="0"/>
              </a:rPr>
              <a:t>M</a:t>
            </a:r>
            <a:r>
              <a:rPr lang="en-US" b="1" dirty="0" err="1">
                <a:solidFill>
                  <a:prstClr val="black"/>
                </a:solidFill>
                <a:latin typeface="Times New Roman" panose="02020603050405020304" pitchFamily="18" charset="0"/>
                <a:cs typeface="Times New Roman" panose="02020603050405020304" pitchFamily="18" charset="0"/>
              </a:rPr>
              <a:t>emento</a:t>
            </a:r>
            <a:r>
              <a:rPr lang="en-US" b="1" dirty="0">
                <a:solidFill>
                  <a:prstClr val="black"/>
                </a:solidFill>
                <a:latin typeface="Times New Roman" panose="02020603050405020304" pitchFamily="18" charset="0"/>
                <a:cs typeface="Times New Roman" panose="02020603050405020304" pitchFamily="18" charset="0"/>
              </a:rPr>
              <a:t> for </a:t>
            </a:r>
            <a:r>
              <a:rPr lang="ro-RO" b="1" dirty="0">
                <a:solidFill>
                  <a:prstClr val="black"/>
                </a:solidFill>
                <a:latin typeface="Times New Roman" panose="02020603050405020304" pitchFamily="18" charset="0"/>
                <a:cs typeface="Times New Roman" panose="02020603050405020304" pitchFamily="18" charset="0"/>
              </a:rPr>
              <a:t>I</a:t>
            </a:r>
            <a:r>
              <a:rPr lang="en-US" b="1" dirty="0" err="1">
                <a:solidFill>
                  <a:prstClr val="black"/>
                </a:solidFill>
                <a:latin typeface="Times New Roman" panose="02020603050405020304" pitchFamily="18" charset="0"/>
                <a:cs typeface="Times New Roman" panose="02020603050405020304" pitchFamily="18" charset="0"/>
              </a:rPr>
              <a:t>stanbul</a:t>
            </a:r>
            <a:r>
              <a:rPr lang="en-US" b="1" dirty="0">
                <a:solidFill>
                  <a:prstClr val="black"/>
                </a:solidFill>
                <a:latin typeface="Times New Roman" panose="02020603050405020304" pitchFamily="18" charset="0"/>
                <a:cs typeface="Times New Roman" panose="02020603050405020304" pitchFamily="18" charset="0"/>
              </a:rPr>
              <a:t>’ by </a:t>
            </a:r>
            <a:r>
              <a:rPr lang="ro-RO" b="1" dirty="0">
                <a:solidFill>
                  <a:prstClr val="black"/>
                </a:solidFill>
                <a:latin typeface="Times New Roman" panose="02020603050405020304" pitchFamily="18" charset="0"/>
                <a:cs typeface="Times New Roman" panose="02020603050405020304" pitchFamily="18" charset="0"/>
              </a:rPr>
              <a:t>A</a:t>
            </a:r>
            <a:r>
              <a:rPr lang="en-US" b="1" dirty="0" err="1">
                <a:solidFill>
                  <a:prstClr val="black"/>
                </a:solidFill>
                <a:latin typeface="Times New Roman" panose="02020603050405020304" pitchFamily="18" charset="0"/>
                <a:cs typeface="Times New Roman" panose="02020603050405020304" pitchFamily="18" charset="0"/>
              </a:rPr>
              <a:t>hmet</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Ümit</a:t>
            </a:r>
            <a:endParaRPr lang="en-US" b="1" dirty="0">
              <a:solidFill>
                <a:prstClr val="black"/>
              </a:solidFill>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9E2CED7C-93E8-4A85-B3D4-A136EF68F76D}"/>
              </a:ext>
            </a:extLst>
          </p:cNvPr>
          <p:cNvPicPr>
            <a:picLocks noChangeAspect="1"/>
          </p:cNvPicPr>
          <p:nvPr/>
        </p:nvPicPr>
        <p:blipFill>
          <a:blip r:embed="rId6"/>
          <a:stretch>
            <a:fillRect/>
          </a:stretch>
        </p:blipFill>
        <p:spPr>
          <a:xfrm>
            <a:off x="2123728" y="3246748"/>
            <a:ext cx="2761262" cy="2786113"/>
          </a:xfrm>
          <a:prstGeom prst="rect">
            <a:avLst/>
          </a:prstGeom>
        </p:spPr>
      </p:pic>
      <p:pic>
        <p:nvPicPr>
          <p:cNvPr id="7" name="Picture 6">
            <a:extLst>
              <a:ext uri="{FF2B5EF4-FFF2-40B4-BE49-F238E27FC236}">
                <a16:creationId xmlns:a16="http://schemas.microsoft.com/office/drawing/2014/main" id="{7A9FE7A5-AE50-4047-BDC9-79AF206CA301}"/>
              </a:ext>
            </a:extLst>
          </p:cNvPr>
          <p:cNvPicPr>
            <a:picLocks noChangeAspect="1"/>
          </p:cNvPicPr>
          <p:nvPr/>
        </p:nvPicPr>
        <p:blipFill>
          <a:blip r:embed="rId7"/>
          <a:stretch>
            <a:fillRect/>
          </a:stretch>
        </p:blipFill>
        <p:spPr>
          <a:xfrm>
            <a:off x="5076057" y="3246747"/>
            <a:ext cx="3096344" cy="2786113"/>
          </a:xfrm>
          <a:prstGeom prst="rect">
            <a:avLst/>
          </a:prstGeom>
        </p:spPr>
      </p:pic>
      <p:sp>
        <p:nvSpPr>
          <p:cNvPr id="9" name="Footer Placeholder 8">
            <a:extLst>
              <a:ext uri="{FF2B5EF4-FFF2-40B4-BE49-F238E27FC236}">
                <a16:creationId xmlns:a16="http://schemas.microsoft.com/office/drawing/2014/main" id="{66F9E71F-A981-4A75-B6FE-9D775A5C58CC}"/>
              </a:ext>
            </a:extLst>
          </p:cNvPr>
          <p:cNvSpPr>
            <a:spLocks noGrp="1"/>
          </p:cNvSpPr>
          <p:nvPr>
            <p:ph type="ftr" sz="quarter" idx="11"/>
          </p:nvPr>
        </p:nvSpPr>
        <p:spPr/>
        <p:txBody>
          <a:bodyPr/>
          <a:lstStyle/>
          <a:p>
            <a:pPr algn="ctr"/>
            <a:r>
              <a:rPr lang="it-IT" dirty="0"/>
              <a:t>112</a:t>
            </a:r>
          </a:p>
        </p:txBody>
      </p:sp>
    </p:spTree>
    <p:extLst>
      <p:ext uri="{BB962C8B-B14F-4D97-AF65-F5344CB8AC3E}">
        <p14:creationId xmlns:p14="http://schemas.microsoft.com/office/powerpoint/2010/main" val="350746473"/>
      </p:ext>
    </p:extLst>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spd="slow" advClick="0" advTm="8000"/>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8A0AB9E-0BED-4BED-87AA-992EEF00BC22}"/>
              </a:ext>
            </a:extLst>
          </p:cNvPr>
          <p:cNvSpPr/>
          <p:nvPr/>
        </p:nvSpPr>
        <p:spPr>
          <a:xfrm>
            <a:off x="1403648" y="116632"/>
            <a:ext cx="7632848" cy="5593647"/>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1st sequence of techniques</a:t>
            </a:r>
          </a:p>
          <a:p>
            <a:pPr marL="0" marR="0" lvl="0" indent="0" algn="just" defTabSz="914400" rtl="0" eaLnBrk="1" fontAlgn="auto" latinLnBrk="0" hangingPunct="1">
              <a:lnSpc>
                <a:spcPct val="15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a:t>
            </a:r>
            <a:r>
              <a:rPr kumimoji="0" lang="en-US" sz="1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Prediction</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 teacher divides the class into 3 groups and asks the students to predict what the novel is about. Group A should do this starting from the cover of the novel, Group B from the blurb and group C from the title. They will read their ideas in front of the class.</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 The author</a:t>
            </a: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Students are asked to search for information about the writer of the novel in connection to the history of Istanbul.</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Answer:  </a:t>
            </a:r>
            <a:r>
              <a:rPr kumimoji="0" lang="en-US" sz="140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a:t>
            </a:r>
            <a:r>
              <a:rPr kumimoji="0" lang="en-US" sz="1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Turkish novelist Ahmet </a:t>
            </a:r>
            <a:r>
              <a:rPr kumimoji="0" lang="en-US" sz="1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Ümit</a:t>
            </a: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the writer of best-selling books “A Rhapsody of </a:t>
            </a:r>
            <a:r>
              <a:rPr kumimoji="0" lang="en-US" sz="1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Beyoğlu</a:t>
            </a: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“A  Memento for Istanbul”, is most known for his success on depicting the darkest sides of Turkish  society and history. His novel, “A Memento for Istanbul”, a national bestseller, published in  2010, and translated into English a year later, was critically acclaimed as well as commercially successful. The book narrative draws on a crime police procedural, but however</a:t>
            </a:r>
            <a:r>
              <a:rPr kumimoji="0" lang="ro-RO"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what makes it amazing is definitely the historical information of Istanbul. With the placing of the  murder victims at the various cultural sites of Istanbul, the author takes readers on a two- thousand-year journey from Byzantium to present, and also gives so much detail of Istanbul’s  iconic architectures.</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  Research. </a:t>
            </a: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 students do research about the novelist Ahmet </a:t>
            </a:r>
            <a:r>
              <a:rPr kumimoji="0" lang="en-US" sz="1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Ümit</a:t>
            </a: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4" name="Footer Placeholder 3">
            <a:extLst>
              <a:ext uri="{FF2B5EF4-FFF2-40B4-BE49-F238E27FC236}">
                <a16:creationId xmlns:a16="http://schemas.microsoft.com/office/drawing/2014/main" id="{C350270A-6DF0-48CE-9933-B81DD2B6B28C}"/>
              </a:ext>
            </a:extLst>
          </p:cNvPr>
          <p:cNvSpPr>
            <a:spLocks noGrp="1"/>
          </p:cNvSpPr>
          <p:nvPr>
            <p:ph type="ftr" sz="quarter" idx="11"/>
          </p:nvPr>
        </p:nvSpPr>
        <p:spPr/>
        <p:txBody>
          <a:bodyPr/>
          <a:lstStyle/>
          <a:p>
            <a:pPr algn="ctr"/>
            <a:r>
              <a:rPr lang="it-IT" dirty="0"/>
              <a:t>113</a:t>
            </a:r>
          </a:p>
        </p:txBody>
      </p:sp>
    </p:spTree>
    <p:extLst>
      <p:ext uri="{BB962C8B-B14F-4D97-AF65-F5344CB8AC3E}">
        <p14:creationId xmlns:p14="http://schemas.microsoft.com/office/powerpoint/2010/main" val="3940046100"/>
      </p:ext>
    </p:extLst>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spd="slow" advClick="0" advTm="8000"/>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702F8BB-75A0-413D-8778-40FD09DDB16C}"/>
              </a:ext>
            </a:extLst>
          </p:cNvPr>
          <p:cNvSpPr/>
          <p:nvPr/>
        </p:nvSpPr>
        <p:spPr>
          <a:xfrm>
            <a:off x="1473796" y="116632"/>
            <a:ext cx="7563966" cy="1992661"/>
          </a:xfrm>
          <a:prstGeom prst="rect">
            <a:avLst/>
          </a:prstGeom>
        </p:spPr>
        <p:txBody>
          <a:bodyPr wrap="square">
            <a:spAutoFit/>
          </a:bodyPr>
          <a:lstStyle/>
          <a:p>
            <a:pPr algn="just">
              <a:lnSpc>
                <a:spcPct val="150000"/>
              </a:lnSpc>
              <a:defRPr/>
            </a:pPr>
            <a:r>
              <a:rPr kumimoji="0" lang="en-US" sz="1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Answer</a:t>
            </a: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Ahmet </a:t>
            </a:r>
            <a:r>
              <a:rPr kumimoji="0" lang="en-US" sz="1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Ümit</a:t>
            </a: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was born in 1960 in the city of Gaziantep in southern Turkey. He moved to Istanbul in 1978 to attend university. In 1983 he both graduated from the Public Administration Faculty  of Marmara University and wrote his very first story. An active member of the Turkish Communist Party from 1974 until 1989 </a:t>
            </a:r>
            <a:r>
              <a:rPr kumimoji="0" lang="en-US" sz="1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Ümit</a:t>
            </a: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took part in the underground movement for  democracy </a:t>
            </a:r>
            <a:r>
              <a:rPr lang="en-US" sz="1400" dirty="0">
                <a:solidFill>
                  <a:prstClr val="black"/>
                </a:solidFill>
                <a:latin typeface="Times New Roman" panose="02020603050405020304" pitchFamily="18" charset="0"/>
                <a:cs typeface="Times New Roman" panose="02020603050405020304" pitchFamily="18" charset="0"/>
              </a:rPr>
              <a:t>while Turkey was under the rule of a military dictatorship between 1980-1990.</a:t>
            </a:r>
          </a:p>
          <a:p>
            <a:pPr marL="0" marR="0" lvl="0" indent="0" algn="just" defTabSz="914400" rtl="0" eaLnBrk="1" fontAlgn="auto" latinLnBrk="0" hangingPunct="1">
              <a:lnSpc>
                <a:spcPct val="150000"/>
              </a:lnSpc>
              <a:spcBef>
                <a:spcPts val="0"/>
              </a:spcBef>
              <a:spcAft>
                <a:spcPts val="0"/>
              </a:spcAft>
              <a:buClrTx/>
              <a:buSzTx/>
              <a:buFontTx/>
              <a:buNone/>
              <a:tabLst/>
              <a:defRPr/>
            </a:pPr>
            <a:endParaRPr kumimoji="0" lang="ro-RO"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3" name="Picture 2">
            <a:extLst>
              <a:ext uri="{FF2B5EF4-FFF2-40B4-BE49-F238E27FC236}">
                <a16:creationId xmlns:a16="http://schemas.microsoft.com/office/drawing/2014/main" id="{DBF8BD10-5D77-4279-AE42-D6D3D24FDB7F}"/>
              </a:ext>
            </a:extLst>
          </p:cNvPr>
          <p:cNvPicPr>
            <a:picLocks noChangeAspect="1"/>
          </p:cNvPicPr>
          <p:nvPr/>
        </p:nvPicPr>
        <p:blipFill>
          <a:blip r:embed="rId2"/>
          <a:stretch>
            <a:fillRect/>
          </a:stretch>
        </p:blipFill>
        <p:spPr>
          <a:xfrm>
            <a:off x="6449367" y="1988840"/>
            <a:ext cx="2525241" cy="2639797"/>
          </a:xfrm>
          <a:prstGeom prst="rect">
            <a:avLst/>
          </a:prstGeom>
        </p:spPr>
      </p:pic>
      <p:sp>
        <p:nvSpPr>
          <p:cNvPr id="4" name="Rectangle 3">
            <a:extLst>
              <a:ext uri="{FF2B5EF4-FFF2-40B4-BE49-F238E27FC236}">
                <a16:creationId xmlns:a16="http://schemas.microsoft.com/office/drawing/2014/main" id="{3B8C3900-144F-4D48-905C-C9703EE16BEA}"/>
              </a:ext>
            </a:extLst>
          </p:cNvPr>
          <p:cNvSpPr/>
          <p:nvPr/>
        </p:nvSpPr>
        <p:spPr>
          <a:xfrm>
            <a:off x="1473796" y="1880196"/>
            <a:ext cx="4933056" cy="4254819"/>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In  1985-86 he illegally attended the Academy for Social Sciences in Moscow. </a:t>
            </a:r>
            <a:r>
              <a:rPr kumimoji="0" lang="en-US" sz="1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Ümit</a:t>
            </a: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worked in the advertising sector from 1989-1998 and is currently employed as cultural advisor at the Goethe  Foundation in Istanbul. He has one daughter </a:t>
            </a:r>
            <a:r>
              <a:rPr kumimoji="0" lang="en-US" sz="1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Gül</a:t>
            </a: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Since 1989 </a:t>
            </a:r>
            <a:r>
              <a:rPr kumimoji="0" lang="en-US" sz="1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Ümit</a:t>
            </a: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has</a:t>
            </a:r>
            <a:r>
              <a:rPr kumimoji="0" lang="ro-RO"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p</a:t>
            </a:r>
            <a:r>
              <a:rPr kumimoji="0" lang="en-US" sz="1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ublished</a:t>
            </a: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one volume of poetry</a:t>
            </a:r>
            <a:r>
              <a:rPr kumimoji="0" lang="ro-RO"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three volumes of short stories</a:t>
            </a:r>
            <a:r>
              <a:rPr kumimoji="0" lang="ro-RO"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 book of  fairytales</a:t>
            </a:r>
            <a:r>
              <a:rPr kumimoji="0" lang="ro-RO"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one novella and six novels. One of Turkey’s most renowned contemporary authors  </a:t>
            </a:r>
            <a:r>
              <a:rPr kumimoji="0" lang="en-US" sz="1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Ümit</a:t>
            </a: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is especially well-known for his mastery of the mystery genre as reflected in many of his bestselling novels and short story volumes. Drawing upon the unique political and</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historical background of his home country</a:t>
            </a:r>
            <a:r>
              <a:rPr kumimoji="0" lang="ro-RO"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Ümit</a:t>
            </a: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delves into the psyches of his well-wrought  characters as he weaves enthralling tales of murder and political intrigue.</a:t>
            </a:r>
          </a:p>
        </p:txBody>
      </p:sp>
      <p:sp>
        <p:nvSpPr>
          <p:cNvPr id="6" name="Footer Placeholder 5">
            <a:extLst>
              <a:ext uri="{FF2B5EF4-FFF2-40B4-BE49-F238E27FC236}">
                <a16:creationId xmlns:a16="http://schemas.microsoft.com/office/drawing/2014/main" id="{D1397DF3-42FD-433E-9BCD-3B45D056A33A}"/>
              </a:ext>
            </a:extLst>
          </p:cNvPr>
          <p:cNvSpPr>
            <a:spLocks noGrp="1"/>
          </p:cNvSpPr>
          <p:nvPr>
            <p:ph type="ftr" sz="quarter" idx="11"/>
          </p:nvPr>
        </p:nvSpPr>
        <p:spPr/>
        <p:txBody>
          <a:bodyPr/>
          <a:lstStyle/>
          <a:p>
            <a:pPr algn="ctr"/>
            <a:r>
              <a:rPr lang="it-IT" dirty="0"/>
              <a:t>114</a:t>
            </a:r>
          </a:p>
        </p:txBody>
      </p:sp>
    </p:spTree>
    <p:extLst>
      <p:ext uri="{BB962C8B-B14F-4D97-AF65-F5344CB8AC3E}">
        <p14:creationId xmlns:p14="http://schemas.microsoft.com/office/powerpoint/2010/main" val="3652899963"/>
      </p:ext>
    </p:extLst>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spd="slow" advClick="0" advTm="8000"/>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5E3DEC3-F881-4968-802A-AE020DA5F3B6}"/>
              </a:ext>
            </a:extLst>
          </p:cNvPr>
          <p:cNvSpPr/>
          <p:nvPr/>
        </p:nvSpPr>
        <p:spPr>
          <a:xfrm>
            <a:off x="1331640" y="188640"/>
            <a:ext cx="7632848" cy="5628272"/>
          </a:xfrm>
          <a:prstGeom prst="rect">
            <a:avLst/>
          </a:prstGeom>
        </p:spPr>
        <p:txBody>
          <a:bodyPr wrap="square">
            <a:spAutoFit/>
          </a:bodyPr>
          <a:lstStyle/>
          <a:p>
            <a:pPr lvl="0" algn="just">
              <a:lnSpc>
                <a:spcPct val="200000"/>
              </a:lnSpc>
              <a:defRPr/>
            </a:pPr>
            <a:r>
              <a:rPr lang="en-US" sz="1400" dirty="0">
                <a:solidFill>
                  <a:prstClr val="black"/>
                </a:solidFill>
                <a:latin typeface="Times New Roman" panose="02020603050405020304" pitchFamily="18" charset="0"/>
                <a:cs typeface="Times New Roman" panose="02020603050405020304" pitchFamily="18" charset="0"/>
              </a:rPr>
              <a:t>Ahmet </a:t>
            </a:r>
            <a:r>
              <a:rPr lang="en-US" sz="1400" dirty="0" err="1">
                <a:solidFill>
                  <a:prstClr val="black"/>
                </a:solidFill>
                <a:latin typeface="Times New Roman" panose="02020603050405020304" pitchFamily="18" charset="0"/>
                <a:cs typeface="Times New Roman" panose="02020603050405020304" pitchFamily="18" charset="0"/>
              </a:rPr>
              <a:t>Ümit</a:t>
            </a:r>
            <a:r>
              <a:rPr lang="en-US" sz="1400" dirty="0">
                <a:solidFill>
                  <a:prstClr val="black"/>
                </a:solidFill>
                <a:latin typeface="Times New Roman" panose="02020603050405020304" pitchFamily="18" charset="0"/>
                <a:cs typeface="Times New Roman" panose="02020603050405020304" pitchFamily="18" charset="0"/>
              </a:rPr>
              <a:t> ‘s w</a:t>
            </a:r>
            <a:r>
              <a:rPr kumimoji="0" lang="ro-RO"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ork:</a:t>
            </a:r>
          </a:p>
          <a:p>
            <a:pPr marL="0" marR="0" lvl="0" indent="0" algn="just" defTabSz="914400" rtl="0" eaLnBrk="1" fontAlgn="auto" latinLnBrk="0" hangingPunct="1">
              <a:lnSpc>
                <a:spcPct val="200000"/>
              </a:lnSpc>
              <a:spcBef>
                <a:spcPts val="0"/>
              </a:spcBef>
              <a:spcAft>
                <a:spcPts val="0"/>
              </a:spcAft>
              <a:buClrTx/>
              <a:buSzTx/>
              <a:buFontTx/>
              <a:buNone/>
              <a:tabLst/>
              <a:defRPr/>
            </a:pPr>
            <a:r>
              <a:rPr kumimoji="0" lang="ro-RO"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Street Stash (Sokağın Zulası), 1989, collection of poems; Barefooted Night (Çıplak Ayaklıydı</a:t>
            </a:r>
          </a:p>
          <a:p>
            <a:pPr lvl="0" algn="just">
              <a:lnSpc>
                <a:spcPct val="200000"/>
              </a:lnSpc>
              <a:defRPr/>
            </a:pPr>
            <a:r>
              <a:rPr kumimoji="0" lang="ro-RO"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Gece), 1992, short stories; A Voice Divides the Night (Bir Ses Böler Geceyi), 1994, novel; A  Tale Within A Tale (Masal Masal İçinde), 1995, tale; The Fog and The Night (Sis ve Gece), 1996, novel; The Smell of Snow (Kar Kokusu), 1998, novel; Agatha’s Key (Agatha’nın  Anahtarı), 1999, short stories; Patasana (Patasana), 2000, novel; The Devil is Hidden in the  Details (Şeytan Ayrıntıda Gizlidir), 2002, short stories; The Puppet (Kukla), 2002, novel; Beyoglu Rhapsody (Beyoğlu Rapsodisi), 2003, novel; Love is for the Dogs (Aşk Köpekliktir), 2004, short stories; Chief Inspector Nevzat (Tapınak Fahişeleri, Çiçekçinin Ölümü, Davulcu Davut’u Kim Öldürdü?), graphic novels; The Man Who Spoke the Language of Jesus (Kavim), 2006, novel; Ninatta’s Bracelet (Ninatta’nın Bileziği), 2006, novel; The Map of  Human Soul (İnsan Ruhunun Haritası), 2007, essay; The Land That Not Exist (Olmayan Ülke),  2008, tale; The Dervish Gate(Bab-ı Esrar), 2008, novel; A Memento for Istanbul (İstanbul Hatırası), 2010, novel; Killing The Sultan (Sultanı Öldürmek), </a:t>
            </a:r>
            <a:r>
              <a:rPr lang="ro-RO" sz="1400" dirty="0">
                <a:solidFill>
                  <a:prstClr val="black"/>
                </a:solidFill>
                <a:latin typeface="Times New Roman" panose="02020603050405020304" pitchFamily="18" charset="0"/>
                <a:cs typeface="Times New Roman" panose="02020603050405020304" pitchFamily="18" charset="0"/>
              </a:rPr>
              <a:t>2012, novel; When Pera Trees Whisper</a:t>
            </a:r>
            <a:endParaRPr kumimoji="0" lang="ro-RO"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 name="Footer Placeholder 3">
            <a:extLst>
              <a:ext uri="{FF2B5EF4-FFF2-40B4-BE49-F238E27FC236}">
                <a16:creationId xmlns:a16="http://schemas.microsoft.com/office/drawing/2014/main" id="{B0A3B44F-A6CA-4928-A4C0-8C1CAD5FFAA9}"/>
              </a:ext>
            </a:extLst>
          </p:cNvPr>
          <p:cNvSpPr>
            <a:spLocks noGrp="1"/>
          </p:cNvSpPr>
          <p:nvPr>
            <p:ph type="ftr" sz="quarter" idx="11"/>
          </p:nvPr>
        </p:nvSpPr>
        <p:spPr/>
        <p:txBody>
          <a:bodyPr/>
          <a:lstStyle/>
          <a:p>
            <a:pPr algn="ctr"/>
            <a:r>
              <a:rPr lang="it-IT" dirty="0"/>
              <a:t>115</a:t>
            </a:r>
          </a:p>
        </p:txBody>
      </p:sp>
    </p:spTree>
    <p:extLst>
      <p:ext uri="{BB962C8B-B14F-4D97-AF65-F5344CB8AC3E}">
        <p14:creationId xmlns:p14="http://schemas.microsoft.com/office/powerpoint/2010/main" val="3357009133"/>
      </p:ext>
    </p:extLst>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spd="slow" advClick="0" advTm="8000"/>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2927BB0-B36F-46D5-B91A-875279BD6EBD}"/>
              </a:ext>
            </a:extLst>
          </p:cNvPr>
          <p:cNvSpPr/>
          <p:nvPr/>
        </p:nvSpPr>
        <p:spPr>
          <a:xfrm>
            <a:off x="1403648" y="116632"/>
            <a:ext cx="7632848" cy="7147919"/>
          </a:xfrm>
          <a:prstGeom prst="rect">
            <a:avLst/>
          </a:prstGeom>
        </p:spPr>
        <p:txBody>
          <a:bodyPr wrap="square">
            <a:spAutoFit/>
          </a:bodyPr>
          <a:lstStyle/>
          <a:p>
            <a:pPr lvl="0" algn="just">
              <a:lnSpc>
                <a:spcPct val="200000"/>
              </a:lnSpc>
              <a:defRPr/>
            </a:pPr>
            <a:r>
              <a:rPr lang="ro-RO" sz="1400" dirty="0">
                <a:solidFill>
                  <a:prstClr val="black"/>
                </a:solidFill>
                <a:latin typeface="Times New Roman" panose="02020603050405020304" pitchFamily="18" charset="0"/>
                <a:cs typeface="Times New Roman" panose="02020603050405020304" pitchFamily="18" charset="0"/>
              </a:rPr>
              <a:t>(Beyoğlu’nun En Güzel Abisi), 2013, novel; Farewell My Beautiful</a:t>
            </a:r>
            <a:r>
              <a:rPr lang="en-US" sz="1400" dirty="0">
                <a:solidFill>
                  <a:prstClr val="black"/>
                </a:solidFill>
                <a:latin typeface="Times New Roman" panose="02020603050405020304" pitchFamily="18" charset="0"/>
                <a:cs typeface="Times New Roman" panose="02020603050405020304" pitchFamily="18" charset="0"/>
              </a:rPr>
              <a:t> </a:t>
            </a:r>
            <a:r>
              <a:rPr lang="ro-RO" sz="1400" dirty="0">
                <a:solidFill>
                  <a:prstClr val="black"/>
                </a:solidFill>
                <a:latin typeface="Times New Roman" panose="02020603050405020304" pitchFamily="18" charset="0"/>
                <a:cs typeface="Times New Roman" panose="02020603050405020304" pitchFamily="18" charset="0"/>
              </a:rPr>
              <a:t>Motherland (Elveda Güzel Vatanım), 2015, novel.</a:t>
            </a:r>
          </a:p>
          <a:p>
            <a:pPr marL="0" marR="0" lvl="0" indent="0" algn="just" defTabSz="914400" rtl="0" eaLnBrk="1" fontAlgn="auto" latinLnBrk="0" hangingPunct="1">
              <a:lnSpc>
                <a:spcPct val="150000"/>
              </a:lnSpc>
              <a:spcBef>
                <a:spcPts val="0"/>
              </a:spcBef>
              <a:spcAft>
                <a:spcPts val="0"/>
              </a:spcAft>
              <a:buClrTx/>
              <a:buSzTx/>
              <a:buFontTx/>
              <a:buNone/>
              <a:tabLst/>
              <a:defRPr/>
            </a:pPr>
            <a:r>
              <a:rPr lang="en-US" sz="1400" dirty="0">
                <a:solidFill>
                  <a:prstClr val="black"/>
                </a:solidFill>
                <a:latin typeface="Times New Roman" panose="02020603050405020304" pitchFamily="18" charset="0"/>
                <a:cs typeface="Times New Roman" panose="02020603050405020304" pitchFamily="18" charset="0"/>
              </a:rPr>
              <a:t>4</a:t>
            </a: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Historic sites. </a:t>
            </a: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Students are asked to </a:t>
            </a:r>
            <a:r>
              <a:rPr kumimoji="0" lang="en-US" sz="1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fınd</a:t>
            </a: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out some information about the historic sites in Istanbul that they think the</a:t>
            </a:r>
            <a:r>
              <a:rPr kumimoji="0" lang="ro-RO"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re</a:t>
            </a: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are mentioned in the novel. </a:t>
            </a:r>
          </a:p>
          <a:p>
            <a:pPr marL="0" marR="0" lvl="0" indent="0" algn="just" defTabSz="914400" rtl="0" eaLnBrk="1" fontAlgn="auto" latinLnBrk="0" hangingPunct="1">
              <a:lnSpc>
                <a:spcPct val="150000"/>
              </a:lnSpc>
              <a:spcBef>
                <a:spcPts val="0"/>
              </a:spcBef>
              <a:spcAft>
                <a:spcPts val="0"/>
              </a:spcAft>
              <a:buClrTx/>
              <a:buSzTx/>
              <a:buFontTx/>
              <a:buNone/>
              <a:tabLst/>
              <a:defRPr/>
            </a:pPr>
            <a:r>
              <a:rPr lang="en-US" sz="1600" b="1" dirty="0">
                <a:solidFill>
                  <a:prstClr val="black"/>
                </a:solidFill>
                <a:latin typeface="Times New Roman" panose="02020603050405020304" pitchFamily="18" charset="0"/>
                <a:cs typeface="Times New Roman" panose="02020603050405020304" pitchFamily="18" charset="0"/>
              </a:rPr>
              <a:t> 2nd</a:t>
            </a:r>
            <a:r>
              <a:rPr kumimoji="0" lang="en-US" sz="1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sequence of techniques</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140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a:t>
            </a: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As an assignment,  </a:t>
            </a:r>
            <a:r>
              <a:rPr kumimoji="0" lang="en-US" sz="1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a:t>
            </a: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tudents read the whole novel at home.</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 The teacher organises the class in groups, giving each group a theme based scenario card ‘What would you do if?/What advice would you give?’ based on key issues in the novel. The students will discuss their findings as a whole class discussion asking the other groups what they would have done in that situation.</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  As a class activity, based on the students’ answer, the teacher draws a mind map on 3 key characters.</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 The teacher sets the class in 4 groups and tells them to flowchart the plot of the novel. Then each group will present its work.</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5.</a:t>
            </a: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Describe a place which is important in the story  and explain why it is significant.</a:t>
            </a:r>
            <a:endParaRPr kumimoji="0" lang="en-GB"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6. </a:t>
            </a: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Students write a summary of the novel.</a:t>
            </a:r>
            <a:endParaRPr kumimoji="0" lang="en-GB"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3rd sequence of techniques</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Each student gets as an assignment to study a character from the chapter “The Istanbul </a:t>
            </a:r>
            <a:r>
              <a:rPr kumimoji="0" lang="en-US" sz="1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Defence</a:t>
            </a: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League” and for the class they have to write a description of that character.</a:t>
            </a:r>
          </a:p>
          <a:p>
            <a:pPr marL="0" marR="0" lvl="0" indent="0" algn="just" defTabSz="914400" rtl="0" eaLnBrk="1" fontAlgn="auto" latinLnBrk="0" hangingPunct="1">
              <a:lnSpc>
                <a:spcPct val="15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endParaRPr kumimoji="0" lang="ro-RO"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 name="Footer Placeholder 3">
            <a:extLst>
              <a:ext uri="{FF2B5EF4-FFF2-40B4-BE49-F238E27FC236}">
                <a16:creationId xmlns:a16="http://schemas.microsoft.com/office/drawing/2014/main" id="{4FB1CF01-4CCC-46FD-89E4-7F4348987C7B}"/>
              </a:ext>
            </a:extLst>
          </p:cNvPr>
          <p:cNvSpPr>
            <a:spLocks noGrp="1"/>
          </p:cNvSpPr>
          <p:nvPr>
            <p:ph type="ftr" sz="quarter" idx="11"/>
          </p:nvPr>
        </p:nvSpPr>
        <p:spPr/>
        <p:txBody>
          <a:bodyPr/>
          <a:lstStyle/>
          <a:p>
            <a:pPr algn="ctr"/>
            <a:r>
              <a:rPr lang="it-IT" dirty="0"/>
              <a:t>116</a:t>
            </a:r>
          </a:p>
        </p:txBody>
      </p:sp>
    </p:spTree>
    <p:extLst>
      <p:ext uri="{BB962C8B-B14F-4D97-AF65-F5344CB8AC3E}">
        <p14:creationId xmlns:p14="http://schemas.microsoft.com/office/powerpoint/2010/main" val="3110674424"/>
      </p:ext>
    </p:extLst>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spd="slow" advClick="0" advTm="800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74C2685-28D7-4E70-B984-FD65620D83BE}"/>
              </a:ext>
            </a:extLst>
          </p:cNvPr>
          <p:cNvSpPr>
            <a:spLocks noGrp="1"/>
          </p:cNvSpPr>
          <p:nvPr>
            <p:ph idx="1"/>
          </p:nvPr>
        </p:nvSpPr>
        <p:spPr>
          <a:xfrm>
            <a:off x="1403648" y="83427"/>
            <a:ext cx="7658813" cy="1528637"/>
          </a:xfrm>
        </p:spPr>
        <p:txBody>
          <a:bodyPr>
            <a:normAutofit/>
          </a:bodyPr>
          <a:lstStyle/>
          <a:p>
            <a:pPr marL="0" indent="0">
              <a:buNone/>
            </a:pPr>
            <a:r>
              <a:rPr lang="en-US" sz="1400" b="1" dirty="0">
                <a:solidFill>
                  <a:schemeClr val="tx1"/>
                </a:solidFill>
                <a:latin typeface="Times New Roman" panose="02020603050405020304" pitchFamily="18" charset="0"/>
                <a:cs typeface="Times New Roman" panose="02020603050405020304" pitchFamily="18" charset="0"/>
              </a:rPr>
              <a:t>6. Prom Night</a:t>
            </a:r>
          </a:p>
          <a:p>
            <a:pPr marL="0" indent="0">
              <a:buNone/>
            </a:pPr>
            <a:r>
              <a:rPr lang="en-US" sz="1400" dirty="0">
                <a:solidFill>
                  <a:schemeClr val="tx1"/>
                </a:solidFill>
                <a:latin typeface="Times New Roman" panose="02020603050405020304" pitchFamily="18" charset="0"/>
                <a:cs typeface="Times New Roman" panose="02020603050405020304" pitchFamily="18" charset="0"/>
              </a:rPr>
              <a:t>In the book: Quentin lies to his mom that he’s going to prom alone but instead he spends the night trying to find Margo by going to a pseudo-vision and then in the mini mall filled with more of her clues.</a:t>
            </a:r>
          </a:p>
          <a:p>
            <a:pPr marL="0" indent="0">
              <a:buNone/>
            </a:pPr>
            <a:r>
              <a:rPr lang="en-US" sz="1400" dirty="0">
                <a:solidFill>
                  <a:schemeClr val="tx1"/>
                </a:solidFill>
                <a:latin typeface="Times New Roman" panose="02020603050405020304" pitchFamily="18" charset="0"/>
                <a:cs typeface="Times New Roman" panose="02020603050405020304" pitchFamily="18" charset="0"/>
              </a:rPr>
              <a:t>In the movie: After reeling from his conversation with Margo, Quentin takes a bus back to Orlando and heads to prom.</a:t>
            </a:r>
          </a:p>
          <a:p>
            <a:endParaRPr lang="ro-RO" dirty="0"/>
          </a:p>
        </p:txBody>
      </p:sp>
      <p:pic>
        <p:nvPicPr>
          <p:cNvPr id="7" name="Picture 6">
            <a:extLst>
              <a:ext uri="{FF2B5EF4-FFF2-40B4-BE49-F238E27FC236}">
                <a16:creationId xmlns:a16="http://schemas.microsoft.com/office/drawing/2014/main" id="{E4D3B9F7-CBB5-4C75-B429-487808CE2609}"/>
              </a:ext>
            </a:extLst>
          </p:cNvPr>
          <p:cNvPicPr>
            <a:picLocks noChangeAspect="1"/>
          </p:cNvPicPr>
          <p:nvPr/>
        </p:nvPicPr>
        <p:blipFill>
          <a:blip r:embed="rId2"/>
          <a:stretch>
            <a:fillRect/>
          </a:stretch>
        </p:blipFill>
        <p:spPr>
          <a:xfrm>
            <a:off x="1942415" y="1612064"/>
            <a:ext cx="3096344" cy="1796373"/>
          </a:xfrm>
          <a:prstGeom prst="rect">
            <a:avLst/>
          </a:prstGeom>
        </p:spPr>
      </p:pic>
      <p:sp>
        <p:nvSpPr>
          <p:cNvPr id="9" name="Rectangle 8">
            <a:extLst>
              <a:ext uri="{FF2B5EF4-FFF2-40B4-BE49-F238E27FC236}">
                <a16:creationId xmlns:a16="http://schemas.microsoft.com/office/drawing/2014/main" id="{1878E4CD-47F5-4C96-A1E4-B7C70D27B25B}"/>
              </a:ext>
            </a:extLst>
          </p:cNvPr>
          <p:cNvSpPr/>
          <p:nvPr/>
        </p:nvSpPr>
        <p:spPr>
          <a:xfrm>
            <a:off x="1420457" y="3474471"/>
            <a:ext cx="7658813" cy="2677656"/>
          </a:xfrm>
          <a:prstGeom prst="rect">
            <a:avLst/>
          </a:prstGeom>
        </p:spPr>
        <p:txBody>
          <a:bodyPr wrap="square">
            <a:spAutoFit/>
          </a:bodyPr>
          <a:lstStyle/>
          <a:p>
            <a:r>
              <a:rPr lang="en-US" sz="1400" b="1" dirty="0">
                <a:latin typeface="Times New Roman" panose="02020603050405020304" pitchFamily="18" charset="0"/>
                <a:cs typeface="Times New Roman" panose="02020603050405020304" pitchFamily="18" charset="0"/>
              </a:rPr>
              <a:t>Activity 9. </a:t>
            </a:r>
            <a:r>
              <a:rPr lang="it-IT" altLang="it-IT" sz="1400" b="1" dirty="0">
                <a:latin typeface="Times New Roman" panose="02020603050405020304" pitchFamily="18" charset="0"/>
                <a:cs typeface="Times New Roman" panose="02020603050405020304" pitchFamily="18" charset="0"/>
              </a:rPr>
              <a:t>Identifying </a:t>
            </a:r>
            <a:r>
              <a:rPr lang="ro-RO" altLang="it-IT" sz="1400" b="1" dirty="0">
                <a:latin typeface="Times New Roman" panose="02020603050405020304" pitchFamily="18" charset="0"/>
                <a:cs typeface="Times New Roman" panose="02020603050405020304" pitchFamily="18" charset="0"/>
              </a:rPr>
              <a:t>a</a:t>
            </a:r>
            <a:r>
              <a:rPr lang="it-IT" altLang="it-IT" sz="1400" b="1" dirty="0">
                <a:latin typeface="Times New Roman" panose="02020603050405020304" pitchFamily="18" charset="0"/>
                <a:cs typeface="Times New Roman" panose="02020603050405020304" pitchFamily="18" charset="0"/>
              </a:rPr>
              <a:t>nalogies between the novel and the film.</a:t>
            </a:r>
            <a:endParaRPr lang="en-US" sz="1400" b="1" dirty="0">
              <a:latin typeface="Times New Roman" panose="02020603050405020304" pitchFamily="18" charset="0"/>
              <a:cs typeface="Times New Roman" panose="02020603050405020304" pitchFamily="18" charset="0"/>
            </a:endParaRPr>
          </a:p>
          <a:p>
            <a:r>
              <a:rPr lang="en-US" sz="1400" b="1" dirty="0">
                <a:latin typeface="Times New Roman" panose="02020603050405020304" pitchFamily="18" charset="0"/>
                <a:cs typeface="Times New Roman" panose="02020603050405020304" pitchFamily="18" charset="0"/>
              </a:rPr>
              <a:t>Activity 10.  Which one do you prefer, the novel or the film? Why? </a:t>
            </a:r>
          </a:p>
          <a:p>
            <a:r>
              <a:rPr lang="en-US" sz="1400" b="1" dirty="0">
                <a:latin typeface="Times New Roman" panose="02020603050405020304" pitchFamily="18" charset="0"/>
                <a:cs typeface="Times New Roman" panose="02020603050405020304" pitchFamily="18" charset="0"/>
              </a:rPr>
              <a:t>Possible answer: </a:t>
            </a:r>
            <a:r>
              <a:rPr lang="en-US" sz="1400" dirty="0">
                <a:latin typeface="Times New Roman" panose="02020603050405020304" pitchFamily="18" charset="0"/>
                <a:cs typeface="Times New Roman" panose="02020603050405020304" pitchFamily="18" charset="0"/>
              </a:rPr>
              <a:t>Clearly, we much prefer the book to the movie, but it’s still a fun film. Quentin is a charming lead, Ben and Radar make great impressions as his best friends and there are loads of touching coming-of-age scenarios to connect to and enjoy, but there’s just no way this story can strike as strong a chord when reduced to 109 minutes of screen time. Margo didn’t just run away from home for a bit. She cut off communication with her parents and Q was completely consumed by his need to find her for an entire month of their lives. Both sacrificed so much to find what they were looking for and by paring down the details of that journey and the effect it had on those around them, the movie winds up reducing the value of the entire story. Again, Paper Towns is a solid movie that you will likely watch and enjoy time and time again, but you’ll also fairly certain that there was absolutely no way to squeeze enough of the book into the movie to ensure it would be as effective.</a:t>
            </a:r>
          </a:p>
        </p:txBody>
      </p:sp>
      <p:pic>
        <p:nvPicPr>
          <p:cNvPr id="11" name="Picture 10">
            <a:extLst>
              <a:ext uri="{FF2B5EF4-FFF2-40B4-BE49-F238E27FC236}">
                <a16:creationId xmlns:a16="http://schemas.microsoft.com/office/drawing/2014/main" id="{94932CDB-0859-416C-B21E-CCC4D414DAD7}"/>
              </a:ext>
            </a:extLst>
          </p:cNvPr>
          <p:cNvPicPr>
            <a:picLocks noChangeAspect="1"/>
          </p:cNvPicPr>
          <p:nvPr/>
        </p:nvPicPr>
        <p:blipFill>
          <a:blip r:embed="rId3"/>
          <a:stretch>
            <a:fillRect/>
          </a:stretch>
        </p:blipFill>
        <p:spPr>
          <a:xfrm>
            <a:off x="5436096" y="1636972"/>
            <a:ext cx="3096344" cy="1771465"/>
          </a:xfrm>
          <a:prstGeom prst="rect">
            <a:avLst/>
          </a:prstGeom>
        </p:spPr>
      </p:pic>
      <p:sp>
        <p:nvSpPr>
          <p:cNvPr id="3" name="Footer Placeholder 2">
            <a:extLst>
              <a:ext uri="{FF2B5EF4-FFF2-40B4-BE49-F238E27FC236}">
                <a16:creationId xmlns:a16="http://schemas.microsoft.com/office/drawing/2014/main" id="{14981004-62ED-4277-AEAD-F7F8C7A66D3B}"/>
              </a:ext>
            </a:extLst>
          </p:cNvPr>
          <p:cNvSpPr>
            <a:spLocks noGrp="1"/>
          </p:cNvSpPr>
          <p:nvPr>
            <p:ph type="ftr" sz="quarter" idx="11"/>
          </p:nvPr>
        </p:nvSpPr>
        <p:spPr/>
        <p:txBody>
          <a:bodyPr/>
          <a:lstStyle/>
          <a:p>
            <a:pPr algn="ctr"/>
            <a:r>
              <a:rPr lang="ro-RO" dirty="0"/>
              <a:t>9</a:t>
            </a:r>
            <a:endParaRPr lang="it-IT" dirty="0"/>
          </a:p>
        </p:txBody>
      </p:sp>
    </p:spTree>
    <p:extLst>
      <p:ext uri="{BB962C8B-B14F-4D97-AF65-F5344CB8AC3E}">
        <p14:creationId xmlns:p14="http://schemas.microsoft.com/office/powerpoint/2010/main" val="2025704055"/>
      </p:ext>
    </p:extLst>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spd="slow" advClick="0" advTm="8000"/>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C475D37D-64A1-4D54-A1A3-7D961F792F19}"/>
              </a:ext>
            </a:extLst>
          </p:cNvPr>
          <p:cNvSpPr>
            <a:spLocks noGrp="1"/>
          </p:cNvSpPr>
          <p:nvPr>
            <p:ph type="ftr" sz="quarter" idx="11"/>
          </p:nvPr>
        </p:nvSpPr>
        <p:spPr/>
        <p:txBody>
          <a:bodyPr/>
          <a:lstStyle/>
          <a:p>
            <a:pPr algn="ctr"/>
            <a:r>
              <a:rPr lang="it-IT" dirty="0"/>
              <a:t>117</a:t>
            </a:r>
          </a:p>
        </p:txBody>
      </p:sp>
      <p:sp>
        <p:nvSpPr>
          <p:cNvPr id="3" name="Rectangle 2">
            <a:extLst>
              <a:ext uri="{FF2B5EF4-FFF2-40B4-BE49-F238E27FC236}">
                <a16:creationId xmlns:a16="http://schemas.microsoft.com/office/drawing/2014/main" id="{A5510C7D-0998-4B34-B74E-94A338A708ED}"/>
              </a:ext>
            </a:extLst>
          </p:cNvPr>
          <p:cNvSpPr/>
          <p:nvPr/>
        </p:nvSpPr>
        <p:spPr>
          <a:xfrm>
            <a:off x="1331640" y="116632"/>
            <a:ext cx="7704856" cy="2313518"/>
          </a:xfrm>
          <a:prstGeom prst="rect">
            <a:avLst/>
          </a:prstGeom>
        </p:spPr>
        <p:txBody>
          <a:bodyPr wrap="square">
            <a:spAutoFit/>
          </a:bodyPr>
          <a:lstStyle/>
          <a:p>
            <a:pPr lvl="0" algn="just">
              <a:lnSpc>
                <a:spcPct val="150000"/>
              </a:lnSpc>
              <a:defRPr/>
            </a:pPr>
            <a:r>
              <a:rPr lang="en-US" sz="1400" dirty="0">
                <a:solidFill>
                  <a:prstClr val="black"/>
                </a:solidFill>
                <a:latin typeface="Times New Roman" panose="02020603050405020304" pitchFamily="18" charset="0"/>
                <a:cs typeface="Times New Roman" panose="02020603050405020304" pitchFamily="18" charset="0"/>
              </a:rPr>
              <a:t>2. The teacher asks the students to read two descriptions for each character and together they discuss what the common points and the differences are.</a:t>
            </a:r>
          </a:p>
          <a:p>
            <a:pPr lvl="0" algn="just">
              <a:lnSpc>
                <a:spcPct val="150000"/>
              </a:lnSpc>
              <a:defRPr/>
            </a:pPr>
            <a:r>
              <a:rPr lang="en-US" sz="1400" dirty="0">
                <a:solidFill>
                  <a:prstClr val="black"/>
                </a:solidFill>
                <a:latin typeface="Times New Roman" panose="02020603050405020304" pitchFamily="18" charset="0"/>
                <a:cs typeface="Times New Roman" panose="02020603050405020304" pitchFamily="18" charset="0"/>
              </a:rPr>
              <a:t>3. In groups, the students do the readers theatre  with this chapter.</a:t>
            </a:r>
          </a:p>
          <a:p>
            <a:pPr lvl="0" algn="just">
              <a:lnSpc>
                <a:spcPct val="150000"/>
              </a:lnSpc>
              <a:defRPr/>
            </a:pPr>
            <a:r>
              <a:rPr lang="en-US" sz="1400" dirty="0">
                <a:solidFill>
                  <a:prstClr val="black"/>
                </a:solidFill>
                <a:latin typeface="Times New Roman" panose="02020603050405020304" pitchFamily="18" charset="0"/>
                <a:cs typeface="Times New Roman" panose="02020603050405020304" pitchFamily="18" charset="0"/>
              </a:rPr>
              <a:t>4. Students do verb patterns with this chapters of the novel</a:t>
            </a:r>
            <a:r>
              <a:rPr lang="ro-RO" sz="1400" dirty="0">
                <a:solidFill>
                  <a:prstClr val="black"/>
                </a:solidFill>
                <a:latin typeface="Times New Roman" panose="02020603050405020304" pitchFamily="18" charset="0"/>
                <a:cs typeface="Times New Roman" panose="02020603050405020304" pitchFamily="18" charset="0"/>
              </a:rPr>
              <a:t> and</a:t>
            </a:r>
            <a:r>
              <a:rPr lang="en-US" sz="1400" dirty="0">
                <a:solidFill>
                  <a:prstClr val="black"/>
                </a:solidFill>
                <a:latin typeface="Times New Roman" panose="02020603050405020304" pitchFamily="18" charset="0"/>
                <a:cs typeface="Times New Roman" panose="02020603050405020304" pitchFamily="18" charset="0"/>
              </a:rPr>
              <a:t> the teacher </a:t>
            </a:r>
            <a:r>
              <a:rPr lang="ro-RO" sz="1400" dirty="0">
                <a:solidFill>
                  <a:prstClr val="black"/>
                </a:solidFill>
                <a:latin typeface="Times New Roman" panose="02020603050405020304" pitchFamily="18" charset="0"/>
                <a:cs typeface="Times New Roman" panose="02020603050405020304" pitchFamily="18" charset="0"/>
              </a:rPr>
              <a:t>has to </a:t>
            </a:r>
            <a:r>
              <a:rPr lang="en-US" sz="1400" dirty="0">
                <a:solidFill>
                  <a:prstClr val="black"/>
                </a:solidFill>
                <a:latin typeface="Times New Roman" panose="02020603050405020304" pitchFamily="18" charset="0"/>
                <a:cs typeface="Times New Roman" panose="02020603050405020304" pitchFamily="18" charset="0"/>
              </a:rPr>
              <a:t>highlight</a:t>
            </a:r>
            <a:r>
              <a:rPr lang="ro-RO" sz="1400" dirty="0">
                <a:solidFill>
                  <a:prstClr val="black"/>
                </a:solidFill>
                <a:latin typeface="Times New Roman" panose="02020603050405020304" pitchFamily="18" charset="0"/>
                <a:cs typeface="Times New Roman" panose="02020603050405020304" pitchFamily="18" charset="0"/>
              </a:rPr>
              <a:t> the verb patterns</a:t>
            </a:r>
            <a:r>
              <a:rPr lang="en-US" sz="1400" dirty="0">
                <a:solidFill>
                  <a:prstClr val="black"/>
                </a:solidFill>
                <a:latin typeface="Times New Roman" panose="02020603050405020304" pitchFamily="18" charset="0"/>
                <a:cs typeface="Times New Roman" panose="02020603050405020304" pitchFamily="18" charset="0"/>
              </a:rPr>
              <a:t>.</a:t>
            </a:r>
          </a:p>
          <a:p>
            <a:pPr lvl="0" algn="just">
              <a:lnSpc>
                <a:spcPct val="150000"/>
              </a:lnSpc>
              <a:defRPr/>
            </a:pPr>
            <a:r>
              <a:rPr lang="en-US" sz="1400" dirty="0">
                <a:solidFill>
                  <a:prstClr val="black"/>
                </a:solidFill>
                <a:latin typeface="Times New Roman" panose="02020603050405020304" pitchFamily="18" charset="0"/>
                <a:cs typeface="Times New Roman" panose="02020603050405020304" pitchFamily="18" charset="0"/>
              </a:rPr>
              <a:t>5. In groups, the students make up sentences using the highlighted verb patterns.</a:t>
            </a:r>
          </a:p>
          <a:p>
            <a:pPr lvl="0" algn="just">
              <a:lnSpc>
                <a:spcPct val="150000"/>
              </a:lnSpc>
              <a:defRPr/>
            </a:pPr>
            <a:endParaRPr lang="en-US" sz="1400" dirty="0">
              <a:solidFill>
                <a:prstClr val="black"/>
              </a:solidFill>
            </a:endParaRPr>
          </a:p>
        </p:txBody>
      </p:sp>
    </p:spTree>
    <p:extLst>
      <p:ext uri="{BB962C8B-B14F-4D97-AF65-F5344CB8AC3E}">
        <p14:creationId xmlns:p14="http://schemas.microsoft.com/office/powerpoint/2010/main" val="4006792595"/>
      </p:ext>
    </p:extLst>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spd="slow" advClick="0" advTm="8000"/>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79512" y="97195"/>
            <a:ext cx="7011894" cy="228268"/>
          </a:xfrm>
          <a:prstGeom prst="rect">
            <a:avLst/>
          </a:prstGeom>
        </p:spPr>
        <p:txBody>
          <a:bodyPr vert="horz" wrap="square" lIns="0" tIns="12700" rIns="0" bIns="0" rtlCol="0">
            <a:spAutoFit/>
          </a:bodyPr>
          <a:lstStyle/>
          <a:p>
            <a:pPr marL="1308100" marR="0" lvl="0" indent="0" algn="l" defTabSz="914400" rtl="0" eaLnBrk="1" fontAlgn="auto" latinLnBrk="0" hangingPunct="1">
              <a:lnSpc>
                <a:spcPct val="100000"/>
              </a:lnSpc>
              <a:spcBef>
                <a:spcPts val="1025"/>
              </a:spcBef>
              <a:spcAft>
                <a:spcPts val="0"/>
              </a:spcAft>
              <a:buClrTx/>
              <a:buSzTx/>
              <a:buFontTx/>
              <a:buNone/>
              <a:tabLst>
                <a:tab pos="2604770" algn="l"/>
              </a:tabLst>
              <a:defRPr/>
            </a:pPr>
            <a:r>
              <a:rPr kumimoji="0" lang="en-US" sz="1400" b="1" i="0" u="none" strike="noStrike" kern="1200" cap="none" spc="-5" normalizeH="0" baseline="0" noProof="0" dirty="0">
                <a:ln>
                  <a:noFill/>
                </a:ln>
                <a:solidFill>
                  <a:prstClr val="black"/>
                </a:solidFill>
                <a:effectLst/>
                <a:uLnTx/>
                <a:uFillTx/>
                <a:latin typeface="Times New Roman"/>
                <a:ea typeface="+mn-ea"/>
                <a:cs typeface="Times New Roman"/>
              </a:rPr>
              <a:t>  </a:t>
            </a:r>
            <a:r>
              <a:rPr kumimoji="0" sz="1400" b="1" i="0" u="none" strike="noStrike" kern="1200" cap="none" spc="-5" normalizeH="0" baseline="0" noProof="0" dirty="0">
                <a:ln>
                  <a:noFill/>
                </a:ln>
                <a:solidFill>
                  <a:prstClr val="black"/>
                </a:solidFill>
                <a:effectLst/>
                <a:uLnTx/>
                <a:uFillTx/>
                <a:latin typeface="Times New Roman"/>
                <a:ea typeface="+mn-ea"/>
                <a:cs typeface="Times New Roman"/>
              </a:rPr>
              <a:t>Readers</a:t>
            </a:r>
            <a:r>
              <a:rPr lang="en-US" sz="1400" b="1" spc="-15" dirty="0">
                <a:solidFill>
                  <a:prstClr val="black"/>
                </a:solidFill>
                <a:latin typeface="Times New Roman"/>
                <a:cs typeface="Times New Roman"/>
              </a:rPr>
              <a:t>’ </a:t>
            </a:r>
            <a:r>
              <a:rPr kumimoji="0" sz="1400" b="1" i="0" u="none" strike="noStrike" kern="1200" cap="none" spc="-5" normalizeH="0" baseline="0" noProof="0" dirty="0">
                <a:ln>
                  <a:noFill/>
                </a:ln>
                <a:solidFill>
                  <a:prstClr val="black"/>
                </a:solidFill>
                <a:effectLst/>
                <a:uLnTx/>
                <a:uFillTx/>
                <a:latin typeface="Times New Roman"/>
                <a:ea typeface="+mn-ea"/>
                <a:cs typeface="Times New Roman"/>
              </a:rPr>
              <a:t>Theatre</a:t>
            </a:r>
            <a:r>
              <a:rPr kumimoji="0" sz="1400" b="1" i="0" u="none" strike="noStrike" kern="1200" cap="none" spc="15" normalizeH="0" baseline="0" noProof="0" dirty="0">
                <a:ln>
                  <a:noFill/>
                </a:ln>
                <a:solidFill>
                  <a:prstClr val="black"/>
                </a:solidFill>
                <a:effectLst/>
                <a:uLnTx/>
                <a:uFillTx/>
                <a:latin typeface="Times New Roman"/>
                <a:ea typeface="+mn-ea"/>
                <a:cs typeface="Times New Roman"/>
              </a:rPr>
              <a:t> </a:t>
            </a:r>
            <a:r>
              <a:rPr kumimoji="0" sz="1400" b="1" i="0" u="none" strike="noStrike" kern="1200" cap="none" spc="0" normalizeH="0" baseline="0" noProof="0" dirty="0">
                <a:ln>
                  <a:noFill/>
                </a:ln>
                <a:solidFill>
                  <a:prstClr val="black"/>
                </a:solidFill>
                <a:effectLst/>
                <a:uLnTx/>
                <a:uFillTx/>
                <a:latin typeface="Times New Roman"/>
                <a:ea typeface="+mn-ea"/>
                <a:cs typeface="Times New Roman"/>
              </a:rPr>
              <a:t>&amp;</a:t>
            </a:r>
            <a:r>
              <a:rPr kumimoji="0" lang="en-US" sz="1400" b="1" i="0" u="none" strike="noStrike" kern="1200" cap="none" spc="0" normalizeH="0" baseline="0" noProof="0" dirty="0">
                <a:ln>
                  <a:noFill/>
                </a:ln>
                <a:solidFill>
                  <a:prstClr val="black"/>
                </a:solidFill>
                <a:effectLst/>
                <a:uLnTx/>
                <a:uFillTx/>
                <a:latin typeface="Times New Roman"/>
                <a:ea typeface="+mn-ea"/>
                <a:cs typeface="Times New Roman"/>
              </a:rPr>
              <a:t> </a:t>
            </a:r>
            <a:r>
              <a:rPr kumimoji="0" sz="1400" b="1" i="0" u="none" strike="noStrike" kern="1200" cap="none" spc="-35" normalizeH="0" baseline="0" noProof="0" dirty="0">
                <a:ln>
                  <a:noFill/>
                </a:ln>
                <a:solidFill>
                  <a:prstClr val="black"/>
                </a:solidFill>
                <a:effectLst/>
                <a:uLnTx/>
                <a:uFillTx/>
                <a:latin typeface="Times New Roman"/>
                <a:ea typeface="+mn-ea"/>
                <a:cs typeface="Times New Roman"/>
              </a:rPr>
              <a:t>Verb</a:t>
            </a:r>
            <a:r>
              <a:rPr kumimoji="0" sz="1400" b="1" i="0" u="none" strike="noStrike" kern="1200" cap="none" spc="0" normalizeH="0" baseline="0" noProof="0" dirty="0">
                <a:ln>
                  <a:noFill/>
                </a:ln>
                <a:solidFill>
                  <a:prstClr val="black"/>
                </a:solidFill>
                <a:effectLst/>
                <a:uLnTx/>
                <a:uFillTx/>
                <a:latin typeface="Times New Roman"/>
                <a:ea typeface="+mn-ea"/>
                <a:cs typeface="Times New Roman"/>
              </a:rPr>
              <a:t> </a:t>
            </a:r>
            <a:r>
              <a:rPr kumimoji="0" sz="1400" b="1" i="0" u="none" strike="noStrike" kern="1200" cap="none" spc="-5" normalizeH="0" baseline="0" noProof="0" dirty="0">
                <a:ln>
                  <a:noFill/>
                </a:ln>
                <a:solidFill>
                  <a:prstClr val="black"/>
                </a:solidFill>
                <a:effectLst/>
                <a:uLnTx/>
                <a:uFillTx/>
                <a:latin typeface="Times New Roman"/>
                <a:ea typeface="+mn-ea"/>
                <a:cs typeface="Times New Roman"/>
              </a:rPr>
              <a:t>Patterns</a:t>
            </a:r>
            <a:endParaRPr kumimoji="0" sz="1400" b="1" i="0" u="none" strike="noStrike" kern="1200" cap="none" spc="0" normalizeH="0" baseline="0" noProof="0" dirty="0">
              <a:ln>
                <a:noFill/>
              </a:ln>
              <a:solidFill>
                <a:prstClr val="black"/>
              </a:solidFill>
              <a:effectLst/>
              <a:uLnTx/>
              <a:uFillTx/>
              <a:latin typeface="Times New Roman"/>
              <a:ea typeface="+mn-ea"/>
              <a:cs typeface="Times New Roman"/>
            </a:endParaRPr>
          </a:p>
        </p:txBody>
      </p:sp>
      <p:pic>
        <p:nvPicPr>
          <p:cNvPr id="5" name="Picture 4">
            <a:extLst>
              <a:ext uri="{FF2B5EF4-FFF2-40B4-BE49-F238E27FC236}">
                <a16:creationId xmlns:a16="http://schemas.microsoft.com/office/drawing/2014/main" id="{4B9AA5BA-CBBA-4CBE-8192-5816F484346B}"/>
              </a:ext>
            </a:extLst>
          </p:cNvPr>
          <p:cNvPicPr>
            <a:picLocks noChangeAspect="1"/>
          </p:cNvPicPr>
          <p:nvPr/>
        </p:nvPicPr>
        <p:blipFill>
          <a:blip r:embed="rId2"/>
          <a:stretch>
            <a:fillRect/>
          </a:stretch>
        </p:blipFill>
        <p:spPr>
          <a:xfrm>
            <a:off x="1485097" y="548680"/>
            <a:ext cx="7560839" cy="5587129"/>
          </a:xfrm>
          <a:prstGeom prst="rect">
            <a:avLst/>
          </a:prstGeom>
        </p:spPr>
      </p:pic>
      <p:sp>
        <p:nvSpPr>
          <p:cNvPr id="4" name="Footer Placeholder 3">
            <a:extLst>
              <a:ext uri="{FF2B5EF4-FFF2-40B4-BE49-F238E27FC236}">
                <a16:creationId xmlns:a16="http://schemas.microsoft.com/office/drawing/2014/main" id="{0EEBEB2C-E6F8-4107-AF64-0CDB4B1A6418}"/>
              </a:ext>
            </a:extLst>
          </p:cNvPr>
          <p:cNvSpPr>
            <a:spLocks noGrp="1"/>
          </p:cNvSpPr>
          <p:nvPr>
            <p:ph type="ftr" sz="quarter" idx="11"/>
          </p:nvPr>
        </p:nvSpPr>
        <p:spPr/>
        <p:txBody>
          <a:bodyPr/>
          <a:lstStyle/>
          <a:p>
            <a:pPr algn="ctr"/>
            <a:r>
              <a:rPr lang="it-IT" dirty="0"/>
              <a:t>118</a:t>
            </a:r>
          </a:p>
        </p:txBody>
      </p:sp>
    </p:spTree>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spd="slow" advClick="0" advTm="8000"/>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D978B5A-2FB2-4966-A8FD-482F61291BF2}"/>
              </a:ext>
            </a:extLst>
          </p:cNvPr>
          <p:cNvPicPr>
            <a:picLocks noChangeAspect="1"/>
          </p:cNvPicPr>
          <p:nvPr/>
        </p:nvPicPr>
        <p:blipFill>
          <a:blip r:embed="rId2"/>
          <a:stretch>
            <a:fillRect/>
          </a:stretch>
        </p:blipFill>
        <p:spPr>
          <a:xfrm>
            <a:off x="1547664" y="44624"/>
            <a:ext cx="7488832" cy="6091185"/>
          </a:xfrm>
          <a:prstGeom prst="rect">
            <a:avLst/>
          </a:prstGeom>
        </p:spPr>
      </p:pic>
      <p:sp>
        <p:nvSpPr>
          <p:cNvPr id="4" name="Footer Placeholder 3">
            <a:extLst>
              <a:ext uri="{FF2B5EF4-FFF2-40B4-BE49-F238E27FC236}">
                <a16:creationId xmlns:a16="http://schemas.microsoft.com/office/drawing/2014/main" id="{0DF1F2EB-BE2C-45F0-9146-E202F87678E0}"/>
              </a:ext>
            </a:extLst>
          </p:cNvPr>
          <p:cNvSpPr>
            <a:spLocks noGrp="1"/>
          </p:cNvSpPr>
          <p:nvPr>
            <p:ph type="ftr" sz="quarter" idx="11"/>
          </p:nvPr>
        </p:nvSpPr>
        <p:spPr/>
        <p:txBody>
          <a:bodyPr/>
          <a:lstStyle/>
          <a:p>
            <a:pPr algn="ctr"/>
            <a:r>
              <a:rPr lang="it-IT" dirty="0"/>
              <a:t>119</a:t>
            </a:r>
          </a:p>
        </p:txBody>
      </p:sp>
    </p:spTree>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spd="slow" advClick="0" advTm="8000"/>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7BA7A4F-C13B-401E-93CC-2C882B883187}"/>
              </a:ext>
            </a:extLst>
          </p:cNvPr>
          <p:cNvPicPr>
            <a:picLocks noChangeAspect="1"/>
          </p:cNvPicPr>
          <p:nvPr/>
        </p:nvPicPr>
        <p:blipFill>
          <a:blip r:embed="rId2"/>
          <a:stretch>
            <a:fillRect/>
          </a:stretch>
        </p:blipFill>
        <p:spPr>
          <a:xfrm>
            <a:off x="1547664" y="44625"/>
            <a:ext cx="7488832" cy="6105324"/>
          </a:xfrm>
          <a:prstGeom prst="rect">
            <a:avLst/>
          </a:prstGeom>
        </p:spPr>
      </p:pic>
      <p:sp>
        <p:nvSpPr>
          <p:cNvPr id="4" name="Footer Placeholder 3">
            <a:extLst>
              <a:ext uri="{FF2B5EF4-FFF2-40B4-BE49-F238E27FC236}">
                <a16:creationId xmlns:a16="http://schemas.microsoft.com/office/drawing/2014/main" id="{91A87AD9-9F97-4C1F-916E-272951E52CFC}"/>
              </a:ext>
            </a:extLst>
          </p:cNvPr>
          <p:cNvSpPr>
            <a:spLocks noGrp="1"/>
          </p:cNvSpPr>
          <p:nvPr>
            <p:ph type="ftr" sz="quarter" idx="11"/>
          </p:nvPr>
        </p:nvSpPr>
        <p:spPr/>
        <p:txBody>
          <a:bodyPr/>
          <a:lstStyle/>
          <a:p>
            <a:pPr algn="ctr"/>
            <a:r>
              <a:rPr lang="it-IT" dirty="0"/>
              <a:t>120</a:t>
            </a:r>
          </a:p>
        </p:txBody>
      </p:sp>
    </p:spTree>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spd="slow" advClick="0" advTm="8000"/>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6200A7-2E4C-408D-9036-F5F4975E1447}"/>
              </a:ext>
            </a:extLst>
          </p:cNvPr>
          <p:cNvPicPr>
            <a:picLocks noChangeAspect="1"/>
          </p:cNvPicPr>
          <p:nvPr/>
        </p:nvPicPr>
        <p:blipFill>
          <a:blip r:embed="rId2"/>
          <a:stretch>
            <a:fillRect/>
          </a:stretch>
        </p:blipFill>
        <p:spPr>
          <a:xfrm>
            <a:off x="1485096" y="116632"/>
            <a:ext cx="7551399" cy="6019177"/>
          </a:xfrm>
          <a:prstGeom prst="rect">
            <a:avLst/>
          </a:prstGeom>
        </p:spPr>
      </p:pic>
      <p:sp>
        <p:nvSpPr>
          <p:cNvPr id="4" name="Footer Placeholder 3">
            <a:extLst>
              <a:ext uri="{FF2B5EF4-FFF2-40B4-BE49-F238E27FC236}">
                <a16:creationId xmlns:a16="http://schemas.microsoft.com/office/drawing/2014/main" id="{9BAB41D8-D26B-4E5F-8373-C8AFAA046019}"/>
              </a:ext>
            </a:extLst>
          </p:cNvPr>
          <p:cNvSpPr>
            <a:spLocks noGrp="1"/>
          </p:cNvSpPr>
          <p:nvPr>
            <p:ph type="ftr" sz="quarter" idx="11"/>
          </p:nvPr>
        </p:nvSpPr>
        <p:spPr/>
        <p:txBody>
          <a:bodyPr/>
          <a:lstStyle/>
          <a:p>
            <a:pPr algn="ctr"/>
            <a:r>
              <a:rPr lang="it-IT" dirty="0"/>
              <a:t>121</a:t>
            </a:r>
          </a:p>
        </p:txBody>
      </p:sp>
    </p:spTree>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spd="slow" advClick="0" advTm="8000"/>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B87FE2-14B6-41E7-9925-2ABAA7247F75}"/>
              </a:ext>
            </a:extLst>
          </p:cNvPr>
          <p:cNvPicPr>
            <a:picLocks noChangeAspect="1"/>
          </p:cNvPicPr>
          <p:nvPr/>
        </p:nvPicPr>
        <p:blipFill>
          <a:blip r:embed="rId2"/>
          <a:stretch>
            <a:fillRect/>
          </a:stretch>
        </p:blipFill>
        <p:spPr>
          <a:xfrm>
            <a:off x="1485097" y="116632"/>
            <a:ext cx="7535078" cy="6019177"/>
          </a:xfrm>
          <a:prstGeom prst="rect">
            <a:avLst/>
          </a:prstGeom>
        </p:spPr>
      </p:pic>
      <p:sp>
        <p:nvSpPr>
          <p:cNvPr id="4" name="Footer Placeholder 3">
            <a:extLst>
              <a:ext uri="{FF2B5EF4-FFF2-40B4-BE49-F238E27FC236}">
                <a16:creationId xmlns:a16="http://schemas.microsoft.com/office/drawing/2014/main" id="{5A33DB33-04EA-46D3-8EAD-C41CB1AE32F5}"/>
              </a:ext>
            </a:extLst>
          </p:cNvPr>
          <p:cNvSpPr>
            <a:spLocks noGrp="1"/>
          </p:cNvSpPr>
          <p:nvPr>
            <p:ph type="ftr" sz="quarter" idx="11"/>
          </p:nvPr>
        </p:nvSpPr>
        <p:spPr/>
        <p:txBody>
          <a:bodyPr/>
          <a:lstStyle/>
          <a:p>
            <a:pPr algn="ctr"/>
            <a:r>
              <a:rPr lang="it-IT" dirty="0"/>
              <a:t>122</a:t>
            </a:r>
          </a:p>
        </p:txBody>
      </p:sp>
    </p:spTree>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spd="slow" advClick="0" advTm="8000"/>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87344F0-2FC5-4C57-BB3B-37ECF5B462D2}"/>
              </a:ext>
            </a:extLst>
          </p:cNvPr>
          <p:cNvPicPr>
            <a:picLocks noChangeAspect="1"/>
          </p:cNvPicPr>
          <p:nvPr/>
        </p:nvPicPr>
        <p:blipFill>
          <a:blip r:embed="rId2"/>
          <a:stretch>
            <a:fillRect/>
          </a:stretch>
        </p:blipFill>
        <p:spPr>
          <a:xfrm>
            <a:off x="1485097" y="116632"/>
            <a:ext cx="7551400" cy="6019177"/>
          </a:xfrm>
          <a:prstGeom prst="rect">
            <a:avLst/>
          </a:prstGeom>
        </p:spPr>
      </p:pic>
      <p:sp>
        <p:nvSpPr>
          <p:cNvPr id="4" name="Footer Placeholder 3">
            <a:extLst>
              <a:ext uri="{FF2B5EF4-FFF2-40B4-BE49-F238E27FC236}">
                <a16:creationId xmlns:a16="http://schemas.microsoft.com/office/drawing/2014/main" id="{424741E5-7AE0-49B8-A1C8-522A5C690213}"/>
              </a:ext>
            </a:extLst>
          </p:cNvPr>
          <p:cNvSpPr>
            <a:spLocks noGrp="1"/>
          </p:cNvSpPr>
          <p:nvPr>
            <p:ph type="ftr" sz="quarter" idx="11"/>
          </p:nvPr>
        </p:nvSpPr>
        <p:spPr/>
        <p:txBody>
          <a:bodyPr/>
          <a:lstStyle/>
          <a:p>
            <a:pPr algn="ctr"/>
            <a:r>
              <a:rPr lang="it-IT" dirty="0"/>
              <a:t>123</a:t>
            </a:r>
          </a:p>
        </p:txBody>
      </p:sp>
    </p:spTree>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spd="slow" advClick="0" advTm="8000"/>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D619258-A56B-44FB-B750-1D59AFA0F223}"/>
              </a:ext>
            </a:extLst>
          </p:cNvPr>
          <p:cNvPicPr>
            <a:picLocks noChangeAspect="1"/>
          </p:cNvPicPr>
          <p:nvPr/>
        </p:nvPicPr>
        <p:blipFill>
          <a:blip r:embed="rId2"/>
          <a:stretch>
            <a:fillRect/>
          </a:stretch>
        </p:blipFill>
        <p:spPr>
          <a:xfrm>
            <a:off x="1485097" y="116632"/>
            <a:ext cx="7551399" cy="6019177"/>
          </a:xfrm>
          <a:prstGeom prst="rect">
            <a:avLst/>
          </a:prstGeom>
        </p:spPr>
      </p:pic>
      <p:sp>
        <p:nvSpPr>
          <p:cNvPr id="4" name="Footer Placeholder 3">
            <a:extLst>
              <a:ext uri="{FF2B5EF4-FFF2-40B4-BE49-F238E27FC236}">
                <a16:creationId xmlns:a16="http://schemas.microsoft.com/office/drawing/2014/main" id="{1F94E7B6-443D-4FDD-A48A-B063CCE649EC}"/>
              </a:ext>
            </a:extLst>
          </p:cNvPr>
          <p:cNvSpPr>
            <a:spLocks noGrp="1"/>
          </p:cNvSpPr>
          <p:nvPr>
            <p:ph type="ftr" sz="quarter" idx="11"/>
          </p:nvPr>
        </p:nvSpPr>
        <p:spPr/>
        <p:txBody>
          <a:bodyPr/>
          <a:lstStyle/>
          <a:p>
            <a:pPr algn="ctr"/>
            <a:r>
              <a:rPr lang="it-IT" dirty="0"/>
              <a:t>124</a:t>
            </a:r>
          </a:p>
        </p:txBody>
      </p:sp>
    </p:spTree>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spd="slow" advClick="0" advTm="8000"/>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1C0FA5E-B3F6-4EBC-859D-A297A93BEA69}"/>
              </a:ext>
            </a:extLst>
          </p:cNvPr>
          <p:cNvSpPr txBox="1"/>
          <p:nvPr/>
        </p:nvSpPr>
        <p:spPr>
          <a:xfrm>
            <a:off x="1403648" y="116632"/>
            <a:ext cx="7632848" cy="4947316"/>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lang="en-US" sz="1600" b="1" dirty="0">
                <a:solidFill>
                  <a:prstClr val="black"/>
                </a:solidFill>
                <a:latin typeface="Times New Roman" panose="02020603050405020304" pitchFamily="18" charset="0"/>
                <a:cs typeface="Times New Roman" panose="02020603050405020304" pitchFamily="18" charset="0"/>
              </a:rPr>
              <a:t>4th</a:t>
            </a:r>
            <a:r>
              <a:rPr kumimoji="0" lang="en-US" sz="1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sequence of techniques</a:t>
            </a:r>
          </a:p>
          <a:p>
            <a:pPr marL="0" marR="0" lvl="0" indent="0" algn="just" defTabSz="914400" rtl="0" eaLnBrk="1" fontAlgn="auto" latinLnBrk="0" hangingPunct="1">
              <a:lnSpc>
                <a:spcPct val="15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Sequencing. The teacher cuts up a section of the text and the students have to arrange the jumbled paragraphs in the correct order. The students give reasons why they chose that order.</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 The teacher gives the students an extract from the novel that they will write in a different form or from a different viewpoint.</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GB" sz="14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3. </a:t>
            </a:r>
            <a:r>
              <a:rPr kumimoji="0" lang="en-US" sz="14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"A good book makes you care about its characters and what happens to them." Do you agree?  Is it true for the book you have read?</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 Did you like the ending of the book? Was there another possible ending? What is another way the book could have ended?</a:t>
            </a:r>
            <a:endParaRPr kumimoji="0" lang="ro-RO"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lang="en-US" sz="1400" dirty="0">
                <a:solidFill>
                  <a:prstClr val="black"/>
                </a:solidFill>
                <a:latin typeface="Times New Roman" panose="02020603050405020304" pitchFamily="18" charset="0"/>
                <a:cs typeface="Times New Roman" panose="02020603050405020304" pitchFamily="18" charset="0"/>
              </a:rPr>
              <a:t>5. </a:t>
            </a: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The teacher gives the students some xerocopies with a few pages from the novel, on which he/she highlights the items of vocabulary that are to be taught and asks the students to explain, in groups, the meaning from the context. So, the students guess the meaning of the </a:t>
            </a:r>
            <a:r>
              <a:rPr lang="en-US" sz="1400" dirty="0">
                <a:solidFill>
                  <a:prstClr val="black"/>
                </a:solidFill>
                <a:latin typeface="Times New Roman" panose="02020603050405020304" pitchFamily="18" charset="0"/>
                <a:cs typeface="Times New Roman" panose="02020603050405020304" pitchFamily="18" charset="0"/>
              </a:rPr>
              <a:t>highlighted</a:t>
            </a: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words </a:t>
            </a:r>
            <a:r>
              <a:rPr lang="en-US" sz="1400" dirty="0">
                <a:solidFill>
                  <a:prstClr val="black"/>
                </a:solidFill>
                <a:latin typeface="Times New Roman" panose="02020603050405020304" pitchFamily="18" charset="0"/>
                <a:cs typeface="Times New Roman" panose="02020603050405020304" pitchFamily="18" charset="0"/>
              </a:rPr>
              <a:t>from</a:t>
            </a: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one of the chapters of the novel by using contextual clues. The teacher gets feedback.</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5. The students give examples of sentences with the items of vocabulary they have learnt.</a:t>
            </a:r>
            <a:endParaRPr kumimoji="0" lang="ro-RO"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 name="Footer Placeholder 3">
            <a:extLst>
              <a:ext uri="{FF2B5EF4-FFF2-40B4-BE49-F238E27FC236}">
                <a16:creationId xmlns:a16="http://schemas.microsoft.com/office/drawing/2014/main" id="{AE4DCE88-030F-4CAB-9CF4-9E7DFB6039DC}"/>
              </a:ext>
            </a:extLst>
          </p:cNvPr>
          <p:cNvSpPr>
            <a:spLocks noGrp="1"/>
          </p:cNvSpPr>
          <p:nvPr>
            <p:ph type="ftr" sz="quarter" idx="11"/>
          </p:nvPr>
        </p:nvSpPr>
        <p:spPr/>
        <p:txBody>
          <a:bodyPr/>
          <a:lstStyle/>
          <a:p>
            <a:pPr algn="ctr"/>
            <a:r>
              <a:rPr lang="it-IT" dirty="0"/>
              <a:t>125</a:t>
            </a:r>
          </a:p>
        </p:txBody>
      </p:sp>
    </p:spTree>
    <p:extLst>
      <p:ext uri="{BB962C8B-B14F-4D97-AF65-F5344CB8AC3E}">
        <p14:creationId xmlns:p14="http://schemas.microsoft.com/office/powerpoint/2010/main" val="2356242923"/>
      </p:ext>
    </p:extLst>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spd="slow" advClick="0" advTm="8000"/>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403648" y="154013"/>
            <a:ext cx="1440160" cy="228268"/>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400" b="1" i="0" u="none" strike="noStrike" kern="1200" cap="none" spc="-165" normalizeH="0" baseline="0" noProof="0" dirty="0">
                <a:ln>
                  <a:noFill/>
                </a:ln>
                <a:solidFill>
                  <a:prstClr val="black"/>
                </a:solidFill>
                <a:effectLst/>
                <a:uLnTx/>
                <a:uFillTx/>
                <a:latin typeface="Times New Roman"/>
                <a:ea typeface="+mn-ea"/>
                <a:cs typeface="Times New Roman"/>
              </a:rPr>
              <a:t>V</a:t>
            </a:r>
            <a:r>
              <a:rPr kumimoji="0" sz="1400" b="1" i="0" u="none" strike="noStrike" kern="1200" cap="none" spc="0" normalizeH="0" baseline="0" noProof="0" dirty="0">
                <a:ln>
                  <a:noFill/>
                </a:ln>
                <a:solidFill>
                  <a:prstClr val="black"/>
                </a:solidFill>
                <a:effectLst/>
                <a:uLnTx/>
                <a:uFillTx/>
                <a:latin typeface="Times New Roman"/>
                <a:ea typeface="+mn-ea"/>
                <a:cs typeface="Times New Roman"/>
              </a:rPr>
              <a:t>o</a:t>
            </a:r>
            <a:r>
              <a:rPr kumimoji="0" sz="1400" b="1" i="0" u="none" strike="noStrike" kern="1200" cap="none" spc="-5" normalizeH="0" baseline="0" noProof="0" dirty="0">
                <a:ln>
                  <a:noFill/>
                </a:ln>
                <a:solidFill>
                  <a:prstClr val="black"/>
                </a:solidFill>
                <a:effectLst/>
                <a:uLnTx/>
                <a:uFillTx/>
                <a:latin typeface="Times New Roman"/>
                <a:ea typeface="+mn-ea"/>
                <a:cs typeface="Times New Roman"/>
              </a:rPr>
              <a:t>ca</a:t>
            </a:r>
            <a:r>
              <a:rPr kumimoji="0" sz="1400" b="1" i="0" u="none" strike="noStrike" kern="1200" cap="none" spc="0" normalizeH="0" baseline="0" noProof="0" dirty="0">
                <a:ln>
                  <a:noFill/>
                </a:ln>
                <a:solidFill>
                  <a:prstClr val="black"/>
                </a:solidFill>
                <a:effectLst/>
                <a:uLnTx/>
                <a:uFillTx/>
                <a:latin typeface="Times New Roman"/>
                <a:ea typeface="+mn-ea"/>
                <a:cs typeface="Times New Roman"/>
              </a:rPr>
              <a:t>bul</a:t>
            </a:r>
            <a:r>
              <a:rPr kumimoji="0" sz="1400" b="1" i="0" u="none" strike="noStrike" kern="1200" cap="none" spc="5" normalizeH="0" baseline="0" noProof="0" dirty="0">
                <a:ln>
                  <a:noFill/>
                </a:ln>
                <a:solidFill>
                  <a:prstClr val="black"/>
                </a:solidFill>
                <a:effectLst/>
                <a:uLnTx/>
                <a:uFillTx/>
                <a:latin typeface="Times New Roman"/>
                <a:ea typeface="+mn-ea"/>
                <a:cs typeface="Times New Roman"/>
              </a:rPr>
              <a:t>a</a:t>
            </a:r>
            <a:r>
              <a:rPr kumimoji="0" sz="1400" b="1" i="0" u="none" strike="noStrike" kern="1200" cap="none" spc="20" normalizeH="0" baseline="0" noProof="0" dirty="0">
                <a:ln>
                  <a:noFill/>
                </a:ln>
                <a:solidFill>
                  <a:prstClr val="black"/>
                </a:solidFill>
                <a:effectLst/>
                <a:uLnTx/>
                <a:uFillTx/>
                <a:latin typeface="Times New Roman"/>
                <a:ea typeface="+mn-ea"/>
                <a:cs typeface="Times New Roman"/>
              </a:rPr>
              <a:t>r</a:t>
            </a:r>
            <a:r>
              <a:rPr kumimoji="0" sz="1400" b="1" i="0" u="none" strike="noStrike" kern="1200" cap="none" spc="0" normalizeH="0" baseline="0" noProof="0" dirty="0">
                <a:ln>
                  <a:noFill/>
                </a:ln>
                <a:solidFill>
                  <a:prstClr val="black"/>
                </a:solidFill>
                <a:effectLst/>
                <a:uLnTx/>
                <a:uFillTx/>
                <a:latin typeface="Times New Roman"/>
                <a:ea typeface="+mn-ea"/>
                <a:cs typeface="Times New Roman"/>
              </a:rPr>
              <a:t>y</a:t>
            </a:r>
          </a:p>
        </p:txBody>
      </p:sp>
      <p:pic>
        <p:nvPicPr>
          <p:cNvPr id="5" name="Picture 4">
            <a:extLst>
              <a:ext uri="{FF2B5EF4-FFF2-40B4-BE49-F238E27FC236}">
                <a16:creationId xmlns:a16="http://schemas.microsoft.com/office/drawing/2014/main" id="{5AC230A4-35C9-47CD-A348-40860546B6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5096" y="416908"/>
            <a:ext cx="7551399" cy="5718901"/>
          </a:xfrm>
          <a:prstGeom prst="rect">
            <a:avLst/>
          </a:prstGeom>
        </p:spPr>
      </p:pic>
      <p:sp>
        <p:nvSpPr>
          <p:cNvPr id="4" name="Footer Placeholder 3">
            <a:extLst>
              <a:ext uri="{FF2B5EF4-FFF2-40B4-BE49-F238E27FC236}">
                <a16:creationId xmlns:a16="http://schemas.microsoft.com/office/drawing/2014/main" id="{52281643-8932-4C21-A506-FBFEC5C44C5D}"/>
              </a:ext>
            </a:extLst>
          </p:cNvPr>
          <p:cNvSpPr>
            <a:spLocks noGrp="1"/>
          </p:cNvSpPr>
          <p:nvPr>
            <p:ph type="ftr" sz="quarter" idx="11"/>
          </p:nvPr>
        </p:nvSpPr>
        <p:spPr/>
        <p:txBody>
          <a:bodyPr/>
          <a:lstStyle/>
          <a:p>
            <a:pPr algn="ctr"/>
            <a:r>
              <a:rPr lang="it-IT" dirty="0"/>
              <a:t>126</a:t>
            </a:r>
          </a:p>
        </p:txBody>
      </p:sp>
    </p:spTree>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spd="slow" advClick="0" advTm="800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CB87D79-C42C-4587-870F-787B892BD6E6}"/>
              </a:ext>
            </a:extLst>
          </p:cNvPr>
          <p:cNvPicPr>
            <a:picLocks noChangeAspect="1"/>
          </p:cNvPicPr>
          <p:nvPr/>
        </p:nvPicPr>
        <p:blipFill>
          <a:blip r:embed="rId2"/>
          <a:stretch>
            <a:fillRect/>
          </a:stretch>
        </p:blipFill>
        <p:spPr>
          <a:xfrm>
            <a:off x="1414119" y="262582"/>
            <a:ext cx="1933745" cy="1870274"/>
          </a:xfrm>
          <a:prstGeom prst="rect">
            <a:avLst/>
          </a:prstGeom>
        </p:spPr>
      </p:pic>
      <p:sp>
        <p:nvSpPr>
          <p:cNvPr id="3" name="TextBox 2">
            <a:extLst>
              <a:ext uri="{FF2B5EF4-FFF2-40B4-BE49-F238E27FC236}">
                <a16:creationId xmlns:a16="http://schemas.microsoft.com/office/drawing/2014/main" id="{D8D100F5-20BF-44AA-A41D-407C81CAF725}"/>
              </a:ext>
            </a:extLst>
          </p:cNvPr>
          <p:cNvSpPr txBox="1"/>
          <p:nvPr/>
        </p:nvSpPr>
        <p:spPr>
          <a:xfrm>
            <a:off x="3491880" y="332656"/>
            <a:ext cx="4752528" cy="307777"/>
          </a:xfrm>
          <a:prstGeom prst="rect">
            <a:avLst/>
          </a:prstGeom>
          <a:noFill/>
        </p:spPr>
        <p:txBody>
          <a:bodyPr wrap="square" rtlCol="0">
            <a:spAutoFit/>
          </a:bodyPr>
          <a:lstStyle/>
          <a:p>
            <a:r>
              <a:rPr lang="en-US" sz="1400" b="1" dirty="0">
                <a:latin typeface="Times New Roman" panose="02020603050405020304" pitchFamily="18" charset="0"/>
                <a:cs typeface="Times New Roman" panose="02020603050405020304" pitchFamily="18" charset="0"/>
              </a:rPr>
              <a:t>Activity 11. Explaining famous ‘Paper Towns’ Quotes</a:t>
            </a:r>
            <a:endParaRPr lang="ro-RO" sz="1400" b="1" dirty="0">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F980FB44-0640-4E2C-8AB6-CC9FB08755E3}"/>
              </a:ext>
            </a:extLst>
          </p:cNvPr>
          <p:cNvSpPr/>
          <p:nvPr/>
        </p:nvSpPr>
        <p:spPr>
          <a:xfrm>
            <a:off x="3548330" y="908720"/>
            <a:ext cx="5488166" cy="1169551"/>
          </a:xfrm>
          <a:prstGeom prst="rect">
            <a:avLst/>
          </a:prstGeom>
        </p:spPr>
        <p:txBody>
          <a:bodyPr wrap="square">
            <a:spAutoFit/>
          </a:bodyPr>
          <a:lstStyle/>
          <a:p>
            <a:r>
              <a:rPr lang="en-US" sz="1400" b="1" dirty="0">
                <a:latin typeface="Times New Roman" panose="02020603050405020304" pitchFamily="18" charset="0"/>
                <a:cs typeface="Times New Roman" panose="02020603050405020304" pitchFamily="18" charset="0"/>
              </a:rPr>
              <a:t>Possible answers: </a:t>
            </a:r>
          </a:p>
          <a:p>
            <a:r>
              <a:rPr lang="en-US" sz="1400" dirty="0">
                <a:latin typeface="Times New Roman" panose="02020603050405020304" pitchFamily="18" charset="0"/>
                <a:cs typeface="Times New Roman" panose="02020603050405020304" pitchFamily="18" charset="0"/>
              </a:rPr>
              <a:t>Margo’s curiosity about the dead man's mystery that she and Q had found in the garden basically pushed her to live her life in that way and that's why she disappears so that she could do whatever she wants without being a burden on anyone. She becomes a mystery for him.</a:t>
            </a:r>
            <a:endParaRPr lang="ro-RO" sz="1400" dirty="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A8DD4C92-5850-4545-B006-E3FB6D2B239D}"/>
              </a:ext>
            </a:extLst>
          </p:cNvPr>
          <p:cNvPicPr>
            <a:picLocks noChangeAspect="1"/>
          </p:cNvPicPr>
          <p:nvPr/>
        </p:nvPicPr>
        <p:blipFill>
          <a:blip r:embed="rId3"/>
          <a:stretch>
            <a:fillRect/>
          </a:stretch>
        </p:blipFill>
        <p:spPr>
          <a:xfrm>
            <a:off x="1389673" y="2122563"/>
            <a:ext cx="1933745" cy="2017437"/>
          </a:xfrm>
          <a:prstGeom prst="rect">
            <a:avLst/>
          </a:prstGeom>
        </p:spPr>
      </p:pic>
      <p:sp>
        <p:nvSpPr>
          <p:cNvPr id="6" name="Rectangle 5">
            <a:extLst>
              <a:ext uri="{FF2B5EF4-FFF2-40B4-BE49-F238E27FC236}">
                <a16:creationId xmlns:a16="http://schemas.microsoft.com/office/drawing/2014/main" id="{807C2548-7EB6-4DCA-80DB-192F563FDCA6}"/>
              </a:ext>
            </a:extLst>
          </p:cNvPr>
          <p:cNvSpPr/>
          <p:nvPr/>
        </p:nvSpPr>
        <p:spPr>
          <a:xfrm>
            <a:off x="3532331" y="2078271"/>
            <a:ext cx="5490846" cy="1815882"/>
          </a:xfrm>
          <a:prstGeom prst="rect">
            <a:avLst/>
          </a:prstGeom>
        </p:spPr>
        <p:txBody>
          <a:bodyPr wrap="square">
            <a:spAutoFit/>
          </a:bodyPr>
          <a:lstStyle/>
          <a:p>
            <a:r>
              <a:rPr lang="en-US" sz="1400" dirty="0">
                <a:latin typeface="Times New Roman" panose="02020603050405020304" pitchFamily="18" charset="0"/>
                <a:cs typeface="Times New Roman" panose="02020603050405020304" pitchFamily="18" charset="0"/>
              </a:rPr>
              <a:t>This line is a reflection of the tendency to see someone as very different from what they really are. You choose to overlook their flaws. They can do no wrong. You’ll never cease to defend them. But what have they done for you? This is the ongoing, blind-sided reality that we face with those we see as more than a person. It’s easy to get caught up in the lust, until they treat us like we never imagined they would. Like receiving your first pair of glasses, you finally see their flaws. You finally see their intentions which you previously misperceived.</a:t>
            </a:r>
            <a:endParaRPr lang="ro-RO" sz="1400" dirty="0">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E81EC374-46C7-4808-8007-876609F1761E}"/>
              </a:ext>
            </a:extLst>
          </p:cNvPr>
          <p:cNvPicPr>
            <a:picLocks noChangeAspect="1"/>
          </p:cNvPicPr>
          <p:nvPr/>
        </p:nvPicPr>
        <p:blipFill>
          <a:blip r:embed="rId4"/>
          <a:stretch>
            <a:fillRect/>
          </a:stretch>
        </p:blipFill>
        <p:spPr>
          <a:xfrm>
            <a:off x="1428750" y="4128665"/>
            <a:ext cx="1894668" cy="1964631"/>
          </a:xfrm>
          <a:prstGeom prst="rect">
            <a:avLst/>
          </a:prstGeom>
        </p:spPr>
      </p:pic>
      <p:sp>
        <p:nvSpPr>
          <p:cNvPr id="11" name="Rectangle 10">
            <a:extLst>
              <a:ext uri="{FF2B5EF4-FFF2-40B4-BE49-F238E27FC236}">
                <a16:creationId xmlns:a16="http://schemas.microsoft.com/office/drawing/2014/main" id="{830BAD77-A295-4799-9E44-F3256A82415C}"/>
              </a:ext>
            </a:extLst>
          </p:cNvPr>
          <p:cNvSpPr/>
          <p:nvPr/>
        </p:nvSpPr>
        <p:spPr>
          <a:xfrm>
            <a:off x="3572316" y="4025030"/>
            <a:ext cx="5464180" cy="1384995"/>
          </a:xfrm>
          <a:prstGeom prst="rect">
            <a:avLst/>
          </a:prstGeom>
        </p:spPr>
        <p:txBody>
          <a:bodyPr wrap="square">
            <a:spAutoFit/>
          </a:bodyPr>
          <a:lstStyle/>
          <a:p>
            <a:r>
              <a:rPr lang="en-US" sz="1400" dirty="0">
                <a:latin typeface="Times New Roman" panose="02020603050405020304" pitchFamily="18" charset="0"/>
                <a:cs typeface="Times New Roman" panose="02020603050405020304" pitchFamily="18" charset="0"/>
              </a:rPr>
              <a:t>This image of strings being cut, leaving children adrift, runs through the book. Detective Otis Warren, who is investigating Margo’s disappearance, tells Quentin about kids like Margo: “These kids, they’re like tied-down helium balloons. They strain against the string and they strain against it, and then something happens, and that string gets cut, and they just float away. … Once that string gets cut, kid, you can’t uncut it.”</a:t>
            </a:r>
            <a:endParaRPr lang="ro-RO" sz="1400" dirty="0">
              <a:latin typeface="Times New Roman" panose="02020603050405020304" pitchFamily="18" charset="0"/>
              <a:cs typeface="Times New Roman" panose="02020603050405020304" pitchFamily="18" charset="0"/>
            </a:endParaRPr>
          </a:p>
        </p:txBody>
      </p:sp>
      <p:sp>
        <p:nvSpPr>
          <p:cNvPr id="9" name="Footer Placeholder 8">
            <a:extLst>
              <a:ext uri="{FF2B5EF4-FFF2-40B4-BE49-F238E27FC236}">
                <a16:creationId xmlns:a16="http://schemas.microsoft.com/office/drawing/2014/main" id="{90D06AA0-2EB6-4436-B145-A5EBCA8D57C5}"/>
              </a:ext>
            </a:extLst>
          </p:cNvPr>
          <p:cNvSpPr>
            <a:spLocks noGrp="1"/>
          </p:cNvSpPr>
          <p:nvPr>
            <p:ph type="ftr" sz="quarter" idx="11"/>
          </p:nvPr>
        </p:nvSpPr>
        <p:spPr/>
        <p:txBody>
          <a:bodyPr/>
          <a:lstStyle/>
          <a:p>
            <a:pPr algn="ctr"/>
            <a:r>
              <a:rPr lang="ro-RO" dirty="0"/>
              <a:t>10</a:t>
            </a:r>
            <a:endParaRPr lang="it-IT" dirty="0"/>
          </a:p>
        </p:txBody>
      </p:sp>
    </p:spTree>
    <p:extLst>
      <p:ext uri="{BB962C8B-B14F-4D97-AF65-F5344CB8AC3E}">
        <p14:creationId xmlns:p14="http://schemas.microsoft.com/office/powerpoint/2010/main" val="980763772"/>
      </p:ext>
    </p:extLst>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spd="slow" advClick="0" advTm="8000"/>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CBABCE1-E0D8-45D6-8607-75296D21C4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5096" y="116632"/>
            <a:ext cx="7551399" cy="6019177"/>
          </a:xfrm>
          <a:prstGeom prst="rect">
            <a:avLst/>
          </a:prstGeom>
        </p:spPr>
      </p:pic>
      <p:sp>
        <p:nvSpPr>
          <p:cNvPr id="3" name="Footer Placeholder 2">
            <a:extLst>
              <a:ext uri="{FF2B5EF4-FFF2-40B4-BE49-F238E27FC236}">
                <a16:creationId xmlns:a16="http://schemas.microsoft.com/office/drawing/2014/main" id="{87244366-7F07-4286-975E-51D231B772E4}"/>
              </a:ext>
            </a:extLst>
          </p:cNvPr>
          <p:cNvSpPr>
            <a:spLocks noGrp="1"/>
          </p:cNvSpPr>
          <p:nvPr>
            <p:ph type="ftr" sz="quarter" idx="11"/>
          </p:nvPr>
        </p:nvSpPr>
        <p:spPr/>
        <p:txBody>
          <a:bodyPr/>
          <a:lstStyle/>
          <a:p>
            <a:pPr algn="ctr"/>
            <a:r>
              <a:rPr lang="it-IT" dirty="0"/>
              <a:t>127</a:t>
            </a:r>
          </a:p>
        </p:txBody>
      </p:sp>
    </p:spTree>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spd="slow" advClick="0" advTm="8000"/>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0965D30-9C62-4EDB-A891-E49F98A291DB}"/>
              </a:ext>
            </a:extLst>
          </p:cNvPr>
          <p:cNvPicPr>
            <a:picLocks noChangeAspect="1"/>
          </p:cNvPicPr>
          <p:nvPr/>
        </p:nvPicPr>
        <p:blipFill>
          <a:blip r:embed="rId2"/>
          <a:stretch>
            <a:fillRect/>
          </a:stretch>
        </p:blipFill>
        <p:spPr>
          <a:xfrm>
            <a:off x="1547664" y="44624"/>
            <a:ext cx="7488832" cy="6091185"/>
          </a:xfrm>
          <a:prstGeom prst="rect">
            <a:avLst/>
          </a:prstGeom>
        </p:spPr>
      </p:pic>
      <p:sp>
        <p:nvSpPr>
          <p:cNvPr id="4" name="Footer Placeholder 3">
            <a:extLst>
              <a:ext uri="{FF2B5EF4-FFF2-40B4-BE49-F238E27FC236}">
                <a16:creationId xmlns:a16="http://schemas.microsoft.com/office/drawing/2014/main" id="{AB3561B0-4378-45CE-9C0C-29962720E0AC}"/>
              </a:ext>
            </a:extLst>
          </p:cNvPr>
          <p:cNvSpPr>
            <a:spLocks noGrp="1"/>
          </p:cNvSpPr>
          <p:nvPr>
            <p:ph type="ftr" sz="quarter" idx="11"/>
          </p:nvPr>
        </p:nvSpPr>
        <p:spPr/>
        <p:txBody>
          <a:bodyPr/>
          <a:lstStyle/>
          <a:p>
            <a:pPr algn="ctr"/>
            <a:r>
              <a:rPr lang="it-IT" dirty="0"/>
              <a:t>128</a:t>
            </a:r>
          </a:p>
        </p:txBody>
      </p:sp>
    </p:spTree>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spd="slow" advClick="0" advTm="8000"/>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8BFC30D-D4AF-4858-B9CE-ABF0A79C1B07}"/>
              </a:ext>
            </a:extLst>
          </p:cNvPr>
          <p:cNvPicPr>
            <a:picLocks noChangeAspect="1"/>
          </p:cNvPicPr>
          <p:nvPr/>
        </p:nvPicPr>
        <p:blipFill>
          <a:blip r:embed="rId2"/>
          <a:stretch>
            <a:fillRect/>
          </a:stretch>
        </p:blipFill>
        <p:spPr>
          <a:xfrm>
            <a:off x="1485097" y="116632"/>
            <a:ext cx="7551399" cy="6019177"/>
          </a:xfrm>
          <a:prstGeom prst="rect">
            <a:avLst/>
          </a:prstGeom>
        </p:spPr>
      </p:pic>
      <p:sp>
        <p:nvSpPr>
          <p:cNvPr id="3" name="Footer Placeholder 2">
            <a:extLst>
              <a:ext uri="{FF2B5EF4-FFF2-40B4-BE49-F238E27FC236}">
                <a16:creationId xmlns:a16="http://schemas.microsoft.com/office/drawing/2014/main" id="{D067E070-711E-4445-BEBB-6E34319CE72F}"/>
              </a:ext>
            </a:extLst>
          </p:cNvPr>
          <p:cNvSpPr>
            <a:spLocks noGrp="1"/>
          </p:cNvSpPr>
          <p:nvPr>
            <p:ph type="ftr" sz="quarter" idx="11"/>
          </p:nvPr>
        </p:nvSpPr>
        <p:spPr/>
        <p:txBody>
          <a:bodyPr/>
          <a:lstStyle/>
          <a:p>
            <a:pPr algn="ctr"/>
            <a:r>
              <a:rPr lang="it-IT" dirty="0"/>
              <a:t>129</a:t>
            </a:r>
          </a:p>
        </p:txBody>
      </p:sp>
    </p:spTree>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spd="slow" advClick="0" advTm="8000"/>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D25BAD-0CCC-42D6-9946-05AA427E32C8}"/>
              </a:ext>
            </a:extLst>
          </p:cNvPr>
          <p:cNvPicPr>
            <a:picLocks noChangeAspect="1"/>
          </p:cNvPicPr>
          <p:nvPr/>
        </p:nvPicPr>
        <p:blipFill>
          <a:blip r:embed="rId2"/>
          <a:stretch>
            <a:fillRect/>
          </a:stretch>
        </p:blipFill>
        <p:spPr>
          <a:xfrm>
            <a:off x="1485096" y="116632"/>
            <a:ext cx="7479391" cy="6019177"/>
          </a:xfrm>
          <a:prstGeom prst="rect">
            <a:avLst/>
          </a:prstGeom>
        </p:spPr>
      </p:pic>
      <p:sp>
        <p:nvSpPr>
          <p:cNvPr id="4" name="Footer Placeholder 3">
            <a:extLst>
              <a:ext uri="{FF2B5EF4-FFF2-40B4-BE49-F238E27FC236}">
                <a16:creationId xmlns:a16="http://schemas.microsoft.com/office/drawing/2014/main" id="{73433072-DDA4-461B-9310-2AE0255FAEDF}"/>
              </a:ext>
            </a:extLst>
          </p:cNvPr>
          <p:cNvSpPr>
            <a:spLocks noGrp="1"/>
          </p:cNvSpPr>
          <p:nvPr>
            <p:ph type="ftr" sz="quarter" idx="11"/>
          </p:nvPr>
        </p:nvSpPr>
        <p:spPr/>
        <p:txBody>
          <a:bodyPr/>
          <a:lstStyle/>
          <a:p>
            <a:pPr algn="ctr"/>
            <a:r>
              <a:rPr lang="it-IT" dirty="0"/>
              <a:t>130</a:t>
            </a:r>
          </a:p>
        </p:txBody>
      </p:sp>
    </p:spTree>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spd="slow" advClick="0" advTm="8000"/>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5D1F34D-8F33-4064-BC55-3498CA474913}"/>
              </a:ext>
            </a:extLst>
          </p:cNvPr>
          <p:cNvPicPr>
            <a:picLocks noChangeAspect="1"/>
          </p:cNvPicPr>
          <p:nvPr/>
        </p:nvPicPr>
        <p:blipFill>
          <a:blip r:embed="rId2"/>
          <a:stretch>
            <a:fillRect/>
          </a:stretch>
        </p:blipFill>
        <p:spPr>
          <a:xfrm>
            <a:off x="1485096" y="116632"/>
            <a:ext cx="7551399" cy="6019177"/>
          </a:xfrm>
          <a:prstGeom prst="rect">
            <a:avLst/>
          </a:prstGeom>
        </p:spPr>
      </p:pic>
      <p:sp>
        <p:nvSpPr>
          <p:cNvPr id="4" name="Footer Placeholder 3">
            <a:extLst>
              <a:ext uri="{FF2B5EF4-FFF2-40B4-BE49-F238E27FC236}">
                <a16:creationId xmlns:a16="http://schemas.microsoft.com/office/drawing/2014/main" id="{3C3AE1B7-8A37-4475-9DD6-E7F42CFF2558}"/>
              </a:ext>
            </a:extLst>
          </p:cNvPr>
          <p:cNvSpPr>
            <a:spLocks noGrp="1"/>
          </p:cNvSpPr>
          <p:nvPr>
            <p:ph type="ftr" sz="quarter" idx="11"/>
          </p:nvPr>
        </p:nvSpPr>
        <p:spPr/>
        <p:txBody>
          <a:bodyPr/>
          <a:lstStyle/>
          <a:p>
            <a:pPr algn="ctr"/>
            <a:r>
              <a:rPr lang="it-IT" dirty="0"/>
              <a:t>131</a:t>
            </a:r>
          </a:p>
        </p:txBody>
      </p:sp>
    </p:spTree>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spd="slow" advClick="0" advTm="8000"/>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901875" y="4601094"/>
            <a:ext cx="0" cy="124691"/>
          </a:xfrm>
          <a:custGeom>
            <a:avLst/>
            <a:gdLst/>
            <a:ahLst/>
            <a:cxnLst/>
            <a:rect l="l" t="t" r="r" b="b"/>
            <a:pathLst>
              <a:path h="182879">
                <a:moveTo>
                  <a:pt x="0" y="0"/>
                </a:moveTo>
                <a:lnTo>
                  <a:pt x="0" y="182879"/>
                </a:lnTo>
              </a:path>
            </a:pathLst>
          </a:custGeom>
          <a:ln w="77724">
            <a:solidFill>
              <a:srgbClr val="E7F5F5"/>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entury Gothic"/>
              <a:ea typeface="+mn-ea"/>
              <a:cs typeface="+mn-cs"/>
            </a:endParaRPr>
          </a:p>
        </p:txBody>
      </p:sp>
      <p:sp>
        <p:nvSpPr>
          <p:cNvPr id="4" name="Rectangle 3">
            <a:extLst>
              <a:ext uri="{FF2B5EF4-FFF2-40B4-BE49-F238E27FC236}">
                <a16:creationId xmlns:a16="http://schemas.microsoft.com/office/drawing/2014/main" id="{108DC0B4-EA9E-4726-8E18-0D7451C573D8}"/>
              </a:ext>
            </a:extLst>
          </p:cNvPr>
          <p:cNvSpPr/>
          <p:nvPr/>
        </p:nvSpPr>
        <p:spPr>
          <a:xfrm>
            <a:off x="1403648" y="116632"/>
            <a:ext cx="7632848" cy="5870646"/>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Answers: </a:t>
            </a: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Vocabulary</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shrine: a place that people visit because it is connected with someone or something  that is important to them</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 writer's house has become a shrine to/for his fans.</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 to pant (I was panting for breath): to breathe hard and quickly  The patient was panting for breath. [=breathing heavily]</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 commotion: noisy excitement and confusion</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There was a sudden commotion when the actress entered the restaurant.</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 to overcome: to successfully deal with or gain control of (something difficult)  She overcame a leg injury and is back running again.</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5. to give in: to stop trying to fight or resist something : to agree to do or accept something that you have been resisting or opposing</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 strike has been going on for weeks, and neither side seems willing to give in.</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6. to gaze: (gaze in awe) to look at someone or something in a steady way and usually  for a long time (I admired the beauty of the place.)</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She was gazing at the moon.</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7. modest: not very large in size or amount (modestly= in a modest way)</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They own a modest home near the beach.  Our business has been modestly successful.</a:t>
            </a:r>
          </a:p>
        </p:txBody>
      </p:sp>
      <p:sp>
        <p:nvSpPr>
          <p:cNvPr id="5" name="Footer Placeholder 4">
            <a:extLst>
              <a:ext uri="{FF2B5EF4-FFF2-40B4-BE49-F238E27FC236}">
                <a16:creationId xmlns:a16="http://schemas.microsoft.com/office/drawing/2014/main" id="{A2405E28-B8C8-4BBF-89FC-D3F0AD7983E3}"/>
              </a:ext>
            </a:extLst>
          </p:cNvPr>
          <p:cNvSpPr>
            <a:spLocks noGrp="1"/>
          </p:cNvSpPr>
          <p:nvPr>
            <p:ph type="ftr" sz="quarter" idx="11"/>
          </p:nvPr>
        </p:nvSpPr>
        <p:spPr/>
        <p:txBody>
          <a:bodyPr/>
          <a:lstStyle/>
          <a:p>
            <a:pPr algn="ctr"/>
            <a:r>
              <a:rPr lang="it-IT" dirty="0"/>
              <a:t>132</a:t>
            </a:r>
          </a:p>
        </p:txBody>
      </p:sp>
    </p:spTree>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spd="slow" advClick="0" advTm="8000"/>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4D0912E-1792-4175-BBEE-F9C6571B01D6}"/>
              </a:ext>
            </a:extLst>
          </p:cNvPr>
          <p:cNvSpPr/>
          <p:nvPr/>
        </p:nvSpPr>
        <p:spPr>
          <a:xfrm>
            <a:off x="1331640" y="105510"/>
            <a:ext cx="7669360" cy="6193811"/>
          </a:xfrm>
          <a:prstGeom prst="rect">
            <a:avLst/>
          </a:prstGeom>
        </p:spPr>
        <p:txBody>
          <a:bodyPr wrap="square">
            <a:spAutoFit/>
          </a:bodyPr>
          <a:lstStyle/>
          <a:p>
            <a:pPr lvl="0" algn="just">
              <a:lnSpc>
                <a:spcPct val="150000"/>
              </a:lnSpc>
              <a:defRPr/>
            </a:pPr>
            <a:r>
              <a:rPr lang="en-US" sz="1400" dirty="0">
                <a:solidFill>
                  <a:prstClr val="black"/>
                </a:solidFill>
                <a:latin typeface="Times New Roman" panose="02020603050405020304" pitchFamily="18" charset="0"/>
                <a:cs typeface="Times New Roman" panose="02020603050405020304" pitchFamily="18" charset="0"/>
              </a:rPr>
              <a:t>8. to fathom: /ˈ</a:t>
            </a:r>
            <a:r>
              <a:rPr lang="en-US" sz="1400" dirty="0" err="1">
                <a:solidFill>
                  <a:prstClr val="black"/>
                </a:solidFill>
                <a:latin typeface="Times New Roman" panose="02020603050405020304" pitchFamily="18" charset="0"/>
                <a:cs typeface="Times New Roman" panose="02020603050405020304" pitchFamily="18" charset="0"/>
              </a:rPr>
              <a:t>fæðəm</a:t>
            </a:r>
            <a:r>
              <a:rPr lang="en-US" sz="1400" dirty="0">
                <a:solidFill>
                  <a:prstClr val="black"/>
                </a:solidFill>
                <a:latin typeface="Times New Roman" panose="02020603050405020304" pitchFamily="18" charset="0"/>
                <a:cs typeface="Times New Roman" panose="02020603050405020304" pitchFamily="18" charset="0"/>
              </a:rPr>
              <a:t>/ to understand the reason for (something)</a:t>
            </a:r>
          </a:p>
          <a:p>
            <a:pPr lvl="0" algn="just">
              <a:lnSpc>
                <a:spcPct val="150000"/>
              </a:lnSpc>
              <a:defRPr/>
            </a:pPr>
            <a:r>
              <a:rPr lang="en-US" sz="1400" dirty="0">
                <a:solidFill>
                  <a:prstClr val="black"/>
                </a:solidFill>
                <a:latin typeface="Times New Roman" panose="02020603050405020304" pitchFamily="18" charset="0"/>
                <a:cs typeface="Times New Roman" panose="02020603050405020304" pitchFamily="18" charset="0"/>
              </a:rPr>
              <a:t>I couldn't fathom why she made such a foolish decision.</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9. It’s nothing to do with the club: It is unrelated to the club.</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This argument has nothing to do with me.</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10.  bawling: crying very loudly</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He lay on his bed, bawling [=sobbing, wailing] uncontrollably.</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11.  reluctant: not willing or eager to do something  We were reluctant to get involved.</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12. to place: to put (something or someone) in a particular place or position</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She placed [=rested] her hand on his shoulder.</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13. to fall apart: to break into parts in usually a sudden and unexpected way  Something that is falling apart is in very bad condition.</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14. every (dirty) trick in the book: Every possible way to do or achieve something,</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especially ways that are clever, cunning, or ethically questionable.</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He knows every dirty trick in the book when it comes to sealing the deal.</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15. ulterior: kept hidden in order to get a particular result</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 think she has an ulterior motive for helping us. [=she has a secret reason  for wanting to help us]</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16.  to accomplish: to succeed in doing (something)</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They have accomplished [=done, achieved] much in a very short period of time.</a:t>
            </a:r>
          </a:p>
          <a:p>
            <a:pPr marL="342900" marR="0" lvl="0" indent="-342900" algn="just" defTabSz="914400" rtl="0" eaLnBrk="1" fontAlgn="auto" latinLnBrk="0" hangingPunct="1">
              <a:lnSpc>
                <a:spcPct val="150000"/>
              </a:lnSpc>
              <a:spcBef>
                <a:spcPts val="0"/>
              </a:spcBef>
              <a:spcAft>
                <a:spcPts val="0"/>
              </a:spcAft>
              <a:buClrTx/>
              <a:buSzTx/>
              <a:buFontTx/>
              <a:buAutoNum type="arabicPeriod" startAt="18"/>
              <a:tabLst/>
              <a:defRPr/>
            </a:pPr>
            <a:endPar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 name="Footer Placeholder 3">
            <a:extLst>
              <a:ext uri="{FF2B5EF4-FFF2-40B4-BE49-F238E27FC236}">
                <a16:creationId xmlns:a16="http://schemas.microsoft.com/office/drawing/2014/main" id="{836A009E-0C08-4C11-A395-F4F39B278A86}"/>
              </a:ext>
            </a:extLst>
          </p:cNvPr>
          <p:cNvSpPr>
            <a:spLocks noGrp="1"/>
          </p:cNvSpPr>
          <p:nvPr>
            <p:ph type="ftr" sz="quarter" idx="11"/>
          </p:nvPr>
        </p:nvSpPr>
        <p:spPr/>
        <p:txBody>
          <a:bodyPr/>
          <a:lstStyle/>
          <a:p>
            <a:pPr algn="ctr"/>
            <a:r>
              <a:rPr lang="it-IT" dirty="0"/>
              <a:t>133</a:t>
            </a:r>
          </a:p>
        </p:txBody>
      </p:sp>
    </p:spTree>
    <p:extLst>
      <p:ext uri="{BB962C8B-B14F-4D97-AF65-F5344CB8AC3E}">
        <p14:creationId xmlns:p14="http://schemas.microsoft.com/office/powerpoint/2010/main" val="2535634787"/>
      </p:ext>
    </p:extLst>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spd="slow" advClick="0" advTm="8000"/>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8C4CF2A-7448-46F0-A4BB-D756E9DFC69B}"/>
              </a:ext>
            </a:extLst>
          </p:cNvPr>
          <p:cNvSpPr/>
          <p:nvPr/>
        </p:nvSpPr>
        <p:spPr>
          <a:xfrm>
            <a:off x="1403648" y="116632"/>
            <a:ext cx="7632848" cy="7140416"/>
          </a:xfrm>
          <a:prstGeom prst="rect">
            <a:avLst/>
          </a:prstGeom>
        </p:spPr>
        <p:txBody>
          <a:bodyPr wrap="square">
            <a:spAutoFit/>
          </a:bodyPr>
          <a:lstStyle/>
          <a:p>
            <a:pPr lvl="0" algn="just">
              <a:lnSpc>
                <a:spcPct val="150000"/>
              </a:lnSpc>
              <a:defRPr/>
            </a:pPr>
            <a:r>
              <a:rPr lang="en-US" sz="1400" dirty="0">
                <a:solidFill>
                  <a:prstClr val="black"/>
                </a:solidFill>
                <a:latin typeface="Times New Roman" panose="02020603050405020304" pitchFamily="18" charset="0"/>
                <a:cs typeface="Times New Roman" panose="02020603050405020304" pitchFamily="18" charset="0"/>
              </a:rPr>
              <a:t>17.  decent: polite, moral, and honest</a:t>
            </a:r>
          </a:p>
          <a:p>
            <a:pPr lvl="0" algn="just">
              <a:lnSpc>
                <a:spcPct val="150000"/>
              </a:lnSpc>
              <a:defRPr/>
            </a:pPr>
            <a:r>
              <a:rPr lang="en-US" sz="1400" dirty="0">
                <a:solidFill>
                  <a:prstClr val="black"/>
                </a:solidFill>
                <a:latin typeface="Times New Roman" panose="02020603050405020304" pitchFamily="18" charset="0"/>
                <a:cs typeface="Times New Roman" panose="02020603050405020304" pitchFamily="18" charset="0"/>
              </a:rPr>
              <a:t>He is a decent guy who would help anyone in need.</a:t>
            </a:r>
          </a:p>
          <a:p>
            <a:pPr marL="342900" lvl="0" indent="-342900" algn="just">
              <a:lnSpc>
                <a:spcPct val="150000"/>
              </a:lnSpc>
              <a:buFontTx/>
              <a:buAutoNum type="arabicPeriod" startAt="18"/>
              <a:defRPr/>
            </a:pPr>
            <a:r>
              <a:rPr lang="en-US" sz="1400" dirty="0">
                <a:solidFill>
                  <a:prstClr val="black"/>
                </a:solidFill>
                <a:latin typeface="Times New Roman" panose="02020603050405020304" pitchFamily="18" charset="0"/>
                <a:cs typeface="Times New Roman" panose="02020603050405020304" pitchFamily="18" charset="0"/>
              </a:rPr>
              <a:t>to snap: to speak using short, angry sentences or phrases  “Leave me alone!” he snapped.</a:t>
            </a:r>
          </a:p>
          <a:p>
            <a:pPr marL="342900" lvl="0" indent="-342900" algn="just">
              <a:lnSpc>
                <a:spcPct val="150000"/>
              </a:lnSpc>
              <a:buFontTx/>
              <a:buAutoNum type="arabicPeriod" startAt="18"/>
              <a:defRPr/>
            </a:pPr>
            <a:r>
              <a:rPr lang="en-US" sz="1400" dirty="0">
                <a:solidFill>
                  <a:prstClr val="black"/>
                </a:solidFill>
                <a:latin typeface="Times New Roman" panose="02020603050405020304" pitchFamily="18" charset="0"/>
                <a:cs typeface="Times New Roman" panose="02020603050405020304" pitchFamily="18" charset="0"/>
              </a:rPr>
              <a:t>eyesore: an ugly object or building. The shack is a real eyesore.</a:t>
            </a:r>
          </a:p>
          <a:p>
            <a:pPr marL="342900" lvl="0" indent="-342900" algn="just">
              <a:lnSpc>
                <a:spcPct val="150000"/>
              </a:lnSpc>
              <a:buFontTx/>
              <a:buAutoNum type="arabicPeriod" startAt="18"/>
              <a:defRPr/>
            </a:pPr>
            <a:r>
              <a:rPr lang="en-US" sz="1400" dirty="0">
                <a:solidFill>
                  <a:prstClr val="black"/>
                </a:solidFill>
                <a:latin typeface="Times New Roman" panose="02020603050405020304" pitchFamily="18" charset="0"/>
                <a:cs typeface="Times New Roman" panose="02020603050405020304" pitchFamily="18" charset="0"/>
              </a:rPr>
              <a:t> to absolve: to give forgiveness to (someone who has sinned) or for (a sin)</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21. He asked the priest to absolve him (of his sins). = He asked the priest  to absolve his sins. (You are absolved= you are forgiven)</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21. to split up with: to separate or divide into parts or groups  Families were often split up during the war.</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22.  to butt in: to get involved in something (such as a conversation or someone else's  activities) especially in a rude way.</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Sorry to butt in (on you) like this, but I need to ask you a question.</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23. mock (adj): not based on real or honest feelings</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“I'd love to go,” he said with a mock [=feigned, fake] smile.</a:t>
            </a:r>
          </a:p>
          <a:p>
            <a:pPr marL="0" marR="0" lvl="0" indent="0" algn="just" defTabSz="914400" rtl="0" eaLnBrk="1" fontAlgn="auto" latinLnBrk="0" hangingPunct="1">
              <a:lnSpc>
                <a:spcPct val="150000"/>
              </a:lnSpc>
              <a:spcBef>
                <a:spcPts val="0"/>
              </a:spcBef>
              <a:spcAft>
                <a:spcPts val="0"/>
              </a:spcAft>
              <a:buClrTx/>
              <a:buSzTx/>
              <a:buFontTx/>
              <a:buNone/>
              <a:tabLst/>
              <a:defRPr/>
            </a:pPr>
            <a:endParaRPr lang="en-US" sz="1400" dirty="0">
              <a:solidFill>
                <a:prstClr val="black"/>
              </a:solidFill>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5th</a:t>
            </a:r>
            <a:r>
              <a:rPr kumimoji="0" lang="en-US" sz="1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sequence of techniques</a:t>
            </a:r>
          </a:p>
          <a:p>
            <a:pPr lvl="0" algn="just">
              <a:lnSpc>
                <a:spcPct val="150000"/>
              </a:lnSpc>
              <a:defRPr/>
            </a:pPr>
            <a:endParaRPr lang="it-IT" sz="1400" dirty="0">
              <a:solidFill>
                <a:prstClr val="black"/>
              </a:solidFill>
              <a:latin typeface="Times New Roman" panose="02020603050405020304" pitchFamily="18" charset="0"/>
              <a:cs typeface="Times New Roman" panose="02020603050405020304" pitchFamily="18" charset="0"/>
            </a:endParaRPr>
          </a:p>
          <a:p>
            <a:pPr lvl="0" algn="just">
              <a:lnSpc>
                <a:spcPct val="150000"/>
              </a:lnSpc>
              <a:defRPr/>
            </a:pPr>
            <a:r>
              <a:rPr lang="en-GB" sz="1400" dirty="0">
                <a:solidFill>
                  <a:prstClr val="black"/>
                </a:solidFill>
                <a:latin typeface="Times New Roman" panose="02020603050405020304" pitchFamily="18" charset="0"/>
                <a:cs typeface="Times New Roman" panose="02020603050405020304" pitchFamily="18" charset="0"/>
              </a:rPr>
              <a:t>1.  The teacher asks the students to add the theme of the novel to their mind map using 5 key words. </a:t>
            </a:r>
            <a:endParaRPr lang="it-IT" sz="1400" dirty="0">
              <a:solidFill>
                <a:prstClr val="black"/>
              </a:solidFill>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 name="Footer Placeholder 3">
            <a:extLst>
              <a:ext uri="{FF2B5EF4-FFF2-40B4-BE49-F238E27FC236}">
                <a16:creationId xmlns:a16="http://schemas.microsoft.com/office/drawing/2014/main" id="{A379C10D-7EFE-4C16-90A4-DA69DF87D4BF}"/>
              </a:ext>
            </a:extLst>
          </p:cNvPr>
          <p:cNvSpPr>
            <a:spLocks noGrp="1"/>
          </p:cNvSpPr>
          <p:nvPr>
            <p:ph type="ftr" sz="quarter" idx="11"/>
          </p:nvPr>
        </p:nvSpPr>
        <p:spPr/>
        <p:txBody>
          <a:bodyPr/>
          <a:lstStyle/>
          <a:p>
            <a:pPr algn="ctr"/>
            <a:r>
              <a:rPr lang="it-IT" dirty="0"/>
              <a:t>134</a:t>
            </a:r>
          </a:p>
        </p:txBody>
      </p:sp>
    </p:spTree>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spd="slow" advClick="0" advTm="8000"/>
    </mc:Fallback>
  </mc:AlternateContent>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8C4CF2A-7448-46F0-A4BB-D756E9DFC69B}"/>
              </a:ext>
            </a:extLst>
          </p:cNvPr>
          <p:cNvSpPr/>
          <p:nvPr/>
        </p:nvSpPr>
        <p:spPr>
          <a:xfrm>
            <a:off x="1331640" y="198086"/>
            <a:ext cx="7632848" cy="5916813"/>
          </a:xfrm>
          <a:prstGeom prst="rect">
            <a:avLst/>
          </a:prstGeom>
        </p:spPr>
        <p:txBody>
          <a:bodyPr wrap="square">
            <a:spAutoFit/>
          </a:bodyPr>
          <a:lstStyle/>
          <a:p>
            <a:pPr lvl="0" algn="just">
              <a:lnSpc>
                <a:spcPct val="150000"/>
              </a:lnSpc>
              <a:defRPr/>
            </a:pPr>
            <a:r>
              <a:rPr lang="en-GB" sz="1400" dirty="0">
                <a:solidFill>
                  <a:prstClr val="black"/>
                </a:solidFill>
                <a:latin typeface="Times New Roman" panose="02020603050405020304" pitchFamily="18" charset="0"/>
                <a:cs typeface="Times New Roman" panose="02020603050405020304" pitchFamily="18" charset="0"/>
              </a:rPr>
              <a:t>2. The students use their mind map to prepare 2 points on which characters are important to the theme.</a:t>
            </a:r>
            <a:endParaRPr lang="ro-RO" sz="1400" dirty="0">
              <a:solidFill>
                <a:prstClr val="black"/>
              </a:solidFill>
              <a:latin typeface="Times New Roman" panose="02020603050405020304" pitchFamily="18" charset="0"/>
              <a:cs typeface="Times New Roman" panose="02020603050405020304" pitchFamily="18" charset="0"/>
            </a:endParaRPr>
          </a:p>
          <a:p>
            <a:pPr lvl="0" algn="just">
              <a:lnSpc>
                <a:spcPct val="150000"/>
              </a:lnSpc>
              <a:defRPr/>
            </a:pPr>
            <a:r>
              <a:rPr lang="it-IT" sz="1400" dirty="0">
                <a:solidFill>
                  <a:prstClr val="black"/>
                </a:solidFill>
                <a:latin typeface="Times New Roman" panose="02020603050405020304" pitchFamily="18" charset="0"/>
                <a:cs typeface="Times New Roman" panose="02020603050405020304" pitchFamily="18" charset="0"/>
              </a:rPr>
              <a:t>3. The teacher gives</a:t>
            </a:r>
            <a:r>
              <a:rPr lang="en-GB" sz="1400" dirty="0">
                <a:solidFill>
                  <a:prstClr val="black"/>
                </a:solidFill>
                <a:latin typeface="Times New Roman" panose="02020603050405020304" pitchFamily="18" charset="0"/>
                <a:cs typeface="Times New Roman" panose="02020603050405020304" pitchFamily="18" charset="0"/>
              </a:rPr>
              <a:t> the students a list of statements to tell if they are true or false. The students will find evidence in the novel to support  their answers.</a:t>
            </a:r>
            <a:endParaRPr lang="it-IT" sz="1400" dirty="0">
              <a:solidFill>
                <a:prstClr val="black"/>
              </a:solidFill>
              <a:latin typeface="Times New Roman" panose="02020603050405020304" pitchFamily="18" charset="0"/>
              <a:cs typeface="Times New Roman" panose="02020603050405020304" pitchFamily="18" charset="0"/>
            </a:endParaRPr>
          </a:p>
          <a:p>
            <a:pPr lvl="0" algn="just">
              <a:lnSpc>
                <a:spcPct val="150000"/>
              </a:lnSpc>
              <a:defRPr/>
            </a:pPr>
            <a:r>
              <a:rPr lang="en-GB" sz="1400" dirty="0">
                <a:solidFill>
                  <a:prstClr val="black"/>
                </a:solidFill>
                <a:latin typeface="Times New Roman" panose="02020603050405020304" pitchFamily="18" charset="0"/>
                <a:cs typeface="Times New Roman" panose="02020603050405020304" pitchFamily="18" charset="0"/>
              </a:rPr>
              <a:t>4. The teacher divides the class into groups and gives the students a list of quotes from the novel. Each group will have two quotes to judge and they should tell whom the quote belongs to. They will bring arguments to support their opinions.</a:t>
            </a:r>
          </a:p>
          <a:p>
            <a:pPr marL="0" marR="0" lvl="0" indent="0" algn="just" defTabSz="914400" rtl="0" eaLnBrk="1" fontAlgn="auto" latinLnBrk="0" hangingPunct="1">
              <a:lnSpc>
                <a:spcPct val="150000"/>
              </a:lnSpc>
              <a:spcBef>
                <a:spcPts val="0"/>
              </a:spcBef>
              <a:spcAft>
                <a:spcPts val="0"/>
              </a:spcAft>
              <a:buClrTx/>
              <a:buSzTx/>
              <a:buFontTx/>
              <a:buNone/>
              <a:tabLst/>
              <a:defRPr/>
            </a:pPr>
            <a:endParaRPr lang="ro-RO" sz="1400" b="1" dirty="0">
              <a:solidFill>
                <a:prstClr val="black"/>
              </a:solidFill>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lang="en-US" sz="1400" b="1" dirty="0">
                <a:solidFill>
                  <a:prstClr val="black"/>
                </a:solidFill>
                <a:latin typeface="Times New Roman" panose="02020603050405020304" pitchFamily="18" charset="0"/>
                <a:cs typeface="Times New Roman" panose="02020603050405020304" pitchFamily="18" charset="0"/>
              </a:rPr>
              <a:t>6</a:t>
            </a:r>
            <a:r>
              <a:rPr kumimoji="0" lang="en-US" sz="1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a:t>
            </a:r>
            <a:r>
              <a:rPr kumimoji="0" lang="en-US" sz="1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sequence of techniques</a:t>
            </a:r>
          </a:p>
          <a:p>
            <a:pPr marL="0" marR="0" lvl="0" indent="0" algn="just" defTabSz="914400" rtl="0" eaLnBrk="1" fontAlgn="auto" latinLnBrk="0" hangingPunct="1">
              <a:lnSpc>
                <a:spcPct val="15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The students are asked some general questions related to the novel :</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1.Describe your </a:t>
            </a:r>
            <a:r>
              <a:rPr kumimoji="0" lang="en-US" sz="1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favourite</a:t>
            </a: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character in the book and say why you find her or him attractive.</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 Imagine that you spent a day as one of the characters in the book. Describe some of the things that happened to you.</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 Write a letter recommending the book to a friend and say why you think he or she would like  it.</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 Imagine you could meet one of the people from the book. Who would you choose? What kind of relationship would you have with that person?</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5. In what ways is the time period in which the book was set significant to the story?</a:t>
            </a:r>
            <a:endParaRPr kumimoji="0" lang="ro-RO"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algn="just">
              <a:lnSpc>
                <a:spcPct val="150000"/>
              </a:lnSpc>
              <a:defRPr/>
            </a:pPr>
            <a:r>
              <a:rPr lang="en-US" sz="1400" dirty="0">
                <a:solidFill>
                  <a:prstClr val="black"/>
                </a:solidFill>
                <a:latin typeface="Times New Roman" panose="02020603050405020304" pitchFamily="18" charset="0"/>
                <a:cs typeface="Times New Roman" panose="02020603050405020304" pitchFamily="18" charset="0"/>
              </a:rPr>
              <a:t>6. Describe an important moment in the book, when something happens that affects everything  else.</a:t>
            </a:r>
            <a:endPar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 name="Footer Placeholder 3">
            <a:extLst>
              <a:ext uri="{FF2B5EF4-FFF2-40B4-BE49-F238E27FC236}">
                <a16:creationId xmlns:a16="http://schemas.microsoft.com/office/drawing/2014/main" id="{7A627519-4907-4C34-A77A-F56B06AE5BB1}"/>
              </a:ext>
            </a:extLst>
          </p:cNvPr>
          <p:cNvSpPr>
            <a:spLocks noGrp="1"/>
          </p:cNvSpPr>
          <p:nvPr>
            <p:ph type="ftr" sz="quarter" idx="11"/>
          </p:nvPr>
        </p:nvSpPr>
        <p:spPr/>
        <p:txBody>
          <a:bodyPr/>
          <a:lstStyle/>
          <a:p>
            <a:pPr algn="ctr"/>
            <a:r>
              <a:rPr lang="it-IT" dirty="0"/>
              <a:t>135</a:t>
            </a:r>
          </a:p>
        </p:txBody>
      </p:sp>
    </p:spTree>
    <p:extLst>
      <p:ext uri="{BB962C8B-B14F-4D97-AF65-F5344CB8AC3E}">
        <p14:creationId xmlns:p14="http://schemas.microsoft.com/office/powerpoint/2010/main" val="3434071359"/>
      </p:ext>
    </p:extLst>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spd="slow" advClick="0" advTm="8000"/>
    </mc:Fallback>
  </mc:AlternateContent>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475657" y="188640"/>
            <a:ext cx="7488832" cy="5670591"/>
          </a:xfrm>
          <a:prstGeom prst="rect">
            <a:avLst/>
          </a:prstGeom>
        </p:spPr>
        <p:txBody>
          <a:bodyPr vert="horz" wrap="square" lIns="0" tIns="12700" rIns="0" bIns="0" rtlCol="0">
            <a:spAutoFit/>
          </a:bodyPr>
          <a:lstStyle/>
          <a:p>
            <a:pPr lvl="0" algn="just">
              <a:lnSpc>
                <a:spcPct val="150000"/>
              </a:lnSpc>
              <a:defRPr/>
            </a:pPr>
            <a:r>
              <a:rPr lang="en-US" sz="1400" dirty="0">
                <a:solidFill>
                  <a:prstClr val="black"/>
                </a:solidFill>
                <a:latin typeface="Times New Roman" panose="02020603050405020304" pitchFamily="18" charset="0"/>
                <a:cs typeface="Times New Roman" panose="02020603050405020304" pitchFamily="18" charset="0"/>
              </a:rPr>
              <a:t>7. Describe a situation or event in the book which you found amusing, moving or frightening.</a:t>
            </a:r>
            <a:endParaRPr kumimoji="0" lang="ro-RO" sz="1400" b="1" i="0" u="none" strike="noStrike" kern="1200" cap="none" spc="-5"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12700" marR="0" lvl="0" indent="0" algn="just" defTabSz="914400" rtl="0" eaLnBrk="1" fontAlgn="auto" latinLnBrk="0" hangingPunct="1">
              <a:lnSpc>
                <a:spcPct val="150000"/>
              </a:lnSpc>
              <a:spcBef>
                <a:spcPts val="100"/>
              </a:spcBef>
              <a:spcAft>
                <a:spcPts val="0"/>
              </a:spcAft>
              <a:buClrTx/>
              <a:buSzTx/>
              <a:buFontTx/>
              <a:buNone/>
              <a:tabLst/>
              <a:defRPr/>
            </a:pPr>
            <a:r>
              <a:rPr kumimoji="0" sz="1400" b="1" i="0" u="none" strike="noStrike" kern="1200" cap="none" spc="-5"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 summary </a:t>
            </a:r>
            <a:r>
              <a:rPr kumimoji="0" sz="1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of </a:t>
            </a:r>
            <a:r>
              <a:rPr kumimoji="0" sz="1400" b="1" i="0" u="none" strike="noStrike" kern="1200" cap="none" spc="-5"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a:t>
            </a:r>
            <a:r>
              <a:rPr kumimoji="0" sz="1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novel</a:t>
            </a:r>
            <a:endParaRPr kumimoji="0"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12700" marR="481965" lvl="0" indent="0" algn="just" defTabSz="914400" rtl="0" eaLnBrk="1" fontAlgn="auto" latinLnBrk="0" hangingPunct="1">
              <a:lnSpc>
                <a:spcPct val="150000"/>
              </a:lnSpc>
              <a:spcBef>
                <a:spcPts val="969"/>
              </a:spcBef>
              <a:spcAft>
                <a:spcPts val="0"/>
              </a:spcAft>
              <a:buClrTx/>
              <a:buSzTx/>
              <a:buFontTx/>
              <a:buNone/>
              <a:tabLst/>
              <a:defRPr/>
            </a:pPr>
            <a:r>
              <a:rPr kumimoji="0" sz="1400" b="0" i="0" u="none" strike="noStrike" kern="1200" cap="none" spc="-5"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This is </a:t>
            </a:r>
            <a:r>
              <a:rPr kumimoji="0"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really </a:t>
            </a:r>
            <a:r>
              <a:rPr kumimoji="0" sz="1400" b="0" i="0" u="none" strike="noStrike" kern="1200" cap="none" spc="-5"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captivating detective </a:t>
            </a:r>
            <a:r>
              <a:rPr kumimoji="0"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story </a:t>
            </a:r>
            <a:r>
              <a:rPr kumimoji="0" sz="1400" b="0" i="0"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by </a:t>
            </a:r>
            <a:r>
              <a:rPr kumimoji="0"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Ahmet </a:t>
            </a:r>
            <a:r>
              <a:rPr kumimoji="0" sz="1400" b="0" i="0" u="none" strike="noStrike" kern="1200" cap="none" spc="-5"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Ümit, </a:t>
            </a:r>
            <a:r>
              <a:rPr kumimoji="0"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a:t>
            </a:r>
            <a:r>
              <a:rPr kumimoji="0" sz="1400" b="0" i="0" u="none" strike="noStrike" kern="1200" cap="none" spc="-5"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renowned </a:t>
            </a:r>
            <a:r>
              <a:rPr kumimoji="0"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poet </a:t>
            </a:r>
            <a:r>
              <a:rPr kumimoji="0" sz="1400" b="0" i="0" u="none" strike="noStrike" kern="1200" cap="none" spc="-5"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and writer </a:t>
            </a:r>
            <a:r>
              <a:rPr kumimoji="0"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in </a:t>
            </a:r>
            <a:r>
              <a:rPr kumimoji="0" sz="1400" b="0" i="0" u="none" strike="noStrike" kern="1200" cap="none" spc="-5"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Turkey.</a:t>
            </a:r>
            <a:r>
              <a:rPr lang="ro-RO" sz="1400" dirty="0">
                <a:solidFill>
                  <a:prstClr val="black"/>
                </a:solidFill>
                <a:latin typeface="Times New Roman" panose="02020603050405020304" pitchFamily="18" charset="0"/>
                <a:cs typeface="Times New Roman" panose="02020603050405020304" pitchFamily="18" charset="0"/>
              </a:rPr>
              <a:t> </a:t>
            </a:r>
            <a:r>
              <a:rPr kumimoji="0" sz="1400" b="0" i="0" u="none" strike="noStrike" kern="1200" cap="none" spc="-5"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 novel starts with </a:t>
            </a:r>
            <a:r>
              <a:rPr kumimoji="0"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part depicting </a:t>
            </a:r>
            <a:r>
              <a:rPr kumimoji="0" sz="1400" b="0" i="0" u="none" strike="noStrike" kern="1200" cap="none" spc="-5"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an </a:t>
            </a:r>
            <a:r>
              <a:rPr kumimoji="0"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event happening </a:t>
            </a:r>
            <a:r>
              <a:rPr kumimoji="0" sz="1400" b="0" i="0" u="none" strike="noStrike" kern="1200" cap="none" spc="-5"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t>
            </a:r>
            <a:r>
              <a:rPr kumimoji="0"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 </a:t>
            </a:r>
            <a:r>
              <a:rPr kumimoji="0" sz="1400" b="0" i="0" u="none" strike="noStrike" kern="1200" cap="none" spc="-5"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ancient times </a:t>
            </a:r>
            <a:r>
              <a:rPr kumimoji="0"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of </a:t>
            </a:r>
            <a:r>
              <a:rPr kumimoji="0" sz="1400" b="0" i="0" u="none" strike="noStrike" kern="1200" cap="none" spc="-5"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İstanbul. There,  </a:t>
            </a:r>
            <a:r>
              <a:rPr kumimoji="0"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 </a:t>
            </a:r>
            <a:r>
              <a:rPr kumimoji="0" sz="1400" b="0" i="0" u="none" strike="noStrike" kern="1200" cap="none" spc="-5"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writer gives </a:t>
            </a:r>
            <a:r>
              <a:rPr kumimoji="0"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description of </a:t>
            </a:r>
            <a:r>
              <a:rPr kumimoji="0" sz="1400" b="0" i="0" u="none" strike="noStrike" kern="1200" cap="none" spc="-5"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an occasion </a:t>
            </a:r>
            <a:r>
              <a:rPr kumimoji="0"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in which </a:t>
            </a:r>
            <a:r>
              <a:rPr kumimoji="0" sz="1400" b="0" i="0" u="none" strike="noStrike" kern="1200" cap="none" spc="-5"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there is </a:t>
            </a:r>
            <a:r>
              <a:rPr kumimoji="0"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 </a:t>
            </a:r>
            <a:r>
              <a:rPr kumimoji="0" sz="1400" b="0" i="0" u="none" strike="noStrike" kern="1200" cap="none" spc="-5"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sacrifice </a:t>
            </a:r>
            <a:r>
              <a:rPr kumimoji="0"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of </a:t>
            </a:r>
            <a:r>
              <a:rPr kumimoji="0" sz="1400" b="0" i="0" u="none" strike="noStrike" kern="1200" cap="none" spc="-5"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an animal </a:t>
            </a:r>
            <a:r>
              <a:rPr kumimoji="0"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to  </a:t>
            </a:r>
            <a:r>
              <a:rPr kumimoji="0" lang="ro-RO" sz="1400" b="0" i="0" u="none" strike="noStrike" kern="1200" cap="none" spc="-5"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G</a:t>
            </a:r>
            <a:r>
              <a:rPr kumimoji="0" sz="1400" b="0" i="0" u="none" strike="noStrike" kern="1200" cap="none" spc="-5"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od </a:t>
            </a:r>
            <a:r>
              <a:rPr kumimoji="0" sz="1400" b="0" i="0" u="none" strike="noStrike" kern="1200" cap="none" spc="5"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by </a:t>
            </a:r>
            <a:r>
              <a:rPr kumimoji="0"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 </a:t>
            </a:r>
            <a:r>
              <a:rPr kumimoji="0" sz="1400" b="0" i="0" u="none" strike="noStrike" kern="1200" cap="none" spc="-5"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founder </a:t>
            </a:r>
            <a:r>
              <a:rPr kumimoji="0" sz="1400" b="0" i="0" u="none" strike="noStrike" kern="1200" cap="none" spc="5"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of </a:t>
            </a:r>
            <a:r>
              <a:rPr kumimoji="0"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 </a:t>
            </a:r>
            <a:r>
              <a:rPr kumimoji="0" sz="1400" b="0" i="0" u="none" strike="noStrike" kern="1200" cap="none" spc="-5"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ancient İstanbul. Throughout </a:t>
            </a:r>
            <a:r>
              <a:rPr kumimoji="0"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 </a:t>
            </a:r>
            <a:r>
              <a:rPr kumimoji="0" sz="1400" b="0" i="0" u="none" strike="noStrike" kern="1200" cap="none" spc="-5"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novel </a:t>
            </a:r>
            <a:r>
              <a:rPr kumimoji="0" sz="1400" b="0" i="0"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you </a:t>
            </a:r>
            <a:r>
              <a:rPr kumimoji="0" sz="1400" b="0" i="0" u="none" strike="noStrike" kern="1200" cap="none" spc="-5"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can see </a:t>
            </a:r>
            <a:r>
              <a:rPr kumimoji="0"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many </a:t>
            </a:r>
            <a:r>
              <a:rPr kumimoji="0" sz="1400" b="0" i="0" u="none" strike="noStrike" kern="1200" cap="none" spc="-5"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more </a:t>
            </a:r>
            <a:r>
              <a:rPr kumimoji="0"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parts in </a:t>
            </a:r>
            <a:r>
              <a:rPr kumimoji="0" sz="1400" b="0" i="0" u="none" strike="noStrike" kern="1200" cap="none" spc="-5"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which </a:t>
            </a:r>
            <a:r>
              <a:rPr lang="en-US" sz="1400" spc="-10" dirty="0">
                <a:solidFill>
                  <a:prstClr val="black"/>
                </a:solidFill>
                <a:latin typeface="Times New Roman" panose="02020603050405020304" pitchFamily="18" charset="0"/>
                <a:cs typeface="Times New Roman" panose="02020603050405020304" pitchFamily="18" charset="0"/>
              </a:rPr>
              <a:t>there are </a:t>
            </a:r>
            <a:r>
              <a:rPr kumimoji="0" sz="1400" b="0" i="0" u="none" strike="noStrike" kern="1200" cap="none" spc="-5"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similar descriptions </a:t>
            </a:r>
            <a:r>
              <a:rPr kumimoji="0" sz="1400" b="0" i="0" u="none" strike="noStrike" kern="1200" cap="none" spc="5"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by </a:t>
            </a:r>
            <a:r>
              <a:rPr kumimoji="0" sz="1400" b="0" i="0" u="none" strike="noStrike" kern="1200" cap="none" spc="-5"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which </a:t>
            </a:r>
            <a:r>
              <a:rPr kumimoji="0"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 </a:t>
            </a:r>
            <a:r>
              <a:rPr kumimoji="0" sz="1400" b="0" i="0" u="none" strike="noStrike" kern="1200" cap="none" spc="-5"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reader is given </a:t>
            </a:r>
            <a:r>
              <a:rPr kumimoji="0"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 love of this </a:t>
            </a:r>
            <a:r>
              <a:rPr kumimoji="0" sz="1400" b="0" i="0" u="none" strike="noStrike" kern="1200" cap="none" spc="-5"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amazing city,  İstanbul.</a:t>
            </a:r>
            <a:endParaRPr kumimoji="0"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12700" marR="67310" lvl="0" indent="0" algn="just" defTabSz="914400" rtl="0" eaLnBrk="1" fontAlgn="auto" latinLnBrk="0" hangingPunct="1">
              <a:lnSpc>
                <a:spcPct val="150000"/>
              </a:lnSpc>
              <a:spcBef>
                <a:spcPts val="990"/>
              </a:spcBef>
              <a:spcAft>
                <a:spcPts val="0"/>
              </a:spcAft>
              <a:buClrTx/>
              <a:buSzTx/>
              <a:buFontTx/>
              <a:buNone/>
              <a:tabLst/>
              <a:defRPr/>
            </a:pPr>
            <a:r>
              <a:rPr kumimoji="0" sz="1400" b="0" i="0" u="none" strike="noStrike" kern="1200" cap="none" spc="-5"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 writer </a:t>
            </a:r>
            <a:r>
              <a:rPr kumimoji="0"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uses many </a:t>
            </a:r>
            <a:r>
              <a:rPr kumimoji="0" sz="1400" b="0" i="0" u="none" strike="noStrike" kern="1200" cap="none" spc="-5"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different elements </a:t>
            </a:r>
            <a:r>
              <a:rPr kumimoji="0"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of culture </a:t>
            </a:r>
            <a:r>
              <a:rPr kumimoji="0" sz="1400" b="0" i="0" u="none" strike="noStrike" kern="1200" cap="none" spc="-5"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and </a:t>
            </a:r>
            <a:r>
              <a:rPr kumimoji="0"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history in the </a:t>
            </a:r>
            <a:r>
              <a:rPr kumimoji="0" sz="1400" b="0" i="0" u="none" strike="noStrike" kern="1200" cap="none" spc="-5"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novel such as number </a:t>
            </a:r>
            <a:r>
              <a:rPr kumimoji="0"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7, in  </a:t>
            </a:r>
            <a:r>
              <a:rPr kumimoji="0" sz="1400" b="0" i="0" u="none" strike="noStrike" kern="1200" cap="none" spc="-5"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seven days</a:t>
            </a:r>
            <a:r>
              <a:rPr kumimoji="0" lang="en-US" sz="1400" b="0" i="0" u="none" strike="noStrike" kern="1200" cap="none" spc="-5"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sz="1400" b="0" i="0" u="none" strike="noStrike" kern="1200" cap="none" spc="-5"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seven people- </a:t>
            </a:r>
            <a:r>
              <a:rPr kumimoji="0" sz="1400" b="0" i="0" u="none" strike="noStrike" kern="1200" cap="none" spc="-5"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who are </a:t>
            </a:r>
            <a:r>
              <a:rPr kumimoji="0"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parts of the </a:t>
            </a:r>
            <a:r>
              <a:rPr kumimoji="0" sz="1400" b="0" i="0" u="none" strike="noStrike" kern="1200" cap="none" spc="-5"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project </a:t>
            </a:r>
            <a:r>
              <a:rPr kumimoji="0"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of building a </a:t>
            </a:r>
            <a:r>
              <a:rPr kumimoji="0" sz="1400" b="0" i="0" u="none" strike="noStrike" kern="1200" cap="none" spc="-5"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hotel </a:t>
            </a:r>
            <a:r>
              <a:rPr kumimoji="0" sz="1400" b="0" i="0" u="none" strike="noStrike" kern="1200" cap="none" spc="5"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on </a:t>
            </a:r>
            <a:r>
              <a:rPr kumimoji="0"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a:t>
            </a:r>
            <a:r>
              <a:rPr kumimoji="0" sz="1400" b="0" i="0" u="none" strike="noStrike" kern="1200" cap="none" spc="-5"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historical si</a:t>
            </a:r>
            <a:r>
              <a:rPr kumimoji="0" lang="en-US" sz="1400" b="0" i="0" u="none" strike="noStrike" kern="1200" cap="none" spc="-5"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te,</a:t>
            </a:r>
            <a:r>
              <a:rPr kumimoji="0" sz="1400" b="0" i="0" u="none" strike="noStrike" kern="1200" cap="none" spc="-5"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thus </a:t>
            </a:r>
            <a:r>
              <a:rPr kumimoji="0" sz="1400" b="0" i="0" u="none" strike="noStrike" kern="1200" cap="none" spc="-5"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destroying </a:t>
            </a:r>
            <a:r>
              <a:rPr kumimoji="0"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 </a:t>
            </a:r>
            <a:r>
              <a:rPr kumimoji="0" sz="1400" b="0" i="0" u="none" strike="noStrike" kern="1200" cap="none" spc="-5"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city- are</a:t>
            </a:r>
            <a:r>
              <a:rPr kumimoji="0" sz="1400" b="0" i="0" u="none" strike="noStrike" kern="1200" cap="none" spc="-15"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sz="1400" b="0" i="0" u="none" strike="noStrike" kern="1200" cap="none" spc="-5"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murdered.</a:t>
            </a:r>
            <a:r>
              <a:rPr kumimoji="0" lang="ro-RO" sz="1400" b="0" i="0" u="none" strike="noStrike" kern="1200" cap="none" spc="-5"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sz="1400" b="0" i="0" u="none" strike="noStrike" kern="1200" cap="none" spc="-5"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History, </a:t>
            </a:r>
            <a:r>
              <a:rPr kumimoji="0"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mystery </a:t>
            </a:r>
            <a:r>
              <a:rPr kumimoji="0" sz="1400" b="0" i="0" u="none" strike="noStrike" kern="1200" cap="none" spc="-5"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and </a:t>
            </a:r>
            <a:r>
              <a:rPr kumimoji="0"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mythology are </a:t>
            </a:r>
            <a:r>
              <a:rPr kumimoji="0" sz="1400" b="0" i="0" u="none" strike="noStrike" kern="1200" cap="none" spc="5"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very </a:t>
            </a:r>
            <a:r>
              <a:rPr kumimoji="0" sz="1400" b="0" i="0" u="none" strike="noStrike" kern="1200" cap="none" spc="-5"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well </a:t>
            </a:r>
            <a:r>
              <a:rPr kumimoji="0"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blended into </a:t>
            </a:r>
            <a:r>
              <a:rPr kumimoji="0" sz="1400" b="0" i="0" u="none" strike="noStrike" kern="1200" cap="none" spc="-5"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an exhilirating novel which  immediately makes </a:t>
            </a:r>
            <a:r>
              <a:rPr kumimoji="0"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 </a:t>
            </a:r>
            <a:r>
              <a:rPr kumimoji="0" sz="1400" b="0" i="0" u="none" strike="noStrike" kern="1200" cap="none" spc="-5"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reader equipped with </a:t>
            </a:r>
            <a:r>
              <a:rPr kumimoji="0"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 stong </a:t>
            </a:r>
            <a:r>
              <a:rPr kumimoji="0" sz="1400" b="0" i="0" u="none" strike="noStrike" kern="1200" cap="none" spc="-5"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amazement </a:t>
            </a:r>
            <a:r>
              <a:rPr kumimoji="0"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and </a:t>
            </a:r>
            <a:r>
              <a:rPr kumimoji="0" sz="1400" b="0" i="0" u="none" strike="noStrike" kern="1200" cap="none" spc="-5"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affection </a:t>
            </a:r>
            <a:r>
              <a:rPr kumimoji="0"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of the city </a:t>
            </a:r>
            <a:r>
              <a:rPr kumimoji="0" sz="1400" b="0" i="0" u="none" strike="noStrike" kern="1200" cap="none" spc="-5"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and  </a:t>
            </a:r>
            <a:r>
              <a:rPr kumimoji="0"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 </a:t>
            </a:r>
            <a:r>
              <a:rPr kumimoji="0" sz="1400" b="0" i="0" u="none" strike="noStrike" kern="1200" cap="none" spc="-5"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need </a:t>
            </a:r>
            <a:r>
              <a:rPr kumimoji="0"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for the </a:t>
            </a:r>
            <a:r>
              <a:rPr kumimoji="0" sz="1400" b="0" i="0" u="none" strike="noStrike" kern="1200" cap="none" spc="-5"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protection </a:t>
            </a:r>
            <a:r>
              <a:rPr kumimoji="0"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of</a:t>
            </a:r>
            <a:r>
              <a:rPr kumimoji="0" sz="1400" b="0" i="0" u="none" strike="noStrike" kern="1200" cap="none" spc="-15"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it.</a:t>
            </a:r>
            <a:endParaRPr kumimoji="0" lang="ro-RO"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12700" marR="109855" lvl="0" algn="just">
              <a:lnSpc>
                <a:spcPct val="150000"/>
              </a:lnSpc>
              <a:spcBef>
                <a:spcPts val="990"/>
              </a:spcBef>
              <a:defRPr/>
            </a:pPr>
            <a:r>
              <a:rPr lang="en-US" sz="1400" spc="-10" dirty="0">
                <a:solidFill>
                  <a:prstClr val="black"/>
                </a:solidFill>
                <a:latin typeface="Times New Roman" panose="02020603050405020304" pitchFamily="18" charset="0"/>
                <a:cs typeface="Times New Roman" panose="02020603050405020304" pitchFamily="18" charset="0"/>
              </a:rPr>
              <a:t>In </a:t>
            </a:r>
            <a:r>
              <a:rPr lang="en-US" sz="1400" spc="-5" dirty="0">
                <a:solidFill>
                  <a:prstClr val="black"/>
                </a:solidFill>
                <a:latin typeface="Times New Roman" panose="02020603050405020304" pitchFamily="18" charset="0"/>
                <a:cs typeface="Times New Roman" panose="02020603050405020304" pitchFamily="18" charset="0"/>
              </a:rPr>
              <a:t>fact, throughout </a:t>
            </a:r>
            <a:r>
              <a:rPr lang="en-US" sz="1400" dirty="0">
                <a:solidFill>
                  <a:prstClr val="black"/>
                </a:solidFill>
                <a:latin typeface="Times New Roman" panose="02020603050405020304" pitchFamily="18" charset="0"/>
                <a:cs typeface="Times New Roman" panose="02020603050405020304" pitchFamily="18" charset="0"/>
              </a:rPr>
              <a:t>the novel the </a:t>
            </a:r>
            <a:r>
              <a:rPr lang="en-US" sz="1400" spc="-5" dirty="0">
                <a:solidFill>
                  <a:prstClr val="black"/>
                </a:solidFill>
                <a:latin typeface="Times New Roman" panose="02020603050405020304" pitchFamily="18" charset="0"/>
                <a:cs typeface="Times New Roman" panose="02020603050405020304" pitchFamily="18" charset="0"/>
              </a:rPr>
              <a:t>reader can </a:t>
            </a:r>
            <a:r>
              <a:rPr lang="en-US" sz="1400" dirty="0">
                <a:solidFill>
                  <a:prstClr val="black"/>
                </a:solidFill>
                <a:latin typeface="Times New Roman" panose="02020603050405020304" pitchFamily="18" charset="0"/>
                <a:cs typeface="Times New Roman" panose="02020603050405020304" pitchFamily="18" charset="0"/>
              </a:rPr>
              <a:t>easily </a:t>
            </a:r>
            <a:r>
              <a:rPr lang="en-US" sz="1400" spc="-5" dirty="0">
                <a:solidFill>
                  <a:prstClr val="black"/>
                </a:solidFill>
                <a:latin typeface="Times New Roman" panose="02020603050405020304" pitchFamily="18" charset="0"/>
                <a:cs typeface="Times New Roman" panose="02020603050405020304" pitchFamily="18" charset="0"/>
              </a:rPr>
              <a:t>have </a:t>
            </a:r>
            <a:r>
              <a:rPr lang="en-US" sz="1400" dirty="0">
                <a:solidFill>
                  <a:prstClr val="black"/>
                </a:solidFill>
                <a:latin typeface="Times New Roman" panose="02020603050405020304" pitchFamily="18" charset="0"/>
                <a:cs typeface="Times New Roman" panose="02020603050405020304" pitchFamily="18" charset="0"/>
              </a:rPr>
              <a:t>the </a:t>
            </a:r>
            <a:r>
              <a:rPr lang="en-US" sz="1400" spc="-5" dirty="0">
                <a:solidFill>
                  <a:prstClr val="black"/>
                </a:solidFill>
                <a:latin typeface="Times New Roman" panose="02020603050405020304" pitchFamily="18" charset="0"/>
                <a:cs typeface="Times New Roman" panose="02020603050405020304" pitchFamily="18" charset="0"/>
              </a:rPr>
              <a:t>insight </a:t>
            </a:r>
            <a:r>
              <a:rPr lang="en-US" sz="1400" spc="5" dirty="0">
                <a:solidFill>
                  <a:prstClr val="black"/>
                </a:solidFill>
                <a:latin typeface="Times New Roman" panose="02020603050405020304" pitchFamily="18" charset="0"/>
                <a:cs typeface="Times New Roman" panose="02020603050405020304" pitchFamily="18" charset="0"/>
              </a:rPr>
              <a:t>of </a:t>
            </a:r>
            <a:r>
              <a:rPr lang="en-US" sz="1400" dirty="0">
                <a:solidFill>
                  <a:prstClr val="black"/>
                </a:solidFill>
                <a:latin typeface="Times New Roman" panose="02020603050405020304" pitchFamily="18" charset="0"/>
                <a:cs typeface="Times New Roman" panose="02020603050405020304" pitchFamily="18" charset="0"/>
              </a:rPr>
              <a:t>the </a:t>
            </a:r>
            <a:r>
              <a:rPr lang="en-US" sz="1400" spc="-5" dirty="0">
                <a:solidFill>
                  <a:prstClr val="black"/>
                </a:solidFill>
                <a:latin typeface="Times New Roman" panose="02020603050405020304" pitchFamily="18" charset="0"/>
                <a:cs typeface="Times New Roman" panose="02020603050405020304" pitchFamily="18" charset="0"/>
              </a:rPr>
              <a:t>struggle between </a:t>
            </a:r>
            <a:r>
              <a:rPr lang="en-US" sz="1400" dirty="0">
                <a:solidFill>
                  <a:prstClr val="black"/>
                </a:solidFill>
                <a:latin typeface="Times New Roman" panose="02020603050405020304" pitchFamily="18" charset="0"/>
                <a:cs typeface="Times New Roman" panose="02020603050405020304" pitchFamily="18" charset="0"/>
              </a:rPr>
              <a:t>those </a:t>
            </a:r>
            <a:r>
              <a:rPr lang="en-US" sz="1400" spc="-5" dirty="0">
                <a:solidFill>
                  <a:prstClr val="black"/>
                </a:solidFill>
                <a:latin typeface="Times New Roman" panose="02020603050405020304" pitchFamily="18" charset="0"/>
                <a:cs typeface="Times New Roman" panose="02020603050405020304" pitchFamily="18" charset="0"/>
              </a:rPr>
              <a:t>who want </a:t>
            </a:r>
            <a:r>
              <a:rPr lang="en-US" sz="1400" dirty="0">
                <a:solidFill>
                  <a:prstClr val="black"/>
                </a:solidFill>
                <a:latin typeface="Times New Roman" panose="02020603050405020304" pitchFamily="18" charset="0"/>
                <a:cs typeface="Times New Roman" panose="02020603050405020304" pitchFamily="18" charset="0"/>
              </a:rPr>
              <a:t>to </a:t>
            </a:r>
            <a:r>
              <a:rPr lang="en-US" sz="1400" spc="-5" dirty="0">
                <a:solidFill>
                  <a:prstClr val="black"/>
                </a:solidFill>
                <a:latin typeface="Times New Roman" panose="02020603050405020304" pitchFamily="18" charset="0"/>
                <a:cs typeface="Times New Roman" panose="02020603050405020304" pitchFamily="18" charset="0"/>
              </a:rPr>
              <a:t>protect </a:t>
            </a:r>
            <a:r>
              <a:rPr lang="en-US" sz="1400" dirty="0">
                <a:solidFill>
                  <a:prstClr val="black"/>
                </a:solidFill>
                <a:latin typeface="Times New Roman" panose="02020603050405020304" pitchFamily="18" charset="0"/>
                <a:cs typeface="Times New Roman" panose="02020603050405020304" pitchFamily="18" charset="0"/>
              </a:rPr>
              <a:t>the city </a:t>
            </a:r>
            <a:r>
              <a:rPr lang="en-US" sz="1400" spc="-5" dirty="0">
                <a:solidFill>
                  <a:prstClr val="black"/>
                </a:solidFill>
                <a:latin typeface="Times New Roman" panose="02020603050405020304" pitchFamily="18" charset="0"/>
                <a:cs typeface="Times New Roman" panose="02020603050405020304" pitchFamily="18" charset="0"/>
              </a:rPr>
              <a:t>and </a:t>
            </a:r>
            <a:r>
              <a:rPr lang="en-US" sz="1400" dirty="0">
                <a:solidFill>
                  <a:prstClr val="black"/>
                </a:solidFill>
                <a:latin typeface="Times New Roman" panose="02020603050405020304" pitchFamily="18" charset="0"/>
                <a:cs typeface="Times New Roman" panose="02020603050405020304" pitchFamily="18" charset="0"/>
              </a:rPr>
              <a:t>live in a </a:t>
            </a:r>
            <a:r>
              <a:rPr lang="en-US" sz="1400" spc="-5" dirty="0">
                <a:solidFill>
                  <a:prstClr val="black"/>
                </a:solidFill>
                <a:latin typeface="Times New Roman" panose="02020603050405020304" pitchFamily="18" charset="0"/>
                <a:cs typeface="Times New Roman" panose="02020603050405020304" pitchFamily="18" charset="0"/>
              </a:rPr>
              <a:t>peaceful world and </a:t>
            </a:r>
            <a:r>
              <a:rPr lang="en-US" sz="1400" dirty="0">
                <a:solidFill>
                  <a:prstClr val="black"/>
                </a:solidFill>
                <a:latin typeface="Times New Roman" panose="02020603050405020304" pitchFamily="18" charset="0"/>
                <a:cs typeface="Times New Roman" panose="02020603050405020304" pitchFamily="18" charset="0"/>
              </a:rPr>
              <a:t>those </a:t>
            </a:r>
            <a:r>
              <a:rPr lang="en-US" sz="1400" spc="-5" dirty="0">
                <a:solidFill>
                  <a:prstClr val="black"/>
                </a:solidFill>
                <a:latin typeface="Times New Roman" panose="02020603050405020304" pitchFamily="18" charset="0"/>
                <a:cs typeface="Times New Roman" panose="02020603050405020304" pitchFamily="18" charset="0"/>
              </a:rPr>
              <a:t>who </a:t>
            </a:r>
            <a:r>
              <a:rPr lang="en-US" sz="1400" dirty="0">
                <a:solidFill>
                  <a:prstClr val="black"/>
                </a:solidFill>
                <a:latin typeface="Times New Roman" panose="02020603050405020304" pitchFamily="18" charset="0"/>
                <a:cs typeface="Times New Roman" panose="02020603050405020304" pitchFamily="18" charset="0"/>
              </a:rPr>
              <a:t>want to </a:t>
            </a:r>
            <a:r>
              <a:rPr lang="en-US" sz="1400" spc="-5" dirty="0">
                <a:solidFill>
                  <a:prstClr val="black"/>
                </a:solidFill>
                <a:latin typeface="Times New Roman" panose="02020603050405020304" pitchFamily="18" charset="0"/>
                <a:cs typeface="Times New Roman" panose="02020603050405020304" pitchFamily="18" charset="0"/>
              </a:rPr>
              <a:t>make profit </a:t>
            </a:r>
            <a:r>
              <a:rPr lang="en-US" sz="1400" dirty="0">
                <a:solidFill>
                  <a:prstClr val="black"/>
                </a:solidFill>
                <a:latin typeface="Times New Roman" panose="02020603050405020304" pitchFamily="18" charset="0"/>
                <a:cs typeface="Times New Roman" panose="02020603050405020304" pitchFamily="18" charset="0"/>
              </a:rPr>
              <a:t>out  of </a:t>
            </a:r>
            <a:r>
              <a:rPr lang="en-US" sz="1400" spc="-5" dirty="0">
                <a:solidFill>
                  <a:prstClr val="black"/>
                </a:solidFill>
                <a:latin typeface="Times New Roman" panose="02020603050405020304" pitchFamily="18" charset="0"/>
                <a:cs typeface="Times New Roman" panose="02020603050405020304" pitchFamily="18" charset="0"/>
              </a:rPr>
              <a:t>whatever</a:t>
            </a:r>
            <a:r>
              <a:rPr lang="ro-RO" sz="1400" spc="-5" dirty="0">
                <a:solidFill>
                  <a:prstClr val="black"/>
                </a:solidFill>
                <a:latin typeface="Times New Roman" panose="02020603050405020304" pitchFamily="18" charset="0"/>
                <a:cs typeface="Times New Roman" panose="02020603050405020304" pitchFamily="18" charset="0"/>
              </a:rPr>
              <a:t> </a:t>
            </a:r>
            <a:r>
              <a:rPr lang="en-US" sz="1400" dirty="0">
                <a:solidFill>
                  <a:prstClr val="black"/>
                </a:solidFill>
                <a:latin typeface="Times New Roman" panose="02020603050405020304" pitchFamily="18" charset="0"/>
                <a:cs typeface="Times New Roman" panose="02020603050405020304" pitchFamily="18" charset="0"/>
              </a:rPr>
              <a:t>they can </a:t>
            </a:r>
            <a:r>
              <a:rPr lang="en-US" sz="1400" spc="-5" dirty="0">
                <a:solidFill>
                  <a:prstClr val="black"/>
                </a:solidFill>
                <a:latin typeface="Times New Roman" panose="02020603050405020304" pitchFamily="18" charset="0"/>
                <a:cs typeface="Times New Roman" panose="02020603050405020304" pitchFamily="18" charset="0"/>
              </a:rPr>
              <a:t>sell even </a:t>
            </a:r>
            <a:r>
              <a:rPr lang="en-US" sz="1400" dirty="0">
                <a:solidFill>
                  <a:prstClr val="black"/>
                </a:solidFill>
                <a:latin typeface="Times New Roman" panose="02020603050405020304" pitchFamily="18" charset="0"/>
                <a:cs typeface="Times New Roman" panose="02020603050405020304" pitchFamily="18" charset="0"/>
              </a:rPr>
              <a:t>if this </a:t>
            </a:r>
            <a:r>
              <a:rPr lang="en-US" sz="1400" spc="-5" dirty="0">
                <a:solidFill>
                  <a:prstClr val="black"/>
                </a:solidFill>
                <a:latin typeface="Times New Roman" panose="02020603050405020304" pitchFamily="18" charset="0"/>
                <a:cs typeface="Times New Roman" panose="02020603050405020304" pitchFamily="18" charset="0"/>
              </a:rPr>
              <a:t>causes </a:t>
            </a:r>
            <a:r>
              <a:rPr lang="en-US" sz="1400" dirty="0">
                <a:solidFill>
                  <a:prstClr val="black"/>
                </a:solidFill>
                <a:latin typeface="Times New Roman" panose="02020603050405020304" pitchFamily="18" charset="0"/>
                <a:cs typeface="Times New Roman" panose="02020603050405020304" pitchFamily="18" charset="0"/>
              </a:rPr>
              <a:t>the </a:t>
            </a:r>
            <a:r>
              <a:rPr lang="en-US" sz="1400" spc="-5" dirty="0">
                <a:solidFill>
                  <a:prstClr val="black"/>
                </a:solidFill>
                <a:latin typeface="Times New Roman" panose="02020603050405020304" pitchFamily="18" charset="0"/>
                <a:cs typeface="Times New Roman" panose="02020603050405020304" pitchFamily="18" charset="0"/>
              </a:rPr>
              <a:t>losses of p</a:t>
            </a:r>
            <a:r>
              <a:rPr lang="en-US" sz="1400" dirty="0">
                <a:solidFill>
                  <a:prstClr val="black"/>
                </a:solidFill>
                <a:latin typeface="Times New Roman" panose="02020603050405020304" pitchFamily="18" charset="0"/>
                <a:cs typeface="Times New Roman" panose="02020603050405020304" pitchFamily="18" charset="0"/>
              </a:rPr>
              <a:t>eople’s lives </a:t>
            </a:r>
            <a:r>
              <a:rPr lang="en-US" sz="1400" spc="-5" dirty="0">
                <a:solidFill>
                  <a:prstClr val="black"/>
                </a:solidFill>
                <a:latin typeface="Times New Roman" panose="02020603050405020304" pitchFamily="18" charset="0"/>
                <a:cs typeface="Times New Roman" panose="02020603050405020304" pitchFamily="18" charset="0"/>
              </a:rPr>
              <a:t>and </a:t>
            </a:r>
            <a:r>
              <a:rPr lang="en-US" sz="1400" dirty="0">
                <a:solidFill>
                  <a:prstClr val="black"/>
                </a:solidFill>
                <a:latin typeface="Times New Roman" panose="02020603050405020304" pitchFamily="18" charset="0"/>
                <a:cs typeface="Times New Roman" panose="02020603050405020304" pitchFamily="18" charset="0"/>
              </a:rPr>
              <a:t>the </a:t>
            </a:r>
            <a:r>
              <a:rPr lang="en-US" sz="1400" spc="-5" dirty="0">
                <a:solidFill>
                  <a:prstClr val="black"/>
                </a:solidFill>
                <a:latin typeface="Times New Roman" panose="02020603050405020304" pitchFamily="18" charset="0"/>
                <a:cs typeface="Times New Roman" panose="02020603050405020304" pitchFamily="18" charset="0"/>
              </a:rPr>
              <a:t>destruction  </a:t>
            </a:r>
            <a:r>
              <a:rPr lang="en-US" sz="1400" dirty="0">
                <a:solidFill>
                  <a:prstClr val="black"/>
                </a:solidFill>
                <a:latin typeface="Times New Roman" panose="02020603050405020304" pitchFamily="18" charset="0"/>
                <a:cs typeface="Times New Roman" panose="02020603050405020304" pitchFamily="18" charset="0"/>
              </a:rPr>
              <a:t>of this </a:t>
            </a:r>
            <a:r>
              <a:rPr lang="en-US" sz="1400" spc="-5" dirty="0">
                <a:solidFill>
                  <a:prstClr val="black"/>
                </a:solidFill>
                <a:latin typeface="Times New Roman" panose="02020603050405020304" pitchFamily="18" charset="0"/>
                <a:cs typeface="Times New Roman" panose="02020603050405020304" pitchFamily="18" charset="0"/>
              </a:rPr>
              <a:t>beloved</a:t>
            </a:r>
            <a:r>
              <a:rPr lang="en-US" sz="1400" spc="-10" dirty="0">
                <a:solidFill>
                  <a:prstClr val="black"/>
                </a:solidFill>
                <a:latin typeface="Times New Roman" panose="02020603050405020304" pitchFamily="18" charset="0"/>
                <a:cs typeface="Times New Roman" panose="02020603050405020304" pitchFamily="18" charset="0"/>
              </a:rPr>
              <a:t> </a:t>
            </a:r>
            <a:r>
              <a:rPr lang="en-US" sz="1400" spc="-5" dirty="0">
                <a:solidFill>
                  <a:prstClr val="black"/>
                </a:solidFill>
                <a:latin typeface="Times New Roman" panose="02020603050405020304" pitchFamily="18" charset="0"/>
                <a:cs typeface="Times New Roman" panose="02020603050405020304" pitchFamily="18" charset="0"/>
              </a:rPr>
              <a:t>city.</a:t>
            </a:r>
            <a:r>
              <a:rPr lang="ro-RO" sz="1400" spc="-5" dirty="0">
                <a:solidFill>
                  <a:prstClr val="black"/>
                </a:solidFill>
                <a:latin typeface="Times New Roman" panose="02020603050405020304" pitchFamily="18" charset="0"/>
                <a:cs typeface="Times New Roman" panose="02020603050405020304" pitchFamily="18" charset="0"/>
              </a:rPr>
              <a:t> </a:t>
            </a:r>
            <a:endParaRPr kumimoji="0"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12700" marR="73025" lvl="0" indent="0" algn="just" defTabSz="914400" rtl="0" eaLnBrk="1" fontAlgn="auto" latinLnBrk="0" hangingPunct="1">
              <a:lnSpc>
                <a:spcPct val="150000"/>
              </a:lnSpc>
              <a:spcBef>
                <a:spcPts val="1010"/>
              </a:spcBef>
              <a:spcAft>
                <a:spcPts val="0"/>
              </a:spcAft>
              <a:buClrTx/>
              <a:buSzTx/>
              <a:buFontTx/>
              <a:buNone/>
              <a:tabLst/>
              <a:defRPr/>
            </a:pPr>
            <a:endParaRPr kumimoji="0"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 name="Footer Placeholder 3">
            <a:extLst>
              <a:ext uri="{FF2B5EF4-FFF2-40B4-BE49-F238E27FC236}">
                <a16:creationId xmlns:a16="http://schemas.microsoft.com/office/drawing/2014/main" id="{092E0B82-CCE5-4D28-B176-2FB29BDA977E}"/>
              </a:ext>
            </a:extLst>
          </p:cNvPr>
          <p:cNvSpPr>
            <a:spLocks noGrp="1"/>
          </p:cNvSpPr>
          <p:nvPr>
            <p:ph type="ftr" sz="quarter" idx="11"/>
          </p:nvPr>
        </p:nvSpPr>
        <p:spPr/>
        <p:txBody>
          <a:bodyPr/>
          <a:lstStyle/>
          <a:p>
            <a:pPr algn="ctr"/>
            <a:r>
              <a:rPr lang="it-IT" dirty="0"/>
              <a:t>136</a:t>
            </a:r>
          </a:p>
        </p:txBody>
      </p:sp>
    </p:spTree>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spd="slow" advClick="0" advTm="800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A367B68-D1CB-4000-966D-071010750624}"/>
              </a:ext>
            </a:extLst>
          </p:cNvPr>
          <p:cNvPicPr>
            <a:picLocks noChangeAspect="1"/>
          </p:cNvPicPr>
          <p:nvPr/>
        </p:nvPicPr>
        <p:blipFill>
          <a:blip r:embed="rId2"/>
          <a:stretch>
            <a:fillRect/>
          </a:stretch>
        </p:blipFill>
        <p:spPr>
          <a:xfrm>
            <a:off x="1380661" y="303838"/>
            <a:ext cx="1967203" cy="2362568"/>
          </a:xfrm>
          <a:prstGeom prst="rect">
            <a:avLst/>
          </a:prstGeom>
        </p:spPr>
      </p:pic>
      <p:sp>
        <p:nvSpPr>
          <p:cNvPr id="3" name="Rectangle 2">
            <a:extLst>
              <a:ext uri="{FF2B5EF4-FFF2-40B4-BE49-F238E27FC236}">
                <a16:creationId xmlns:a16="http://schemas.microsoft.com/office/drawing/2014/main" id="{EF0DB6CC-B28A-45BB-9573-C2D0DF8D8A28}"/>
              </a:ext>
            </a:extLst>
          </p:cNvPr>
          <p:cNvSpPr/>
          <p:nvPr/>
        </p:nvSpPr>
        <p:spPr>
          <a:xfrm>
            <a:off x="3779912" y="476672"/>
            <a:ext cx="5256584" cy="954107"/>
          </a:xfrm>
          <a:prstGeom prst="rect">
            <a:avLst/>
          </a:prstGeom>
        </p:spPr>
        <p:txBody>
          <a:bodyPr wrap="square">
            <a:spAutoFit/>
          </a:bodyPr>
          <a:lstStyle/>
          <a:p>
            <a:r>
              <a:rPr lang="en-US" sz="1400" dirty="0">
                <a:latin typeface="Times New Roman" panose="02020603050405020304" pitchFamily="18" charset="0"/>
                <a:cs typeface="Times New Roman" panose="02020603050405020304" pitchFamily="18" charset="0"/>
              </a:rPr>
              <a:t>The quote comes as Q’s graduation date draws near. He realizes that, although the people around him have been indeed materialistic and “unreal”, he still treasures the memories he has with them. That’s precisely why graduating makes him feel a little sad.</a:t>
            </a:r>
            <a:endParaRPr lang="ro-RO" sz="1400"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FAC27DA6-DAA8-469B-9065-38021887623F}"/>
              </a:ext>
            </a:extLst>
          </p:cNvPr>
          <p:cNvPicPr>
            <a:picLocks noChangeAspect="1"/>
          </p:cNvPicPr>
          <p:nvPr/>
        </p:nvPicPr>
        <p:blipFill>
          <a:blip r:embed="rId3"/>
          <a:stretch>
            <a:fillRect/>
          </a:stretch>
        </p:blipFill>
        <p:spPr>
          <a:xfrm>
            <a:off x="1380661" y="2871558"/>
            <a:ext cx="1967203" cy="2246190"/>
          </a:xfrm>
          <a:prstGeom prst="rect">
            <a:avLst/>
          </a:prstGeom>
        </p:spPr>
      </p:pic>
      <p:sp>
        <p:nvSpPr>
          <p:cNvPr id="5" name="Rectangle 4">
            <a:extLst>
              <a:ext uri="{FF2B5EF4-FFF2-40B4-BE49-F238E27FC236}">
                <a16:creationId xmlns:a16="http://schemas.microsoft.com/office/drawing/2014/main" id="{0DDF0F32-D2D5-42BA-8E4C-BEFDBB806915}"/>
              </a:ext>
            </a:extLst>
          </p:cNvPr>
          <p:cNvSpPr/>
          <p:nvPr/>
        </p:nvSpPr>
        <p:spPr>
          <a:xfrm>
            <a:off x="3707904" y="2186280"/>
            <a:ext cx="5328592" cy="738664"/>
          </a:xfrm>
          <a:prstGeom prst="rect">
            <a:avLst/>
          </a:prstGeom>
        </p:spPr>
        <p:txBody>
          <a:bodyPr wrap="square">
            <a:spAutoFit/>
          </a:bodyPr>
          <a:lstStyle/>
          <a:p>
            <a:r>
              <a:rPr lang="en-US" sz="1400" dirty="0">
                <a:latin typeface="Times New Roman" panose="02020603050405020304" pitchFamily="18" charset="0"/>
                <a:cs typeface="Times New Roman" panose="02020603050405020304" pitchFamily="18" charset="0"/>
              </a:rPr>
              <a:t>Sometimes leaving something/someone can be the only way to set yourself free. It's hard to leave when you have so many reasons to stay, but once you do, you won't look back.</a:t>
            </a:r>
            <a:endParaRPr lang="ro-RO" sz="1400" dirty="0">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FF0E14F0-ABCA-4890-A680-F2E297078EBA}"/>
              </a:ext>
            </a:extLst>
          </p:cNvPr>
          <p:cNvSpPr/>
          <p:nvPr/>
        </p:nvSpPr>
        <p:spPr>
          <a:xfrm>
            <a:off x="3730376" y="3299270"/>
            <a:ext cx="5234111" cy="2462213"/>
          </a:xfrm>
          <a:prstGeom prst="rect">
            <a:avLst/>
          </a:prstGeom>
        </p:spPr>
        <p:txBody>
          <a:bodyPr wrap="square">
            <a:spAutoFit/>
          </a:bodyPr>
          <a:lstStyle/>
          <a:p>
            <a:r>
              <a:rPr lang="en-US" sz="1400" b="1" dirty="0">
                <a:latin typeface="Times New Roman" panose="02020603050405020304" pitchFamily="18" charset="0"/>
                <a:cs typeface="Times New Roman" panose="02020603050405020304" pitchFamily="18" charset="0"/>
              </a:rPr>
              <a:t>Activity 12. Read the following honorable mentions from the novel and explain what they mean taking into account the plot and at the same time, your own life experience.</a:t>
            </a:r>
          </a:p>
          <a:p>
            <a:endParaRPr lang="en-US" sz="14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“Stop looking at the sky, otherwise one day you will lower your eyes and you will notice that you also flew away.”</a:t>
            </a:r>
          </a:p>
          <a:p>
            <a:r>
              <a:rPr lang="en-US" sz="1400" dirty="0">
                <a:latin typeface="Times New Roman" panose="02020603050405020304" pitchFamily="18" charset="0"/>
                <a:cs typeface="Times New Roman" panose="02020603050405020304" pitchFamily="18" charset="0"/>
              </a:rPr>
              <a:t>“If you don't imagine, nothing ever happens at all.”</a:t>
            </a:r>
          </a:p>
          <a:p>
            <a:r>
              <a:rPr lang="en-US" sz="1400" dirty="0">
                <a:latin typeface="Times New Roman" panose="02020603050405020304" pitchFamily="18" charset="0"/>
                <a:cs typeface="Times New Roman" panose="02020603050405020304" pitchFamily="18" charset="0"/>
              </a:rPr>
              <a:t>“Humans lack good mirrors. It’s so hard for anyone to show us how we look, and so hard for us to show anyone how we feel.”</a:t>
            </a:r>
          </a:p>
          <a:p>
            <a:r>
              <a:rPr lang="en-US" sz="1400" dirty="0">
                <a:latin typeface="Times New Roman" panose="02020603050405020304" pitchFamily="18" charset="0"/>
                <a:cs typeface="Times New Roman" panose="02020603050405020304" pitchFamily="18" charset="0"/>
              </a:rPr>
              <a:t>“I thought I was made out of paper. That I was the light and fragile one, not the others. Here is where the problem laid.”</a:t>
            </a:r>
          </a:p>
        </p:txBody>
      </p:sp>
      <p:sp>
        <p:nvSpPr>
          <p:cNvPr id="8" name="Footer Placeholder 7">
            <a:extLst>
              <a:ext uri="{FF2B5EF4-FFF2-40B4-BE49-F238E27FC236}">
                <a16:creationId xmlns:a16="http://schemas.microsoft.com/office/drawing/2014/main" id="{03012B63-3F83-4BA8-B9D7-562192C672F0}"/>
              </a:ext>
            </a:extLst>
          </p:cNvPr>
          <p:cNvSpPr>
            <a:spLocks noGrp="1"/>
          </p:cNvSpPr>
          <p:nvPr>
            <p:ph type="ftr" sz="quarter" idx="11"/>
          </p:nvPr>
        </p:nvSpPr>
        <p:spPr/>
        <p:txBody>
          <a:bodyPr/>
          <a:lstStyle/>
          <a:p>
            <a:pPr algn="ctr"/>
            <a:r>
              <a:rPr lang="ro-RO" dirty="0"/>
              <a:t>11</a:t>
            </a:r>
            <a:endParaRPr lang="it-IT" dirty="0"/>
          </a:p>
        </p:txBody>
      </p:sp>
    </p:spTree>
    <p:extLst>
      <p:ext uri="{BB962C8B-B14F-4D97-AF65-F5344CB8AC3E}">
        <p14:creationId xmlns:p14="http://schemas.microsoft.com/office/powerpoint/2010/main" val="2600272880"/>
      </p:ext>
    </p:extLst>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spd="slow" advClick="0" advTm="8000"/>
    </mc:Fallback>
  </mc:AlternateContent>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C270443-4386-4D32-921B-DB5EAA2222A0}"/>
              </a:ext>
            </a:extLst>
          </p:cNvPr>
          <p:cNvSpPr/>
          <p:nvPr/>
        </p:nvSpPr>
        <p:spPr>
          <a:xfrm>
            <a:off x="1404045" y="44624"/>
            <a:ext cx="7632451" cy="6227154"/>
          </a:xfrm>
          <a:prstGeom prst="rect">
            <a:avLst/>
          </a:prstGeom>
        </p:spPr>
        <p:txBody>
          <a:bodyPr wrap="square">
            <a:spAutoFit/>
          </a:bodyPr>
          <a:lstStyle/>
          <a:p>
            <a:pPr marL="12700" marR="73025" lvl="0" algn="just">
              <a:lnSpc>
                <a:spcPct val="150000"/>
              </a:lnSpc>
              <a:spcBef>
                <a:spcPts val="1010"/>
              </a:spcBef>
              <a:defRPr/>
            </a:pPr>
            <a:r>
              <a:rPr lang="en-US" sz="1400" spc="-10" dirty="0">
                <a:solidFill>
                  <a:prstClr val="black"/>
                </a:solidFill>
                <a:latin typeface="Times New Roman" panose="02020603050405020304" pitchFamily="18" charset="0"/>
                <a:cs typeface="Times New Roman" panose="02020603050405020304" pitchFamily="18" charset="0"/>
              </a:rPr>
              <a:t>In </a:t>
            </a:r>
            <a:r>
              <a:rPr lang="en-US" sz="1400" dirty="0">
                <a:solidFill>
                  <a:prstClr val="black"/>
                </a:solidFill>
                <a:latin typeface="Times New Roman" panose="02020603050405020304" pitchFamily="18" charset="0"/>
                <a:cs typeface="Times New Roman" panose="02020603050405020304" pitchFamily="18" charset="0"/>
              </a:rPr>
              <a:t>the </a:t>
            </a:r>
            <a:r>
              <a:rPr lang="en-US" sz="1400" spc="-5" dirty="0">
                <a:solidFill>
                  <a:prstClr val="black"/>
                </a:solidFill>
                <a:latin typeface="Times New Roman" panose="02020603050405020304" pitchFamily="18" charset="0"/>
                <a:cs typeface="Times New Roman" panose="02020603050405020304" pitchFamily="18" charset="0"/>
              </a:rPr>
              <a:t>end, </a:t>
            </a:r>
            <a:r>
              <a:rPr lang="en-US" sz="1400" dirty="0">
                <a:solidFill>
                  <a:prstClr val="black"/>
                </a:solidFill>
                <a:latin typeface="Times New Roman" panose="02020603050405020304" pitchFamily="18" charset="0"/>
                <a:cs typeface="Times New Roman" panose="02020603050405020304" pitchFamily="18" charset="0"/>
              </a:rPr>
              <a:t>some people </a:t>
            </a:r>
            <a:r>
              <a:rPr lang="en-US" sz="1400" spc="-5" dirty="0">
                <a:solidFill>
                  <a:prstClr val="black"/>
                </a:solidFill>
                <a:latin typeface="Times New Roman" panose="02020603050405020304" pitchFamily="18" charset="0"/>
                <a:cs typeface="Times New Roman" panose="02020603050405020304" pitchFamily="18" charset="0"/>
              </a:rPr>
              <a:t>defending </a:t>
            </a:r>
            <a:r>
              <a:rPr lang="en-US" sz="1400" dirty="0">
                <a:solidFill>
                  <a:prstClr val="black"/>
                </a:solidFill>
                <a:latin typeface="Times New Roman" panose="02020603050405020304" pitchFamily="18" charset="0"/>
                <a:cs typeface="Times New Roman" panose="02020603050405020304" pitchFamily="18" charset="0"/>
              </a:rPr>
              <a:t>the </a:t>
            </a:r>
            <a:r>
              <a:rPr lang="en-US" sz="1400" spc="5" dirty="0">
                <a:solidFill>
                  <a:prstClr val="black"/>
                </a:solidFill>
                <a:latin typeface="Times New Roman" panose="02020603050405020304" pitchFamily="18" charset="0"/>
                <a:cs typeface="Times New Roman" panose="02020603050405020304" pitchFamily="18" charset="0"/>
              </a:rPr>
              <a:t>city </a:t>
            </a:r>
            <a:r>
              <a:rPr lang="en-US" sz="1400" spc="-5" dirty="0">
                <a:solidFill>
                  <a:prstClr val="black"/>
                </a:solidFill>
                <a:latin typeface="Times New Roman" panose="02020603050405020304" pitchFamily="18" charset="0"/>
                <a:cs typeface="Times New Roman" panose="02020603050405020304" pitchFamily="18" charset="0"/>
              </a:rPr>
              <a:t>sacrifice themselves and </a:t>
            </a:r>
            <a:r>
              <a:rPr lang="en-US" sz="1400" dirty="0">
                <a:solidFill>
                  <a:prstClr val="black"/>
                </a:solidFill>
                <a:latin typeface="Times New Roman" panose="02020603050405020304" pitchFamily="18" charset="0"/>
                <a:cs typeface="Times New Roman" panose="02020603050405020304" pitchFamily="18" charset="0"/>
              </a:rPr>
              <a:t>kill the greedy ones</a:t>
            </a:r>
            <a:r>
              <a:rPr lang="en-US" sz="1400" spc="5" dirty="0">
                <a:solidFill>
                  <a:prstClr val="black"/>
                </a:solidFill>
                <a:latin typeface="Times New Roman" panose="02020603050405020304" pitchFamily="18" charset="0"/>
                <a:cs typeface="Times New Roman" panose="02020603050405020304" pitchFamily="18" charset="0"/>
              </a:rPr>
              <a:t> </a:t>
            </a:r>
            <a:r>
              <a:rPr lang="en-US" sz="1400" spc="-5" dirty="0">
                <a:solidFill>
                  <a:prstClr val="black"/>
                </a:solidFill>
                <a:latin typeface="Times New Roman" panose="02020603050405020304" pitchFamily="18" charset="0"/>
                <a:cs typeface="Times New Roman" panose="02020603050405020304" pitchFamily="18" charset="0"/>
              </a:rPr>
              <a:t>who</a:t>
            </a:r>
            <a:endParaRPr lang="en-US" sz="1400" dirty="0">
              <a:solidFill>
                <a:prstClr val="black"/>
              </a:solidFill>
              <a:latin typeface="Times New Roman" panose="02020603050405020304" pitchFamily="18" charset="0"/>
              <a:cs typeface="Times New Roman" panose="02020603050405020304" pitchFamily="18" charset="0"/>
            </a:endParaRPr>
          </a:p>
          <a:p>
            <a:pPr marL="12700" lvl="0" algn="just">
              <a:lnSpc>
                <a:spcPct val="150000"/>
              </a:lnSpc>
              <a:spcBef>
                <a:spcPts val="145"/>
              </a:spcBef>
              <a:defRPr/>
            </a:pPr>
            <a:r>
              <a:rPr lang="en-US" sz="1400" spc="-5" dirty="0">
                <a:solidFill>
                  <a:prstClr val="black"/>
                </a:solidFill>
                <a:latin typeface="Times New Roman" panose="02020603050405020304" pitchFamily="18" charset="0"/>
                <a:cs typeface="Times New Roman" panose="02020603050405020304" pitchFamily="18" charset="0"/>
              </a:rPr>
              <a:t>make profit </a:t>
            </a:r>
            <a:r>
              <a:rPr lang="en-US" sz="1400" dirty="0">
                <a:solidFill>
                  <a:prstClr val="black"/>
                </a:solidFill>
                <a:latin typeface="Times New Roman" panose="02020603050405020304" pitchFamily="18" charset="0"/>
                <a:cs typeface="Times New Roman" panose="02020603050405020304" pitchFamily="18" charset="0"/>
              </a:rPr>
              <a:t>out of the </a:t>
            </a:r>
            <a:r>
              <a:rPr lang="en-US" sz="1400" spc="-5" dirty="0">
                <a:solidFill>
                  <a:prstClr val="black"/>
                </a:solidFill>
                <a:latin typeface="Times New Roman" panose="02020603050405020304" pitchFamily="18" charset="0"/>
                <a:cs typeface="Times New Roman" panose="02020603050405020304" pitchFamily="18" charset="0"/>
              </a:rPr>
              <a:t>historical sights and </a:t>
            </a:r>
            <a:r>
              <a:rPr lang="en-US" sz="1400" dirty="0">
                <a:solidFill>
                  <a:prstClr val="black"/>
                </a:solidFill>
                <a:latin typeface="Times New Roman" panose="02020603050405020304" pitchFamily="18" charset="0"/>
                <a:cs typeface="Times New Roman" panose="02020603050405020304" pitchFamily="18" charset="0"/>
              </a:rPr>
              <a:t>this can be </a:t>
            </a:r>
            <a:r>
              <a:rPr lang="en-US" sz="1400" spc="-5" dirty="0">
                <a:solidFill>
                  <a:prstClr val="black"/>
                </a:solidFill>
                <a:latin typeface="Times New Roman" panose="02020603050405020304" pitchFamily="18" charset="0"/>
                <a:cs typeface="Times New Roman" panose="02020603050405020304" pitchFamily="18" charset="0"/>
              </a:rPr>
              <a:t>seen as </a:t>
            </a:r>
            <a:r>
              <a:rPr lang="en-US" sz="1400" dirty="0">
                <a:solidFill>
                  <a:prstClr val="black"/>
                </a:solidFill>
                <a:latin typeface="Times New Roman" panose="02020603050405020304" pitchFamily="18" charset="0"/>
                <a:cs typeface="Times New Roman" panose="02020603050405020304" pitchFamily="18" charset="0"/>
              </a:rPr>
              <a:t>a </a:t>
            </a:r>
            <a:r>
              <a:rPr lang="en-US" sz="1400" spc="-5" dirty="0">
                <a:solidFill>
                  <a:prstClr val="black"/>
                </a:solidFill>
                <a:latin typeface="Times New Roman" panose="02020603050405020304" pitchFamily="18" charset="0"/>
                <a:cs typeface="Times New Roman" panose="02020603050405020304" pitchFamily="18" charset="0"/>
              </a:rPr>
              <a:t>memento </a:t>
            </a:r>
            <a:r>
              <a:rPr lang="en-US" sz="1400" dirty="0">
                <a:solidFill>
                  <a:prstClr val="black"/>
                </a:solidFill>
                <a:latin typeface="Times New Roman" panose="02020603050405020304" pitchFamily="18" charset="0"/>
                <a:cs typeface="Times New Roman" panose="02020603050405020304" pitchFamily="18" charset="0"/>
              </a:rPr>
              <a:t>for</a:t>
            </a:r>
            <a:r>
              <a:rPr lang="en-US" sz="1400" spc="70" dirty="0">
                <a:solidFill>
                  <a:prstClr val="black"/>
                </a:solidFill>
                <a:latin typeface="Times New Roman" panose="02020603050405020304" pitchFamily="18" charset="0"/>
                <a:cs typeface="Times New Roman" panose="02020603050405020304" pitchFamily="18" charset="0"/>
              </a:rPr>
              <a:t> </a:t>
            </a:r>
            <a:r>
              <a:rPr lang="en-US" sz="1400" spc="-5" dirty="0">
                <a:solidFill>
                  <a:prstClr val="black"/>
                </a:solidFill>
                <a:latin typeface="Times New Roman" panose="02020603050405020304" pitchFamily="18" charset="0"/>
                <a:cs typeface="Times New Roman" panose="02020603050405020304" pitchFamily="18" charset="0"/>
              </a:rPr>
              <a:t>İstanbul.</a:t>
            </a:r>
            <a:endParaRPr lang="en-US" sz="1400" dirty="0">
              <a:solidFill>
                <a:prstClr val="black"/>
              </a:solidFill>
              <a:latin typeface="Times New Roman" panose="02020603050405020304" pitchFamily="18" charset="0"/>
              <a:cs typeface="Times New Roman" panose="02020603050405020304" pitchFamily="18" charset="0"/>
            </a:endParaRPr>
          </a:p>
          <a:p>
            <a:pPr marL="12700" lvl="0" algn="just">
              <a:lnSpc>
                <a:spcPct val="150000"/>
              </a:lnSpc>
              <a:spcBef>
                <a:spcPts val="1150"/>
              </a:spcBef>
              <a:defRPr/>
            </a:pPr>
            <a:r>
              <a:rPr lang="en-US" sz="1400" spc="-5" dirty="0">
                <a:solidFill>
                  <a:prstClr val="black"/>
                </a:solidFill>
                <a:latin typeface="Times New Roman" panose="02020603050405020304" pitchFamily="18" charset="0"/>
                <a:cs typeface="Times New Roman" panose="02020603050405020304" pitchFamily="18" charset="0"/>
              </a:rPr>
              <a:t>The characters </a:t>
            </a:r>
            <a:r>
              <a:rPr lang="en-US" sz="1400" dirty="0">
                <a:solidFill>
                  <a:prstClr val="black"/>
                </a:solidFill>
                <a:latin typeface="Times New Roman" panose="02020603050405020304" pitchFamily="18" charset="0"/>
                <a:cs typeface="Times New Roman" panose="02020603050405020304" pitchFamily="18" charset="0"/>
              </a:rPr>
              <a:t>are </a:t>
            </a:r>
            <a:r>
              <a:rPr lang="en-US" sz="1400" dirty="0" err="1">
                <a:solidFill>
                  <a:prstClr val="black"/>
                </a:solidFill>
                <a:latin typeface="Times New Roman" panose="02020603050405020304" pitchFamily="18" charset="0"/>
                <a:cs typeface="Times New Roman" panose="02020603050405020304" pitchFamily="18" charset="0"/>
              </a:rPr>
              <a:t>Nevzat</a:t>
            </a:r>
            <a:r>
              <a:rPr lang="en-US" sz="1400" dirty="0">
                <a:solidFill>
                  <a:prstClr val="black"/>
                </a:solidFill>
                <a:latin typeface="Times New Roman" panose="02020603050405020304" pitchFamily="18" charset="0"/>
                <a:cs typeface="Times New Roman" panose="02020603050405020304" pitchFamily="18" charset="0"/>
              </a:rPr>
              <a:t>- the </a:t>
            </a:r>
            <a:r>
              <a:rPr lang="en-US" sz="1400" spc="-5" dirty="0">
                <a:solidFill>
                  <a:prstClr val="black"/>
                </a:solidFill>
                <a:latin typeface="Times New Roman" panose="02020603050405020304" pitchFamily="18" charset="0"/>
                <a:cs typeface="Times New Roman" panose="02020603050405020304" pitchFamily="18" charset="0"/>
              </a:rPr>
              <a:t>chief inspector, Demir- </a:t>
            </a:r>
            <a:r>
              <a:rPr lang="en-US" sz="1400" dirty="0">
                <a:solidFill>
                  <a:prstClr val="black"/>
                </a:solidFill>
                <a:latin typeface="Times New Roman" panose="02020603050405020304" pitchFamily="18" charset="0"/>
                <a:cs typeface="Times New Roman" panose="02020603050405020304" pitchFamily="18" charset="0"/>
              </a:rPr>
              <a:t>the </a:t>
            </a:r>
            <a:r>
              <a:rPr lang="en-US" sz="1400" spc="-5" dirty="0">
                <a:solidFill>
                  <a:prstClr val="black"/>
                </a:solidFill>
                <a:latin typeface="Times New Roman" panose="02020603050405020304" pitchFamily="18" charset="0"/>
                <a:cs typeface="Times New Roman" panose="02020603050405020304" pitchFamily="18" charset="0"/>
              </a:rPr>
              <a:t>vet and </a:t>
            </a:r>
            <a:r>
              <a:rPr lang="en-US" sz="1400" spc="-5" dirty="0" err="1">
                <a:solidFill>
                  <a:prstClr val="black"/>
                </a:solidFill>
                <a:latin typeface="Times New Roman" panose="02020603050405020304" pitchFamily="18" charset="0"/>
                <a:cs typeface="Times New Roman" panose="02020603050405020304" pitchFamily="18" charset="0"/>
              </a:rPr>
              <a:t>Yekta</a:t>
            </a:r>
            <a:r>
              <a:rPr lang="en-US" sz="1400" spc="-5" dirty="0">
                <a:solidFill>
                  <a:prstClr val="black"/>
                </a:solidFill>
                <a:latin typeface="Times New Roman" panose="02020603050405020304" pitchFamily="18" charset="0"/>
                <a:cs typeface="Times New Roman" panose="02020603050405020304" pitchFamily="18" charset="0"/>
              </a:rPr>
              <a:t>- </a:t>
            </a:r>
            <a:r>
              <a:rPr lang="en-US" sz="1400" dirty="0">
                <a:solidFill>
                  <a:prstClr val="black"/>
                </a:solidFill>
                <a:latin typeface="Times New Roman" panose="02020603050405020304" pitchFamily="18" charset="0"/>
                <a:cs typeface="Times New Roman" panose="02020603050405020304" pitchFamily="18" charset="0"/>
              </a:rPr>
              <a:t>the</a:t>
            </a:r>
            <a:r>
              <a:rPr lang="en-US" sz="1400" spc="110" dirty="0">
                <a:solidFill>
                  <a:prstClr val="black"/>
                </a:solidFill>
                <a:latin typeface="Times New Roman" panose="02020603050405020304" pitchFamily="18" charset="0"/>
                <a:cs typeface="Times New Roman" panose="02020603050405020304" pitchFamily="18" charset="0"/>
              </a:rPr>
              <a:t> </a:t>
            </a:r>
            <a:r>
              <a:rPr lang="en-US" sz="1400" spc="-5" dirty="0">
                <a:solidFill>
                  <a:prstClr val="black"/>
                </a:solidFill>
                <a:latin typeface="Times New Roman" panose="02020603050405020304" pitchFamily="18" charset="0"/>
                <a:cs typeface="Times New Roman" panose="02020603050405020304" pitchFamily="18" charset="0"/>
              </a:rPr>
              <a:t>architect.</a:t>
            </a:r>
            <a:endParaRPr lang="ro-RO" sz="1400" spc="-5" dirty="0">
              <a:solidFill>
                <a:prstClr val="black"/>
              </a:solidFill>
              <a:latin typeface="Times New Roman" panose="02020603050405020304" pitchFamily="18" charset="0"/>
              <a:cs typeface="Times New Roman" panose="02020603050405020304" pitchFamily="18" charset="0"/>
            </a:endParaRPr>
          </a:p>
          <a:p>
            <a:pPr marL="12700" marR="5080" algn="just">
              <a:lnSpc>
                <a:spcPct val="150000"/>
              </a:lnSpc>
              <a:spcBef>
                <a:spcPts val="1005"/>
              </a:spcBef>
              <a:defRPr/>
            </a:pPr>
            <a:r>
              <a:rPr lang="en-US" sz="1400" spc="-5" dirty="0">
                <a:solidFill>
                  <a:prstClr val="black"/>
                </a:solidFill>
                <a:latin typeface="Times New Roman" panose="02020603050405020304" pitchFamily="18" charset="0"/>
                <a:cs typeface="Times New Roman" panose="02020603050405020304" pitchFamily="18" charset="0"/>
              </a:rPr>
              <a:t>These people grew </a:t>
            </a:r>
            <a:r>
              <a:rPr lang="en-US" sz="1400" dirty="0">
                <a:solidFill>
                  <a:prstClr val="black"/>
                </a:solidFill>
                <a:latin typeface="Times New Roman" panose="02020603050405020304" pitchFamily="18" charset="0"/>
                <a:cs typeface="Times New Roman" panose="02020603050405020304" pitchFamily="18" charset="0"/>
              </a:rPr>
              <a:t>up in the </a:t>
            </a:r>
            <a:r>
              <a:rPr lang="en-US" sz="1400" spc="-5" dirty="0">
                <a:solidFill>
                  <a:prstClr val="black"/>
                </a:solidFill>
                <a:latin typeface="Times New Roman" panose="02020603050405020304" pitchFamily="18" charset="0"/>
                <a:cs typeface="Times New Roman" panose="02020603050405020304" pitchFamily="18" charset="0"/>
              </a:rPr>
              <a:t>same peaceful </a:t>
            </a:r>
            <a:r>
              <a:rPr lang="en-US" sz="1400" dirty="0" err="1">
                <a:solidFill>
                  <a:prstClr val="black"/>
                </a:solidFill>
                <a:latin typeface="Times New Roman" panose="02020603050405020304" pitchFamily="18" charset="0"/>
                <a:cs typeface="Times New Roman" panose="02020603050405020304" pitchFamily="18" charset="0"/>
              </a:rPr>
              <a:t>neighbourhood</a:t>
            </a:r>
            <a:r>
              <a:rPr lang="en-US" sz="1400" dirty="0">
                <a:solidFill>
                  <a:prstClr val="black"/>
                </a:solidFill>
                <a:latin typeface="Times New Roman" panose="02020603050405020304" pitchFamily="18" charset="0"/>
                <a:cs typeface="Times New Roman" panose="02020603050405020304" pitchFamily="18" charset="0"/>
              </a:rPr>
              <a:t> </a:t>
            </a:r>
            <a:r>
              <a:rPr lang="en-US" sz="1400" spc="-5" dirty="0">
                <a:solidFill>
                  <a:prstClr val="black"/>
                </a:solidFill>
                <a:latin typeface="Times New Roman" panose="02020603050405020304" pitchFamily="18" charset="0"/>
                <a:cs typeface="Times New Roman" panose="02020603050405020304" pitchFamily="18" charset="0"/>
              </a:rPr>
              <a:t>called </a:t>
            </a:r>
            <a:r>
              <a:rPr lang="en-US" sz="1400" spc="-5" dirty="0" err="1">
                <a:solidFill>
                  <a:prstClr val="black"/>
                </a:solidFill>
                <a:latin typeface="Times New Roman" panose="02020603050405020304" pitchFamily="18" charset="0"/>
                <a:cs typeface="Times New Roman" panose="02020603050405020304" pitchFamily="18" charset="0"/>
              </a:rPr>
              <a:t>Balat</a:t>
            </a:r>
            <a:r>
              <a:rPr lang="en-US" sz="1400" spc="-5" dirty="0">
                <a:solidFill>
                  <a:prstClr val="black"/>
                </a:solidFill>
                <a:latin typeface="Times New Roman" panose="02020603050405020304" pitchFamily="18" charset="0"/>
                <a:cs typeface="Times New Roman" panose="02020603050405020304" pitchFamily="18" charset="0"/>
              </a:rPr>
              <a:t>. </a:t>
            </a:r>
            <a:r>
              <a:rPr lang="en-US" sz="1400" spc="-10" dirty="0">
                <a:solidFill>
                  <a:prstClr val="black"/>
                </a:solidFill>
                <a:latin typeface="Times New Roman" panose="02020603050405020304" pitchFamily="18" charset="0"/>
                <a:cs typeface="Times New Roman" panose="02020603050405020304" pitchFamily="18" charset="0"/>
              </a:rPr>
              <a:t>It </a:t>
            </a:r>
            <a:r>
              <a:rPr lang="en-US" sz="1400" dirty="0">
                <a:solidFill>
                  <a:prstClr val="black"/>
                </a:solidFill>
                <a:latin typeface="Times New Roman" panose="02020603050405020304" pitchFamily="18" charset="0"/>
                <a:cs typeface="Times New Roman" panose="02020603050405020304" pitchFamily="18" charset="0"/>
              </a:rPr>
              <a:t>is </a:t>
            </a:r>
            <a:r>
              <a:rPr lang="en-US" sz="1400" spc="-5" dirty="0">
                <a:solidFill>
                  <a:prstClr val="black"/>
                </a:solidFill>
                <a:latin typeface="Times New Roman" panose="02020603050405020304" pitchFamily="18" charset="0"/>
                <a:cs typeface="Times New Roman" panose="02020603050405020304" pitchFamily="18" charset="0"/>
              </a:rPr>
              <a:t>near </a:t>
            </a:r>
            <a:r>
              <a:rPr lang="en-US" sz="1400" dirty="0">
                <a:solidFill>
                  <a:prstClr val="black"/>
                </a:solidFill>
                <a:latin typeface="Times New Roman" panose="02020603050405020304" pitchFamily="18" charset="0"/>
                <a:cs typeface="Times New Roman" panose="02020603050405020304" pitchFamily="18" charset="0"/>
              </a:rPr>
              <a:t>the </a:t>
            </a:r>
            <a:r>
              <a:rPr lang="en-US" sz="1400" spc="-5" dirty="0">
                <a:solidFill>
                  <a:prstClr val="black"/>
                </a:solidFill>
                <a:latin typeface="Times New Roman" panose="02020603050405020304" pitchFamily="18" charset="0"/>
                <a:cs typeface="Times New Roman" panose="02020603050405020304" pitchFamily="18" charset="0"/>
              </a:rPr>
              <a:t>historical  peninsula, where all </a:t>
            </a:r>
            <a:r>
              <a:rPr lang="en-US" sz="1400" dirty="0">
                <a:solidFill>
                  <a:prstClr val="black"/>
                </a:solidFill>
                <a:latin typeface="Times New Roman" panose="02020603050405020304" pitchFamily="18" charset="0"/>
                <a:cs typeface="Times New Roman" panose="02020603050405020304" pitchFamily="18" charset="0"/>
              </a:rPr>
              <a:t>the </a:t>
            </a:r>
            <a:r>
              <a:rPr lang="en-US" sz="1400" spc="-5" dirty="0">
                <a:solidFill>
                  <a:prstClr val="black"/>
                </a:solidFill>
                <a:latin typeface="Times New Roman" panose="02020603050405020304" pitchFamily="18" charset="0"/>
                <a:cs typeface="Times New Roman" panose="02020603050405020304" pitchFamily="18" charset="0"/>
              </a:rPr>
              <a:t>corpses </a:t>
            </a:r>
            <a:r>
              <a:rPr lang="en-US" sz="1400" dirty="0">
                <a:solidFill>
                  <a:prstClr val="black"/>
                </a:solidFill>
                <a:latin typeface="Times New Roman" panose="02020603050405020304" pitchFamily="18" charset="0"/>
                <a:cs typeface="Times New Roman" panose="02020603050405020304" pitchFamily="18" charset="0"/>
              </a:rPr>
              <a:t>are </a:t>
            </a:r>
            <a:r>
              <a:rPr lang="en-US" sz="1400" spc="-5" dirty="0">
                <a:solidFill>
                  <a:prstClr val="black"/>
                </a:solidFill>
                <a:latin typeface="Times New Roman" panose="02020603050405020304" pitchFamily="18" charset="0"/>
                <a:cs typeface="Times New Roman" panose="02020603050405020304" pitchFamily="18" charset="0"/>
              </a:rPr>
              <a:t>left and found near </a:t>
            </a:r>
            <a:r>
              <a:rPr lang="en-US" sz="1400" dirty="0">
                <a:solidFill>
                  <a:prstClr val="black"/>
                </a:solidFill>
                <a:latin typeface="Times New Roman" panose="02020603050405020304" pitchFamily="18" charset="0"/>
                <a:cs typeface="Times New Roman" panose="02020603050405020304" pitchFamily="18" charset="0"/>
              </a:rPr>
              <a:t>the historically important</a:t>
            </a:r>
            <a:r>
              <a:rPr lang="en-US" sz="1400" spc="50" dirty="0">
                <a:solidFill>
                  <a:prstClr val="black"/>
                </a:solidFill>
                <a:latin typeface="Times New Roman" panose="02020603050405020304" pitchFamily="18" charset="0"/>
                <a:cs typeface="Times New Roman" panose="02020603050405020304" pitchFamily="18" charset="0"/>
              </a:rPr>
              <a:t> </a:t>
            </a:r>
            <a:r>
              <a:rPr lang="en-US" sz="1400" spc="-5" dirty="0">
                <a:solidFill>
                  <a:prstClr val="black"/>
                </a:solidFill>
                <a:latin typeface="Times New Roman" panose="02020603050405020304" pitchFamily="18" charset="0"/>
                <a:cs typeface="Times New Roman" panose="02020603050405020304" pitchFamily="18" charset="0"/>
              </a:rPr>
              <a:t>sites.</a:t>
            </a:r>
            <a:endParaRPr kumimoji="0" lang="en-US" sz="1400" b="0" i="0" u="none" strike="noStrike" kern="1200" cap="none" spc="-5"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12700" marR="5080" lvl="0" indent="0" algn="just" defTabSz="914400" rtl="0" eaLnBrk="1" fontAlgn="auto" latinLnBrk="0" hangingPunct="1">
              <a:lnSpc>
                <a:spcPct val="150000"/>
              </a:lnSpc>
              <a:spcBef>
                <a:spcPts val="1005"/>
              </a:spcBef>
              <a:spcAft>
                <a:spcPts val="0"/>
              </a:spcAft>
              <a:buClrTx/>
              <a:buSzTx/>
              <a:buFontTx/>
              <a:buNone/>
              <a:tabLst/>
              <a:defRPr/>
            </a:pPr>
            <a:r>
              <a:rPr kumimoji="0" lang="en-US" sz="1400" b="0" i="0" u="none" strike="noStrike" kern="1200" cap="none" spc="-5"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On the other hand, there </a:t>
            </a: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is </a:t>
            </a:r>
            <a:r>
              <a:rPr kumimoji="0" lang="en-US" sz="1400" b="0" i="0" u="none" strike="noStrike" kern="1200" cap="none" spc="-1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Leya</a:t>
            </a:r>
            <a:r>
              <a:rPr kumimoji="0" lang="en-US" sz="1400" b="0" i="0"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00" b="0" i="0" u="none" strike="noStrike" kern="1200" cap="none" spc="-5"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Barkın</a:t>
            </a:r>
            <a:r>
              <a:rPr kumimoji="0" lang="en-US" sz="1400" b="0" i="0" u="none" strike="noStrike" kern="1200" cap="none" spc="-5"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who is </a:t>
            </a:r>
            <a:r>
              <a:rPr kumimoji="0" lang="en-US" sz="1400" b="0" i="0" u="none" strike="noStrike" kern="1200" cap="none" spc="-5"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Necdet</a:t>
            </a:r>
            <a:r>
              <a:rPr kumimoji="0" lang="en-US" sz="1400" b="0" i="0" u="none" strike="noStrike" kern="1200" cap="none" spc="-5"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Denizel’s</a:t>
            </a: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ex-wife, the </a:t>
            </a:r>
            <a:r>
              <a:rPr kumimoji="0" lang="en-US" sz="1400" b="0" i="0" u="none" strike="noStrike" kern="1200" cap="none" spc="-5"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first victim. He was  slaughtered because </a:t>
            </a:r>
            <a:r>
              <a:rPr kumimoji="0" lang="en-US" sz="1400" b="0" i="0" u="none" strike="noStrike" kern="1200" cap="none" spc="5"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of </a:t>
            </a: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his </a:t>
            </a:r>
            <a:r>
              <a:rPr kumimoji="0" lang="en-US" sz="1400" b="0" i="0" u="none" strike="noStrike" kern="1200" cap="none" spc="-5"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cooperation with </a:t>
            </a:r>
            <a:r>
              <a:rPr kumimoji="0" lang="en-US" sz="1400" b="0" i="0" u="none" strike="noStrike" kern="1200" cap="none" spc="-5"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Adem</a:t>
            </a:r>
            <a:r>
              <a:rPr kumimoji="0" lang="en-US" sz="1400" b="0" i="0" u="none" strike="noStrike" kern="1200" cap="none" spc="-5"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00" b="0" i="0" u="none" strike="noStrike" kern="1200" cap="none" spc="-5"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Yezdan</a:t>
            </a:r>
            <a:r>
              <a:rPr kumimoji="0" lang="en-US" sz="1400" b="0" i="0" u="none" strike="noStrike" kern="1200" cap="none" spc="-5"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greedy </a:t>
            </a:r>
            <a:r>
              <a:rPr kumimoji="0" lang="en-US" sz="1400" b="0" i="0" u="none" strike="noStrike" kern="1200" cap="none" spc="-5"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businessman who wants </a:t>
            </a: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to  </a:t>
            </a:r>
            <a:r>
              <a:rPr kumimoji="0" lang="en-US" sz="1400" b="0" i="0" u="none" strike="noStrike" kern="1200" cap="none" spc="-5"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give </a:t>
            </a: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 impression </a:t>
            </a:r>
            <a:r>
              <a:rPr kumimoji="0" lang="en-US" sz="1400" b="0" i="0" u="none" strike="noStrike" kern="1200" cap="none" spc="-5"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that </a:t>
            </a: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he </a:t>
            </a:r>
            <a:r>
              <a:rPr kumimoji="0" lang="en-US" sz="1400" b="0" i="0" u="none" strike="noStrike" kern="1200" cap="none" spc="-5"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is </a:t>
            </a: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only </a:t>
            </a:r>
            <a:r>
              <a:rPr kumimoji="0" lang="en-US" sz="1400" b="0" i="0" u="none" strike="noStrike" kern="1200" cap="none" spc="-5"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interested </a:t>
            </a: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in history </a:t>
            </a:r>
            <a:r>
              <a:rPr kumimoji="0" lang="en-US" sz="1400" b="0" i="0" u="none" strike="noStrike" kern="1200" cap="none" spc="-5"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and </a:t>
            </a: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 </a:t>
            </a:r>
            <a:r>
              <a:rPr kumimoji="0" lang="en-US" sz="1400" b="0" i="0" u="none" strike="noStrike" kern="1200" cap="none" spc="-5"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preservation </a:t>
            </a: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of the city but the only thing </a:t>
            </a:r>
            <a:r>
              <a:rPr kumimoji="0" lang="en-US" sz="1400" b="0" i="0" u="none" strike="noStrike" kern="1200" cap="none" spc="5"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he </a:t>
            </a:r>
            <a:r>
              <a:rPr kumimoji="0" lang="en-US" sz="1400" b="0" i="0" u="none" strike="noStrike" kern="1200" cap="none" spc="-5"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is interested </a:t>
            </a: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in </a:t>
            </a:r>
            <a:r>
              <a:rPr kumimoji="0" lang="en-US" sz="1400" b="0" i="0" u="none" strike="noStrike" kern="1200" cap="none" spc="-5"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is </a:t>
            </a: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to </a:t>
            </a:r>
            <a:r>
              <a:rPr kumimoji="0" lang="en-US" sz="1400" b="0" i="0"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get </a:t>
            </a:r>
            <a:r>
              <a:rPr kumimoji="0" lang="en-US" sz="1400" b="0" i="0" u="none" strike="noStrike" kern="1200" cap="none" spc="-5"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more </a:t>
            </a: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popular </a:t>
            </a:r>
            <a:r>
              <a:rPr kumimoji="0" lang="en-US" sz="1400" b="0" i="0" u="none" strike="noStrike" kern="1200" cap="none" spc="-5"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and richer </a:t>
            </a:r>
            <a:r>
              <a:rPr kumimoji="0" lang="en-US" sz="1400" b="0" i="0"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by </a:t>
            </a: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abusing the </a:t>
            </a:r>
            <a:r>
              <a:rPr kumimoji="0" lang="en-US" sz="1400" b="0" i="0" u="none" strike="noStrike" kern="1200" cap="none" spc="-5"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power </a:t>
            </a:r>
            <a:r>
              <a:rPr kumimoji="0" lang="en-US" sz="1400" b="0" i="0" u="none" strike="noStrike" kern="1200" cap="none" spc="5"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of </a:t>
            </a:r>
            <a:r>
              <a:rPr kumimoji="0" lang="en-US" sz="1400" b="0" i="0" u="none" strike="noStrike" kern="1200" cap="none" spc="-5"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riches </a:t>
            </a:r>
            <a:r>
              <a:rPr kumimoji="0" lang="en-US" sz="1400" b="0" i="0" u="none" strike="noStrike" kern="1200" cap="none" spc="5"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he </a:t>
            </a:r>
            <a:r>
              <a:rPr kumimoji="0" lang="en-US" sz="1400" b="0" i="0" u="none" strike="noStrike" kern="1200" cap="none" spc="-5"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has.</a:t>
            </a:r>
            <a:endPar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12700" marR="309880" lvl="0" indent="0" algn="just" defTabSz="914400" rtl="0" eaLnBrk="1" fontAlgn="auto" latinLnBrk="0" hangingPunct="1">
              <a:lnSpc>
                <a:spcPct val="150000"/>
              </a:lnSpc>
              <a:spcBef>
                <a:spcPts val="1005"/>
              </a:spcBef>
              <a:spcAft>
                <a:spcPts val="0"/>
              </a:spcAft>
              <a:buClrTx/>
              <a:buSzTx/>
              <a:buFontTx/>
              <a:buNone/>
              <a:tabLst/>
              <a:defRPr/>
            </a:pPr>
            <a:r>
              <a:rPr kumimoji="0" lang="en-US" sz="1400" b="0" i="0" u="none" strike="noStrike" kern="1200" cap="none" spc="-5"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There </a:t>
            </a: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is </a:t>
            </a:r>
            <a:r>
              <a:rPr kumimoji="0" lang="en-US" sz="1400" b="0" i="0" u="none" strike="noStrike" kern="1200" cap="none" spc="-5"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also </a:t>
            </a:r>
            <a:r>
              <a:rPr kumimoji="0" lang="en-US" sz="1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Namık</a:t>
            </a: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00" b="0" i="0" u="none" strike="noStrike" kern="1200" cap="none" spc="-5"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Karaman</a:t>
            </a:r>
            <a:r>
              <a:rPr kumimoji="0" lang="en-US" sz="1400" b="0" i="0" u="none" strike="noStrike" kern="1200" cap="none" spc="-5"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who </a:t>
            </a: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is </a:t>
            </a:r>
            <a:r>
              <a:rPr kumimoji="0" lang="en-US" sz="1400" b="0" i="0" u="none" strike="noStrike" kern="1200" cap="none" spc="-5"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Leyla’s boyfriend now. </a:t>
            </a: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He is a doctor working </a:t>
            </a:r>
            <a:r>
              <a:rPr kumimoji="0" lang="en-US" sz="1400" b="0" i="0" u="none" strike="noStrike" kern="1200" cap="none" spc="-5"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for </a:t>
            </a: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university </a:t>
            </a:r>
            <a:r>
              <a:rPr kumimoji="0" lang="en-US" sz="1400" b="0" i="0" u="none" strike="noStrike" kern="1200" cap="none" spc="-5"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hospital and </a:t>
            </a: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has </a:t>
            </a:r>
            <a:r>
              <a:rPr kumimoji="0" lang="en-US" sz="1400" b="0" i="0" u="none" strike="noStrike" kern="1200" cap="none" spc="-5"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an active role </a:t>
            </a: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in a non </a:t>
            </a:r>
            <a:r>
              <a:rPr kumimoji="0" lang="en-US" sz="1400" b="0" i="0" u="none" strike="noStrike" kern="1200" cap="none" spc="-5"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governmental </a:t>
            </a:r>
            <a:r>
              <a:rPr kumimoji="0" lang="en-US" sz="1400" b="0" i="0" u="none" strike="noStrike" kern="1200" cap="none" spc="-5"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organisation</a:t>
            </a:r>
            <a:r>
              <a:rPr kumimoji="0" lang="en-US" sz="1400" b="0" i="0" u="none" strike="noStrike" kern="1200" cap="none" spc="-5"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called İstanbul  </a:t>
            </a:r>
            <a:r>
              <a:rPr kumimoji="0" lang="en-US" sz="1400" b="0" i="0" u="none" strike="noStrike" kern="1200" cap="none" spc="-5"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Defence</a:t>
            </a: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00" b="0" i="0" u="none" strike="noStrike" kern="1200" cap="none" spc="-5"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League.</a:t>
            </a:r>
            <a:endPar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12700" marR="5080" lvl="0" indent="0" algn="just" defTabSz="914400" rtl="0" eaLnBrk="1" fontAlgn="auto" latinLnBrk="0" hangingPunct="1">
              <a:lnSpc>
                <a:spcPct val="150000"/>
              </a:lnSpc>
              <a:spcBef>
                <a:spcPts val="1005"/>
              </a:spcBef>
              <a:spcAft>
                <a:spcPts val="0"/>
              </a:spcAft>
              <a:buClrTx/>
              <a:buSzTx/>
              <a:buFontTx/>
              <a:buNone/>
              <a:tabLst/>
              <a:defRPr/>
            </a:pPr>
            <a:r>
              <a:rPr kumimoji="0" lang="en-US" sz="1400" b="0" i="0"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In </a:t>
            </a: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 </a:t>
            </a:r>
            <a:r>
              <a:rPr kumimoji="0" lang="en-US" sz="1400" b="0" i="0" u="none" strike="noStrike" kern="1200" cap="none" spc="-5"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end, tragically, </a:t>
            </a:r>
            <a:r>
              <a:rPr kumimoji="0" lang="en-US" sz="1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Nevzat</a:t>
            </a: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00" b="0" i="0" u="none" strike="noStrike" kern="1200" cap="none" spc="-5"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finds </a:t>
            </a: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out </a:t>
            </a:r>
            <a:r>
              <a:rPr kumimoji="0" lang="en-US" sz="1400" b="0" i="0" u="none" strike="noStrike" kern="1200" cap="none" spc="-5"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that his intimate childhood friends </a:t>
            </a: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committed </a:t>
            </a:r>
            <a:r>
              <a:rPr kumimoji="0" lang="en-US" sz="1400" b="0" i="0" u="none" strike="noStrike" kern="1200" cap="none" spc="-5"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these  murders and </a:t>
            </a: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for a </a:t>
            </a:r>
            <a:r>
              <a:rPr kumimoji="0" lang="en-US" sz="1400" b="0" i="0" u="none" strike="noStrike" kern="1200" cap="none" spc="-5"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while </a:t>
            </a: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he </a:t>
            </a:r>
            <a:r>
              <a:rPr kumimoji="0" lang="en-US" sz="1400" b="0" i="0" u="none" strike="noStrike" kern="1200" cap="none" spc="-5"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cannot </a:t>
            </a: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decide what to do, but </a:t>
            </a:r>
            <a:r>
              <a:rPr kumimoji="0" lang="en-US" sz="1400" b="0" i="0" u="none" strike="noStrike" kern="1200" cap="none" spc="-5"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eventually </a:t>
            </a: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decides to </a:t>
            </a:r>
            <a:r>
              <a:rPr kumimoji="0" lang="en-US" sz="1400" b="0" i="0" u="none" strike="noStrike" kern="1200" cap="none" spc="-5"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implement what </a:t>
            </a: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 </a:t>
            </a:r>
            <a:r>
              <a:rPr kumimoji="0" lang="en-US" sz="1400" b="0" i="0" u="none" strike="noStrike" kern="1200" cap="none" spc="-5"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order </a:t>
            </a: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of law </a:t>
            </a:r>
            <a:r>
              <a:rPr kumimoji="0" lang="en-US" sz="1400" b="0" i="0" u="none" strike="noStrike" kern="1200" cap="none" spc="-5"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dictates and tries </a:t>
            </a: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to </a:t>
            </a:r>
            <a:r>
              <a:rPr kumimoji="0" lang="en-US" sz="1400" b="0" i="0" u="none" strike="noStrike" kern="1200" cap="none" spc="-5"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arrest his friends. </a:t>
            </a:r>
            <a:r>
              <a:rPr kumimoji="0" lang="en-US" sz="1400" b="0" i="0" u="none" strike="noStrike" kern="1200" cap="none" spc="-5"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Yekta</a:t>
            </a:r>
            <a:r>
              <a:rPr kumimoji="0" lang="en-US" sz="1400" b="0" i="0" u="none" strike="noStrike" kern="1200" cap="none" spc="-5"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is </a:t>
            </a: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shot mistakenly </a:t>
            </a:r>
            <a:r>
              <a:rPr kumimoji="0" lang="en-US" sz="1400" b="0" i="0" u="none" strike="noStrike" kern="1200" cap="none" spc="-5"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and dies when </a:t>
            </a:r>
            <a:r>
              <a:rPr kumimoji="0" lang="en-US" sz="1400" b="0" i="0" u="none" strike="noStrike" kern="1200" cap="none" spc="5"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he </a:t>
            </a:r>
            <a:r>
              <a:rPr kumimoji="0" lang="en-US" sz="1400" b="0" i="0" u="none" strike="noStrike" kern="1200" cap="none" spc="-5"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takes hostage o</a:t>
            </a: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f a </a:t>
            </a:r>
            <a:r>
              <a:rPr kumimoji="0" lang="en-US" sz="1400" b="0" i="0" u="none" strike="noStrike" kern="1200" cap="none" spc="-5"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policeman </a:t>
            </a: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in a </a:t>
            </a:r>
            <a:r>
              <a:rPr kumimoji="0" lang="en-US" sz="1400" b="0" i="0" u="none" strike="noStrike" kern="1200" cap="none" spc="-5"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twist </a:t>
            </a: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of </a:t>
            </a:r>
            <a:r>
              <a:rPr kumimoji="0" lang="en-US" sz="1400" b="0" i="0" u="none" strike="noStrike" kern="1200" cap="none" spc="-5"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events. </a:t>
            </a: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While </a:t>
            </a:r>
            <a:r>
              <a:rPr kumimoji="0" lang="en-US" sz="1400" b="0" i="0" u="none" strike="noStrike" kern="1200" cap="none" spc="-5"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Nevzat</a:t>
            </a:r>
            <a:r>
              <a:rPr kumimoji="0" lang="en-US" sz="1400" b="0" i="0" u="none" strike="noStrike" kern="1200" cap="none" spc="-5"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is trying </a:t>
            </a: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to </a:t>
            </a:r>
            <a:r>
              <a:rPr kumimoji="0" lang="en-US" sz="1400" b="0" i="0" u="none" strike="noStrike" kern="1200" cap="none" spc="-5"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convince </a:t>
            </a: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Demir to </a:t>
            </a:r>
            <a:r>
              <a:rPr kumimoji="0" lang="en-US" sz="1400" b="0" i="0"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go </a:t>
            </a: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to </a:t>
            </a:r>
            <a:r>
              <a:rPr kumimoji="0" lang="en-US" sz="1400" b="0" i="0" u="none" strike="noStrike" kern="1200" cap="none" spc="-5"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hospital, </a:t>
            </a: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he kills </a:t>
            </a:r>
            <a:r>
              <a:rPr kumimoji="0" lang="en-US" sz="1400" b="0" i="0" u="none" strike="noStrike" kern="1200" cap="none" spc="-5"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himself with </a:t>
            </a: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 </a:t>
            </a:r>
            <a:r>
              <a:rPr kumimoji="0" lang="en-US" sz="1400" b="0" i="0" u="none" strike="noStrike" kern="1200" cap="none" spc="-5"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gun </a:t>
            </a:r>
            <a:r>
              <a:rPr kumimoji="0" lang="en-US" sz="1400" b="0" i="0" u="none" strike="noStrike" kern="1200" cap="none" spc="5"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he</a:t>
            </a:r>
            <a:r>
              <a:rPr kumimoji="0" lang="en-US" sz="1400" b="0" i="0" u="none" strike="noStrike" kern="1200" cap="none" spc="-5"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has.</a:t>
            </a:r>
            <a:endPar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 name="Footer Placeholder 3">
            <a:extLst>
              <a:ext uri="{FF2B5EF4-FFF2-40B4-BE49-F238E27FC236}">
                <a16:creationId xmlns:a16="http://schemas.microsoft.com/office/drawing/2014/main" id="{BCD0FB6E-0A70-4C42-84F1-B2B9003BB41B}"/>
              </a:ext>
            </a:extLst>
          </p:cNvPr>
          <p:cNvSpPr>
            <a:spLocks noGrp="1"/>
          </p:cNvSpPr>
          <p:nvPr>
            <p:ph type="ftr" sz="quarter" idx="11"/>
          </p:nvPr>
        </p:nvSpPr>
        <p:spPr/>
        <p:txBody>
          <a:bodyPr/>
          <a:lstStyle/>
          <a:p>
            <a:pPr algn="ctr"/>
            <a:r>
              <a:rPr lang="it-IT" dirty="0"/>
              <a:t>137</a:t>
            </a:r>
          </a:p>
        </p:txBody>
      </p:sp>
    </p:spTree>
    <p:extLst>
      <p:ext uri="{BB962C8B-B14F-4D97-AF65-F5344CB8AC3E}">
        <p14:creationId xmlns:p14="http://schemas.microsoft.com/office/powerpoint/2010/main" val="3795101484"/>
      </p:ext>
    </p:extLst>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spd="slow" advClick="0" advTm="8000"/>
    </mc:Fallback>
  </mc:AlternateContent>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7664" y="116632"/>
            <a:ext cx="7416824" cy="1152128"/>
          </a:xfrm>
          <a:prstGeom prst="rect">
            <a:avLst/>
          </a:prstGeom>
        </p:spPr>
      </p:pic>
      <p:sp>
        <p:nvSpPr>
          <p:cNvPr id="3" name="CasellaDiTesto 2"/>
          <p:cNvSpPr txBox="1"/>
          <p:nvPr/>
        </p:nvSpPr>
        <p:spPr>
          <a:xfrm>
            <a:off x="1439144" y="1268760"/>
            <a:ext cx="7075040" cy="1477328"/>
          </a:xfrm>
          <a:prstGeom prst="rect">
            <a:avLst/>
          </a:prstGeom>
          <a:noFill/>
        </p:spPr>
        <p:txBody>
          <a:bodyPr wrap="square" rtlCol="0">
            <a:spAutoFit/>
          </a:bodyPr>
          <a:lstStyle/>
          <a:p>
            <a:pPr algn="ctr"/>
            <a:r>
              <a:rPr lang="pt-BR" b="1" dirty="0">
                <a:latin typeface="Times New Roman" panose="02020603050405020304" pitchFamily="18" charset="0"/>
                <a:cs typeface="Times New Roman" panose="02020603050405020304" pitchFamily="18" charset="0"/>
              </a:rPr>
              <a:t>Insignare - Associacao de Ensino e Formacao, Ourém </a:t>
            </a:r>
            <a:endParaRPr lang="ro-RO" b="1" dirty="0">
              <a:latin typeface="Times New Roman" panose="02020603050405020304" pitchFamily="18" charset="0"/>
              <a:cs typeface="Times New Roman" panose="02020603050405020304" pitchFamily="18" charset="0"/>
            </a:endParaRPr>
          </a:p>
          <a:p>
            <a:pPr algn="ctr"/>
            <a:r>
              <a:rPr lang="en-US" b="1" dirty="0">
                <a:latin typeface="Times New Roman" panose="02020603050405020304" pitchFamily="18" charset="0"/>
                <a:cs typeface="Times New Roman" panose="02020603050405020304" pitchFamily="18" charset="0"/>
              </a:rPr>
              <a:t>Fatima</a:t>
            </a:r>
            <a:r>
              <a:rPr lang="pt-PT" b="1" dirty="0">
                <a:latin typeface="Times New Roman" panose="02020603050405020304" pitchFamily="18" charset="0"/>
                <a:cs typeface="Times New Roman" panose="02020603050405020304" pitchFamily="18" charset="0"/>
              </a:rPr>
              <a:t> </a:t>
            </a:r>
            <a:r>
              <a:rPr lang="en-US" b="1" dirty="0">
                <a:latin typeface="Times New Roman" panose="02020603050405020304" pitchFamily="18" charset="0"/>
                <a:cs typeface="Times New Roman" panose="02020603050405020304" pitchFamily="18" charset="0"/>
              </a:rPr>
              <a:t>Hospitality</a:t>
            </a:r>
            <a:r>
              <a:rPr lang="pt-PT" b="1" dirty="0">
                <a:latin typeface="Times New Roman" panose="02020603050405020304" pitchFamily="18" charset="0"/>
                <a:cs typeface="Times New Roman" panose="02020603050405020304" pitchFamily="18" charset="0"/>
              </a:rPr>
              <a:t> </a:t>
            </a:r>
            <a:r>
              <a:rPr lang="en-US" b="1" dirty="0">
                <a:latin typeface="Times New Roman" panose="02020603050405020304" pitchFamily="18" charset="0"/>
                <a:cs typeface="Times New Roman" panose="02020603050405020304" pitchFamily="18" charset="0"/>
              </a:rPr>
              <a:t>School</a:t>
            </a:r>
            <a:endParaRPr lang="ro-RO" b="1" dirty="0">
              <a:latin typeface="Times New Roman" panose="02020603050405020304" pitchFamily="18" charset="0"/>
              <a:cs typeface="Times New Roman" panose="02020603050405020304" pitchFamily="18" charset="0"/>
            </a:endParaRPr>
          </a:p>
          <a:p>
            <a:pPr algn="ctr"/>
            <a:endParaRPr lang="ro-RO" b="1" dirty="0">
              <a:latin typeface="Times New Roman" panose="02020603050405020304" pitchFamily="18" charset="0"/>
              <a:cs typeface="Times New Roman" panose="02020603050405020304" pitchFamily="18" charset="0"/>
            </a:endParaRPr>
          </a:p>
          <a:p>
            <a:pPr algn="ctr"/>
            <a:r>
              <a:rPr lang="en-US" b="1" dirty="0">
                <a:latin typeface="Times New Roman" panose="02020603050405020304" pitchFamily="18" charset="0"/>
                <a:cs typeface="Times New Roman" panose="02020603050405020304" pitchFamily="18" charset="0"/>
              </a:rPr>
              <a:t>The </a:t>
            </a:r>
            <a:r>
              <a:rPr lang="ro-RO" b="1" dirty="0">
                <a:latin typeface="Times New Roman" panose="02020603050405020304" pitchFamily="18" charset="0"/>
                <a:cs typeface="Times New Roman" panose="02020603050405020304" pitchFamily="18" charset="0"/>
              </a:rPr>
              <a:t>Portuguese</a:t>
            </a:r>
            <a:r>
              <a:rPr lang="en-US" b="1" dirty="0">
                <a:latin typeface="Times New Roman" panose="02020603050405020304" pitchFamily="18" charset="0"/>
                <a:cs typeface="Times New Roman" panose="02020603050405020304" pitchFamily="18" charset="0"/>
              </a:rPr>
              <a:t> Team’s Techniques for Teaching Literature:</a:t>
            </a:r>
          </a:p>
          <a:p>
            <a:pPr algn="ctr"/>
            <a:r>
              <a:rPr lang="en-US" b="1" dirty="0">
                <a:latin typeface="Times New Roman" panose="02020603050405020304" pitchFamily="18" charset="0"/>
                <a:cs typeface="Times New Roman" panose="02020603050405020304" pitchFamily="18" charset="0"/>
              </a:rPr>
              <a:t>‘Anne Frank. The Diary of a Young Girl’</a:t>
            </a:r>
            <a:endParaRPr lang="pt-PT" b="1" dirty="0">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D21B33D2-B9F4-44BA-B02E-E8D306217366}"/>
              </a:ext>
            </a:extLst>
          </p:cNvPr>
          <p:cNvPicPr>
            <a:picLocks noChangeAspect="1"/>
          </p:cNvPicPr>
          <p:nvPr/>
        </p:nvPicPr>
        <p:blipFill>
          <a:blip r:embed="rId3"/>
          <a:stretch>
            <a:fillRect/>
          </a:stretch>
        </p:blipFill>
        <p:spPr>
          <a:xfrm>
            <a:off x="3059832" y="2852936"/>
            <a:ext cx="3600400" cy="3240360"/>
          </a:xfrm>
          <a:prstGeom prst="rect">
            <a:avLst/>
          </a:prstGeom>
        </p:spPr>
      </p:pic>
      <p:sp>
        <p:nvSpPr>
          <p:cNvPr id="5" name="Footer Placeholder 4">
            <a:extLst>
              <a:ext uri="{FF2B5EF4-FFF2-40B4-BE49-F238E27FC236}">
                <a16:creationId xmlns:a16="http://schemas.microsoft.com/office/drawing/2014/main" id="{7EFA655F-A001-4A7C-BEEB-B9E9EE295AE0}"/>
              </a:ext>
            </a:extLst>
          </p:cNvPr>
          <p:cNvSpPr>
            <a:spLocks noGrp="1"/>
          </p:cNvSpPr>
          <p:nvPr>
            <p:ph type="ftr" sz="quarter" idx="11"/>
          </p:nvPr>
        </p:nvSpPr>
        <p:spPr/>
        <p:txBody>
          <a:bodyPr/>
          <a:lstStyle/>
          <a:p>
            <a:pPr algn="ctr"/>
            <a:r>
              <a:rPr lang="it-IT" dirty="0"/>
              <a:t>138</a:t>
            </a:r>
          </a:p>
        </p:txBody>
      </p:sp>
    </p:spTree>
    <p:extLst>
      <p:ext uri="{BB962C8B-B14F-4D97-AF65-F5344CB8AC3E}">
        <p14:creationId xmlns:p14="http://schemas.microsoft.com/office/powerpoint/2010/main" val="3497057448"/>
      </p:ext>
    </p:extLst>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spd="slow" advClick="0" advTm="8000"/>
    </mc:Fallback>
  </mc:AlternateContent>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0C920A9-F35C-4A55-BD4C-FE07DFE2E267}"/>
              </a:ext>
            </a:extLst>
          </p:cNvPr>
          <p:cNvSpPr/>
          <p:nvPr/>
        </p:nvSpPr>
        <p:spPr>
          <a:xfrm>
            <a:off x="1403648" y="116632"/>
            <a:ext cx="7632848" cy="6286144"/>
          </a:xfrm>
          <a:prstGeom prst="rect">
            <a:avLst/>
          </a:prstGeom>
        </p:spPr>
        <p:txBody>
          <a:bodyPr wrap="square">
            <a:spAutoFit/>
          </a:bodyPr>
          <a:lstStyle/>
          <a:p>
            <a:pPr algn="just">
              <a:lnSpc>
                <a:spcPct val="150000"/>
              </a:lnSpc>
            </a:pPr>
            <a:r>
              <a:rPr lang="ro-RO" sz="1400" b="1" dirty="0">
                <a:latin typeface="Times New Roman" panose="02020603050405020304" pitchFamily="18" charset="0"/>
                <a:cs typeface="Times New Roman" panose="02020603050405020304" pitchFamily="18" charset="0"/>
              </a:rPr>
              <a:t> </a:t>
            </a:r>
            <a:r>
              <a:rPr lang="ro-RO" sz="1600" b="1" dirty="0">
                <a:latin typeface="Times New Roman" panose="02020603050405020304" pitchFamily="18" charset="0"/>
                <a:cs typeface="Times New Roman" panose="02020603050405020304" pitchFamily="18" charset="0"/>
              </a:rPr>
              <a:t>Suggested </a:t>
            </a:r>
            <a:r>
              <a:rPr lang="en-US" sz="1600" b="1" dirty="0">
                <a:latin typeface="Times New Roman" panose="02020603050405020304" pitchFamily="18" charset="0"/>
                <a:cs typeface="Times New Roman" panose="02020603050405020304" pitchFamily="18" charset="0"/>
              </a:rPr>
              <a:t>Motivation</a:t>
            </a:r>
            <a:r>
              <a:rPr lang="ro-RO" sz="1600" b="1" dirty="0">
                <a:latin typeface="Times New Roman" panose="02020603050405020304" pitchFamily="18" charset="0"/>
                <a:cs typeface="Times New Roman" panose="02020603050405020304" pitchFamily="18" charset="0"/>
              </a:rPr>
              <a:t>al</a:t>
            </a:r>
            <a:r>
              <a:rPr lang="en-US" sz="1600" b="1" dirty="0">
                <a:latin typeface="Times New Roman" panose="02020603050405020304" pitchFamily="18" charset="0"/>
                <a:cs typeface="Times New Roman" panose="02020603050405020304" pitchFamily="18" charset="0"/>
              </a:rPr>
              <a:t> Techniques for Reading and Comprehension</a:t>
            </a:r>
            <a:endParaRPr lang="ro-RO" sz="1600" b="1" dirty="0">
              <a:latin typeface="Times New Roman" panose="02020603050405020304" pitchFamily="18" charset="0"/>
              <a:cs typeface="Times New Roman" panose="02020603050405020304" pitchFamily="18" charset="0"/>
            </a:endParaRPr>
          </a:p>
          <a:p>
            <a:pPr algn="just">
              <a:lnSpc>
                <a:spcPct val="150000"/>
              </a:lnSpc>
            </a:pPr>
            <a:r>
              <a:rPr lang="ro-RO" sz="1400" dirty="0">
                <a:latin typeface="Times New Roman" panose="02020603050405020304" pitchFamily="18" charset="0"/>
                <a:cs typeface="Times New Roman" panose="02020603050405020304" pitchFamily="18" charset="0"/>
              </a:rPr>
              <a:t>1. </a:t>
            </a:r>
            <a:r>
              <a:rPr lang="en-US" sz="1400" dirty="0">
                <a:latin typeface="Times New Roman" panose="02020603050405020304" pitchFamily="18" charset="0"/>
                <a:cs typeface="Times New Roman" panose="02020603050405020304" pitchFamily="18" charset="0"/>
              </a:rPr>
              <a:t> Classes dedicated to </a:t>
            </a:r>
            <a:r>
              <a:rPr lang="ro-RO" sz="1400" dirty="0">
                <a:latin typeface="Times New Roman" panose="02020603050405020304" pitchFamily="18" charset="0"/>
                <a:cs typeface="Times New Roman" panose="02020603050405020304" pitchFamily="18" charset="0"/>
              </a:rPr>
              <a:t>w</a:t>
            </a:r>
            <a:r>
              <a:rPr lang="en-US" sz="1400" dirty="0" err="1">
                <a:latin typeface="Times New Roman" panose="02020603050405020304" pitchFamily="18" charset="0"/>
                <a:cs typeface="Times New Roman" panose="02020603050405020304" pitchFamily="18" charset="0"/>
              </a:rPr>
              <a:t>atch</a:t>
            </a:r>
            <a:r>
              <a:rPr lang="ro-RO" sz="1400" dirty="0">
                <a:latin typeface="Times New Roman" panose="02020603050405020304" pitchFamily="18" charset="0"/>
                <a:cs typeface="Times New Roman" panose="02020603050405020304" pitchFamily="18" charset="0"/>
              </a:rPr>
              <a:t>ing</a:t>
            </a:r>
            <a:r>
              <a:rPr lang="en-US" sz="1400" dirty="0">
                <a:latin typeface="Times New Roman" panose="02020603050405020304" pitchFamily="18" charset="0"/>
                <a:cs typeface="Times New Roman" panose="02020603050405020304" pitchFamily="18" charset="0"/>
              </a:rPr>
              <a:t> the movie "Anne Frank"; </a:t>
            </a:r>
          </a:p>
          <a:p>
            <a:pPr algn="just">
              <a:lnSpc>
                <a:spcPct val="150000"/>
              </a:lnSpc>
            </a:pPr>
            <a:r>
              <a:rPr lang="ro-RO" sz="1400" dirty="0">
                <a:latin typeface="Times New Roman" panose="02020603050405020304" pitchFamily="18" charset="0"/>
                <a:cs typeface="Times New Roman" panose="02020603050405020304" pitchFamily="18" charset="0"/>
              </a:rPr>
              <a:t>2. </a:t>
            </a:r>
            <a:r>
              <a:rPr lang="en-US" sz="1400" dirty="0">
                <a:latin typeface="Times New Roman" panose="02020603050405020304" pitchFamily="18" charset="0"/>
                <a:cs typeface="Times New Roman" panose="02020603050405020304" pitchFamily="18" charset="0"/>
              </a:rPr>
              <a:t>Carrying out an educational game using a computer application named "Kahoot“</a:t>
            </a:r>
          </a:p>
          <a:p>
            <a:pPr algn="just">
              <a:lnSpc>
                <a:spcPct val="150000"/>
              </a:lnSpc>
            </a:pPr>
            <a:r>
              <a:rPr lang="ro-RO" sz="1400" dirty="0">
                <a:latin typeface="Times New Roman" panose="02020603050405020304" pitchFamily="18" charset="0"/>
                <a:cs typeface="Times New Roman" panose="02020603050405020304" pitchFamily="18" charset="0"/>
              </a:rPr>
              <a:t>3. </a:t>
            </a:r>
            <a:r>
              <a:rPr lang="en-US" sz="1400" dirty="0">
                <a:latin typeface="Times New Roman" panose="02020603050405020304" pitchFamily="18" charset="0"/>
                <a:cs typeface="Times New Roman" panose="02020603050405020304" pitchFamily="18" charset="0"/>
              </a:rPr>
              <a:t>Applying brainstorming techniques</a:t>
            </a:r>
          </a:p>
          <a:p>
            <a:pPr algn="just">
              <a:lnSpc>
                <a:spcPct val="150000"/>
              </a:lnSpc>
            </a:pPr>
            <a:r>
              <a:rPr lang="ro-RO" sz="1400" dirty="0">
                <a:latin typeface="Times New Roman" panose="02020603050405020304" pitchFamily="18" charset="0"/>
                <a:cs typeface="Times New Roman" panose="02020603050405020304" pitchFamily="18" charset="0"/>
              </a:rPr>
              <a:t>4. </a:t>
            </a:r>
            <a:r>
              <a:rPr lang="en-US" sz="1400" dirty="0" err="1">
                <a:latin typeface="Times New Roman" panose="02020603050405020304" pitchFamily="18" charset="0"/>
                <a:cs typeface="Times New Roman" panose="02020603050405020304" pitchFamily="18" charset="0"/>
              </a:rPr>
              <a:t>Dramati</a:t>
            </a:r>
            <a:r>
              <a:rPr lang="ro-RO" sz="1400" dirty="0">
                <a:latin typeface="Times New Roman" panose="02020603050405020304" pitchFamily="18" charset="0"/>
                <a:cs typeface="Times New Roman" panose="02020603050405020304" pitchFamily="18" charset="0"/>
              </a:rPr>
              <a:t>s</a:t>
            </a:r>
            <a:r>
              <a:rPr lang="en-US" sz="1400" dirty="0">
                <a:latin typeface="Times New Roman" panose="02020603050405020304" pitchFamily="18" charset="0"/>
                <a:cs typeface="Times New Roman" panose="02020603050405020304" pitchFamily="18" charset="0"/>
              </a:rPr>
              <a:t>ed reading: </a:t>
            </a:r>
            <a:r>
              <a:rPr lang="ro-RO" sz="1400" dirty="0">
                <a:latin typeface="Times New Roman" panose="02020603050405020304" pitchFamily="18" charset="0"/>
                <a:cs typeface="Times New Roman" panose="02020603050405020304" pitchFamily="18" charset="0"/>
              </a:rPr>
              <a:t>in</a:t>
            </a:r>
            <a:r>
              <a:rPr lang="en-US" sz="1400" dirty="0">
                <a:latin typeface="Times New Roman" panose="02020603050405020304" pitchFamily="18" charset="0"/>
                <a:cs typeface="Times New Roman" panose="02020603050405020304" pitchFamily="18" charset="0"/>
              </a:rPr>
              <a:t> groups</a:t>
            </a:r>
            <a:r>
              <a:rPr lang="ro-RO" sz="1400" dirty="0">
                <a:latin typeface="Times New Roman" panose="02020603050405020304" pitchFamily="18" charset="0"/>
                <a:cs typeface="Times New Roman" panose="02020603050405020304" pitchFamily="18" charset="0"/>
              </a:rPr>
              <a:t>, the students</a:t>
            </a:r>
            <a:r>
              <a:rPr lang="en-US" sz="1400" dirty="0">
                <a:latin typeface="Times New Roman" panose="02020603050405020304" pitchFamily="18" charset="0"/>
                <a:cs typeface="Times New Roman" panose="02020603050405020304" pitchFamily="18" charset="0"/>
              </a:rPr>
              <a:t> prepare</a:t>
            </a:r>
            <a:r>
              <a:rPr lang="ro-RO" sz="1400" dirty="0">
                <a:latin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rPr>
              <a:t>the narration of some chapter</a:t>
            </a:r>
            <a:r>
              <a:rPr lang="ro-RO" sz="1400" dirty="0">
                <a:latin typeface="Times New Roman" panose="02020603050405020304" pitchFamily="18" charset="0"/>
                <a:cs typeface="Times New Roman" panose="02020603050405020304" pitchFamily="18" charset="0"/>
              </a:rPr>
              <a:t>s, each group focusing on a chapter. They will</a:t>
            </a:r>
            <a:r>
              <a:rPr lang="en-US" sz="1400" dirty="0">
                <a:latin typeface="Times New Roman" panose="02020603050405020304" pitchFamily="18" charset="0"/>
                <a:cs typeface="Times New Roman" panose="02020603050405020304" pitchFamily="18" charset="0"/>
              </a:rPr>
              <a:t> tell</a:t>
            </a:r>
            <a:r>
              <a:rPr lang="ro-RO" sz="1400" dirty="0">
                <a:latin typeface="Times New Roman" panose="02020603050405020304" pitchFamily="18" charset="0"/>
                <a:cs typeface="Times New Roman" panose="02020603050405020304" pitchFamily="18" charset="0"/>
              </a:rPr>
              <a:t> the other groups what they have prepared</a:t>
            </a:r>
            <a:r>
              <a:rPr lang="en-US" sz="1400" dirty="0">
                <a:latin typeface="Times New Roman" panose="02020603050405020304" pitchFamily="18" charset="0"/>
                <a:cs typeface="Times New Roman" panose="02020603050405020304" pitchFamily="18" charset="0"/>
              </a:rPr>
              <a:t>, using the sequential images of the facts.</a:t>
            </a:r>
          </a:p>
          <a:p>
            <a:pPr algn="just">
              <a:lnSpc>
                <a:spcPct val="150000"/>
              </a:lnSpc>
            </a:pPr>
            <a:r>
              <a:rPr lang="ro-RO" sz="1400" dirty="0">
                <a:latin typeface="Times New Roman" panose="02020603050405020304" pitchFamily="18" charset="0"/>
                <a:cs typeface="Times New Roman" panose="02020603050405020304" pitchFamily="18" charset="0"/>
              </a:rPr>
              <a:t>5. </a:t>
            </a:r>
            <a:r>
              <a:rPr lang="en-US" sz="1400" dirty="0">
                <a:latin typeface="Times New Roman" panose="02020603050405020304" pitchFamily="18" charset="0"/>
                <a:cs typeface="Times New Roman" panose="02020603050405020304" pitchFamily="18" charset="0"/>
              </a:rPr>
              <a:t>Musical reading: Each group </a:t>
            </a:r>
            <a:r>
              <a:rPr lang="ro-RO" sz="1400" dirty="0">
                <a:latin typeface="Times New Roman" panose="02020603050405020304" pitchFamily="18" charset="0"/>
                <a:cs typeface="Times New Roman" panose="02020603050405020304" pitchFamily="18" charset="0"/>
              </a:rPr>
              <a:t>is</a:t>
            </a:r>
            <a:r>
              <a:rPr lang="en-US" sz="1400" dirty="0">
                <a:latin typeface="Times New Roman" panose="02020603050405020304" pitchFamily="18" charset="0"/>
                <a:cs typeface="Times New Roman" panose="02020603050405020304" pitchFamily="18" charset="0"/>
              </a:rPr>
              <a:t> responsible for a chapter and choose</a:t>
            </a:r>
            <a:r>
              <a:rPr lang="ro-RO" sz="1400" dirty="0">
                <a:latin typeface="Times New Roman" panose="02020603050405020304" pitchFamily="18" charset="0"/>
                <a:cs typeface="Times New Roman" panose="02020603050405020304" pitchFamily="18" charset="0"/>
              </a:rPr>
              <a:t>s</a:t>
            </a:r>
            <a:r>
              <a:rPr lang="en-US" sz="1400" dirty="0">
                <a:latin typeface="Times New Roman" panose="02020603050405020304" pitchFamily="18" charset="0"/>
                <a:cs typeface="Times New Roman" panose="02020603050405020304" pitchFamily="18" charset="0"/>
              </a:rPr>
              <a:t> a song that matches the </a:t>
            </a:r>
            <a:r>
              <a:rPr lang="ro-RO" sz="1400" dirty="0">
                <a:latin typeface="Times New Roman" panose="02020603050405020304" pitchFamily="18" charset="0"/>
                <a:cs typeface="Times New Roman" panose="02020603050405020304" pitchFamily="18" charset="0"/>
              </a:rPr>
              <a:t>text that th</a:t>
            </a:r>
            <a:r>
              <a:rPr lang="en-US" sz="1400" dirty="0">
                <a:latin typeface="Times New Roman" panose="02020603050405020304" pitchFamily="18" charset="0"/>
                <a:cs typeface="Times New Roman" panose="02020603050405020304" pitchFamily="18" charset="0"/>
              </a:rPr>
              <a:t>e students</a:t>
            </a:r>
            <a:r>
              <a:rPr lang="ro-RO" sz="1400" dirty="0">
                <a:latin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rPr>
              <a:t>read. </a:t>
            </a:r>
            <a:endParaRPr lang="ro-RO" sz="1400" dirty="0">
              <a:latin typeface="Times New Roman" panose="02020603050405020304" pitchFamily="18" charset="0"/>
              <a:cs typeface="Times New Roman" panose="02020603050405020304" pitchFamily="18" charset="0"/>
            </a:endParaRPr>
          </a:p>
          <a:p>
            <a:pPr algn="just">
              <a:lnSpc>
                <a:spcPct val="150000"/>
              </a:lnSpc>
            </a:pPr>
            <a:r>
              <a:rPr lang="ro-RO" sz="1600" b="1" dirty="0">
                <a:latin typeface="Times New Roman" panose="02020603050405020304" pitchFamily="18" charset="0"/>
                <a:cs typeface="Times New Roman" panose="02020603050405020304" pitchFamily="18" charset="0"/>
              </a:rPr>
              <a:t>1st sequence of techniques</a:t>
            </a:r>
            <a:endParaRPr lang="it-IT" sz="1400" i="1" dirty="0">
              <a:latin typeface="Times New Roman" panose="02020603050405020304" pitchFamily="18" charset="0"/>
              <a:cs typeface="Times New Roman" panose="02020603050405020304" pitchFamily="18" charset="0"/>
            </a:endParaRPr>
          </a:p>
          <a:p>
            <a:pPr algn="just">
              <a:lnSpc>
                <a:spcPct val="150000"/>
              </a:lnSpc>
            </a:pPr>
            <a:r>
              <a:rPr lang="en-GB" sz="1400" dirty="0">
                <a:latin typeface="Times New Roman" panose="02020603050405020304" pitchFamily="18" charset="0"/>
                <a:cs typeface="Times New Roman" panose="02020603050405020304" pitchFamily="18" charset="0"/>
              </a:rPr>
              <a:t>1.1</a:t>
            </a:r>
            <a:r>
              <a:rPr lang="ro-RO" sz="1400" dirty="0">
                <a:latin typeface="Times New Roman" panose="02020603050405020304" pitchFamily="18" charset="0"/>
                <a:cs typeface="Times New Roman" panose="02020603050405020304" pitchFamily="18" charset="0"/>
              </a:rPr>
              <a:t> </a:t>
            </a:r>
            <a:r>
              <a:rPr lang="en-GB" sz="1400" dirty="0">
                <a:latin typeface="Times New Roman" panose="02020603050405020304" pitchFamily="18" charset="0"/>
                <a:cs typeface="Times New Roman" panose="02020603050405020304" pitchFamily="18" charset="0"/>
              </a:rPr>
              <a:t>The teacher selects some paragraphs from the book, divides the students into groups and asks them to identify:</a:t>
            </a:r>
            <a:endParaRPr lang="it-IT" sz="1400" dirty="0">
              <a:latin typeface="Times New Roman" panose="02020603050405020304" pitchFamily="18" charset="0"/>
              <a:cs typeface="Times New Roman" panose="02020603050405020304" pitchFamily="18" charset="0"/>
            </a:endParaRPr>
          </a:p>
          <a:p>
            <a:pPr algn="just">
              <a:lnSpc>
                <a:spcPct val="150000"/>
              </a:lnSpc>
            </a:pPr>
            <a:r>
              <a:rPr lang="ro-RO" sz="1400" dirty="0">
                <a:latin typeface="Times New Roman" panose="02020603050405020304" pitchFamily="18" charset="0"/>
                <a:cs typeface="Times New Roman" panose="02020603050405020304" pitchFamily="18" charset="0"/>
              </a:rPr>
              <a:t>1.</a:t>
            </a:r>
            <a:r>
              <a:rPr lang="en-GB" sz="1400" dirty="0">
                <a:latin typeface="Times New Roman" panose="02020603050405020304" pitchFamily="18" charset="0"/>
                <a:cs typeface="Times New Roman" panose="02020603050405020304" pitchFamily="18" charset="0"/>
              </a:rPr>
              <a:t> the time the action happens </a:t>
            </a:r>
            <a:endParaRPr lang="it-IT" sz="1400" dirty="0">
              <a:latin typeface="Times New Roman" panose="02020603050405020304" pitchFamily="18" charset="0"/>
              <a:cs typeface="Times New Roman" panose="02020603050405020304" pitchFamily="18" charset="0"/>
            </a:endParaRPr>
          </a:p>
          <a:p>
            <a:pPr algn="just">
              <a:lnSpc>
                <a:spcPct val="150000"/>
              </a:lnSpc>
            </a:pPr>
            <a:r>
              <a:rPr lang="ro-RO" sz="1400" dirty="0">
                <a:latin typeface="Times New Roman" panose="02020603050405020304" pitchFamily="18" charset="0"/>
                <a:cs typeface="Times New Roman" panose="02020603050405020304" pitchFamily="18" charset="0"/>
              </a:rPr>
              <a:t>2.</a:t>
            </a:r>
            <a:r>
              <a:rPr lang="en-GB" sz="1400" dirty="0">
                <a:latin typeface="Times New Roman" panose="02020603050405020304" pitchFamily="18" charset="0"/>
                <a:cs typeface="Times New Roman" panose="02020603050405020304" pitchFamily="18" charset="0"/>
              </a:rPr>
              <a:t> the place the action happens</a:t>
            </a:r>
            <a:endParaRPr lang="it-IT" sz="1400" dirty="0">
              <a:latin typeface="Times New Roman" panose="02020603050405020304" pitchFamily="18" charset="0"/>
              <a:cs typeface="Times New Roman" panose="02020603050405020304" pitchFamily="18" charset="0"/>
            </a:endParaRPr>
          </a:p>
          <a:p>
            <a:pPr algn="just">
              <a:lnSpc>
                <a:spcPct val="150000"/>
              </a:lnSpc>
            </a:pPr>
            <a:r>
              <a:rPr lang="en-GB" sz="1400" dirty="0">
                <a:latin typeface="Times New Roman" panose="02020603050405020304" pitchFamily="18" charset="0"/>
                <a:cs typeface="Times New Roman" panose="02020603050405020304" pitchFamily="18" charset="0"/>
              </a:rPr>
              <a:t>  </a:t>
            </a:r>
            <a:r>
              <a:rPr lang="ro-RO" sz="1400" b="1" dirty="0">
                <a:latin typeface="Times New Roman" panose="02020603050405020304" pitchFamily="18" charset="0"/>
                <a:cs typeface="Times New Roman" panose="02020603050405020304" pitchFamily="18" charset="0"/>
              </a:rPr>
              <a:t>A</a:t>
            </a:r>
            <a:r>
              <a:rPr lang="en-GB" sz="1400" b="1" dirty="0" err="1">
                <a:latin typeface="Times New Roman" panose="02020603050405020304" pitchFamily="18" charset="0"/>
                <a:cs typeface="Times New Roman" panose="02020603050405020304" pitchFamily="18" charset="0"/>
              </a:rPr>
              <a:t>nswers</a:t>
            </a:r>
            <a:r>
              <a:rPr lang="en-GB" sz="1400" b="1" dirty="0">
                <a:latin typeface="Times New Roman" panose="02020603050405020304" pitchFamily="18" charset="0"/>
                <a:cs typeface="Times New Roman" panose="02020603050405020304" pitchFamily="18" charset="0"/>
              </a:rPr>
              <a:t>: </a:t>
            </a:r>
            <a:endParaRPr lang="it-IT" sz="1400" b="1" dirty="0">
              <a:latin typeface="Times New Roman" panose="02020603050405020304" pitchFamily="18" charset="0"/>
              <a:cs typeface="Times New Roman" panose="02020603050405020304" pitchFamily="18" charset="0"/>
            </a:endParaRPr>
          </a:p>
          <a:p>
            <a:pPr lvl="0" algn="just">
              <a:lnSpc>
                <a:spcPct val="150000"/>
              </a:lnSpc>
            </a:pPr>
            <a:r>
              <a:rPr lang="ro-RO" sz="1400" dirty="0">
                <a:latin typeface="Times New Roman" panose="02020603050405020304" pitchFamily="18" charset="0"/>
                <a:cs typeface="Times New Roman" panose="02020603050405020304" pitchFamily="18" charset="0"/>
              </a:rPr>
              <a:t>1. </a:t>
            </a:r>
            <a:r>
              <a:rPr lang="en-US" sz="1400" dirty="0">
                <a:latin typeface="Times New Roman" panose="02020603050405020304" pitchFamily="18" charset="0"/>
                <a:cs typeface="Times New Roman" panose="02020603050405020304" pitchFamily="18" charset="0"/>
              </a:rPr>
              <a:t>in the middle of World War II;</a:t>
            </a:r>
            <a:r>
              <a:rPr lang="ro-RO" sz="1400" dirty="0">
                <a:latin typeface="Times New Roman" panose="02020603050405020304" pitchFamily="18" charset="0"/>
                <a:cs typeface="Times New Roman" panose="02020603050405020304" pitchFamily="18" charset="0"/>
              </a:rPr>
              <a:t> 2. </a:t>
            </a:r>
            <a:r>
              <a:rPr lang="pt-PT" sz="1400" dirty="0">
                <a:latin typeface="Times New Roman" panose="02020603050405020304" pitchFamily="18" charset="0"/>
                <a:cs typeface="Times New Roman" panose="02020603050405020304" pitchFamily="18" charset="0"/>
              </a:rPr>
              <a:t>Amsterdam</a:t>
            </a:r>
            <a:endParaRPr lang="it-IT" sz="1400" dirty="0">
              <a:latin typeface="Times New Roman" panose="02020603050405020304" pitchFamily="18" charset="0"/>
              <a:cs typeface="Times New Roman" panose="02020603050405020304" pitchFamily="18" charset="0"/>
            </a:endParaRPr>
          </a:p>
          <a:p>
            <a:pPr algn="just">
              <a:lnSpc>
                <a:spcPct val="150000"/>
              </a:lnSpc>
            </a:pPr>
            <a:r>
              <a:rPr lang="en-US" sz="1400" dirty="0">
                <a:latin typeface="Times New Roman" panose="02020603050405020304" pitchFamily="18" charset="0"/>
                <a:cs typeface="Times New Roman" panose="02020603050405020304" pitchFamily="18" charset="0"/>
              </a:rPr>
              <a:t>1.2  Pair Work. The students are asked if they know the main event where approximately 33% of the world´s population of Jews were slaughtered;</a:t>
            </a:r>
            <a:endParaRPr lang="it-IT" sz="1400" dirty="0">
              <a:latin typeface="Times New Roman" panose="02020603050405020304" pitchFamily="18" charset="0"/>
              <a:cs typeface="Times New Roman" panose="02020603050405020304" pitchFamily="18" charset="0"/>
            </a:endParaRPr>
          </a:p>
          <a:p>
            <a:pPr algn="just">
              <a:lnSpc>
                <a:spcPct val="150000"/>
              </a:lnSpc>
            </a:pPr>
            <a:r>
              <a:rPr lang="en-GB" sz="1400" dirty="0">
                <a:latin typeface="Times New Roman" panose="02020603050405020304" pitchFamily="18" charset="0"/>
                <a:cs typeface="Times New Roman" panose="02020603050405020304" pitchFamily="18" charset="0"/>
              </a:rPr>
              <a:t> </a:t>
            </a:r>
            <a:endParaRPr lang="it-IT" sz="1400" dirty="0">
              <a:latin typeface="Times New Roman" panose="02020603050405020304" pitchFamily="18" charset="0"/>
              <a:cs typeface="Times New Roman" panose="02020603050405020304" pitchFamily="18" charset="0"/>
            </a:endParaRPr>
          </a:p>
        </p:txBody>
      </p:sp>
      <p:sp>
        <p:nvSpPr>
          <p:cNvPr id="4" name="Footer Placeholder 3">
            <a:extLst>
              <a:ext uri="{FF2B5EF4-FFF2-40B4-BE49-F238E27FC236}">
                <a16:creationId xmlns:a16="http://schemas.microsoft.com/office/drawing/2014/main" id="{EFDD6DDD-4F04-4120-88BD-3C23C4A431EE}"/>
              </a:ext>
            </a:extLst>
          </p:cNvPr>
          <p:cNvSpPr>
            <a:spLocks noGrp="1"/>
          </p:cNvSpPr>
          <p:nvPr>
            <p:ph type="ftr" sz="quarter" idx="11"/>
          </p:nvPr>
        </p:nvSpPr>
        <p:spPr/>
        <p:txBody>
          <a:bodyPr/>
          <a:lstStyle/>
          <a:p>
            <a:pPr algn="ctr"/>
            <a:r>
              <a:rPr lang="it-IT" dirty="0"/>
              <a:t>139</a:t>
            </a:r>
          </a:p>
        </p:txBody>
      </p:sp>
    </p:spTree>
    <p:extLst>
      <p:ext uri="{BB962C8B-B14F-4D97-AF65-F5344CB8AC3E}">
        <p14:creationId xmlns:p14="http://schemas.microsoft.com/office/powerpoint/2010/main" val="2791929092"/>
      </p:ext>
    </p:extLst>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spd="slow" advClick="0" advTm="8000"/>
    </mc:Fallback>
  </mc:AlternateContent>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403648" y="116632"/>
            <a:ext cx="7632848" cy="5870646"/>
          </a:xfrm>
          <a:prstGeom prst="rect">
            <a:avLst/>
          </a:prstGeom>
          <a:noFill/>
        </p:spPr>
        <p:txBody>
          <a:bodyPr wrap="square" rtlCol="0">
            <a:spAutoFit/>
          </a:bodyPr>
          <a:lstStyle/>
          <a:p>
            <a:pPr algn="just">
              <a:lnSpc>
                <a:spcPct val="150000"/>
              </a:lnSpc>
            </a:pPr>
            <a:r>
              <a:rPr lang="ro-RO" sz="1400" b="1" dirty="0">
                <a:latin typeface="Times New Roman" panose="02020603050405020304" pitchFamily="18" charset="0"/>
                <a:cs typeface="Times New Roman" panose="02020603050405020304" pitchFamily="18" charset="0"/>
              </a:rPr>
              <a:t>A</a:t>
            </a:r>
            <a:r>
              <a:rPr lang="en-GB" sz="1400" b="1" dirty="0" err="1">
                <a:latin typeface="Times New Roman" panose="02020603050405020304" pitchFamily="18" charset="0"/>
                <a:cs typeface="Times New Roman" panose="02020603050405020304" pitchFamily="18" charset="0"/>
              </a:rPr>
              <a:t>nswer</a:t>
            </a:r>
            <a:r>
              <a:rPr lang="en-GB" sz="1400" b="1" dirty="0">
                <a:latin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rPr>
              <a:t>The Holocaust </a:t>
            </a:r>
            <a:endParaRPr lang="ro-RO" sz="1400" dirty="0">
              <a:latin typeface="Times New Roman" panose="02020603050405020304" pitchFamily="18" charset="0"/>
              <a:cs typeface="Times New Roman" panose="02020603050405020304" pitchFamily="18" charset="0"/>
            </a:endParaRPr>
          </a:p>
          <a:p>
            <a:pPr algn="just">
              <a:lnSpc>
                <a:spcPct val="150000"/>
              </a:lnSpc>
            </a:pPr>
            <a:r>
              <a:rPr lang="en-US" sz="1400" dirty="0">
                <a:latin typeface="Times New Roman" panose="02020603050405020304" pitchFamily="18" charset="0"/>
                <a:cs typeface="Times New Roman" panose="02020603050405020304" pitchFamily="18" charset="0"/>
              </a:rPr>
              <a:t>1.3 The students are asked if they heard about the story of Anne Frank. </a:t>
            </a:r>
            <a:endParaRPr lang="it-IT" sz="1400" dirty="0">
              <a:latin typeface="Times New Roman" panose="02020603050405020304" pitchFamily="18" charset="0"/>
              <a:cs typeface="Times New Roman" panose="02020603050405020304" pitchFamily="18" charset="0"/>
            </a:endParaRPr>
          </a:p>
          <a:p>
            <a:pPr algn="just">
              <a:lnSpc>
                <a:spcPct val="150000"/>
              </a:lnSpc>
            </a:pPr>
            <a:r>
              <a:rPr lang="en-US" sz="1400" dirty="0">
                <a:latin typeface="Times New Roman" panose="02020603050405020304" pitchFamily="18" charset="0"/>
                <a:cs typeface="Times New Roman" panose="02020603050405020304" pitchFamily="18" charset="0"/>
              </a:rPr>
              <a:t>If the answer is no, the students are asked to tell what they think that she had experienced</a:t>
            </a:r>
            <a:r>
              <a:rPr lang="ro-RO" sz="1400" dirty="0">
                <a:latin typeface="Times New Roman" panose="02020603050405020304" pitchFamily="18" charset="0"/>
                <a:cs typeface="Times New Roman" panose="02020603050405020304" pitchFamily="18" charset="0"/>
              </a:rPr>
              <a:t> taking into account that the action happened during the World War II.</a:t>
            </a:r>
            <a:endParaRPr lang="it-IT" sz="1400" dirty="0">
              <a:latin typeface="Times New Roman" panose="02020603050405020304" pitchFamily="18" charset="0"/>
              <a:cs typeface="Times New Roman" panose="02020603050405020304" pitchFamily="18" charset="0"/>
            </a:endParaRPr>
          </a:p>
          <a:p>
            <a:pPr algn="just">
              <a:lnSpc>
                <a:spcPct val="150000"/>
              </a:lnSpc>
            </a:pPr>
            <a:r>
              <a:rPr lang="en-US" sz="1400" dirty="0">
                <a:latin typeface="Times New Roman" panose="02020603050405020304" pitchFamily="18" charset="0"/>
                <a:cs typeface="Times New Roman" panose="02020603050405020304" pitchFamily="18" charset="0"/>
              </a:rPr>
              <a:t> If the answer is an affirmative one, they will tell the other</a:t>
            </a:r>
            <a:r>
              <a:rPr lang="ro-RO" sz="1400" dirty="0">
                <a:latin typeface="Times New Roman" panose="02020603050405020304" pitchFamily="18" charset="0"/>
                <a:cs typeface="Times New Roman" panose="02020603050405020304" pitchFamily="18" charset="0"/>
              </a:rPr>
              <a:t>s</a:t>
            </a:r>
            <a:r>
              <a:rPr lang="en-US" sz="1400" dirty="0">
                <a:latin typeface="Times New Roman" panose="02020603050405020304" pitchFamily="18" charset="0"/>
                <a:cs typeface="Times New Roman" panose="02020603050405020304" pitchFamily="18" charset="0"/>
              </a:rPr>
              <a:t> what they know about her and about what she had to experience while she was hiding.</a:t>
            </a:r>
            <a:endParaRPr lang="it-IT" sz="1400" dirty="0">
              <a:latin typeface="Times New Roman" panose="02020603050405020304" pitchFamily="18" charset="0"/>
              <a:cs typeface="Times New Roman" panose="02020603050405020304" pitchFamily="18" charset="0"/>
            </a:endParaRPr>
          </a:p>
          <a:p>
            <a:pPr algn="just">
              <a:lnSpc>
                <a:spcPct val="150000"/>
              </a:lnSpc>
            </a:pPr>
            <a:r>
              <a:rPr lang="en-US" sz="1400" dirty="0">
                <a:latin typeface="Times New Roman" panose="02020603050405020304" pitchFamily="18" charset="0"/>
                <a:cs typeface="Times New Roman" panose="02020603050405020304" pitchFamily="18" charset="0"/>
              </a:rPr>
              <a:t>1.</a:t>
            </a:r>
            <a:r>
              <a:rPr lang="ro-RO" sz="1400" dirty="0">
                <a:latin typeface="Times New Roman" panose="02020603050405020304" pitchFamily="18" charset="0"/>
                <a:cs typeface="Times New Roman" panose="02020603050405020304" pitchFamily="18" charset="0"/>
              </a:rPr>
              <a:t>4</a:t>
            </a:r>
            <a:r>
              <a:rPr lang="en-US" sz="1400" dirty="0">
                <a:latin typeface="Times New Roman" panose="02020603050405020304" pitchFamily="18" charset="0"/>
                <a:cs typeface="Times New Roman" panose="02020603050405020304" pitchFamily="18" charset="0"/>
              </a:rPr>
              <a:t> In groups, the students tell how life would have been different in 1940s if the Nazi party hadn’t seized control over the world.</a:t>
            </a:r>
            <a:endParaRPr lang="ro-RO" sz="1400" dirty="0">
              <a:latin typeface="Times New Roman" panose="02020603050405020304" pitchFamily="18" charset="0"/>
              <a:cs typeface="Times New Roman" panose="02020603050405020304" pitchFamily="18" charset="0"/>
            </a:endParaRPr>
          </a:p>
          <a:p>
            <a:pPr algn="just">
              <a:lnSpc>
                <a:spcPct val="150000"/>
              </a:lnSpc>
            </a:pPr>
            <a:r>
              <a:rPr lang="en-GB" sz="1400" dirty="0">
                <a:latin typeface="Times New Roman" panose="02020603050405020304" pitchFamily="18" charset="0"/>
                <a:cs typeface="Times New Roman" panose="02020603050405020304" pitchFamily="18" charset="0"/>
              </a:rPr>
              <a:t>1.</a:t>
            </a:r>
            <a:r>
              <a:rPr lang="ro-RO" sz="1400" dirty="0">
                <a:latin typeface="Times New Roman" panose="02020603050405020304" pitchFamily="18" charset="0"/>
                <a:cs typeface="Times New Roman" panose="02020603050405020304" pitchFamily="18" charset="0"/>
              </a:rPr>
              <a:t>5</a:t>
            </a:r>
            <a:r>
              <a:rPr lang="en-GB" sz="1400" dirty="0">
                <a:latin typeface="Times New Roman" panose="02020603050405020304" pitchFamily="18" charset="0"/>
                <a:cs typeface="Times New Roman" panose="02020603050405020304" pitchFamily="18" charset="0"/>
              </a:rPr>
              <a:t> The students are asked about the problems that people had to face with during that period of time time:</a:t>
            </a:r>
            <a:endParaRPr lang="it-IT" sz="1400" dirty="0">
              <a:latin typeface="Times New Roman" panose="02020603050405020304" pitchFamily="18" charset="0"/>
              <a:cs typeface="Times New Roman" panose="02020603050405020304" pitchFamily="18" charset="0"/>
            </a:endParaRPr>
          </a:p>
          <a:p>
            <a:pPr algn="just">
              <a:lnSpc>
                <a:spcPct val="150000"/>
              </a:lnSpc>
            </a:pPr>
            <a:r>
              <a:rPr lang="ro-RO" sz="1400" dirty="0">
                <a:latin typeface="Times New Roman" panose="02020603050405020304" pitchFamily="18" charset="0"/>
                <a:cs typeface="Times New Roman" panose="02020603050405020304" pitchFamily="18" charset="0"/>
              </a:rPr>
              <a:t>1. </a:t>
            </a:r>
            <a:r>
              <a:rPr lang="en-US" sz="1400" dirty="0">
                <a:latin typeface="Times New Roman" panose="02020603050405020304" pitchFamily="18" charset="0"/>
                <a:cs typeface="Times New Roman" panose="02020603050405020304" pitchFamily="18" charset="0"/>
              </a:rPr>
              <a:t>What did the Nazi authorities demand from the Jews?</a:t>
            </a:r>
            <a:endParaRPr lang="it-IT" sz="1400" dirty="0">
              <a:latin typeface="Times New Roman" panose="02020603050405020304" pitchFamily="18" charset="0"/>
              <a:cs typeface="Times New Roman" panose="02020603050405020304" pitchFamily="18" charset="0"/>
            </a:endParaRPr>
          </a:p>
          <a:p>
            <a:pPr algn="just">
              <a:lnSpc>
                <a:spcPct val="150000"/>
              </a:lnSpc>
            </a:pPr>
            <a:r>
              <a:rPr lang="en-GB" sz="1400" b="1" dirty="0">
                <a:latin typeface="Times New Roman" panose="02020603050405020304" pitchFamily="18" charset="0"/>
                <a:cs typeface="Times New Roman" panose="02020603050405020304" pitchFamily="18" charset="0"/>
              </a:rPr>
              <a:t>Possible answers:</a:t>
            </a:r>
            <a:endParaRPr lang="it-IT" sz="1400" b="1" dirty="0">
              <a:latin typeface="Times New Roman" panose="02020603050405020304" pitchFamily="18" charset="0"/>
              <a:cs typeface="Times New Roman" panose="02020603050405020304" pitchFamily="18" charset="0"/>
            </a:endParaRPr>
          </a:p>
          <a:p>
            <a:pPr lvl="0" algn="just">
              <a:lnSpc>
                <a:spcPct val="150000"/>
              </a:lnSpc>
            </a:pPr>
            <a:r>
              <a:rPr lang="en-US" sz="1400" dirty="0">
                <a:latin typeface="Times New Roman" panose="02020603050405020304" pitchFamily="18" charset="0"/>
                <a:cs typeface="Times New Roman" panose="02020603050405020304" pitchFamily="18" charset="0"/>
              </a:rPr>
              <a:t>They couldn’t have any means of transport such as bicycles, cars  or others;</a:t>
            </a:r>
            <a:endParaRPr lang="it-IT" sz="1400" dirty="0">
              <a:latin typeface="Times New Roman" panose="02020603050405020304" pitchFamily="18" charset="0"/>
              <a:cs typeface="Times New Roman" panose="02020603050405020304" pitchFamily="18" charset="0"/>
            </a:endParaRPr>
          </a:p>
          <a:p>
            <a:pPr lvl="0" algn="just">
              <a:lnSpc>
                <a:spcPct val="150000"/>
              </a:lnSpc>
            </a:pPr>
            <a:r>
              <a:rPr lang="en-US" sz="1400" dirty="0">
                <a:latin typeface="Times New Roman" panose="02020603050405020304" pitchFamily="18" charset="0"/>
                <a:cs typeface="Times New Roman" panose="02020603050405020304" pitchFamily="18" charset="0"/>
              </a:rPr>
              <a:t>They had to buy the food only from stores dedicated to them.</a:t>
            </a:r>
            <a:endParaRPr lang="it-IT" sz="1400" dirty="0">
              <a:latin typeface="Times New Roman" panose="02020603050405020304" pitchFamily="18" charset="0"/>
              <a:cs typeface="Times New Roman" panose="02020603050405020304" pitchFamily="18" charset="0"/>
            </a:endParaRPr>
          </a:p>
          <a:p>
            <a:pPr algn="just">
              <a:lnSpc>
                <a:spcPct val="150000"/>
              </a:lnSpc>
            </a:pPr>
            <a:r>
              <a:rPr lang="ro-RO" sz="1400" dirty="0">
                <a:latin typeface="Times New Roman" panose="02020603050405020304" pitchFamily="18" charset="0"/>
                <a:cs typeface="Times New Roman" panose="02020603050405020304" pitchFamily="18" charset="0"/>
              </a:rPr>
              <a:t>2. </a:t>
            </a:r>
            <a:r>
              <a:rPr lang="en-US" sz="1400" dirty="0">
                <a:latin typeface="Times New Roman" panose="02020603050405020304" pitchFamily="18" charset="0"/>
                <a:cs typeface="Times New Roman" panose="02020603050405020304" pitchFamily="18" charset="0"/>
              </a:rPr>
              <a:t>What awful things were happening?</a:t>
            </a:r>
            <a:endParaRPr lang="it-IT" sz="1400" dirty="0">
              <a:latin typeface="Times New Roman" panose="02020603050405020304" pitchFamily="18" charset="0"/>
              <a:cs typeface="Times New Roman" panose="02020603050405020304" pitchFamily="18" charset="0"/>
            </a:endParaRPr>
          </a:p>
          <a:p>
            <a:pPr lvl="0" algn="just">
              <a:lnSpc>
                <a:spcPct val="150000"/>
              </a:lnSpc>
            </a:pPr>
            <a:r>
              <a:rPr lang="en-US" sz="1400" b="1" dirty="0">
                <a:latin typeface="Times New Roman" panose="02020603050405020304" pitchFamily="18" charset="0"/>
                <a:cs typeface="Times New Roman" panose="02020603050405020304" pitchFamily="18" charset="0"/>
              </a:rPr>
              <a:t>Possible answers:</a:t>
            </a:r>
          </a:p>
          <a:p>
            <a:pPr lvl="0" algn="just">
              <a:lnSpc>
                <a:spcPct val="150000"/>
              </a:lnSpc>
            </a:pPr>
            <a:r>
              <a:rPr lang="en-US" sz="1400" dirty="0">
                <a:latin typeface="Times New Roman" panose="02020603050405020304" pitchFamily="18" charset="0"/>
                <a:cs typeface="Times New Roman" panose="02020603050405020304" pitchFamily="18" charset="0"/>
              </a:rPr>
              <a:t>Genocide;</a:t>
            </a:r>
            <a:endParaRPr lang="it-IT" sz="1400" dirty="0">
              <a:latin typeface="Times New Roman" panose="02020603050405020304" pitchFamily="18" charset="0"/>
              <a:cs typeface="Times New Roman" panose="02020603050405020304" pitchFamily="18" charset="0"/>
            </a:endParaRPr>
          </a:p>
          <a:p>
            <a:pPr lvl="0" algn="just">
              <a:lnSpc>
                <a:spcPct val="150000"/>
              </a:lnSpc>
            </a:pPr>
            <a:r>
              <a:rPr lang="en-US" sz="1400" dirty="0">
                <a:latin typeface="Times New Roman" panose="02020603050405020304" pitchFamily="18" charset="0"/>
                <a:cs typeface="Times New Roman" panose="02020603050405020304" pitchFamily="18" charset="0"/>
              </a:rPr>
              <a:t>Lack of freedom of speech;</a:t>
            </a:r>
            <a:endParaRPr lang="ro-RO" sz="1400" dirty="0">
              <a:latin typeface="Times New Roman" panose="02020603050405020304" pitchFamily="18" charset="0"/>
              <a:cs typeface="Times New Roman" panose="02020603050405020304" pitchFamily="18" charset="0"/>
            </a:endParaRPr>
          </a:p>
        </p:txBody>
      </p:sp>
      <p:sp>
        <p:nvSpPr>
          <p:cNvPr id="4" name="Footer Placeholder 3">
            <a:extLst>
              <a:ext uri="{FF2B5EF4-FFF2-40B4-BE49-F238E27FC236}">
                <a16:creationId xmlns:a16="http://schemas.microsoft.com/office/drawing/2014/main" id="{B1FEE2A3-AAB4-4DEF-9FAB-756934FAFA53}"/>
              </a:ext>
            </a:extLst>
          </p:cNvPr>
          <p:cNvSpPr>
            <a:spLocks noGrp="1"/>
          </p:cNvSpPr>
          <p:nvPr>
            <p:ph type="ftr" sz="quarter" idx="11"/>
          </p:nvPr>
        </p:nvSpPr>
        <p:spPr/>
        <p:txBody>
          <a:bodyPr/>
          <a:lstStyle/>
          <a:p>
            <a:pPr algn="ctr"/>
            <a:r>
              <a:rPr lang="it-IT" dirty="0"/>
              <a:t>140</a:t>
            </a:r>
          </a:p>
        </p:txBody>
      </p:sp>
    </p:spTree>
    <p:extLst>
      <p:ext uri="{BB962C8B-B14F-4D97-AF65-F5344CB8AC3E}">
        <p14:creationId xmlns:p14="http://schemas.microsoft.com/office/powerpoint/2010/main" val="4231904177"/>
      </p:ext>
    </p:extLst>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spd="slow" advClick="0" advTm="8000"/>
    </mc:Fallback>
  </mc:AlternateContent>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475656" y="0"/>
            <a:ext cx="7560840" cy="9102300"/>
          </a:xfrm>
          <a:prstGeom prst="rect">
            <a:avLst/>
          </a:prstGeom>
          <a:noFill/>
        </p:spPr>
        <p:txBody>
          <a:bodyPr wrap="square" rtlCol="0">
            <a:spAutoFit/>
          </a:bodyPr>
          <a:lstStyle/>
          <a:p>
            <a:pPr algn="just">
              <a:lnSpc>
                <a:spcPct val="150000"/>
              </a:lnSpc>
            </a:pPr>
            <a:r>
              <a:rPr lang="ro-RO" sz="1600" b="1" dirty="0">
                <a:latin typeface="Times New Roman" panose="02020603050405020304" pitchFamily="18" charset="0"/>
                <a:cs typeface="Times New Roman" panose="02020603050405020304" pitchFamily="18" charset="0"/>
              </a:rPr>
              <a:t>2nd  sequence of techniques</a:t>
            </a:r>
          </a:p>
          <a:p>
            <a:pPr algn="just">
              <a:lnSpc>
                <a:spcPct val="150000"/>
              </a:lnSpc>
            </a:pPr>
            <a:r>
              <a:rPr lang="en-US" sz="1400" dirty="0">
                <a:latin typeface="Times New Roman" panose="02020603050405020304" pitchFamily="18" charset="0"/>
                <a:cs typeface="Times New Roman" panose="02020603050405020304" pitchFamily="18" charset="0"/>
              </a:rPr>
              <a:t>1.</a:t>
            </a:r>
            <a:r>
              <a:rPr lang="ro-RO" sz="1400" dirty="0">
                <a:latin typeface="Times New Roman" panose="02020603050405020304" pitchFamily="18" charset="0"/>
                <a:cs typeface="Times New Roman" panose="02020603050405020304" pitchFamily="18" charset="0"/>
              </a:rPr>
              <a:t>1</a:t>
            </a:r>
            <a:r>
              <a:rPr lang="en-US" sz="1400" dirty="0">
                <a:latin typeface="Times New Roman" panose="02020603050405020304" pitchFamily="18" charset="0"/>
                <a:cs typeface="Times New Roman" panose="02020603050405020304" pitchFamily="18" charset="0"/>
              </a:rPr>
              <a:t> </a:t>
            </a:r>
            <a:r>
              <a:rPr lang="en-GB" sz="1400" dirty="0">
                <a:latin typeface="Times New Roman" panose="02020603050405020304" pitchFamily="18" charset="0"/>
                <a:cs typeface="Times New Roman" panose="02020603050405020304" pitchFamily="18" charset="0"/>
              </a:rPr>
              <a:t>The students have had to read the book as</a:t>
            </a:r>
            <a:r>
              <a:rPr lang="ro-RO" sz="1400" dirty="0">
                <a:latin typeface="Times New Roman" panose="02020603050405020304" pitchFamily="18" charset="0"/>
                <a:cs typeface="Times New Roman" panose="02020603050405020304" pitchFamily="18" charset="0"/>
              </a:rPr>
              <a:t> homework</a:t>
            </a:r>
            <a:r>
              <a:rPr lang="en-GB" sz="1400" dirty="0">
                <a:latin typeface="Times New Roman" panose="02020603050405020304" pitchFamily="18" charset="0"/>
                <a:cs typeface="Times New Roman" panose="02020603050405020304" pitchFamily="18" charset="0"/>
              </a:rPr>
              <a:t>. The teacher gives them some worksheets in which they write:</a:t>
            </a:r>
            <a:endParaRPr lang="it-IT" sz="1400" dirty="0">
              <a:latin typeface="Times New Roman" panose="02020603050405020304" pitchFamily="18" charset="0"/>
              <a:cs typeface="Times New Roman" panose="02020603050405020304" pitchFamily="18" charset="0"/>
            </a:endParaRPr>
          </a:p>
          <a:p>
            <a:pPr algn="just">
              <a:lnSpc>
                <a:spcPct val="150000"/>
              </a:lnSpc>
            </a:pPr>
            <a:r>
              <a:rPr lang="ro-RO" sz="1400" dirty="0">
                <a:latin typeface="Times New Roman" panose="02020603050405020304" pitchFamily="18" charset="0"/>
                <a:cs typeface="Times New Roman" panose="02020603050405020304" pitchFamily="18" charset="0"/>
              </a:rPr>
              <a:t>1. </a:t>
            </a:r>
            <a:r>
              <a:rPr lang="en-US" sz="1400" dirty="0">
                <a:latin typeface="Times New Roman" panose="02020603050405020304" pitchFamily="18" charset="0"/>
                <a:cs typeface="Times New Roman" panose="02020603050405020304" pitchFamily="18" charset="0"/>
              </a:rPr>
              <a:t>h</a:t>
            </a:r>
            <a:r>
              <a:rPr lang="en-GB" sz="1400" dirty="0">
                <a:latin typeface="Times New Roman" panose="02020603050405020304" pitchFamily="18" charset="0"/>
                <a:cs typeface="Times New Roman" panose="02020603050405020304" pitchFamily="18" charset="0"/>
              </a:rPr>
              <a:t>ow many main characters the book has</a:t>
            </a:r>
            <a:r>
              <a:rPr lang="ro-RO" sz="1400" dirty="0">
                <a:latin typeface="Times New Roman" panose="02020603050405020304" pitchFamily="18" charset="0"/>
                <a:cs typeface="Times New Roman" panose="02020603050405020304" pitchFamily="18" charset="0"/>
              </a:rPr>
              <a:t>.</a:t>
            </a:r>
            <a:r>
              <a:rPr lang="en-GB" sz="1400" dirty="0">
                <a:latin typeface="Times New Roman" panose="02020603050405020304" pitchFamily="18" charset="0"/>
                <a:cs typeface="Times New Roman" panose="02020603050405020304" pitchFamily="18" charset="0"/>
              </a:rPr>
              <a:t> </a:t>
            </a:r>
            <a:endParaRPr lang="ro-RO" sz="1400" dirty="0">
              <a:latin typeface="Times New Roman" panose="02020603050405020304" pitchFamily="18" charset="0"/>
              <a:cs typeface="Times New Roman" panose="02020603050405020304" pitchFamily="18" charset="0"/>
            </a:endParaRPr>
          </a:p>
          <a:p>
            <a:pPr algn="just">
              <a:lnSpc>
                <a:spcPct val="150000"/>
              </a:lnSpc>
            </a:pPr>
            <a:r>
              <a:rPr lang="en-GB" sz="1400" dirty="0">
                <a:latin typeface="Times New Roman" panose="02020603050405020304" pitchFamily="18" charset="0"/>
                <a:cs typeface="Times New Roman" panose="02020603050405020304" pitchFamily="18" charset="0"/>
              </a:rPr>
              <a:t>2. when </a:t>
            </a:r>
            <a:r>
              <a:rPr lang="ro-RO" sz="1400" dirty="0">
                <a:latin typeface="Times New Roman" panose="02020603050405020304" pitchFamily="18" charset="0"/>
                <a:cs typeface="Times New Roman" panose="02020603050405020304" pitchFamily="18" charset="0"/>
              </a:rPr>
              <a:t>Ann Frank</a:t>
            </a:r>
            <a:r>
              <a:rPr lang="en-GB" sz="1400" dirty="0">
                <a:latin typeface="Times New Roman" panose="02020603050405020304" pitchFamily="18" charset="0"/>
                <a:cs typeface="Times New Roman" panose="02020603050405020304" pitchFamily="18" charset="0"/>
              </a:rPr>
              <a:t> receives the diary </a:t>
            </a:r>
          </a:p>
          <a:p>
            <a:pPr algn="just">
              <a:lnSpc>
                <a:spcPct val="150000"/>
              </a:lnSpc>
            </a:pPr>
            <a:r>
              <a:rPr lang="en-GB" sz="1400" dirty="0">
                <a:latin typeface="Times New Roman" panose="02020603050405020304" pitchFamily="18" charset="0"/>
                <a:cs typeface="Times New Roman" panose="02020603050405020304" pitchFamily="18" charset="0"/>
              </a:rPr>
              <a:t>3. how long she stays in hiding</a:t>
            </a:r>
          </a:p>
          <a:p>
            <a:pPr algn="just">
              <a:lnSpc>
                <a:spcPct val="150000"/>
              </a:lnSpc>
            </a:pPr>
            <a:r>
              <a:rPr lang="en-US" sz="1400" dirty="0">
                <a:latin typeface="Times New Roman" panose="02020603050405020304" pitchFamily="18" charset="0"/>
                <a:cs typeface="Times New Roman" panose="02020603050405020304" pitchFamily="18" charset="0"/>
              </a:rPr>
              <a:t>4. </a:t>
            </a:r>
            <a:r>
              <a:rPr lang="ro-RO" sz="1400" dirty="0">
                <a:latin typeface="Times New Roman" panose="02020603050405020304" pitchFamily="18" charset="0"/>
                <a:cs typeface="Times New Roman" panose="02020603050405020304" pitchFamily="18" charset="0"/>
              </a:rPr>
              <a:t>w</a:t>
            </a:r>
            <a:r>
              <a:rPr lang="en-GB" sz="1400" dirty="0">
                <a:latin typeface="Times New Roman" panose="02020603050405020304" pitchFamily="18" charset="0"/>
                <a:cs typeface="Times New Roman" panose="02020603050405020304" pitchFamily="18" charset="0"/>
              </a:rPr>
              <a:t>ho kept the diary after the families </a:t>
            </a:r>
            <a:r>
              <a:rPr lang="ro-RO" sz="1400" dirty="0">
                <a:latin typeface="Times New Roman" panose="02020603050405020304" pitchFamily="18" charset="0"/>
                <a:cs typeface="Times New Roman" panose="02020603050405020304" pitchFamily="18" charset="0"/>
              </a:rPr>
              <a:t>had been</a:t>
            </a:r>
            <a:r>
              <a:rPr lang="en-GB" sz="1400" dirty="0">
                <a:latin typeface="Times New Roman" panose="02020603050405020304" pitchFamily="18" charset="0"/>
                <a:cs typeface="Times New Roman" panose="02020603050405020304" pitchFamily="18" charset="0"/>
              </a:rPr>
              <a:t> taken to the concentration camps</a:t>
            </a:r>
            <a:r>
              <a:rPr lang="ro-RO" sz="1400" dirty="0">
                <a:latin typeface="Times New Roman" panose="02020603050405020304" pitchFamily="18" charset="0"/>
                <a:cs typeface="Times New Roman" panose="02020603050405020304" pitchFamily="18" charset="0"/>
              </a:rPr>
              <a:t>.</a:t>
            </a:r>
            <a:r>
              <a:rPr lang="en-GB" sz="1400" dirty="0">
                <a:latin typeface="Times New Roman" panose="02020603050405020304" pitchFamily="18" charset="0"/>
                <a:cs typeface="Times New Roman" panose="02020603050405020304" pitchFamily="18" charset="0"/>
              </a:rPr>
              <a:t> </a:t>
            </a:r>
          </a:p>
          <a:p>
            <a:pPr algn="just">
              <a:lnSpc>
                <a:spcPct val="150000"/>
              </a:lnSpc>
            </a:pPr>
            <a:r>
              <a:rPr lang="ro-RO" sz="1400" b="1" dirty="0">
                <a:latin typeface="Times New Roman" panose="02020603050405020304" pitchFamily="18" charset="0"/>
                <a:cs typeface="Times New Roman" panose="02020603050405020304" pitchFamily="18" charset="0"/>
              </a:rPr>
              <a:t>Answers</a:t>
            </a:r>
            <a:r>
              <a:rPr lang="en-US" sz="1400" dirty="0">
                <a:latin typeface="Times New Roman" panose="02020603050405020304" pitchFamily="18" charset="0"/>
                <a:cs typeface="Times New Roman" panose="02020603050405020304" pitchFamily="18" charset="0"/>
              </a:rPr>
              <a:t>: </a:t>
            </a:r>
            <a:r>
              <a:rPr lang="ro-RO" sz="1400" dirty="0">
                <a:latin typeface="Times New Roman" panose="02020603050405020304" pitchFamily="18" charset="0"/>
                <a:cs typeface="Times New Roman" panose="02020603050405020304" pitchFamily="18" charset="0"/>
              </a:rPr>
              <a:t>1</a:t>
            </a:r>
            <a:r>
              <a:rPr lang="en-US" sz="1400" dirty="0">
                <a:latin typeface="Times New Roman" panose="02020603050405020304" pitchFamily="18" charset="0"/>
                <a:cs typeface="Times New Roman" panose="02020603050405020304" pitchFamily="18" charset="0"/>
              </a:rPr>
              <a:t>. </a:t>
            </a:r>
            <a:r>
              <a:rPr lang="en-GB" sz="1400" dirty="0">
                <a:latin typeface="Times New Roman" panose="02020603050405020304" pitchFamily="18" charset="0"/>
                <a:cs typeface="Times New Roman" panose="02020603050405020304" pitchFamily="18" charset="0"/>
              </a:rPr>
              <a:t>8 characters: Anne Frank, Margot Frank, </a:t>
            </a:r>
            <a:r>
              <a:rPr lang="ro-RO" sz="1400" dirty="0">
                <a:latin typeface="Times New Roman" panose="02020603050405020304" pitchFamily="18" charset="0"/>
                <a:cs typeface="Times New Roman" panose="02020603050405020304" pitchFamily="18" charset="0"/>
              </a:rPr>
              <a:t>Otto Frank, </a:t>
            </a:r>
            <a:r>
              <a:rPr lang="en-GB" sz="1400" dirty="0">
                <a:latin typeface="Times New Roman" panose="02020603050405020304" pitchFamily="18" charset="0"/>
                <a:cs typeface="Times New Roman" panose="02020603050405020304" pitchFamily="18" charset="0"/>
              </a:rPr>
              <a:t>Edith Frank, Peter Van </a:t>
            </a:r>
            <a:r>
              <a:rPr lang="en-GB" sz="1400" dirty="0" err="1">
                <a:latin typeface="Times New Roman" panose="02020603050405020304" pitchFamily="18" charset="0"/>
                <a:cs typeface="Times New Roman" panose="02020603050405020304" pitchFamily="18" charset="0"/>
              </a:rPr>
              <a:t>Daan</a:t>
            </a:r>
            <a:r>
              <a:rPr lang="en-GB" sz="1400" dirty="0">
                <a:latin typeface="Times New Roman" panose="02020603050405020304" pitchFamily="18" charset="0"/>
                <a:cs typeface="Times New Roman" panose="02020603050405020304" pitchFamily="18" charset="0"/>
              </a:rPr>
              <a:t>, Mr. and Mrs. Van </a:t>
            </a:r>
            <a:r>
              <a:rPr lang="en-GB" sz="1400" dirty="0" err="1">
                <a:latin typeface="Times New Roman" panose="02020603050405020304" pitchFamily="18" charset="0"/>
                <a:cs typeface="Times New Roman" panose="02020603050405020304" pitchFamily="18" charset="0"/>
              </a:rPr>
              <a:t>Daan</a:t>
            </a:r>
            <a:r>
              <a:rPr lang="en-GB" sz="1400" dirty="0">
                <a:latin typeface="Times New Roman" panose="02020603050405020304" pitchFamily="18" charset="0"/>
                <a:cs typeface="Times New Roman" panose="02020603050405020304" pitchFamily="18" charset="0"/>
              </a:rPr>
              <a:t> and Mr. Fitz</a:t>
            </a:r>
          </a:p>
          <a:p>
            <a:pPr algn="just">
              <a:lnSpc>
                <a:spcPct val="150000"/>
              </a:lnSpc>
            </a:pPr>
            <a:r>
              <a:rPr lang="en-GB" sz="1400" i="1" dirty="0">
                <a:latin typeface="Times New Roman" panose="02020603050405020304" pitchFamily="18" charset="0"/>
                <a:cs typeface="Times New Roman" panose="02020603050405020304" pitchFamily="18" charset="0"/>
              </a:rPr>
              <a:t>2. </a:t>
            </a:r>
            <a:r>
              <a:rPr lang="en-GB" sz="1400" dirty="0">
                <a:latin typeface="Times New Roman" panose="02020603050405020304" pitchFamily="18" charset="0"/>
                <a:cs typeface="Times New Roman" panose="02020603050405020304" pitchFamily="18" charset="0"/>
              </a:rPr>
              <a:t>on her 13</a:t>
            </a:r>
            <a:r>
              <a:rPr lang="en-GB" sz="1400" baseline="30000" dirty="0">
                <a:latin typeface="Times New Roman" panose="02020603050405020304" pitchFamily="18" charset="0"/>
                <a:cs typeface="Times New Roman" panose="02020603050405020304" pitchFamily="18" charset="0"/>
              </a:rPr>
              <a:t>th</a:t>
            </a:r>
            <a:r>
              <a:rPr lang="en-GB" sz="1400" dirty="0">
                <a:latin typeface="Times New Roman" panose="02020603050405020304" pitchFamily="18" charset="0"/>
                <a:cs typeface="Times New Roman" panose="02020603050405020304" pitchFamily="18" charset="0"/>
              </a:rPr>
              <a:t> anniversary</a:t>
            </a:r>
          </a:p>
          <a:p>
            <a:pPr algn="just">
              <a:lnSpc>
                <a:spcPct val="150000"/>
              </a:lnSpc>
            </a:pPr>
            <a:r>
              <a:rPr lang="en-GB" sz="1400" dirty="0">
                <a:latin typeface="Times New Roman" panose="02020603050405020304" pitchFamily="18" charset="0"/>
                <a:cs typeface="Times New Roman" panose="02020603050405020304" pitchFamily="18" charset="0"/>
              </a:rPr>
              <a:t>3. 2 years</a:t>
            </a:r>
          </a:p>
          <a:p>
            <a:pPr algn="just">
              <a:lnSpc>
                <a:spcPct val="150000"/>
              </a:lnSpc>
            </a:pPr>
            <a:r>
              <a:rPr lang="en-GB" sz="1400" dirty="0">
                <a:latin typeface="Times New Roman" panose="02020603050405020304" pitchFamily="18" charset="0"/>
                <a:cs typeface="Times New Roman" panose="02020603050405020304" pitchFamily="18" charset="0"/>
              </a:rPr>
              <a:t>4. Miep </a:t>
            </a:r>
            <a:r>
              <a:rPr lang="en-GB" sz="1400" dirty="0" err="1">
                <a:latin typeface="Times New Roman" panose="02020603050405020304" pitchFamily="18" charset="0"/>
                <a:cs typeface="Times New Roman" panose="02020603050405020304" pitchFamily="18" charset="0"/>
              </a:rPr>
              <a:t>Gies</a:t>
            </a:r>
            <a:endParaRPr lang="en-GB" sz="1400" dirty="0">
              <a:latin typeface="Times New Roman" panose="02020603050405020304" pitchFamily="18" charset="0"/>
              <a:cs typeface="Times New Roman" panose="02020603050405020304" pitchFamily="18" charset="0"/>
            </a:endParaRPr>
          </a:p>
          <a:p>
            <a:pPr algn="just">
              <a:lnSpc>
                <a:spcPct val="150000"/>
              </a:lnSpc>
            </a:pPr>
            <a:r>
              <a:rPr lang="en-GB" sz="1400" dirty="0">
                <a:latin typeface="Times New Roman" panose="02020603050405020304" pitchFamily="18" charset="0"/>
                <a:cs typeface="Times New Roman" panose="02020603050405020304" pitchFamily="18" charset="0"/>
              </a:rPr>
              <a:t>1.2  </a:t>
            </a:r>
            <a:r>
              <a:rPr lang="en-GB" sz="1400" b="1" dirty="0">
                <a:latin typeface="Times New Roman" panose="02020603050405020304" pitchFamily="18" charset="0"/>
                <a:cs typeface="Times New Roman" panose="02020603050405020304" pitchFamily="18" charset="0"/>
              </a:rPr>
              <a:t>Personality. </a:t>
            </a:r>
            <a:r>
              <a:rPr lang="en-GB" sz="1400" dirty="0">
                <a:latin typeface="Times New Roman" panose="02020603050405020304" pitchFamily="18" charset="0"/>
                <a:cs typeface="Times New Roman" panose="02020603050405020304" pitchFamily="18" charset="0"/>
              </a:rPr>
              <a:t>The teacher asks the students to get into groups and tells them to name the characters’ features.</a:t>
            </a:r>
          </a:p>
          <a:p>
            <a:pPr algn="just">
              <a:lnSpc>
                <a:spcPct val="150000"/>
              </a:lnSpc>
            </a:pPr>
            <a:r>
              <a:rPr lang="en-GB" sz="1400" b="1" dirty="0">
                <a:latin typeface="Times New Roman" panose="02020603050405020304" pitchFamily="18" charset="0"/>
                <a:cs typeface="Times New Roman" panose="02020603050405020304" pitchFamily="18" charset="0"/>
              </a:rPr>
              <a:t>Possible answers:</a:t>
            </a:r>
          </a:p>
          <a:p>
            <a:pPr lvl="0" algn="just">
              <a:lnSpc>
                <a:spcPct val="150000"/>
              </a:lnSpc>
            </a:pPr>
            <a:r>
              <a:rPr lang="it-IT" sz="1400" dirty="0">
                <a:latin typeface="Times New Roman" panose="02020603050405020304" pitchFamily="18" charset="0"/>
                <a:cs typeface="Times New Roman" panose="02020603050405020304" pitchFamily="18" charset="0"/>
              </a:rPr>
              <a:t>1.Anne Frank: </a:t>
            </a:r>
            <a:r>
              <a:rPr lang="en-US" sz="1400" dirty="0">
                <a:latin typeface="Times New Roman" panose="02020603050405020304" pitchFamily="18" charset="0"/>
                <a:cs typeface="Times New Roman" panose="02020603050405020304" pitchFamily="18" charset="0"/>
              </a:rPr>
              <a:t>practical; kind; business man; protector; thrifty</a:t>
            </a:r>
          </a:p>
          <a:p>
            <a:pPr lvl="0" algn="just">
              <a:lnSpc>
                <a:spcPct val="150000"/>
              </a:lnSpc>
            </a:pPr>
            <a:r>
              <a:rPr lang="ro-RO" sz="1400" dirty="0">
                <a:latin typeface="Times New Roman" panose="02020603050405020304" pitchFamily="18" charset="0"/>
                <a:cs typeface="Times New Roman" panose="02020603050405020304" pitchFamily="18" charset="0"/>
              </a:rPr>
              <a:t>2.</a:t>
            </a:r>
            <a:r>
              <a:rPr lang="en-US" sz="1400" dirty="0">
                <a:latin typeface="Times New Roman" panose="02020603050405020304" pitchFamily="18" charset="0"/>
                <a:cs typeface="Times New Roman" panose="02020603050405020304" pitchFamily="18" charset="0"/>
              </a:rPr>
              <a:t> </a:t>
            </a:r>
            <a:r>
              <a:rPr lang="ro-RO" sz="1400" dirty="0">
                <a:latin typeface="Times New Roman" panose="02020603050405020304" pitchFamily="18" charset="0"/>
                <a:cs typeface="Times New Roman" panose="02020603050405020304" pitchFamily="18" charset="0"/>
              </a:rPr>
              <a:t>Margot  Frank</a:t>
            </a:r>
            <a:r>
              <a:rPr lang="en-US" sz="1400" dirty="0">
                <a:latin typeface="Times New Roman" panose="02020603050405020304" pitchFamily="18" charset="0"/>
                <a:cs typeface="Times New Roman" panose="02020603050405020304" pitchFamily="18" charset="0"/>
              </a:rPr>
              <a:t>: sentimental; critical; sociable; sympathetic</a:t>
            </a:r>
          </a:p>
          <a:p>
            <a:pPr lvl="0" algn="just">
              <a:lnSpc>
                <a:spcPct val="150000"/>
              </a:lnSpc>
            </a:pPr>
            <a:r>
              <a:rPr lang="en-US" sz="1400" dirty="0">
                <a:latin typeface="Times New Roman" panose="02020603050405020304" pitchFamily="18" charset="0"/>
                <a:cs typeface="Times New Roman" panose="02020603050405020304" pitchFamily="18" charset="0"/>
              </a:rPr>
              <a:t>3. Otto Frank: sensitive; intelligent; creative; perceptive; innocent; tempestuous; empathic;</a:t>
            </a:r>
            <a:endParaRPr lang="ro-RO" sz="1400" dirty="0">
              <a:latin typeface="Times New Roman" panose="02020603050405020304" pitchFamily="18" charset="0"/>
              <a:cs typeface="Times New Roman" panose="02020603050405020304" pitchFamily="18" charset="0"/>
            </a:endParaRPr>
          </a:p>
          <a:p>
            <a:pPr algn="just">
              <a:lnSpc>
                <a:spcPct val="150000"/>
              </a:lnSpc>
            </a:pPr>
            <a:r>
              <a:rPr lang="en-US" sz="1400" dirty="0">
                <a:latin typeface="Times New Roman" panose="02020603050405020304" pitchFamily="18" charset="0"/>
                <a:cs typeface="Times New Roman" panose="02020603050405020304" pitchFamily="18" charset="0"/>
              </a:rPr>
              <a:t>4. </a:t>
            </a:r>
            <a:r>
              <a:rPr lang="en-GB" sz="1400" dirty="0">
                <a:latin typeface="Times New Roman" panose="02020603050405020304" pitchFamily="18" charset="0"/>
                <a:cs typeface="Times New Roman" panose="02020603050405020304" pitchFamily="18" charset="0"/>
              </a:rPr>
              <a:t>Edith Frank: </a:t>
            </a:r>
            <a:r>
              <a:rPr lang="ro-RO" sz="1400" dirty="0">
                <a:latin typeface="Times New Roman" panose="02020603050405020304" pitchFamily="18" charset="0"/>
                <a:cs typeface="Times New Roman" panose="02020603050405020304" pitchFamily="18" charset="0"/>
              </a:rPr>
              <a:t>controlling tendencies;</a:t>
            </a:r>
            <a:r>
              <a:rPr lang="en-US" sz="1400" dirty="0">
                <a:latin typeface="Times New Roman" panose="02020603050405020304" pitchFamily="18" charset="0"/>
                <a:cs typeface="Times New Roman" panose="02020603050405020304" pitchFamily="18" charset="0"/>
              </a:rPr>
              <a:t> </a:t>
            </a:r>
            <a:r>
              <a:rPr lang="ro-RO" sz="1400" dirty="0">
                <a:latin typeface="Times New Roman" panose="02020603050405020304" pitchFamily="18" charset="0"/>
                <a:cs typeface="Times New Roman" panose="02020603050405020304" pitchFamily="18" charset="0"/>
              </a:rPr>
              <a:t>odd personal hygiene habits;</a:t>
            </a:r>
            <a:r>
              <a:rPr lang="en-US" sz="1400" dirty="0">
                <a:latin typeface="Times New Roman" panose="02020603050405020304" pitchFamily="18" charset="0"/>
                <a:cs typeface="Times New Roman" panose="02020603050405020304" pitchFamily="18" charset="0"/>
              </a:rPr>
              <a:t> </a:t>
            </a:r>
            <a:r>
              <a:rPr lang="ro-RO" sz="1400" dirty="0">
                <a:latin typeface="Times New Roman" panose="02020603050405020304" pitchFamily="18" charset="0"/>
                <a:cs typeface="Times New Roman" panose="02020603050405020304" pitchFamily="18" charset="0"/>
              </a:rPr>
              <a:t>reserved;</a:t>
            </a:r>
            <a:endParaRPr lang="en-US" sz="1400" dirty="0">
              <a:latin typeface="Times New Roman" panose="02020603050405020304" pitchFamily="18" charset="0"/>
              <a:cs typeface="Times New Roman" panose="02020603050405020304" pitchFamily="18" charset="0"/>
            </a:endParaRPr>
          </a:p>
          <a:p>
            <a:pPr lvl="0" algn="just">
              <a:lnSpc>
                <a:spcPct val="150000"/>
              </a:lnSpc>
            </a:pPr>
            <a:endParaRPr lang="en-US" sz="1400" dirty="0">
              <a:latin typeface="Times New Roman" panose="02020603050405020304" pitchFamily="18" charset="0"/>
              <a:cs typeface="Times New Roman" panose="02020603050405020304" pitchFamily="18" charset="0"/>
            </a:endParaRPr>
          </a:p>
          <a:p>
            <a:pPr lvl="0" algn="just">
              <a:lnSpc>
                <a:spcPct val="150000"/>
              </a:lnSpc>
            </a:pPr>
            <a:endParaRPr lang="ro-RO" sz="1400" dirty="0">
              <a:latin typeface="Times New Roman" panose="02020603050405020304" pitchFamily="18" charset="0"/>
              <a:cs typeface="Times New Roman" panose="02020603050405020304" pitchFamily="18" charset="0"/>
            </a:endParaRPr>
          </a:p>
          <a:p>
            <a:pPr lvl="0"/>
            <a:endParaRPr lang="ro-RO" dirty="0"/>
          </a:p>
          <a:p>
            <a:pPr algn="just">
              <a:lnSpc>
                <a:spcPct val="150000"/>
              </a:lnSpc>
            </a:pPr>
            <a:endParaRPr lang="it-IT" sz="1400" b="1" dirty="0">
              <a:latin typeface="Times New Roman" panose="02020603050405020304" pitchFamily="18" charset="0"/>
              <a:cs typeface="Times New Roman" panose="02020603050405020304" pitchFamily="18" charset="0"/>
            </a:endParaRPr>
          </a:p>
          <a:p>
            <a:pPr algn="just">
              <a:lnSpc>
                <a:spcPct val="150000"/>
              </a:lnSpc>
            </a:pPr>
            <a:endParaRPr lang="it-IT" sz="1400" b="1" dirty="0">
              <a:latin typeface="Times New Roman" panose="02020603050405020304" pitchFamily="18" charset="0"/>
              <a:cs typeface="Times New Roman" panose="02020603050405020304" pitchFamily="18" charset="0"/>
            </a:endParaRPr>
          </a:p>
          <a:p>
            <a:pPr algn="just">
              <a:lnSpc>
                <a:spcPct val="150000"/>
              </a:lnSpc>
            </a:pPr>
            <a:endParaRPr lang="it-IT" sz="1400" b="1" dirty="0">
              <a:latin typeface="Times New Roman" panose="02020603050405020304" pitchFamily="18" charset="0"/>
              <a:cs typeface="Times New Roman" panose="02020603050405020304" pitchFamily="18" charset="0"/>
            </a:endParaRPr>
          </a:p>
          <a:p>
            <a:pPr algn="just">
              <a:lnSpc>
                <a:spcPct val="150000"/>
              </a:lnSpc>
            </a:pPr>
            <a:endParaRPr lang="it-IT" sz="1400" i="1" dirty="0">
              <a:latin typeface="Times New Roman" panose="02020603050405020304" pitchFamily="18" charset="0"/>
              <a:cs typeface="Times New Roman" panose="02020603050405020304" pitchFamily="18" charset="0"/>
            </a:endParaRPr>
          </a:p>
          <a:p>
            <a:pPr lvl="0" algn="just">
              <a:lnSpc>
                <a:spcPct val="150000"/>
              </a:lnSpc>
            </a:pPr>
            <a:endParaRPr lang="it-IT" sz="1400" dirty="0">
              <a:latin typeface="Times New Roman" panose="02020603050405020304" pitchFamily="18" charset="0"/>
              <a:cs typeface="Times New Roman" panose="02020603050405020304" pitchFamily="18" charset="0"/>
            </a:endParaRPr>
          </a:p>
          <a:p>
            <a:pPr algn="just">
              <a:lnSpc>
                <a:spcPct val="150000"/>
              </a:lnSpc>
            </a:pPr>
            <a:endParaRPr lang="it-IT" sz="1400" b="1" dirty="0">
              <a:latin typeface="Times New Roman" panose="02020603050405020304" pitchFamily="18" charset="0"/>
              <a:cs typeface="Times New Roman" panose="02020603050405020304" pitchFamily="18" charset="0"/>
            </a:endParaRPr>
          </a:p>
        </p:txBody>
      </p:sp>
      <p:sp>
        <p:nvSpPr>
          <p:cNvPr id="4" name="Footer Placeholder 3">
            <a:extLst>
              <a:ext uri="{FF2B5EF4-FFF2-40B4-BE49-F238E27FC236}">
                <a16:creationId xmlns:a16="http://schemas.microsoft.com/office/drawing/2014/main" id="{0D72F39F-7FCA-4588-9C94-0858B4952C21}"/>
              </a:ext>
            </a:extLst>
          </p:cNvPr>
          <p:cNvSpPr>
            <a:spLocks noGrp="1"/>
          </p:cNvSpPr>
          <p:nvPr>
            <p:ph type="ftr" sz="quarter" idx="11"/>
          </p:nvPr>
        </p:nvSpPr>
        <p:spPr/>
        <p:txBody>
          <a:bodyPr/>
          <a:lstStyle/>
          <a:p>
            <a:pPr algn="ctr"/>
            <a:r>
              <a:rPr lang="it-IT" dirty="0"/>
              <a:t>141</a:t>
            </a:r>
          </a:p>
        </p:txBody>
      </p:sp>
    </p:spTree>
    <p:extLst>
      <p:ext uri="{BB962C8B-B14F-4D97-AF65-F5344CB8AC3E}">
        <p14:creationId xmlns:p14="http://schemas.microsoft.com/office/powerpoint/2010/main" val="2810466016"/>
      </p:ext>
    </p:extLst>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spd="slow" advClick="0" advTm="8000"/>
    </mc:Fallback>
  </mc:AlternateContent>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403648" y="116632"/>
            <a:ext cx="7632848" cy="5870646"/>
          </a:xfrm>
          <a:prstGeom prst="rect">
            <a:avLst/>
          </a:prstGeom>
          <a:noFill/>
        </p:spPr>
        <p:txBody>
          <a:bodyPr wrap="square" rtlCol="0">
            <a:spAutoFit/>
          </a:bodyPr>
          <a:lstStyle/>
          <a:p>
            <a:pPr lvl="0" algn="just">
              <a:lnSpc>
                <a:spcPct val="150000"/>
              </a:lnSpc>
              <a:tabLst>
                <a:tab pos="457200" algn="l"/>
              </a:tabLst>
            </a:pPr>
            <a:r>
              <a:rPr lang="en-US" sz="1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5. Mr. Fitz: Really smart;</a:t>
            </a:r>
            <a:r>
              <a:rPr lang="it-IT" sz="1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quiet;</a:t>
            </a:r>
            <a:r>
              <a:rPr lang="it-IT" sz="1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shy;</a:t>
            </a:r>
            <a:r>
              <a:rPr lang="it-IT" sz="1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pretty;</a:t>
            </a:r>
            <a:r>
              <a:rPr lang="it-IT" sz="1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emotional</a:t>
            </a:r>
          </a:p>
          <a:p>
            <a:pPr lvl="0" algn="just">
              <a:lnSpc>
                <a:spcPct val="150000"/>
              </a:lnSpc>
              <a:tabLst>
                <a:tab pos="457200" algn="l"/>
              </a:tabLst>
            </a:pPr>
            <a:r>
              <a:rPr lang="en-US" sz="1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1.3 The teacher asks the students to explain why they have chosen those adjectives to </a:t>
            </a:r>
            <a:r>
              <a:rPr lang="en-US" sz="1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characterise</a:t>
            </a:r>
            <a:r>
              <a:rPr lang="en-US" sz="1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the main characters. In groups, the students give arguments from the novel to sustain their opinions.</a:t>
            </a:r>
          </a:p>
          <a:p>
            <a:pPr algn="just">
              <a:lnSpc>
                <a:spcPct val="150000"/>
              </a:lnSpc>
            </a:pPr>
            <a:r>
              <a:rPr lang="en-US" sz="1400" b="1" dirty="0">
                <a:latin typeface="Times New Roman" panose="02020603050405020304" pitchFamily="18" charset="0"/>
                <a:cs typeface="Times New Roman" panose="02020603050405020304" pitchFamily="18" charset="0"/>
              </a:rPr>
              <a:t>2.1 Specific information</a:t>
            </a:r>
          </a:p>
          <a:p>
            <a:pPr algn="just">
              <a:lnSpc>
                <a:spcPct val="150000"/>
              </a:lnSpc>
            </a:pPr>
            <a:r>
              <a:rPr lang="en-US" sz="1400" dirty="0">
                <a:latin typeface="Times New Roman" panose="02020603050405020304" pitchFamily="18" charset="0"/>
                <a:cs typeface="Times New Roman" panose="02020603050405020304" pitchFamily="18" charset="0"/>
              </a:rPr>
              <a:t>1. The teacher asks the students to recall how the people in the Annex get food and other supplies.</a:t>
            </a:r>
            <a:endParaRPr lang="it-IT" sz="1400" dirty="0">
              <a:latin typeface="Times New Roman" panose="02020603050405020304" pitchFamily="18" charset="0"/>
              <a:cs typeface="Times New Roman" panose="02020603050405020304" pitchFamily="18" charset="0"/>
            </a:endParaRPr>
          </a:p>
          <a:p>
            <a:pPr algn="just">
              <a:lnSpc>
                <a:spcPct val="150000"/>
              </a:lnSpc>
            </a:pPr>
            <a:r>
              <a:rPr lang="en-US" sz="1400" dirty="0">
                <a:latin typeface="Times New Roman" panose="02020603050405020304" pitchFamily="18" charset="0"/>
                <a:cs typeface="Times New Roman" panose="02020603050405020304" pitchFamily="18" charset="0"/>
              </a:rPr>
              <a:t>2. While the people there are hiding in the “Secret Annex”, several problems come to the surface. What are these problems? </a:t>
            </a:r>
            <a:endParaRPr lang="it-IT" sz="1400" dirty="0">
              <a:latin typeface="Times New Roman" panose="02020603050405020304" pitchFamily="18" charset="0"/>
              <a:cs typeface="Times New Roman" panose="02020603050405020304" pitchFamily="18" charset="0"/>
            </a:endParaRPr>
          </a:p>
          <a:p>
            <a:pPr algn="just">
              <a:lnSpc>
                <a:spcPct val="150000"/>
              </a:lnSpc>
            </a:pPr>
            <a:r>
              <a:rPr lang="en-US" sz="1400" dirty="0">
                <a:latin typeface="Times New Roman" panose="02020603050405020304" pitchFamily="18" charset="0"/>
                <a:cs typeface="Times New Roman" panose="02020603050405020304" pitchFamily="18" charset="0"/>
              </a:rPr>
              <a:t>3. What´s the name of Anne Frank’s diary?</a:t>
            </a:r>
            <a:endParaRPr lang="it-IT" sz="1400" dirty="0">
              <a:latin typeface="Times New Roman" panose="02020603050405020304" pitchFamily="18" charset="0"/>
              <a:cs typeface="Times New Roman" panose="02020603050405020304" pitchFamily="18" charset="0"/>
            </a:endParaRPr>
          </a:p>
          <a:p>
            <a:pPr algn="just">
              <a:lnSpc>
                <a:spcPct val="150000"/>
              </a:lnSpc>
            </a:pPr>
            <a:r>
              <a:rPr lang="en-US" sz="1400" dirty="0">
                <a:latin typeface="Times New Roman" panose="02020603050405020304" pitchFamily="18" charset="0"/>
                <a:cs typeface="Times New Roman" panose="02020603050405020304" pitchFamily="18" charset="0"/>
              </a:rPr>
              <a:t>4.What did Edith Frank die of?</a:t>
            </a:r>
            <a:endParaRPr lang="it-IT" sz="1400" dirty="0">
              <a:latin typeface="Times New Roman" panose="02020603050405020304" pitchFamily="18" charset="0"/>
              <a:cs typeface="Times New Roman" panose="02020603050405020304" pitchFamily="18" charset="0"/>
            </a:endParaRPr>
          </a:p>
          <a:p>
            <a:pPr algn="just">
              <a:lnSpc>
                <a:spcPct val="150000"/>
              </a:lnSpc>
            </a:pPr>
            <a:r>
              <a:rPr lang="it-IT" sz="1400" dirty="0">
                <a:latin typeface="Times New Roman" panose="02020603050405020304" pitchFamily="18" charset="0"/>
                <a:cs typeface="Times New Roman" panose="02020603050405020304" pitchFamily="18" charset="0"/>
              </a:rPr>
              <a:t>5. </a:t>
            </a:r>
            <a:r>
              <a:rPr lang="en-US" sz="1400" dirty="0">
                <a:latin typeface="Times New Roman" panose="02020603050405020304" pitchFamily="18" charset="0"/>
                <a:cs typeface="Times New Roman" panose="02020603050405020304" pitchFamily="18" charset="0"/>
              </a:rPr>
              <a:t>What did Margot and Anne die of ?</a:t>
            </a:r>
          </a:p>
          <a:p>
            <a:pPr algn="just">
              <a:lnSpc>
                <a:spcPct val="150000"/>
              </a:lnSpc>
            </a:pPr>
            <a:r>
              <a:rPr lang="en-US" sz="1400" b="1" dirty="0">
                <a:latin typeface="Times New Roman" panose="02020603050405020304" pitchFamily="18" charset="0"/>
                <a:cs typeface="Times New Roman" panose="02020603050405020304" pitchFamily="18" charset="0"/>
              </a:rPr>
              <a:t>Answers: </a:t>
            </a:r>
          </a:p>
          <a:p>
            <a:pPr algn="just">
              <a:lnSpc>
                <a:spcPct val="150000"/>
              </a:lnSpc>
            </a:pPr>
            <a:r>
              <a:rPr lang="en-US" sz="1400" dirty="0">
                <a:latin typeface="Times New Roman" panose="02020603050405020304" pitchFamily="18" charset="0"/>
                <a:cs typeface="Times New Roman" panose="02020603050405020304" pitchFamily="18" charset="0"/>
              </a:rPr>
              <a:t>1.  Miep, Jo Kleiman, Victor Kugler and Jan </a:t>
            </a:r>
            <a:r>
              <a:rPr lang="en-US" sz="1400" dirty="0" err="1">
                <a:latin typeface="Times New Roman" panose="02020603050405020304" pitchFamily="18" charset="0"/>
                <a:cs typeface="Times New Roman" panose="02020603050405020304" pitchFamily="18" charset="0"/>
              </a:rPr>
              <a:t>Gies</a:t>
            </a:r>
            <a:r>
              <a:rPr lang="en-US" sz="1400" dirty="0">
                <a:latin typeface="Times New Roman" panose="02020603050405020304" pitchFamily="18" charset="0"/>
                <a:cs typeface="Times New Roman" panose="02020603050405020304" pitchFamily="18" charset="0"/>
              </a:rPr>
              <a:t> help the families in the secret annex, some bring them food and others just make sure that they were not discovered.</a:t>
            </a:r>
          </a:p>
          <a:p>
            <a:pPr algn="just">
              <a:lnSpc>
                <a:spcPct val="150000"/>
              </a:lnSpc>
            </a:pPr>
            <a:r>
              <a:rPr lang="en-US" sz="1400" dirty="0">
                <a:latin typeface="Times New Roman" panose="02020603050405020304" pitchFamily="18" charset="0"/>
                <a:cs typeface="Times New Roman" panose="02020603050405020304" pitchFamily="18" charset="0"/>
              </a:rPr>
              <a:t>2. The people helping the families in the "Secret Annex" are becoming ill, so the families are not able to receive food and other necessities for survival.</a:t>
            </a:r>
          </a:p>
          <a:p>
            <a:pPr marL="228600" indent="-228600" algn="just">
              <a:lnSpc>
                <a:spcPct val="150000"/>
              </a:lnSpc>
              <a:buFontTx/>
              <a:buAutoNum type="arabicPeriod" startAt="2"/>
            </a:pPr>
            <a:r>
              <a:rPr lang="en-US" sz="1400" dirty="0">
                <a:latin typeface="Times New Roman" panose="02020603050405020304" pitchFamily="18" charset="0"/>
                <a:cs typeface="Times New Roman" panose="02020603050405020304" pitchFamily="18" charset="0"/>
              </a:rPr>
              <a:t>Kitty</a:t>
            </a:r>
            <a:endParaRPr lang="it-IT" sz="1400" dirty="0">
              <a:latin typeface="Times New Roman" panose="02020603050405020304" pitchFamily="18" charset="0"/>
              <a:cs typeface="Times New Roman" panose="02020603050405020304" pitchFamily="18" charset="0"/>
            </a:endParaRPr>
          </a:p>
          <a:p>
            <a:pPr marL="228600" indent="-228600" algn="just">
              <a:lnSpc>
                <a:spcPct val="150000"/>
              </a:lnSpc>
              <a:buAutoNum type="arabicPeriod" startAt="2"/>
            </a:pPr>
            <a:r>
              <a:rPr lang="en-US" sz="1400" dirty="0">
                <a:latin typeface="Times New Roman" panose="02020603050405020304" pitchFamily="18" charset="0"/>
                <a:cs typeface="Times New Roman" panose="02020603050405020304" pitchFamily="18" charset="0"/>
              </a:rPr>
              <a:t>Edith Frank starved herself by giving her food rations to her daughters.</a:t>
            </a:r>
          </a:p>
          <a:p>
            <a:pPr marL="228600" indent="-228600" algn="just">
              <a:lnSpc>
                <a:spcPct val="150000"/>
              </a:lnSpc>
              <a:buFontTx/>
              <a:buAutoNum type="arabicPeriod" startAt="2"/>
            </a:pPr>
            <a:r>
              <a:rPr lang="en-US" sz="1400" dirty="0">
                <a:latin typeface="Times New Roman" panose="02020603050405020304" pitchFamily="18" charset="0"/>
                <a:cs typeface="Times New Roman" panose="02020603050405020304" pitchFamily="18" charset="0"/>
              </a:rPr>
              <a:t>Margot and Anne died from typhus.</a:t>
            </a:r>
            <a:endParaRPr lang="it-IT" sz="1400" dirty="0">
              <a:latin typeface="Times New Roman" panose="02020603050405020304" pitchFamily="18" charset="0"/>
              <a:cs typeface="Times New Roman" panose="02020603050405020304" pitchFamily="18" charset="0"/>
            </a:endParaRPr>
          </a:p>
        </p:txBody>
      </p:sp>
      <p:sp>
        <p:nvSpPr>
          <p:cNvPr id="4" name="Footer Placeholder 3">
            <a:extLst>
              <a:ext uri="{FF2B5EF4-FFF2-40B4-BE49-F238E27FC236}">
                <a16:creationId xmlns:a16="http://schemas.microsoft.com/office/drawing/2014/main" id="{35C675AF-8B9B-47D4-9518-157B4D8300BD}"/>
              </a:ext>
            </a:extLst>
          </p:cNvPr>
          <p:cNvSpPr>
            <a:spLocks noGrp="1"/>
          </p:cNvSpPr>
          <p:nvPr>
            <p:ph type="ftr" sz="quarter" idx="11"/>
          </p:nvPr>
        </p:nvSpPr>
        <p:spPr/>
        <p:txBody>
          <a:bodyPr/>
          <a:lstStyle/>
          <a:p>
            <a:pPr algn="ctr"/>
            <a:r>
              <a:rPr lang="it-IT" dirty="0"/>
              <a:t>142</a:t>
            </a:r>
          </a:p>
        </p:txBody>
      </p:sp>
    </p:spTree>
    <p:extLst>
      <p:ext uri="{BB962C8B-B14F-4D97-AF65-F5344CB8AC3E}">
        <p14:creationId xmlns:p14="http://schemas.microsoft.com/office/powerpoint/2010/main" val="4294494919"/>
      </p:ext>
    </p:extLst>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spd="slow" advClick="0" advTm="8000"/>
    </mc:Fallback>
  </mc:AlternateContent>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331640" y="116632"/>
            <a:ext cx="7632848" cy="5593647"/>
          </a:xfrm>
          <a:prstGeom prst="rect">
            <a:avLst/>
          </a:prstGeom>
          <a:noFill/>
        </p:spPr>
        <p:txBody>
          <a:bodyPr wrap="square" rtlCol="0">
            <a:spAutoFit/>
          </a:bodyPr>
          <a:lstStyle/>
          <a:p>
            <a:pPr algn="just">
              <a:lnSpc>
                <a:spcPct val="150000"/>
              </a:lnSpc>
            </a:pPr>
            <a:r>
              <a:rPr lang="en-US" sz="1600" b="1" dirty="0">
                <a:latin typeface="Times New Roman" panose="02020603050405020304" pitchFamily="18" charset="0"/>
                <a:cs typeface="Times New Roman" panose="02020603050405020304" pitchFamily="18" charset="0"/>
              </a:rPr>
              <a:t>3rd </a:t>
            </a:r>
            <a:r>
              <a:rPr lang="ro-RO" sz="1600" b="1" dirty="0">
                <a:latin typeface="Times New Roman" panose="02020603050405020304" pitchFamily="18" charset="0"/>
                <a:cs typeface="Times New Roman" panose="02020603050405020304" pitchFamily="18" charset="0"/>
              </a:rPr>
              <a:t> sequence of techniques</a:t>
            </a:r>
          </a:p>
          <a:p>
            <a:pPr algn="just">
              <a:lnSpc>
                <a:spcPct val="150000"/>
              </a:lnSpc>
            </a:pPr>
            <a:r>
              <a:rPr lang="en-GB" sz="1400" b="1" dirty="0">
                <a:latin typeface="Times New Roman" panose="02020603050405020304" pitchFamily="18" charset="0"/>
                <a:cs typeface="Times New Roman" panose="02020603050405020304" pitchFamily="18" charset="0"/>
              </a:rPr>
              <a:t>1. The book and the film.</a:t>
            </a:r>
            <a:endParaRPr lang="it-IT" sz="1400" b="1" dirty="0">
              <a:latin typeface="Times New Roman" panose="02020603050405020304" pitchFamily="18" charset="0"/>
              <a:cs typeface="Times New Roman" panose="02020603050405020304" pitchFamily="18" charset="0"/>
            </a:endParaRPr>
          </a:p>
          <a:p>
            <a:pPr algn="just">
              <a:lnSpc>
                <a:spcPct val="150000"/>
              </a:lnSpc>
            </a:pPr>
            <a:r>
              <a:rPr lang="en-GB" sz="1400" dirty="0">
                <a:latin typeface="Times New Roman" panose="02020603050405020304" pitchFamily="18" charset="0"/>
                <a:cs typeface="Times New Roman" panose="02020603050405020304" pitchFamily="18" charset="0"/>
              </a:rPr>
              <a:t>1.1 The students are asked to identify the differences between the book and the film. </a:t>
            </a:r>
            <a:endParaRPr lang="it-IT" sz="1400" dirty="0">
              <a:latin typeface="Times New Roman" panose="02020603050405020304" pitchFamily="18" charset="0"/>
              <a:cs typeface="Times New Roman" panose="02020603050405020304" pitchFamily="18" charset="0"/>
            </a:endParaRPr>
          </a:p>
          <a:p>
            <a:pPr lvl="0" algn="just">
              <a:lnSpc>
                <a:spcPct val="150000"/>
              </a:lnSpc>
            </a:pPr>
            <a:r>
              <a:rPr lang="en-GB" sz="1400" dirty="0">
                <a:latin typeface="Times New Roman" panose="02020603050405020304" pitchFamily="18" charset="0"/>
                <a:cs typeface="Times New Roman" panose="02020603050405020304" pitchFamily="18" charset="0"/>
              </a:rPr>
              <a:t> </a:t>
            </a:r>
            <a:r>
              <a:rPr lang="en-GB" sz="1400" b="1" dirty="0">
                <a:latin typeface="Times New Roman" panose="02020603050405020304" pitchFamily="18" charset="0"/>
                <a:cs typeface="Times New Roman" panose="02020603050405020304" pitchFamily="18" charset="0"/>
              </a:rPr>
              <a:t>Possible answers: </a:t>
            </a:r>
          </a:p>
          <a:p>
            <a:pPr lvl="0" algn="just">
              <a:lnSpc>
                <a:spcPct val="150000"/>
              </a:lnSpc>
            </a:pPr>
            <a:r>
              <a:rPr lang="en-GB" sz="1400" dirty="0">
                <a:latin typeface="Times New Roman" panose="02020603050405020304" pitchFamily="18" charset="0"/>
                <a:cs typeface="Times New Roman" panose="02020603050405020304" pitchFamily="18" charset="0"/>
              </a:rPr>
              <a:t>1. The film begins with Anne's father, Otto, going back to the secret annex and being given the diary, while the book starts with Anne receiving the diary on her thirteenth birthday;</a:t>
            </a:r>
            <a:endParaRPr lang="it-IT" sz="1400" dirty="0">
              <a:latin typeface="Times New Roman" panose="02020603050405020304" pitchFamily="18" charset="0"/>
              <a:cs typeface="Times New Roman" panose="02020603050405020304" pitchFamily="18" charset="0"/>
            </a:endParaRPr>
          </a:p>
          <a:p>
            <a:pPr lvl="0" algn="just">
              <a:lnSpc>
                <a:spcPct val="150000"/>
              </a:lnSpc>
            </a:pPr>
            <a:r>
              <a:rPr lang="en-GB" sz="1400" dirty="0">
                <a:latin typeface="Times New Roman" panose="02020603050405020304" pitchFamily="18" charset="0"/>
                <a:cs typeface="Times New Roman" panose="02020603050405020304" pitchFamily="18" charset="0"/>
              </a:rPr>
              <a:t>2. In the movie, Anne gets a chance to say goodbye and end her journal, whereas in the book, the story stops abruptly ;</a:t>
            </a:r>
            <a:endParaRPr lang="it-IT" sz="1400" dirty="0">
              <a:latin typeface="Times New Roman" panose="02020603050405020304" pitchFamily="18" charset="0"/>
              <a:cs typeface="Times New Roman" panose="02020603050405020304" pitchFamily="18" charset="0"/>
            </a:endParaRPr>
          </a:p>
          <a:p>
            <a:pPr lvl="0" algn="just">
              <a:lnSpc>
                <a:spcPct val="150000"/>
              </a:lnSpc>
            </a:pPr>
            <a:r>
              <a:rPr lang="en-GB" sz="1400" dirty="0">
                <a:latin typeface="Times New Roman" panose="02020603050405020304" pitchFamily="18" charset="0"/>
                <a:cs typeface="Times New Roman" panose="02020603050405020304" pitchFamily="18" charset="0"/>
              </a:rPr>
              <a:t>3. The scene with the Gestapo taking them away is shown in the movie while in the book we know nothing of it;</a:t>
            </a:r>
            <a:endParaRPr lang="it-IT" sz="1400" dirty="0">
              <a:latin typeface="Times New Roman" panose="02020603050405020304" pitchFamily="18" charset="0"/>
              <a:cs typeface="Times New Roman" panose="02020603050405020304" pitchFamily="18" charset="0"/>
            </a:endParaRPr>
          </a:p>
          <a:p>
            <a:pPr lvl="0" algn="just">
              <a:lnSpc>
                <a:spcPct val="150000"/>
              </a:lnSpc>
            </a:pPr>
            <a:r>
              <a:rPr lang="en-GB" sz="1400" dirty="0">
                <a:latin typeface="Times New Roman" panose="02020603050405020304" pitchFamily="18" charset="0"/>
                <a:cs typeface="Times New Roman" panose="02020603050405020304" pitchFamily="18" charset="0"/>
              </a:rPr>
              <a:t>4. The book goes extensively into Anne's beauty routine, the movie does not. </a:t>
            </a:r>
            <a:endParaRPr lang="it-IT" sz="1400" dirty="0">
              <a:latin typeface="Times New Roman" panose="02020603050405020304" pitchFamily="18" charset="0"/>
              <a:cs typeface="Times New Roman" panose="02020603050405020304" pitchFamily="18" charset="0"/>
            </a:endParaRPr>
          </a:p>
          <a:p>
            <a:pPr lvl="0" algn="just">
              <a:lnSpc>
                <a:spcPct val="150000"/>
              </a:lnSpc>
            </a:pPr>
            <a:r>
              <a:rPr lang="en-GB" sz="1400" dirty="0">
                <a:latin typeface="Times New Roman" panose="02020603050405020304" pitchFamily="18" charset="0"/>
                <a:cs typeface="Times New Roman" panose="02020603050405020304" pitchFamily="18" charset="0"/>
              </a:rPr>
              <a:t>5. The book has Peter and Anne's relationship being slightly longer. She even has a heart-to-heart about it with Otto in the book. </a:t>
            </a:r>
          </a:p>
          <a:p>
            <a:pPr lvl="0" algn="just">
              <a:lnSpc>
                <a:spcPct val="150000"/>
              </a:lnSpc>
            </a:pPr>
            <a:r>
              <a:rPr lang="en-GB" sz="1400" dirty="0">
                <a:latin typeface="Times New Roman" panose="02020603050405020304" pitchFamily="18" charset="0"/>
                <a:cs typeface="Times New Roman" panose="02020603050405020304" pitchFamily="18" charset="0"/>
              </a:rPr>
              <a:t>1.2 In groups, the students will tell:</a:t>
            </a:r>
          </a:p>
          <a:p>
            <a:pPr lvl="0" algn="just">
              <a:lnSpc>
                <a:spcPct val="150000"/>
              </a:lnSpc>
            </a:pPr>
            <a:r>
              <a:rPr lang="en-GB" sz="1400" dirty="0">
                <a:latin typeface="Times New Roman" panose="02020603050405020304" pitchFamily="18" charset="0"/>
                <a:cs typeface="Times New Roman" panose="02020603050405020304" pitchFamily="18" charset="0"/>
              </a:rPr>
              <a:t>1. What aspects from the film could have been better achieved</a:t>
            </a:r>
          </a:p>
          <a:p>
            <a:pPr lvl="0" algn="just">
              <a:lnSpc>
                <a:spcPct val="150000"/>
              </a:lnSpc>
            </a:pPr>
            <a:r>
              <a:rPr lang="en-GB" sz="1400" dirty="0">
                <a:latin typeface="Times New Roman" panose="02020603050405020304" pitchFamily="18" charset="0"/>
                <a:cs typeface="Times New Roman" panose="02020603050405020304" pitchFamily="18" charset="0"/>
              </a:rPr>
              <a:t>2. What aspects from the film were more impressive than in the book</a:t>
            </a:r>
          </a:p>
          <a:p>
            <a:pPr lvl="0" algn="just">
              <a:lnSpc>
                <a:spcPct val="150000"/>
              </a:lnSpc>
            </a:pPr>
            <a:r>
              <a:rPr lang="en-GB" sz="1400" dirty="0">
                <a:latin typeface="Times New Roman" panose="02020603050405020304" pitchFamily="18" charset="0"/>
                <a:cs typeface="Times New Roman" panose="02020603050405020304" pitchFamily="18" charset="0"/>
              </a:rPr>
              <a:t>They will justify their opinions with arguments.</a:t>
            </a:r>
            <a:endParaRPr lang="it-IT" sz="1400" dirty="0">
              <a:latin typeface="Times New Roman" panose="02020603050405020304" pitchFamily="18" charset="0"/>
              <a:cs typeface="Times New Roman" panose="02020603050405020304" pitchFamily="18" charset="0"/>
            </a:endParaRPr>
          </a:p>
        </p:txBody>
      </p:sp>
      <p:sp>
        <p:nvSpPr>
          <p:cNvPr id="4" name="Footer Placeholder 3">
            <a:extLst>
              <a:ext uri="{FF2B5EF4-FFF2-40B4-BE49-F238E27FC236}">
                <a16:creationId xmlns:a16="http://schemas.microsoft.com/office/drawing/2014/main" id="{578B04F3-47DF-4880-BA22-A7E252B755C3}"/>
              </a:ext>
            </a:extLst>
          </p:cNvPr>
          <p:cNvSpPr>
            <a:spLocks noGrp="1"/>
          </p:cNvSpPr>
          <p:nvPr>
            <p:ph type="ftr" sz="quarter" idx="11"/>
          </p:nvPr>
        </p:nvSpPr>
        <p:spPr/>
        <p:txBody>
          <a:bodyPr/>
          <a:lstStyle/>
          <a:p>
            <a:pPr algn="ctr"/>
            <a:r>
              <a:rPr lang="it-IT" dirty="0"/>
              <a:t>143</a:t>
            </a:r>
          </a:p>
        </p:txBody>
      </p:sp>
    </p:spTree>
    <p:extLst>
      <p:ext uri="{BB962C8B-B14F-4D97-AF65-F5344CB8AC3E}">
        <p14:creationId xmlns:p14="http://schemas.microsoft.com/office/powerpoint/2010/main" val="1828067139"/>
      </p:ext>
    </p:extLst>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spd="slow" advClick="0" advTm="8000"/>
    </mc:Fallback>
  </mc:AlternateContent>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403648" y="116632"/>
            <a:ext cx="7560840" cy="5832366"/>
          </a:xfrm>
          <a:prstGeom prst="rect">
            <a:avLst/>
          </a:prstGeom>
          <a:noFill/>
        </p:spPr>
        <p:txBody>
          <a:bodyPr wrap="square" rtlCol="0">
            <a:spAutoFit/>
          </a:bodyPr>
          <a:lstStyle/>
          <a:p>
            <a:pPr algn="just">
              <a:lnSpc>
                <a:spcPct val="150000"/>
              </a:lnSpc>
            </a:pPr>
            <a:r>
              <a:rPr lang="en-GB" sz="1400" dirty="0">
                <a:latin typeface="Times New Roman" panose="02020603050405020304" pitchFamily="18" charset="0"/>
                <a:cs typeface="Times New Roman" panose="02020603050405020304" pitchFamily="18" charset="0"/>
              </a:rPr>
              <a:t>2. </a:t>
            </a:r>
            <a:r>
              <a:rPr lang="en-GB" sz="1400" b="1" dirty="0">
                <a:latin typeface="Times New Roman" panose="02020603050405020304" pitchFamily="18" charset="0"/>
                <a:cs typeface="Times New Roman" panose="02020603050405020304" pitchFamily="18" charset="0"/>
              </a:rPr>
              <a:t>True or False </a:t>
            </a:r>
          </a:p>
          <a:p>
            <a:pPr algn="just">
              <a:lnSpc>
                <a:spcPct val="150000"/>
              </a:lnSpc>
            </a:pPr>
            <a:r>
              <a:rPr lang="en-GB" sz="1400" dirty="0">
                <a:latin typeface="Times New Roman" panose="02020603050405020304" pitchFamily="18" charset="0"/>
                <a:cs typeface="Times New Roman" panose="02020603050405020304" pitchFamily="18" charset="0"/>
              </a:rPr>
              <a:t>2.1 The students are given True or False sentences that they should solve and they should explain why the respective sentence is true or false.</a:t>
            </a:r>
            <a:endParaRPr lang="it-IT" sz="1400" dirty="0">
              <a:latin typeface="Times New Roman" panose="02020603050405020304" pitchFamily="18" charset="0"/>
              <a:cs typeface="Times New Roman" panose="02020603050405020304" pitchFamily="18" charset="0"/>
            </a:endParaRPr>
          </a:p>
          <a:p>
            <a:pPr algn="just">
              <a:lnSpc>
                <a:spcPct val="150000"/>
              </a:lnSpc>
            </a:pPr>
            <a:r>
              <a:rPr lang="en-US" sz="1400" dirty="0">
                <a:latin typeface="Times New Roman" panose="02020603050405020304" pitchFamily="18" charset="0"/>
                <a:cs typeface="Times New Roman" panose="02020603050405020304" pitchFamily="18" charset="0"/>
              </a:rPr>
              <a:t>1 The people helping the families in the "Secret Annex" become ill, so the families are not able to receive food and other necessities for survival. </a:t>
            </a:r>
          </a:p>
          <a:p>
            <a:pPr algn="just">
              <a:lnSpc>
                <a:spcPct val="150000"/>
              </a:lnSpc>
            </a:pPr>
            <a:r>
              <a:rPr lang="en-US" sz="1400" dirty="0">
                <a:latin typeface="Times New Roman" panose="02020603050405020304" pitchFamily="18" charset="0"/>
                <a:cs typeface="Times New Roman" panose="02020603050405020304" pitchFamily="18" charset="0"/>
              </a:rPr>
              <a:t>2. The Van </a:t>
            </a:r>
            <a:r>
              <a:rPr lang="en-US" sz="1400" dirty="0" err="1">
                <a:latin typeface="Times New Roman" panose="02020603050405020304" pitchFamily="18" charset="0"/>
                <a:cs typeface="Times New Roman" panose="02020603050405020304" pitchFamily="18" charset="0"/>
              </a:rPr>
              <a:t>Daans</a:t>
            </a:r>
            <a:r>
              <a:rPr lang="en-US" sz="1400" dirty="0">
                <a:latin typeface="Times New Roman" panose="02020603050405020304" pitchFamily="18" charset="0"/>
                <a:cs typeface="Times New Roman" panose="02020603050405020304" pitchFamily="18" charset="0"/>
              </a:rPr>
              <a:t> are the only ones who have money in the secret Annex </a:t>
            </a:r>
          </a:p>
          <a:p>
            <a:pPr algn="just">
              <a:lnSpc>
                <a:spcPct val="150000"/>
              </a:lnSpc>
            </a:pPr>
            <a:r>
              <a:rPr lang="it-IT" sz="1400" dirty="0">
                <a:latin typeface="Times New Roman" panose="02020603050405020304" pitchFamily="18" charset="0"/>
                <a:cs typeface="Times New Roman" panose="02020603050405020304" pitchFamily="18" charset="0"/>
              </a:rPr>
              <a:t>3. </a:t>
            </a:r>
            <a:r>
              <a:rPr lang="en-US" sz="1400" dirty="0">
                <a:latin typeface="Times New Roman" panose="02020603050405020304" pitchFamily="18" charset="0"/>
                <a:cs typeface="Times New Roman" panose="02020603050405020304" pitchFamily="18" charset="0"/>
              </a:rPr>
              <a:t>Anne is really happy to be alive, yet she feels bad because her friends don’t have the same luck </a:t>
            </a:r>
            <a:endParaRPr lang="it-IT" sz="1400" dirty="0">
              <a:latin typeface="Times New Roman" panose="02020603050405020304" pitchFamily="18" charset="0"/>
              <a:cs typeface="Times New Roman" panose="02020603050405020304" pitchFamily="18" charset="0"/>
            </a:endParaRPr>
          </a:p>
          <a:p>
            <a:pPr algn="just">
              <a:lnSpc>
                <a:spcPct val="150000"/>
              </a:lnSpc>
            </a:pPr>
            <a:r>
              <a:rPr lang="en-US" sz="1400" dirty="0">
                <a:latin typeface="Times New Roman" panose="02020603050405020304" pitchFamily="18" charset="0"/>
                <a:cs typeface="Times New Roman" panose="02020603050405020304" pitchFamily="18" charset="0"/>
              </a:rPr>
              <a:t>4. The families were discovered in 1942 </a:t>
            </a:r>
            <a:endParaRPr lang="it-IT" sz="1400" dirty="0">
              <a:latin typeface="Times New Roman" panose="02020603050405020304" pitchFamily="18" charset="0"/>
              <a:cs typeface="Times New Roman" panose="02020603050405020304" pitchFamily="18" charset="0"/>
            </a:endParaRPr>
          </a:p>
          <a:p>
            <a:pPr algn="just">
              <a:lnSpc>
                <a:spcPct val="150000"/>
              </a:lnSpc>
            </a:pPr>
            <a:r>
              <a:rPr lang="en-US" sz="1400" dirty="0">
                <a:latin typeface="Times New Roman" panose="02020603050405020304" pitchFamily="18" charset="0"/>
                <a:cs typeface="Times New Roman" panose="02020603050405020304" pitchFamily="18" charset="0"/>
              </a:rPr>
              <a:t>5. Edith Frank was the only one to survive </a:t>
            </a:r>
          </a:p>
          <a:p>
            <a:pPr algn="just">
              <a:lnSpc>
                <a:spcPct val="150000"/>
              </a:lnSpc>
            </a:pPr>
            <a:r>
              <a:rPr lang="en-US" sz="1400" dirty="0">
                <a:latin typeface="Times New Roman" panose="02020603050405020304" pitchFamily="18" charset="0"/>
                <a:cs typeface="Times New Roman" panose="02020603050405020304" pitchFamily="18" charset="0"/>
              </a:rPr>
              <a:t>Answers: 1.T; 2. F; 3. T; 4. F; 5 F</a:t>
            </a:r>
          </a:p>
          <a:p>
            <a:pPr marL="342900" indent="-342900" algn="just">
              <a:lnSpc>
                <a:spcPct val="150000"/>
              </a:lnSpc>
              <a:buAutoNum type="arabicPeriod" startAt="3"/>
            </a:pPr>
            <a:r>
              <a:rPr lang="en-US" sz="1400" dirty="0">
                <a:latin typeface="Times New Roman" panose="02020603050405020304" pitchFamily="18" charset="0"/>
                <a:cs typeface="Times New Roman" panose="02020603050405020304" pitchFamily="18" charset="0"/>
              </a:rPr>
              <a:t>The teacher tell the students that “The Diary of Anne Frank’ provides illustrations and narratives of how the characters lived their lives during the World War II, their stories of their everyday life, how they interacted with each other, and the situations they had to deal with during the war.</a:t>
            </a:r>
          </a:p>
          <a:p>
            <a:pPr algn="just">
              <a:lnSpc>
                <a:spcPct val="150000"/>
              </a:lnSpc>
            </a:pPr>
            <a:r>
              <a:rPr lang="en-US" sz="1400" dirty="0">
                <a:latin typeface="Times New Roman" panose="02020603050405020304" pitchFamily="18" charset="0"/>
                <a:cs typeface="Times New Roman" panose="02020603050405020304" pitchFamily="18" charset="0"/>
              </a:rPr>
              <a:t>3.1 The teacher tells the students to read the following excerpt and identify the feelings Ann has.</a:t>
            </a:r>
          </a:p>
          <a:p>
            <a:pPr algn="just">
              <a:lnSpc>
                <a:spcPct val="150000"/>
              </a:lnSpc>
            </a:pPr>
            <a:r>
              <a:rPr lang="en-US" sz="1400" dirty="0">
                <a:latin typeface="Times New Roman" panose="02020603050405020304" pitchFamily="18" charset="0"/>
                <a:cs typeface="Times New Roman" panose="02020603050405020304" pitchFamily="18" charset="0"/>
              </a:rPr>
              <a:t>3.2 The students identifies what  activities  Ann longs for .</a:t>
            </a:r>
          </a:p>
          <a:p>
            <a:pPr algn="just">
              <a:lnSpc>
                <a:spcPct val="150000"/>
              </a:lnSpc>
            </a:pPr>
            <a:r>
              <a:rPr lang="en-US" sz="1400" dirty="0">
                <a:latin typeface="Times New Roman" panose="02020603050405020304" pitchFamily="18" charset="0"/>
                <a:cs typeface="Times New Roman" panose="02020603050405020304" pitchFamily="18" charset="0"/>
              </a:rPr>
              <a:t>3.3 The students explain why Ann thinks she is “on top of the world”  when she compares herself to other Jewish children. They should give arguments.</a:t>
            </a:r>
          </a:p>
          <a:p>
            <a:pPr marL="342900" indent="-342900">
              <a:buAutoNum type="arabicPeriod" startAt="3"/>
            </a:pPr>
            <a:endParaRPr lang="en-US" sz="1600" b="1" dirty="0"/>
          </a:p>
        </p:txBody>
      </p:sp>
      <p:sp>
        <p:nvSpPr>
          <p:cNvPr id="4" name="Footer Placeholder 3">
            <a:extLst>
              <a:ext uri="{FF2B5EF4-FFF2-40B4-BE49-F238E27FC236}">
                <a16:creationId xmlns:a16="http://schemas.microsoft.com/office/drawing/2014/main" id="{909D6A3A-11DD-48AA-A1E3-C3374FE8C183}"/>
              </a:ext>
            </a:extLst>
          </p:cNvPr>
          <p:cNvSpPr>
            <a:spLocks noGrp="1"/>
          </p:cNvSpPr>
          <p:nvPr>
            <p:ph type="ftr" sz="quarter" idx="11"/>
          </p:nvPr>
        </p:nvSpPr>
        <p:spPr/>
        <p:txBody>
          <a:bodyPr/>
          <a:lstStyle/>
          <a:p>
            <a:pPr algn="ctr"/>
            <a:r>
              <a:rPr lang="it-IT" dirty="0"/>
              <a:t>144</a:t>
            </a:r>
          </a:p>
        </p:txBody>
      </p:sp>
    </p:spTree>
    <p:extLst>
      <p:ext uri="{BB962C8B-B14F-4D97-AF65-F5344CB8AC3E}">
        <p14:creationId xmlns:p14="http://schemas.microsoft.com/office/powerpoint/2010/main" val="136590488"/>
      </p:ext>
    </p:extLst>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spd="slow" advClick="0" advTm="8000"/>
    </mc:Fallback>
  </mc:AlternateContent>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517B2A9-AA9E-446E-A7C5-8BE7B4419639}"/>
              </a:ext>
            </a:extLst>
          </p:cNvPr>
          <p:cNvSpPr/>
          <p:nvPr/>
        </p:nvSpPr>
        <p:spPr>
          <a:xfrm>
            <a:off x="1403648" y="116632"/>
            <a:ext cx="7632848" cy="5547481"/>
          </a:xfrm>
          <a:prstGeom prst="rect">
            <a:avLst/>
          </a:prstGeom>
        </p:spPr>
        <p:txBody>
          <a:bodyPr wrap="square">
            <a:spAutoFit/>
          </a:bodyPr>
          <a:lstStyle/>
          <a:p>
            <a:pPr algn="just">
              <a:lnSpc>
                <a:spcPct val="150000"/>
              </a:lnSpc>
            </a:pPr>
            <a:r>
              <a:rPr lang="en-US" sz="1400" dirty="0">
                <a:latin typeface="Times New Roman" panose="02020603050405020304" pitchFamily="18" charset="0"/>
                <a:cs typeface="Times New Roman" panose="02020603050405020304" pitchFamily="18" charset="0"/>
              </a:rPr>
              <a:t>3.4 In pairs, students explain what “Paper is more patient than people.” means for Ann and for them.</a:t>
            </a:r>
          </a:p>
          <a:p>
            <a:pPr algn="just">
              <a:lnSpc>
                <a:spcPct val="150000"/>
              </a:lnSpc>
            </a:pPr>
            <a:r>
              <a:rPr lang="en-US" sz="1400" dirty="0">
                <a:latin typeface="Times New Roman" panose="02020603050405020304" pitchFamily="18" charset="0"/>
                <a:cs typeface="Times New Roman" panose="02020603050405020304" pitchFamily="18" charset="0"/>
              </a:rPr>
              <a:t>Friday, December 24, 1943 </a:t>
            </a:r>
          </a:p>
          <a:p>
            <a:pPr algn="just">
              <a:lnSpc>
                <a:spcPct val="150000"/>
              </a:lnSpc>
            </a:pPr>
            <a:r>
              <a:rPr lang="en-US" sz="1400" dirty="0">
                <a:latin typeface="Times New Roman" panose="02020603050405020304" pitchFamily="18" charset="0"/>
                <a:cs typeface="Times New Roman" panose="02020603050405020304" pitchFamily="18" charset="0"/>
              </a:rPr>
              <a:t>“Dear Kitty, As I’ve written you many times before, moods have a tendency to affect us quite a bit here, and in my case it’s been getting worse lately. “</a:t>
            </a:r>
            <a:r>
              <a:rPr lang="en-US" sz="1400" dirty="0" err="1">
                <a:latin typeface="Times New Roman" panose="02020603050405020304" pitchFamily="18" charset="0"/>
                <a:cs typeface="Times New Roman" panose="02020603050405020304" pitchFamily="18" charset="0"/>
              </a:rPr>
              <a:t>Himmelhoch</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jauchzend</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zu</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Tode</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betrübt</a:t>
            </a:r>
            <a:r>
              <a:rPr lang="en-US" sz="1400" dirty="0">
                <a:latin typeface="Times New Roman" panose="02020603050405020304" pitchFamily="18" charset="0"/>
                <a:cs typeface="Times New Roman" panose="02020603050405020304" pitchFamily="18" charset="0"/>
              </a:rPr>
              <a:t>”.  It certainly applies to me. I’m “on top of the world” when I think of how fortunate we are and compare myself to other Jewish children, and “in the depths of despair” when, for example, Mrs. Kleiman comes by and talks about Jopie’s hockey club, canoe trips, school plays and afternoon teas with friends. </a:t>
            </a:r>
            <a:endParaRPr lang="it-IT" sz="1400" dirty="0">
              <a:latin typeface="Times New Roman" panose="02020603050405020304" pitchFamily="18" charset="0"/>
              <a:cs typeface="Times New Roman" panose="02020603050405020304" pitchFamily="18" charset="0"/>
            </a:endParaRPr>
          </a:p>
          <a:p>
            <a:pPr algn="just">
              <a:lnSpc>
                <a:spcPct val="150000"/>
              </a:lnSpc>
            </a:pPr>
            <a:r>
              <a:rPr lang="en-US" sz="1400" dirty="0">
                <a:latin typeface="Times New Roman" panose="02020603050405020304" pitchFamily="18" charset="0"/>
                <a:cs typeface="Times New Roman" panose="02020603050405020304" pitchFamily="18" charset="0"/>
              </a:rPr>
              <a:t>I don’t think I’m jealous of Jopie, but I long to have a really good time for once and to laugh so hard it hurts. We’re stuck in this house like lepers, especially during winter and the Christmas and New Year’s holidays.</a:t>
            </a:r>
          </a:p>
          <a:p>
            <a:pPr algn="just">
              <a:lnSpc>
                <a:spcPct val="150000"/>
              </a:lnSpc>
            </a:pPr>
            <a:r>
              <a:rPr lang="en-US" sz="1400" dirty="0">
                <a:latin typeface="Times New Roman" panose="02020603050405020304" pitchFamily="18" charset="0"/>
                <a:cs typeface="Times New Roman" panose="02020603050405020304" pitchFamily="18" charset="0"/>
              </a:rPr>
              <a:t>Actually, I shouldn’t even be writing this, since it makes me seem so ungrateful, but I can’t keep everything to myself, so I’ll repeat what I said at the beginning: “Paper is more patient than people.” Whenever someone comes in from outside, with the wind in their clothes and the cold on their cheeks, I feel like burying my head under the blankets to keep from thinking, “When will we be allowed to breathe fresh air again?” I can’t do that—on the contrary, I have to hold my head up high and put a bold face on things, but the thoughts keep coming anyway. Not just once, but over and over. Believe me, if you’ve been shut up for a year and a half, it can get to be too much for you sometimes. </a:t>
            </a:r>
          </a:p>
        </p:txBody>
      </p:sp>
      <p:sp>
        <p:nvSpPr>
          <p:cNvPr id="4" name="Footer Placeholder 3">
            <a:extLst>
              <a:ext uri="{FF2B5EF4-FFF2-40B4-BE49-F238E27FC236}">
                <a16:creationId xmlns:a16="http://schemas.microsoft.com/office/drawing/2014/main" id="{08600535-1414-48D6-BF89-F2C2D1D2EDA8}"/>
              </a:ext>
            </a:extLst>
          </p:cNvPr>
          <p:cNvSpPr>
            <a:spLocks noGrp="1"/>
          </p:cNvSpPr>
          <p:nvPr>
            <p:ph type="ftr" sz="quarter" idx="11"/>
          </p:nvPr>
        </p:nvSpPr>
        <p:spPr/>
        <p:txBody>
          <a:bodyPr/>
          <a:lstStyle/>
          <a:p>
            <a:pPr algn="ctr"/>
            <a:r>
              <a:rPr lang="it-IT" dirty="0"/>
              <a:t>145</a:t>
            </a:r>
          </a:p>
        </p:txBody>
      </p:sp>
    </p:spTree>
    <p:extLst>
      <p:ext uri="{BB962C8B-B14F-4D97-AF65-F5344CB8AC3E}">
        <p14:creationId xmlns:p14="http://schemas.microsoft.com/office/powerpoint/2010/main" val="4155410448"/>
      </p:ext>
    </p:extLst>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spd="slow" advClick="0" advTm="8000"/>
    </mc:Fallback>
  </mc:AlternateContent>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7FEEA80C-2839-4D3B-9D05-835FC8BF079E}"/>
              </a:ext>
            </a:extLst>
          </p:cNvPr>
          <p:cNvSpPr>
            <a:spLocks noGrp="1"/>
          </p:cNvSpPr>
          <p:nvPr>
            <p:ph type="ftr" sz="quarter" idx="11"/>
          </p:nvPr>
        </p:nvSpPr>
        <p:spPr/>
        <p:txBody>
          <a:bodyPr/>
          <a:lstStyle/>
          <a:p>
            <a:pPr algn="ctr"/>
            <a:r>
              <a:rPr lang="it-IT" dirty="0"/>
              <a:t>146</a:t>
            </a:r>
          </a:p>
        </p:txBody>
      </p:sp>
      <p:sp>
        <p:nvSpPr>
          <p:cNvPr id="3" name="Rectangle 2">
            <a:extLst>
              <a:ext uri="{FF2B5EF4-FFF2-40B4-BE49-F238E27FC236}">
                <a16:creationId xmlns:a16="http://schemas.microsoft.com/office/drawing/2014/main" id="{3135B866-87A0-42F1-974D-C33211218963}"/>
              </a:ext>
            </a:extLst>
          </p:cNvPr>
          <p:cNvSpPr/>
          <p:nvPr/>
        </p:nvSpPr>
        <p:spPr>
          <a:xfrm>
            <a:off x="1403648" y="116632"/>
            <a:ext cx="7560840" cy="2246769"/>
          </a:xfrm>
          <a:prstGeom prst="rect">
            <a:avLst/>
          </a:prstGeom>
        </p:spPr>
        <p:txBody>
          <a:bodyPr wrap="square">
            <a:spAutoFit/>
          </a:bodyPr>
          <a:lstStyle/>
          <a:p>
            <a:pPr lvl="0" algn="just">
              <a:lnSpc>
                <a:spcPct val="150000"/>
              </a:lnSpc>
            </a:pPr>
            <a:r>
              <a:rPr lang="en-US" sz="1400" dirty="0">
                <a:solidFill>
                  <a:prstClr val="black"/>
                </a:solidFill>
                <a:latin typeface="Times New Roman" panose="02020603050405020304" pitchFamily="18" charset="0"/>
                <a:cs typeface="Times New Roman" panose="02020603050405020304" pitchFamily="18" charset="0"/>
              </a:rPr>
              <a:t>But feelings can’t be ignored, no matter how unjust or ungrateful they seem. I long to ride a bike, dance, whistle, look at the world, feel young and know that I’m free, and yet I can’t let it show. Just imagine what would happen if all eight of us were to feel sorry for ourselves or walk around with the discontent clearly visible on our faces. Where would that get us? . . . </a:t>
            </a:r>
          </a:p>
          <a:p>
            <a:pPr lvl="0"/>
            <a:r>
              <a:rPr lang="en-US" sz="1400" dirty="0">
                <a:solidFill>
                  <a:prstClr val="black"/>
                </a:solidFill>
                <a:latin typeface="Times New Roman" panose="02020603050405020304" pitchFamily="18" charset="0"/>
                <a:cs typeface="Times New Roman" panose="02020603050405020304" pitchFamily="18" charset="0"/>
              </a:rPr>
              <a:t>Yours, Anne”</a:t>
            </a:r>
          </a:p>
          <a:p>
            <a:pPr lvl="0"/>
            <a:endParaRPr lang="en-US" sz="1400" dirty="0">
              <a:solidFill>
                <a:prstClr val="black"/>
              </a:solidFill>
              <a:latin typeface="Times New Roman" panose="02020603050405020304" pitchFamily="18" charset="0"/>
              <a:cs typeface="Times New Roman" panose="02020603050405020304" pitchFamily="18" charset="0"/>
            </a:endParaRPr>
          </a:p>
          <a:p>
            <a:pPr lvl="0"/>
            <a:r>
              <a:rPr lang="en-US" sz="1400" dirty="0">
                <a:solidFill>
                  <a:prstClr val="black"/>
                </a:solidFill>
                <a:latin typeface="Times New Roman" panose="02020603050405020304" pitchFamily="18" charset="0"/>
                <a:cs typeface="Times New Roman" panose="02020603050405020304" pitchFamily="18" charset="0"/>
              </a:rPr>
              <a:t>3.5  In groups, the students write a manifesto against war  that they will publish in the school magazine.</a:t>
            </a:r>
          </a:p>
        </p:txBody>
      </p:sp>
    </p:spTree>
    <p:extLst>
      <p:ext uri="{BB962C8B-B14F-4D97-AF65-F5344CB8AC3E}">
        <p14:creationId xmlns:p14="http://schemas.microsoft.com/office/powerpoint/2010/main" val="3973813619"/>
      </p:ext>
    </p:extLst>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spd="slow" advClick="0" advTm="800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C0F70CB-5A01-42BB-8701-A3989D3D9EF6}"/>
              </a:ext>
            </a:extLst>
          </p:cNvPr>
          <p:cNvPicPr>
            <a:picLocks noChangeAspect="1"/>
          </p:cNvPicPr>
          <p:nvPr/>
        </p:nvPicPr>
        <p:blipFill>
          <a:blip r:embed="rId2"/>
          <a:stretch>
            <a:fillRect/>
          </a:stretch>
        </p:blipFill>
        <p:spPr>
          <a:xfrm>
            <a:off x="3707904" y="3573598"/>
            <a:ext cx="5212804" cy="2346769"/>
          </a:xfrm>
          <a:prstGeom prst="rect">
            <a:avLst/>
          </a:prstGeom>
        </p:spPr>
      </p:pic>
      <p:sp>
        <p:nvSpPr>
          <p:cNvPr id="5" name="Rectangle 4">
            <a:extLst>
              <a:ext uri="{FF2B5EF4-FFF2-40B4-BE49-F238E27FC236}">
                <a16:creationId xmlns:a16="http://schemas.microsoft.com/office/drawing/2014/main" id="{8845C25D-9783-4A28-BB10-0A88E8C56F1E}"/>
              </a:ext>
            </a:extLst>
          </p:cNvPr>
          <p:cNvSpPr/>
          <p:nvPr/>
        </p:nvSpPr>
        <p:spPr>
          <a:xfrm>
            <a:off x="1403648" y="175860"/>
            <a:ext cx="7668344" cy="3108543"/>
          </a:xfrm>
          <a:prstGeom prst="rect">
            <a:avLst/>
          </a:prstGeom>
        </p:spPr>
        <p:txBody>
          <a:bodyPr wrap="square">
            <a:spAutoFit/>
          </a:bodyPr>
          <a:lstStyle/>
          <a:p>
            <a:r>
              <a:rPr lang="en-US" sz="1400" b="1" dirty="0">
                <a:latin typeface="Times New Roman" panose="02020603050405020304" pitchFamily="18" charset="0"/>
                <a:cs typeface="Times New Roman" panose="02020603050405020304" pitchFamily="18" charset="0"/>
              </a:rPr>
              <a:t>Activity 13. What do the final lines tell us? -Final Monologues</a:t>
            </a:r>
            <a:endParaRPr lang="en-US" sz="14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When he finds her, she says that she doesn't want to be found. Well that's a letdown. When he asks her to come home with him, she says no. But he, at least gets to make out with her in a parking lot before they part ways. After they kiss, Quentin gives us the last line of the novel: </a:t>
            </a:r>
          </a:p>
          <a:p>
            <a:r>
              <a:rPr lang="en-US" sz="1400" dirty="0">
                <a:latin typeface="Times New Roman" panose="02020603050405020304" pitchFamily="18" charset="0"/>
                <a:cs typeface="Times New Roman" panose="02020603050405020304" pitchFamily="18" charset="0"/>
              </a:rPr>
              <a:t>“Yes, I can see her almost perfectly in this cracked darkness”.</a:t>
            </a:r>
          </a:p>
          <a:p>
            <a:r>
              <a:rPr lang="en-US" sz="1400" dirty="0">
                <a:latin typeface="Times New Roman" panose="02020603050405020304" pitchFamily="18" charset="0"/>
                <a:cs typeface="Times New Roman" panose="02020603050405020304" pitchFamily="18" charset="0"/>
              </a:rPr>
              <a:t>His staring at her reminds us of when they stared at each other in the darkness when they were kids. And the last line makes us recall another line from earlier in the book: Quentin says: "Margo's beauty was a kind of sealed vessel of perfection—uncracked and uncrackable“. But by the end of the novel, he sees that she isn't perfect.</a:t>
            </a:r>
          </a:p>
          <a:p>
            <a:r>
              <a:rPr lang="en-US" sz="1400" dirty="0">
                <a:latin typeface="Times New Roman" panose="02020603050405020304" pitchFamily="18" charset="0"/>
                <a:cs typeface="Times New Roman" panose="02020603050405020304" pitchFamily="18" charset="0"/>
              </a:rPr>
              <a:t>Margo never wanted to appear as a perfect figure based on suppositions raised by her exterior appearance. This doesn't scare Quentin away though. He seems to accept her for who she really is, instead of trying to make her into something she's not. </a:t>
            </a:r>
          </a:p>
          <a:p>
            <a:r>
              <a:rPr lang="en-US" sz="1400" dirty="0">
                <a:latin typeface="Times New Roman" panose="02020603050405020304" pitchFamily="18" charset="0"/>
                <a:cs typeface="Times New Roman" panose="02020603050405020304" pitchFamily="18" charset="0"/>
              </a:rPr>
              <a:t>Quentin, therefore, offers a really important life virtue: “Not everyone can live a miracle, we must try to give importance to what we have: family, friends and love itself”.</a:t>
            </a:r>
          </a:p>
        </p:txBody>
      </p:sp>
      <p:sp>
        <p:nvSpPr>
          <p:cNvPr id="3" name="Footer Placeholder 2">
            <a:extLst>
              <a:ext uri="{FF2B5EF4-FFF2-40B4-BE49-F238E27FC236}">
                <a16:creationId xmlns:a16="http://schemas.microsoft.com/office/drawing/2014/main" id="{E6538F12-A704-4715-8EC5-F2804B10F2EC}"/>
              </a:ext>
            </a:extLst>
          </p:cNvPr>
          <p:cNvSpPr>
            <a:spLocks noGrp="1"/>
          </p:cNvSpPr>
          <p:nvPr>
            <p:ph type="ftr" sz="quarter" idx="11"/>
          </p:nvPr>
        </p:nvSpPr>
        <p:spPr/>
        <p:txBody>
          <a:bodyPr/>
          <a:lstStyle/>
          <a:p>
            <a:pPr algn="ctr"/>
            <a:r>
              <a:rPr lang="ro-RO" dirty="0"/>
              <a:t>12</a:t>
            </a:r>
            <a:endParaRPr lang="it-IT" dirty="0"/>
          </a:p>
        </p:txBody>
      </p:sp>
    </p:spTree>
    <p:extLst>
      <p:ext uri="{BB962C8B-B14F-4D97-AF65-F5344CB8AC3E}">
        <p14:creationId xmlns:p14="http://schemas.microsoft.com/office/powerpoint/2010/main" val="4145673048"/>
      </p:ext>
    </p:extLst>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spd="slow" advClick="0" advTm="8000"/>
    </mc:Fallback>
  </mc:AlternateContent>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475656" y="4327079"/>
            <a:ext cx="6408712" cy="1200329"/>
          </a:xfrm>
          <a:prstGeom prst="rect">
            <a:avLst/>
          </a:prstGeom>
          <a:noFill/>
        </p:spPr>
        <p:txBody>
          <a:bodyPr wrap="square" rtlCol="0">
            <a:spAutoFit/>
          </a:bodyPr>
          <a:lstStyle/>
          <a:p>
            <a:pPr lvl="0" algn="ctr"/>
            <a:r>
              <a:rPr lang="en-US" b="1" dirty="0">
                <a:solidFill>
                  <a:srgbClr val="000000"/>
                </a:solidFill>
                <a:latin typeface="Times New Roman" panose="02020603050405020304" pitchFamily="18" charset="0"/>
                <a:cs typeface="Times New Roman" panose="02020603050405020304" pitchFamily="18" charset="0"/>
              </a:rPr>
              <a:t>‘This project has been funded with support from the European  Commission. This publication reflects the views only of the author, and the Commission cannot be held responsible for any use which may be made of the information contained therein.’</a:t>
            </a:r>
            <a:endParaRPr lang="en-US" sz="1000" dirty="0">
              <a:latin typeface="Times New Roman" panose="02020603050405020304" pitchFamily="18" charset="0"/>
              <a:cs typeface="Times New Roman" panose="02020603050405020304" pitchFamily="18" charset="0"/>
            </a:endParaRPr>
          </a:p>
        </p:txBody>
      </p:sp>
      <p:sp>
        <p:nvSpPr>
          <p:cNvPr id="3" name="CasellaDiTesto 2"/>
          <p:cNvSpPr txBox="1"/>
          <p:nvPr/>
        </p:nvSpPr>
        <p:spPr>
          <a:xfrm>
            <a:off x="1691680" y="3606142"/>
            <a:ext cx="5040560" cy="369332"/>
          </a:xfrm>
          <a:prstGeom prst="rect">
            <a:avLst/>
          </a:prstGeom>
          <a:noFill/>
        </p:spPr>
        <p:txBody>
          <a:bodyPr wrap="square" rtlCol="0">
            <a:spAutoFit/>
          </a:bodyPr>
          <a:lstStyle/>
          <a:p>
            <a:pPr algn="ctr"/>
            <a:r>
              <a:rPr lang="it-IT" b="1" dirty="0">
                <a:latin typeface="Times New Roman" panose="02020603050405020304" pitchFamily="18" charset="0"/>
                <a:cs typeface="Times New Roman" panose="02020603050405020304" pitchFamily="18" charset="0"/>
              </a:rPr>
              <a:t>Thanks for your attention!</a:t>
            </a:r>
          </a:p>
        </p:txBody>
      </p:sp>
      <p:pic>
        <p:nvPicPr>
          <p:cNvPr id="4" name="Picture 3">
            <a:extLst>
              <a:ext uri="{FF2B5EF4-FFF2-40B4-BE49-F238E27FC236}">
                <a16:creationId xmlns:a16="http://schemas.microsoft.com/office/drawing/2014/main" id="{C17367CA-B8AD-40AA-9433-A609823A89EF}"/>
              </a:ext>
            </a:extLst>
          </p:cNvPr>
          <p:cNvPicPr>
            <a:picLocks noChangeAspect="1"/>
          </p:cNvPicPr>
          <p:nvPr/>
        </p:nvPicPr>
        <p:blipFill>
          <a:blip r:embed="rId2"/>
          <a:stretch>
            <a:fillRect/>
          </a:stretch>
        </p:blipFill>
        <p:spPr>
          <a:xfrm>
            <a:off x="3059832" y="116496"/>
            <a:ext cx="2790998" cy="3146053"/>
          </a:xfrm>
          <a:prstGeom prst="rect">
            <a:avLst/>
          </a:prstGeom>
        </p:spPr>
      </p:pic>
    </p:spTree>
    <p:extLst>
      <p:ext uri="{BB962C8B-B14F-4D97-AF65-F5344CB8AC3E}">
        <p14:creationId xmlns:p14="http://schemas.microsoft.com/office/powerpoint/2010/main" val="3644276187"/>
      </p:ext>
    </p:extLst>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spd="slow" advClick="0" advTm="800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Grp="1" noChangeArrowheads="1"/>
          </p:cNvSpPr>
          <p:nvPr>
            <p:ph type="title"/>
          </p:nvPr>
        </p:nvSpPr>
        <p:spPr bwMode="auto">
          <a:xfrm>
            <a:off x="1475656" y="-27534"/>
            <a:ext cx="7560840" cy="1600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R="0" lvl="0" algn="l" defTabSz="914400" rtl="0" eaLnBrk="0" fontAlgn="base" latinLnBrk="0" hangingPunct="0">
              <a:lnSpc>
                <a:spcPct val="100000"/>
              </a:lnSpc>
              <a:spcBef>
                <a:spcPct val="0"/>
              </a:spcBef>
              <a:spcAft>
                <a:spcPct val="0"/>
              </a:spcAft>
              <a:buClrTx/>
              <a:buSzTx/>
              <a:tabLst/>
            </a:pPr>
            <a:r>
              <a:rPr kumimoji="0" lang="it-IT" altLang="it-IT" sz="14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Activity 14. Evaluation</a:t>
            </a:r>
            <a:br>
              <a:rPr kumimoji="0" lang="it-IT" altLang="it-IT" sz="1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br>
            <a:r>
              <a:rPr lang="it-IT" altLang="it-IT" sz="1400" dirty="0">
                <a:solidFill>
                  <a:schemeClr val="tx1"/>
                </a:solidFill>
                <a:latin typeface="Times New Roman" panose="02020603050405020304" pitchFamily="18" charset="0"/>
                <a:cs typeface="Times New Roman" panose="02020603050405020304" pitchFamily="18" charset="0"/>
              </a:rPr>
              <a:t>-</a:t>
            </a:r>
            <a:r>
              <a:rPr kumimoji="0" lang="it-IT" altLang="it-IT" sz="1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Describe Quentin’s relationships with the other guys in the group.</a:t>
            </a:r>
            <a:br>
              <a:rPr kumimoji="0" lang="it-IT" altLang="it-IT" sz="1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br>
            <a:r>
              <a:rPr kumimoji="0" lang="it-IT" altLang="it-IT" sz="1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What do you think about Margo?</a:t>
            </a:r>
            <a:br>
              <a:rPr kumimoji="0" lang="it-IT" altLang="it-IT" sz="1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br>
            <a:r>
              <a:rPr kumimoji="0" lang="it-IT" altLang="it-IT" sz="1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Do </a:t>
            </a:r>
            <a:r>
              <a:rPr kumimoji="0" lang="it-IT" altLang="it-IT" sz="14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you</a:t>
            </a:r>
            <a:r>
              <a:rPr kumimoji="0" lang="it-IT" altLang="it-IT" sz="1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it-IT" altLang="it-IT" sz="14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think</a:t>
            </a:r>
            <a:r>
              <a:rPr kumimoji="0" lang="it-IT" altLang="it-IT" sz="1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the book </a:t>
            </a:r>
            <a:r>
              <a:rPr kumimoji="0" lang="it-IT" altLang="it-IT" sz="14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leaves</a:t>
            </a:r>
            <a:r>
              <a:rPr kumimoji="0" lang="it-IT" altLang="it-IT" sz="1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it-IT" altLang="it-IT" sz="14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something</a:t>
            </a:r>
            <a:r>
              <a:rPr kumimoji="0" lang="it-IT" altLang="it-IT" sz="1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it-IT" altLang="it-IT" sz="14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unfinished</a:t>
            </a:r>
            <a:r>
              <a:rPr kumimoji="0" lang="it-IT" altLang="it-IT" sz="1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a:t>
            </a:r>
            <a:br>
              <a:rPr kumimoji="0" lang="it-IT" altLang="it-IT" sz="1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br>
            <a:r>
              <a:rPr kumimoji="0" lang="it-IT" altLang="it-IT" sz="1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it-IT" altLang="it-IT" sz="14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If</a:t>
            </a:r>
            <a:r>
              <a:rPr kumimoji="0" lang="it-IT" altLang="it-IT" sz="1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it-IT" altLang="it-IT" sz="14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you</a:t>
            </a:r>
            <a:r>
              <a:rPr kumimoji="0" lang="it-IT" altLang="it-IT" sz="1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it-IT" altLang="it-IT" sz="14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were</a:t>
            </a:r>
            <a:r>
              <a:rPr kumimoji="0" lang="it-IT" altLang="it-IT" sz="1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Quentin, </a:t>
            </a:r>
            <a:r>
              <a:rPr kumimoji="0" lang="it-IT" altLang="it-IT" sz="14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how</a:t>
            </a:r>
            <a:r>
              <a:rPr kumimoji="0" lang="it-IT" altLang="it-IT" sz="1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it-IT" altLang="it-IT" sz="14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would</a:t>
            </a:r>
            <a:r>
              <a:rPr kumimoji="0" lang="it-IT" altLang="it-IT" sz="1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it-IT" altLang="it-IT" sz="14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you</a:t>
            </a:r>
            <a:r>
              <a:rPr kumimoji="0" lang="it-IT" altLang="it-IT" sz="1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it-IT" altLang="it-IT" sz="14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behave</a:t>
            </a:r>
            <a:r>
              <a:rPr kumimoji="0" lang="it-IT" altLang="it-IT" sz="1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a:t>
            </a:r>
            <a:br>
              <a:rPr kumimoji="0" lang="it-IT" altLang="it-IT" sz="1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br>
            <a:r>
              <a:rPr kumimoji="0" lang="it-IT" altLang="it-IT" sz="1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How </a:t>
            </a:r>
            <a:r>
              <a:rPr kumimoji="0" lang="it-IT" altLang="it-IT" sz="14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did</a:t>
            </a:r>
            <a:r>
              <a:rPr kumimoji="0" lang="it-IT" altLang="it-IT" sz="1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the movie involve </a:t>
            </a:r>
            <a:r>
              <a:rPr kumimoji="0" lang="it-IT" altLang="it-IT" sz="14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you</a:t>
            </a:r>
            <a:r>
              <a:rPr kumimoji="0" lang="it-IT" altLang="it-IT" sz="1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a:t>
            </a:r>
            <a:br>
              <a:rPr kumimoji="0" lang="it-IT" altLang="it-IT" sz="1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br>
            <a:r>
              <a:rPr kumimoji="0" lang="it-IT" altLang="it-IT" sz="1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Which scene </a:t>
            </a:r>
            <a:r>
              <a:rPr kumimoji="0" lang="ro-RO" altLang="it-IT" sz="1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do </a:t>
            </a:r>
            <a:r>
              <a:rPr kumimoji="0" lang="it-IT" altLang="it-IT" sz="1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you prefer</a:t>
            </a:r>
            <a:r>
              <a:rPr kumimoji="0" lang="it-IT" altLang="it-IT" sz="140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a:t>
            </a:r>
          </a:p>
        </p:txBody>
      </p:sp>
      <p:pic>
        <p:nvPicPr>
          <p:cNvPr id="2" name="Picture 1">
            <a:extLst>
              <a:ext uri="{FF2B5EF4-FFF2-40B4-BE49-F238E27FC236}">
                <a16:creationId xmlns:a16="http://schemas.microsoft.com/office/drawing/2014/main" id="{C25BA523-030B-4F13-9E6C-C2D2ACE95744}"/>
              </a:ext>
            </a:extLst>
          </p:cNvPr>
          <p:cNvPicPr>
            <a:picLocks noChangeAspect="1"/>
          </p:cNvPicPr>
          <p:nvPr/>
        </p:nvPicPr>
        <p:blipFill>
          <a:blip r:embed="rId2"/>
          <a:stretch>
            <a:fillRect/>
          </a:stretch>
        </p:blipFill>
        <p:spPr>
          <a:xfrm>
            <a:off x="3995936" y="2300874"/>
            <a:ext cx="4494659" cy="2857500"/>
          </a:xfrm>
          <a:prstGeom prst="rect">
            <a:avLst/>
          </a:prstGeom>
        </p:spPr>
      </p:pic>
      <p:sp>
        <p:nvSpPr>
          <p:cNvPr id="5" name="Footer Placeholder 4">
            <a:extLst>
              <a:ext uri="{FF2B5EF4-FFF2-40B4-BE49-F238E27FC236}">
                <a16:creationId xmlns:a16="http://schemas.microsoft.com/office/drawing/2014/main" id="{69A7C22F-E1A6-4205-B607-D8BE80C42F1B}"/>
              </a:ext>
            </a:extLst>
          </p:cNvPr>
          <p:cNvSpPr>
            <a:spLocks noGrp="1"/>
          </p:cNvSpPr>
          <p:nvPr>
            <p:ph type="ftr" sz="quarter" idx="11"/>
          </p:nvPr>
        </p:nvSpPr>
        <p:spPr/>
        <p:txBody>
          <a:bodyPr/>
          <a:lstStyle/>
          <a:p>
            <a:pPr algn="ctr"/>
            <a:r>
              <a:rPr lang="ro-RO" dirty="0"/>
              <a:t>13</a:t>
            </a:r>
            <a:endParaRPr lang="it-IT" dirty="0"/>
          </a:p>
        </p:txBody>
      </p:sp>
    </p:spTree>
    <p:extLst>
      <p:ext uri="{BB962C8B-B14F-4D97-AF65-F5344CB8AC3E}">
        <p14:creationId xmlns:p14="http://schemas.microsoft.com/office/powerpoint/2010/main" val="2361848369"/>
      </p:ext>
    </p:extLst>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spd="slow" advClick="0" advTm="800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942415" y="1412776"/>
            <a:ext cx="6589199" cy="920850"/>
          </a:xfrm>
        </p:spPr>
        <p:txBody>
          <a:bodyPr>
            <a:normAutofit/>
          </a:bodyPr>
          <a:lstStyle/>
          <a:p>
            <a:pPr algn="ctr"/>
            <a:r>
              <a:rPr lang="en-US" sz="1800" b="1" dirty="0">
                <a:latin typeface="Times New Roman" panose="02020603050405020304" pitchFamily="18" charset="0"/>
                <a:cs typeface="Times New Roman" panose="02020603050405020304" pitchFamily="18" charset="0"/>
              </a:rPr>
              <a:t>The Romanian Team’s Techniques for Teaching Literature: </a:t>
            </a:r>
            <a:br>
              <a:rPr lang="en-US" sz="1800" b="1" dirty="0">
                <a:latin typeface="Times New Roman" panose="02020603050405020304" pitchFamily="18" charset="0"/>
                <a:cs typeface="Times New Roman" panose="02020603050405020304" pitchFamily="18" charset="0"/>
              </a:rPr>
            </a:br>
            <a:r>
              <a:rPr lang="en-US" sz="1800" b="1" dirty="0">
                <a:latin typeface="Times New Roman" panose="02020603050405020304" pitchFamily="18" charset="0"/>
                <a:cs typeface="Times New Roman" panose="02020603050405020304" pitchFamily="18" charset="0"/>
              </a:rPr>
              <a:t>               ‘Lord of the Flies’ by William Golding</a:t>
            </a:r>
            <a:endParaRPr lang="it-IT" sz="1800" b="1" dirty="0">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955919CF-0302-4D64-B81B-3FDD5168508C}"/>
              </a:ext>
            </a:extLst>
          </p:cNvPr>
          <p:cNvPicPr>
            <a:picLocks noChangeAspect="1"/>
          </p:cNvPicPr>
          <p:nvPr/>
        </p:nvPicPr>
        <p:blipFill>
          <a:blip r:embed="rId2"/>
          <a:stretch>
            <a:fillRect/>
          </a:stretch>
        </p:blipFill>
        <p:spPr>
          <a:xfrm>
            <a:off x="1619672" y="117389"/>
            <a:ext cx="7006977" cy="920850"/>
          </a:xfrm>
          <a:prstGeom prst="rect">
            <a:avLst/>
          </a:prstGeom>
        </p:spPr>
      </p:pic>
      <p:pic>
        <p:nvPicPr>
          <p:cNvPr id="4" name="Picture 3">
            <a:extLst>
              <a:ext uri="{FF2B5EF4-FFF2-40B4-BE49-F238E27FC236}">
                <a16:creationId xmlns:a16="http://schemas.microsoft.com/office/drawing/2014/main" id="{572586D4-E637-4F3B-B96B-1E95D4A14852}"/>
              </a:ext>
            </a:extLst>
          </p:cNvPr>
          <p:cNvPicPr>
            <a:picLocks noChangeAspect="1"/>
          </p:cNvPicPr>
          <p:nvPr/>
        </p:nvPicPr>
        <p:blipFill>
          <a:blip r:embed="rId3"/>
          <a:stretch>
            <a:fillRect/>
          </a:stretch>
        </p:blipFill>
        <p:spPr>
          <a:xfrm>
            <a:off x="2267744" y="2852936"/>
            <a:ext cx="4886325" cy="3096345"/>
          </a:xfrm>
          <a:prstGeom prst="rect">
            <a:avLst/>
          </a:prstGeom>
        </p:spPr>
      </p:pic>
      <p:sp>
        <p:nvSpPr>
          <p:cNvPr id="6" name="Footer Placeholder 5">
            <a:extLst>
              <a:ext uri="{FF2B5EF4-FFF2-40B4-BE49-F238E27FC236}">
                <a16:creationId xmlns:a16="http://schemas.microsoft.com/office/drawing/2014/main" id="{DCB77204-7A1C-40B9-89F6-574BF456A981}"/>
              </a:ext>
            </a:extLst>
          </p:cNvPr>
          <p:cNvSpPr>
            <a:spLocks noGrp="1"/>
          </p:cNvSpPr>
          <p:nvPr>
            <p:ph type="ftr" sz="quarter" idx="11"/>
          </p:nvPr>
        </p:nvSpPr>
        <p:spPr/>
        <p:txBody>
          <a:bodyPr/>
          <a:lstStyle/>
          <a:p>
            <a:pPr algn="ctr"/>
            <a:r>
              <a:rPr lang="ro-RO" dirty="0"/>
              <a:t>14</a:t>
            </a:r>
            <a:endParaRPr lang="it-IT" dirty="0"/>
          </a:p>
        </p:txBody>
      </p:sp>
    </p:spTree>
    <p:extLst>
      <p:ext uri="{BB962C8B-B14F-4D97-AF65-F5344CB8AC3E}">
        <p14:creationId xmlns:p14="http://schemas.microsoft.com/office/powerpoint/2010/main" val="3230708228"/>
      </p:ext>
    </p:extLst>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spd="slow" advClick="0" advTm="800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2"/>
          <p:cNvSpPr txBox="1">
            <a:spLocks/>
          </p:cNvSpPr>
          <p:nvPr/>
        </p:nvSpPr>
        <p:spPr>
          <a:xfrm>
            <a:off x="1403648" y="116632"/>
            <a:ext cx="7560840" cy="5976664"/>
          </a:xfrm>
          <a:prstGeom prst="rect">
            <a:avLst/>
          </a:prstGeom>
        </p:spPr>
        <p:txBody>
          <a:bodyPr>
            <a:no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lgn="just">
              <a:lnSpc>
                <a:spcPct val="150000"/>
              </a:lnSpc>
              <a:spcBef>
                <a:spcPts val="0"/>
              </a:spcBef>
              <a:buNone/>
            </a:pPr>
            <a:r>
              <a:rPr lang="en-US" sz="1600" b="1" dirty="0">
                <a:solidFill>
                  <a:schemeClr val="tx1"/>
                </a:solidFill>
                <a:latin typeface="Times New Roman" panose="02020603050405020304" pitchFamily="18" charset="0"/>
                <a:cs typeface="Times New Roman" panose="02020603050405020304" pitchFamily="18" charset="0"/>
              </a:rPr>
              <a:t>1st sequence of techniques</a:t>
            </a:r>
          </a:p>
          <a:p>
            <a:pPr marL="0" indent="0" algn="just">
              <a:lnSpc>
                <a:spcPct val="150000"/>
              </a:lnSpc>
              <a:spcBef>
                <a:spcPts val="0"/>
              </a:spcBef>
              <a:buNone/>
            </a:pPr>
            <a:r>
              <a:rPr lang="en-US" sz="1400" b="1" dirty="0">
                <a:solidFill>
                  <a:schemeClr val="tx1"/>
                </a:solidFill>
                <a:latin typeface="Times New Roman" panose="02020603050405020304" pitchFamily="18" charset="0"/>
                <a:cs typeface="Times New Roman" panose="02020603050405020304" pitchFamily="18" charset="0"/>
              </a:rPr>
              <a:t>Activity1.</a:t>
            </a:r>
          </a:p>
          <a:p>
            <a:pPr marL="0" indent="0" algn="just">
              <a:lnSpc>
                <a:spcPct val="150000"/>
              </a:lnSpc>
              <a:spcBef>
                <a:spcPts val="0"/>
              </a:spcBef>
              <a:buNone/>
            </a:pPr>
            <a:r>
              <a:rPr lang="en-US" sz="1400" dirty="0">
                <a:solidFill>
                  <a:schemeClr val="tx1"/>
                </a:solidFill>
                <a:latin typeface="Times New Roman" panose="02020603050405020304" pitchFamily="18" charset="0"/>
                <a:cs typeface="Times New Roman" panose="02020603050405020304" pitchFamily="18" charset="0"/>
              </a:rPr>
              <a:t>1.1. This activity can be done after the students have read the novel. At first, the teacher proposes an "ice breaking" exercise, which is represented by watching a fragment from the novel screening. The teacher plays the sequence of the film.</a:t>
            </a:r>
          </a:p>
          <a:p>
            <a:pPr marL="0" indent="0" algn="just">
              <a:lnSpc>
                <a:spcPct val="150000"/>
              </a:lnSpc>
              <a:spcBef>
                <a:spcPts val="0"/>
              </a:spcBef>
              <a:buNone/>
            </a:pPr>
            <a:r>
              <a:rPr lang="en-US" sz="1400" dirty="0">
                <a:solidFill>
                  <a:schemeClr val="tx1"/>
                </a:solidFill>
                <a:latin typeface="Times New Roman" panose="02020603050405020304" pitchFamily="18" charset="0"/>
                <a:cs typeface="Times New Roman" panose="02020603050405020304" pitchFamily="18" charset="0"/>
              </a:rPr>
              <a:t>”Jack held up the head and jammed the soft throat down on the pointed end of the stick which pierced through into the mouth. He stood back and the head hung there, a little blood dribbling down the stick. Instinctively the boys drew back too; and the forest was very still. They listened, and the loudest noise was the buzzing of flies over the spilled guts. Jack spoke in a whisper. </a:t>
            </a:r>
          </a:p>
          <a:p>
            <a:pPr marL="0" indent="0" algn="just">
              <a:lnSpc>
                <a:spcPct val="150000"/>
              </a:lnSpc>
              <a:spcBef>
                <a:spcPts val="0"/>
              </a:spcBef>
              <a:buNone/>
            </a:pPr>
            <a:r>
              <a:rPr lang="en-US" sz="1400" dirty="0">
                <a:solidFill>
                  <a:schemeClr val="tx1"/>
                </a:solidFill>
                <a:latin typeface="Times New Roman" panose="02020603050405020304" pitchFamily="18" charset="0"/>
                <a:cs typeface="Times New Roman" panose="02020603050405020304" pitchFamily="18" charset="0"/>
              </a:rPr>
              <a:t>"Pick up the pig." </a:t>
            </a:r>
          </a:p>
          <a:p>
            <a:pPr marL="0" indent="0" algn="just">
              <a:lnSpc>
                <a:spcPct val="150000"/>
              </a:lnSpc>
              <a:spcBef>
                <a:spcPts val="0"/>
              </a:spcBef>
              <a:buNone/>
            </a:pPr>
            <a:r>
              <a:rPr lang="en-US" sz="1400" dirty="0">
                <a:solidFill>
                  <a:schemeClr val="tx1"/>
                </a:solidFill>
                <a:latin typeface="Times New Roman" panose="02020603050405020304" pitchFamily="18" charset="0"/>
                <a:cs typeface="Times New Roman" panose="02020603050405020304" pitchFamily="18" charset="0"/>
              </a:rPr>
              <a:t>Maurice and Robert skewered the carcass, lifted the dead weight, and stood ready. In the silence, and standing over the dry blood, they looked suddenly furtive. Jack spoke loudly. </a:t>
            </a:r>
          </a:p>
          <a:p>
            <a:pPr marL="0" indent="0" algn="just">
              <a:lnSpc>
                <a:spcPct val="150000"/>
              </a:lnSpc>
              <a:spcBef>
                <a:spcPts val="0"/>
              </a:spcBef>
              <a:buNone/>
            </a:pPr>
            <a:r>
              <a:rPr lang="en-US" sz="1400" dirty="0">
                <a:solidFill>
                  <a:schemeClr val="tx1"/>
                </a:solidFill>
                <a:latin typeface="Times New Roman" panose="02020603050405020304" pitchFamily="18" charset="0"/>
                <a:cs typeface="Times New Roman" panose="02020603050405020304" pitchFamily="18" charset="0"/>
              </a:rPr>
              <a:t>"This head is for the beast. It's a gift." The silence accepted the gift and awed them. The head remained there, dim-eyed, grinning faintly, blood blackening between the teeth. All at once they were running away, as fast as they could, through the forest toward the open beach.</a:t>
            </a:r>
          </a:p>
          <a:p>
            <a:pPr marL="0" indent="0" algn="just">
              <a:lnSpc>
                <a:spcPct val="150000"/>
              </a:lnSpc>
              <a:spcBef>
                <a:spcPts val="0"/>
              </a:spcBef>
              <a:buNone/>
            </a:pPr>
            <a:r>
              <a:rPr lang="en-US" sz="1400" dirty="0">
                <a:solidFill>
                  <a:schemeClr val="tx1"/>
                </a:solidFill>
                <a:latin typeface="Times New Roman" panose="02020603050405020304" pitchFamily="18" charset="0"/>
                <a:cs typeface="Times New Roman" panose="02020603050405020304" pitchFamily="18" charset="0"/>
              </a:rPr>
              <a:t>1.2  The students are asked to identify the moment that corresponds to the short sequence  from the film.</a:t>
            </a:r>
          </a:p>
          <a:p>
            <a:pPr marL="0" indent="0">
              <a:buNone/>
            </a:pPr>
            <a:endParaRPr lang="it-IT" sz="1600" dirty="0"/>
          </a:p>
        </p:txBody>
      </p:sp>
      <p:sp>
        <p:nvSpPr>
          <p:cNvPr id="4" name="Footer Placeholder 3">
            <a:extLst>
              <a:ext uri="{FF2B5EF4-FFF2-40B4-BE49-F238E27FC236}">
                <a16:creationId xmlns:a16="http://schemas.microsoft.com/office/drawing/2014/main" id="{1B659101-091A-45FE-920B-2B42CB1939A0}"/>
              </a:ext>
            </a:extLst>
          </p:cNvPr>
          <p:cNvSpPr>
            <a:spLocks noGrp="1"/>
          </p:cNvSpPr>
          <p:nvPr>
            <p:ph type="ftr" sz="quarter" idx="11"/>
          </p:nvPr>
        </p:nvSpPr>
        <p:spPr/>
        <p:txBody>
          <a:bodyPr/>
          <a:lstStyle/>
          <a:p>
            <a:pPr algn="ctr"/>
            <a:r>
              <a:rPr lang="ro-RO" dirty="0"/>
              <a:t>15</a:t>
            </a:r>
            <a:endParaRPr lang="it-IT" dirty="0"/>
          </a:p>
        </p:txBody>
      </p:sp>
    </p:spTree>
    <p:extLst>
      <p:ext uri="{BB962C8B-B14F-4D97-AF65-F5344CB8AC3E}">
        <p14:creationId xmlns:p14="http://schemas.microsoft.com/office/powerpoint/2010/main" val="1510307529"/>
      </p:ext>
    </p:extLst>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spd="slow" advClick="0" advTm="800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CAD7AC9D-522D-4D01-A8D8-A4E7C30EDBB2}"/>
              </a:ext>
            </a:extLst>
          </p:cNvPr>
          <p:cNvSpPr>
            <a:spLocks noGrp="1"/>
          </p:cNvSpPr>
          <p:nvPr>
            <p:ph type="ftr" sz="quarter" idx="11"/>
          </p:nvPr>
        </p:nvSpPr>
        <p:spPr/>
        <p:txBody>
          <a:bodyPr/>
          <a:lstStyle/>
          <a:p>
            <a:pPr algn="ctr"/>
            <a:r>
              <a:rPr lang="ro-RO" dirty="0"/>
              <a:t>16</a:t>
            </a:r>
            <a:endParaRPr lang="it-IT" dirty="0"/>
          </a:p>
        </p:txBody>
      </p:sp>
      <p:sp>
        <p:nvSpPr>
          <p:cNvPr id="3" name="Rectangle 2">
            <a:extLst>
              <a:ext uri="{FF2B5EF4-FFF2-40B4-BE49-F238E27FC236}">
                <a16:creationId xmlns:a16="http://schemas.microsoft.com/office/drawing/2014/main" id="{0F137416-5FE5-4146-9125-903CE137B35C}"/>
              </a:ext>
            </a:extLst>
          </p:cNvPr>
          <p:cNvSpPr/>
          <p:nvPr/>
        </p:nvSpPr>
        <p:spPr>
          <a:xfrm>
            <a:off x="1403648" y="116632"/>
            <a:ext cx="7632848" cy="5547481"/>
          </a:xfrm>
          <a:prstGeom prst="rect">
            <a:avLst/>
          </a:prstGeom>
        </p:spPr>
        <p:txBody>
          <a:bodyPr wrap="square">
            <a:spAutoFit/>
          </a:bodyPr>
          <a:lstStyle/>
          <a:p>
            <a:pPr lvl="0" algn="just">
              <a:lnSpc>
                <a:spcPct val="150000"/>
              </a:lnSpc>
            </a:pPr>
            <a:r>
              <a:rPr lang="en-US" sz="1400" dirty="0">
                <a:solidFill>
                  <a:prstClr val="black"/>
                </a:solidFill>
                <a:latin typeface="Times New Roman" panose="02020603050405020304" pitchFamily="18" charset="0"/>
                <a:cs typeface="Times New Roman" panose="02020603050405020304" pitchFamily="18" charset="0"/>
              </a:rPr>
              <a:t>The expected answer is that the sequence is to be found in Chapter VII, when Jack's group of hunters kills a pig, and the leader impales the animal's head in a spear, as a sacrifice to the frightening ‘Beast’ that they think that is living on the island. </a:t>
            </a:r>
            <a:endParaRPr lang="ro-RO" sz="1400" dirty="0">
              <a:solidFill>
                <a:prstClr val="black"/>
              </a:solidFill>
              <a:latin typeface="Times New Roman" panose="02020603050405020304" pitchFamily="18" charset="0"/>
              <a:cs typeface="Times New Roman" panose="02020603050405020304" pitchFamily="18" charset="0"/>
            </a:endParaRPr>
          </a:p>
          <a:p>
            <a:pPr lvl="0" algn="just">
              <a:lnSpc>
                <a:spcPct val="150000"/>
              </a:lnSpc>
            </a:pPr>
            <a:r>
              <a:rPr lang="en-US" sz="1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Activity 2.</a:t>
            </a:r>
            <a:r>
              <a:rPr lang="en-US" sz="1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it-IT" sz="1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a:p>
            <a:pPr lvl="0" algn="just">
              <a:lnSpc>
                <a:spcPct val="150000"/>
              </a:lnSpc>
            </a:pPr>
            <a:r>
              <a:rPr lang="en-US" sz="1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In the next sequence of the lesson, the students will be grouped in pairs. They are asked to write on some sheets of paper, two questions about the text, for which their colleagues provide their own answers, accompanied by fragments from the novel. The condition to be met by the questions is to reflect the most important / relevant moments in the development of the plot.</a:t>
            </a:r>
          </a:p>
          <a:p>
            <a:pPr lvl="0" algn="just">
              <a:lnSpc>
                <a:spcPct val="150000"/>
              </a:lnSpc>
            </a:pPr>
            <a:r>
              <a:rPr lang="en-US" sz="1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Question 1. </a:t>
            </a:r>
            <a:r>
              <a:rPr lang="en-US" sz="1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How do children </a:t>
            </a:r>
            <a:r>
              <a:rPr lang="en-US" sz="1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organise</a:t>
            </a:r>
            <a:r>
              <a:rPr lang="en-US" sz="1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themselves when they </a:t>
            </a:r>
            <a:r>
              <a:rPr lang="en-US" sz="1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realise</a:t>
            </a:r>
            <a:r>
              <a:rPr lang="en-US" sz="1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they are stranded on an island?</a:t>
            </a:r>
          </a:p>
          <a:p>
            <a:pPr lvl="0" algn="just">
              <a:lnSpc>
                <a:spcPct val="150000"/>
              </a:lnSpc>
            </a:pPr>
            <a:r>
              <a:rPr lang="en-US" sz="1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Possible answer: </a:t>
            </a:r>
            <a:r>
              <a:rPr lang="en-US" sz="1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When they </a:t>
            </a:r>
            <a:r>
              <a:rPr lang="en-US" sz="1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realise</a:t>
            </a:r>
            <a:r>
              <a:rPr lang="en-US" sz="1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that they are stranded on an island, the children </a:t>
            </a:r>
            <a:r>
              <a:rPr lang="en-US" sz="1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organised</a:t>
            </a:r>
            <a:r>
              <a:rPr lang="en-US" sz="1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themselves in groups, according to their age and concerns (the little ones, the boys in the choir and the big boys.)</a:t>
            </a:r>
            <a:endParaRPr lang="it-IT" sz="1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a:p>
            <a:pPr lvl="0" algn="just">
              <a:lnSpc>
                <a:spcPct val="150000"/>
              </a:lnSpc>
            </a:pPr>
            <a:r>
              <a:rPr lang="ro-RO" sz="1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Chapter 1.</a:t>
            </a:r>
            <a:r>
              <a:rPr lang="en-US" sz="1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ro-RO" sz="1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Piggy muttered the name to himself and then shouted it to Ralph, who was not interested because he was still blowing. His face was dark with the violent pleasure of making this stupendous noise, and his heart was making the stretched shirt shake. The shouting in the forest was nearer. Signs of life were visible now on the beach. The sand, trembling beneath the heat haze, concealed many figures in its miles of length; boys were making their way toward the platform through the hot, dumb sand..</a:t>
            </a:r>
            <a:endParaRPr lang="en-US" sz="14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19595809"/>
      </p:ext>
    </p:extLst>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spd="slow" advClick="0" advTm="8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E5179D7-8CAD-4253-80D9-4AA2BA55573A}"/>
              </a:ext>
            </a:extLst>
          </p:cNvPr>
          <p:cNvSpPr/>
          <p:nvPr/>
        </p:nvSpPr>
        <p:spPr>
          <a:xfrm>
            <a:off x="1247926" y="1988840"/>
            <a:ext cx="7839949" cy="2310248"/>
          </a:xfrm>
          <a:prstGeom prst="rect">
            <a:avLst/>
          </a:prstGeom>
        </p:spPr>
        <p:txBody>
          <a:bodyPr wrap="square">
            <a:spAutoFit/>
          </a:bodyPr>
          <a:lstStyle/>
          <a:p>
            <a:pPr algn="just">
              <a:lnSpc>
                <a:spcPct val="150000"/>
              </a:lnSpc>
            </a:pPr>
            <a:r>
              <a:rPr lang="en-US" b="1" dirty="0">
                <a:latin typeface="Times New Roman" panose="02020603050405020304" pitchFamily="18" charset="0"/>
                <a:cs typeface="Times New Roman" panose="02020603050405020304" pitchFamily="18" charset="0"/>
              </a:rPr>
              <a:t>Partner Schools:</a:t>
            </a:r>
          </a:p>
          <a:p>
            <a:pPr algn="just">
              <a:lnSpc>
                <a:spcPct val="150000"/>
              </a:lnSpc>
            </a:pPr>
            <a:r>
              <a:rPr lang="en-US" sz="1600" b="1" dirty="0">
                <a:latin typeface="Times New Roman" panose="02020603050405020304" pitchFamily="18" charset="0"/>
                <a:cs typeface="Times New Roman" panose="02020603050405020304" pitchFamily="18" charset="0"/>
              </a:rPr>
              <a:t>1. </a:t>
            </a:r>
            <a:r>
              <a:rPr lang="ro-RO" sz="1600" b="1" dirty="0">
                <a:latin typeface="Times New Roman" panose="02020603050405020304" pitchFamily="18" charset="0"/>
                <a:cs typeface="Times New Roman" panose="02020603050405020304" pitchFamily="18" charset="0"/>
              </a:rPr>
              <a:t>Colegiul Național ,,Ion Luca Caragiale”</a:t>
            </a:r>
            <a:r>
              <a:rPr lang="en-US" sz="1600" b="1" dirty="0">
                <a:latin typeface="Times New Roman" panose="02020603050405020304" pitchFamily="18" charset="0"/>
                <a:cs typeface="Times New Roman" panose="02020603050405020304" pitchFamily="18" charset="0"/>
              </a:rPr>
              <a:t>-</a:t>
            </a:r>
            <a:r>
              <a:rPr lang="ro-RO" sz="1600" b="1" dirty="0">
                <a:latin typeface="Times New Roman" panose="02020603050405020304" pitchFamily="18" charset="0"/>
                <a:cs typeface="Times New Roman" panose="02020603050405020304" pitchFamily="18" charset="0"/>
              </a:rPr>
              <a:t>Moreni, Rom</a:t>
            </a:r>
            <a:r>
              <a:rPr lang="en-US" sz="1600" b="1" dirty="0">
                <a:latin typeface="Times New Roman" panose="02020603050405020304" pitchFamily="18" charset="0"/>
                <a:cs typeface="Times New Roman" panose="02020603050405020304" pitchFamily="18" charset="0"/>
              </a:rPr>
              <a:t>a</a:t>
            </a:r>
            <a:r>
              <a:rPr lang="ro-RO" sz="1600" b="1" dirty="0">
                <a:latin typeface="Times New Roman" panose="02020603050405020304" pitchFamily="18" charset="0"/>
                <a:cs typeface="Times New Roman" panose="02020603050405020304" pitchFamily="18" charset="0"/>
              </a:rPr>
              <a:t>nia- coordinator</a:t>
            </a:r>
          </a:p>
          <a:p>
            <a:pPr algn="just">
              <a:lnSpc>
                <a:spcPct val="150000"/>
              </a:lnSpc>
            </a:pPr>
            <a:r>
              <a:rPr lang="en-US" sz="1600" b="1" dirty="0">
                <a:latin typeface="Times New Roman" panose="02020603050405020304" pitchFamily="18" charset="0"/>
                <a:cs typeface="Times New Roman" panose="02020603050405020304" pitchFamily="18" charset="0"/>
              </a:rPr>
              <a:t>2. </a:t>
            </a:r>
            <a:r>
              <a:rPr lang="ro-RO" sz="1600" b="1" dirty="0">
                <a:latin typeface="Times New Roman" panose="02020603050405020304" pitchFamily="18" charset="0"/>
                <a:cs typeface="Times New Roman" panose="02020603050405020304" pitchFamily="18" charset="0"/>
              </a:rPr>
              <a:t>Gymnasion Me Lykeiakes Taxeis Asopias-Assopia, Gre</a:t>
            </a:r>
            <a:r>
              <a:rPr lang="en-US" sz="1600" b="1" dirty="0" err="1">
                <a:latin typeface="Times New Roman" panose="02020603050405020304" pitchFamily="18" charset="0"/>
                <a:cs typeface="Times New Roman" panose="02020603050405020304" pitchFamily="18" charset="0"/>
              </a:rPr>
              <a:t>ece</a:t>
            </a:r>
            <a:r>
              <a:rPr lang="ro-RO" sz="1600" b="1" dirty="0">
                <a:latin typeface="Times New Roman" panose="02020603050405020304" pitchFamily="18" charset="0"/>
                <a:cs typeface="Times New Roman" panose="02020603050405020304" pitchFamily="18" charset="0"/>
              </a:rPr>
              <a:t> </a:t>
            </a:r>
            <a:endParaRPr lang="en-US" sz="1600" b="1" dirty="0">
              <a:latin typeface="Times New Roman" panose="02020603050405020304" pitchFamily="18" charset="0"/>
              <a:cs typeface="Times New Roman" panose="02020603050405020304" pitchFamily="18" charset="0"/>
            </a:endParaRPr>
          </a:p>
          <a:p>
            <a:pPr algn="just">
              <a:lnSpc>
                <a:spcPct val="150000"/>
              </a:lnSpc>
            </a:pPr>
            <a:r>
              <a:rPr lang="en-US" sz="1600" b="1" dirty="0">
                <a:latin typeface="Times New Roman" panose="02020603050405020304" pitchFamily="18" charset="0"/>
                <a:cs typeface="Times New Roman" panose="02020603050405020304" pitchFamily="18" charset="0"/>
              </a:rPr>
              <a:t>3. </a:t>
            </a:r>
            <a:r>
              <a:rPr lang="ro-RO" sz="1600" b="1" dirty="0">
                <a:latin typeface="Times New Roman" panose="02020603050405020304" pitchFamily="18" charset="0"/>
                <a:cs typeface="Times New Roman" panose="02020603050405020304" pitchFamily="18" charset="0"/>
              </a:rPr>
              <a:t>Istituto</a:t>
            </a:r>
            <a:r>
              <a:rPr lang="en-US" sz="1600" b="1" dirty="0">
                <a:latin typeface="Times New Roman" panose="02020603050405020304" pitchFamily="18" charset="0"/>
                <a:cs typeface="Times New Roman" panose="02020603050405020304" pitchFamily="18" charset="0"/>
              </a:rPr>
              <a:t> </a:t>
            </a:r>
            <a:r>
              <a:rPr lang="ro-RO" sz="1600" b="1" dirty="0">
                <a:latin typeface="Times New Roman" panose="02020603050405020304" pitchFamily="18" charset="0"/>
                <a:cs typeface="Times New Roman" panose="02020603050405020304" pitchFamily="18" charset="0"/>
              </a:rPr>
              <a:t>Tecnico</a:t>
            </a:r>
            <a:r>
              <a:rPr lang="en-US" sz="1600" b="1" dirty="0">
                <a:latin typeface="Times New Roman" panose="02020603050405020304" pitchFamily="18" charset="0"/>
                <a:cs typeface="Times New Roman" panose="02020603050405020304" pitchFamily="18" charset="0"/>
              </a:rPr>
              <a:t> </a:t>
            </a:r>
            <a:r>
              <a:rPr lang="ro-RO" sz="1600" b="1" dirty="0">
                <a:latin typeface="Times New Roman" panose="02020603050405020304" pitchFamily="18" charset="0"/>
                <a:cs typeface="Times New Roman" panose="02020603050405020304" pitchFamily="18" charset="0"/>
              </a:rPr>
              <a:t>Tecnologico</a:t>
            </a:r>
            <a:r>
              <a:rPr lang="en-US" sz="1600" b="1" dirty="0">
                <a:latin typeface="Times New Roman" panose="02020603050405020304" pitchFamily="18" charset="0"/>
                <a:cs typeface="Times New Roman" panose="02020603050405020304" pitchFamily="18" charset="0"/>
              </a:rPr>
              <a:t> </a:t>
            </a:r>
            <a:r>
              <a:rPr lang="ro-RO" sz="1600" b="1" dirty="0">
                <a:latin typeface="Times New Roman" panose="02020603050405020304" pitchFamily="18" charset="0"/>
                <a:cs typeface="Times New Roman" panose="02020603050405020304" pitchFamily="18" charset="0"/>
              </a:rPr>
              <a:t>"G. Malafarina</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Soverato</a:t>
            </a:r>
            <a:r>
              <a:rPr lang="en-US" sz="1600" b="1" dirty="0">
                <a:latin typeface="Times New Roman" panose="02020603050405020304" pitchFamily="18" charset="0"/>
                <a:cs typeface="Times New Roman" panose="02020603050405020304" pitchFamily="18" charset="0"/>
              </a:rPr>
              <a:t>, Italy</a:t>
            </a:r>
            <a:r>
              <a:rPr lang="ro-RO" sz="1600" b="1" dirty="0">
                <a:latin typeface="Times New Roman" panose="02020603050405020304" pitchFamily="18" charset="0"/>
                <a:cs typeface="Times New Roman" panose="02020603050405020304" pitchFamily="18" charset="0"/>
              </a:rPr>
              <a:t> </a:t>
            </a:r>
            <a:endParaRPr lang="en-US" sz="1600" b="1" dirty="0">
              <a:latin typeface="Times New Roman" panose="02020603050405020304" pitchFamily="18" charset="0"/>
              <a:cs typeface="Times New Roman" panose="02020603050405020304" pitchFamily="18" charset="0"/>
            </a:endParaRPr>
          </a:p>
          <a:p>
            <a:pPr algn="just">
              <a:lnSpc>
                <a:spcPct val="150000"/>
              </a:lnSpc>
            </a:pPr>
            <a:r>
              <a:rPr lang="en-US" sz="1600" b="1" dirty="0">
                <a:latin typeface="Times New Roman" panose="02020603050405020304" pitchFamily="18" charset="0"/>
                <a:cs typeface="Times New Roman" panose="02020603050405020304" pitchFamily="18" charset="0"/>
              </a:rPr>
              <a:t>4. </a:t>
            </a:r>
            <a:r>
              <a:rPr lang="ro-RO" sz="1600" b="1" dirty="0">
                <a:latin typeface="Times New Roman" panose="02020603050405020304" pitchFamily="18" charset="0"/>
                <a:cs typeface="Times New Roman" panose="02020603050405020304" pitchFamily="18" charset="0"/>
              </a:rPr>
              <a:t>Insignare – Associacao De Ensino E Formacao Ouerem, Portugal</a:t>
            </a:r>
            <a:endParaRPr lang="en-US" sz="1600" b="1" dirty="0">
              <a:latin typeface="Times New Roman" panose="02020603050405020304" pitchFamily="18" charset="0"/>
              <a:cs typeface="Times New Roman" panose="02020603050405020304" pitchFamily="18" charset="0"/>
            </a:endParaRPr>
          </a:p>
          <a:p>
            <a:pPr algn="just">
              <a:lnSpc>
                <a:spcPct val="150000"/>
              </a:lnSpc>
            </a:pPr>
            <a:r>
              <a:rPr lang="en-US" sz="1600" b="1" dirty="0">
                <a:latin typeface="Times New Roman" panose="02020603050405020304" pitchFamily="18" charset="0"/>
                <a:cs typeface="Times New Roman" panose="02020603050405020304" pitchFamily="18" charset="0"/>
              </a:rPr>
              <a:t>5. </a:t>
            </a:r>
            <a:r>
              <a:rPr lang="ro-RO" sz="1600" b="1" dirty="0">
                <a:latin typeface="Times New Roman" panose="02020603050405020304" pitchFamily="18" charset="0"/>
                <a:cs typeface="Times New Roman" panose="02020603050405020304" pitchFamily="18" charset="0"/>
              </a:rPr>
              <a:t>Ahmet Erdem Anadolu Lisesi-Bursa, Tur</a:t>
            </a:r>
            <a:r>
              <a:rPr lang="en-US" sz="1600" b="1" dirty="0">
                <a:latin typeface="Times New Roman" panose="02020603050405020304" pitchFamily="18" charset="0"/>
                <a:cs typeface="Times New Roman" panose="02020603050405020304" pitchFamily="18" charset="0"/>
              </a:rPr>
              <a:t>key</a:t>
            </a:r>
            <a:r>
              <a:rPr lang="ro-RO" sz="1600" b="1" dirty="0">
                <a:latin typeface="Times New Roman" panose="02020603050405020304" pitchFamily="18" charset="0"/>
                <a:cs typeface="Times New Roman" panose="02020603050405020304" pitchFamily="18" charset="0"/>
              </a:rPr>
              <a:t> </a:t>
            </a:r>
            <a:endParaRPr lang="en-US" sz="1600" b="1"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C66DACC0-D685-4D75-A414-BF3471C1AA11}"/>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247926" y="363962"/>
            <a:ext cx="1639897" cy="1313180"/>
          </a:xfrm>
          <a:prstGeom prst="rect">
            <a:avLst/>
          </a:prstGeom>
          <a:noFill/>
          <a:ln>
            <a:noFill/>
          </a:ln>
        </p:spPr>
      </p:pic>
      <p:pic>
        <p:nvPicPr>
          <p:cNvPr id="5" name="Picture 4">
            <a:extLst>
              <a:ext uri="{FF2B5EF4-FFF2-40B4-BE49-F238E27FC236}">
                <a16:creationId xmlns:a16="http://schemas.microsoft.com/office/drawing/2014/main" id="{7B2DD3EF-5314-4BB8-BD35-2D58BD9C98DF}"/>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2876363" y="357066"/>
            <a:ext cx="1434838" cy="1300480"/>
          </a:xfrm>
          <a:prstGeom prst="rect">
            <a:avLst/>
          </a:prstGeom>
          <a:noFill/>
          <a:ln>
            <a:noFill/>
          </a:ln>
        </p:spPr>
      </p:pic>
      <p:pic>
        <p:nvPicPr>
          <p:cNvPr id="6" name="Picture 5">
            <a:extLst>
              <a:ext uri="{FF2B5EF4-FFF2-40B4-BE49-F238E27FC236}">
                <a16:creationId xmlns:a16="http://schemas.microsoft.com/office/drawing/2014/main" id="{11EC9C78-4352-428C-8D10-38F1C4A2A178}"/>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4311201" y="357066"/>
            <a:ext cx="1560666" cy="1306829"/>
          </a:xfrm>
          <a:prstGeom prst="rect">
            <a:avLst/>
          </a:prstGeom>
          <a:noFill/>
          <a:ln>
            <a:noFill/>
          </a:ln>
        </p:spPr>
      </p:pic>
      <p:pic>
        <p:nvPicPr>
          <p:cNvPr id="7" name="Picture 6">
            <a:extLst>
              <a:ext uri="{FF2B5EF4-FFF2-40B4-BE49-F238E27FC236}">
                <a16:creationId xmlns:a16="http://schemas.microsoft.com/office/drawing/2014/main" id="{3BB887CA-A1D6-4A05-953A-6F9E323718EA}"/>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5871867" y="362281"/>
            <a:ext cx="1560666" cy="1306830"/>
          </a:xfrm>
          <a:prstGeom prst="rect">
            <a:avLst/>
          </a:prstGeom>
          <a:noFill/>
          <a:ln>
            <a:noFill/>
          </a:ln>
        </p:spPr>
      </p:pic>
      <p:pic>
        <p:nvPicPr>
          <p:cNvPr id="8" name="Picture 7">
            <a:extLst>
              <a:ext uri="{FF2B5EF4-FFF2-40B4-BE49-F238E27FC236}">
                <a16:creationId xmlns:a16="http://schemas.microsoft.com/office/drawing/2014/main" id="{F445F71B-34E1-4B84-BD0A-2FDEE78BBF09}"/>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7417625" y="357536"/>
            <a:ext cx="1670250" cy="1300010"/>
          </a:xfrm>
          <a:prstGeom prst="rect">
            <a:avLst/>
          </a:prstGeom>
          <a:noFill/>
          <a:ln>
            <a:noFill/>
          </a:ln>
        </p:spPr>
      </p:pic>
    </p:spTree>
    <p:extLst>
      <p:ext uri="{BB962C8B-B14F-4D97-AF65-F5344CB8AC3E}">
        <p14:creationId xmlns:p14="http://schemas.microsoft.com/office/powerpoint/2010/main" val="3495144537"/>
      </p:ext>
    </p:extLst>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spd="slow" advClick="0" advTm="800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2"/>
          <p:cNvSpPr txBox="1">
            <a:spLocks/>
          </p:cNvSpPr>
          <p:nvPr/>
        </p:nvSpPr>
        <p:spPr>
          <a:xfrm>
            <a:off x="1907704" y="764704"/>
            <a:ext cx="6591985" cy="5472608"/>
          </a:xfrm>
          <a:prstGeom prst="rect">
            <a:avLst/>
          </a:prstGeom>
        </p:spPr>
        <p:txBody>
          <a:bodyPr>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buNone/>
            </a:pPr>
            <a:endParaRPr lang="it-IT" dirty="0"/>
          </a:p>
        </p:txBody>
      </p:sp>
      <p:sp>
        <p:nvSpPr>
          <p:cNvPr id="3" name="Rettangolo 2"/>
          <p:cNvSpPr/>
          <p:nvPr/>
        </p:nvSpPr>
        <p:spPr>
          <a:xfrm>
            <a:off x="1403648" y="31355"/>
            <a:ext cx="7632848" cy="6193811"/>
          </a:xfrm>
          <a:prstGeom prst="rect">
            <a:avLst/>
          </a:prstGeom>
        </p:spPr>
        <p:txBody>
          <a:bodyPr wrap="square">
            <a:spAutoFit/>
          </a:bodyPr>
          <a:lstStyle/>
          <a:p>
            <a:pPr algn="just">
              <a:lnSpc>
                <a:spcPct val="150000"/>
              </a:lnSpc>
            </a:pPr>
            <a:r>
              <a:rPr lang="ro-RO" sz="1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Three small children, no older than Johnny, appeared from startlingly close at hand, where they had been gorging fruit in the forest. A dark little boy, not much younger than Piggy, parted a tangle of undergrowth, walked on to the platform, and smiled cheerfully at everybody. More and more of them came. Taking their cue from the innocent Johnny, they sat down on the fallen palm trunks and waited. Ralph continued to blow short, penetrating blasts. Piggy moved among the crowd, asking names and frowning to remember them. The children gave him the same simple obedience that they had given to the men with megaphones. </a:t>
            </a:r>
          </a:p>
          <a:p>
            <a:pPr algn="just">
              <a:lnSpc>
                <a:spcPct val="150000"/>
              </a:lnSpc>
            </a:pPr>
            <a:r>
              <a:rPr lang="en-US" sz="1400" dirty="0">
                <a:latin typeface="Times New Roman" panose="02020603050405020304" pitchFamily="18" charset="0"/>
                <a:cs typeface="Times New Roman" panose="02020603050405020304" pitchFamily="18" charset="0"/>
              </a:rPr>
              <a:t>Some were naked and carrying their clothes; others half-naked, or more or less dressed, in school uniforms, grey, blue, fawn, jacketed, or </a:t>
            </a:r>
            <a:r>
              <a:rPr lang="ro-RO" sz="1400" dirty="0">
                <a:latin typeface="Times New Roman" panose="02020603050405020304" pitchFamily="18" charset="0"/>
                <a:cs typeface="Times New Roman" panose="02020603050405020304" pitchFamily="18" charset="0"/>
              </a:rPr>
              <a:t>jersey</a:t>
            </a:r>
            <a:r>
              <a:rPr lang="en-US" sz="1400" dirty="0">
                <a:latin typeface="Times New Roman" panose="02020603050405020304" pitchFamily="18" charset="0"/>
                <a:cs typeface="Times New Roman" panose="02020603050405020304" pitchFamily="18" charset="0"/>
              </a:rPr>
              <a:t>ed. There were badges, mottoes even, stripes of color in stockings and pullovers. Their heads clustered above the trunks in the green shade; heads brown, fair, black, chestnut, sandy, mouse-colored; heads muttering, whispering, heads full of eyes that watched Ralph and speculated. Something was being done. The children who came along the beach, singly or in twos, leapt into visibility when they crossed the line from heat haze to nearer sand. Here, the eye was first attracted to a black, bat-like creature that danced on the sand, and only later perceived the body above it. The bat was the child's shadow, shrunk by the vertical sun to a patch between the hurrying feet.</a:t>
            </a:r>
            <a:r>
              <a:rPr lang="ro-RO" sz="1400" dirty="0">
                <a:latin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rPr>
              <a:t>Even while he blew, Ralph noticed the last pair of bodies that reached the platform above a fluttering patch of black. The two boys, bullet-headed and with hair like tow, flung themselves down and lay grinning and panting at Ralph like dogs. They were twins, and the eye was shocked and incredulous at such cheery duplication. </a:t>
            </a:r>
            <a:endParaRPr lang="it-IT" sz="14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 name="Footer Placeholder 4">
            <a:extLst>
              <a:ext uri="{FF2B5EF4-FFF2-40B4-BE49-F238E27FC236}">
                <a16:creationId xmlns:a16="http://schemas.microsoft.com/office/drawing/2014/main" id="{243F716F-FED5-46C6-8CC9-12E02B30D46A}"/>
              </a:ext>
            </a:extLst>
          </p:cNvPr>
          <p:cNvSpPr>
            <a:spLocks noGrp="1"/>
          </p:cNvSpPr>
          <p:nvPr>
            <p:ph type="ftr" sz="quarter" idx="11"/>
          </p:nvPr>
        </p:nvSpPr>
        <p:spPr/>
        <p:txBody>
          <a:bodyPr/>
          <a:lstStyle/>
          <a:p>
            <a:pPr algn="ctr"/>
            <a:r>
              <a:rPr lang="ro-RO" dirty="0"/>
              <a:t>17</a:t>
            </a:r>
            <a:endParaRPr lang="it-IT" dirty="0"/>
          </a:p>
        </p:txBody>
      </p:sp>
    </p:spTree>
    <p:extLst>
      <p:ext uri="{BB962C8B-B14F-4D97-AF65-F5344CB8AC3E}">
        <p14:creationId xmlns:p14="http://schemas.microsoft.com/office/powerpoint/2010/main" val="428243975"/>
      </p:ext>
    </p:extLst>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spd="slow" advClick="0" advTm="800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8D11208-6A4A-43B3-A7AF-F0D599FA2687}"/>
              </a:ext>
            </a:extLst>
          </p:cNvPr>
          <p:cNvSpPr/>
          <p:nvPr/>
        </p:nvSpPr>
        <p:spPr>
          <a:xfrm>
            <a:off x="1331640" y="188640"/>
            <a:ext cx="7704856" cy="5870646"/>
          </a:xfrm>
          <a:prstGeom prst="rect">
            <a:avLst/>
          </a:prstGeom>
        </p:spPr>
        <p:txBody>
          <a:bodyPr wrap="square">
            <a:spAutoFit/>
          </a:bodyPr>
          <a:lstStyle/>
          <a:p>
            <a:pPr algn="just">
              <a:lnSpc>
                <a:spcPct val="150000"/>
              </a:lnSpc>
            </a:pPr>
            <a:r>
              <a:rPr lang="en-US" sz="1400" dirty="0">
                <a:latin typeface="Times New Roman" panose="02020603050405020304" pitchFamily="18" charset="0"/>
                <a:cs typeface="Times New Roman" panose="02020603050405020304" pitchFamily="18" charset="0"/>
              </a:rPr>
              <a:t>They breathed together, they grinned together, they were chunky and vital. They raised wet lips at Ralph, for they seemed provided with not quite enough skin, so that their profiles were blurred and their mouths pulled open. Piggy bent his flashing glasses to them and could be heard between the blasts, repeating their names.</a:t>
            </a:r>
            <a:endParaRPr lang="ro-RO" sz="1400" dirty="0">
              <a:latin typeface="Times New Roman" panose="02020603050405020304" pitchFamily="18" charset="0"/>
              <a:cs typeface="Times New Roman" panose="02020603050405020304" pitchFamily="18" charset="0"/>
            </a:endParaRPr>
          </a:p>
          <a:p>
            <a:pPr algn="just">
              <a:lnSpc>
                <a:spcPct val="150000"/>
              </a:lnSpc>
            </a:pPr>
            <a:r>
              <a:rPr lang="en-US" sz="1400" dirty="0">
                <a:latin typeface="Times New Roman" panose="02020603050405020304" pitchFamily="18" charset="0"/>
                <a:cs typeface="Times New Roman" panose="02020603050405020304" pitchFamily="18" charset="0"/>
              </a:rPr>
              <a:t>"Sam, Eric, Sam, Eric." Then he got muddled; the twins shook their heads and pointed at each other and the crowd laughed. At last Ralph ceased to blow and sat there, the conch trailing from one hand, his head bowed on his knees. As the echoes died away so did the laughter, and there was silence. Within the diamond haze of the beach something dark was fumbling along. Ralph saw it first, and watched till the intentness of his gaze drew all eyes that way. Then the creature stepped from mirage on to clear sand, and they saw that the darkness was not all shadow but mostly clothing. </a:t>
            </a:r>
            <a:endParaRPr lang="ro-RO" sz="1400" dirty="0">
              <a:latin typeface="Times New Roman" panose="02020603050405020304" pitchFamily="18" charset="0"/>
              <a:cs typeface="Times New Roman" panose="02020603050405020304" pitchFamily="18" charset="0"/>
            </a:endParaRPr>
          </a:p>
          <a:p>
            <a:pPr algn="just">
              <a:lnSpc>
                <a:spcPct val="150000"/>
              </a:lnSpc>
            </a:pPr>
            <a:r>
              <a:rPr lang="en-US" sz="1400" dirty="0">
                <a:latin typeface="Times New Roman" panose="02020603050405020304" pitchFamily="18" charset="0"/>
                <a:cs typeface="Times New Roman" panose="02020603050405020304" pitchFamily="18" charset="0"/>
              </a:rPr>
              <a:t>The creature was a party of boys, marching approximately in step in two parallel lines and dressed in strangely eccentric clothing. Shorts, shirts, and different garments they carried in their hands; but each boy wore a square black cap with a silver badge on it. Their bodies, from throat to ankle, were hidden by black cloaks which bore a long silver cross on the left breast and each neck was finished off with a hambone frill. The heat of the tropics, the descent, the search for food, and now this sweaty march along the blazing beach had given them the complexions of newly washed plums. The boy who controlled them was dressed in the same way though his cap badge was golden.</a:t>
            </a:r>
            <a:r>
              <a:rPr lang="ro-RO" sz="1400" dirty="0">
                <a:latin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rPr>
              <a:t>When his party was about ten yards from the platform he shouted an order and they halted, gasping, sweating, swaying in the fierce light. </a:t>
            </a:r>
          </a:p>
        </p:txBody>
      </p:sp>
      <p:sp>
        <p:nvSpPr>
          <p:cNvPr id="4" name="Footer Placeholder 3">
            <a:extLst>
              <a:ext uri="{FF2B5EF4-FFF2-40B4-BE49-F238E27FC236}">
                <a16:creationId xmlns:a16="http://schemas.microsoft.com/office/drawing/2014/main" id="{D5986EF2-1FB2-404D-8D77-52408DFDDDB5}"/>
              </a:ext>
            </a:extLst>
          </p:cNvPr>
          <p:cNvSpPr>
            <a:spLocks noGrp="1"/>
          </p:cNvSpPr>
          <p:nvPr>
            <p:ph type="ftr" sz="quarter" idx="11"/>
          </p:nvPr>
        </p:nvSpPr>
        <p:spPr/>
        <p:txBody>
          <a:bodyPr/>
          <a:lstStyle/>
          <a:p>
            <a:pPr algn="ctr"/>
            <a:r>
              <a:rPr lang="ro-RO" dirty="0"/>
              <a:t>18</a:t>
            </a:r>
            <a:endParaRPr lang="it-IT" dirty="0"/>
          </a:p>
        </p:txBody>
      </p:sp>
    </p:spTree>
    <p:extLst>
      <p:ext uri="{BB962C8B-B14F-4D97-AF65-F5344CB8AC3E}">
        <p14:creationId xmlns:p14="http://schemas.microsoft.com/office/powerpoint/2010/main" val="2365032602"/>
      </p:ext>
    </p:extLst>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spd="slow" advClick="0" advTm="800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B579D63-0F08-4240-80DA-6E2AE9D3CFA0}"/>
              </a:ext>
            </a:extLst>
          </p:cNvPr>
          <p:cNvSpPr/>
          <p:nvPr/>
        </p:nvSpPr>
        <p:spPr>
          <a:xfrm>
            <a:off x="1403648" y="13542"/>
            <a:ext cx="7632848" cy="6193811"/>
          </a:xfrm>
          <a:prstGeom prst="rect">
            <a:avLst/>
          </a:prstGeom>
        </p:spPr>
        <p:txBody>
          <a:bodyPr wrap="square">
            <a:spAutoFit/>
          </a:bodyPr>
          <a:lstStyle/>
          <a:p>
            <a:pPr algn="just">
              <a:lnSpc>
                <a:spcPct val="150000"/>
              </a:lnSpc>
            </a:pPr>
            <a:r>
              <a:rPr lang="en-US" sz="1400" dirty="0">
                <a:latin typeface="Times New Roman" panose="02020603050405020304" pitchFamily="18" charset="0"/>
                <a:cs typeface="Times New Roman" panose="02020603050405020304" pitchFamily="18" charset="0"/>
              </a:rPr>
              <a:t>The boy himself came forward, vaulted on to the platform with his cloak flying, and peered into what to him was almost complete darkness.</a:t>
            </a:r>
          </a:p>
          <a:p>
            <a:pPr algn="just">
              <a:lnSpc>
                <a:spcPct val="150000"/>
              </a:lnSpc>
            </a:pPr>
            <a:r>
              <a:rPr lang="en-US" sz="1400" b="1" dirty="0">
                <a:latin typeface="Times New Roman" panose="02020603050405020304" pitchFamily="18" charset="0"/>
                <a:cs typeface="Times New Roman" panose="02020603050405020304" pitchFamily="18" charset="0"/>
              </a:rPr>
              <a:t>Question 2. </a:t>
            </a:r>
            <a:r>
              <a:rPr lang="en-US" sz="1400" dirty="0">
                <a:latin typeface="Times New Roman" panose="02020603050405020304" pitchFamily="18" charset="0"/>
                <a:cs typeface="Times New Roman" panose="02020603050405020304" pitchFamily="18" charset="0"/>
              </a:rPr>
              <a:t>What is the moment when Ralph and Jack decide to </a:t>
            </a:r>
            <a:r>
              <a:rPr lang="en-US" sz="1400" dirty="0" err="1">
                <a:latin typeface="Times New Roman" panose="02020603050405020304" pitchFamily="18" charset="0"/>
                <a:cs typeface="Times New Roman" panose="02020603050405020304" pitchFamily="18" charset="0"/>
              </a:rPr>
              <a:t>organise</a:t>
            </a:r>
            <a:r>
              <a:rPr lang="en-US" sz="1400" dirty="0">
                <a:latin typeface="Times New Roman" panose="02020603050405020304" pitchFamily="18" charset="0"/>
                <a:cs typeface="Times New Roman" panose="02020603050405020304" pitchFamily="18" charset="0"/>
              </a:rPr>
              <a:t> and get into two separate groups?</a:t>
            </a:r>
          </a:p>
          <a:p>
            <a:pPr algn="just">
              <a:lnSpc>
                <a:spcPct val="150000"/>
              </a:lnSpc>
              <a:spcAft>
                <a:spcPts val="0"/>
              </a:spcAft>
            </a:pPr>
            <a:r>
              <a:rPr lang="en-US" sz="1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Possible answer: </a:t>
            </a:r>
            <a:r>
              <a:rPr lang="ro-RO" sz="1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Ralph and Jack decide tthis when the boys who had to maintain the fire burning, fail to  do this and in this way, the sailors on the ship that could have seen them did not spot them because the children were hunting. </a:t>
            </a:r>
            <a:endParaRPr lang="it-IT" sz="1400" dirty="0">
              <a:latin typeface="Times New Roman" panose="02020603050405020304" pitchFamily="18" charset="0"/>
              <a:ea typeface="Times New Roman" panose="02020603050405020304" pitchFamily="18" charset="0"/>
              <a:cs typeface="Times New Roman" panose="02020603050405020304" pitchFamily="18" charset="0"/>
            </a:endParaRPr>
          </a:p>
          <a:p>
            <a:pPr lvl="0" algn="just">
              <a:lnSpc>
                <a:spcPct val="150000"/>
              </a:lnSpc>
            </a:pPr>
            <a:r>
              <a:rPr lang="ro-RO" sz="1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Chapter 4. </a:t>
            </a:r>
            <a:r>
              <a:rPr lang="ro-RO" sz="1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The hunters were more silent now, but at this they buzzed again. Ralph flung back his hair. One arm pointed at the empty horizon. His voice was loud and savage, and struck them into silence. "There was aship." Jack, faced at once with too many awful implications, ducked away from them. He laid a hand on the pig and drew his knife. Ralph brought his arm down, fist clenched, and his voice shook. "There was a ship. Out there. You said you'd keep the fire going and you let it out!" He took a step toward Jack, who turned and faced him. "They might have seen us. We might have gone home--" This was too bitter for Piggy, who forgot his timidity in the agony of his loss. He began to cry out, shrilly:</a:t>
            </a:r>
            <a:endParaRPr lang="it-IT" sz="1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a:p>
            <a:pPr lvl="0" algn="just">
              <a:lnSpc>
                <a:spcPct val="150000"/>
              </a:lnSpc>
            </a:pPr>
            <a:r>
              <a:rPr lang="en-US" sz="1400" dirty="0">
                <a:solidFill>
                  <a:prstClr val="black"/>
                </a:solidFill>
                <a:latin typeface="Times New Roman" panose="02020603050405020304" pitchFamily="18" charset="0"/>
                <a:cs typeface="Times New Roman" panose="02020603050405020304" pitchFamily="18" charset="0"/>
              </a:rPr>
              <a:t>"You and your blood, Jack Merridew! You and your hunting! We might have gone home--" Ralph pushed Piggy to one side. "I was chief, and you were going to do what I said. You talk. But you can't even build huts--then you go off hunting and let out the fire--" He turned away, silent for a moment. Then his voice came again on a peak of feeling. "There was a ship-”.</a:t>
            </a:r>
            <a:endParaRPr lang="en-US" sz="1400" dirty="0">
              <a:latin typeface="Times New Roman" panose="02020603050405020304" pitchFamily="18" charset="0"/>
              <a:cs typeface="Times New Roman" panose="02020603050405020304" pitchFamily="18" charset="0"/>
            </a:endParaRPr>
          </a:p>
        </p:txBody>
      </p:sp>
      <p:sp>
        <p:nvSpPr>
          <p:cNvPr id="4" name="Footer Placeholder 3">
            <a:extLst>
              <a:ext uri="{FF2B5EF4-FFF2-40B4-BE49-F238E27FC236}">
                <a16:creationId xmlns:a16="http://schemas.microsoft.com/office/drawing/2014/main" id="{64E375CC-457B-415A-9A07-1D2D829212A8}"/>
              </a:ext>
            </a:extLst>
          </p:cNvPr>
          <p:cNvSpPr>
            <a:spLocks noGrp="1"/>
          </p:cNvSpPr>
          <p:nvPr>
            <p:ph type="ftr" sz="quarter" idx="11"/>
          </p:nvPr>
        </p:nvSpPr>
        <p:spPr/>
        <p:txBody>
          <a:bodyPr/>
          <a:lstStyle/>
          <a:p>
            <a:pPr algn="ctr"/>
            <a:r>
              <a:rPr lang="it-IT" dirty="0"/>
              <a:t>19</a:t>
            </a:r>
          </a:p>
        </p:txBody>
      </p:sp>
    </p:spTree>
    <p:extLst>
      <p:ext uri="{BB962C8B-B14F-4D97-AF65-F5344CB8AC3E}">
        <p14:creationId xmlns:p14="http://schemas.microsoft.com/office/powerpoint/2010/main" val="1506949677"/>
      </p:ext>
    </p:extLst>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spd="slow" advClick="0" advTm="800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18F891D-FBE1-4731-8F83-20F56DD0AE6F}"/>
              </a:ext>
            </a:extLst>
          </p:cNvPr>
          <p:cNvSpPr/>
          <p:nvPr/>
        </p:nvSpPr>
        <p:spPr>
          <a:xfrm>
            <a:off x="1259632" y="21382"/>
            <a:ext cx="7776864" cy="6516977"/>
          </a:xfrm>
          <a:prstGeom prst="rect">
            <a:avLst/>
          </a:prstGeom>
        </p:spPr>
        <p:txBody>
          <a:bodyPr wrap="square">
            <a:spAutoFit/>
          </a:bodyPr>
          <a:lstStyle/>
          <a:p>
            <a:pPr algn="just">
              <a:lnSpc>
                <a:spcPct val="150000"/>
              </a:lnSpc>
            </a:pPr>
            <a:r>
              <a:rPr lang="en-US" sz="1400" dirty="0">
                <a:solidFill>
                  <a:prstClr val="black"/>
                </a:solidFill>
                <a:latin typeface="Times New Roman" panose="02020603050405020304" pitchFamily="18" charset="0"/>
                <a:cs typeface="Times New Roman" panose="02020603050405020304" pitchFamily="18" charset="0"/>
              </a:rPr>
              <a:t> One of the smaller hunters began to wail. The dismal truth was filtering through to everybody. Jack went very red as he hacked and pulled at the pig. "The job was too much. We needed everyone.„</a:t>
            </a:r>
            <a:endParaRPr lang="ro-RO" sz="1400" b="1" dirty="0">
              <a:latin typeface="Times New Roman" panose="02020603050405020304" pitchFamily="18" charset="0"/>
              <a:cs typeface="Times New Roman" panose="02020603050405020304" pitchFamily="18" charset="0"/>
            </a:endParaRPr>
          </a:p>
          <a:p>
            <a:pPr algn="just">
              <a:lnSpc>
                <a:spcPct val="150000"/>
              </a:lnSpc>
            </a:pPr>
            <a:r>
              <a:rPr lang="ro-RO" sz="1400" b="1" dirty="0">
                <a:latin typeface="Times New Roman" panose="02020603050405020304" pitchFamily="18" charset="0"/>
                <a:cs typeface="Times New Roman" panose="02020603050405020304" pitchFamily="18" charset="0"/>
              </a:rPr>
              <a:t>Question 3. </a:t>
            </a:r>
            <a:r>
              <a:rPr lang="en-US" sz="1400" dirty="0">
                <a:latin typeface="Times New Roman" panose="02020603050405020304" pitchFamily="18" charset="0"/>
                <a:cs typeface="Times New Roman" panose="02020603050405020304" pitchFamily="18" charset="0"/>
              </a:rPr>
              <a:t>With what episode from the plot can you associate the meaning of the title?</a:t>
            </a:r>
            <a:endParaRPr lang="ro-RO" sz="1400" dirty="0">
              <a:latin typeface="Times New Roman" panose="02020603050405020304" pitchFamily="18" charset="0"/>
              <a:cs typeface="Times New Roman" panose="02020603050405020304" pitchFamily="18" charset="0"/>
            </a:endParaRPr>
          </a:p>
          <a:p>
            <a:pPr algn="just">
              <a:lnSpc>
                <a:spcPct val="150000"/>
              </a:lnSpc>
            </a:pPr>
            <a:r>
              <a:rPr lang="en-US" sz="1400" b="1" dirty="0">
                <a:latin typeface="Times New Roman" panose="02020603050405020304" pitchFamily="18" charset="0"/>
                <a:cs typeface="Times New Roman" panose="02020603050405020304" pitchFamily="18" charset="0"/>
              </a:rPr>
              <a:t> </a:t>
            </a:r>
            <a:r>
              <a:rPr lang="ro-RO" sz="1400" b="1" dirty="0">
                <a:latin typeface="Times New Roman" panose="02020603050405020304" pitchFamily="18" charset="0"/>
                <a:cs typeface="Times New Roman" panose="02020603050405020304" pitchFamily="18" charset="0"/>
              </a:rPr>
              <a:t>Posssible answer:</a:t>
            </a:r>
            <a:r>
              <a:rPr lang="ro-RO" sz="1400" dirty="0">
                <a:latin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rPr>
              <a:t>The meaning of the title is associated with the episode from the end of Chapter 7 when Simon sees the pig’s  head in a spear and this is the moment his imagination overwhelms him. The child starts to talk with the Lord of the Flies that tells him that the beast that they all talk about is in each person, in its inner self and there will be a time in which everyone will suffer. </a:t>
            </a:r>
          </a:p>
          <a:p>
            <a:pPr algn="just">
              <a:lnSpc>
                <a:spcPct val="150000"/>
              </a:lnSpc>
            </a:pPr>
            <a:r>
              <a:rPr lang="en-US" sz="1400" dirty="0">
                <a:latin typeface="Times New Roman" panose="02020603050405020304" pitchFamily="18" charset="0"/>
                <a:cs typeface="Times New Roman" panose="02020603050405020304" pitchFamily="18" charset="0"/>
              </a:rPr>
              <a:t> </a:t>
            </a:r>
            <a:r>
              <a:rPr lang="en-US" sz="1400" b="1" dirty="0">
                <a:latin typeface="Times New Roman" panose="02020603050405020304" pitchFamily="18" charset="0"/>
                <a:cs typeface="Times New Roman" panose="02020603050405020304" pitchFamily="18" charset="0"/>
              </a:rPr>
              <a:t>Chapter 7. </a:t>
            </a:r>
            <a:r>
              <a:rPr lang="en-US" sz="1400" dirty="0">
                <a:latin typeface="Times New Roman" panose="02020603050405020304" pitchFamily="18" charset="0"/>
                <a:cs typeface="Times New Roman" panose="02020603050405020304" pitchFamily="18" charset="0"/>
              </a:rPr>
              <a:t>Simon's head wobbled. His eyes were half closed as though he were imitating the obscene thing on the stick. He knew that one of his times was coming on. The Lord of the Flies was expanding like a balloon.</a:t>
            </a:r>
          </a:p>
          <a:p>
            <a:pPr algn="just">
              <a:lnSpc>
                <a:spcPct val="150000"/>
              </a:lnSpc>
            </a:pPr>
            <a:r>
              <a:rPr lang="en-US" sz="1400" dirty="0">
                <a:latin typeface="Times New Roman" panose="02020603050405020304" pitchFamily="18" charset="0"/>
                <a:cs typeface="Times New Roman" panose="02020603050405020304" pitchFamily="18" charset="0"/>
              </a:rPr>
              <a:t>"This is ridiculous. You know perfectly well you'll only meet me down there--so don't try to escape!" Simon's body was arched and stiff. The Lord of the Flies spoke in the voice of a schoolmaster. "This has gone quite far enough. My poor, misguided child, do you think you know better than I do?" There was a pause. "I'm warning you. I'm going to get angry. </a:t>
            </a:r>
            <a:r>
              <a:rPr lang="en-US" sz="1400" dirty="0" err="1">
                <a:latin typeface="Times New Roman" panose="02020603050405020304" pitchFamily="18" charset="0"/>
                <a:cs typeface="Times New Roman" panose="02020603050405020304" pitchFamily="18" charset="0"/>
              </a:rPr>
              <a:t>D'you</a:t>
            </a:r>
            <a:r>
              <a:rPr lang="en-US" sz="1400" dirty="0">
                <a:latin typeface="Times New Roman" panose="02020603050405020304" pitchFamily="18" charset="0"/>
                <a:cs typeface="Times New Roman" panose="02020603050405020304" pitchFamily="18" charset="0"/>
              </a:rPr>
              <a:t> see? You're not wanted. Understand? We are going to have fun on this island. Understand? </a:t>
            </a:r>
          </a:p>
          <a:p>
            <a:pPr lvl="0" algn="just">
              <a:lnSpc>
                <a:spcPct val="150000"/>
              </a:lnSpc>
            </a:pPr>
            <a:r>
              <a:rPr lang="en-US" sz="1400" dirty="0">
                <a:solidFill>
                  <a:prstClr val="black"/>
                </a:solidFill>
                <a:latin typeface="Times New Roman" panose="02020603050405020304" pitchFamily="18" charset="0"/>
                <a:cs typeface="Times New Roman" panose="02020603050405020304" pitchFamily="18" charset="0"/>
              </a:rPr>
              <a:t>We are going to have fun on this island! So don't try it on, my poor misguided boy, or else--" Simon found he was looking into a vast mouth. There was blackness within, a blackness that spread. "--Or else," said the Lord of the Flies, "we shall do you? See? Jack and Roger and Maurice and Robert and Bill and Piggy and Ralph. Do you. See?"</a:t>
            </a:r>
            <a:endParaRPr lang="en-US" sz="1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pPr>
            <a:endParaRPr lang="en-US" sz="1400" dirty="0">
              <a:latin typeface="Times New Roman" panose="02020603050405020304" pitchFamily="18" charset="0"/>
              <a:cs typeface="Times New Roman" panose="02020603050405020304" pitchFamily="18" charset="0"/>
            </a:endParaRPr>
          </a:p>
        </p:txBody>
      </p:sp>
      <p:sp>
        <p:nvSpPr>
          <p:cNvPr id="4" name="Footer Placeholder 3">
            <a:extLst>
              <a:ext uri="{FF2B5EF4-FFF2-40B4-BE49-F238E27FC236}">
                <a16:creationId xmlns:a16="http://schemas.microsoft.com/office/drawing/2014/main" id="{7BD6B7E3-2847-44B1-98DA-AA3BD4C83E2B}"/>
              </a:ext>
            </a:extLst>
          </p:cNvPr>
          <p:cNvSpPr>
            <a:spLocks noGrp="1"/>
          </p:cNvSpPr>
          <p:nvPr>
            <p:ph type="ftr" sz="quarter" idx="11"/>
          </p:nvPr>
        </p:nvSpPr>
        <p:spPr/>
        <p:txBody>
          <a:bodyPr/>
          <a:lstStyle/>
          <a:p>
            <a:pPr algn="ctr"/>
            <a:r>
              <a:rPr lang="it-IT" dirty="0"/>
              <a:t>20</a:t>
            </a:r>
          </a:p>
        </p:txBody>
      </p:sp>
    </p:spTree>
    <p:extLst>
      <p:ext uri="{BB962C8B-B14F-4D97-AF65-F5344CB8AC3E}">
        <p14:creationId xmlns:p14="http://schemas.microsoft.com/office/powerpoint/2010/main" val="1695771545"/>
      </p:ext>
    </p:extLst>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spd="slow" advClick="0" advTm="800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2"/>
          <p:cNvSpPr txBox="1">
            <a:spLocks/>
          </p:cNvSpPr>
          <p:nvPr/>
        </p:nvSpPr>
        <p:spPr>
          <a:xfrm>
            <a:off x="1835696" y="270438"/>
            <a:ext cx="6591985" cy="5472608"/>
          </a:xfrm>
          <a:prstGeom prst="rect">
            <a:avLst/>
          </a:prstGeom>
        </p:spPr>
        <p:txBody>
          <a:bodyPr>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buNone/>
            </a:pPr>
            <a:endParaRPr lang="it-IT" dirty="0"/>
          </a:p>
        </p:txBody>
      </p:sp>
      <p:sp>
        <p:nvSpPr>
          <p:cNvPr id="4" name="Rettangolo 3"/>
          <p:cNvSpPr/>
          <p:nvPr/>
        </p:nvSpPr>
        <p:spPr>
          <a:xfrm>
            <a:off x="1403648" y="116632"/>
            <a:ext cx="7635577" cy="6550255"/>
          </a:xfrm>
          <a:prstGeom prst="rect">
            <a:avLst/>
          </a:prstGeom>
        </p:spPr>
        <p:txBody>
          <a:bodyPr wrap="square">
            <a:spAutoFit/>
          </a:bodyPr>
          <a:lstStyle/>
          <a:p>
            <a:pPr algn="just">
              <a:lnSpc>
                <a:spcPct val="150000"/>
              </a:lnSpc>
              <a:spcAft>
                <a:spcPts val="800"/>
              </a:spcAft>
            </a:pPr>
            <a:r>
              <a:rPr lang="en-US" sz="1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Activity 3. Puzzle</a:t>
            </a:r>
            <a:endParaRPr lang="it-IT" sz="1400" b="1" dirty="0">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spcAft>
                <a:spcPts val="800"/>
              </a:spcAft>
            </a:pPr>
            <a:r>
              <a:rPr lang="en-US" sz="1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The teacher prepares a set of sentences with some of the main ideas of the text. These are written on separate sheets of paper, they are jumbled, and the students’ task is to put the given ideas in a chronological order.</a:t>
            </a:r>
            <a:endParaRPr lang="it-IT" sz="1400" dirty="0">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1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For example,</a:t>
            </a:r>
            <a:endParaRPr lang="it-IT" sz="1400" dirty="0">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1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-Ralph and Jack disputed their leading role when all the stranded children managed to meet on the coral cliffs;</a:t>
            </a:r>
            <a:endParaRPr lang="it-IT" sz="1400" dirty="0">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1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-Simon discovers that the "beast" in the woods, that they all feared, is a dead parachutist and he runs to  Jack's group to announce this, but unfortunately,  he is confused with the beast by the children who were in a ritual, and is killed;</a:t>
            </a:r>
            <a:endParaRPr lang="it-IT" sz="1400" dirty="0">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1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-The forest is burnt, Ralph seeks solutions to escape the pursuers from Jack's camp, and gets to the beach where he meets the soldiers arriving on the island by a cruise ship, thanks to the smoke produced by the fire;</a:t>
            </a:r>
            <a:endParaRPr lang="it-IT" sz="1400" dirty="0">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1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-The place where the boys meet is a coral-bound rocky platform, having a water pool created by the flux-reflux phenomenon;</a:t>
            </a:r>
          </a:p>
          <a:p>
            <a:pPr algn="just">
              <a:lnSpc>
                <a:spcPct val="150000"/>
              </a:lnSpc>
            </a:pPr>
            <a:r>
              <a:rPr lang="en-US" sz="1400" dirty="0">
                <a:latin typeface="Times New Roman" panose="02020603050405020304" pitchFamily="18" charset="0"/>
                <a:cs typeface="Times New Roman" panose="02020603050405020304" pitchFamily="18" charset="0"/>
              </a:rPr>
              <a:t>-The children vote for Ralph to be their leader, and the rule is that the one who holds the conch can speak.</a:t>
            </a:r>
          </a:p>
          <a:p>
            <a:r>
              <a:rPr lang="en-US" sz="1400" b="1" dirty="0">
                <a:latin typeface="Times New Roman" panose="02020603050405020304" pitchFamily="18" charset="0"/>
                <a:cs typeface="Times New Roman" panose="02020603050405020304" pitchFamily="18" charset="0"/>
              </a:rPr>
              <a:t>Activity 4.  </a:t>
            </a:r>
            <a:r>
              <a:rPr lang="en-US" sz="1400" dirty="0">
                <a:latin typeface="Times New Roman" panose="02020603050405020304" pitchFamily="18" charset="0"/>
                <a:cs typeface="Times New Roman" panose="02020603050405020304" pitchFamily="18" charset="0"/>
              </a:rPr>
              <a:t>Whom would you choose as a leader? Give arguments to sustain your opinion.</a:t>
            </a:r>
          </a:p>
          <a:p>
            <a:pPr algn="just">
              <a:lnSpc>
                <a:spcPct val="150000"/>
              </a:lnSpc>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endParaRPr lang="it-IT" sz="1400" dirty="0">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07000"/>
              </a:lnSpc>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endParaRPr lang="it-IT" sz="14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5" name="Footer Placeholder 4">
            <a:extLst>
              <a:ext uri="{FF2B5EF4-FFF2-40B4-BE49-F238E27FC236}">
                <a16:creationId xmlns:a16="http://schemas.microsoft.com/office/drawing/2014/main" id="{9F2DC4A5-7773-401C-A0EB-523C336D8D25}"/>
              </a:ext>
            </a:extLst>
          </p:cNvPr>
          <p:cNvSpPr>
            <a:spLocks noGrp="1"/>
          </p:cNvSpPr>
          <p:nvPr>
            <p:ph type="ftr" sz="quarter" idx="11"/>
          </p:nvPr>
        </p:nvSpPr>
        <p:spPr/>
        <p:txBody>
          <a:bodyPr/>
          <a:lstStyle/>
          <a:p>
            <a:pPr algn="ctr"/>
            <a:r>
              <a:rPr lang="it-IT" dirty="0"/>
              <a:t>21</a:t>
            </a:r>
          </a:p>
        </p:txBody>
      </p:sp>
    </p:spTree>
    <p:extLst>
      <p:ext uri="{BB962C8B-B14F-4D97-AF65-F5344CB8AC3E}">
        <p14:creationId xmlns:p14="http://schemas.microsoft.com/office/powerpoint/2010/main" val="710938002"/>
      </p:ext>
    </p:extLst>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spd="slow" advClick="0" advTm="800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C8F1FC3-7BF7-46B0-ADB4-ADC733939226}"/>
              </a:ext>
            </a:extLst>
          </p:cNvPr>
          <p:cNvSpPr/>
          <p:nvPr/>
        </p:nvSpPr>
        <p:spPr>
          <a:xfrm>
            <a:off x="1331640" y="116632"/>
            <a:ext cx="7704856" cy="5685980"/>
          </a:xfrm>
          <a:prstGeom prst="rect">
            <a:avLst/>
          </a:prstGeom>
        </p:spPr>
        <p:txBody>
          <a:bodyPr wrap="square">
            <a:spAutoFit/>
          </a:bodyPr>
          <a:lstStyle/>
          <a:p>
            <a:pPr algn="just">
              <a:lnSpc>
                <a:spcPct val="150000"/>
              </a:lnSpc>
            </a:pPr>
            <a:r>
              <a:rPr lang="en-US" sz="1600" b="1" dirty="0">
                <a:latin typeface="Times New Roman" panose="02020603050405020304" pitchFamily="18" charset="0"/>
                <a:cs typeface="Times New Roman" panose="02020603050405020304" pitchFamily="18" charset="0"/>
              </a:rPr>
              <a:t>2nd sequence of techniques</a:t>
            </a:r>
          </a:p>
          <a:p>
            <a:pPr algn="just">
              <a:lnSpc>
                <a:spcPct val="150000"/>
              </a:lnSpc>
            </a:pPr>
            <a:endParaRPr lang="en-US" sz="1600" b="1" dirty="0">
              <a:latin typeface="Times New Roman" panose="02020603050405020304" pitchFamily="18" charset="0"/>
              <a:cs typeface="Times New Roman" panose="02020603050405020304" pitchFamily="18" charset="0"/>
            </a:endParaRPr>
          </a:p>
          <a:p>
            <a:pPr algn="just">
              <a:lnSpc>
                <a:spcPct val="150000"/>
              </a:lnSpc>
            </a:pPr>
            <a:r>
              <a:rPr lang="en-US" sz="1400" b="1" dirty="0">
                <a:latin typeface="Times New Roman" panose="02020603050405020304" pitchFamily="18" charset="0"/>
                <a:cs typeface="Times New Roman" panose="02020603050405020304" pitchFamily="18" charset="0"/>
              </a:rPr>
              <a:t>Activity 1. Alternative titles.</a:t>
            </a:r>
          </a:p>
          <a:p>
            <a:pPr algn="just">
              <a:lnSpc>
                <a:spcPct val="150000"/>
              </a:lnSpc>
            </a:pPr>
            <a:r>
              <a:rPr lang="en-US" sz="1400" dirty="0">
                <a:latin typeface="Times New Roman" panose="02020603050405020304" pitchFamily="18" charset="0"/>
                <a:cs typeface="Times New Roman" panose="02020603050405020304" pitchFamily="18" charset="0"/>
              </a:rPr>
              <a:t>1.1 The teacher asks the students to give an alternative title for the book and to explain why it is appropriate. They should give arguments to support their ideas.</a:t>
            </a:r>
          </a:p>
          <a:p>
            <a:pPr algn="just">
              <a:lnSpc>
                <a:spcPct val="150000"/>
              </a:lnSpc>
            </a:pPr>
            <a:r>
              <a:rPr lang="en-US" sz="1400" dirty="0">
                <a:latin typeface="Times New Roman" panose="02020603050405020304" pitchFamily="18" charset="0"/>
                <a:cs typeface="Times New Roman" panose="02020603050405020304" pitchFamily="18" charset="0"/>
              </a:rPr>
              <a:t>1.2  In groups, the students give alternative titles for each chapter and explain their choice.</a:t>
            </a:r>
          </a:p>
          <a:p>
            <a:pPr algn="just">
              <a:lnSpc>
                <a:spcPct val="150000"/>
              </a:lnSpc>
            </a:pPr>
            <a:r>
              <a:rPr lang="en-US" sz="1400" dirty="0">
                <a:latin typeface="Times New Roman" panose="02020603050405020304" pitchFamily="18" charset="0"/>
                <a:cs typeface="Times New Roman" panose="02020603050405020304" pitchFamily="18" charset="0"/>
              </a:rPr>
              <a:t> </a:t>
            </a:r>
            <a:r>
              <a:rPr lang="en-US" sz="1400" b="1" dirty="0">
                <a:latin typeface="Times New Roman" panose="02020603050405020304" pitchFamily="18" charset="0"/>
                <a:cs typeface="Times New Roman" panose="02020603050405020304" pitchFamily="18" charset="0"/>
              </a:rPr>
              <a:t>Activity 2. Let’s be creative! </a:t>
            </a:r>
            <a:r>
              <a:rPr lang="en-US" sz="1400" dirty="0">
                <a:latin typeface="Times New Roman" panose="02020603050405020304" pitchFamily="18" charset="0"/>
                <a:cs typeface="Times New Roman" panose="02020603050405020304" pitchFamily="18" charset="0"/>
              </a:rPr>
              <a:t>In groups, the students are asked to write a scene that would have changed the outcome of the book. They will read the scene to their colleagues and they will explain how everything could have been changed. The class will vote for the best scene. Would this new scene have changed the title of the novel?</a:t>
            </a:r>
          </a:p>
          <a:p>
            <a:pPr algn="just">
              <a:lnSpc>
                <a:spcPct val="150000"/>
              </a:lnSpc>
            </a:pPr>
            <a:endParaRPr lang="en-US" sz="1400" dirty="0">
              <a:latin typeface="Times New Roman" panose="02020603050405020304" pitchFamily="18" charset="0"/>
              <a:cs typeface="Times New Roman" panose="02020603050405020304" pitchFamily="18" charset="0"/>
            </a:endParaRPr>
          </a:p>
          <a:p>
            <a:pPr algn="just">
              <a:lnSpc>
                <a:spcPct val="150000"/>
              </a:lnSpc>
            </a:pPr>
            <a:r>
              <a:rPr lang="en-US" sz="1600" b="1" dirty="0">
                <a:latin typeface="Times New Roman" panose="02020603050405020304" pitchFamily="18" charset="0"/>
                <a:cs typeface="Times New Roman" panose="02020603050405020304" pitchFamily="18" charset="0"/>
              </a:rPr>
              <a:t>3rd sequence of techniques</a:t>
            </a:r>
          </a:p>
          <a:p>
            <a:pPr algn="just">
              <a:lnSpc>
                <a:spcPct val="150000"/>
              </a:lnSpc>
            </a:pPr>
            <a:endParaRPr lang="en-US" sz="1400" dirty="0">
              <a:latin typeface="Times New Roman" panose="02020603050405020304" pitchFamily="18" charset="0"/>
              <a:cs typeface="Times New Roman" panose="02020603050405020304" pitchFamily="18" charset="0"/>
            </a:endParaRPr>
          </a:p>
          <a:p>
            <a:pPr algn="just">
              <a:lnSpc>
                <a:spcPct val="150000"/>
              </a:lnSpc>
            </a:pPr>
            <a:r>
              <a:rPr lang="en-US" sz="1400" dirty="0">
                <a:latin typeface="Times New Roman" panose="02020603050405020304" pitchFamily="18" charset="0"/>
                <a:cs typeface="Times New Roman" panose="02020603050405020304" pitchFamily="18" charset="0"/>
              </a:rPr>
              <a:t> </a:t>
            </a:r>
            <a:r>
              <a:rPr lang="en-US" sz="1400" b="1" dirty="0">
                <a:latin typeface="Times New Roman" panose="02020603050405020304" pitchFamily="18" charset="0"/>
                <a:cs typeface="Times New Roman" panose="02020603050405020304" pitchFamily="18" charset="0"/>
              </a:rPr>
              <a:t>Activity 1. Interviews, interviewers and interviewees. </a:t>
            </a:r>
            <a:r>
              <a:rPr lang="en-US" sz="1400" dirty="0">
                <a:latin typeface="Times New Roman" panose="02020603050405020304" pitchFamily="18" charset="0"/>
                <a:cs typeface="Times New Roman" panose="02020603050405020304" pitchFamily="18" charset="0"/>
              </a:rPr>
              <a:t>The class will be divided into two groups. Each group will write a set of ten questions to interview either Jack or Ralph. Two confident students will impersonate the two characters and the interview will be conducted so that the interviewee’s feelings, thoughts and reasons should be evident.</a:t>
            </a:r>
          </a:p>
        </p:txBody>
      </p:sp>
      <p:sp>
        <p:nvSpPr>
          <p:cNvPr id="4" name="Footer Placeholder 3">
            <a:extLst>
              <a:ext uri="{FF2B5EF4-FFF2-40B4-BE49-F238E27FC236}">
                <a16:creationId xmlns:a16="http://schemas.microsoft.com/office/drawing/2014/main" id="{10E36CA3-9DE1-4AF4-8590-424236745B65}"/>
              </a:ext>
            </a:extLst>
          </p:cNvPr>
          <p:cNvSpPr>
            <a:spLocks noGrp="1"/>
          </p:cNvSpPr>
          <p:nvPr>
            <p:ph type="ftr" sz="quarter" idx="11"/>
          </p:nvPr>
        </p:nvSpPr>
        <p:spPr/>
        <p:txBody>
          <a:bodyPr/>
          <a:lstStyle/>
          <a:p>
            <a:pPr algn="ctr"/>
            <a:r>
              <a:rPr lang="it-IT" dirty="0"/>
              <a:t>22</a:t>
            </a:r>
          </a:p>
        </p:txBody>
      </p:sp>
    </p:spTree>
    <p:extLst>
      <p:ext uri="{BB962C8B-B14F-4D97-AF65-F5344CB8AC3E}">
        <p14:creationId xmlns:p14="http://schemas.microsoft.com/office/powerpoint/2010/main" val="229324090"/>
      </p:ext>
    </p:extLst>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spd="slow" advClick="0" advTm="800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testo 2"/>
          <p:cNvSpPr>
            <a:spLocks noGrp="1"/>
          </p:cNvSpPr>
          <p:nvPr>
            <p:ph type="body" idx="4294967295"/>
          </p:nvPr>
        </p:nvSpPr>
        <p:spPr>
          <a:xfrm>
            <a:off x="1464519" y="1160240"/>
            <a:ext cx="7567586" cy="5797152"/>
          </a:xfrm>
        </p:spPr>
        <p:txBody>
          <a:bodyPr>
            <a:noAutofit/>
          </a:bodyPr>
          <a:lstStyle/>
          <a:p>
            <a:pPr marL="0" indent="0" algn="just">
              <a:lnSpc>
                <a:spcPct val="150000"/>
              </a:lnSpc>
              <a:spcBef>
                <a:spcPts val="0"/>
              </a:spcBef>
              <a:buNone/>
            </a:pPr>
            <a:endParaRPr lang="en-US" b="1" dirty="0">
              <a:latin typeface="Times New Roman" panose="02020603050405020304" pitchFamily="18" charset="0"/>
              <a:cs typeface="Times New Roman" panose="02020603050405020304" pitchFamily="18" charset="0"/>
            </a:endParaRPr>
          </a:p>
          <a:p>
            <a:pPr marL="0" indent="0" algn="just">
              <a:lnSpc>
                <a:spcPct val="150000"/>
              </a:lnSpc>
              <a:spcBef>
                <a:spcPts val="0"/>
              </a:spcBef>
              <a:buNone/>
            </a:pPr>
            <a:r>
              <a:rPr lang="en-US" b="1" dirty="0">
                <a:latin typeface="Times New Roman" panose="02020603050405020304" pitchFamily="18" charset="0"/>
                <a:cs typeface="Times New Roman" panose="02020603050405020304" pitchFamily="18" charset="0"/>
              </a:rPr>
              <a:t>Chapter 1.</a:t>
            </a:r>
            <a:r>
              <a:rPr lang="en-US" dirty="0">
                <a:latin typeface="Times New Roman" panose="02020603050405020304" pitchFamily="18" charset="0"/>
                <a:cs typeface="Times New Roman" panose="02020603050405020304" pitchFamily="18" charset="0"/>
              </a:rPr>
              <a:t> </a:t>
            </a:r>
            <a:r>
              <a:rPr lang="en-US" b="1" dirty="0">
                <a:latin typeface="Times New Roman" panose="02020603050405020304" pitchFamily="18" charset="0"/>
                <a:cs typeface="Times New Roman" panose="02020603050405020304" pitchFamily="18" charset="0"/>
              </a:rPr>
              <a:t>The Sound of the Shell</a:t>
            </a:r>
          </a:p>
          <a:p>
            <a:pPr marL="0" indent="0" algn="just">
              <a:lnSpc>
                <a:spcPct val="150000"/>
              </a:lnSpc>
              <a:spcBef>
                <a:spcPts val="0"/>
              </a:spcBef>
              <a:buNone/>
            </a:pPr>
            <a:endParaRPr lang="en-US"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marL="0" indent="0" algn="just">
              <a:lnSpc>
                <a:spcPct val="150000"/>
              </a:lnSpc>
              <a:spcBef>
                <a:spcPts val="0"/>
              </a:spcBef>
              <a:buNone/>
            </a:pPr>
            <a:r>
              <a:rPr lang="en-US" sz="1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The 1st sequence of techniques</a:t>
            </a:r>
          </a:p>
          <a:p>
            <a:pPr marL="0" indent="0" algn="just">
              <a:lnSpc>
                <a:spcPct val="150000"/>
              </a:lnSpc>
              <a:spcBef>
                <a:spcPts val="0"/>
              </a:spcBef>
              <a:buNone/>
            </a:pPr>
            <a:endParaRPr lang="en-US" sz="1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marL="0" indent="0" algn="just">
              <a:lnSpc>
                <a:spcPct val="150000"/>
              </a:lnSpc>
              <a:spcBef>
                <a:spcPts val="0"/>
              </a:spcBef>
              <a:buNone/>
            </a:pPr>
            <a:r>
              <a:rPr lang="en-US" sz="1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1. Pre- reading Activity: Prediction </a:t>
            </a:r>
          </a:p>
          <a:p>
            <a:pPr marL="0" indent="0" algn="just">
              <a:lnSpc>
                <a:spcPct val="150000"/>
              </a:lnSpc>
              <a:spcBef>
                <a:spcPts val="0"/>
              </a:spcBef>
              <a:buNone/>
            </a:pPr>
            <a:r>
              <a:rPr lang="en-US" sz="1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1.1 Taking into account the title of the book, do you think that it is a happy ending one?</a:t>
            </a:r>
          </a:p>
          <a:p>
            <a:pPr marL="0" indent="0" algn="just">
              <a:lnSpc>
                <a:spcPct val="150000"/>
              </a:lnSpc>
              <a:spcBef>
                <a:spcPts val="0"/>
              </a:spcBef>
              <a:buNone/>
            </a:pPr>
            <a:r>
              <a:rPr lang="en-US" sz="1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1.2 What do you think the book is about? </a:t>
            </a:r>
          </a:p>
          <a:p>
            <a:pPr marL="0" indent="0" algn="just">
              <a:lnSpc>
                <a:spcPct val="150000"/>
              </a:lnSpc>
              <a:spcBef>
                <a:spcPts val="0"/>
              </a:spcBef>
              <a:buNone/>
            </a:pPr>
            <a:r>
              <a:rPr lang="en-US" sz="1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2. While- reading Activity: Comprehension Questions</a:t>
            </a:r>
          </a:p>
          <a:p>
            <a:pPr marL="0" indent="0" algn="just">
              <a:lnSpc>
                <a:spcPct val="150000"/>
              </a:lnSpc>
              <a:spcBef>
                <a:spcPts val="0"/>
              </a:spcBef>
              <a:buNone/>
            </a:pPr>
            <a:r>
              <a:rPr lang="en-US" sz="1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2.1 What is the main conflict of the book at symbolic level?</a:t>
            </a:r>
          </a:p>
          <a:p>
            <a:pPr marL="0" indent="0" algn="just">
              <a:lnSpc>
                <a:spcPct val="150000"/>
              </a:lnSpc>
              <a:spcBef>
                <a:spcPts val="0"/>
              </a:spcBef>
              <a:buNone/>
            </a:pPr>
            <a:r>
              <a:rPr lang="en-US" sz="1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Possible answer</a:t>
            </a:r>
            <a:r>
              <a:rPr lang="en-US" sz="1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‘Lord of the Flies’ </a:t>
            </a:r>
            <a:r>
              <a:rPr lang="en-US" sz="1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dramatises</a:t>
            </a:r>
            <a:r>
              <a:rPr lang="en-US" sz="1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the conflict between the </a:t>
            </a:r>
            <a:r>
              <a:rPr lang="en-US" sz="1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civilising</a:t>
            </a:r>
            <a:r>
              <a:rPr lang="en-US" sz="1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instinct and the </a:t>
            </a:r>
            <a:r>
              <a:rPr lang="en-US" sz="1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barbarising</a:t>
            </a:r>
            <a:r>
              <a:rPr lang="en-US" sz="1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one that all human beings have.</a:t>
            </a:r>
          </a:p>
          <a:p>
            <a:pPr marL="0" indent="0" algn="just">
              <a:lnSpc>
                <a:spcPct val="150000"/>
              </a:lnSpc>
              <a:spcBef>
                <a:spcPts val="0"/>
              </a:spcBef>
              <a:buNone/>
            </a:pPr>
            <a:r>
              <a:rPr lang="en-US" sz="1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2.2 Why are there only boys between the ages of 12 and 6?</a:t>
            </a:r>
          </a:p>
          <a:p>
            <a:pPr marL="0" indent="0" algn="just">
              <a:lnSpc>
                <a:spcPct val="150000"/>
              </a:lnSpc>
              <a:spcBef>
                <a:spcPts val="0"/>
              </a:spcBef>
              <a:buNone/>
            </a:pPr>
            <a:endParaRPr lang="en-US" sz="1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marL="0" indent="0" algn="just">
              <a:lnSpc>
                <a:spcPct val="150000"/>
              </a:lnSpc>
              <a:spcBef>
                <a:spcPts val="0"/>
              </a:spcBef>
              <a:buNone/>
            </a:pPr>
            <a:endParaRPr lang="it-IT" sz="1400" dirty="0">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37611935-7690-419F-84D4-531CC3151573}"/>
              </a:ext>
            </a:extLst>
          </p:cNvPr>
          <p:cNvSpPr/>
          <p:nvPr/>
        </p:nvSpPr>
        <p:spPr>
          <a:xfrm>
            <a:off x="1464518" y="133627"/>
            <a:ext cx="7567587" cy="1023165"/>
          </a:xfrm>
          <a:prstGeom prst="rect">
            <a:avLst/>
          </a:prstGeom>
        </p:spPr>
        <p:txBody>
          <a:bodyPr wrap="square">
            <a:spAutoFit/>
          </a:bodyPr>
          <a:lstStyle/>
          <a:p>
            <a:pPr algn="just">
              <a:lnSpc>
                <a:spcPct val="150000"/>
              </a:lnSpc>
            </a:pPr>
            <a:r>
              <a:rPr lang="en-US" sz="1400" dirty="0">
                <a:latin typeface="Times New Roman" panose="02020603050405020304" pitchFamily="18" charset="0"/>
                <a:cs typeface="Times New Roman" panose="02020603050405020304" pitchFamily="18" charset="0"/>
              </a:rPr>
              <a:t> </a:t>
            </a:r>
            <a:r>
              <a:rPr lang="en-US" sz="1400" b="1" dirty="0">
                <a:latin typeface="Times New Roman" panose="02020603050405020304" pitchFamily="18" charset="0"/>
                <a:cs typeface="Times New Roman" panose="02020603050405020304" pitchFamily="18" charset="0"/>
              </a:rPr>
              <a:t>Activity 2.  A letter to a main character. </a:t>
            </a:r>
            <a:r>
              <a:rPr lang="en-US" sz="1400" dirty="0">
                <a:latin typeface="Times New Roman" panose="02020603050405020304" pitchFamily="18" charset="0"/>
                <a:cs typeface="Times New Roman" panose="02020603050405020304" pitchFamily="18" charset="0"/>
              </a:rPr>
              <a:t>The students will write an informal letter to one of the main characters of the novel in which they will protest against a situation that the character created, they will ask questions and they will make suggestions. They will read the letters in front of the whole class.</a:t>
            </a:r>
          </a:p>
        </p:txBody>
      </p:sp>
      <p:sp>
        <p:nvSpPr>
          <p:cNvPr id="5" name="Footer Placeholder 4">
            <a:extLst>
              <a:ext uri="{FF2B5EF4-FFF2-40B4-BE49-F238E27FC236}">
                <a16:creationId xmlns:a16="http://schemas.microsoft.com/office/drawing/2014/main" id="{E1E7B685-1948-45E8-973C-8B1A2DAAA9A6}"/>
              </a:ext>
            </a:extLst>
          </p:cNvPr>
          <p:cNvSpPr>
            <a:spLocks noGrp="1"/>
          </p:cNvSpPr>
          <p:nvPr>
            <p:ph type="ftr" sz="quarter" idx="11"/>
          </p:nvPr>
        </p:nvSpPr>
        <p:spPr/>
        <p:txBody>
          <a:bodyPr/>
          <a:lstStyle/>
          <a:p>
            <a:pPr algn="ctr"/>
            <a:r>
              <a:rPr lang="ro-RO" dirty="0"/>
              <a:t>23</a:t>
            </a:r>
            <a:endParaRPr lang="it-IT" dirty="0"/>
          </a:p>
        </p:txBody>
      </p:sp>
    </p:spTree>
    <p:extLst>
      <p:ext uri="{BB962C8B-B14F-4D97-AF65-F5344CB8AC3E}">
        <p14:creationId xmlns:p14="http://schemas.microsoft.com/office/powerpoint/2010/main" val="1017445915"/>
      </p:ext>
    </p:extLst>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spd="slow" advClick="0" advTm="800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5A799148-FA0D-44B4-A9C0-11E483BB000B}"/>
              </a:ext>
            </a:extLst>
          </p:cNvPr>
          <p:cNvSpPr>
            <a:spLocks noGrp="1"/>
          </p:cNvSpPr>
          <p:nvPr>
            <p:ph type="ftr" sz="quarter" idx="11"/>
          </p:nvPr>
        </p:nvSpPr>
        <p:spPr/>
        <p:txBody>
          <a:bodyPr/>
          <a:lstStyle/>
          <a:p>
            <a:pPr algn="ctr"/>
            <a:r>
              <a:rPr lang="ro-RO" dirty="0"/>
              <a:t>24</a:t>
            </a:r>
            <a:endParaRPr lang="it-IT" dirty="0"/>
          </a:p>
        </p:txBody>
      </p:sp>
      <p:sp>
        <p:nvSpPr>
          <p:cNvPr id="3" name="Rectangle 2">
            <a:extLst>
              <a:ext uri="{FF2B5EF4-FFF2-40B4-BE49-F238E27FC236}">
                <a16:creationId xmlns:a16="http://schemas.microsoft.com/office/drawing/2014/main" id="{F5ED5FBF-FE01-453A-9969-B2E4AD2C34F4}"/>
              </a:ext>
            </a:extLst>
          </p:cNvPr>
          <p:cNvSpPr/>
          <p:nvPr/>
        </p:nvSpPr>
        <p:spPr>
          <a:xfrm>
            <a:off x="1403648" y="116632"/>
            <a:ext cx="7632848" cy="5547481"/>
          </a:xfrm>
          <a:prstGeom prst="rect">
            <a:avLst/>
          </a:prstGeom>
        </p:spPr>
        <p:txBody>
          <a:bodyPr wrap="square">
            <a:spAutoFit/>
          </a:bodyPr>
          <a:lstStyle/>
          <a:p>
            <a:pPr lvl="0" algn="just" defTabSz="457200">
              <a:lnSpc>
                <a:spcPct val="150000"/>
              </a:lnSpc>
              <a:buClr>
                <a:srgbClr val="A53010"/>
              </a:buClr>
            </a:pPr>
            <a:r>
              <a:rPr lang="en-US" sz="1400" b="1" dirty="0">
                <a:latin typeface="Times New Roman" panose="02020603050405020304" pitchFamily="18" charset="0"/>
                <a:ea typeface="Times New Roman" panose="02020603050405020304" pitchFamily="18" charset="0"/>
                <a:cs typeface="Times New Roman" panose="02020603050405020304" pitchFamily="18" charset="0"/>
              </a:rPr>
              <a:t>Possible answer</a:t>
            </a:r>
            <a:r>
              <a:rPr lang="en-US" sz="1400" dirty="0">
                <a:latin typeface="Times New Roman" panose="02020603050405020304" pitchFamily="18" charset="0"/>
                <a:ea typeface="Times New Roman" panose="02020603050405020304" pitchFamily="18" charset="0"/>
                <a:cs typeface="Times New Roman" panose="02020603050405020304" pitchFamily="18" charset="0"/>
              </a:rPr>
              <a:t>: The fact that the characters are only boys is significant because they are not completely developed, they appear to be half way between </a:t>
            </a:r>
            <a:r>
              <a:rPr lang="en-US" sz="1400" dirty="0" err="1">
                <a:latin typeface="Times New Roman" panose="02020603050405020304" pitchFamily="18" charset="0"/>
                <a:ea typeface="Times New Roman" panose="02020603050405020304" pitchFamily="18" charset="0"/>
                <a:cs typeface="Times New Roman" panose="02020603050405020304" pitchFamily="18" charset="0"/>
              </a:rPr>
              <a:t>civilisation</a:t>
            </a:r>
            <a:r>
              <a:rPr lang="en-US" sz="1400" dirty="0">
                <a:latin typeface="Times New Roman" panose="02020603050405020304" pitchFamily="18" charset="0"/>
                <a:ea typeface="Times New Roman" panose="02020603050405020304" pitchFamily="18" charset="0"/>
                <a:cs typeface="Times New Roman" panose="02020603050405020304" pitchFamily="18" charset="0"/>
              </a:rPr>
              <a:t> and savagery, and in this way they represent the central conflict of the novel.</a:t>
            </a:r>
          </a:p>
          <a:p>
            <a:pPr lvl="0" algn="just">
              <a:lnSpc>
                <a:spcPct val="150000"/>
              </a:lnSpc>
            </a:pPr>
            <a:r>
              <a:rPr lang="en-US" sz="1400" dirty="0">
                <a:latin typeface="Times New Roman" panose="02020603050405020304" pitchFamily="18" charset="0"/>
                <a:ea typeface="Times New Roman" panose="02020603050405020304" pitchFamily="18" charset="0"/>
                <a:cs typeface="Times New Roman" panose="02020603050405020304" pitchFamily="18" charset="0"/>
              </a:rPr>
              <a:t>2.3 Why do the boys choose Ralph as their leader?</a:t>
            </a:r>
          </a:p>
          <a:p>
            <a:pPr lvl="0" algn="just">
              <a:lnSpc>
                <a:spcPct val="150000"/>
              </a:lnSpc>
            </a:pPr>
            <a:r>
              <a:rPr lang="en-US" sz="1400" b="1" dirty="0">
                <a:latin typeface="Times New Roman" panose="02020603050405020304" pitchFamily="18" charset="0"/>
                <a:ea typeface="Times New Roman" panose="02020603050405020304" pitchFamily="18" charset="0"/>
                <a:cs typeface="Times New Roman" panose="02020603050405020304" pitchFamily="18" charset="0"/>
              </a:rPr>
              <a:t>Possible answer: </a:t>
            </a:r>
            <a:r>
              <a:rPr lang="en-US" sz="1400" dirty="0">
                <a:latin typeface="Times New Roman" panose="02020603050405020304" pitchFamily="18" charset="0"/>
                <a:ea typeface="Times New Roman" panose="02020603050405020304" pitchFamily="18" charset="0"/>
                <a:cs typeface="Times New Roman" panose="02020603050405020304" pitchFamily="18" charset="0"/>
              </a:rPr>
              <a:t>He showed his leadership ability when he blew in the conch shell to summon the boys and also because the boys were distracted by his appearance when they first saw him as he was a good- looking tall boy.</a:t>
            </a:r>
            <a:endParaRPr lang="en-US" sz="1400" dirty="0">
              <a:latin typeface="Times New Roman" panose="02020603050405020304" pitchFamily="18" charset="0"/>
              <a:ea typeface="Calibri" panose="020F0502020204030204" pitchFamily="34" charset="0"/>
              <a:cs typeface="Times New Roman" panose="02020603050405020304" pitchFamily="18" charset="0"/>
            </a:endParaRPr>
          </a:p>
          <a:p>
            <a:pPr lvl="0">
              <a:lnSpc>
                <a:spcPct val="150000"/>
              </a:lnSpc>
            </a:pPr>
            <a:r>
              <a:rPr lang="en-US" sz="1400" dirty="0">
                <a:latin typeface="Times New Roman" panose="02020603050405020304" pitchFamily="18" charset="0"/>
                <a:ea typeface="Calibri" panose="020F0502020204030204" pitchFamily="34" charset="0"/>
                <a:cs typeface="Times New Roman" panose="02020603050405020304" pitchFamily="18" charset="0"/>
              </a:rPr>
              <a:t>2.4 What does the conch shell represent? </a:t>
            </a:r>
            <a:endParaRPr lang="ro-RO" sz="1400" dirty="0">
              <a:latin typeface="Times New Roman" panose="02020603050405020304" pitchFamily="18" charset="0"/>
              <a:ea typeface="Calibri" panose="020F0502020204030204" pitchFamily="34" charset="0"/>
              <a:cs typeface="Times New Roman" panose="02020603050405020304" pitchFamily="18" charset="0"/>
            </a:endParaRPr>
          </a:p>
          <a:p>
            <a:pPr lvl="0">
              <a:lnSpc>
                <a:spcPct val="150000"/>
              </a:lnSpc>
            </a:pPr>
            <a:r>
              <a:rPr lang="en-US" sz="1400" b="1" dirty="0">
                <a:latin typeface="Times New Roman" panose="02020603050405020304" pitchFamily="18" charset="0"/>
                <a:ea typeface="Calibri" panose="020F0502020204030204" pitchFamily="34" charset="0"/>
                <a:cs typeface="Times New Roman" panose="02020603050405020304" pitchFamily="18" charset="0"/>
              </a:rPr>
              <a:t>Possible answer</a:t>
            </a:r>
            <a:r>
              <a:rPr lang="en-US" sz="1400" dirty="0">
                <a:latin typeface="Times New Roman" panose="02020603050405020304" pitchFamily="18" charset="0"/>
                <a:ea typeface="Calibri" panose="020F0502020204030204" pitchFamily="34" charset="0"/>
                <a:cs typeface="Times New Roman" panose="02020603050405020304" pitchFamily="18" charset="0"/>
              </a:rPr>
              <a:t>: The conch shell  is the symbol of </a:t>
            </a:r>
            <a:r>
              <a:rPr lang="en-US" sz="1400" dirty="0" err="1">
                <a:latin typeface="Times New Roman" panose="02020603050405020304" pitchFamily="18" charset="0"/>
                <a:ea typeface="Calibri" panose="020F0502020204030204" pitchFamily="34" charset="0"/>
                <a:cs typeface="Times New Roman" panose="02020603050405020304" pitchFamily="18" charset="0"/>
              </a:rPr>
              <a:t>civilisation</a:t>
            </a:r>
            <a:r>
              <a:rPr lang="en-US" sz="1400" dirty="0">
                <a:latin typeface="Times New Roman" panose="02020603050405020304" pitchFamily="18" charset="0"/>
                <a:ea typeface="Calibri" panose="020F0502020204030204" pitchFamily="34" charset="0"/>
                <a:cs typeface="Times New Roman" panose="02020603050405020304" pitchFamily="18" charset="0"/>
              </a:rPr>
              <a:t> which is represented by law, order and political legitimacy, as it is used to summon the boys when they are scattered on the island, and at the same time, it grants the boy who holds it the right to speak in front of the other members of the group.</a:t>
            </a:r>
          </a:p>
          <a:p>
            <a:pPr lvl="0">
              <a:lnSpc>
                <a:spcPct val="150000"/>
              </a:lnSpc>
            </a:pPr>
            <a:r>
              <a:rPr lang="en-US" sz="1400" b="1" dirty="0">
                <a:latin typeface="Times New Roman" panose="02020603050405020304" pitchFamily="18" charset="0"/>
                <a:ea typeface="Calibri" panose="020F0502020204030204" pitchFamily="34" charset="0"/>
                <a:cs typeface="Times New Roman" panose="02020603050405020304" pitchFamily="18" charset="0"/>
              </a:rPr>
              <a:t>3. Post- Reading Activity: Answer the following questions:</a:t>
            </a:r>
            <a:endParaRPr lang="ro-RO" sz="1400" dirty="0">
              <a:latin typeface="Times New Roman" panose="02020603050405020304" pitchFamily="18" charset="0"/>
              <a:ea typeface="Calibri" panose="020F0502020204030204" pitchFamily="34" charset="0"/>
              <a:cs typeface="Times New Roman" panose="02020603050405020304" pitchFamily="18" charset="0"/>
            </a:endParaRPr>
          </a:p>
          <a:p>
            <a:pPr lvl="0">
              <a:lnSpc>
                <a:spcPct val="150000"/>
              </a:lnSpc>
            </a:pPr>
            <a:r>
              <a:rPr lang="en-US" sz="1400" dirty="0">
                <a:latin typeface="Times New Roman" panose="02020603050405020304" pitchFamily="18" charset="0"/>
                <a:ea typeface="Calibri" panose="020F0502020204030204" pitchFamily="34" charset="0"/>
                <a:cs typeface="Times New Roman" panose="02020603050405020304" pitchFamily="18" charset="0"/>
              </a:rPr>
              <a:t>1. Do you think you would survive on the island with the boys? Justify your answer. </a:t>
            </a:r>
            <a:endParaRPr lang="ro-RO" sz="1400" dirty="0">
              <a:latin typeface="Times New Roman" panose="02020603050405020304" pitchFamily="18" charset="0"/>
              <a:ea typeface="Calibri" panose="020F0502020204030204" pitchFamily="34" charset="0"/>
              <a:cs typeface="Times New Roman" panose="02020603050405020304" pitchFamily="18" charset="0"/>
            </a:endParaRPr>
          </a:p>
          <a:p>
            <a:pPr lvl="0">
              <a:lnSpc>
                <a:spcPct val="150000"/>
              </a:lnSpc>
            </a:pPr>
            <a:r>
              <a:rPr lang="en-US" sz="1400" dirty="0">
                <a:latin typeface="Times New Roman" panose="02020603050405020304" pitchFamily="18" charset="0"/>
                <a:ea typeface="Calibri" panose="020F0502020204030204" pitchFamily="34" charset="0"/>
                <a:cs typeface="Times New Roman" panose="02020603050405020304" pitchFamily="18" charset="0"/>
              </a:rPr>
              <a:t>2. Would the savagery take control of you? </a:t>
            </a:r>
            <a:endParaRPr lang="ro-RO" sz="1400" dirty="0">
              <a:latin typeface="Times New Roman" panose="02020603050405020304" pitchFamily="18" charset="0"/>
              <a:ea typeface="Calibri" panose="020F0502020204030204" pitchFamily="34" charset="0"/>
              <a:cs typeface="Times New Roman" panose="02020603050405020304" pitchFamily="18" charset="0"/>
            </a:endParaRPr>
          </a:p>
          <a:p>
            <a:pPr lvl="0">
              <a:lnSpc>
                <a:spcPct val="150000"/>
              </a:lnSpc>
            </a:pPr>
            <a:r>
              <a:rPr lang="en-US" sz="1400" dirty="0">
                <a:latin typeface="Times New Roman" panose="02020603050405020304" pitchFamily="18" charset="0"/>
                <a:ea typeface="Calibri" panose="020F0502020204030204" pitchFamily="34" charset="0"/>
                <a:cs typeface="Times New Roman" panose="02020603050405020304" pitchFamily="18" charset="0"/>
              </a:rPr>
              <a:t>3. How would you </a:t>
            </a:r>
            <a:r>
              <a:rPr lang="en-US" sz="1400" dirty="0" err="1">
                <a:latin typeface="Times New Roman" panose="02020603050405020304" pitchFamily="18" charset="0"/>
                <a:ea typeface="Calibri" panose="020F0502020204030204" pitchFamily="34" charset="0"/>
                <a:cs typeface="Times New Roman" panose="02020603050405020304" pitchFamily="18" charset="0"/>
              </a:rPr>
              <a:t>organise</a:t>
            </a:r>
            <a:r>
              <a:rPr lang="en-US" sz="1400" dirty="0">
                <a:latin typeface="Times New Roman" panose="02020603050405020304" pitchFamily="18" charset="0"/>
                <a:ea typeface="Calibri" panose="020F0502020204030204" pitchFamily="34" charset="0"/>
                <a:cs typeface="Times New Roman" panose="02020603050405020304" pitchFamily="18" charset="0"/>
              </a:rPr>
              <a:t> the group if you were on the island?</a:t>
            </a:r>
            <a:endParaRPr lang="ro-RO" sz="1400" dirty="0">
              <a:latin typeface="Times New Roman" panose="02020603050405020304" pitchFamily="18" charset="0"/>
              <a:ea typeface="Calibri" panose="020F0502020204030204" pitchFamily="34" charset="0"/>
              <a:cs typeface="Times New Roman" panose="02020603050405020304" pitchFamily="18" charset="0"/>
            </a:endParaRPr>
          </a:p>
          <a:p>
            <a:pPr lvl="0">
              <a:lnSpc>
                <a:spcPct val="150000"/>
              </a:lnSpc>
            </a:pPr>
            <a:r>
              <a:rPr lang="en-US" sz="1400" dirty="0">
                <a:latin typeface="Times New Roman" panose="02020603050405020304" pitchFamily="18" charset="0"/>
                <a:ea typeface="Calibri" panose="020F0502020204030204" pitchFamily="34" charset="0"/>
                <a:cs typeface="Times New Roman" panose="02020603050405020304" pitchFamily="18" charset="0"/>
              </a:rPr>
              <a:t>4. How would the situation be different if there were at least a grown-up with them?</a:t>
            </a:r>
          </a:p>
          <a:p>
            <a:pPr lvl="0">
              <a:lnSpc>
                <a:spcPct val="150000"/>
              </a:lnSpc>
            </a:pPr>
            <a:endParaRPr lang="en-US" sz="1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26321820"/>
      </p:ext>
    </p:extLst>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spd="slow" advClick="0" advTm="800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BD8F923-F961-4351-94E0-5B19221756CD}"/>
              </a:ext>
            </a:extLst>
          </p:cNvPr>
          <p:cNvSpPr/>
          <p:nvPr/>
        </p:nvSpPr>
        <p:spPr>
          <a:xfrm>
            <a:off x="1331640" y="41128"/>
            <a:ext cx="7704856" cy="6717032"/>
          </a:xfrm>
          <a:prstGeom prst="rect">
            <a:avLst/>
          </a:prstGeom>
        </p:spPr>
        <p:txBody>
          <a:bodyPr wrap="square">
            <a:spAutoFit/>
          </a:bodyPr>
          <a:lstStyle/>
          <a:p>
            <a:pPr>
              <a:lnSpc>
                <a:spcPct val="150000"/>
              </a:lnSpc>
              <a:spcAft>
                <a:spcPts val="0"/>
              </a:spcAft>
            </a:pPr>
            <a:r>
              <a:rPr lang="en-US" sz="1600" b="1" dirty="0">
                <a:latin typeface="Times New Roman" panose="02020603050405020304" pitchFamily="18" charset="0"/>
                <a:ea typeface="Calibri" panose="020F0502020204030204" pitchFamily="34" charset="0"/>
                <a:cs typeface="Times New Roman" panose="02020603050405020304" pitchFamily="18" charset="0"/>
              </a:rPr>
              <a:t>The 2nd sequence of techniques</a:t>
            </a:r>
          </a:p>
          <a:p>
            <a:pPr>
              <a:lnSpc>
                <a:spcPct val="150000"/>
              </a:lnSpc>
              <a:spcAft>
                <a:spcPts val="0"/>
              </a:spcAft>
            </a:pPr>
            <a:endParaRPr lang="en-US" sz="1600" b="1" dirty="0">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spcAft>
                <a:spcPts val="0"/>
              </a:spcAft>
            </a:pPr>
            <a:r>
              <a:rPr lang="en-US" sz="1400" b="1" dirty="0">
                <a:latin typeface="Times New Roman" panose="02020603050405020304" pitchFamily="18" charset="0"/>
                <a:ea typeface="Calibri" panose="020F0502020204030204" pitchFamily="34" charset="0"/>
                <a:cs typeface="Times New Roman" panose="02020603050405020304" pitchFamily="18" charset="0"/>
              </a:rPr>
              <a:t>Activity 1.  Group Work. Brainstorming Activity</a:t>
            </a:r>
            <a:r>
              <a:rPr lang="en-US" sz="1400" dirty="0">
                <a:latin typeface="Times New Roman" panose="02020603050405020304" pitchFamily="18" charset="0"/>
                <a:ea typeface="Calibri" panose="020F0502020204030204" pitchFamily="34" charset="0"/>
                <a:cs typeface="Times New Roman" panose="02020603050405020304" pitchFamily="18" charset="0"/>
              </a:rPr>
              <a:t>:  Give as many answers as possible for each question at a time. Each group of four chooses a spokesperson who will read out the answers.</a:t>
            </a:r>
          </a:p>
          <a:p>
            <a:pPr>
              <a:lnSpc>
                <a:spcPct val="150000"/>
              </a:lnSpc>
              <a:spcAft>
                <a:spcPts val="0"/>
              </a:spcAft>
            </a:pPr>
            <a:r>
              <a:rPr lang="en-US" sz="1400" dirty="0">
                <a:latin typeface="Times New Roman" panose="02020603050405020304" pitchFamily="18" charset="0"/>
                <a:ea typeface="Calibri" panose="020F0502020204030204" pitchFamily="34" charset="0"/>
                <a:cs typeface="Times New Roman" panose="02020603050405020304" pitchFamily="18" charset="0"/>
              </a:rPr>
              <a:t>1. Where do you think a plane can crash?</a:t>
            </a:r>
          </a:p>
          <a:p>
            <a:pPr>
              <a:lnSpc>
                <a:spcPct val="150000"/>
              </a:lnSpc>
              <a:spcAft>
                <a:spcPts val="0"/>
              </a:spcAft>
            </a:pPr>
            <a:r>
              <a:rPr lang="en-US" sz="1400" b="1" dirty="0">
                <a:latin typeface="Times New Roman" panose="02020603050405020304" pitchFamily="18" charset="0"/>
                <a:ea typeface="Calibri" panose="020F0502020204030204" pitchFamily="34" charset="0"/>
                <a:cs typeface="Times New Roman" panose="02020603050405020304" pitchFamily="18" charset="0"/>
              </a:rPr>
              <a:t>Possible answer: </a:t>
            </a:r>
            <a:r>
              <a:rPr lang="en-US" sz="1400" dirty="0">
                <a:latin typeface="Times New Roman" panose="02020603050405020304" pitchFamily="18" charset="0"/>
                <a:ea typeface="Calibri" panose="020F0502020204030204" pitchFamily="34" charset="0"/>
                <a:cs typeface="Times New Roman" panose="02020603050405020304" pitchFamily="18" charset="0"/>
              </a:rPr>
              <a:t>We think a plane can crash into the ocean, in a tropical forest, a busy city or on an island.</a:t>
            </a:r>
          </a:p>
          <a:p>
            <a:pPr algn="just">
              <a:lnSpc>
                <a:spcPct val="170000"/>
              </a:lnSpc>
            </a:pPr>
            <a:r>
              <a:rPr lang="en-US" sz="1400" dirty="0">
                <a:latin typeface="Times New Roman" panose="02020603050405020304" pitchFamily="18" charset="0"/>
                <a:ea typeface="Calibri" panose="020F0502020204030204" pitchFamily="34" charset="0"/>
                <a:cs typeface="Times New Roman" panose="02020603050405020304" pitchFamily="18" charset="0"/>
              </a:rPr>
              <a:t>2. If you were involved in a plane crash, what would you do?</a:t>
            </a:r>
          </a:p>
          <a:p>
            <a:pPr algn="just">
              <a:lnSpc>
                <a:spcPct val="170000"/>
              </a:lnSpc>
            </a:pPr>
            <a:r>
              <a:rPr lang="en-US" sz="1400" b="1" dirty="0">
                <a:latin typeface="Times New Roman" panose="02020603050405020304" pitchFamily="18" charset="0"/>
                <a:ea typeface="Calibri" panose="020F0502020204030204" pitchFamily="34" charset="0"/>
                <a:cs typeface="Times New Roman" panose="02020603050405020304" pitchFamily="18" charset="0"/>
              </a:rPr>
              <a:t>Possible answer: </a:t>
            </a:r>
            <a:r>
              <a:rPr lang="en-US" sz="1400" dirty="0">
                <a:latin typeface="Times New Roman" panose="02020603050405020304" pitchFamily="18" charset="0"/>
                <a:ea typeface="Calibri" panose="020F0502020204030204" pitchFamily="34" charset="0"/>
                <a:cs typeface="Times New Roman" panose="02020603050405020304" pitchFamily="18" charset="0"/>
              </a:rPr>
              <a:t>We will try to find other survivors and make contact with competent authorities like police fire department paramedics.</a:t>
            </a:r>
          </a:p>
          <a:p>
            <a:pPr algn="just">
              <a:lnSpc>
                <a:spcPct val="170000"/>
              </a:lnSpc>
            </a:pPr>
            <a:r>
              <a:rPr lang="en-US" sz="1400" dirty="0">
                <a:latin typeface="Times New Roman" panose="02020603050405020304" pitchFamily="18" charset="0"/>
                <a:ea typeface="Calibri" panose="020F0502020204030204" pitchFamily="34" charset="0"/>
                <a:cs typeface="Times New Roman" panose="02020603050405020304" pitchFamily="18" charset="0"/>
              </a:rPr>
              <a:t>3. If the plane crashed on an island, what would you do first?</a:t>
            </a:r>
          </a:p>
          <a:p>
            <a:pPr algn="just">
              <a:lnSpc>
                <a:spcPct val="170000"/>
              </a:lnSpc>
            </a:pPr>
            <a:r>
              <a:rPr lang="en-US" sz="1400" b="1" dirty="0">
                <a:latin typeface="Times New Roman" panose="02020603050405020304" pitchFamily="18" charset="0"/>
                <a:ea typeface="Calibri" panose="020F0502020204030204" pitchFamily="34" charset="0"/>
                <a:cs typeface="Times New Roman" panose="02020603050405020304" pitchFamily="18" charset="0"/>
              </a:rPr>
              <a:t>Possible answer: </a:t>
            </a:r>
            <a:r>
              <a:rPr lang="en-US" sz="1400" dirty="0">
                <a:latin typeface="Times New Roman" panose="02020603050405020304" pitchFamily="18" charset="0"/>
                <a:ea typeface="Calibri" panose="020F0502020204030204" pitchFamily="34" charset="0"/>
                <a:cs typeface="Times New Roman" panose="02020603050405020304" pitchFamily="18" charset="0"/>
              </a:rPr>
              <a:t>First we would look for supplies and a place where to build a shelter.</a:t>
            </a:r>
            <a:endParaRPr lang="en-US" sz="1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70000"/>
              </a:lnSpc>
            </a:pPr>
            <a:r>
              <a:rPr lang="en-US" sz="1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4. What would you take from the remaining resources that you could find?</a:t>
            </a:r>
          </a:p>
          <a:p>
            <a:pPr algn="just">
              <a:lnSpc>
                <a:spcPct val="170000"/>
              </a:lnSpc>
            </a:pPr>
            <a:r>
              <a:rPr lang="en-US" sz="1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Possible answer: </a:t>
            </a:r>
            <a:r>
              <a:rPr lang="en-US" sz="1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We would take food, first aid kits and an axe if we found one.</a:t>
            </a:r>
          </a:p>
          <a:p>
            <a:pPr algn="just">
              <a:lnSpc>
                <a:spcPct val="170000"/>
              </a:lnSpc>
            </a:pPr>
            <a:r>
              <a:rPr lang="en-US" sz="1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5. What would you do if you were not the only survivor?</a:t>
            </a:r>
          </a:p>
          <a:p>
            <a:pPr algn="just">
              <a:lnSpc>
                <a:spcPct val="170000"/>
              </a:lnSpc>
            </a:pPr>
            <a:r>
              <a:rPr lang="en-US" sz="1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Possible answer: </a:t>
            </a:r>
            <a:r>
              <a:rPr lang="en-US" sz="1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We will try to convince the survivors to work together to get saved more quickly and  to protect  one another.</a:t>
            </a:r>
          </a:p>
          <a:p>
            <a:pPr>
              <a:lnSpc>
                <a:spcPct val="150000"/>
              </a:lnSpc>
              <a:spcAft>
                <a:spcPts val="0"/>
              </a:spcAft>
            </a:pPr>
            <a:endParaRPr lang="en-US" sz="14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spcAft>
                <a:spcPts val="0"/>
              </a:spcAft>
            </a:pPr>
            <a:endParaRPr lang="ro-RO" sz="14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Footer Placeholder 2">
            <a:extLst>
              <a:ext uri="{FF2B5EF4-FFF2-40B4-BE49-F238E27FC236}">
                <a16:creationId xmlns:a16="http://schemas.microsoft.com/office/drawing/2014/main" id="{5F343CDF-79ED-4B1A-8B20-458BFEC6F92D}"/>
              </a:ext>
            </a:extLst>
          </p:cNvPr>
          <p:cNvSpPr>
            <a:spLocks noGrp="1"/>
          </p:cNvSpPr>
          <p:nvPr>
            <p:ph type="ftr" sz="quarter" idx="11"/>
          </p:nvPr>
        </p:nvSpPr>
        <p:spPr/>
        <p:txBody>
          <a:bodyPr/>
          <a:lstStyle/>
          <a:p>
            <a:pPr algn="ctr"/>
            <a:r>
              <a:rPr lang="ro-RO" dirty="0"/>
              <a:t>25</a:t>
            </a:r>
            <a:endParaRPr lang="it-IT" dirty="0"/>
          </a:p>
        </p:txBody>
      </p:sp>
    </p:spTree>
    <p:extLst>
      <p:ext uri="{BB962C8B-B14F-4D97-AF65-F5344CB8AC3E}">
        <p14:creationId xmlns:p14="http://schemas.microsoft.com/office/powerpoint/2010/main" val="1721018157"/>
      </p:ext>
    </p:extLst>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spd="slow" advClick="0" advTm="800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testo 2"/>
          <p:cNvSpPr>
            <a:spLocks noGrp="1"/>
          </p:cNvSpPr>
          <p:nvPr>
            <p:ph type="body" idx="4294967295"/>
          </p:nvPr>
        </p:nvSpPr>
        <p:spPr>
          <a:xfrm>
            <a:off x="1403648" y="116632"/>
            <a:ext cx="7596386" cy="6741368"/>
          </a:xfrm>
        </p:spPr>
        <p:txBody>
          <a:bodyPr>
            <a:noAutofit/>
          </a:bodyPr>
          <a:lstStyle/>
          <a:p>
            <a:pPr marL="0" indent="0" algn="just">
              <a:lnSpc>
                <a:spcPct val="150000"/>
              </a:lnSpc>
              <a:spcBef>
                <a:spcPts val="0"/>
              </a:spcBef>
              <a:buNone/>
            </a:pPr>
            <a:r>
              <a:rPr lang="en-US" sz="1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Activity 2.   Pre-reading Activity. </a:t>
            </a:r>
          </a:p>
          <a:p>
            <a:pPr marL="0" indent="0" algn="just">
              <a:lnSpc>
                <a:spcPct val="150000"/>
              </a:lnSpc>
              <a:spcBef>
                <a:spcPts val="0"/>
              </a:spcBef>
              <a:buNone/>
            </a:pPr>
            <a:r>
              <a:rPr lang="en-US" sz="1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2.1 The following excerpt from the first chapter is given to students on worksheets. The students are told to:</a:t>
            </a:r>
          </a:p>
          <a:p>
            <a:pPr marL="0" indent="0" algn="just">
              <a:lnSpc>
                <a:spcPct val="150000"/>
              </a:lnSpc>
              <a:spcBef>
                <a:spcPts val="0"/>
              </a:spcBef>
              <a:buNone/>
            </a:pPr>
            <a:r>
              <a:rPr lang="en-US" sz="1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scan the text to see how many people there are and what their names are;</a:t>
            </a:r>
          </a:p>
          <a:p>
            <a:pPr marL="0" indent="0" algn="just">
              <a:lnSpc>
                <a:spcPct val="150000"/>
              </a:lnSpc>
              <a:spcBef>
                <a:spcPts val="0"/>
              </a:spcBef>
              <a:buNone/>
            </a:pPr>
            <a:r>
              <a:rPr lang="en-US" sz="1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-skim the text for the gist.</a:t>
            </a:r>
          </a:p>
          <a:p>
            <a:pPr marL="0" indent="0" algn="just">
              <a:lnSpc>
                <a:spcPct val="150000"/>
              </a:lnSpc>
              <a:spcBef>
                <a:spcPts val="0"/>
              </a:spcBef>
              <a:buNone/>
            </a:pPr>
            <a:r>
              <a:rPr lang="en-US" sz="1400" dirty="0">
                <a:solidFill>
                  <a:schemeClr val="tx1"/>
                </a:solidFill>
                <a:latin typeface="Times New Roman" panose="02020603050405020304" pitchFamily="18" charset="0"/>
                <a:cs typeface="Times New Roman" panose="02020603050405020304" pitchFamily="18" charset="0"/>
              </a:rPr>
              <a:t>‘Ralph had stopped smiling and was pointing into the lagoon. Something creamy lay among the ferny weeds. "A stone." "No. A shell." Suddenly Piggy was a-bubble with decorous excitement. "</a:t>
            </a:r>
            <a:r>
              <a:rPr lang="en-US" sz="1400" dirty="0" err="1">
                <a:solidFill>
                  <a:schemeClr val="tx1"/>
                </a:solidFill>
                <a:latin typeface="Times New Roman" panose="02020603050405020304" pitchFamily="18" charset="0"/>
                <a:cs typeface="Times New Roman" panose="02020603050405020304" pitchFamily="18" charset="0"/>
              </a:rPr>
              <a:t>S'right</a:t>
            </a:r>
            <a:r>
              <a:rPr lang="en-US" sz="1400" dirty="0">
                <a:solidFill>
                  <a:schemeClr val="tx1"/>
                </a:solidFill>
                <a:latin typeface="Times New Roman" panose="02020603050405020304" pitchFamily="18" charset="0"/>
                <a:cs typeface="Times New Roman" panose="02020603050405020304" pitchFamily="18" charset="0"/>
              </a:rPr>
              <a:t>. It's a shell! I seen one like that before. On someone's back wall. A conch he called it. He used to blow it and then his mum would come. It's ever so valuable---" Near to Ralph's elbow a palm sapling leaned out over the lagoon. Indeed, the weight was already pulling a lump from the poor soil and soon it would fall. He tore out the stem and began to poke about in the water, while the brilliant fish flicked away on this side and that. Piggy leaned dangerously. "Careful! You'll break it--" "Shut up." Ralph spoke absently. The shell was interesting and pretty and a worthy plaything; but the vivid phantoms of his day-dream still interposed between him and Piggy, who in this context was an irrelevance. The palm sapling, bending, pushed the shell across the weeds. Ralph used one hand as a fulcrum and pressed down with the other till the shell rose, dripping, and Piggy could make a grab. Now the shell was no longer a thing seen but not to be touched, Ralph too became excited. Piggy babbled: "-a conch; ever so expensive.</a:t>
            </a:r>
            <a:endParaRPr lang="it-IT" sz="1400" dirty="0">
              <a:solidFill>
                <a:schemeClr val="tx1"/>
              </a:solidFill>
            </a:endParaRPr>
          </a:p>
        </p:txBody>
      </p:sp>
      <p:sp>
        <p:nvSpPr>
          <p:cNvPr id="4" name="Footer Placeholder 3">
            <a:extLst>
              <a:ext uri="{FF2B5EF4-FFF2-40B4-BE49-F238E27FC236}">
                <a16:creationId xmlns:a16="http://schemas.microsoft.com/office/drawing/2014/main" id="{A40035C5-229F-4D37-A310-6DD758511BF1}"/>
              </a:ext>
            </a:extLst>
          </p:cNvPr>
          <p:cNvSpPr>
            <a:spLocks noGrp="1"/>
          </p:cNvSpPr>
          <p:nvPr>
            <p:ph type="ftr" sz="quarter" idx="11"/>
          </p:nvPr>
        </p:nvSpPr>
        <p:spPr/>
        <p:txBody>
          <a:bodyPr/>
          <a:lstStyle/>
          <a:p>
            <a:pPr algn="ctr"/>
            <a:r>
              <a:rPr lang="ro-RO" dirty="0"/>
              <a:t>26</a:t>
            </a:r>
            <a:endParaRPr lang="it-IT" dirty="0"/>
          </a:p>
        </p:txBody>
      </p:sp>
    </p:spTree>
    <p:extLst>
      <p:ext uri="{BB962C8B-B14F-4D97-AF65-F5344CB8AC3E}">
        <p14:creationId xmlns:p14="http://schemas.microsoft.com/office/powerpoint/2010/main" val="1656148266"/>
      </p:ext>
    </p:extLst>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spd="slow" advClick="0" advTm="8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0A6A8A9-3E42-455D-B729-DAB09AE3553E}"/>
              </a:ext>
            </a:extLst>
          </p:cNvPr>
          <p:cNvSpPr/>
          <p:nvPr/>
        </p:nvSpPr>
        <p:spPr>
          <a:xfrm>
            <a:off x="1403648" y="335846"/>
            <a:ext cx="7560840" cy="3093154"/>
          </a:xfrm>
          <a:prstGeom prst="rect">
            <a:avLst/>
          </a:prstGeom>
        </p:spPr>
        <p:txBody>
          <a:bodyPr wrap="square">
            <a:spAutoFit/>
          </a:bodyPr>
          <a:lstStyle/>
          <a:p>
            <a:pPr>
              <a:lnSpc>
                <a:spcPct val="150000"/>
              </a:lnSpc>
            </a:pPr>
            <a:r>
              <a:rPr lang="en-US" b="1" dirty="0">
                <a:latin typeface="Times New Roman" panose="02020603050405020304" pitchFamily="18" charset="0"/>
                <a:cs typeface="Times New Roman" panose="02020603050405020304" pitchFamily="18" charset="0"/>
              </a:rPr>
              <a:t>Contents</a:t>
            </a:r>
          </a:p>
          <a:p>
            <a:pPr>
              <a:lnSpc>
                <a:spcPct val="150000"/>
              </a:lnSpc>
            </a:pPr>
            <a:endParaRPr lang="en-US" b="1" dirty="0">
              <a:latin typeface="Times New Roman" panose="02020603050405020304" pitchFamily="18" charset="0"/>
              <a:cs typeface="Times New Roman" panose="02020603050405020304" pitchFamily="18" charset="0"/>
            </a:endParaRPr>
          </a:p>
          <a:p>
            <a:pPr algn="just">
              <a:lnSpc>
                <a:spcPct val="150000"/>
              </a:lnSpc>
            </a:pPr>
            <a:r>
              <a:rPr lang="en-US" sz="1400" dirty="0">
                <a:latin typeface="Times New Roman" panose="02020603050405020304" pitchFamily="18" charset="0"/>
                <a:cs typeface="Times New Roman" panose="02020603050405020304" pitchFamily="18" charset="0"/>
              </a:rPr>
              <a:t>1. The Italian Team: </a:t>
            </a:r>
            <a:r>
              <a:rPr lang="it-IT" sz="1400" dirty="0">
                <a:latin typeface="Times New Roman" panose="02020603050405020304" pitchFamily="18" charset="0"/>
                <a:cs typeface="Times New Roman" panose="02020603050405020304" pitchFamily="18" charset="0"/>
              </a:rPr>
              <a:t>From Reading to Movies , </a:t>
            </a:r>
            <a:r>
              <a:rPr lang="en-US" sz="1400" dirty="0">
                <a:latin typeface="Times New Roman" panose="02020603050405020304" pitchFamily="18" charset="0"/>
                <a:cs typeface="Times New Roman" panose="02020603050405020304" pitchFamily="18" charset="0"/>
              </a:rPr>
              <a:t>‘</a:t>
            </a:r>
            <a:r>
              <a:rPr lang="ro-RO" sz="1400" dirty="0">
                <a:latin typeface="Times New Roman" panose="02020603050405020304" pitchFamily="18" charset="0"/>
                <a:cs typeface="Times New Roman" panose="02020603050405020304" pitchFamily="18" charset="0"/>
              </a:rPr>
              <a:t>Paper Town</a:t>
            </a:r>
            <a:r>
              <a:rPr lang="en-US" sz="1400" dirty="0">
                <a:latin typeface="Times New Roman" panose="02020603050405020304" pitchFamily="18" charset="0"/>
                <a:cs typeface="Times New Roman" panose="02020603050405020304" pitchFamily="18" charset="0"/>
              </a:rPr>
              <a:t>’ by John Green…………………..1</a:t>
            </a:r>
          </a:p>
          <a:p>
            <a:pPr algn="just">
              <a:lnSpc>
                <a:spcPct val="150000"/>
              </a:lnSpc>
            </a:pPr>
            <a:r>
              <a:rPr lang="en-US" sz="1400" dirty="0">
                <a:latin typeface="Times New Roman" panose="02020603050405020304" pitchFamily="18" charset="0"/>
                <a:cs typeface="Times New Roman" panose="02020603050405020304" pitchFamily="18" charset="0"/>
              </a:rPr>
              <a:t>2. The Romanian Team: ‘Lord of the Flies’ by William Golding……………………………….14</a:t>
            </a:r>
          </a:p>
          <a:p>
            <a:pPr algn="just">
              <a:lnSpc>
                <a:spcPct val="150000"/>
              </a:lnSpc>
            </a:pPr>
            <a:r>
              <a:rPr lang="en-US" sz="1400" dirty="0">
                <a:latin typeface="Times New Roman" panose="02020603050405020304" pitchFamily="18" charset="0"/>
                <a:cs typeface="Times New Roman" panose="02020603050405020304" pitchFamily="18" charset="0"/>
              </a:rPr>
              <a:t>3. The Greek Team: Teaching an Ancient Greek Tragedy</a:t>
            </a:r>
            <a:r>
              <a:rPr lang="it-IT" sz="1400" dirty="0">
                <a:latin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rPr>
              <a:t>‘Antigone’ by Sophocles…………....91</a:t>
            </a:r>
          </a:p>
          <a:p>
            <a:pPr algn="just">
              <a:lnSpc>
                <a:spcPct val="150000"/>
              </a:lnSpc>
            </a:pPr>
            <a:r>
              <a:rPr lang="en-US" sz="1400" dirty="0">
                <a:latin typeface="Times New Roman" panose="02020603050405020304" pitchFamily="18" charset="0"/>
                <a:cs typeface="Times New Roman" panose="02020603050405020304" pitchFamily="18" charset="0"/>
              </a:rPr>
              <a:t>4. The Turkish Team: </a:t>
            </a:r>
            <a:r>
              <a:rPr lang="en-US" sz="1400" dirty="0">
                <a:solidFill>
                  <a:prstClr val="black"/>
                </a:solidFill>
                <a:latin typeface="Times New Roman" panose="02020603050405020304" pitchFamily="18" charset="0"/>
                <a:cs typeface="Times New Roman" panose="02020603050405020304" pitchFamily="18" charset="0"/>
              </a:rPr>
              <a:t>‘</a:t>
            </a:r>
            <a:r>
              <a:rPr lang="ro-RO" sz="1400" dirty="0">
                <a:solidFill>
                  <a:prstClr val="black"/>
                </a:solidFill>
                <a:latin typeface="Times New Roman" panose="02020603050405020304" pitchFamily="18" charset="0"/>
                <a:cs typeface="Times New Roman" panose="02020603050405020304" pitchFamily="18" charset="0"/>
              </a:rPr>
              <a:t>A</a:t>
            </a:r>
            <a:r>
              <a:rPr lang="en-US" sz="1400" dirty="0">
                <a:solidFill>
                  <a:prstClr val="black"/>
                </a:solidFill>
                <a:latin typeface="Times New Roman" panose="02020603050405020304" pitchFamily="18" charset="0"/>
                <a:cs typeface="Times New Roman" panose="02020603050405020304" pitchFamily="18" charset="0"/>
              </a:rPr>
              <a:t> </a:t>
            </a:r>
            <a:r>
              <a:rPr lang="ro-RO" sz="1400" dirty="0">
                <a:solidFill>
                  <a:prstClr val="black"/>
                </a:solidFill>
                <a:latin typeface="Times New Roman" panose="02020603050405020304" pitchFamily="18" charset="0"/>
                <a:cs typeface="Times New Roman" panose="02020603050405020304" pitchFamily="18" charset="0"/>
              </a:rPr>
              <a:t>M</a:t>
            </a:r>
            <a:r>
              <a:rPr lang="en-US" sz="1400" dirty="0" err="1">
                <a:solidFill>
                  <a:prstClr val="black"/>
                </a:solidFill>
                <a:latin typeface="Times New Roman" panose="02020603050405020304" pitchFamily="18" charset="0"/>
                <a:cs typeface="Times New Roman" panose="02020603050405020304" pitchFamily="18" charset="0"/>
              </a:rPr>
              <a:t>emento</a:t>
            </a:r>
            <a:r>
              <a:rPr lang="en-US" sz="1400" dirty="0">
                <a:solidFill>
                  <a:prstClr val="black"/>
                </a:solidFill>
                <a:latin typeface="Times New Roman" panose="02020603050405020304" pitchFamily="18" charset="0"/>
                <a:cs typeface="Times New Roman" panose="02020603050405020304" pitchFamily="18" charset="0"/>
              </a:rPr>
              <a:t> for </a:t>
            </a:r>
            <a:r>
              <a:rPr lang="ro-RO" sz="1400" dirty="0">
                <a:solidFill>
                  <a:prstClr val="black"/>
                </a:solidFill>
                <a:latin typeface="Times New Roman" panose="02020603050405020304" pitchFamily="18" charset="0"/>
                <a:cs typeface="Times New Roman" panose="02020603050405020304" pitchFamily="18" charset="0"/>
              </a:rPr>
              <a:t>I</a:t>
            </a:r>
            <a:r>
              <a:rPr lang="en-US" sz="1400" dirty="0" err="1">
                <a:solidFill>
                  <a:prstClr val="black"/>
                </a:solidFill>
                <a:latin typeface="Times New Roman" panose="02020603050405020304" pitchFamily="18" charset="0"/>
                <a:cs typeface="Times New Roman" panose="02020603050405020304" pitchFamily="18" charset="0"/>
              </a:rPr>
              <a:t>stanbul</a:t>
            </a:r>
            <a:r>
              <a:rPr lang="en-US" sz="1400" dirty="0">
                <a:solidFill>
                  <a:prstClr val="black"/>
                </a:solidFill>
                <a:latin typeface="Times New Roman" panose="02020603050405020304" pitchFamily="18" charset="0"/>
                <a:cs typeface="Times New Roman" panose="02020603050405020304" pitchFamily="18" charset="0"/>
              </a:rPr>
              <a:t>’ by </a:t>
            </a:r>
            <a:r>
              <a:rPr lang="ro-RO" sz="1400" dirty="0">
                <a:solidFill>
                  <a:prstClr val="black"/>
                </a:solidFill>
                <a:latin typeface="Times New Roman" panose="02020603050405020304" pitchFamily="18" charset="0"/>
                <a:cs typeface="Times New Roman" panose="02020603050405020304" pitchFamily="18" charset="0"/>
              </a:rPr>
              <a:t>A</a:t>
            </a:r>
            <a:r>
              <a:rPr lang="en-US" sz="1400" dirty="0" err="1">
                <a:solidFill>
                  <a:prstClr val="black"/>
                </a:solidFill>
                <a:latin typeface="Times New Roman" panose="02020603050405020304" pitchFamily="18" charset="0"/>
                <a:cs typeface="Times New Roman" panose="02020603050405020304" pitchFamily="18" charset="0"/>
              </a:rPr>
              <a:t>hmet</a:t>
            </a:r>
            <a:r>
              <a:rPr lang="en-US" sz="1400" dirty="0">
                <a:solidFill>
                  <a:prstClr val="black"/>
                </a:solidFill>
                <a:latin typeface="Times New Roman" panose="02020603050405020304" pitchFamily="18" charset="0"/>
                <a:cs typeface="Times New Roman" panose="02020603050405020304" pitchFamily="18" charset="0"/>
              </a:rPr>
              <a:t> </a:t>
            </a:r>
            <a:r>
              <a:rPr lang="en-US" sz="1400" dirty="0" err="1">
                <a:solidFill>
                  <a:prstClr val="black"/>
                </a:solidFill>
                <a:latin typeface="Times New Roman" panose="02020603050405020304" pitchFamily="18" charset="0"/>
                <a:cs typeface="Times New Roman" panose="02020603050405020304" pitchFamily="18" charset="0"/>
              </a:rPr>
              <a:t>Ümit</a:t>
            </a:r>
            <a:r>
              <a:rPr lang="en-US" sz="1400" dirty="0">
                <a:solidFill>
                  <a:prstClr val="black"/>
                </a:solidFill>
                <a:latin typeface="Times New Roman" panose="02020603050405020304" pitchFamily="18" charset="0"/>
                <a:cs typeface="Times New Roman" panose="02020603050405020304" pitchFamily="18" charset="0"/>
              </a:rPr>
              <a:t>……………………..……….112</a:t>
            </a:r>
          </a:p>
          <a:p>
            <a:pPr algn="just">
              <a:lnSpc>
                <a:spcPct val="150000"/>
              </a:lnSpc>
            </a:pPr>
            <a:r>
              <a:rPr lang="en-US" sz="1400" dirty="0">
                <a:solidFill>
                  <a:prstClr val="black"/>
                </a:solidFill>
                <a:latin typeface="Times New Roman" panose="02020603050405020304" pitchFamily="18" charset="0"/>
                <a:cs typeface="Times New Roman" panose="02020603050405020304" pitchFamily="18" charset="0"/>
              </a:rPr>
              <a:t>5. </a:t>
            </a:r>
            <a:r>
              <a:rPr lang="en-US" sz="1400" dirty="0">
                <a:latin typeface="Times New Roman" panose="02020603050405020304" pitchFamily="18" charset="0"/>
                <a:cs typeface="Times New Roman" panose="02020603050405020304" pitchFamily="18" charset="0"/>
              </a:rPr>
              <a:t>The </a:t>
            </a:r>
            <a:r>
              <a:rPr lang="ro-RO" sz="1400" dirty="0">
                <a:latin typeface="Times New Roman" panose="02020603050405020304" pitchFamily="18" charset="0"/>
                <a:cs typeface="Times New Roman" panose="02020603050405020304" pitchFamily="18" charset="0"/>
              </a:rPr>
              <a:t>Portuguese</a:t>
            </a:r>
            <a:r>
              <a:rPr lang="en-US" sz="1400" dirty="0">
                <a:latin typeface="Times New Roman" panose="02020603050405020304" pitchFamily="18" charset="0"/>
                <a:cs typeface="Times New Roman" panose="02020603050405020304" pitchFamily="18" charset="0"/>
              </a:rPr>
              <a:t> Team: ‘Anne Frank. The Diary of a Young Girl’</a:t>
            </a:r>
            <a:r>
              <a:rPr lang="pt-PT" sz="1400" dirty="0">
                <a:latin typeface="Times New Roman" panose="02020603050405020304" pitchFamily="18" charset="0"/>
                <a:cs typeface="Times New Roman" panose="02020603050405020304" pitchFamily="18" charset="0"/>
              </a:rPr>
              <a:t>..........................................</a:t>
            </a:r>
            <a:r>
              <a:rPr lang="en-US" sz="1400" dirty="0">
                <a:solidFill>
                  <a:prstClr val="black"/>
                </a:solidFill>
                <a:latin typeface="Times New Roman" panose="02020603050405020304" pitchFamily="18" charset="0"/>
                <a:cs typeface="Times New Roman" panose="02020603050405020304" pitchFamily="18" charset="0"/>
              </a:rPr>
              <a:t>138</a:t>
            </a:r>
          </a:p>
          <a:p>
            <a:endParaRPr lang="it-IT" sz="1400" dirty="0">
              <a:latin typeface="Times New Roman" panose="02020603050405020304" pitchFamily="18" charset="0"/>
              <a:cs typeface="Times New Roman" panose="02020603050405020304" pitchFamily="18" charset="0"/>
            </a:endParaRPr>
          </a:p>
          <a:p>
            <a:endParaRPr lang="en-US"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51104738"/>
      </p:ext>
    </p:extLst>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spd="slow" advClick="0" advTm="800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366C7CA-8B34-4E99-8199-364067CEB0AB}"/>
              </a:ext>
            </a:extLst>
          </p:cNvPr>
          <p:cNvSpPr/>
          <p:nvPr/>
        </p:nvSpPr>
        <p:spPr>
          <a:xfrm>
            <a:off x="1403648" y="116632"/>
            <a:ext cx="7632848" cy="6006324"/>
          </a:xfrm>
          <a:prstGeom prst="rect">
            <a:avLst/>
          </a:prstGeom>
        </p:spPr>
        <p:txBody>
          <a:bodyPr wrap="square">
            <a:spAutoFit/>
          </a:bodyPr>
          <a:lstStyle/>
          <a:p>
            <a:pPr algn="just">
              <a:lnSpc>
                <a:spcPct val="150000"/>
              </a:lnSpc>
              <a:spcAft>
                <a:spcPts val="800"/>
              </a:spcAft>
            </a:pPr>
            <a:r>
              <a:rPr lang="en-US" sz="1400" dirty="0">
                <a:latin typeface="Times New Roman" panose="02020603050405020304" pitchFamily="18" charset="0"/>
                <a:cs typeface="Times New Roman" panose="02020603050405020304" pitchFamily="18" charset="0"/>
              </a:rPr>
              <a:t>I bet if you wanted to buy one, you'd have to pay pounds and pounds and pounds-he had it on his garden wall, and my auntie--" </a:t>
            </a:r>
            <a:r>
              <a:rPr lang="en-US" sz="1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Ralph took the shell from Piggy and a little water ran down his arm. In color the shell was deep cream, touched here and there with fading pink. Between the point, worn away into a little hole, and the pink lips of the mouth, lay eighteen inches of shell with a slight spiral twist and covered with a delicate, embossed pattern. Ralph shook sand out of the deep tube. "--mooed like a cow," he said. "He had some white stones too, an' a bird cage with a green parrot. He didn't blow the white stones, of course, an' he said--" Piggy paused for breath and stroked the glistening thing that lay in Ralph's hands. "Ralph!" Ralph looked up. "We can use this to call the others. Have a meeting. They'll come when they hear us--" He beamed at Ralph. "That was what you meant, didn't you? That's why you got the conch out of the water?" Ralph pushed back his fair hair. "How did your friend blow the conch?" "He kind of spat," said Piggy. "My auntie wouldn't let me blow on account of my asthma. He said you blew from down here." Piggy laid a hand on his jutting abdomen. "You try, Ralph. You'll call the others." Doubtfully, Ralph laid the small end of the shell against his mouth and blew. </a:t>
            </a:r>
            <a:r>
              <a:rPr lang="en-US" sz="15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There came a rushing sound from its mouth but nothing more. Ralph wiped the salt water off his lips and tried again, but the shell remained silent. "He kind of spat." Ralph pursed his lips and squirted air into the shell, which emitted a low, farting noise. This amused both boys so much that Ralph went on squirting for some minutes between bouts of laughter. "He blew from down here." Ralph grasped the idea and hit the shell with air from his diaphragm. Immediately the thing sounded. </a:t>
            </a:r>
            <a:endParaRPr lang="ro-RO" sz="14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 name="Footer Placeholder 3">
            <a:extLst>
              <a:ext uri="{FF2B5EF4-FFF2-40B4-BE49-F238E27FC236}">
                <a16:creationId xmlns:a16="http://schemas.microsoft.com/office/drawing/2014/main" id="{EFB871C8-201D-4DB6-937A-7D16F7B5CEA6}"/>
              </a:ext>
            </a:extLst>
          </p:cNvPr>
          <p:cNvSpPr>
            <a:spLocks noGrp="1"/>
          </p:cNvSpPr>
          <p:nvPr>
            <p:ph type="ftr" sz="quarter" idx="11"/>
          </p:nvPr>
        </p:nvSpPr>
        <p:spPr/>
        <p:txBody>
          <a:bodyPr/>
          <a:lstStyle/>
          <a:p>
            <a:pPr algn="ctr"/>
            <a:r>
              <a:rPr lang="ro-RO" dirty="0"/>
              <a:t>27</a:t>
            </a:r>
            <a:endParaRPr lang="it-IT" dirty="0"/>
          </a:p>
        </p:txBody>
      </p:sp>
    </p:spTree>
    <p:extLst>
      <p:ext uri="{BB962C8B-B14F-4D97-AF65-F5344CB8AC3E}">
        <p14:creationId xmlns:p14="http://schemas.microsoft.com/office/powerpoint/2010/main" val="4095892694"/>
      </p:ext>
    </p:extLst>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spd="slow" advClick="0" advTm="800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testo 2"/>
          <p:cNvSpPr>
            <a:spLocks noGrp="1"/>
          </p:cNvSpPr>
          <p:nvPr>
            <p:ph type="body" idx="4294967295"/>
          </p:nvPr>
        </p:nvSpPr>
        <p:spPr>
          <a:xfrm>
            <a:off x="1403648" y="80628"/>
            <a:ext cx="7596336" cy="6696744"/>
          </a:xfrm>
        </p:spPr>
        <p:txBody>
          <a:bodyPr>
            <a:normAutofit fontScale="25000" lnSpcReduction="20000"/>
          </a:bodyPr>
          <a:lstStyle/>
          <a:p>
            <a:pPr marL="0" indent="0" algn="just">
              <a:lnSpc>
                <a:spcPct val="170000"/>
              </a:lnSpc>
              <a:spcBef>
                <a:spcPts val="0"/>
              </a:spcBef>
              <a:buNone/>
            </a:pPr>
            <a:r>
              <a:rPr lang="en-US" sz="6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 deep, harsh note boomed under the palms, spread through the intricacies of the forest and echoed back from the pink granite of the mountain’ </a:t>
            </a:r>
          </a:p>
          <a:p>
            <a:pPr marL="0" indent="0" algn="just">
              <a:lnSpc>
                <a:spcPct val="170000"/>
              </a:lnSpc>
              <a:spcBef>
                <a:spcPts val="0"/>
              </a:spcBef>
              <a:buNone/>
            </a:pPr>
            <a:r>
              <a:rPr lang="en-US" sz="5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Activity 3 While- reading Activity: </a:t>
            </a:r>
            <a:endParaRPr lang="it-IT" sz="5600" b="1" dirty="0">
              <a:latin typeface="Times New Roman" panose="02020603050405020304" pitchFamily="18" charset="0"/>
              <a:ea typeface="Times New Roman" panose="02020603050405020304" pitchFamily="18" charset="0"/>
              <a:cs typeface="Times New Roman" panose="02020603050405020304" pitchFamily="18" charset="0"/>
            </a:endParaRPr>
          </a:p>
          <a:p>
            <a:pPr marL="0" indent="0" algn="just">
              <a:lnSpc>
                <a:spcPct val="170000"/>
              </a:lnSpc>
              <a:spcBef>
                <a:spcPts val="0"/>
              </a:spcBef>
              <a:buNone/>
            </a:pPr>
            <a:r>
              <a:rPr lang="en-US" sz="56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3.1 Find synonyms for the words: shell, conch, meeting,</a:t>
            </a:r>
            <a:r>
              <a:rPr lang="en-US" sz="5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vivid phantoms</a:t>
            </a:r>
            <a:r>
              <a:rPr lang="en-US" sz="56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endParaRPr lang="it-IT" sz="56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a:p>
            <a:pPr marL="0" indent="0" algn="just">
              <a:lnSpc>
                <a:spcPct val="170000"/>
              </a:lnSpc>
              <a:spcBef>
                <a:spcPts val="0"/>
              </a:spcBef>
              <a:buNone/>
            </a:pPr>
            <a:r>
              <a:rPr lang="en-US" sz="56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Answers:</a:t>
            </a:r>
            <a:r>
              <a:rPr lang="it-IT" sz="56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56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conch =  shell; meeting=a place where many people meet; </a:t>
            </a:r>
            <a:r>
              <a:rPr lang="en-US" sz="5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vivid phantoms</a:t>
            </a:r>
            <a:r>
              <a:rPr lang="en-US" sz="56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 ghosts</a:t>
            </a:r>
          </a:p>
          <a:p>
            <a:pPr marL="0" indent="0" algn="just">
              <a:lnSpc>
                <a:spcPct val="170000"/>
              </a:lnSpc>
              <a:spcBef>
                <a:spcPts val="0"/>
              </a:spcBef>
              <a:buNone/>
            </a:pPr>
            <a:r>
              <a:rPr lang="en-US" sz="56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3.2 Comprehension Questions.</a:t>
            </a:r>
          </a:p>
          <a:p>
            <a:pPr marL="0" indent="0" algn="just">
              <a:lnSpc>
                <a:spcPct val="170000"/>
              </a:lnSpc>
              <a:spcBef>
                <a:spcPts val="0"/>
              </a:spcBef>
              <a:buNone/>
            </a:pPr>
            <a:r>
              <a:rPr lang="en-US" sz="56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Using the text above, answer the questions.</a:t>
            </a:r>
          </a:p>
          <a:p>
            <a:pPr marL="0" indent="0" algn="just">
              <a:lnSpc>
                <a:spcPct val="170000"/>
              </a:lnSpc>
              <a:spcBef>
                <a:spcPts val="0"/>
              </a:spcBef>
              <a:buNone/>
            </a:pPr>
            <a:r>
              <a:rPr lang="en-US" sz="56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1.Where was Ralph pointing  at?</a:t>
            </a:r>
          </a:p>
          <a:p>
            <a:pPr marL="0" indent="0" algn="just">
              <a:lnSpc>
                <a:spcPct val="170000"/>
              </a:lnSpc>
              <a:spcBef>
                <a:spcPts val="0"/>
              </a:spcBef>
              <a:buNone/>
            </a:pPr>
            <a:r>
              <a:rPr lang="en-US" sz="56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2.What did the boys find in the sand?</a:t>
            </a:r>
          </a:p>
          <a:p>
            <a:pPr marL="0" indent="0" algn="just">
              <a:lnSpc>
                <a:spcPct val="170000"/>
              </a:lnSpc>
              <a:spcBef>
                <a:spcPts val="0"/>
              </a:spcBef>
              <a:buNone/>
            </a:pPr>
            <a:r>
              <a:rPr lang="en-US" sz="56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3. For what did the boys use the shell?</a:t>
            </a:r>
          </a:p>
          <a:p>
            <a:pPr marL="0" indent="0" algn="just">
              <a:lnSpc>
                <a:spcPct val="170000"/>
              </a:lnSpc>
              <a:spcBef>
                <a:spcPts val="0"/>
              </a:spcBef>
              <a:buNone/>
            </a:pPr>
            <a:r>
              <a:rPr lang="en-US" sz="56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4. What did Ralph do to make the shell emit sounds?</a:t>
            </a:r>
          </a:p>
          <a:p>
            <a:pPr marL="0" indent="0" algn="just">
              <a:lnSpc>
                <a:spcPct val="170000"/>
              </a:lnSpc>
              <a:spcBef>
                <a:spcPts val="0"/>
              </a:spcBef>
              <a:buNone/>
            </a:pPr>
            <a:r>
              <a:rPr lang="en-US" sz="56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Answers: </a:t>
            </a:r>
          </a:p>
          <a:p>
            <a:pPr marL="0" indent="0" algn="just">
              <a:lnSpc>
                <a:spcPct val="170000"/>
              </a:lnSpc>
              <a:spcBef>
                <a:spcPts val="0"/>
              </a:spcBef>
              <a:buNone/>
            </a:pPr>
            <a:r>
              <a:rPr lang="en-US" sz="56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1. Ralph was pointing at the lagoon.; 2. They found a shell.; 3. They used the shell to call the others.</a:t>
            </a:r>
          </a:p>
          <a:p>
            <a:pPr marL="0" indent="0" algn="just">
              <a:lnSpc>
                <a:spcPct val="170000"/>
              </a:lnSpc>
              <a:spcBef>
                <a:spcPts val="0"/>
              </a:spcBef>
              <a:buNone/>
            </a:pPr>
            <a:r>
              <a:rPr lang="en-US" sz="56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4. Ralph hit the shell with air from his diaphragm.</a:t>
            </a:r>
          </a:p>
          <a:p>
            <a:pPr marL="0" indent="0" algn="just">
              <a:lnSpc>
                <a:spcPct val="170000"/>
              </a:lnSpc>
              <a:spcBef>
                <a:spcPts val="0"/>
              </a:spcBef>
              <a:buNone/>
            </a:pPr>
            <a:r>
              <a:rPr lang="en-US" sz="56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Activity 4. Post- reading Activity</a:t>
            </a:r>
          </a:p>
          <a:p>
            <a:pPr marL="0" indent="0" algn="just">
              <a:lnSpc>
                <a:spcPct val="170000"/>
              </a:lnSpc>
              <a:spcBef>
                <a:spcPts val="0"/>
              </a:spcBef>
              <a:buNone/>
            </a:pPr>
            <a:r>
              <a:rPr lang="en-US" sz="56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Debate on the following </a:t>
            </a:r>
            <a:r>
              <a:rPr lang="en-US" sz="56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statement.’The</a:t>
            </a:r>
            <a:r>
              <a:rPr lang="en-US" sz="56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conch proves more valuable on the island than on someone's back wall’.</a:t>
            </a:r>
          </a:p>
          <a:p>
            <a:pPr marL="0" indent="0" algn="just">
              <a:lnSpc>
                <a:spcPct val="170000"/>
              </a:lnSpc>
              <a:spcBef>
                <a:spcPts val="0"/>
              </a:spcBef>
              <a:buNone/>
            </a:pPr>
            <a:endParaRPr lang="en-US" sz="56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a:p>
            <a:pPr marL="0" indent="0" algn="just">
              <a:lnSpc>
                <a:spcPct val="170000"/>
              </a:lnSpc>
              <a:spcBef>
                <a:spcPts val="0"/>
              </a:spcBef>
              <a:buNone/>
            </a:pPr>
            <a:endParaRPr lang="it-IT" sz="5600" dirty="0">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70000"/>
              </a:lnSpc>
              <a:spcAft>
                <a:spcPts val="800"/>
              </a:spcAft>
            </a:pPr>
            <a:endParaRPr lang="en-US" sz="5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70000"/>
              </a:lnSpc>
              <a:spcAft>
                <a:spcPts val="800"/>
              </a:spcAft>
            </a:pPr>
            <a:endParaRPr lang="en-US" sz="5600" dirty="0">
              <a:solidFill>
                <a:srgbClr val="000000"/>
              </a:solidFill>
              <a:latin typeface="Times New Roman" panose="02020603050405020304" pitchFamily="18" charset="0"/>
              <a:cs typeface="Times New Roman" panose="02020603050405020304" pitchFamily="18" charset="0"/>
            </a:endParaRPr>
          </a:p>
          <a:p>
            <a:pPr algn="just">
              <a:lnSpc>
                <a:spcPct val="170000"/>
              </a:lnSpc>
              <a:spcAft>
                <a:spcPts val="800"/>
              </a:spcAft>
            </a:pPr>
            <a:endParaRPr lang="it-IT" sz="1100" dirty="0"/>
          </a:p>
        </p:txBody>
      </p:sp>
      <p:sp>
        <p:nvSpPr>
          <p:cNvPr id="4" name="Footer Placeholder 3">
            <a:extLst>
              <a:ext uri="{FF2B5EF4-FFF2-40B4-BE49-F238E27FC236}">
                <a16:creationId xmlns:a16="http://schemas.microsoft.com/office/drawing/2014/main" id="{5EC112A7-F00F-4631-B931-FF1934C6D98F}"/>
              </a:ext>
            </a:extLst>
          </p:cNvPr>
          <p:cNvSpPr>
            <a:spLocks noGrp="1"/>
          </p:cNvSpPr>
          <p:nvPr>
            <p:ph type="ftr" sz="quarter" idx="11"/>
          </p:nvPr>
        </p:nvSpPr>
        <p:spPr/>
        <p:txBody>
          <a:bodyPr/>
          <a:lstStyle/>
          <a:p>
            <a:pPr algn="ctr"/>
            <a:r>
              <a:rPr lang="ro-RO" dirty="0"/>
              <a:t>28</a:t>
            </a:r>
            <a:endParaRPr lang="it-IT" dirty="0"/>
          </a:p>
        </p:txBody>
      </p:sp>
    </p:spTree>
    <p:extLst>
      <p:ext uri="{BB962C8B-B14F-4D97-AF65-F5344CB8AC3E}">
        <p14:creationId xmlns:p14="http://schemas.microsoft.com/office/powerpoint/2010/main" val="2881340856"/>
      </p:ext>
    </p:extLst>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spd="slow" advClick="0" advTm="800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p:cNvSpPr txBox="1"/>
          <p:nvPr/>
        </p:nvSpPr>
        <p:spPr>
          <a:xfrm>
            <a:off x="1403648" y="116632"/>
            <a:ext cx="7632848" cy="6332311"/>
          </a:xfrm>
          <a:prstGeom prst="rect">
            <a:avLst/>
          </a:prstGeom>
          <a:noFill/>
        </p:spPr>
        <p:txBody>
          <a:bodyPr wrap="square" rtlCol="0">
            <a:spAutoFit/>
          </a:bodyPr>
          <a:lstStyle/>
          <a:p>
            <a:r>
              <a:rPr lang="en-US" sz="1600" b="1" dirty="0">
                <a:latin typeface="Times New Roman" panose="02020603050405020304" pitchFamily="18" charset="0"/>
                <a:cs typeface="Times New Roman" panose="02020603050405020304" pitchFamily="18" charset="0"/>
              </a:rPr>
              <a:t>The 3rd sequence of techniques</a:t>
            </a:r>
          </a:p>
          <a:p>
            <a:endParaRPr lang="en-US" sz="1400" b="1" dirty="0">
              <a:latin typeface="Times New Roman" panose="02020603050405020304" pitchFamily="18" charset="0"/>
              <a:cs typeface="Times New Roman" panose="02020603050405020304" pitchFamily="18" charset="0"/>
            </a:endParaRPr>
          </a:p>
          <a:p>
            <a:pPr algn="just">
              <a:lnSpc>
                <a:spcPct val="150000"/>
              </a:lnSpc>
            </a:pPr>
            <a:r>
              <a:rPr lang="en-US" sz="1400" b="1" dirty="0">
                <a:latin typeface="Times New Roman" panose="02020603050405020304" pitchFamily="18" charset="0"/>
                <a:cs typeface="Times New Roman" panose="02020603050405020304" pitchFamily="18" charset="0"/>
              </a:rPr>
              <a:t>Activity 1. While -reading Activity</a:t>
            </a:r>
            <a:r>
              <a:rPr lang="en-US" sz="1400" dirty="0">
                <a:latin typeface="Times New Roman" panose="02020603050405020304" pitchFamily="18" charset="0"/>
                <a:cs typeface="Times New Roman" panose="02020603050405020304" pitchFamily="18" charset="0"/>
              </a:rPr>
              <a:t>: Read the text silently. Choose the variant that is correct for each question.</a:t>
            </a:r>
          </a:p>
          <a:p>
            <a:pPr algn="just">
              <a:lnSpc>
                <a:spcPct val="150000"/>
              </a:lnSpc>
            </a:pPr>
            <a:r>
              <a:rPr lang="en-US" sz="1400" dirty="0">
                <a:latin typeface="Times New Roman" panose="02020603050405020304" pitchFamily="18" charset="0"/>
                <a:cs typeface="Times New Roman" panose="02020603050405020304" pitchFamily="18" charset="0"/>
              </a:rPr>
              <a:t>1. How did the children get on the island?</a:t>
            </a:r>
          </a:p>
          <a:p>
            <a:pPr algn="just">
              <a:lnSpc>
                <a:spcPct val="150000"/>
              </a:lnSpc>
            </a:pPr>
            <a:r>
              <a:rPr lang="en-US" sz="1400" dirty="0">
                <a:latin typeface="Times New Roman" panose="02020603050405020304" pitchFamily="18" charset="0"/>
                <a:cs typeface="Times New Roman" panose="02020603050405020304" pitchFamily="18" charset="0"/>
              </a:rPr>
              <a:t>a. their pane was shut down over the ocean  b. their ship was sunk    c. we don’t know</a:t>
            </a:r>
          </a:p>
          <a:p>
            <a:pPr algn="just">
              <a:lnSpc>
                <a:spcPct val="150000"/>
              </a:lnSpc>
            </a:pPr>
            <a:r>
              <a:rPr lang="en-US" sz="1400" dirty="0">
                <a:latin typeface="Times New Roman" panose="02020603050405020304" pitchFamily="18" charset="0"/>
                <a:cs typeface="Times New Roman" panose="02020603050405020304" pitchFamily="18" charset="0"/>
              </a:rPr>
              <a:t>2. How  do Piggy and Ralph call the other boys?</a:t>
            </a:r>
          </a:p>
          <a:p>
            <a:pPr algn="just">
              <a:lnSpc>
                <a:spcPct val="150000"/>
              </a:lnSpc>
            </a:pPr>
            <a:r>
              <a:rPr lang="en-US" sz="1400" dirty="0">
                <a:latin typeface="Times New Roman" panose="02020603050405020304" pitchFamily="18" charset="0"/>
                <a:cs typeface="Times New Roman" panose="02020603050405020304" pitchFamily="18" charset="0"/>
              </a:rPr>
              <a:t>a. They blow into a conch shell                     b. they set up a fire        c. they wave a piece of cloth  </a:t>
            </a:r>
          </a:p>
          <a:p>
            <a:pPr algn="just">
              <a:lnSpc>
                <a:spcPct val="150000"/>
              </a:lnSpc>
            </a:pPr>
            <a:r>
              <a:rPr lang="en-US" sz="1400" dirty="0">
                <a:latin typeface="Times New Roman" panose="02020603050405020304" pitchFamily="18" charset="0"/>
                <a:cs typeface="Times New Roman" panose="02020603050405020304" pitchFamily="18" charset="0"/>
              </a:rPr>
              <a:t>3. What does Jack’s group become?</a:t>
            </a:r>
          </a:p>
          <a:p>
            <a:pPr algn="just">
              <a:lnSpc>
                <a:spcPct val="150000"/>
              </a:lnSpc>
            </a:pPr>
            <a:r>
              <a:rPr lang="en-US" sz="1400" dirty="0">
                <a:latin typeface="Times New Roman" panose="02020603050405020304" pitchFamily="18" charset="0"/>
                <a:cs typeface="Times New Roman" panose="02020603050405020304" pitchFamily="18" charset="0"/>
              </a:rPr>
              <a:t>a. the hunters                                                  b. the littluns                  c. the gatherers</a:t>
            </a:r>
          </a:p>
          <a:p>
            <a:pPr algn="just">
              <a:lnSpc>
                <a:spcPct val="150000"/>
              </a:lnSpc>
            </a:pPr>
            <a:r>
              <a:rPr lang="en-US" sz="1400" dirty="0">
                <a:latin typeface="Times New Roman" panose="02020603050405020304" pitchFamily="18" charset="0"/>
                <a:cs typeface="Times New Roman" panose="02020603050405020304" pitchFamily="18" charset="0"/>
              </a:rPr>
              <a:t>4. Who is the boys’ leader ?</a:t>
            </a:r>
          </a:p>
          <a:p>
            <a:pPr algn="just">
              <a:lnSpc>
                <a:spcPct val="150000"/>
              </a:lnSpc>
            </a:pPr>
            <a:r>
              <a:rPr lang="en-US" sz="1400" dirty="0">
                <a:latin typeface="Times New Roman" panose="02020603050405020304" pitchFamily="18" charset="0"/>
                <a:cs typeface="Times New Roman" panose="02020603050405020304" pitchFamily="18" charset="0"/>
              </a:rPr>
              <a:t>a. Jack                                                             b. Piggy                          c. Ralph</a:t>
            </a:r>
          </a:p>
          <a:p>
            <a:pPr algn="just">
              <a:lnSpc>
                <a:spcPct val="150000"/>
              </a:lnSpc>
            </a:pPr>
            <a:r>
              <a:rPr lang="en-US" sz="1400" b="1" dirty="0">
                <a:latin typeface="Times New Roman" panose="02020603050405020304" pitchFamily="18" charset="0"/>
                <a:cs typeface="Times New Roman" panose="02020603050405020304" pitchFamily="18" charset="0"/>
              </a:rPr>
              <a:t>Answers : </a:t>
            </a:r>
            <a:r>
              <a:rPr lang="en-US" sz="1400" dirty="0">
                <a:latin typeface="Times New Roman" panose="02020603050405020304" pitchFamily="18" charset="0"/>
                <a:cs typeface="Times New Roman" panose="02020603050405020304" pitchFamily="18" charset="0"/>
              </a:rPr>
              <a:t>1a; 2a;3a; 4c</a:t>
            </a:r>
          </a:p>
          <a:p>
            <a:pPr algn="just">
              <a:lnSpc>
                <a:spcPct val="150000"/>
              </a:lnSpc>
            </a:pPr>
            <a:r>
              <a:rPr lang="en-US" sz="1400" b="1" dirty="0">
                <a:latin typeface="Times New Roman" panose="02020603050405020304" pitchFamily="18" charset="0"/>
                <a:cs typeface="Times New Roman" panose="02020603050405020304" pitchFamily="18" charset="0"/>
              </a:rPr>
              <a:t>Activity 2. While -reading Activity: </a:t>
            </a:r>
            <a:r>
              <a:rPr lang="en-US" sz="1400" dirty="0">
                <a:latin typeface="Times New Roman" panose="02020603050405020304" pitchFamily="18" charset="0"/>
                <a:cs typeface="Times New Roman" panose="02020603050405020304" pitchFamily="18" charset="0"/>
              </a:rPr>
              <a:t>Read out the following excerpt and tell. </a:t>
            </a:r>
          </a:p>
          <a:p>
            <a:pPr algn="just">
              <a:lnSpc>
                <a:spcPct val="150000"/>
              </a:lnSpc>
            </a:pPr>
            <a:r>
              <a:rPr lang="en-US" sz="1400" dirty="0">
                <a:latin typeface="Times New Roman" panose="02020603050405020304" pitchFamily="18" charset="0"/>
                <a:cs typeface="Times New Roman" panose="02020603050405020304" pitchFamily="18" charset="0"/>
              </a:rPr>
              <a:t>1. What feelings are shown;</a:t>
            </a:r>
          </a:p>
          <a:p>
            <a:pPr algn="just">
              <a:lnSpc>
                <a:spcPct val="150000"/>
              </a:lnSpc>
            </a:pPr>
            <a:r>
              <a:rPr lang="en-US" sz="1400" dirty="0">
                <a:latin typeface="Times New Roman" panose="02020603050405020304" pitchFamily="18" charset="0"/>
                <a:cs typeface="Times New Roman" panose="02020603050405020304" pitchFamily="18" charset="0"/>
              </a:rPr>
              <a:t>2. How the two boys react to the event;</a:t>
            </a:r>
          </a:p>
          <a:p>
            <a:pPr algn="just">
              <a:lnSpc>
                <a:spcPct val="150000"/>
              </a:lnSpc>
            </a:pPr>
            <a:r>
              <a:rPr lang="en-US" sz="1400" dirty="0">
                <a:latin typeface="Times New Roman" panose="02020603050405020304" pitchFamily="18" charset="0"/>
                <a:cs typeface="Times New Roman" panose="02020603050405020304" pitchFamily="18" charset="0"/>
              </a:rPr>
              <a:t>3. Which one seems merciful.</a:t>
            </a:r>
          </a:p>
          <a:p>
            <a:pPr algn="just">
              <a:lnSpc>
                <a:spcPct val="150000"/>
              </a:lnSpc>
            </a:pPr>
            <a:r>
              <a:rPr lang="en-US" sz="1400" dirty="0">
                <a:solidFill>
                  <a:prstClr val="black"/>
                </a:solidFill>
                <a:latin typeface="Times New Roman" panose="02020603050405020304" pitchFamily="18" charset="0"/>
                <a:cs typeface="Times New Roman" panose="02020603050405020304" pitchFamily="18" charset="0"/>
              </a:rPr>
              <a:t>‘They found a piglet caught in a curtain of creepers, throwing itself at the elastic traces in all the madness of extreme terror. Its voice was thin, needle-sharp and insistent;</a:t>
            </a:r>
            <a:endParaRPr lang="en-US" sz="1400" dirty="0">
              <a:latin typeface="Times New Roman" panose="02020603050405020304" pitchFamily="18" charset="0"/>
              <a:cs typeface="Times New Roman" panose="02020603050405020304" pitchFamily="18" charset="0"/>
            </a:endParaRPr>
          </a:p>
          <a:p>
            <a:pPr algn="just">
              <a:lnSpc>
                <a:spcPct val="150000"/>
              </a:lnSpc>
            </a:pPr>
            <a:endParaRPr lang="en-US" sz="1400" dirty="0">
              <a:latin typeface="Times New Roman" panose="02020603050405020304" pitchFamily="18" charset="0"/>
              <a:cs typeface="Times New Roman" panose="02020603050405020304" pitchFamily="18" charset="0"/>
            </a:endParaRPr>
          </a:p>
        </p:txBody>
      </p:sp>
      <p:sp>
        <p:nvSpPr>
          <p:cNvPr id="3" name="Footer Placeholder 2">
            <a:extLst>
              <a:ext uri="{FF2B5EF4-FFF2-40B4-BE49-F238E27FC236}">
                <a16:creationId xmlns:a16="http://schemas.microsoft.com/office/drawing/2014/main" id="{3767BE8F-C427-42CB-A371-8B655327D16B}"/>
              </a:ext>
            </a:extLst>
          </p:cNvPr>
          <p:cNvSpPr>
            <a:spLocks noGrp="1"/>
          </p:cNvSpPr>
          <p:nvPr>
            <p:ph type="ftr" sz="quarter" idx="11"/>
          </p:nvPr>
        </p:nvSpPr>
        <p:spPr/>
        <p:txBody>
          <a:bodyPr/>
          <a:lstStyle/>
          <a:p>
            <a:pPr algn="ctr"/>
            <a:r>
              <a:rPr lang="ro-RO" dirty="0"/>
              <a:t>29</a:t>
            </a:r>
            <a:endParaRPr lang="it-IT" dirty="0"/>
          </a:p>
        </p:txBody>
      </p:sp>
    </p:spTree>
    <p:extLst>
      <p:ext uri="{BB962C8B-B14F-4D97-AF65-F5344CB8AC3E}">
        <p14:creationId xmlns:p14="http://schemas.microsoft.com/office/powerpoint/2010/main" val="2342388801"/>
      </p:ext>
    </p:extLst>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spd="slow" advClick="0" advTm="800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p:cNvSpPr txBox="1"/>
          <p:nvPr/>
        </p:nvSpPr>
        <p:spPr>
          <a:xfrm>
            <a:off x="1403648" y="116632"/>
            <a:ext cx="7632848" cy="5870646"/>
          </a:xfrm>
          <a:prstGeom prst="rect">
            <a:avLst/>
          </a:prstGeom>
          <a:noFill/>
        </p:spPr>
        <p:txBody>
          <a:bodyPr wrap="square" rtlCol="0">
            <a:spAutoFit/>
          </a:bodyPr>
          <a:lstStyle/>
          <a:p>
            <a:pPr algn="just">
              <a:lnSpc>
                <a:spcPct val="150000"/>
              </a:lnSpc>
            </a:pPr>
            <a:r>
              <a:rPr lang="en-US" sz="1400" dirty="0">
                <a:solidFill>
                  <a:prstClr val="black"/>
                </a:solidFill>
                <a:latin typeface="Times New Roman" panose="02020603050405020304" pitchFamily="18" charset="0"/>
                <a:cs typeface="Times New Roman" panose="02020603050405020304" pitchFamily="18" charset="0"/>
              </a:rPr>
              <a:t>The three boys rushed forward and Jack drew his knife again with a flourish. He raised his arm in the air. There came a pause, a hiatus, the pig continued to scream and the creepers to jerk, and the blade continued to flash at the end of a bony arm</a:t>
            </a:r>
            <a:endParaRPr lang="en-US" sz="1400" dirty="0">
              <a:latin typeface="Times New Roman" panose="02020603050405020304" pitchFamily="18" charset="0"/>
              <a:cs typeface="Times New Roman" panose="02020603050405020304" pitchFamily="18" charset="0"/>
            </a:endParaRPr>
          </a:p>
          <a:p>
            <a:pPr algn="just">
              <a:lnSpc>
                <a:spcPct val="150000"/>
              </a:lnSpc>
            </a:pPr>
            <a:r>
              <a:rPr lang="en-US" sz="1400" dirty="0">
                <a:latin typeface="Times New Roman" panose="02020603050405020304" pitchFamily="18" charset="0"/>
                <a:cs typeface="Times New Roman" panose="02020603050405020304" pitchFamily="18" charset="0"/>
              </a:rPr>
              <a:t>The pause was only long enough for them to understand what an enormity the downward stroke would be. Then the piglet tore loose from the creepers and scurried into the undergrowth. They were left looking at each other and the place of terror. Jack's face was white under the freckles. He noticed that he still held the knife aloft and brought his arm down replacing the blade in the sheath. Then they all three laughed ashamedly and began to climb back to the track. "I was choosing a place," said Jack. "I was just waiting for a moment to decide where to stab him." "You should stick a pig," said Ralph fiercely. "They always talk about sticking a pig." "You cut a pig's throat to let the blood out," said Jack, "otherwise you can't eat the meat."</a:t>
            </a:r>
            <a:endParaRPr lang="en-US" sz="1400" b="1" dirty="0">
              <a:latin typeface="Times New Roman" panose="02020603050405020304" pitchFamily="18" charset="0"/>
              <a:cs typeface="Times New Roman" panose="02020603050405020304" pitchFamily="18" charset="0"/>
            </a:endParaRPr>
          </a:p>
          <a:p>
            <a:pPr algn="just">
              <a:lnSpc>
                <a:spcPct val="150000"/>
              </a:lnSpc>
            </a:pPr>
            <a:r>
              <a:rPr lang="en-US" sz="1400" b="1" dirty="0">
                <a:latin typeface="Times New Roman" panose="02020603050405020304" pitchFamily="18" charset="0"/>
                <a:cs typeface="Times New Roman" panose="02020603050405020304" pitchFamily="18" charset="0"/>
              </a:rPr>
              <a:t>Activity 3.  Post – reading Activity </a:t>
            </a:r>
          </a:p>
          <a:p>
            <a:pPr algn="just">
              <a:lnSpc>
                <a:spcPct val="150000"/>
              </a:lnSpc>
            </a:pPr>
            <a:r>
              <a:rPr lang="en-US" sz="1400" dirty="0">
                <a:latin typeface="Times New Roman" panose="02020603050405020304" pitchFamily="18" charset="0"/>
                <a:cs typeface="Times New Roman" panose="02020603050405020304" pitchFamily="18" charset="0"/>
              </a:rPr>
              <a:t>Answer the following questions:</a:t>
            </a:r>
            <a:endParaRPr lang="it-IT" sz="1400" dirty="0">
              <a:latin typeface="Times New Roman" panose="02020603050405020304" pitchFamily="18" charset="0"/>
              <a:cs typeface="Times New Roman" panose="02020603050405020304" pitchFamily="18" charset="0"/>
            </a:endParaRPr>
          </a:p>
          <a:p>
            <a:pPr algn="just">
              <a:lnSpc>
                <a:spcPct val="150000"/>
              </a:lnSpc>
            </a:pPr>
            <a:r>
              <a:rPr lang="en-US" sz="1400" dirty="0">
                <a:latin typeface="Times New Roman" panose="02020603050405020304" pitchFamily="18" charset="0"/>
                <a:cs typeface="Times New Roman" panose="02020603050405020304" pitchFamily="18" charset="0"/>
              </a:rPr>
              <a:t>1. Why do you think Jack didn’t kill the wild pig?</a:t>
            </a:r>
            <a:endParaRPr lang="it-IT" sz="1400" dirty="0">
              <a:latin typeface="Times New Roman" panose="02020603050405020304" pitchFamily="18" charset="0"/>
              <a:cs typeface="Times New Roman" panose="02020603050405020304" pitchFamily="18" charset="0"/>
            </a:endParaRPr>
          </a:p>
          <a:p>
            <a:pPr algn="just">
              <a:lnSpc>
                <a:spcPct val="150000"/>
              </a:lnSpc>
            </a:pPr>
            <a:r>
              <a:rPr lang="en-US" sz="1400" b="1" dirty="0">
                <a:latin typeface="Times New Roman" panose="02020603050405020304" pitchFamily="18" charset="0"/>
                <a:cs typeface="Times New Roman" panose="02020603050405020304" pitchFamily="18" charset="0"/>
              </a:rPr>
              <a:t>Possible answer</a:t>
            </a:r>
            <a:r>
              <a:rPr lang="en-US" sz="1400" dirty="0">
                <a:latin typeface="Times New Roman" panose="02020603050405020304" pitchFamily="18" charset="0"/>
                <a:cs typeface="Times New Roman" panose="02020603050405020304" pitchFamily="18" charset="0"/>
              </a:rPr>
              <a:t>: I think Jack hesitated to kill the pig because he is too young. As he is so young he still has feelings of mercy and he needs time to be emotionally prepared to do this. Moreover, his words “I was choosing a place“ show that he only masked his inability to kill the pig.</a:t>
            </a:r>
            <a:endParaRPr lang="it-IT" sz="1400" dirty="0">
              <a:latin typeface="Times New Roman" panose="02020603050405020304" pitchFamily="18" charset="0"/>
              <a:cs typeface="Times New Roman" panose="02020603050405020304" pitchFamily="18" charset="0"/>
            </a:endParaRPr>
          </a:p>
          <a:p>
            <a:pPr algn="just">
              <a:lnSpc>
                <a:spcPct val="150000"/>
              </a:lnSpc>
            </a:pPr>
            <a:r>
              <a:rPr lang="en-US" sz="1400" dirty="0">
                <a:latin typeface="Times New Roman" panose="02020603050405020304" pitchFamily="18" charset="0"/>
                <a:cs typeface="Times New Roman" panose="02020603050405020304" pitchFamily="18" charset="0"/>
              </a:rPr>
              <a:t>2. What would you do if you were Jack? Why?</a:t>
            </a:r>
          </a:p>
        </p:txBody>
      </p:sp>
      <p:sp>
        <p:nvSpPr>
          <p:cNvPr id="3" name="Footer Placeholder 2">
            <a:extLst>
              <a:ext uri="{FF2B5EF4-FFF2-40B4-BE49-F238E27FC236}">
                <a16:creationId xmlns:a16="http://schemas.microsoft.com/office/drawing/2014/main" id="{B9CDDAD5-A8A5-442B-BED4-E2F77E29DD98}"/>
              </a:ext>
            </a:extLst>
          </p:cNvPr>
          <p:cNvSpPr>
            <a:spLocks noGrp="1"/>
          </p:cNvSpPr>
          <p:nvPr>
            <p:ph type="ftr" sz="quarter" idx="11"/>
          </p:nvPr>
        </p:nvSpPr>
        <p:spPr/>
        <p:txBody>
          <a:bodyPr/>
          <a:lstStyle/>
          <a:p>
            <a:pPr algn="ctr"/>
            <a:r>
              <a:rPr lang="ro-RO" dirty="0"/>
              <a:t>30</a:t>
            </a:r>
            <a:endParaRPr lang="it-IT" dirty="0"/>
          </a:p>
        </p:txBody>
      </p:sp>
    </p:spTree>
    <p:extLst>
      <p:ext uri="{BB962C8B-B14F-4D97-AF65-F5344CB8AC3E}">
        <p14:creationId xmlns:p14="http://schemas.microsoft.com/office/powerpoint/2010/main" val="1362481635"/>
      </p:ext>
    </p:extLst>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spd="slow" advClick="0" advTm="800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1A80707-4B90-4BBF-A7FD-BBD549ADFDBB}"/>
              </a:ext>
            </a:extLst>
          </p:cNvPr>
          <p:cNvSpPr/>
          <p:nvPr/>
        </p:nvSpPr>
        <p:spPr>
          <a:xfrm>
            <a:off x="1475656" y="0"/>
            <a:ext cx="7668344" cy="5685980"/>
          </a:xfrm>
          <a:prstGeom prst="rect">
            <a:avLst/>
          </a:prstGeom>
        </p:spPr>
        <p:txBody>
          <a:bodyPr wrap="square">
            <a:spAutoFit/>
          </a:bodyPr>
          <a:lstStyle/>
          <a:p>
            <a:pPr algn="just">
              <a:lnSpc>
                <a:spcPct val="150000"/>
              </a:lnSpc>
            </a:pPr>
            <a:r>
              <a:rPr lang="en-US" b="1" dirty="0">
                <a:latin typeface="Times New Roman" panose="02020603050405020304" pitchFamily="18" charset="0"/>
                <a:cs typeface="Times New Roman" panose="02020603050405020304" pitchFamily="18" charset="0"/>
              </a:rPr>
              <a:t>Chapter 2. Fire on the Mountain</a:t>
            </a:r>
          </a:p>
          <a:p>
            <a:pPr algn="just">
              <a:lnSpc>
                <a:spcPct val="150000"/>
              </a:lnSpc>
            </a:pPr>
            <a:endParaRPr lang="en-US" sz="1400" dirty="0">
              <a:latin typeface="Times New Roman" panose="02020603050405020304" pitchFamily="18" charset="0"/>
              <a:cs typeface="Times New Roman" panose="02020603050405020304" pitchFamily="18" charset="0"/>
            </a:endParaRPr>
          </a:p>
          <a:p>
            <a:pPr algn="just">
              <a:lnSpc>
                <a:spcPct val="150000"/>
              </a:lnSpc>
            </a:pPr>
            <a:r>
              <a:rPr lang="en-US" sz="1600" b="1" dirty="0">
                <a:latin typeface="Times New Roman" panose="02020603050405020304" pitchFamily="18" charset="0"/>
                <a:cs typeface="Times New Roman" panose="02020603050405020304" pitchFamily="18" charset="0"/>
              </a:rPr>
              <a:t>The 1st sequence of techniques</a:t>
            </a:r>
          </a:p>
          <a:p>
            <a:pPr algn="just">
              <a:lnSpc>
                <a:spcPct val="150000"/>
              </a:lnSpc>
            </a:pPr>
            <a:endParaRPr lang="en-US" sz="1400" b="1" dirty="0">
              <a:latin typeface="Times New Roman" panose="02020603050405020304" pitchFamily="18" charset="0"/>
              <a:cs typeface="Times New Roman" panose="02020603050405020304" pitchFamily="18" charset="0"/>
            </a:endParaRPr>
          </a:p>
          <a:p>
            <a:pPr algn="just">
              <a:lnSpc>
                <a:spcPct val="150000"/>
              </a:lnSpc>
            </a:pPr>
            <a:r>
              <a:rPr lang="en-US" sz="1400" b="1" dirty="0">
                <a:latin typeface="Times New Roman" panose="02020603050405020304" pitchFamily="18" charset="0"/>
                <a:cs typeface="Times New Roman" panose="02020603050405020304" pitchFamily="18" charset="0"/>
              </a:rPr>
              <a:t>Activity 1.  Pre-reading Activity. Brainstorming</a:t>
            </a:r>
          </a:p>
          <a:p>
            <a:pPr algn="just">
              <a:lnSpc>
                <a:spcPct val="150000"/>
              </a:lnSpc>
            </a:pPr>
            <a:r>
              <a:rPr lang="en-US" sz="1400" dirty="0">
                <a:latin typeface="Times New Roman" panose="02020603050405020304" pitchFamily="18" charset="0"/>
                <a:cs typeface="Times New Roman" panose="02020603050405020304" pitchFamily="18" charset="0"/>
              </a:rPr>
              <a:t>Knowing what the children do in the first chapter, what do you think that they will do next?</a:t>
            </a:r>
          </a:p>
          <a:p>
            <a:pPr algn="just">
              <a:lnSpc>
                <a:spcPct val="150000"/>
              </a:lnSpc>
            </a:pPr>
            <a:r>
              <a:rPr lang="en-US" sz="1400" b="1" dirty="0">
                <a:latin typeface="Times New Roman" panose="02020603050405020304" pitchFamily="18" charset="0"/>
                <a:cs typeface="Times New Roman" panose="02020603050405020304" pitchFamily="18" charset="0"/>
              </a:rPr>
              <a:t>Activity 2.While- reading Activity. </a:t>
            </a:r>
          </a:p>
          <a:p>
            <a:pPr algn="just">
              <a:lnSpc>
                <a:spcPct val="150000"/>
              </a:lnSpc>
            </a:pPr>
            <a:r>
              <a:rPr lang="en-US" sz="1400" dirty="0">
                <a:latin typeface="Times New Roman" panose="02020603050405020304" pitchFamily="18" charset="0"/>
                <a:cs typeface="Times New Roman" panose="02020603050405020304" pitchFamily="18" charset="0"/>
              </a:rPr>
              <a:t>2.1 The following text is given to students and they are asked to</a:t>
            </a:r>
          </a:p>
          <a:p>
            <a:pPr algn="just">
              <a:lnSpc>
                <a:spcPct val="150000"/>
              </a:lnSpc>
            </a:pPr>
            <a:r>
              <a:rPr lang="en-US" sz="1400" dirty="0">
                <a:latin typeface="Times New Roman" panose="02020603050405020304" pitchFamily="18" charset="0"/>
                <a:cs typeface="Times New Roman" panose="02020603050405020304" pitchFamily="18" charset="0"/>
              </a:rPr>
              <a:t>1. skim the text for the gist</a:t>
            </a:r>
          </a:p>
          <a:p>
            <a:pPr algn="just">
              <a:lnSpc>
                <a:spcPct val="150000"/>
              </a:lnSpc>
            </a:pPr>
            <a:r>
              <a:rPr lang="en-US" sz="1400" dirty="0">
                <a:latin typeface="Times New Roman" panose="02020603050405020304" pitchFamily="18" charset="0"/>
                <a:cs typeface="Times New Roman" panose="02020603050405020304" pitchFamily="18" charset="0"/>
              </a:rPr>
              <a:t>2. identify the sentences that show the purpose of the children’s action</a:t>
            </a:r>
          </a:p>
          <a:p>
            <a:pPr algn="just">
              <a:lnSpc>
                <a:spcPct val="150000"/>
              </a:lnSpc>
            </a:pPr>
            <a:r>
              <a:rPr lang="en-US" sz="1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"There's another thing. We can help them to find us. If a ship comes near the island they may not notice us. So we must make smoke on top of the mountain. We must make a fire." "A fire! Make a fire!" At once half the boys were on their feet. Jack clamored among them, the conch forgotten. "Come on! Follow me!" The space under the palm trees was full of noise and movement. Ralph was on his feet too, shouting for quiet, but no one heard him. All at once the crowd swayed toward the island and was gone--following Jack. Even the tiny children went and did their best among the leaves and broken branches.</a:t>
            </a:r>
            <a:endParaRPr lang="en-US" sz="1400" dirty="0">
              <a:latin typeface="Times New Roman" panose="02020603050405020304" pitchFamily="18" charset="0"/>
              <a:cs typeface="Times New Roman" panose="02020603050405020304" pitchFamily="18" charset="0"/>
            </a:endParaRPr>
          </a:p>
          <a:p>
            <a:pPr algn="just">
              <a:lnSpc>
                <a:spcPct val="150000"/>
              </a:lnSpc>
            </a:pPr>
            <a:endParaRPr lang="en-US" sz="1400" dirty="0">
              <a:latin typeface="Times New Roman" panose="02020603050405020304" pitchFamily="18" charset="0"/>
              <a:cs typeface="Times New Roman" panose="02020603050405020304" pitchFamily="18" charset="0"/>
            </a:endParaRPr>
          </a:p>
        </p:txBody>
      </p:sp>
      <p:sp>
        <p:nvSpPr>
          <p:cNvPr id="4" name="Footer Placeholder 3">
            <a:extLst>
              <a:ext uri="{FF2B5EF4-FFF2-40B4-BE49-F238E27FC236}">
                <a16:creationId xmlns:a16="http://schemas.microsoft.com/office/drawing/2014/main" id="{53B17DB0-AD47-4E42-8101-B0730F71CB61}"/>
              </a:ext>
            </a:extLst>
          </p:cNvPr>
          <p:cNvSpPr>
            <a:spLocks noGrp="1"/>
          </p:cNvSpPr>
          <p:nvPr>
            <p:ph type="ftr" sz="quarter" idx="11"/>
          </p:nvPr>
        </p:nvSpPr>
        <p:spPr/>
        <p:txBody>
          <a:bodyPr/>
          <a:lstStyle/>
          <a:p>
            <a:pPr algn="ctr"/>
            <a:r>
              <a:rPr lang="ro-RO" dirty="0"/>
              <a:t>31</a:t>
            </a:r>
            <a:endParaRPr lang="it-IT" dirty="0"/>
          </a:p>
        </p:txBody>
      </p:sp>
    </p:spTree>
    <p:extLst>
      <p:ext uri="{BB962C8B-B14F-4D97-AF65-F5344CB8AC3E}">
        <p14:creationId xmlns:p14="http://schemas.microsoft.com/office/powerpoint/2010/main" val="287906812"/>
      </p:ext>
    </p:extLst>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spd="slow" advClick="0" advTm="800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475656" y="188640"/>
            <a:ext cx="7488832" cy="5874750"/>
          </a:xfrm>
          <a:prstGeom prst="rect">
            <a:avLst/>
          </a:prstGeom>
          <a:noFill/>
        </p:spPr>
        <p:txBody>
          <a:bodyPr wrap="square" rtlCol="0">
            <a:spAutoFit/>
          </a:bodyPr>
          <a:lstStyle/>
          <a:p>
            <a:pPr algn="just">
              <a:lnSpc>
                <a:spcPct val="150000"/>
              </a:lnSpc>
              <a:spcAft>
                <a:spcPts val="800"/>
              </a:spcAft>
            </a:pPr>
            <a:r>
              <a:rPr lang="en-US" sz="1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Ralph was left, holding the conch, with no one but Piggy. Piggy's breathing was quite restored. "Like kids!" he said scornfully. "Acting like a crowd of kids!" Ralph looked at him doubtfully and laid the conch on the tree trunk. "I bet it's gone tea-time," said Piggy. "What do they think they're going to do on that mountain?" He caressed the shell respectfully, then stopped and looked up. "Ralph! Hey! Where you going?" Ralph was already clambering over the first smashed swathes of the scar. A long way ahead of him was crashing and laughter. Piggy watched him in disgust. "Like a crowd of kids--" He sighed, bent, and laced up his shoes. The noise of the errant assembly faded up the mountain. Then, with the martyred expression of a parent who has to keep up with the senseless ebullience of the children, he picked up the conch, turned toward the forest, and began to pick his way over the tumbled scar. Below the other side of the mountain top was a platform of forest. Once more Ralph found himself making the cupping gesture. "Down there we could get as much wood as we want." Jack nodded and pulled at his </a:t>
            </a:r>
            <a:r>
              <a:rPr lang="en-US" sz="1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underlip</a:t>
            </a:r>
            <a:r>
              <a:rPr lang="en-US" sz="1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Starting perhaps a hundred feet below them on the steeper side of the mountain, the patch might have been designed expressly for fuel. Trees, forced by the damp heat, found too little soil for full growth, fell early and decayed: creepers cradled them, and new saplings searched a way up. Jack turned to the choir, who stood ready. Their black caps of maintenance were slid over one ear like berets. "We'll build a pile. Come on."</a:t>
            </a:r>
            <a:r>
              <a:rPr lang="en-US" sz="1400" dirty="0">
                <a:latin typeface="Times New Roman" panose="02020603050405020304" pitchFamily="18" charset="0"/>
                <a:cs typeface="Times New Roman" panose="02020603050405020304" pitchFamily="18" charset="0"/>
              </a:rPr>
              <a:t> They found the likeliest path down and began tugging at the dead wood. And the small boys who had reached the top came sliding too till everyone but Piggy was busy. </a:t>
            </a:r>
            <a:endParaRPr lang="it-IT" sz="14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Footer Placeholder 3">
            <a:extLst>
              <a:ext uri="{FF2B5EF4-FFF2-40B4-BE49-F238E27FC236}">
                <a16:creationId xmlns:a16="http://schemas.microsoft.com/office/drawing/2014/main" id="{52699D20-76B8-4986-A264-5E81B6C47683}"/>
              </a:ext>
            </a:extLst>
          </p:cNvPr>
          <p:cNvSpPr>
            <a:spLocks noGrp="1"/>
          </p:cNvSpPr>
          <p:nvPr>
            <p:ph type="ftr" sz="quarter" idx="11"/>
          </p:nvPr>
        </p:nvSpPr>
        <p:spPr/>
        <p:txBody>
          <a:bodyPr/>
          <a:lstStyle/>
          <a:p>
            <a:pPr algn="ctr"/>
            <a:r>
              <a:rPr lang="ro-RO" dirty="0"/>
              <a:t>32</a:t>
            </a:r>
            <a:endParaRPr lang="it-IT" dirty="0"/>
          </a:p>
        </p:txBody>
      </p:sp>
    </p:spTree>
    <p:extLst>
      <p:ext uri="{BB962C8B-B14F-4D97-AF65-F5344CB8AC3E}">
        <p14:creationId xmlns:p14="http://schemas.microsoft.com/office/powerpoint/2010/main" val="2985186549"/>
      </p:ext>
    </p:extLst>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spd="slow" advClick="0" advTm="800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403648" y="116632"/>
            <a:ext cx="7632848" cy="5732147"/>
          </a:xfrm>
          <a:prstGeom prst="rect">
            <a:avLst/>
          </a:prstGeom>
          <a:noFill/>
        </p:spPr>
        <p:txBody>
          <a:bodyPr wrap="square" rtlCol="0">
            <a:spAutoFit/>
          </a:bodyPr>
          <a:lstStyle/>
          <a:p>
            <a:pPr algn="just">
              <a:lnSpc>
                <a:spcPct val="150000"/>
              </a:lnSpc>
            </a:pPr>
            <a:r>
              <a:rPr lang="en-US" sz="1400" dirty="0">
                <a:latin typeface="Times New Roman" panose="02020603050405020304" pitchFamily="18" charset="0"/>
                <a:cs typeface="Times New Roman" panose="02020603050405020304" pitchFamily="18" charset="0"/>
              </a:rPr>
              <a:t>Most of the wood was so rotten that when they pulled, it broke up into a shower of fragments and woodlice and decay; but some trunks came out in one piece. The twins, Sam 'n Eric, were the first to get a likely log but they could do nothing till Ralph, Jack, Simon, Roger and Maurice found room for a hand-hold. Then they inched the grotesque dead thing up the rock and toppled it over on top.</a:t>
            </a:r>
          </a:p>
          <a:p>
            <a:pPr algn="just"/>
            <a:endParaRPr lang="en-US" sz="1200" b="1" dirty="0"/>
          </a:p>
          <a:p>
            <a:pPr algn="just">
              <a:lnSpc>
                <a:spcPct val="150000"/>
              </a:lnSpc>
            </a:pPr>
            <a:r>
              <a:rPr lang="en-US" sz="1400" b="1" dirty="0">
                <a:latin typeface="Times New Roman" panose="02020603050405020304" pitchFamily="18" charset="0"/>
                <a:cs typeface="Times New Roman" panose="02020603050405020304" pitchFamily="18" charset="0"/>
              </a:rPr>
              <a:t>2.2  Comprehension Questions. </a:t>
            </a:r>
            <a:r>
              <a:rPr lang="en-US" sz="1400" dirty="0">
                <a:latin typeface="Times New Roman" panose="02020603050405020304" pitchFamily="18" charset="0"/>
                <a:cs typeface="Times New Roman" panose="02020603050405020304" pitchFamily="18" charset="0"/>
              </a:rPr>
              <a:t>Using the text above, answer the following questions:</a:t>
            </a:r>
          </a:p>
          <a:p>
            <a:pPr lvl="0" algn="just">
              <a:lnSpc>
                <a:spcPct val="150000"/>
              </a:lnSpc>
            </a:pPr>
            <a:r>
              <a:rPr lang="en-US" sz="1400" dirty="0">
                <a:latin typeface="Times New Roman" panose="02020603050405020304" pitchFamily="18" charset="0"/>
                <a:cs typeface="Times New Roman" panose="02020603050405020304" pitchFamily="18" charset="0"/>
              </a:rPr>
              <a:t>1. Who helped the twins to get the log?</a:t>
            </a:r>
            <a:endParaRPr lang="it-IT" sz="1400" dirty="0">
              <a:latin typeface="Times New Roman" panose="02020603050405020304" pitchFamily="18" charset="0"/>
              <a:cs typeface="Times New Roman" panose="02020603050405020304" pitchFamily="18" charset="0"/>
            </a:endParaRPr>
          </a:p>
          <a:p>
            <a:pPr algn="just">
              <a:lnSpc>
                <a:spcPct val="150000"/>
              </a:lnSpc>
            </a:pPr>
            <a:r>
              <a:rPr lang="en-US" sz="1400" b="1" dirty="0">
                <a:latin typeface="Times New Roman" panose="02020603050405020304" pitchFamily="18" charset="0"/>
                <a:cs typeface="Times New Roman" panose="02020603050405020304" pitchFamily="18" charset="0"/>
              </a:rPr>
              <a:t> Answer: </a:t>
            </a:r>
            <a:r>
              <a:rPr lang="en-US" sz="1400" dirty="0">
                <a:latin typeface="Times New Roman" panose="02020603050405020304" pitchFamily="18" charset="0"/>
                <a:cs typeface="Times New Roman" panose="02020603050405020304" pitchFamily="18" charset="0"/>
              </a:rPr>
              <a:t>The characters that helped Sam and Eric are Jack, Ralph , Simon, Roger and Maurice. </a:t>
            </a:r>
            <a:endParaRPr lang="it-IT" sz="1400" dirty="0">
              <a:latin typeface="Times New Roman" panose="02020603050405020304" pitchFamily="18" charset="0"/>
              <a:cs typeface="Times New Roman" panose="02020603050405020304" pitchFamily="18" charset="0"/>
            </a:endParaRPr>
          </a:p>
          <a:p>
            <a:pPr lvl="0" algn="just">
              <a:lnSpc>
                <a:spcPct val="150000"/>
              </a:lnSpc>
            </a:pPr>
            <a:r>
              <a:rPr lang="en-US" sz="1400" dirty="0">
                <a:latin typeface="Times New Roman" panose="02020603050405020304" pitchFamily="18" charset="0"/>
                <a:cs typeface="Times New Roman" panose="02020603050405020304" pitchFamily="18" charset="0"/>
              </a:rPr>
              <a:t>2. How did they plan to signal the ships and planes so that they could get rescued ?</a:t>
            </a:r>
            <a:endParaRPr lang="it-IT" sz="1400" dirty="0">
              <a:latin typeface="Times New Roman" panose="02020603050405020304" pitchFamily="18" charset="0"/>
              <a:cs typeface="Times New Roman" panose="02020603050405020304" pitchFamily="18" charset="0"/>
            </a:endParaRPr>
          </a:p>
          <a:p>
            <a:pPr algn="just">
              <a:lnSpc>
                <a:spcPct val="150000"/>
              </a:lnSpc>
            </a:pPr>
            <a:r>
              <a:rPr lang="en-US" sz="1400" b="1" dirty="0">
                <a:latin typeface="Times New Roman" panose="02020603050405020304" pitchFamily="18" charset="0"/>
                <a:cs typeface="Times New Roman" panose="02020603050405020304" pitchFamily="18" charset="0"/>
              </a:rPr>
              <a:t>Answer: </a:t>
            </a:r>
            <a:r>
              <a:rPr lang="en-US" sz="1400" dirty="0">
                <a:latin typeface="Times New Roman" panose="02020603050405020304" pitchFamily="18" charset="0"/>
                <a:cs typeface="Times New Roman" panose="02020603050405020304" pitchFamily="18" charset="0"/>
              </a:rPr>
              <a:t>They planned to build a fire.</a:t>
            </a:r>
            <a:endParaRPr lang="it-IT" sz="1400" dirty="0">
              <a:latin typeface="Times New Roman" panose="02020603050405020304" pitchFamily="18" charset="0"/>
              <a:cs typeface="Times New Roman" panose="02020603050405020304" pitchFamily="18" charset="0"/>
            </a:endParaRPr>
          </a:p>
          <a:p>
            <a:pPr lvl="0" algn="just">
              <a:lnSpc>
                <a:spcPct val="150000"/>
              </a:lnSpc>
            </a:pPr>
            <a:r>
              <a:rPr lang="en-US" sz="1400" dirty="0">
                <a:latin typeface="Times New Roman" panose="02020603050405020304" pitchFamily="18" charset="0"/>
                <a:cs typeface="Times New Roman" panose="02020603050405020304" pitchFamily="18" charset="0"/>
              </a:rPr>
              <a:t>3. How most of the wood was?</a:t>
            </a:r>
            <a:endParaRPr lang="it-IT" sz="1400" dirty="0">
              <a:latin typeface="Times New Roman" panose="02020603050405020304" pitchFamily="18" charset="0"/>
              <a:cs typeface="Times New Roman" panose="02020603050405020304" pitchFamily="18" charset="0"/>
            </a:endParaRPr>
          </a:p>
          <a:p>
            <a:pPr algn="just">
              <a:lnSpc>
                <a:spcPct val="150000"/>
              </a:lnSpc>
            </a:pPr>
            <a:r>
              <a:rPr lang="en-US" sz="1400" b="1" dirty="0">
                <a:latin typeface="Times New Roman" panose="02020603050405020304" pitchFamily="18" charset="0"/>
                <a:cs typeface="Times New Roman" panose="02020603050405020304" pitchFamily="18" charset="0"/>
              </a:rPr>
              <a:t>Answer: </a:t>
            </a:r>
            <a:r>
              <a:rPr lang="en-US" sz="1400" dirty="0">
                <a:latin typeface="Times New Roman" panose="02020603050405020304" pitchFamily="18" charset="0"/>
                <a:cs typeface="Times New Roman" panose="02020603050405020304" pitchFamily="18" charset="0"/>
              </a:rPr>
              <a:t>The wood was very rotten.</a:t>
            </a:r>
            <a:endParaRPr lang="it-IT" sz="1400" dirty="0">
              <a:latin typeface="Times New Roman" panose="02020603050405020304" pitchFamily="18" charset="0"/>
              <a:cs typeface="Times New Roman" panose="02020603050405020304" pitchFamily="18" charset="0"/>
            </a:endParaRPr>
          </a:p>
          <a:p>
            <a:pPr lvl="0" algn="just">
              <a:lnSpc>
                <a:spcPct val="150000"/>
              </a:lnSpc>
            </a:pPr>
            <a:r>
              <a:rPr lang="en-US" sz="1400" dirty="0">
                <a:latin typeface="Times New Roman" panose="02020603050405020304" pitchFamily="18" charset="0"/>
                <a:cs typeface="Times New Roman" panose="02020603050405020304" pitchFamily="18" charset="0"/>
              </a:rPr>
              <a:t>4. What happened with the rotten wood when they tried to pull it out?</a:t>
            </a:r>
            <a:endParaRPr lang="it-IT" sz="1400" dirty="0">
              <a:latin typeface="Times New Roman" panose="02020603050405020304" pitchFamily="18" charset="0"/>
              <a:cs typeface="Times New Roman" panose="02020603050405020304" pitchFamily="18" charset="0"/>
            </a:endParaRPr>
          </a:p>
          <a:p>
            <a:pPr algn="just">
              <a:lnSpc>
                <a:spcPct val="150000"/>
              </a:lnSpc>
            </a:pPr>
            <a:r>
              <a:rPr lang="en-US" sz="1400" b="1" dirty="0">
                <a:solidFill>
                  <a:prstClr val="black"/>
                </a:solidFill>
                <a:latin typeface="Times New Roman" panose="02020603050405020304" pitchFamily="18" charset="0"/>
                <a:cs typeface="Times New Roman" panose="02020603050405020304" pitchFamily="18" charset="0"/>
              </a:rPr>
              <a:t>Answer: </a:t>
            </a:r>
            <a:r>
              <a:rPr lang="en-US" sz="1400" dirty="0">
                <a:latin typeface="Times New Roman" panose="02020603050405020304" pitchFamily="18" charset="0"/>
                <a:cs typeface="Times New Roman" panose="02020603050405020304" pitchFamily="18" charset="0"/>
              </a:rPr>
              <a:t>The rotten wood started to break into pieces.</a:t>
            </a:r>
            <a:endParaRPr lang="it-IT" sz="1400" dirty="0">
              <a:latin typeface="Times New Roman" panose="02020603050405020304" pitchFamily="18" charset="0"/>
              <a:cs typeface="Times New Roman" panose="02020603050405020304" pitchFamily="18" charset="0"/>
            </a:endParaRPr>
          </a:p>
          <a:p>
            <a:pPr lvl="0" algn="just">
              <a:lnSpc>
                <a:spcPct val="150000"/>
              </a:lnSpc>
            </a:pPr>
            <a:r>
              <a:rPr lang="en-US" sz="1400" dirty="0">
                <a:latin typeface="Times New Roman" panose="02020603050405020304" pitchFamily="18" charset="0"/>
                <a:cs typeface="Times New Roman" panose="02020603050405020304" pitchFamily="18" charset="0"/>
              </a:rPr>
              <a:t>5. How did Piggy think the boys acted like ?</a:t>
            </a:r>
            <a:endParaRPr lang="it-IT" sz="1400" dirty="0">
              <a:latin typeface="Times New Roman" panose="02020603050405020304" pitchFamily="18" charset="0"/>
              <a:cs typeface="Times New Roman" panose="02020603050405020304" pitchFamily="18" charset="0"/>
            </a:endParaRPr>
          </a:p>
          <a:p>
            <a:pPr algn="just">
              <a:lnSpc>
                <a:spcPct val="150000"/>
              </a:lnSpc>
            </a:pPr>
            <a:r>
              <a:rPr lang="en-US" sz="1400" b="1" dirty="0">
                <a:solidFill>
                  <a:prstClr val="black"/>
                </a:solidFill>
                <a:latin typeface="Times New Roman" panose="02020603050405020304" pitchFamily="18" charset="0"/>
                <a:cs typeface="Times New Roman" panose="02020603050405020304" pitchFamily="18" charset="0"/>
              </a:rPr>
              <a:t>Answer: </a:t>
            </a:r>
            <a:r>
              <a:rPr lang="en-US" sz="1400" dirty="0">
                <a:latin typeface="Times New Roman" panose="02020603050405020304" pitchFamily="18" charset="0"/>
                <a:cs typeface="Times New Roman" panose="02020603050405020304" pitchFamily="18" charset="0"/>
              </a:rPr>
              <a:t>Piggy thought they acted like kids, “like a crowd of kids”.</a:t>
            </a:r>
            <a:endParaRPr lang="it-IT" sz="1400" dirty="0">
              <a:latin typeface="Times New Roman" panose="02020603050405020304" pitchFamily="18" charset="0"/>
              <a:cs typeface="Times New Roman" panose="02020603050405020304" pitchFamily="18" charset="0"/>
            </a:endParaRPr>
          </a:p>
          <a:p>
            <a:pPr lvl="0" algn="just">
              <a:lnSpc>
                <a:spcPct val="150000"/>
              </a:lnSpc>
            </a:pPr>
            <a:r>
              <a:rPr lang="en-US" sz="1400" dirty="0">
                <a:latin typeface="Times New Roman" panose="02020603050405020304" pitchFamily="18" charset="0"/>
                <a:cs typeface="Times New Roman" panose="02020603050405020304" pitchFamily="18" charset="0"/>
              </a:rPr>
              <a:t>6. Who were the first to find a likely log?</a:t>
            </a:r>
            <a:endParaRPr lang="it-IT" sz="1400" dirty="0">
              <a:latin typeface="Times New Roman" panose="02020603050405020304" pitchFamily="18" charset="0"/>
              <a:cs typeface="Times New Roman" panose="02020603050405020304" pitchFamily="18" charset="0"/>
            </a:endParaRPr>
          </a:p>
          <a:p>
            <a:pPr algn="just">
              <a:lnSpc>
                <a:spcPct val="150000"/>
              </a:lnSpc>
            </a:pPr>
            <a:r>
              <a:rPr lang="en-US" sz="1400" b="1" dirty="0">
                <a:solidFill>
                  <a:prstClr val="black"/>
                </a:solidFill>
                <a:latin typeface="Times New Roman" panose="02020603050405020304" pitchFamily="18" charset="0"/>
                <a:cs typeface="Times New Roman" panose="02020603050405020304" pitchFamily="18" charset="0"/>
              </a:rPr>
              <a:t>Answer: </a:t>
            </a:r>
            <a:r>
              <a:rPr lang="en-US" sz="1400" dirty="0">
                <a:latin typeface="Times New Roman" panose="02020603050405020304" pitchFamily="18" charset="0"/>
                <a:cs typeface="Times New Roman" panose="02020603050405020304" pitchFamily="18" charset="0"/>
              </a:rPr>
              <a:t>Sam and Eric were the first to get a likely log.</a:t>
            </a:r>
            <a:endParaRPr lang="it-IT" sz="1400" dirty="0">
              <a:latin typeface="Times New Roman" panose="02020603050405020304" pitchFamily="18" charset="0"/>
              <a:cs typeface="Times New Roman" panose="02020603050405020304" pitchFamily="18" charset="0"/>
            </a:endParaRPr>
          </a:p>
        </p:txBody>
      </p:sp>
      <p:sp>
        <p:nvSpPr>
          <p:cNvPr id="4" name="Footer Placeholder 3">
            <a:extLst>
              <a:ext uri="{FF2B5EF4-FFF2-40B4-BE49-F238E27FC236}">
                <a16:creationId xmlns:a16="http://schemas.microsoft.com/office/drawing/2014/main" id="{19034B67-C1CA-4A92-8434-CEF4250697CA}"/>
              </a:ext>
            </a:extLst>
          </p:cNvPr>
          <p:cNvSpPr>
            <a:spLocks noGrp="1"/>
          </p:cNvSpPr>
          <p:nvPr>
            <p:ph type="ftr" sz="quarter" idx="11"/>
          </p:nvPr>
        </p:nvSpPr>
        <p:spPr/>
        <p:txBody>
          <a:bodyPr/>
          <a:lstStyle/>
          <a:p>
            <a:pPr algn="ctr"/>
            <a:r>
              <a:rPr lang="ro-RO" dirty="0"/>
              <a:t>33</a:t>
            </a:r>
            <a:endParaRPr lang="it-IT" dirty="0"/>
          </a:p>
        </p:txBody>
      </p:sp>
    </p:spTree>
    <p:extLst>
      <p:ext uri="{BB962C8B-B14F-4D97-AF65-F5344CB8AC3E}">
        <p14:creationId xmlns:p14="http://schemas.microsoft.com/office/powerpoint/2010/main" val="2862409759"/>
      </p:ext>
    </p:extLst>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spd="slow" advClick="0" advTm="800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09D6A08-3EFE-4918-9426-2D2E5BC710ED}"/>
              </a:ext>
            </a:extLst>
          </p:cNvPr>
          <p:cNvSpPr/>
          <p:nvPr/>
        </p:nvSpPr>
        <p:spPr>
          <a:xfrm>
            <a:off x="1331640" y="116632"/>
            <a:ext cx="7704856" cy="5547481"/>
          </a:xfrm>
          <a:prstGeom prst="rect">
            <a:avLst/>
          </a:prstGeom>
        </p:spPr>
        <p:txBody>
          <a:bodyPr wrap="square">
            <a:spAutoFit/>
          </a:bodyPr>
          <a:lstStyle/>
          <a:p>
            <a:pPr algn="just">
              <a:lnSpc>
                <a:spcPct val="150000"/>
              </a:lnSpc>
            </a:pPr>
            <a:r>
              <a:rPr lang="en-US" sz="1400" dirty="0">
                <a:latin typeface="Times New Roman" panose="02020603050405020304" pitchFamily="18" charset="0"/>
                <a:cs typeface="Times New Roman" panose="02020603050405020304" pitchFamily="18" charset="0"/>
              </a:rPr>
              <a:t>2.3 Choose the correct variant.</a:t>
            </a:r>
          </a:p>
          <a:p>
            <a:pPr algn="just">
              <a:lnSpc>
                <a:spcPct val="150000"/>
              </a:lnSpc>
            </a:pPr>
            <a:r>
              <a:rPr lang="en-US" sz="1400" dirty="0">
                <a:latin typeface="Times New Roman" panose="02020603050405020304" pitchFamily="18" charset="0"/>
                <a:cs typeface="Times New Roman" panose="02020603050405020304" pitchFamily="18" charset="0"/>
              </a:rPr>
              <a:t> 1. What do they use to light the fire?</a:t>
            </a:r>
          </a:p>
          <a:p>
            <a:pPr algn="just">
              <a:lnSpc>
                <a:spcPct val="150000"/>
              </a:lnSpc>
            </a:pPr>
            <a:r>
              <a:rPr lang="en-US" sz="1400" dirty="0">
                <a:latin typeface="Times New Roman" panose="02020603050405020304" pitchFamily="18" charset="0"/>
                <a:cs typeface="Times New Roman" panose="02020603050405020304" pitchFamily="18" charset="0"/>
              </a:rPr>
              <a:t> a. a piece of glass found in the forest       b. flint                                   c. Piggy’s glasses</a:t>
            </a:r>
          </a:p>
          <a:p>
            <a:pPr algn="just">
              <a:lnSpc>
                <a:spcPct val="150000"/>
              </a:lnSpc>
            </a:pPr>
            <a:r>
              <a:rPr lang="en-US" sz="1400" dirty="0">
                <a:latin typeface="Times New Roman" panose="02020603050405020304" pitchFamily="18" charset="0"/>
                <a:cs typeface="Times New Roman" panose="02020603050405020304" pitchFamily="18" charset="0"/>
              </a:rPr>
              <a:t> 2. Who gets to speak at the meeting?</a:t>
            </a:r>
          </a:p>
          <a:p>
            <a:pPr algn="just">
              <a:lnSpc>
                <a:spcPct val="150000"/>
              </a:lnSpc>
            </a:pPr>
            <a:r>
              <a:rPr lang="en-US" sz="1400" dirty="0">
                <a:latin typeface="Times New Roman" panose="02020603050405020304" pitchFamily="18" charset="0"/>
                <a:cs typeface="Times New Roman" panose="02020603050405020304" pitchFamily="18" charset="0"/>
              </a:rPr>
              <a:t> a. who wants                                            b. who is asked by Ralph       c. who is holding the conch</a:t>
            </a:r>
          </a:p>
          <a:p>
            <a:pPr algn="just">
              <a:lnSpc>
                <a:spcPct val="150000"/>
              </a:lnSpc>
            </a:pPr>
            <a:r>
              <a:rPr lang="en-US" sz="1400" dirty="0">
                <a:latin typeface="Times New Roman" panose="02020603050405020304" pitchFamily="18" charset="0"/>
                <a:cs typeface="Times New Roman" panose="02020603050405020304" pitchFamily="18" charset="0"/>
              </a:rPr>
              <a:t> 3. Who says that the most important thing is to keep a signal fire going so they can be rescued?</a:t>
            </a:r>
          </a:p>
          <a:p>
            <a:pPr algn="just">
              <a:lnSpc>
                <a:spcPct val="150000"/>
              </a:lnSpc>
            </a:pPr>
            <a:r>
              <a:rPr lang="en-US" sz="1400" dirty="0">
                <a:latin typeface="Times New Roman" panose="02020603050405020304" pitchFamily="18" charset="0"/>
                <a:cs typeface="Times New Roman" panose="02020603050405020304" pitchFamily="18" charset="0"/>
              </a:rPr>
              <a:t> a. Ralph                                                    b. Piggy                                  c. Eric</a:t>
            </a:r>
          </a:p>
          <a:p>
            <a:pPr algn="just">
              <a:lnSpc>
                <a:spcPct val="150000"/>
              </a:lnSpc>
            </a:pPr>
            <a:r>
              <a:rPr lang="en-US" sz="1400" dirty="0">
                <a:latin typeface="Times New Roman" panose="02020603050405020304" pitchFamily="18" charset="0"/>
                <a:cs typeface="Times New Roman" panose="02020603050405020304" pitchFamily="18" charset="0"/>
              </a:rPr>
              <a:t> 4. Who was the boy that disappeared?</a:t>
            </a:r>
          </a:p>
          <a:p>
            <a:pPr algn="just">
              <a:lnSpc>
                <a:spcPct val="150000"/>
              </a:lnSpc>
            </a:pPr>
            <a:r>
              <a:rPr lang="en-US" sz="1400" dirty="0">
                <a:latin typeface="Times New Roman" panose="02020603050405020304" pitchFamily="18" charset="0"/>
                <a:cs typeface="Times New Roman" panose="02020603050405020304" pitchFamily="18" charset="0"/>
              </a:rPr>
              <a:t> a. Jack                    b. the boy that told them about the snake-beast       c. one of the hunters </a:t>
            </a:r>
          </a:p>
          <a:p>
            <a:pPr algn="just">
              <a:lnSpc>
                <a:spcPct val="150000"/>
              </a:lnSpc>
            </a:pPr>
            <a:r>
              <a:rPr lang="en-US" sz="1400" dirty="0">
                <a:latin typeface="Times New Roman" panose="02020603050405020304" pitchFamily="18" charset="0"/>
                <a:cs typeface="Times New Roman" panose="02020603050405020304" pitchFamily="18" charset="0"/>
              </a:rPr>
              <a:t> 5. Where is the signal fire placed?</a:t>
            </a:r>
          </a:p>
          <a:p>
            <a:pPr algn="just">
              <a:lnSpc>
                <a:spcPct val="150000"/>
              </a:lnSpc>
            </a:pPr>
            <a:r>
              <a:rPr lang="en-US" sz="1400" dirty="0">
                <a:latin typeface="Times New Roman" panose="02020603050405020304" pitchFamily="18" charset="0"/>
                <a:cs typeface="Times New Roman" panose="02020603050405020304" pitchFamily="18" charset="0"/>
              </a:rPr>
              <a:t> a. On top of the island’s central mountain    b. on the beach                  c. in the middle of the forest.</a:t>
            </a:r>
          </a:p>
          <a:p>
            <a:pPr algn="just">
              <a:lnSpc>
                <a:spcPct val="150000"/>
              </a:lnSpc>
            </a:pPr>
            <a:r>
              <a:rPr lang="en-US" sz="1400" dirty="0">
                <a:latin typeface="Times New Roman" panose="02020603050405020304" pitchFamily="18" charset="0"/>
                <a:cs typeface="Times New Roman" panose="02020603050405020304" pitchFamily="18" charset="0"/>
              </a:rPr>
              <a:t> </a:t>
            </a:r>
            <a:r>
              <a:rPr lang="en-US" sz="1400" b="1" dirty="0">
                <a:latin typeface="Times New Roman" panose="02020603050405020304" pitchFamily="18" charset="0"/>
                <a:cs typeface="Times New Roman" panose="02020603050405020304" pitchFamily="18" charset="0"/>
              </a:rPr>
              <a:t>Answers</a:t>
            </a:r>
            <a:r>
              <a:rPr lang="en-US" sz="1400" dirty="0">
                <a:latin typeface="Times New Roman" panose="02020603050405020304" pitchFamily="18" charset="0"/>
                <a:cs typeface="Times New Roman" panose="02020603050405020304" pitchFamily="18" charset="0"/>
              </a:rPr>
              <a:t>: 1c; 2c; 3a; 4b; 5a</a:t>
            </a:r>
          </a:p>
          <a:p>
            <a:pPr algn="just">
              <a:lnSpc>
                <a:spcPct val="150000"/>
              </a:lnSpc>
            </a:pPr>
            <a:r>
              <a:rPr lang="en-US" sz="1400" b="1" dirty="0">
                <a:latin typeface="Times New Roman" panose="02020603050405020304" pitchFamily="18" charset="0"/>
                <a:cs typeface="Times New Roman" panose="02020603050405020304" pitchFamily="18" charset="0"/>
              </a:rPr>
              <a:t>Activity 3. Post–reading Activity. </a:t>
            </a:r>
            <a:r>
              <a:rPr lang="en-US" sz="1400" dirty="0">
                <a:latin typeface="Times New Roman" panose="02020603050405020304" pitchFamily="18" charset="0"/>
                <a:cs typeface="Times New Roman" panose="02020603050405020304" pitchFamily="18" charset="0"/>
              </a:rPr>
              <a:t>Express your opinion about the place chosen by the boys for the signal fire. Is it good or bad ? Justify your choice. </a:t>
            </a:r>
          </a:p>
          <a:p>
            <a:pPr algn="just">
              <a:lnSpc>
                <a:spcPct val="150000"/>
              </a:lnSpc>
            </a:pPr>
            <a:r>
              <a:rPr lang="en-US" sz="1400" dirty="0">
                <a:latin typeface="Times New Roman" panose="02020603050405020304" pitchFamily="18" charset="0"/>
                <a:cs typeface="Times New Roman" panose="02020603050405020304" pitchFamily="18" charset="0"/>
              </a:rPr>
              <a:t> </a:t>
            </a:r>
            <a:r>
              <a:rPr lang="en-US" sz="1400" b="1" dirty="0">
                <a:latin typeface="Times New Roman" panose="02020603050405020304" pitchFamily="18" charset="0"/>
                <a:cs typeface="Times New Roman" panose="02020603050405020304" pitchFamily="18" charset="0"/>
              </a:rPr>
              <a:t>Possible answers</a:t>
            </a:r>
            <a:r>
              <a:rPr lang="en-US" sz="1400" dirty="0">
                <a:latin typeface="Times New Roman" panose="02020603050405020304" pitchFamily="18" charset="0"/>
                <a:cs typeface="Times New Roman" panose="02020603050405020304" pitchFamily="18" charset="0"/>
              </a:rPr>
              <a:t>:</a:t>
            </a:r>
          </a:p>
          <a:p>
            <a:pPr algn="just">
              <a:lnSpc>
                <a:spcPct val="150000"/>
              </a:lnSpc>
            </a:pPr>
            <a:r>
              <a:rPr lang="en-US" sz="1400" dirty="0">
                <a:latin typeface="Times New Roman" panose="02020603050405020304" pitchFamily="18" charset="0"/>
                <a:cs typeface="Times New Roman" panose="02020603050405020304" pitchFamily="18" charset="0"/>
              </a:rPr>
              <a:t> I think the place chosen by the boys is good because the fire signal can be seen from a plane or an approaching boat. </a:t>
            </a:r>
          </a:p>
        </p:txBody>
      </p:sp>
      <p:sp>
        <p:nvSpPr>
          <p:cNvPr id="4" name="Footer Placeholder 3">
            <a:extLst>
              <a:ext uri="{FF2B5EF4-FFF2-40B4-BE49-F238E27FC236}">
                <a16:creationId xmlns:a16="http://schemas.microsoft.com/office/drawing/2014/main" id="{B6A8062C-7BF6-4DF6-A8CC-402A5CDD8EDF}"/>
              </a:ext>
            </a:extLst>
          </p:cNvPr>
          <p:cNvSpPr>
            <a:spLocks noGrp="1"/>
          </p:cNvSpPr>
          <p:nvPr>
            <p:ph type="ftr" sz="quarter" idx="11"/>
          </p:nvPr>
        </p:nvSpPr>
        <p:spPr/>
        <p:txBody>
          <a:bodyPr/>
          <a:lstStyle/>
          <a:p>
            <a:pPr algn="ctr"/>
            <a:r>
              <a:rPr lang="ro-RO" dirty="0"/>
              <a:t>34</a:t>
            </a:r>
            <a:endParaRPr lang="it-IT" dirty="0"/>
          </a:p>
        </p:txBody>
      </p:sp>
    </p:spTree>
    <p:extLst>
      <p:ext uri="{BB962C8B-B14F-4D97-AF65-F5344CB8AC3E}">
        <p14:creationId xmlns:p14="http://schemas.microsoft.com/office/powerpoint/2010/main" val="1219905521"/>
      </p:ext>
    </p:extLst>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spd="slow" advClick="0" advTm="800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403648" y="117367"/>
            <a:ext cx="7596336" cy="5870646"/>
          </a:xfrm>
          <a:prstGeom prst="rect">
            <a:avLst/>
          </a:prstGeom>
          <a:noFill/>
        </p:spPr>
        <p:txBody>
          <a:bodyPr wrap="square" rtlCol="0">
            <a:spAutoFit/>
          </a:bodyPr>
          <a:lstStyle/>
          <a:p>
            <a:pPr algn="just">
              <a:lnSpc>
                <a:spcPct val="150000"/>
              </a:lnSpc>
            </a:pPr>
            <a:r>
              <a:rPr lang="en-US" sz="1600" b="1" dirty="0">
                <a:latin typeface="Times New Roman" panose="02020603050405020304" pitchFamily="18" charset="0"/>
                <a:cs typeface="Times New Roman" panose="02020603050405020304" pitchFamily="18" charset="0"/>
              </a:rPr>
              <a:t>The 2nd sequence of techniques</a:t>
            </a:r>
          </a:p>
          <a:p>
            <a:pPr algn="just">
              <a:lnSpc>
                <a:spcPct val="150000"/>
              </a:lnSpc>
            </a:pPr>
            <a:endParaRPr lang="it-IT" sz="1200" dirty="0"/>
          </a:p>
          <a:p>
            <a:pPr algn="just">
              <a:lnSpc>
                <a:spcPct val="150000"/>
              </a:lnSpc>
            </a:pPr>
            <a:r>
              <a:rPr lang="en-US" sz="1400" b="1" dirty="0">
                <a:latin typeface="Times New Roman" panose="02020603050405020304" pitchFamily="18" charset="0"/>
                <a:cs typeface="Times New Roman" panose="02020603050405020304" pitchFamily="18" charset="0"/>
              </a:rPr>
              <a:t>Activity 1.   While- Reading Activity</a:t>
            </a:r>
            <a:endParaRPr lang="it-IT" sz="1400" b="1" dirty="0">
              <a:latin typeface="Times New Roman" panose="02020603050405020304" pitchFamily="18" charset="0"/>
              <a:cs typeface="Times New Roman" panose="02020603050405020304" pitchFamily="18" charset="0"/>
            </a:endParaRPr>
          </a:p>
          <a:p>
            <a:pPr algn="just">
              <a:lnSpc>
                <a:spcPct val="150000"/>
              </a:lnSpc>
            </a:pPr>
            <a:r>
              <a:rPr lang="en-US" sz="1400" dirty="0">
                <a:latin typeface="Times New Roman" panose="02020603050405020304" pitchFamily="18" charset="0"/>
                <a:cs typeface="Times New Roman" panose="02020603050405020304" pitchFamily="18" charset="0"/>
              </a:rPr>
              <a:t>The students are divided into groups of four. They should</a:t>
            </a:r>
            <a:r>
              <a:rPr lang="en-US" sz="1400" b="1" dirty="0">
                <a:latin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rPr>
              <a:t>read the text below and do the tasks. The tasks are, as follows:</a:t>
            </a:r>
            <a:endParaRPr lang="it-IT" sz="1400" dirty="0">
              <a:latin typeface="Times New Roman" panose="02020603050405020304" pitchFamily="18" charset="0"/>
              <a:cs typeface="Times New Roman" panose="02020603050405020304" pitchFamily="18" charset="0"/>
            </a:endParaRPr>
          </a:p>
          <a:p>
            <a:pPr algn="just">
              <a:lnSpc>
                <a:spcPct val="150000"/>
              </a:lnSpc>
            </a:pPr>
            <a:r>
              <a:rPr lang="en-US" sz="1400" dirty="0">
                <a:latin typeface="Times New Roman" panose="02020603050405020304" pitchFamily="18" charset="0"/>
                <a:cs typeface="Times New Roman" panose="02020603050405020304" pitchFamily="18" charset="0"/>
              </a:rPr>
              <a:t> 1.1 1. Identify who the person who summoned the hoys is.</a:t>
            </a:r>
            <a:endParaRPr lang="it-IT" sz="1400" dirty="0">
              <a:latin typeface="Times New Roman" panose="02020603050405020304" pitchFamily="18" charset="0"/>
              <a:cs typeface="Times New Roman" panose="02020603050405020304" pitchFamily="18" charset="0"/>
            </a:endParaRPr>
          </a:p>
          <a:p>
            <a:pPr algn="just">
              <a:lnSpc>
                <a:spcPct val="150000"/>
              </a:lnSpc>
            </a:pPr>
            <a:r>
              <a:rPr lang="en-US" sz="1400" dirty="0">
                <a:latin typeface="Times New Roman" panose="02020603050405020304" pitchFamily="18" charset="0"/>
                <a:cs typeface="Times New Roman" panose="02020603050405020304" pitchFamily="18" charset="0"/>
              </a:rPr>
              <a:t>       2. How were the boys sitting and how may this be indicative of the following events?</a:t>
            </a:r>
            <a:endParaRPr lang="it-IT" sz="1400" dirty="0">
              <a:latin typeface="Times New Roman" panose="02020603050405020304" pitchFamily="18" charset="0"/>
              <a:cs typeface="Times New Roman" panose="02020603050405020304" pitchFamily="18" charset="0"/>
            </a:endParaRPr>
          </a:p>
          <a:p>
            <a:pPr algn="just">
              <a:lnSpc>
                <a:spcPct val="150000"/>
              </a:lnSpc>
            </a:pPr>
            <a:r>
              <a:rPr lang="en-US" sz="1400" dirty="0">
                <a:latin typeface="Times New Roman" panose="02020603050405020304" pitchFamily="18" charset="0"/>
                <a:cs typeface="Times New Roman" panose="02020603050405020304" pitchFamily="18" charset="0"/>
              </a:rPr>
              <a:t>       3. How did  Ralph feel at first when he wanted to speak? How did things change? Why?</a:t>
            </a:r>
            <a:endParaRPr lang="it-IT" sz="1400" dirty="0">
              <a:latin typeface="Times New Roman" panose="02020603050405020304" pitchFamily="18" charset="0"/>
              <a:cs typeface="Times New Roman" panose="02020603050405020304" pitchFamily="18" charset="0"/>
            </a:endParaRPr>
          </a:p>
          <a:p>
            <a:pPr algn="just">
              <a:lnSpc>
                <a:spcPct val="150000"/>
              </a:lnSpc>
            </a:pPr>
            <a:r>
              <a:rPr lang="en-US" sz="1400" dirty="0">
                <a:latin typeface="Times New Roman" panose="02020603050405020304" pitchFamily="18" charset="0"/>
                <a:cs typeface="Times New Roman" panose="02020603050405020304" pitchFamily="18" charset="0"/>
              </a:rPr>
              <a:t>       4. What did Jack say and do and how would this indicate his future actions.? Explain.</a:t>
            </a:r>
            <a:endParaRPr lang="it-IT" sz="1400" dirty="0">
              <a:latin typeface="Times New Roman" panose="02020603050405020304" pitchFamily="18" charset="0"/>
              <a:cs typeface="Times New Roman" panose="02020603050405020304" pitchFamily="18" charset="0"/>
            </a:endParaRPr>
          </a:p>
          <a:p>
            <a:pPr algn="just">
              <a:lnSpc>
                <a:spcPct val="150000"/>
              </a:lnSpc>
            </a:pPr>
            <a:r>
              <a:rPr lang="en-US" sz="1400" b="1" dirty="0">
                <a:latin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rPr>
              <a:t>‘By the time Ralph finished blowing the conch the platform was crowded. There were differences between this meeting and the one held in the morning. The afternoon sun slanted in from the other side of the platform and most of the children, feeling too late the smart of sunburn, had put their clothes on. The choir, less of a group, had discarded their cloaks. </a:t>
            </a:r>
            <a:endParaRPr lang="it-IT" sz="1400" dirty="0">
              <a:latin typeface="Times New Roman" panose="02020603050405020304" pitchFamily="18" charset="0"/>
              <a:cs typeface="Times New Roman" panose="02020603050405020304" pitchFamily="18" charset="0"/>
            </a:endParaRPr>
          </a:p>
          <a:p>
            <a:pPr algn="just">
              <a:lnSpc>
                <a:spcPct val="150000"/>
              </a:lnSpc>
            </a:pPr>
            <a:r>
              <a:rPr lang="en-US" sz="1400" dirty="0">
                <a:latin typeface="Times New Roman" panose="02020603050405020304" pitchFamily="18" charset="0"/>
                <a:cs typeface="Times New Roman" panose="02020603050405020304" pitchFamily="18" charset="0"/>
              </a:rPr>
              <a:t>Ralph sat on a fallen trunk, his left side to the sun. On his right were most of the choir; on his left the larger boys who had not known each other before the evacuation; before him small children squatted in the grass. </a:t>
            </a:r>
            <a:endParaRPr lang="it-IT" sz="1400" dirty="0">
              <a:latin typeface="Times New Roman" panose="02020603050405020304" pitchFamily="18" charset="0"/>
              <a:cs typeface="Times New Roman" panose="02020603050405020304" pitchFamily="18" charset="0"/>
            </a:endParaRPr>
          </a:p>
          <a:p>
            <a:pPr algn="just">
              <a:lnSpc>
                <a:spcPct val="150000"/>
              </a:lnSpc>
            </a:pPr>
            <a:r>
              <a:rPr lang="en-US" sz="1400" dirty="0">
                <a:latin typeface="Times New Roman" panose="02020603050405020304" pitchFamily="18" charset="0"/>
                <a:cs typeface="Times New Roman" panose="02020603050405020304" pitchFamily="18" charset="0"/>
              </a:rPr>
              <a:t>Silence now. Ralph lifted the cream and pink shell to his knees and a sudden breeze scattered light over the platform. He was uncertain whether to stand up or remain sitting. </a:t>
            </a:r>
            <a:endParaRPr lang="it-IT" sz="1400" dirty="0">
              <a:latin typeface="Times New Roman" panose="02020603050405020304" pitchFamily="18" charset="0"/>
              <a:cs typeface="Times New Roman" panose="02020603050405020304" pitchFamily="18" charset="0"/>
            </a:endParaRPr>
          </a:p>
        </p:txBody>
      </p:sp>
      <p:sp>
        <p:nvSpPr>
          <p:cNvPr id="4" name="Footer Placeholder 3">
            <a:extLst>
              <a:ext uri="{FF2B5EF4-FFF2-40B4-BE49-F238E27FC236}">
                <a16:creationId xmlns:a16="http://schemas.microsoft.com/office/drawing/2014/main" id="{05D3F0CD-1453-4F5A-A9B1-8289363923D1}"/>
              </a:ext>
            </a:extLst>
          </p:cNvPr>
          <p:cNvSpPr>
            <a:spLocks noGrp="1"/>
          </p:cNvSpPr>
          <p:nvPr>
            <p:ph type="ftr" sz="quarter" idx="11"/>
          </p:nvPr>
        </p:nvSpPr>
        <p:spPr/>
        <p:txBody>
          <a:bodyPr/>
          <a:lstStyle/>
          <a:p>
            <a:pPr algn="ctr"/>
            <a:r>
              <a:rPr lang="ro-RO" dirty="0"/>
              <a:t>35</a:t>
            </a:r>
            <a:endParaRPr lang="it-IT" dirty="0"/>
          </a:p>
        </p:txBody>
      </p:sp>
    </p:spTree>
    <p:extLst>
      <p:ext uri="{BB962C8B-B14F-4D97-AF65-F5344CB8AC3E}">
        <p14:creationId xmlns:p14="http://schemas.microsoft.com/office/powerpoint/2010/main" val="580407138"/>
      </p:ext>
    </p:extLst>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spd="slow" advClick="0" advTm="800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7ACFBD7-8221-4B70-8C5F-CA228D4CAF9C}"/>
              </a:ext>
            </a:extLst>
          </p:cNvPr>
          <p:cNvSpPr/>
          <p:nvPr/>
        </p:nvSpPr>
        <p:spPr>
          <a:xfrm>
            <a:off x="1475656" y="116632"/>
            <a:ext cx="7560840" cy="6447919"/>
          </a:xfrm>
          <a:prstGeom prst="rect">
            <a:avLst/>
          </a:prstGeom>
        </p:spPr>
        <p:txBody>
          <a:bodyPr wrap="square">
            <a:spAutoFit/>
          </a:bodyPr>
          <a:lstStyle/>
          <a:p>
            <a:pPr algn="just">
              <a:lnSpc>
                <a:spcPct val="150000"/>
              </a:lnSpc>
            </a:pPr>
            <a:r>
              <a:rPr lang="en-US" sz="1400" dirty="0">
                <a:latin typeface="Times New Roman" panose="02020603050405020304" pitchFamily="18" charset="0"/>
                <a:cs typeface="Times New Roman" panose="02020603050405020304" pitchFamily="18" charset="0"/>
              </a:rPr>
              <a:t>He looked sideways to his left, toward the bathing pool. Piggy was sitting near but giving no help. Ralph cleared his throat.</a:t>
            </a:r>
          </a:p>
          <a:p>
            <a:pPr algn="just">
              <a:lnSpc>
                <a:spcPct val="150000"/>
              </a:lnSpc>
            </a:pPr>
            <a:r>
              <a:rPr lang="en-US" sz="1400" dirty="0">
                <a:latin typeface="Times New Roman" panose="02020603050405020304" pitchFamily="18" charset="0"/>
                <a:cs typeface="Times New Roman" panose="02020603050405020304" pitchFamily="18" charset="0"/>
              </a:rPr>
              <a:t>"Well then."</a:t>
            </a:r>
          </a:p>
          <a:p>
            <a:pPr algn="just">
              <a:lnSpc>
                <a:spcPct val="150000"/>
              </a:lnSpc>
            </a:pPr>
            <a:r>
              <a:rPr lang="en-US" sz="1400" dirty="0">
                <a:latin typeface="Times New Roman" panose="02020603050405020304" pitchFamily="18" charset="0"/>
                <a:cs typeface="Times New Roman" panose="02020603050405020304" pitchFamily="18" charset="0"/>
              </a:rPr>
              <a:t>All at once he found he could talk fluently and explain what he had to say. He passed a hand through his fair hair and spoke.</a:t>
            </a:r>
          </a:p>
          <a:p>
            <a:pPr algn="just">
              <a:lnSpc>
                <a:spcPct val="150000"/>
              </a:lnSpc>
            </a:pPr>
            <a:r>
              <a:rPr lang="en-US" sz="1400" dirty="0">
                <a:latin typeface="Times New Roman" panose="02020603050405020304" pitchFamily="18" charset="0"/>
                <a:cs typeface="Times New Roman" panose="02020603050405020304" pitchFamily="18" charset="0"/>
              </a:rPr>
              <a:t>"We're on an island. We've been on the mountain top and seen water all round. We</a:t>
            </a:r>
          </a:p>
          <a:p>
            <a:pPr algn="just">
              <a:lnSpc>
                <a:spcPct val="150000"/>
              </a:lnSpc>
            </a:pPr>
            <a:r>
              <a:rPr lang="en-US" sz="1400" dirty="0">
                <a:latin typeface="Times New Roman" panose="02020603050405020304" pitchFamily="18" charset="0"/>
                <a:cs typeface="Times New Roman" panose="02020603050405020304" pitchFamily="18" charset="0"/>
              </a:rPr>
              <a:t>saw no houses, no smoke, no footprints, no boats, no people. We're on an uninhabited island with no other people on it."</a:t>
            </a:r>
          </a:p>
          <a:p>
            <a:pPr algn="just">
              <a:lnSpc>
                <a:spcPct val="150000"/>
              </a:lnSpc>
            </a:pPr>
            <a:r>
              <a:rPr lang="en-US" sz="1400" dirty="0">
                <a:latin typeface="Times New Roman" panose="02020603050405020304" pitchFamily="18" charset="0"/>
                <a:cs typeface="Times New Roman" panose="02020603050405020304" pitchFamily="18" charset="0"/>
              </a:rPr>
              <a:t>Jack broke in.</a:t>
            </a:r>
          </a:p>
          <a:p>
            <a:pPr algn="just">
              <a:lnSpc>
                <a:spcPct val="150000"/>
              </a:lnSpc>
            </a:pPr>
            <a:r>
              <a:rPr lang="en-US" sz="1400" dirty="0">
                <a:latin typeface="Times New Roman" panose="02020603050405020304" pitchFamily="18" charset="0"/>
                <a:cs typeface="Times New Roman" panose="02020603050405020304" pitchFamily="18" charset="0"/>
              </a:rPr>
              <a:t>"All the same you need an army--for hunting. Hunting pigs--"</a:t>
            </a:r>
          </a:p>
          <a:p>
            <a:pPr algn="just">
              <a:lnSpc>
                <a:spcPct val="150000"/>
              </a:lnSpc>
            </a:pPr>
            <a:r>
              <a:rPr lang="en-US" sz="1400" dirty="0">
                <a:latin typeface="Times New Roman" panose="02020603050405020304" pitchFamily="18" charset="0"/>
                <a:cs typeface="Times New Roman" panose="02020603050405020304" pitchFamily="18" charset="0"/>
              </a:rPr>
              <a:t>"Yes. There are pigs on the island."</a:t>
            </a:r>
          </a:p>
          <a:p>
            <a:pPr algn="just">
              <a:lnSpc>
                <a:spcPct val="150000"/>
              </a:lnSpc>
            </a:pPr>
            <a:r>
              <a:rPr lang="en-US" sz="1400" dirty="0">
                <a:latin typeface="Times New Roman" panose="02020603050405020304" pitchFamily="18" charset="0"/>
                <a:cs typeface="Times New Roman" panose="02020603050405020304" pitchFamily="18" charset="0"/>
              </a:rPr>
              <a:t>All three of them tried to convey the sense of the pink live thing struggling in the</a:t>
            </a:r>
          </a:p>
          <a:p>
            <a:pPr algn="just">
              <a:lnSpc>
                <a:spcPct val="150000"/>
              </a:lnSpc>
            </a:pPr>
            <a:r>
              <a:rPr lang="en-US" sz="1400" dirty="0">
                <a:latin typeface="Times New Roman" panose="02020603050405020304" pitchFamily="18" charset="0"/>
                <a:cs typeface="Times New Roman" panose="02020603050405020304" pitchFamily="18" charset="0"/>
              </a:rPr>
              <a:t>creepers.</a:t>
            </a:r>
          </a:p>
          <a:p>
            <a:pPr algn="just">
              <a:lnSpc>
                <a:spcPct val="150000"/>
              </a:lnSpc>
            </a:pPr>
            <a:r>
              <a:rPr lang="en-US" sz="1400" dirty="0">
                <a:latin typeface="Times New Roman" panose="02020603050405020304" pitchFamily="18" charset="0"/>
                <a:cs typeface="Times New Roman" panose="02020603050405020304" pitchFamily="18" charset="0"/>
              </a:rPr>
              <a:t>"We saw--"</a:t>
            </a:r>
          </a:p>
          <a:p>
            <a:pPr algn="just">
              <a:lnSpc>
                <a:spcPct val="150000"/>
              </a:lnSpc>
            </a:pPr>
            <a:r>
              <a:rPr lang="en-US" sz="1400" dirty="0">
                <a:latin typeface="Times New Roman" panose="02020603050405020304" pitchFamily="18" charset="0"/>
                <a:cs typeface="Times New Roman" panose="02020603050405020304" pitchFamily="18" charset="0"/>
              </a:rPr>
              <a:t>"Squealing--"</a:t>
            </a:r>
          </a:p>
          <a:p>
            <a:pPr algn="just">
              <a:lnSpc>
                <a:spcPct val="150000"/>
              </a:lnSpc>
            </a:pPr>
            <a:r>
              <a:rPr lang="en-US" sz="1400" dirty="0">
                <a:latin typeface="Times New Roman" panose="02020603050405020304" pitchFamily="18" charset="0"/>
                <a:cs typeface="Times New Roman" panose="02020603050405020304" pitchFamily="18" charset="0"/>
              </a:rPr>
              <a:t>"It broke away--"</a:t>
            </a:r>
          </a:p>
          <a:p>
            <a:pPr algn="just">
              <a:lnSpc>
                <a:spcPct val="150000"/>
              </a:lnSpc>
            </a:pPr>
            <a:r>
              <a:rPr lang="en-US" sz="1400" dirty="0">
                <a:latin typeface="Times New Roman" panose="02020603050405020304" pitchFamily="18" charset="0"/>
                <a:cs typeface="Times New Roman" panose="02020603050405020304" pitchFamily="18" charset="0"/>
              </a:rPr>
              <a:t>"Before I could kill it--but--next time!"</a:t>
            </a:r>
          </a:p>
          <a:p>
            <a:pPr algn="just">
              <a:lnSpc>
                <a:spcPct val="150000"/>
              </a:lnSpc>
            </a:pPr>
            <a:r>
              <a:rPr lang="en-US" sz="1400" dirty="0">
                <a:latin typeface="Times New Roman" panose="02020603050405020304" pitchFamily="18" charset="0"/>
                <a:cs typeface="Times New Roman" panose="02020603050405020304" pitchFamily="18" charset="0"/>
              </a:rPr>
              <a:t>Jack slammed his knife into a trunk and looked round challengingly.</a:t>
            </a:r>
          </a:p>
          <a:p>
            <a:pPr algn="just">
              <a:lnSpc>
                <a:spcPct val="150000"/>
              </a:lnSpc>
            </a:pPr>
            <a:endParaRPr lang="en-US" sz="14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 </a:t>
            </a:r>
            <a:endParaRPr lang="ro-RO" sz="1400" dirty="0">
              <a:latin typeface="Times New Roman" panose="02020603050405020304" pitchFamily="18" charset="0"/>
              <a:cs typeface="Times New Roman" panose="02020603050405020304" pitchFamily="18" charset="0"/>
            </a:endParaRPr>
          </a:p>
        </p:txBody>
      </p:sp>
      <p:sp>
        <p:nvSpPr>
          <p:cNvPr id="4" name="Footer Placeholder 3">
            <a:extLst>
              <a:ext uri="{FF2B5EF4-FFF2-40B4-BE49-F238E27FC236}">
                <a16:creationId xmlns:a16="http://schemas.microsoft.com/office/drawing/2014/main" id="{3C6C80C5-98EA-49F6-987F-BD910CB9BD1E}"/>
              </a:ext>
            </a:extLst>
          </p:cNvPr>
          <p:cNvSpPr>
            <a:spLocks noGrp="1"/>
          </p:cNvSpPr>
          <p:nvPr>
            <p:ph type="ftr" sz="quarter" idx="11"/>
          </p:nvPr>
        </p:nvSpPr>
        <p:spPr/>
        <p:txBody>
          <a:bodyPr/>
          <a:lstStyle/>
          <a:p>
            <a:pPr algn="ctr"/>
            <a:r>
              <a:rPr lang="ro-RO" dirty="0"/>
              <a:t>36</a:t>
            </a:r>
            <a:endParaRPr lang="it-IT" dirty="0"/>
          </a:p>
        </p:txBody>
      </p:sp>
    </p:spTree>
    <p:extLst>
      <p:ext uri="{BB962C8B-B14F-4D97-AF65-F5344CB8AC3E}">
        <p14:creationId xmlns:p14="http://schemas.microsoft.com/office/powerpoint/2010/main" val="2844198669"/>
      </p:ext>
    </p:extLst>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spd="slow" advClick="0" advTm="800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1331640" y="2113481"/>
            <a:ext cx="7646230" cy="984885"/>
          </a:xfrm>
          <a:prstGeom prst="rect">
            <a:avLst/>
          </a:prstGeom>
          <a:noFill/>
        </p:spPr>
        <p:txBody>
          <a:bodyPr wrap="square" rtlCol="0">
            <a:spAutoFit/>
          </a:bodyPr>
          <a:lstStyle/>
          <a:p>
            <a:pPr algn="just"/>
            <a:r>
              <a:rPr lang="en-US" sz="1400" dirty="0">
                <a:latin typeface="Times New Roman" panose="02020603050405020304" pitchFamily="18" charset="0"/>
                <a:cs typeface="Times New Roman" panose="02020603050405020304" pitchFamily="18" charset="0"/>
              </a:rPr>
              <a:t>The activity carried out has the intent to demonstrate that a film and a book, even if they tell the same story, are not necessarily the copy of each other; indeed they can assume different implications thus becoming two original works.</a:t>
            </a:r>
            <a:r>
              <a:rPr lang="ro-RO" sz="1400" dirty="0">
                <a:latin typeface="Times New Roman" panose="02020603050405020304" pitchFamily="18" charset="0"/>
                <a:cs typeface="Times New Roman" panose="02020603050405020304" pitchFamily="18" charset="0"/>
              </a:rPr>
              <a:t> We have chosen </a:t>
            </a:r>
            <a:r>
              <a:rPr lang="en-US" sz="1400" dirty="0">
                <a:latin typeface="Times New Roman" panose="02020603050405020304" pitchFamily="18" charset="0"/>
                <a:cs typeface="Times New Roman" panose="02020603050405020304" pitchFamily="18" charset="0"/>
              </a:rPr>
              <a:t>‘</a:t>
            </a:r>
            <a:r>
              <a:rPr lang="ro-RO" sz="1400" dirty="0">
                <a:latin typeface="Times New Roman" panose="02020603050405020304" pitchFamily="18" charset="0"/>
                <a:cs typeface="Times New Roman" panose="02020603050405020304" pitchFamily="18" charset="0"/>
              </a:rPr>
              <a:t>Paper Town</a:t>
            </a:r>
            <a:r>
              <a:rPr lang="en-US" sz="1400" dirty="0">
                <a:latin typeface="Times New Roman" panose="02020603050405020304" pitchFamily="18" charset="0"/>
                <a:cs typeface="Times New Roman" panose="02020603050405020304" pitchFamily="18" charset="0"/>
              </a:rPr>
              <a:t>’ by John Green.</a:t>
            </a:r>
            <a:endParaRPr lang="ro-RO" sz="1400" dirty="0">
              <a:latin typeface="Times New Roman" panose="02020603050405020304" pitchFamily="18" charset="0"/>
              <a:cs typeface="Times New Roman" panose="02020603050405020304" pitchFamily="18" charset="0"/>
            </a:endParaRPr>
          </a:p>
          <a:p>
            <a:pPr algn="just"/>
            <a:endParaRPr lang="it-IT" sz="1600" dirty="0">
              <a:latin typeface="Times New Roman" panose="02020603050405020304" pitchFamily="18" charset="0"/>
              <a:cs typeface="Times New Roman" panose="02020603050405020304" pitchFamily="18" charset="0"/>
            </a:endParaRPr>
          </a:p>
        </p:txBody>
      </p:sp>
      <p:sp>
        <p:nvSpPr>
          <p:cNvPr id="6" name="Freccia angolare in su 5"/>
          <p:cNvSpPr/>
          <p:nvPr/>
        </p:nvSpPr>
        <p:spPr>
          <a:xfrm rot="5400000">
            <a:off x="3875032" y="3252555"/>
            <a:ext cx="936104" cy="1210344"/>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CasellaDiTesto 1"/>
          <p:cNvSpPr txBox="1"/>
          <p:nvPr/>
        </p:nvSpPr>
        <p:spPr>
          <a:xfrm>
            <a:off x="1835696" y="1066958"/>
            <a:ext cx="6804130" cy="923330"/>
          </a:xfrm>
          <a:prstGeom prst="rect">
            <a:avLst/>
          </a:prstGeom>
          <a:noFill/>
        </p:spPr>
        <p:txBody>
          <a:bodyPr wrap="square" rtlCol="0">
            <a:spAutoFit/>
          </a:bodyPr>
          <a:lstStyle/>
          <a:p>
            <a:pPr algn="ctr"/>
            <a:r>
              <a:rPr lang="en-US" b="1" dirty="0">
                <a:latin typeface="Times New Roman" panose="02020603050405020304" pitchFamily="18" charset="0"/>
                <a:cs typeface="Times New Roman" panose="02020603050405020304" pitchFamily="18" charset="0"/>
              </a:rPr>
              <a:t>The Italian Team’s Techniques for Teaching Literature: </a:t>
            </a:r>
          </a:p>
          <a:p>
            <a:pPr algn="ctr"/>
            <a:r>
              <a:rPr lang="it-IT" b="1" dirty="0">
                <a:latin typeface="Times New Roman" panose="02020603050405020304" pitchFamily="18" charset="0"/>
                <a:cs typeface="Times New Roman" panose="02020603050405020304" pitchFamily="18" charset="0"/>
              </a:rPr>
              <a:t>From Reading to Movies </a:t>
            </a:r>
          </a:p>
          <a:p>
            <a:pPr algn="ctr"/>
            <a:r>
              <a:rPr lang="en-US" b="1" dirty="0">
                <a:latin typeface="Times New Roman" panose="02020603050405020304" pitchFamily="18" charset="0"/>
                <a:cs typeface="Times New Roman" panose="02020603050405020304" pitchFamily="18" charset="0"/>
              </a:rPr>
              <a:t>‘</a:t>
            </a:r>
            <a:r>
              <a:rPr lang="ro-RO" b="1" dirty="0">
                <a:latin typeface="Times New Roman" panose="02020603050405020304" pitchFamily="18" charset="0"/>
                <a:cs typeface="Times New Roman" panose="02020603050405020304" pitchFamily="18" charset="0"/>
              </a:rPr>
              <a:t>Paper Town</a:t>
            </a:r>
            <a:r>
              <a:rPr lang="en-US" b="1" dirty="0">
                <a:latin typeface="Times New Roman" panose="02020603050405020304" pitchFamily="18" charset="0"/>
                <a:cs typeface="Times New Roman" panose="02020603050405020304" pitchFamily="18" charset="0"/>
              </a:rPr>
              <a:t>’ by John Green</a:t>
            </a:r>
            <a:endParaRPr lang="ro-RO" b="1" dirty="0">
              <a:latin typeface="Times New Roman" panose="02020603050405020304" pitchFamily="18" charset="0"/>
              <a:cs typeface="Times New Roman" panose="02020603050405020304" pitchFamily="18" charset="0"/>
            </a:endParaRPr>
          </a:p>
        </p:txBody>
      </p:sp>
      <p:pic>
        <p:nvPicPr>
          <p:cNvPr id="3" name="Immagine 2"/>
          <p:cNvPicPr>
            <a:picLocks noChangeAspect="1"/>
          </p:cNvPicPr>
          <p:nvPr/>
        </p:nvPicPr>
        <p:blipFill>
          <a:blip r:embed="rId2"/>
          <a:stretch>
            <a:fillRect/>
          </a:stretch>
        </p:blipFill>
        <p:spPr>
          <a:xfrm>
            <a:off x="2269582" y="-68156"/>
            <a:ext cx="5108891" cy="1103472"/>
          </a:xfrm>
          <a:prstGeom prst="rect">
            <a:avLst/>
          </a:prstGeom>
        </p:spPr>
      </p:pic>
      <p:pic>
        <p:nvPicPr>
          <p:cNvPr id="7" name="Picture 6">
            <a:extLst>
              <a:ext uri="{FF2B5EF4-FFF2-40B4-BE49-F238E27FC236}">
                <a16:creationId xmlns:a16="http://schemas.microsoft.com/office/drawing/2014/main" id="{417CE70F-41EC-481D-AAC6-EF81661F49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7880" y="2887482"/>
            <a:ext cx="1898151" cy="1729605"/>
          </a:xfrm>
          <a:prstGeom prst="rect">
            <a:avLst/>
          </a:prstGeom>
        </p:spPr>
      </p:pic>
      <p:pic>
        <p:nvPicPr>
          <p:cNvPr id="9" name="Picture 8">
            <a:extLst>
              <a:ext uri="{FF2B5EF4-FFF2-40B4-BE49-F238E27FC236}">
                <a16:creationId xmlns:a16="http://schemas.microsoft.com/office/drawing/2014/main" id="{1C2598DD-6403-4547-AFF9-68B177BAF7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89296" y="2946200"/>
            <a:ext cx="2123610" cy="1823054"/>
          </a:xfrm>
          <a:prstGeom prst="rect">
            <a:avLst/>
          </a:prstGeom>
        </p:spPr>
      </p:pic>
      <p:pic>
        <p:nvPicPr>
          <p:cNvPr id="10" name="Picture 9">
            <a:extLst>
              <a:ext uri="{FF2B5EF4-FFF2-40B4-BE49-F238E27FC236}">
                <a16:creationId xmlns:a16="http://schemas.microsoft.com/office/drawing/2014/main" id="{2DF553D5-8F10-42CB-B933-971A6ABE53AE}"/>
              </a:ext>
            </a:extLst>
          </p:cNvPr>
          <p:cNvPicPr>
            <a:picLocks noChangeAspect="1"/>
          </p:cNvPicPr>
          <p:nvPr/>
        </p:nvPicPr>
        <p:blipFill>
          <a:blip r:embed="rId5"/>
          <a:stretch>
            <a:fillRect/>
          </a:stretch>
        </p:blipFill>
        <p:spPr>
          <a:xfrm>
            <a:off x="3902876" y="4239168"/>
            <a:ext cx="2769255" cy="1823054"/>
          </a:xfrm>
          <a:prstGeom prst="rect">
            <a:avLst/>
          </a:prstGeom>
        </p:spPr>
      </p:pic>
      <p:sp>
        <p:nvSpPr>
          <p:cNvPr id="11" name="Footer Placeholder 10">
            <a:extLst>
              <a:ext uri="{FF2B5EF4-FFF2-40B4-BE49-F238E27FC236}">
                <a16:creationId xmlns:a16="http://schemas.microsoft.com/office/drawing/2014/main" id="{B80F8B45-2BE8-46B3-9EEB-DFC28A4E2C2F}"/>
              </a:ext>
            </a:extLst>
          </p:cNvPr>
          <p:cNvSpPr>
            <a:spLocks noGrp="1"/>
          </p:cNvSpPr>
          <p:nvPr>
            <p:ph type="ftr" sz="quarter" idx="11"/>
          </p:nvPr>
        </p:nvSpPr>
        <p:spPr/>
        <p:txBody>
          <a:bodyPr/>
          <a:lstStyle/>
          <a:p>
            <a:pPr algn="ctr"/>
            <a:r>
              <a:rPr lang="ro-RO" dirty="0">
                <a:latin typeface="Times New Roman" panose="02020603050405020304" pitchFamily="18" charset="0"/>
                <a:cs typeface="Times New Roman" panose="02020603050405020304" pitchFamily="18" charset="0"/>
              </a:rPr>
              <a:t>1</a:t>
            </a:r>
            <a:endParaRPr lang="it-IT"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38524157"/>
      </p:ext>
    </p:extLst>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spd="slow" advClick="0" advTm="800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403648" y="116632"/>
            <a:ext cx="7596336" cy="5870646"/>
          </a:xfrm>
          <a:prstGeom prst="rect">
            <a:avLst/>
          </a:prstGeom>
          <a:noFill/>
        </p:spPr>
        <p:txBody>
          <a:bodyPr wrap="square" rtlCol="0">
            <a:spAutoFit/>
          </a:bodyPr>
          <a:lstStyle/>
          <a:p>
            <a:pPr algn="just">
              <a:lnSpc>
                <a:spcPct val="150000"/>
              </a:lnSpc>
            </a:pPr>
            <a:r>
              <a:rPr lang="en-US" sz="1400" dirty="0">
                <a:latin typeface="Times New Roman" panose="02020603050405020304" pitchFamily="18" charset="0"/>
                <a:cs typeface="Times New Roman" panose="02020603050405020304" pitchFamily="18" charset="0"/>
              </a:rPr>
              <a:t>The meeting settled down again.</a:t>
            </a:r>
          </a:p>
          <a:p>
            <a:pPr algn="just">
              <a:lnSpc>
                <a:spcPct val="150000"/>
              </a:lnSpc>
            </a:pPr>
            <a:r>
              <a:rPr lang="en-US" sz="1400" dirty="0">
                <a:latin typeface="Times New Roman" panose="02020603050405020304" pitchFamily="18" charset="0"/>
                <a:cs typeface="Times New Roman" panose="02020603050405020304" pitchFamily="18" charset="0"/>
              </a:rPr>
              <a:t>"So you see," said Ralph, "We need hunters to get us meat. And another thing." 1.2 Read the following questions and answer with ‘True’ or ‘False’. </a:t>
            </a:r>
            <a:endParaRPr lang="it-IT" sz="1400" dirty="0">
              <a:latin typeface="Times New Roman" panose="02020603050405020304" pitchFamily="18" charset="0"/>
              <a:cs typeface="Times New Roman" panose="02020603050405020304" pitchFamily="18" charset="0"/>
            </a:endParaRPr>
          </a:p>
          <a:p>
            <a:pPr lvl="0" algn="just">
              <a:lnSpc>
                <a:spcPct val="150000"/>
              </a:lnSpc>
            </a:pPr>
            <a:r>
              <a:rPr lang="en-US" sz="1400" dirty="0">
                <a:latin typeface="Times New Roman" panose="02020603050405020304" pitchFamily="18" charset="0"/>
                <a:cs typeface="Times New Roman" panose="02020603050405020304" pitchFamily="18" charset="0"/>
              </a:rPr>
              <a:t>1. When Ralph finished blowing the conch, the platform was not crowded at all.  True/ False</a:t>
            </a:r>
            <a:endParaRPr lang="it-IT" sz="1400" dirty="0">
              <a:latin typeface="Times New Roman" panose="02020603050405020304" pitchFamily="18" charset="0"/>
              <a:cs typeface="Times New Roman" panose="02020603050405020304" pitchFamily="18" charset="0"/>
            </a:endParaRPr>
          </a:p>
          <a:p>
            <a:pPr lvl="0" algn="just">
              <a:lnSpc>
                <a:spcPct val="150000"/>
              </a:lnSpc>
            </a:pPr>
            <a:r>
              <a:rPr lang="en-US" sz="1400" dirty="0">
                <a:latin typeface="Times New Roman" panose="02020603050405020304" pitchFamily="18" charset="0"/>
                <a:cs typeface="Times New Roman" panose="02020603050405020304" pitchFamily="18" charset="0"/>
              </a:rPr>
              <a:t>2. They were on an uninhabited island with no other people on it. True/ False</a:t>
            </a:r>
            <a:endParaRPr lang="it-IT" sz="1400" dirty="0">
              <a:latin typeface="Times New Roman" panose="02020603050405020304" pitchFamily="18" charset="0"/>
              <a:cs typeface="Times New Roman" panose="02020603050405020304" pitchFamily="18" charset="0"/>
            </a:endParaRPr>
          </a:p>
          <a:p>
            <a:pPr lvl="0" algn="just">
              <a:lnSpc>
                <a:spcPct val="150000"/>
              </a:lnSpc>
            </a:pPr>
            <a:r>
              <a:rPr lang="en-US" sz="1400" dirty="0">
                <a:latin typeface="Times New Roman" panose="02020603050405020304" pitchFamily="18" charset="0"/>
                <a:cs typeface="Times New Roman" panose="02020603050405020304" pitchFamily="18" charset="0"/>
              </a:rPr>
              <a:t>3. They didn’t need hunters to get them meat because they were able to find it by themselves. True /False</a:t>
            </a:r>
            <a:endParaRPr lang="it-IT" sz="1400" dirty="0">
              <a:latin typeface="Times New Roman" panose="02020603050405020304" pitchFamily="18" charset="0"/>
              <a:cs typeface="Times New Roman" panose="02020603050405020304" pitchFamily="18" charset="0"/>
            </a:endParaRPr>
          </a:p>
          <a:p>
            <a:pPr lvl="0" algn="just">
              <a:lnSpc>
                <a:spcPct val="150000"/>
              </a:lnSpc>
            </a:pPr>
            <a:r>
              <a:rPr lang="en-US" sz="1400" dirty="0">
                <a:latin typeface="Times New Roman" panose="02020603050405020304" pitchFamily="18" charset="0"/>
                <a:cs typeface="Times New Roman" panose="02020603050405020304" pitchFamily="18" charset="0"/>
              </a:rPr>
              <a:t>4. All three of them tried to convey the sense of the pink live thing struggling in the creepers. True/ False</a:t>
            </a:r>
            <a:endParaRPr lang="it-IT" sz="1400" dirty="0">
              <a:latin typeface="Times New Roman" panose="02020603050405020304" pitchFamily="18" charset="0"/>
              <a:cs typeface="Times New Roman" panose="02020603050405020304" pitchFamily="18" charset="0"/>
            </a:endParaRPr>
          </a:p>
          <a:p>
            <a:pPr algn="just">
              <a:lnSpc>
                <a:spcPct val="150000"/>
              </a:lnSpc>
            </a:pPr>
            <a:r>
              <a:rPr lang="en-US" sz="1400" dirty="0">
                <a:latin typeface="Times New Roman" panose="02020603050405020304" pitchFamily="18" charset="0"/>
                <a:cs typeface="Times New Roman" panose="02020603050405020304" pitchFamily="18" charset="0"/>
              </a:rPr>
              <a:t> </a:t>
            </a:r>
            <a:r>
              <a:rPr lang="en-US" sz="1400" b="1" dirty="0">
                <a:latin typeface="Times New Roman" panose="02020603050405020304" pitchFamily="18" charset="0"/>
                <a:cs typeface="Times New Roman" panose="02020603050405020304" pitchFamily="18" charset="0"/>
              </a:rPr>
              <a:t>Answers:</a:t>
            </a:r>
            <a:r>
              <a:rPr lang="en-US" sz="1400" dirty="0">
                <a:latin typeface="Times New Roman" panose="02020603050405020304" pitchFamily="18" charset="0"/>
                <a:cs typeface="Times New Roman" panose="02020603050405020304" pitchFamily="18" charset="0"/>
              </a:rPr>
              <a:t> a. F; b. T; c. F; d. T</a:t>
            </a:r>
            <a:endParaRPr lang="it-IT" sz="1400" dirty="0">
              <a:latin typeface="Times New Roman" panose="02020603050405020304" pitchFamily="18" charset="0"/>
              <a:cs typeface="Times New Roman" panose="02020603050405020304" pitchFamily="18" charset="0"/>
            </a:endParaRPr>
          </a:p>
          <a:p>
            <a:pPr algn="just">
              <a:lnSpc>
                <a:spcPct val="150000"/>
              </a:lnSpc>
            </a:pPr>
            <a:r>
              <a:rPr lang="en-US" sz="1400" dirty="0">
                <a:latin typeface="Times New Roman" panose="02020603050405020304" pitchFamily="18" charset="0"/>
                <a:cs typeface="Times New Roman" panose="02020603050405020304" pitchFamily="18" charset="0"/>
              </a:rPr>
              <a:t>1.3  Give synonyms or explain the following words from the context: evacuation, conch, uninhabited, </a:t>
            </a:r>
            <a:r>
              <a:rPr lang="en-US" sz="1400" b="1" dirty="0">
                <a:latin typeface="Times New Roman" panose="02020603050405020304" pitchFamily="18" charset="0"/>
                <a:cs typeface="Times New Roman" panose="02020603050405020304" pitchFamily="18" charset="0"/>
              </a:rPr>
              <a:t>Answers: </a:t>
            </a:r>
            <a:r>
              <a:rPr lang="en-US" sz="1400" dirty="0">
                <a:latin typeface="Times New Roman" panose="02020603050405020304" pitchFamily="18" charset="0"/>
                <a:cs typeface="Times New Roman" panose="02020603050405020304" pitchFamily="18" charset="0"/>
              </a:rPr>
              <a:t>evacuation = shifting, expulsion; conch=shell, oyster</a:t>
            </a:r>
            <a:r>
              <a:rPr lang="it-IT" sz="1400" dirty="0">
                <a:latin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rPr>
              <a:t>uninhabited= unpopulated, unsettled</a:t>
            </a:r>
            <a:r>
              <a:rPr lang="it-IT" sz="1400" dirty="0">
                <a:latin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rPr>
              <a:t>squatted- lowered body by bending knee</a:t>
            </a:r>
            <a:r>
              <a:rPr lang="it-IT" sz="1400" dirty="0">
                <a:latin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rPr>
              <a:t>broke away- escaped/fled</a:t>
            </a:r>
            <a:endParaRPr lang="it-IT" sz="1400" dirty="0">
              <a:latin typeface="Times New Roman" panose="02020603050405020304" pitchFamily="18" charset="0"/>
              <a:cs typeface="Times New Roman" panose="02020603050405020304" pitchFamily="18" charset="0"/>
            </a:endParaRPr>
          </a:p>
          <a:p>
            <a:pPr algn="just">
              <a:lnSpc>
                <a:spcPct val="150000"/>
              </a:lnSpc>
            </a:pPr>
            <a:r>
              <a:rPr lang="en-US" sz="1400" dirty="0">
                <a:latin typeface="Times New Roman" panose="02020603050405020304" pitchFamily="18" charset="0"/>
                <a:cs typeface="Times New Roman" panose="02020603050405020304" pitchFamily="18" charset="0"/>
              </a:rPr>
              <a:t>1.4  Choose the correct answer:</a:t>
            </a:r>
            <a:endParaRPr lang="it-IT" sz="1400" dirty="0">
              <a:latin typeface="Times New Roman" panose="02020603050405020304" pitchFamily="18" charset="0"/>
              <a:cs typeface="Times New Roman" panose="02020603050405020304" pitchFamily="18" charset="0"/>
            </a:endParaRPr>
          </a:p>
          <a:p>
            <a:pPr algn="just">
              <a:lnSpc>
                <a:spcPct val="150000"/>
              </a:lnSpc>
            </a:pPr>
            <a:r>
              <a:rPr lang="en-US" sz="1400" dirty="0">
                <a:latin typeface="Times New Roman" panose="02020603050405020304" pitchFamily="18" charset="0"/>
                <a:cs typeface="Times New Roman" panose="02020603050405020304" pitchFamily="18" charset="0"/>
              </a:rPr>
              <a:t> 1. ………….slammed his knife into a trunk and looked round challengingly.</a:t>
            </a:r>
            <a:endParaRPr lang="it-IT" sz="1400" dirty="0">
              <a:latin typeface="Times New Roman" panose="02020603050405020304" pitchFamily="18" charset="0"/>
              <a:cs typeface="Times New Roman" panose="02020603050405020304" pitchFamily="18" charset="0"/>
            </a:endParaRPr>
          </a:p>
          <a:p>
            <a:pPr algn="just">
              <a:lnSpc>
                <a:spcPct val="150000"/>
              </a:lnSpc>
            </a:pPr>
            <a:r>
              <a:rPr lang="en-US" sz="1400" dirty="0">
                <a:latin typeface="Times New Roman" panose="02020603050405020304" pitchFamily="18" charset="0"/>
                <a:cs typeface="Times New Roman" panose="02020603050405020304" pitchFamily="18" charset="0"/>
              </a:rPr>
              <a:t> </a:t>
            </a:r>
            <a:r>
              <a:rPr lang="it-IT" sz="1400" dirty="0">
                <a:latin typeface="Times New Roman" panose="02020603050405020304" pitchFamily="18" charset="0"/>
                <a:cs typeface="Times New Roman" panose="02020603050405020304" pitchFamily="18" charset="0"/>
              </a:rPr>
              <a:t>a  </a:t>
            </a:r>
            <a:r>
              <a:rPr lang="en-US" sz="1400" dirty="0">
                <a:latin typeface="Times New Roman" panose="02020603050405020304" pitchFamily="18" charset="0"/>
                <a:cs typeface="Times New Roman" panose="02020603050405020304" pitchFamily="18" charset="0"/>
              </a:rPr>
              <a:t>Jack        b. Ralph            c. Piggy</a:t>
            </a:r>
            <a:endParaRPr lang="it-IT" sz="1400" dirty="0">
              <a:latin typeface="Times New Roman" panose="02020603050405020304" pitchFamily="18" charset="0"/>
              <a:cs typeface="Times New Roman" panose="02020603050405020304" pitchFamily="18" charset="0"/>
            </a:endParaRPr>
          </a:p>
          <a:p>
            <a:pPr algn="just">
              <a:lnSpc>
                <a:spcPct val="150000"/>
              </a:lnSpc>
            </a:pPr>
            <a:r>
              <a:rPr lang="en-US" sz="1400" dirty="0">
                <a:latin typeface="Times New Roman" panose="02020603050405020304" pitchFamily="18" charset="0"/>
                <a:cs typeface="Times New Roman" panose="02020603050405020304" pitchFamily="18" charset="0"/>
              </a:rPr>
              <a:t> 2. ……………was sitting near but giving no help.</a:t>
            </a:r>
            <a:endParaRPr lang="it-IT" sz="1400" dirty="0">
              <a:latin typeface="Times New Roman" panose="02020603050405020304" pitchFamily="18" charset="0"/>
              <a:cs typeface="Times New Roman" panose="02020603050405020304" pitchFamily="18" charset="0"/>
            </a:endParaRPr>
          </a:p>
          <a:p>
            <a:pPr lvl="0" algn="just">
              <a:lnSpc>
                <a:spcPct val="150000"/>
              </a:lnSpc>
            </a:pPr>
            <a:r>
              <a:rPr lang="en-US" sz="1400" dirty="0">
                <a:latin typeface="Times New Roman" panose="02020603050405020304" pitchFamily="18" charset="0"/>
                <a:cs typeface="Times New Roman" panose="02020603050405020304" pitchFamily="18" charset="0"/>
              </a:rPr>
              <a:t>a. Piggy       b. Simon           c. the choir</a:t>
            </a:r>
            <a:endParaRPr lang="it-IT" sz="1400" dirty="0">
              <a:latin typeface="Times New Roman" panose="02020603050405020304" pitchFamily="18" charset="0"/>
              <a:cs typeface="Times New Roman" panose="02020603050405020304" pitchFamily="18" charset="0"/>
            </a:endParaRPr>
          </a:p>
        </p:txBody>
      </p:sp>
      <p:sp>
        <p:nvSpPr>
          <p:cNvPr id="4" name="Footer Placeholder 3">
            <a:extLst>
              <a:ext uri="{FF2B5EF4-FFF2-40B4-BE49-F238E27FC236}">
                <a16:creationId xmlns:a16="http://schemas.microsoft.com/office/drawing/2014/main" id="{CF5E7008-2452-4A65-A162-0A06609E5660}"/>
              </a:ext>
            </a:extLst>
          </p:cNvPr>
          <p:cNvSpPr>
            <a:spLocks noGrp="1"/>
          </p:cNvSpPr>
          <p:nvPr>
            <p:ph type="ftr" sz="quarter" idx="11"/>
          </p:nvPr>
        </p:nvSpPr>
        <p:spPr/>
        <p:txBody>
          <a:bodyPr/>
          <a:lstStyle/>
          <a:p>
            <a:pPr algn="ctr"/>
            <a:r>
              <a:rPr lang="ro-RO" dirty="0"/>
              <a:t>37</a:t>
            </a:r>
            <a:endParaRPr lang="it-IT" dirty="0"/>
          </a:p>
        </p:txBody>
      </p:sp>
    </p:spTree>
    <p:extLst>
      <p:ext uri="{BB962C8B-B14F-4D97-AF65-F5344CB8AC3E}">
        <p14:creationId xmlns:p14="http://schemas.microsoft.com/office/powerpoint/2010/main" val="4075873856"/>
      </p:ext>
    </p:extLst>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spd="slow" advClick="0" advTm="800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403648" y="188640"/>
            <a:ext cx="7632848" cy="5870646"/>
          </a:xfrm>
          <a:prstGeom prst="rect">
            <a:avLst/>
          </a:prstGeom>
          <a:noFill/>
        </p:spPr>
        <p:txBody>
          <a:bodyPr wrap="square" rtlCol="0">
            <a:spAutoFit/>
          </a:bodyPr>
          <a:lstStyle/>
          <a:p>
            <a:pPr lvl="0" algn="just">
              <a:lnSpc>
                <a:spcPct val="150000"/>
              </a:lnSpc>
            </a:pPr>
            <a:r>
              <a:rPr lang="en-US" sz="1400" dirty="0">
                <a:latin typeface="Times New Roman" panose="02020603050405020304" pitchFamily="18" charset="0"/>
                <a:cs typeface="Times New Roman" panose="02020603050405020304" pitchFamily="18" charset="0"/>
              </a:rPr>
              <a:t>3. What animals were there on the island?</a:t>
            </a:r>
            <a:endParaRPr lang="it-IT" sz="1400" dirty="0">
              <a:latin typeface="Times New Roman" panose="02020603050405020304" pitchFamily="18" charset="0"/>
              <a:cs typeface="Times New Roman" panose="02020603050405020304" pitchFamily="18" charset="0"/>
            </a:endParaRPr>
          </a:p>
          <a:p>
            <a:pPr marL="342900" indent="-342900" algn="just">
              <a:lnSpc>
                <a:spcPct val="150000"/>
              </a:lnSpc>
              <a:buFontTx/>
              <a:buAutoNum type="alphaLcPeriod"/>
            </a:pPr>
            <a:r>
              <a:rPr lang="en-US" sz="1400" dirty="0">
                <a:latin typeface="Times New Roman" panose="02020603050405020304" pitchFamily="18" charset="0"/>
                <a:cs typeface="Times New Roman" panose="02020603050405020304" pitchFamily="18" charset="0"/>
              </a:rPr>
              <a:t>sheep       b.  cows             c. pigs       </a:t>
            </a:r>
            <a:r>
              <a:rPr lang="en-US" sz="1400" b="1" dirty="0">
                <a:latin typeface="Times New Roman" panose="02020603050405020304" pitchFamily="18" charset="0"/>
                <a:cs typeface="Times New Roman" panose="02020603050405020304" pitchFamily="18" charset="0"/>
              </a:rPr>
              <a:t>Answers: </a:t>
            </a:r>
            <a:r>
              <a:rPr lang="en-US" sz="1400" dirty="0">
                <a:latin typeface="Times New Roman" panose="02020603050405020304" pitchFamily="18" charset="0"/>
                <a:cs typeface="Times New Roman" panose="02020603050405020304" pitchFamily="18" charset="0"/>
              </a:rPr>
              <a:t>1a; 2a; 3c      </a:t>
            </a:r>
          </a:p>
          <a:p>
            <a:pPr algn="just">
              <a:lnSpc>
                <a:spcPct val="150000"/>
              </a:lnSpc>
            </a:pPr>
            <a:r>
              <a:rPr lang="en-US" sz="1400" b="1" dirty="0">
                <a:latin typeface="Times New Roman" panose="02020603050405020304" pitchFamily="18" charset="0"/>
                <a:cs typeface="Times New Roman" panose="02020603050405020304" pitchFamily="18" charset="0"/>
              </a:rPr>
              <a:t>Activity 2. Post–reading Activity</a:t>
            </a:r>
            <a:endParaRPr lang="en-US" sz="1400" dirty="0">
              <a:latin typeface="Times New Roman" panose="02020603050405020304" pitchFamily="18" charset="0"/>
              <a:cs typeface="Times New Roman" panose="02020603050405020304" pitchFamily="18" charset="0"/>
            </a:endParaRPr>
          </a:p>
          <a:p>
            <a:pPr algn="just">
              <a:lnSpc>
                <a:spcPct val="150000"/>
              </a:lnSpc>
            </a:pPr>
            <a:r>
              <a:rPr lang="en-US" sz="1400" b="1" dirty="0">
                <a:latin typeface="Times New Roman" panose="02020603050405020304" pitchFamily="18" charset="0"/>
                <a:cs typeface="Times New Roman" panose="02020603050405020304" pitchFamily="18" charset="0"/>
              </a:rPr>
              <a:t>2.1 Express your opinion</a:t>
            </a:r>
            <a:r>
              <a:rPr lang="en-US" sz="1400" dirty="0">
                <a:latin typeface="Times New Roman" panose="02020603050405020304" pitchFamily="18" charset="0"/>
                <a:cs typeface="Times New Roman" panose="02020603050405020304" pitchFamily="18" charset="0"/>
              </a:rPr>
              <a:t>. What do you think? Answer these questions and let your classmates know what your point of view is on what happened on the island. </a:t>
            </a:r>
            <a:endParaRPr lang="it-IT" sz="1400" dirty="0">
              <a:latin typeface="Times New Roman" panose="02020603050405020304" pitchFamily="18" charset="0"/>
              <a:cs typeface="Times New Roman" panose="02020603050405020304" pitchFamily="18" charset="0"/>
            </a:endParaRPr>
          </a:p>
          <a:p>
            <a:pPr lvl="0" algn="just">
              <a:lnSpc>
                <a:spcPct val="150000"/>
              </a:lnSpc>
            </a:pPr>
            <a:r>
              <a:rPr lang="en-US" sz="1400" dirty="0">
                <a:latin typeface="Times New Roman" panose="02020603050405020304" pitchFamily="18" charset="0"/>
                <a:cs typeface="Times New Roman" panose="02020603050405020304" pitchFamily="18" charset="0"/>
              </a:rPr>
              <a:t>1. Why was Piggy excluded and not considered a leader? Do you believe that things would have been different if the other boys had respected his ideas and actions? </a:t>
            </a:r>
            <a:endParaRPr lang="it-IT" sz="1400" dirty="0">
              <a:latin typeface="Times New Roman" panose="02020603050405020304" pitchFamily="18" charset="0"/>
              <a:cs typeface="Times New Roman" panose="02020603050405020304" pitchFamily="18" charset="0"/>
            </a:endParaRPr>
          </a:p>
          <a:p>
            <a:pPr lvl="0" algn="just">
              <a:lnSpc>
                <a:spcPct val="150000"/>
              </a:lnSpc>
            </a:pPr>
            <a:r>
              <a:rPr lang="en-US" sz="1400" dirty="0">
                <a:latin typeface="Times New Roman" panose="02020603050405020304" pitchFamily="18" charset="0"/>
                <a:cs typeface="Times New Roman" panose="02020603050405020304" pitchFamily="18" charset="0"/>
              </a:rPr>
              <a:t>2. How do you think that the abusive leadership style that Jack had, could have affected the situation even more?</a:t>
            </a:r>
            <a:endParaRPr lang="it-IT" sz="1400" dirty="0">
              <a:latin typeface="Times New Roman" panose="02020603050405020304" pitchFamily="18" charset="0"/>
              <a:cs typeface="Times New Roman" panose="02020603050405020304" pitchFamily="18" charset="0"/>
            </a:endParaRPr>
          </a:p>
          <a:p>
            <a:pPr lvl="0" algn="just">
              <a:lnSpc>
                <a:spcPct val="150000"/>
              </a:lnSpc>
            </a:pPr>
            <a:r>
              <a:rPr lang="en-US" sz="1400" dirty="0">
                <a:latin typeface="Times New Roman" panose="02020603050405020304" pitchFamily="18" charset="0"/>
                <a:cs typeface="Times New Roman" panose="02020603050405020304" pitchFamily="18" charset="0"/>
              </a:rPr>
              <a:t>3. Suppose that the plot of ‘Lord of the Flies’ involved a mixed group of girls and boys, instead of all boys. Do you think the same violent and cruel tendencies would have emerged on the island?</a:t>
            </a:r>
          </a:p>
          <a:p>
            <a:pPr algn="just">
              <a:lnSpc>
                <a:spcPct val="150000"/>
              </a:lnSpc>
            </a:pPr>
            <a:r>
              <a:rPr lang="en-US" sz="1400" b="1" dirty="0">
                <a:latin typeface="Times New Roman" panose="02020603050405020304" pitchFamily="18" charset="0"/>
                <a:cs typeface="Times New Roman" panose="02020603050405020304" pitchFamily="18" charset="0"/>
              </a:rPr>
              <a:t>2.2 Giving solutions to problems</a:t>
            </a:r>
            <a:r>
              <a:rPr lang="en-US" sz="1400" dirty="0">
                <a:latin typeface="Times New Roman" panose="02020603050405020304" pitchFamily="18" charset="0"/>
                <a:cs typeface="Times New Roman" panose="02020603050405020304" pitchFamily="18" charset="0"/>
              </a:rPr>
              <a:t>.  Justify your answers.</a:t>
            </a:r>
            <a:endParaRPr lang="it-IT" sz="1400" dirty="0">
              <a:latin typeface="Times New Roman" panose="02020603050405020304" pitchFamily="18" charset="0"/>
              <a:cs typeface="Times New Roman" panose="02020603050405020304" pitchFamily="18" charset="0"/>
            </a:endParaRPr>
          </a:p>
          <a:p>
            <a:pPr algn="just">
              <a:lnSpc>
                <a:spcPct val="150000"/>
              </a:lnSpc>
            </a:pPr>
            <a:r>
              <a:rPr lang="en-US" sz="1400" dirty="0">
                <a:latin typeface="Times New Roman" panose="02020603050405020304" pitchFamily="18" charset="0"/>
                <a:cs typeface="Times New Roman" panose="02020603050405020304" pitchFamily="18" charset="0"/>
              </a:rPr>
              <a:t>1. Imagine that your group of friends and you get stuck in a similar situation to that of the boys from the island. How would you act to save both your life and your friends’? ( 50/100 words)</a:t>
            </a:r>
          </a:p>
          <a:p>
            <a:pPr algn="just">
              <a:lnSpc>
                <a:spcPct val="150000"/>
              </a:lnSpc>
            </a:pPr>
            <a:r>
              <a:rPr lang="en-US" sz="1400" b="1" dirty="0">
                <a:latin typeface="Times New Roman" panose="02020603050405020304" pitchFamily="18" charset="0"/>
                <a:cs typeface="Times New Roman" panose="02020603050405020304" pitchFamily="18" charset="0"/>
              </a:rPr>
              <a:t>2.3 Debate</a:t>
            </a:r>
            <a:r>
              <a:rPr lang="en-US" sz="1400" dirty="0">
                <a:latin typeface="Times New Roman" panose="02020603050405020304" pitchFamily="18" charset="0"/>
                <a:cs typeface="Times New Roman" panose="02020603050405020304" pitchFamily="18" charset="0"/>
              </a:rPr>
              <a:t>. Defend and/or criticize Ralph's actions as a leader. What were his motivations? Give your opinion on his actions.  </a:t>
            </a:r>
            <a:endParaRPr lang="it-IT" sz="1400" dirty="0">
              <a:latin typeface="Times New Roman" panose="02020603050405020304" pitchFamily="18" charset="0"/>
              <a:cs typeface="Times New Roman" panose="02020603050405020304" pitchFamily="18" charset="0"/>
            </a:endParaRPr>
          </a:p>
          <a:p>
            <a:pPr lvl="0" algn="just">
              <a:lnSpc>
                <a:spcPct val="150000"/>
              </a:lnSpc>
            </a:pPr>
            <a:r>
              <a:rPr lang="en-US" sz="1400" dirty="0">
                <a:latin typeface="Times New Roman" panose="02020603050405020304" pitchFamily="18" charset="0"/>
                <a:cs typeface="Times New Roman" panose="02020603050405020304" pitchFamily="18" charset="0"/>
              </a:rPr>
              <a:t>“We'll have rules!" he cried excitedly. "Lots of rules! Then when anyone breaks '</a:t>
            </a:r>
            <a:r>
              <a:rPr lang="en-US" sz="1400" dirty="0" err="1">
                <a:latin typeface="Times New Roman" panose="02020603050405020304" pitchFamily="18" charset="0"/>
                <a:cs typeface="Times New Roman" panose="02020603050405020304" pitchFamily="18" charset="0"/>
              </a:rPr>
              <a:t>em</a:t>
            </a:r>
            <a:r>
              <a:rPr lang="en-US" sz="1400" dirty="0">
                <a:latin typeface="Times New Roman" panose="02020603050405020304" pitchFamily="18" charset="0"/>
                <a:cs typeface="Times New Roman" panose="02020603050405020304" pitchFamily="18" charset="0"/>
              </a:rPr>
              <a:t>--""</a:t>
            </a:r>
            <a:r>
              <a:rPr lang="en-US" sz="1400" dirty="0" err="1">
                <a:latin typeface="Times New Roman" panose="02020603050405020304" pitchFamily="18" charset="0"/>
                <a:cs typeface="Times New Roman" panose="02020603050405020304" pitchFamily="18" charset="0"/>
              </a:rPr>
              <a:t>Whee</a:t>
            </a:r>
            <a:r>
              <a:rPr lang="en-US" sz="1400" dirty="0">
                <a:latin typeface="Times New Roman" panose="02020603050405020304" pitchFamily="18" charset="0"/>
                <a:cs typeface="Times New Roman" panose="02020603050405020304" pitchFamily="18" charset="0"/>
              </a:rPr>
              <a:t>--oh!" Do we really need rules? Do we really need to break them?</a:t>
            </a:r>
            <a:endParaRPr lang="it-IT" sz="1400" dirty="0">
              <a:latin typeface="Times New Roman" panose="02020603050405020304" pitchFamily="18" charset="0"/>
              <a:cs typeface="Times New Roman" panose="02020603050405020304" pitchFamily="18" charset="0"/>
            </a:endParaRPr>
          </a:p>
        </p:txBody>
      </p:sp>
      <p:sp>
        <p:nvSpPr>
          <p:cNvPr id="4" name="Footer Placeholder 3">
            <a:extLst>
              <a:ext uri="{FF2B5EF4-FFF2-40B4-BE49-F238E27FC236}">
                <a16:creationId xmlns:a16="http://schemas.microsoft.com/office/drawing/2014/main" id="{98E7588F-3326-4B1D-B2B8-FB5B27463E9D}"/>
              </a:ext>
            </a:extLst>
          </p:cNvPr>
          <p:cNvSpPr>
            <a:spLocks noGrp="1"/>
          </p:cNvSpPr>
          <p:nvPr>
            <p:ph type="ftr" sz="quarter" idx="11"/>
          </p:nvPr>
        </p:nvSpPr>
        <p:spPr/>
        <p:txBody>
          <a:bodyPr/>
          <a:lstStyle/>
          <a:p>
            <a:pPr algn="ctr"/>
            <a:r>
              <a:rPr lang="ro-RO" dirty="0"/>
              <a:t>38</a:t>
            </a:r>
            <a:endParaRPr lang="it-IT" dirty="0"/>
          </a:p>
        </p:txBody>
      </p:sp>
    </p:spTree>
    <p:extLst>
      <p:ext uri="{BB962C8B-B14F-4D97-AF65-F5344CB8AC3E}">
        <p14:creationId xmlns:p14="http://schemas.microsoft.com/office/powerpoint/2010/main" val="3314249928"/>
      </p:ext>
    </p:extLst>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spd="slow" advClick="0" advTm="800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403649" y="101262"/>
            <a:ext cx="7632848" cy="5362815"/>
          </a:xfrm>
          <a:prstGeom prst="rect">
            <a:avLst/>
          </a:prstGeom>
          <a:noFill/>
        </p:spPr>
        <p:txBody>
          <a:bodyPr wrap="square" rtlCol="0">
            <a:spAutoFit/>
          </a:bodyPr>
          <a:lstStyle/>
          <a:p>
            <a:r>
              <a:rPr lang="en-US" sz="1600" b="1" dirty="0">
                <a:latin typeface="Times New Roman" panose="02020603050405020304" pitchFamily="18" charset="0"/>
                <a:cs typeface="Times New Roman" panose="02020603050405020304" pitchFamily="18" charset="0"/>
              </a:rPr>
              <a:t>Chapter 3. Huts on the Beach</a:t>
            </a:r>
          </a:p>
          <a:p>
            <a:endParaRPr lang="it-IT" sz="1400" dirty="0"/>
          </a:p>
          <a:p>
            <a:pPr algn="just">
              <a:lnSpc>
                <a:spcPct val="150000"/>
              </a:lnSpc>
            </a:pPr>
            <a:r>
              <a:rPr lang="en-US" sz="1400" dirty="0">
                <a:latin typeface="Times New Roman" panose="02020603050405020304" pitchFamily="18" charset="0"/>
                <a:cs typeface="Times New Roman" panose="02020603050405020304" pitchFamily="18" charset="0"/>
              </a:rPr>
              <a:t> The students read this chapter before the class starts. So, they know that in this chapter, we can see how the conflict between Ralph and Jack, the two main characters, develops. When Ralph accuses Jack of using his hunting duty as an excuse for wasting time instead of helping him build a shelter, Jack tries to reason that all the boys need meat and this should be their priority. But while Jack has more boys to help him, the only boy who helps Ralph is Simon.</a:t>
            </a:r>
            <a:endParaRPr lang="it-IT" sz="1400" dirty="0">
              <a:latin typeface="Times New Roman" panose="02020603050405020304" pitchFamily="18" charset="0"/>
              <a:cs typeface="Times New Roman" panose="02020603050405020304" pitchFamily="18" charset="0"/>
            </a:endParaRPr>
          </a:p>
          <a:p>
            <a:pPr algn="just">
              <a:lnSpc>
                <a:spcPct val="150000"/>
              </a:lnSpc>
            </a:pPr>
            <a:r>
              <a:rPr lang="en-US" sz="1400" b="1" dirty="0">
                <a:latin typeface="Times New Roman" panose="02020603050405020304" pitchFamily="18" charset="0"/>
                <a:cs typeface="Times New Roman" panose="02020603050405020304" pitchFamily="18" charset="0"/>
              </a:rPr>
              <a:t> Activity 1. Multiple- choice Exercise. </a:t>
            </a:r>
            <a:r>
              <a:rPr lang="en-US" sz="1400" dirty="0">
                <a:latin typeface="Times New Roman" panose="02020603050405020304" pitchFamily="18" charset="0"/>
                <a:cs typeface="Times New Roman" panose="02020603050405020304" pitchFamily="18" charset="0"/>
              </a:rPr>
              <a:t>Answer the following questions. Expand on the chosen answer with more reasons justifying your opinion with arguments from what you have read.</a:t>
            </a:r>
            <a:endParaRPr lang="it-IT" sz="1400" dirty="0">
              <a:latin typeface="Times New Roman" panose="02020603050405020304" pitchFamily="18" charset="0"/>
              <a:cs typeface="Times New Roman" panose="02020603050405020304" pitchFamily="18" charset="0"/>
            </a:endParaRPr>
          </a:p>
          <a:p>
            <a:pPr lvl="0" algn="just">
              <a:lnSpc>
                <a:spcPct val="150000"/>
              </a:lnSpc>
            </a:pPr>
            <a:r>
              <a:rPr lang="en-US" sz="1400" dirty="0">
                <a:latin typeface="Times New Roman" panose="02020603050405020304" pitchFamily="18" charset="0"/>
                <a:cs typeface="Times New Roman" panose="02020603050405020304" pitchFamily="18" charset="0"/>
              </a:rPr>
              <a:t>1. Who do you agree with? </a:t>
            </a:r>
            <a:endParaRPr lang="it-IT" sz="1400" dirty="0">
              <a:latin typeface="Times New Roman" panose="02020603050405020304" pitchFamily="18" charset="0"/>
              <a:cs typeface="Times New Roman" panose="02020603050405020304" pitchFamily="18" charset="0"/>
            </a:endParaRPr>
          </a:p>
          <a:p>
            <a:pPr lvl="0" algn="just">
              <a:lnSpc>
                <a:spcPct val="150000"/>
              </a:lnSpc>
            </a:pPr>
            <a:r>
              <a:rPr lang="en-US" sz="1400" dirty="0">
                <a:latin typeface="Times New Roman" panose="02020603050405020304" pitchFamily="18" charset="0"/>
                <a:cs typeface="Times New Roman" panose="02020603050405020304" pitchFamily="18" charset="0"/>
              </a:rPr>
              <a:t>a. With Ralph, because if they don’t have where to sleep then they could be in danger.</a:t>
            </a:r>
            <a:endParaRPr lang="it-IT" sz="1400" dirty="0">
              <a:latin typeface="Times New Roman" panose="02020603050405020304" pitchFamily="18" charset="0"/>
              <a:cs typeface="Times New Roman" panose="02020603050405020304" pitchFamily="18" charset="0"/>
            </a:endParaRPr>
          </a:p>
          <a:p>
            <a:pPr lvl="0" algn="just">
              <a:lnSpc>
                <a:spcPct val="150000"/>
              </a:lnSpc>
            </a:pPr>
            <a:r>
              <a:rPr lang="en-US" sz="1400" dirty="0">
                <a:latin typeface="Times New Roman" panose="02020603050405020304" pitchFamily="18" charset="0"/>
                <a:cs typeface="Times New Roman" panose="02020603050405020304" pitchFamily="18" charset="0"/>
              </a:rPr>
              <a:t>b. With Jack, because they can’t eat only fruit forever. They need meat.</a:t>
            </a:r>
            <a:endParaRPr lang="it-IT" sz="1400" dirty="0">
              <a:latin typeface="Times New Roman" panose="02020603050405020304" pitchFamily="18" charset="0"/>
              <a:cs typeface="Times New Roman" panose="02020603050405020304" pitchFamily="18" charset="0"/>
            </a:endParaRPr>
          </a:p>
          <a:p>
            <a:pPr lvl="0" algn="just">
              <a:lnSpc>
                <a:spcPct val="150000"/>
              </a:lnSpc>
            </a:pPr>
            <a:r>
              <a:rPr lang="en-US" sz="1400" dirty="0">
                <a:latin typeface="Times New Roman" panose="02020603050405020304" pitchFamily="18" charset="0"/>
                <a:cs typeface="Times New Roman" panose="02020603050405020304" pitchFamily="18" charset="0"/>
              </a:rPr>
              <a:t>c. I have a different opinion.</a:t>
            </a:r>
            <a:endParaRPr lang="it-IT" sz="1400" dirty="0">
              <a:latin typeface="Times New Roman" panose="02020603050405020304" pitchFamily="18" charset="0"/>
              <a:cs typeface="Times New Roman" panose="02020603050405020304" pitchFamily="18" charset="0"/>
            </a:endParaRPr>
          </a:p>
          <a:p>
            <a:pPr lvl="0" algn="just">
              <a:lnSpc>
                <a:spcPct val="150000"/>
              </a:lnSpc>
            </a:pPr>
            <a:r>
              <a:rPr lang="en-US" sz="1400" dirty="0">
                <a:latin typeface="Times New Roman" panose="02020603050405020304" pitchFamily="18" charset="0"/>
                <a:cs typeface="Times New Roman" panose="02020603050405020304" pitchFamily="18" charset="0"/>
              </a:rPr>
              <a:t>2. Why do you think nobody but Simon helps Ralph?</a:t>
            </a:r>
            <a:endParaRPr lang="it-IT" sz="1400" dirty="0">
              <a:latin typeface="Times New Roman" panose="02020603050405020304" pitchFamily="18" charset="0"/>
              <a:cs typeface="Times New Roman" panose="02020603050405020304" pitchFamily="18" charset="0"/>
            </a:endParaRPr>
          </a:p>
          <a:p>
            <a:pPr lvl="0" algn="just">
              <a:lnSpc>
                <a:spcPct val="150000"/>
              </a:lnSpc>
            </a:pPr>
            <a:r>
              <a:rPr lang="en-US" sz="1400" dirty="0">
                <a:latin typeface="Times New Roman" panose="02020603050405020304" pitchFamily="18" charset="0"/>
                <a:cs typeface="Times New Roman" panose="02020603050405020304" pitchFamily="18" charset="0"/>
              </a:rPr>
              <a:t>a. He isn’t a good leader.</a:t>
            </a:r>
            <a:endParaRPr lang="it-IT" sz="1400" dirty="0">
              <a:latin typeface="Times New Roman" panose="02020603050405020304" pitchFamily="18" charset="0"/>
              <a:cs typeface="Times New Roman" panose="02020603050405020304" pitchFamily="18" charset="0"/>
            </a:endParaRPr>
          </a:p>
          <a:p>
            <a:pPr lvl="0" algn="just">
              <a:lnSpc>
                <a:spcPct val="150000"/>
              </a:lnSpc>
            </a:pPr>
            <a:r>
              <a:rPr lang="en-US" sz="1400" dirty="0">
                <a:latin typeface="Times New Roman" panose="02020603050405020304" pitchFamily="18" charset="0"/>
                <a:cs typeface="Times New Roman" panose="02020603050405020304" pitchFamily="18" charset="0"/>
              </a:rPr>
              <a:t>b. All the boys want to help Jack.</a:t>
            </a:r>
            <a:endParaRPr lang="it-IT" sz="1400" dirty="0">
              <a:latin typeface="Times New Roman" panose="02020603050405020304" pitchFamily="18" charset="0"/>
              <a:cs typeface="Times New Roman" panose="02020603050405020304" pitchFamily="18" charset="0"/>
            </a:endParaRPr>
          </a:p>
          <a:p>
            <a:pPr lvl="0" algn="just">
              <a:lnSpc>
                <a:spcPct val="150000"/>
              </a:lnSpc>
            </a:pPr>
            <a:r>
              <a:rPr lang="en-US" sz="1400" dirty="0">
                <a:latin typeface="Times New Roman" panose="02020603050405020304" pitchFamily="18" charset="0"/>
                <a:cs typeface="Times New Roman" panose="02020603050405020304" pitchFamily="18" charset="0"/>
              </a:rPr>
              <a:t>c. They don’t think that the shelters are that important.</a:t>
            </a:r>
            <a:endParaRPr lang="it-IT" sz="1400" dirty="0">
              <a:latin typeface="Times New Roman" panose="02020603050405020304" pitchFamily="18" charset="0"/>
              <a:cs typeface="Times New Roman" panose="02020603050405020304" pitchFamily="18" charset="0"/>
            </a:endParaRPr>
          </a:p>
        </p:txBody>
      </p:sp>
      <p:sp>
        <p:nvSpPr>
          <p:cNvPr id="4" name="Footer Placeholder 3">
            <a:extLst>
              <a:ext uri="{FF2B5EF4-FFF2-40B4-BE49-F238E27FC236}">
                <a16:creationId xmlns:a16="http://schemas.microsoft.com/office/drawing/2014/main" id="{51FEB1B7-07B5-423D-90FE-741B8144079C}"/>
              </a:ext>
            </a:extLst>
          </p:cNvPr>
          <p:cNvSpPr>
            <a:spLocks noGrp="1"/>
          </p:cNvSpPr>
          <p:nvPr>
            <p:ph type="ftr" sz="quarter" idx="11"/>
          </p:nvPr>
        </p:nvSpPr>
        <p:spPr/>
        <p:txBody>
          <a:bodyPr/>
          <a:lstStyle/>
          <a:p>
            <a:pPr algn="ctr"/>
            <a:r>
              <a:rPr lang="ro-RO" dirty="0"/>
              <a:t>39</a:t>
            </a:r>
            <a:endParaRPr lang="it-IT" dirty="0"/>
          </a:p>
        </p:txBody>
      </p:sp>
    </p:spTree>
    <p:extLst>
      <p:ext uri="{BB962C8B-B14F-4D97-AF65-F5344CB8AC3E}">
        <p14:creationId xmlns:p14="http://schemas.microsoft.com/office/powerpoint/2010/main" val="1428786060"/>
      </p:ext>
    </p:extLst>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spd="slow" advClick="0" advTm="800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2840F5E-D246-4DA7-9BD6-E38EC9AA59F9}"/>
              </a:ext>
            </a:extLst>
          </p:cNvPr>
          <p:cNvSpPr/>
          <p:nvPr/>
        </p:nvSpPr>
        <p:spPr>
          <a:xfrm>
            <a:off x="1403648" y="116632"/>
            <a:ext cx="7632848" cy="5870646"/>
          </a:xfrm>
          <a:prstGeom prst="rect">
            <a:avLst/>
          </a:prstGeom>
        </p:spPr>
        <p:txBody>
          <a:bodyPr wrap="square">
            <a:spAutoFit/>
          </a:bodyPr>
          <a:lstStyle/>
          <a:p>
            <a:pPr lvl="0" algn="just">
              <a:lnSpc>
                <a:spcPct val="150000"/>
              </a:lnSpc>
            </a:pPr>
            <a:r>
              <a:rPr lang="en-US" sz="1400" dirty="0">
                <a:latin typeface="Times New Roman" panose="02020603050405020304" pitchFamily="18" charset="0"/>
                <a:cs typeface="Times New Roman" panose="02020603050405020304" pitchFamily="18" charset="0"/>
              </a:rPr>
              <a:t>3. How could' Ralph and Jack have avoided the fight? </a:t>
            </a:r>
            <a:endParaRPr lang="it-IT" sz="1400" dirty="0">
              <a:latin typeface="Times New Roman" panose="02020603050405020304" pitchFamily="18" charset="0"/>
              <a:cs typeface="Times New Roman" panose="02020603050405020304" pitchFamily="18" charset="0"/>
            </a:endParaRPr>
          </a:p>
          <a:p>
            <a:pPr lvl="0" algn="just">
              <a:lnSpc>
                <a:spcPct val="150000"/>
              </a:lnSpc>
            </a:pPr>
            <a:r>
              <a:rPr lang="en-US" sz="1400" dirty="0">
                <a:latin typeface="Times New Roman" panose="02020603050405020304" pitchFamily="18" charset="0"/>
                <a:cs typeface="Times New Roman" panose="02020603050405020304" pitchFamily="18" charset="0"/>
              </a:rPr>
              <a:t>a. First, they should have helped Ralph and then go hunting.</a:t>
            </a:r>
            <a:endParaRPr lang="it-IT" sz="1400" dirty="0">
              <a:latin typeface="Times New Roman" panose="02020603050405020304" pitchFamily="18" charset="0"/>
              <a:cs typeface="Times New Roman" panose="02020603050405020304" pitchFamily="18" charset="0"/>
            </a:endParaRPr>
          </a:p>
          <a:p>
            <a:pPr lvl="0" algn="just">
              <a:lnSpc>
                <a:spcPct val="150000"/>
              </a:lnSpc>
            </a:pPr>
            <a:r>
              <a:rPr lang="en-US" sz="1400" dirty="0">
                <a:latin typeface="Times New Roman" panose="02020603050405020304" pitchFamily="18" charset="0"/>
                <a:cs typeface="Times New Roman" panose="02020603050405020304" pitchFamily="18" charset="0"/>
              </a:rPr>
              <a:t>b. They should  have hunted first and then go help Ralph. </a:t>
            </a:r>
            <a:endParaRPr lang="it-IT" sz="1400" dirty="0">
              <a:latin typeface="Times New Roman" panose="02020603050405020304" pitchFamily="18" charset="0"/>
              <a:cs typeface="Times New Roman" panose="02020603050405020304" pitchFamily="18" charset="0"/>
            </a:endParaRPr>
          </a:p>
          <a:p>
            <a:pPr lvl="0" algn="just">
              <a:lnSpc>
                <a:spcPct val="150000"/>
              </a:lnSpc>
            </a:pPr>
            <a:r>
              <a:rPr lang="en-US" sz="1400" dirty="0">
                <a:latin typeface="Times New Roman" panose="02020603050405020304" pitchFamily="18" charset="0"/>
                <a:cs typeface="Times New Roman" panose="02020603050405020304" pitchFamily="18" charset="0"/>
              </a:rPr>
              <a:t>c. They should have divided into halves for the two tasks.</a:t>
            </a:r>
            <a:endParaRPr lang="en-US" sz="1400" b="1" dirty="0">
              <a:latin typeface="Times New Roman" panose="02020603050405020304" pitchFamily="18" charset="0"/>
              <a:cs typeface="Times New Roman" panose="02020603050405020304" pitchFamily="18" charset="0"/>
            </a:endParaRPr>
          </a:p>
          <a:p>
            <a:pPr algn="just">
              <a:lnSpc>
                <a:spcPct val="150000"/>
              </a:lnSpc>
            </a:pPr>
            <a:r>
              <a:rPr lang="en-US" sz="1400" b="1" dirty="0">
                <a:latin typeface="Times New Roman" panose="02020603050405020304" pitchFamily="18" charset="0"/>
                <a:cs typeface="Times New Roman" panose="02020603050405020304" pitchFamily="18" charset="0"/>
              </a:rPr>
              <a:t>Activity 2. Drawing Conclusions.</a:t>
            </a:r>
          </a:p>
          <a:p>
            <a:pPr algn="just">
              <a:lnSpc>
                <a:spcPct val="150000"/>
              </a:lnSpc>
            </a:pPr>
            <a:r>
              <a:rPr lang="en-US" sz="1400" dirty="0">
                <a:latin typeface="Times New Roman" panose="02020603050405020304" pitchFamily="18" charset="0"/>
                <a:cs typeface="Times New Roman" panose="02020603050405020304" pitchFamily="18" charset="0"/>
              </a:rPr>
              <a:t>From this part of the chapter we understand that the boys, now stranded on the island, have different opinions of how they should try to stay alive, Jack and Ralph being the best example as they both want to be the leader of the group.</a:t>
            </a:r>
          </a:p>
          <a:p>
            <a:pPr algn="just">
              <a:lnSpc>
                <a:spcPct val="150000"/>
              </a:lnSpc>
            </a:pPr>
            <a:r>
              <a:rPr lang="en-US" sz="1400" dirty="0">
                <a:latin typeface="Times New Roman" panose="02020603050405020304" pitchFamily="18" charset="0"/>
                <a:cs typeface="Times New Roman" panose="02020603050405020304" pitchFamily="18" charset="0"/>
              </a:rPr>
              <a:t> The teacher asks the students to answer the following question: Do you think that the conflict can be applied at a bigger scale? Sustain your answers with arguments.</a:t>
            </a:r>
          </a:p>
          <a:p>
            <a:pPr algn="just">
              <a:lnSpc>
                <a:spcPct val="150000"/>
              </a:lnSpc>
            </a:pPr>
            <a:r>
              <a:rPr lang="en-US" sz="1400" b="1" dirty="0">
                <a:latin typeface="Times New Roman" panose="02020603050405020304" pitchFamily="18" charset="0"/>
                <a:cs typeface="Times New Roman" panose="02020603050405020304" pitchFamily="18" charset="0"/>
              </a:rPr>
              <a:t>Possible answer</a:t>
            </a:r>
            <a:r>
              <a:rPr lang="en-US" sz="1400" dirty="0">
                <a:latin typeface="Times New Roman" panose="02020603050405020304" pitchFamily="18" charset="0"/>
                <a:cs typeface="Times New Roman" panose="02020603050405020304" pitchFamily="18" charset="0"/>
              </a:rPr>
              <a:t>: The conflict between the two of them can also be applied at a bigger scale to the “real” world because, on the one hand, there has been a permanent fight between our desire to give in to our natural instincts, to have power and to be selfish, and on the other hand, to follow the rules we are taught so that we could live in peace and order. </a:t>
            </a:r>
          </a:p>
          <a:p>
            <a:pPr algn="just">
              <a:lnSpc>
                <a:spcPct val="150000"/>
              </a:lnSpc>
            </a:pPr>
            <a:r>
              <a:rPr lang="en-US" sz="1400" b="1" dirty="0">
                <a:latin typeface="Times New Roman" panose="02020603050405020304" pitchFamily="18" charset="0"/>
                <a:cs typeface="Times New Roman" panose="02020603050405020304" pitchFamily="18" charset="0"/>
              </a:rPr>
              <a:t>Activity 2. Let’s see who Simon is. </a:t>
            </a:r>
            <a:r>
              <a:rPr lang="en-US" sz="1400" dirty="0">
                <a:latin typeface="Times New Roman" panose="02020603050405020304" pitchFamily="18" charset="0"/>
                <a:cs typeface="Times New Roman" panose="02020603050405020304" pitchFamily="18" charset="0"/>
              </a:rPr>
              <a:t>  The teacher focuses the attention on another character, Simon. </a:t>
            </a:r>
          </a:p>
          <a:p>
            <a:pPr algn="just">
              <a:lnSpc>
                <a:spcPct val="150000"/>
              </a:lnSpc>
            </a:pPr>
            <a:r>
              <a:rPr lang="en-US" sz="1400" dirty="0">
                <a:latin typeface="Times New Roman" panose="02020603050405020304" pitchFamily="18" charset="0"/>
                <a:cs typeface="Times New Roman" panose="02020603050405020304" pitchFamily="18" charset="0"/>
              </a:rPr>
              <a:t>2.1  In pairs, the students answer the following questions and sustain their answers with arguments.</a:t>
            </a:r>
          </a:p>
          <a:p>
            <a:pPr algn="just">
              <a:lnSpc>
                <a:spcPct val="150000"/>
              </a:lnSpc>
            </a:pPr>
            <a:r>
              <a:rPr lang="en-US" sz="1400" dirty="0">
                <a:latin typeface="Times New Roman" panose="02020603050405020304" pitchFamily="18" charset="0"/>
                <a:cs typeface="Times New Roman" panose="02020603050405020304" pitchFamily="18" charset="0"/>
              </a:rPr>
              <a:t>1. What kind of person is Simon ?</a:t>
            </a:r>
          </a:p>
          <a:p>
            <a:pPr algn="just">
              <a:lnSpc>
                <a:spcPct val="150000"/>
              </a:lnSpc>
            </a:pPr>
            <a:r>
              <a:rPr lang="en-US" sz="1400" dirty="0">
                <a:latin typeface="Times New Roman" panose="02020603050405020304" pitchFamily="18" charset="0"/>
                <a:cs typeface="Times New Roman" panose="02020603050405020304" pitchFamily="18" charset="0"/>
              </a:rPr>
              <a:t>2. Where does he feel happier and more secure, in nature or with the other boys?</a:t>
            </a:r>
          </a:p>
        </p:txBody>
      </p:sp>
      <p:sp>
        <p:nvSpPr>
          <p:cNvPr id="4" name="Footer Placeholder 3">
            <a:extLst>
              <a:ext uri="{FF2B5EF4-FFF2-40B4-BE49-F238E27FC236}">
                <a16:creationId xmlns:a16="http://schemas.microsoft.com/office/drawing/2014/main" id="{E6F6489C-F100-4318-BD24-97E49752DF37}"/>
              </a:ext>
            </a:extLst>
          </p:cNvPr>
          <p:cNvSpPr>
            <a:spLocks noGrp="1"/>
          </p:cNvSpPr>
          <p:nvPr>
            <p:ph type="ftr" sz="quarter" idx="11"/>
          </p:nvPr>
        </p:nvSpPr>
        <p:spPr/>
        <p:txBody>
          <a:bodyPr/>
          <a:lstStyle/>
          <a:p>
            <a:pPr algn="ctr"/>
            <a:r>
              <a:rPr lang="ro-RO" dirty="0"/>
              <a:t>40</a:t>
            </a:r>
            <a:endParaRPr lang="it-IT" dirty="0"/>
          </a:p>
        </p:txBody>
      </p:sp>
    </p:spTree>
    <p:extLst>
      <p:ext uri="{BB962C8B-B14F-4D97-AF65-F5344CB8AC3E}">
        <p14:creationId xmlns:p14="http://schemas.microsoft.com/office/powerpoint/2010/main" val="915364225"/>
      </p:ext>
    </p:extLst>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spd="slow" advClick="0" advTm="800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403648" y="116632"/>
            <a:ext cx="7632848" cy="5870646"/>
          </a:xfrm>
          <a:prstGeom prst="rect">
            <a:avLst/>
          </a:prstGeom>
          <a:noFill/>
        </p:spPr>
        <p:txBody>
          <a:bodyPr wrap="square" rtlCol="0">
            <a:spAutoFit/>
          </a:bodyPr>
          <a:lstStyle/>
          <a:p>
            <a:pPr algn="just">
              <a:lnSpc>
                <a:spcPct val="150000"/>
              </a:lnSpc>
            </a:pPr>
            <a:r>
              <a:rPr lang="en-US" sz="1400" dirty="0">
                <a:latin typeface="Times New Roman" panose="02020603050405020304" pitchFamily="18" charset="0"/>
                <a:cs typeface="Times New Roman" panose="02020603050405020304" pitchFamily="18" charset="0"/>
              </a:rPr>
              <a:t>The teacher elicits the answers that throughout the chapter, Simon is presented a little more than before, the author showing us a new part of him. We can see the bond between Simon and nature, that he is the single one who is willing to help Ralph to build the shelter and the only one that does not make fun of the little ones.</a:t>
            </a:r>
          </a:p>
          <a:p>
            <a:pPr algn="just">
              <a:lnSpc>
                <a:spcPct val="150000"/>
              </a:lnSpc>
            </a:pPr>
            <a:r>
              <a:rPr lang="en-US" sz="1400" dirty="0">
                <a:latin typeface="Times New Roman" panose="02020603050405020304" pitchFamily="18" charset="0"/>
                <a:cs typeface="Times New Roman" panose="02020603050405020304" pitchFamily="18" charset="0"/>
              </a:rPr>
              <a:t>2.2  Choose one of the two variants. Give one more reason for the variant you chose and another one that made you reject the other answer.</a:t>
            </a:r>
          </a:p>
          <a:p>
            <a:pPr algn="just">
              <a:lnSpc>
                <a:spcPct val="150000"/>
              </a:lnSpc>
            </a:pPr>
            <a:r>
              <a:rPr lang="en-US" sz="1400" dirty="0">
                <a:latin typeface="Times New Roman" panose="02020603050405020304" pitchFamily="18" charset="0"/>
                <a:cs typeface="Times New Roman" panose="02020603050405020304" pitchFamily="18" charset="0"/>
              </a:rPr>
              <a:t>1. Do you think that maybe Simon should be the leader?</a:t>
            </a:r>
          </a:p>
          <a:p>
            <a:pPr algn="just">
              <a:lnSpc>
                <a:spcPct val="150000"/>
              </a:lnSpc>
            </a:pPr>
            <a:r>
              <a:rPr lang="en-US" sz="1400" dirty="0">
                <a:latin typeface="Times New Roman" panose="02020603050405020304" pitchFamily="18" charset="0"/>
                <a:cs typeface="Times New Roman" panose="02020603050405020304" pitchFamily="18" charset="0"/>
              </a:rPr>
              <a:t>a. Yes, because he could bring peace and the group will no longer fight.</a:t>
            </a:r>
          </a:p>
          <a:p>
            <a:pPr algn="just">
              <a:lnSpc>
                <a:spcPct val="150000"/>
              </a:lnSpc>
            </a:pPr>
            <a:r>
              <a:rPr lang="en-US" sz="1400" dirty="0">
                <a:latin typeface="Times New Roman" panose="02020603050405020304" pitchFamily="18" charset="0"/>
                <a:cs typeface="Times New Roman" panose="02020603050405020304" pitchFamily="18" charset="0"/>
              </a:rPr>
              <a:t>b. No, because his role is not to be a leader.</a:t>
            </a:r>
          </a:p>
          <a:p>
            <a:pPr algn="just">
              <a:lnSpc>
                <a:spcPct val="150000"/>
              </a:lnSpc>
            </a:pPr>
            <a:r>
              <a:rPr lang="en-US" sz="1400" dirty="0">
                <a:latin typeface="Times New Roman" panose="02020603050405020304" pitchFamily="18" charset="0"/>
                <a:cs typeface="Times New Roman" panose="02020603050405020304" pitchFamily="18" charset="0"/>
              </a:rPr>
              <a:t>2. Do you think Simon was taught to be kind, but eventually will end up like Jack and his friends?</a:t>
            </a:r>
            <a:endParaRPr lang="it-IT" sz="1400" dirty="0">
              <a:latin typeface="Times New Roman" panose="02020603050405020304" pitchFamily="18" charset="0"/>
              <a:cs typeface="Times New Roman" panose="02020603050405020304" pitchFamily="18" charset="0"/>
            </a:endParaRPr>
          </a:p>
          <a:p>
            <a:pPr lvl="0" algn="just">
              <a:lnSpc>
                <a:spcPct val="150000"/>
              </a:lnSpc>
            </a:pPr>
            <a:r>
              <a:rPr lang="en-US" sz="1400" dirty="0">
                <a:latin typeface="Times New Roman" panose="02020603050405020304" pitchFamily="18" charset="0"/>
                <a:cs typeface="Times New Roman" panose="02020603050405020304" pitchFamily="18" charset="0"/>
              </a:rPr>
              <a:t>a. Yes, he will eventually give in and be like the others.</a:t>
            </a:r>
            <a:endParaRPr lang="it-IT" sz="1400" dirty="0">
              <a:latin typeface="Times New Roman" panose="02020603050405020304" pitchFamily="18" charset="0"/>
              <a:cs typeface="Times New Roman" panose="02020603050405020304" pitchFamily="18" charset="0"/>
            </a:endParaRPr>
          </a:p>
          <a:p>
            <a:pPr lvl="0" algn="just">
              <a:lnSpc>
                <a:spcPct val="150000"/>
              </a:lnSpc>
            </a:pPr>
            <a:r>
              <a:rPr lang="en-US" sz="1400" dirty="0">
                <a:latin typeface="Times New Roman" panose="02020603050405020304" pitchFamily="18" charset="0"/>
                <a:cs typeface="Times New Roman" panose="02020603050405020304" pitchFamily="18" charset="0"/>
              </a:rPr>
              <a:t>b. No, he was not taught to be kind, this is the way he is.</a:t>
            </a:r>
            <a:endParaRPr lang="it-IT" sz="1400" dirty="0">
              <a:latin typeface="Times New Roman" panose="02020603050405020304" pitchFamily="18" charset="0"/>
              <a:cs typeface="Times New Roman" panose="02020603050405020304" pitchFamily="18" charset="0"/>
            </a:endParaRPr>
          </a:p>
          <a:p>
            <a:pPr algn="just">
              <a:lnSpc>
                <a:spcPct val="150000"/>
              </a:lnSpc>
            </a:pPr>
            <a:r>
              <a:rPr lang="en-US" sz="1400" b="1" dirty="0">
                <a:latin typeface="Times New Roman" panose="02020603050405020304" pitchFamily="18" charset="0"/>
                <a:cs typeface="Times New Roman" panose="02020603050405020304" pitchFamily="18" charset="0"/>
              </a:rPr>
              <a:t>Conclusion. </a:t>
            </a:r>
            <a:r>
              <a:rPr lang="en-US" sz="1400" dirty="0">
                <a:latin typeface="Times New Roman" panose="02020603050405020304" pitchFamily="18" charset="0"/>
                <a:cs typeface="Times New Roman" panose="02020603050405020304" pitchFamily="18" charset="0"/>
              </a:rPr>
              <a:t>Simon is a reminder that even when the “world” is in a constant fight, there is still kindness and generosity. He does not have to be a leader as his goodness already makes a big difference.</a:t>
            </a:r>
            <a:endParaRPr lang="it-IT" sz="1400" dirty="0">
              <a:latin typeface="Times New Roman" panose="02020603050405020304" pitchFamily="18" charset="0"/>
              <a:cs typeface="Times New Roman" panose="02020603050405020304" pitchFamily="18" charset="0"/>
            </a:endParaRPr>
          </a:p>
          <a:p>
            <a:pPr algn="just">
              <a:lnSpc>
                <a:spcPct val="150000"/>
              </a:lnSpc>
            </a:pPr>
            <a:r>
              <a:rPr lang="en-US" sz="1400" dirty="0">
                <a:latin typeface="Times New Roman" panose="02020603050405020304" pitchFamily="18" charset="0"/>
                <a:cs typeface="Times New Roman" panose="02020603050405020304" pitchFamily="18" charset="0"/>
              </a:rPr>
              <a:t>2.3 Answer the True (T)/ False (F) sentences. </a:t>
            </a:r>
            <a:endParaRPr lang="it-IT" sz="1400" dirty="0">
              <a:latin typeface="Times New Roman" panose="02020603050405020304" pitchFamily="18" charset="0"/>
              <a:cs typeface="Times New Roman" panose="02020603050405020304" pitchFamily="18" charset="0"/>
            </a:endParaRPr>
          </a:p>
          <a:p>
            <a:pPr algn="just">
              <a:lnSpc>
                <a:spcPct val="150000"/>
              </a:lnSpc>
            </a:pPr>
            <a:r>
              <a:rPr lang="en-US" sz="1400" dirty="0">
                <a:latin typeface="Times New Roman" panose="02020603050405020304" pitchFamily="18" charset="0"/>
                <a:cs typeface="Times New Roman" panose="02020603050405020304" pitchFamily="18" charset="0"/>
              </a:rPr>
              <a:t>1. Ralph and Jack are good friends. </a:t>
            </a:r>
          </a:p>
          <a:p>
            <a:pPr algn="just">
              <a:lnSpc>
                <a:spcPct val="150000"/>
              </a:lnSpc>
            </a:pPr>
            <a:r>
              <a:rPr lang="en-US" sz="1400" dirty="0">
                <a:latin typeface="Times New Roman" panose="02020603050405020304" pitchFamily="18" charset="0"/>
                <a:cs typeface="Times New Roman" panose="02020603050405020304" pitchFamily="18" charset="0"/>
              </a:rPr>
              <a:t>2.  Jack is the leader of the hunting group. </a:t>
            </a:r>
            <a:endParaRPr lang="it-IT" sz="1400" dirty="0">
              <a:latin typeface="Times New Roman" panose="02020603050405020304" pitchFamily="18" charset="0"/>
              <a:cs typeface="Times New Roman" panose="02020603050405020304" pitchFamily="18" charset="0"/>
            </a:endParaRPr>
          </a:p>
          <a:p>
            <a:pPr algn="just">
              <a:lnSpc>
                <a:spcPct val="150000"/>
              </a:lnSpc>
            </a:pPr>
            <a:r>
              <a:rPr lang="en-US" sz="1400" dirty="0">
                <a:latin typeface="Times New Roman" panose="02020603050405020304" pitchFamily="18" charset="0"/>
                <a:cs typeface="Times New Roman" panose="02020603050405020304" pitchFamily="18" charset="0"/>
              </a:rPr>
              <a:t>3. Jack wants to be the leader.</a:t>
            </a:r>
            <a:endParaRPr lang="it-IT" sz="1400" dirty="0">
              <a:latin typeface="Times New Roman" panose="02020603050405020304" pitchFamily="18" charset="0"/>
              <a:cs typeface="Times New Roman" panose="02020603050405020304" pitchFamily="18" charset="0"/>
            </a:endParaRPr>
          </a:p>
        </p:txBody>
      </p:sp>
      <p:sp>
        <p:nvSpPr>
          <p:cNvPr id="4" name="Footer Placeholder 3">
            <a:extLst>
              <a:ext uri="{FF2B5EF4-FFF2-40B4-BE49-F238E27FC236}">
                <a16:creationId xmlns:a16="http://schemas.microsoft.com/office/drawing/2014/main" id="{1032577A-60CC-4793-87E0-FBC551F9014E}"/>
              </a:ext>
            </a:extLst>
          </p:cNvPr>
          <p:cNvSpPr>
            <a:spLocks noGrp="1"/>
          </p:cNvSpPr>
          <p:nvPr>
            <p:ph type="ftr" sz="quarter" idx="11"/>
          </p:nvPr>
        </p:nvSpPr>
        <p:spPr/>
        <p:txBody>
          <a:bodyPr/>
          <a:lstStyle/>
          <a:p>
            <a:pPr algn="ctr"/>
            <a:r>
              <a:rPr lang="ro-RO" dirty="0"/>
              <a:t>41</a:t>
            </a:r>
            <a:endParaRPr lang="it-IT" dirty="0"/>
          </a:p>
        </p:txBody>
      </p:sp>
    </p:spTree>
    <p:extLst>
      <p:ext uri="{BB962C8B-B14F-4D97-AF65-F5344CB8AC3E}">
        <p14:creationId xmlns:p14="http://schemas.microsoft.com/office/powerpoint/2010/main" val="912718325"/>
      </p:ext>
    </p:extLst>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spd="slow" advClick="0" advTm="800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67244A1-6967-48D7-B9E1-F6A470D91A6E}"/>
              </a:ext>
            </a:extLst>
          </p:cNvPr>
          <p:cNvSpPr/>
          <p:nvPr/>
        </p:nvSpPr>
        <p:spPr>
          <a:xfrm>
            <a:off x="1403649" y="188640"/>
            <a:ext cx="7560840" cy="5726568"/>
          </a:xfrm>
          <a:prstGeom prst="rect">
            <a:avLst/>
          </a:prstGeom>
        </p:spPr>
        <p:txBody>
          <a:bodyPr wrap="square">
            <a:spAutoFit/>
          </a:bodyPr>
          <a:lstStyle/>
          <a:p>
            <a:pPr algn="just">
              <a:lnSpc>
                <a:spcPct val="150000"/>
              </a:lnSpc>
            </a:pPr>
            <a:r>
              <a:rPr lang="en-US" sz="1400" dirty="0">
                <a:latin typeface="Times New Roman" panose="02020603050405020304" pitchFamily="18" charset="0"/>
                <a:cs typeface="Times New Roman" panose="02020603050405020304" pitchFamily="18" charset="0"/>
              </a:rPr>
              <a:t>4. Simon is not helpful at all.</a:t>
            </a:r>
            <a:endParaRPr lang="it-IT" sz="1400" dirty="0">
              <a:latin typeface="Times New Roman" panose="02020603050405020304" pitchFamily="18" charset="0"/>
              <a:cs typeface="Times New Roman" panose="02020603050405020304" pitchFamily="18" charset="0"/>
            </a:endParaRPr>
          </a:p>
          <a:p>
            <a:pPr algn="just">
              <a:lnSpc>
                <a:spcPct val="150000"/>
              </a:lnSpc>
            </a:pPr>
            <a:r>
              <a:rPr lang="en-US" sz="1400" dirty="0">
                <a:latin typeface="Times New Roman" panose="02020603050405020304" pitchFamily="18" charset="0"/>
                <a:cs typeface="Times New Roman" panose="02020603050405020304" pitchFamily="18" charset="0"/>
              </a:rPr>
              <a:t>5. Everybody helped Ralph to build shelters.</a:t>
            </a:r>
            <a:endParaRPr lang="it-IT" sz="1400" dirty="0">
              <a:latin typeface="Times New Roman" panose="02020603050405020304" pitchFamily="18" charset="0"/>
              <a:cs typeface="Times New Roman" panose="02020603050405020304" pitchFamily="18" charset="0"/>
            </a:endParaRPr>
          </a:p>
          <a:p>
            <a:pPr algn="just">
              <a:lnSpc>
                <a:spcPct val="150000"/>
              </a:lnSpc>
            </a:pPr>
            <a:r>
              <a:rPr lang="en-US" sz="1400" dirty="0">
                <a:latin typeface="Times New Roman" panose="02020603050405020304" pitchFamily="18" charset="0"/>
                <a:cs typeface="Times New Roman" panose="02020603050405020304" pitchFamily="18" charset="0"/>
              </a:rPr>
              <a:t>6. Simon hates the little ones.</a:t>
            </a:r>
            <a:endParaRPr lang="it-IT" sz="1400" dirty="0">
              <a:latin typeface="Times New Roman" panose="02020603050405020304" pitchFamily="18" charset="0"/>
              <a:cs typeface="Times New Roman" panose="02020603050405020304" pitchFamily="18" charset="0"/>
            </a:endParaRPr>
          </a:p>
          <a:p>
            <a:pPr algn="just">
              <a:lnSpc>
                <a:spcPct val="150000"/>
              </a:lnSpc>
            </a:pPr>
            <a:r>
              <a:rPr lang="en-US" sz="1400" dirty="0">
                <a:latin typeface="Times New Roman" panose="02020603050405020304" pitchFamily="18" charset="0"/>
                <a:cs typeface="Times New Roman" panose="02020603050405020304" pitchFamily="18" charset="0"/>
              </a:rPr>
              <a:t>7. Jack thinks that bringing meat should be the priority.</a:t>
            </a:r>
          </a:p>
          <a:p>
            <a:pPr algn="just">
              <a:lnSpc>
                <a:spcPct val="150000"/>
              </a:lnSpc>
            </a:pPr>
            <a:r>
              <a:rPr lang="en-US" sz="1400" dirty="0">
                <a:latin typeface="Times New Roman" panose="02020603050405020304" pitchFamily="18" charset="0"/>
                <a:cs typeface="Times New Roman" panose="02020603050405020304" pitchFamily="18" charset="0"/>
              </a:rPr>
              <a:t> </a:t>
            </a:r>
            <a:r>
              <a:rPr lang="en-US" sz="1400" b="1" dirty="0">
                <a:latin typeface="Times New Roman" panose="02020603050405020304" pitchFamily="18" charset="0"/>
                <a:cs typeface="Times New Roman" panose="02020603050405020304" pitchFamily="18" charset="0"/>
              </a:rPr>
              <a:t>Answers: </a:t>
            </a:r>
            <a:r>
              <a:rPr lang="en-US" sz="1400" dirty="0">
                <a:latin typeface="Times New Roman" panose="02020603050405020304" pitchFamily="18" charset="0"/>
                <a:cs typeface="Times New Roman" panose="02020603050405020304" pitchFamily="18" charset="0"/>
              </a:rPr>
              <a:t>1. F; 2. T; 3 T; 4 F; 5 F; 6 F; 7 T</a:t>
            </a:r>
            <a:endParaRPr lang="en-US" sz="1400" b="1" dirty="0">
              <a:latin typeface="Times New Roman" panose="02020603050405020304" pitchFamily="18" charset="0"/>
              <a:cs typeface="Times New Roman" panose="02020603050405020304" pitchFamily="18" charset="0"/>
            </a:endParaRPr>
          </a:p>
          <a:p>
            <a:pPr algn="just">
              <a:lnSpc>
                <a:spcPct val="150000"/>
              </a:lnSpc>
            </a:pPr>
            <a:r>
              <a:rPr lang="en-US" sz="1400" b="1" dirty="0">
                <a:latin typeface="Times New Roman" panose="02020603050405020304" pitchFamily="18" charset="0"/>
                <a:cs typeface="Times New Roman" panose="02020603050405020304" pitchFamily="18" charset="0"/>
              </a:rPr>
              <a:t>Activity 3. Making choices and giving arguments for supporting them.</a:t>
            </a:r>
          </a:p>
          <a:p>
            <a:pPr algn="just">
              <a:lnSpc>
                <a:spcPct val="150000"/>
              </a:lnSpc>
            </a:pPr>
            <a:r>
              <a:rPr lang="en-US" sz="1400" dirty="0">
                <a:latin typeface="Times New Roman" panose="02020603050405020304" pitchFamily="18" charset="0"/>
                <a:cs typeface="Times New Roman" panose="02020603050405020304" pitchFamily="18" charset="0"/>
              </a:rPr>
              <a:t>Complete the sentences and justify the choice you make.</a:t>
            </a:r>
          </a:p>
          <a:p>
            <a:pPr algn="just">
              <a:lnSpc>
                <a:spcPct val="150000"/>
              </a:lnSpc>
            </a:pPr>
            <a:r>
              <a:rPr lang="en-US" sz="1400" dirty="0">
                <a:latin typeface="Times New Roman" panose="02020603050405020304" pitchFamily="18" charset="0"/>
                <a:cs typeface="Times New Roman" panose="02020603050405020304" pitchFamily="18" charset="0"/>
              </a:rPr>
              <a:t>1. In this chapter I can relate more to …… .</a:t>
            </a:r>
          </a:p>
          <a:p>
            <a:pPr algn="just">
              <a:lnSpc>
                <a:spcPct val="150000"/>
              </a:lnSpc>
            </a:pPr>
            <a:r>
              <a:rPr lang="en-US" sz="1400" dirty="0">
                <a:latin typeface="Times New Roman" panose="02020603050405020304" pitchFamily="18" charset="0"/>
                <a:cs typeface="Times New Roman" panose="02020603050405020304" pitchFamily="18" charset="0"/>
              </a:rPr>
              <a:t>2. I think …… should be the leader.</a:t>
            </a:r>
          </a:p>
          <a:p>
            <a:pPr algn="just">
              <a:lnSpc>
                <a:spcPct val="150000"/>
              </a:lnSpc>
            </a:pPr>
            <a:r>
              <a:rPr lang="en-US" sz="1400" dirty="0">
                <a:latin typeface="Times New Roman" panose="02020603050405020304" pitchFamily="18" charset="0"/>
                <a:cs typeface="Times New Roman" panose="02020603050405020304" pitchFamily="18" charset="0"/>
              </a:rPr>
              <a:t>3. …… is my favorite character.</a:t>
            </a:r>
          </a:p>
          <a:p>
            <a:pPr algn="just">
              <a:lnSpc>
                <a:spcPct val="150000"/>
              </a:lnSpc>
            </a:pPr>
            <a:r>
              <a:rPr lang="en-US" sz="1400" dirty="0">
                <a:latin typeface="Times New Roman" panose="02020603050405020304" pitchFamily="18" charset="0"/>
                <a:cs typeface="Times New Roman" panose="02020603050405020304" pitchFamily="18" charset="0"/>
              </a:rPr>
              <a:t>4. If I were on a deserted island, my priority will be …… .</a:t>
            </a:r>
          </a:p>
          <a:p>
            <a:pPr algn="just">
              <a:lnSpc>
                <a:spcPct val="150000"/>
              </a:lnSpc>
            </a:pPr>
            <a:r>
              <a:rPr lang="en-US" sz="1400" dirty="0">
                <a:latin typeface="Times New Roman" panose="02020603050405020304" pitchFamily="18" charset="0"/>
                <a:cs typeface="Times New Roman" panose="02020603050405020304" pitchFamily="18" charset="0"/>
              </a:rPr>
              <a:t>5. I would survive only …… on that island.</a:t>
            </a:r>
          </a:p>
          <a:p>
            <a:pPr algn="just">
              <a:lnSpc>
                <a:spcPct val="150000"/>
              </a:lnSpc>
            </a:pPr>
            <a:r>
              <a:rPr lang="en-US" sz="1400" dirty="0">
                <a:latin typeface="Times New Roman" panose="02020603050405020304" pitchFamily="18" charset="0"/>
                <a:cs typeface="Times New Roman" panose="02020603050405020304" pitchFamily="18" charset="0"/>
              </a:rPr>
              <a:t>6. f I had been the leader, I could have made things …… .</a:t>
            </a:r>
          </a:p>
          <a:p>
            <a:pPr algn="just">
              <a:lnSpc>
                <a:spcPct val="150000"/>
              </a:lnSpc>
            </a:pPr>
            <a:endParaRPr lang="en-US" sz="1600" b="1" dirty="0">
              <a:latin typeface="Times New Roman" panose="02020603050405020304" pitchFamily="18" charset="0"/>
              <a:cs typeface="Times New Roman" panose="02020603050405020304" pitchFamily="18" charset="0"/>
            </a:endParaRPr>
          </a:p>
          <a:p>
            <a:pPr algn="just">
              <a:lnSpc>
                <a:spcPct val="150000"/>
              </a:lnSpc>
            </a:pPr>
            <a:endParaRPr lang="en-US" sz="1600" b="1" dirty="0">
              <a:latin typeface="Times New Roman" panose="02020603050405020304" pitchFamily="18" charset="0"/>
              <a:cs typeface="Times New Roman" panose="02020603050405020304" pitchFamily="18" charset="0"/>
            </a:endParaRPr>
          </a:p>
          <a:p>
            <a:pPr algn="just">
              <a:lnSpc>
                <a:spcPct val="150000"/>
              </a:lnSpc>
            </a:pPr>
            <a:endParaRPr lang="en-US" sz="1600" b="1" dirty="0">
              <a:latin typeface="Times New Roman" panose="02020603050405020304" pitchFamily="18" charset="0"/>
              <a:cs typeface="Times New Roman" panose="02020603050405020304" pitchFamily="18" charset="0"/>
            </a:endParaRPr>
          </a:p>
          <a:p>
            <a:pPr algn="just">
              <a:lnSpc>
                <a:spcPct val="150000"/>
              </a:lnSpc>
            </a:pPr>
            <a:endParaRPr lang="en-US" sz="1600" b="1" dirty="0">
              <a:latin typeface="Times New Roman" panose="02020603050405020304" pitchFamily="18" charset="0"/>
              <a:cs typeface="Times New Roman" panose="02020603050405020304" pitchFamily="18" charset="0"/>
            </a:endParaRPr>
          </a:p>
        </p:txBody>
      </p:sp>
      <p:sp>
        <p:nvSpPr>
          <p:cNvPr id="5" name="Footer Placeholder 4">
            <a:extLst>
              <a:ext uri="{FF2B5EF4-FFF2-40B4-BE49-F238E27FC236}">
                <a16:creationId xmlns:a16="http://schemas.microsoft.com/office/drawing/2014/main" id="{6EDB94EA-06BB-4393-866D-E24094B791FB}"/>
              </a:ext>
            </a:extLst>
          </p:cNvPr>
          <p:cNvSpPr>
            <a:spLocks noGrp="1"/>
          </p:cNvSpPr>
          <p:nvPr>
            <p:ph type="ftr" sz="quarter" idx="11"/>
          </p:nvPr>
        </p:nvSpPr>
        <p:spPr/>
        <p:txBody>
          <a:bodyPr/>
          <a:lstStyle/>
          <a:p>
            <a:pPr algn="ctr"/>
            <a:r>
              <a:rPr lang="ro-RO" dirty="0"/>
              <a:t>42</a:t>
            </a:r>
            <a:endParaRPr lang="it-IT" dirty="0"/>
          </a:p>
        </p:txBody>
      </p:sp>
    </p:spTree>
    <p:extLst>
      <p:ext uri="{BB962C8B-B14F-4D97-AF65-F5344CB8AC3E}">
        <p14:creationId xmlns:p14="http://schemas.microsoft.com/office/powerpoint/2010/main" val="1053235264"/>
      </p:ext>
    </p:extLst>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spd="slow" advClick="0" advTm="800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C3569018-62E6-4FAD-AA41-77FA438BE427}"/>
              </a:ext>
            </a:extLst>
          </p:cNvPr>
          <p:cNvSpPr>
            <a:spLocks noGrp="1"/>
          </p:cNvSpPr>
          <p:nvPr>
            <p:ph type="ftr" sz="quarter" idx="11"/>
          </p:nvPr>
        </p:nvSpPr>
        <p:spPr/>
        <p:txBody>
          <a:bodyPr/>
          <a:lstStyle/>
          <a:p>
            <a:pPr algn="ctr"/>
            <a:r>
              <a:rPr lang="ro-RO" dirty="0"/>
              <a:t>43</a:t>
            </a:r>
            <a:endParaRPr lang="it-IT" dirty="0"/>
          </a:p>
        </p:txBody>
      </p:sp>
      <p:sp>
        <p:nvSpPr>
          <p:cNvPr id="3" name="Rectangle 2">
            <a:extLst>
              <a:ext uri="{FF2B5EF4-FFF2-40B4-BE49-F238E27FC236}">
                <a16:creationId xmlns:a16="http://schemas.microsoft.com/office/drawing/2014/main" id="{0A37F14A-D965-469F-A49A-A8F857C3BAC2}"/>
              </a:ext>
            </a:extLst>
          </p:cNvPr>
          <p:cNvSpPr/>
          <p:nvPr/>
        </p:nvSpPr>
        <p:spPr>
          <a:xfrm>
            <a:off x="1403648" y="116632"/>
            <a:ext cx="7632848" cy="5778313"/>
          </a:xfrm>
          <a:prstGeom prst="rect">
            <a:avLst/>
          </a:prstGeom>
        </p:spPr>
        <p:txBody>
          <a:bodyPr wrap="square">
            <a:spAutoFit/>
          </a:bodyPr>
          <a:lstStyle/>
          <a:p>
            <a:pPr algn="just">
              <a:lnSpc>
                <a:spcPct val="150000"/>
              </a:lnSpc>
            </a:pPr>
            <a:r>
              <a:rPr lang="en-US" b="1" dirty="0">
                <a:latin typeface="Times New Roman" panose="02020603050405020304" pitchFamily="18" charset="0"/>
                <a:cs typeface="Times New Roman" panose="02020603050405020304" pitchFamily="18" charset="0"/>
              </a:rPr>
              <a:t>Chapter 4. Painted Faces and Long Hair</a:t>
            </a:r>
          </a:p>
          <a:p>
            <a:pPr algn="just">
              <a:lnSpc>
                <a:spcPct val="150000"/>
              </a:lnSpc>
            </a:pPr>
            <a:endParaRPr lang="en-US" sz="1600" b="1" dirty="0">
              <a:solidFill>
                <a:srgbClr val="000000"/>
              </a:solidFill>
              <a:latin typeface="Times New Roman" panose="02020603050405020304" pitchFamily="18" charset="0"/>
              <a:ea typeface="Arial" panose="020B0604020202020204" pitchFamily="34" charset="0"/>
              <a:cs typeface="Times New Roman" panose="02020603050405020304" pitchFamily="18" charset="0"/>
            </a:endParaRPr>
          </a:p>
          <a:p>
            <a:pPr algn="just">
              <a:lnSpc>
                <a:spcPct val="150000"/>
              </a:lnSpc>
            </a:pPr>
            <a:r>
              <a:rPr lang="en-US" sz="1600" b="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The 1st sequence of techniques</a:t>
            </a:r>
          </a:p>
          <a:p>
            <a:pPr marL="736600" lvl="0" algn="just">
              <a:lnSpc>
                <a:spcPct val="150000"/>
              </a:lnSpc>
            </a:pPr>
            <a:endParaRPr lang="ro-RO" sz="1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a:p>
            <a:pPr lvl="0" algn="just">
              <a:lnSpc>
                <a:spcPct val="150000"/>
              </a:lnSpc>
            </a:pPr>
            <a:r>
              <a:rPr lang="en-US" sz="1400" b="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Activity 1. Team Work. </a:t>
            </a:r>
            <a:r>
              <a:rPr lang="en-US" sz="1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The teacher has given the students the assignment to read Chapter 4, and in three groups that form team A and other three groups that form team B, they will find the following information</a:t>
            </a:r>
            <a:r>
              <a:rPr lang="en-US" sz="1400" b="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a:t>
            </a:r>
            <a:endParaRPr lang="ro-RO" sz="1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a:p>
            <a:pPr lvl="0" algn="just">
              <a:lnSpc>
                <a:spcPct val="150000"/>
              </a:lnSpc>
            </a:pPr>
            <a:r>
              <a:rPr lang="en-US" sz="1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Team A:</a:t>
            </a:r>
            <a:endParaRPr lang="ro-RO" sz="1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a:p>
            <a:pPr lvl="0" algn="just">
              <a:lnSpc>
                <a:spcPct val="150000"/>
              </a:lnSpc>
            </a:pPr>
            <a:r>
              <a:rPr lang="en-US" sz="1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1. The main idea;</a:t>
            </a:r>
            <a:endParaRPr lang="ro-RO" sz="1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a:p>
            <a:pPr lvl="0" algn="just">
              <a:lnSpc>
                <a:spcPct val="150000"/>
              </a:lnSpc>
            </a:pPr>
            <a:r>
              <a:rPr lang="en-US" sz="1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2. The most important events in the chapter;</a:t>
            </a:r>
            <a:endParaRPr lang="ro-RO" sz="1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a:p>
            <a:pPr lvl="0" algn="just">
              <a:lnSpc>
                <a:spcPct val="150000"/>
              </a:lnSpc>
            </a:pPr>
            <a:r>
              <a:rPr lang="en-US" sz="1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3. How the facts and actions from this chapter support the main idea that you have mentioned.</a:t>
            </a:r>
          </a:p>
          <a:p>
            <a:pPr algn="just">
              <a:lnSpc>
                <a:spcPct val="150000"/>
              </a:lnSpc>
            </a:pPr>
            <a:r>
              <a:rPr lang="en-US" sz="1400" dirty="0">
                <a:latin typeface="Times New Roman" panose="02020603050405020304" pitchFamily="18" charset="0"/>
                <a:cs typeface="Times New Roman" panose="02020603050405020304" pitchFamily="18" charset="0"/>
              </a:rPr>
              <a:t>Team B:</a:t>
            </a:r>
          </a:p>
          <a:p>
            <a:pPr algn="just">
              <a:lnSpc>
                <a:spcPct val="150000"/>
              </a:lnSpc>
            </a:pPr>
            <a:r>
              <a:rPr lang="en-US" sz="1400" dirty="0">
                <a:latin typeface="Times New Roman" panose="02020603050405020304" pitchFamily="18" charset="0"/>
                <a:cs typeface="Times New Roman" panose="02020603050405020304" pitchFamily="18" charset="0"/>
              </a:rPr>
              <a:t>1. The most important detail;</a:t>
            </a:r>
          </a:p>
          <a:p>
            <a:pPr algn="just">
              <a:lnSpc>
                <a:spcPct val="150000"/>
              </a:lnSpc>
            </a:pPr>
            <a:r>
              <a:rPr lang="en-US" sz="1400" dirty="0">
                <a:latin typeface="Times New Roman" panose="02020603050405020304" pitchFamily="18" charset="0"/>
                <a:cs typeface="Times New Roman" panose="02020603050405020304" pitchFamily="18" charset="0"/>
              </a:rPr>
              <a:t>2. The aspect that you consider the most interesting of all;</a:t>
            </a:r>
          </a:p>
          <a:p>
            <a:pPr algn="just">
              <a:lnSpc>
                <a:spcPct val="150000"/>
              </a:lnSpc>
            </a:pPr>
            <a:r>
              <a:rPr lang="en-US" sz="1400" dirty="0">
                <a:latin typeface="Times New Roman" panose="02020603050405020304" pitchFamily="18" charset="0"/>
                <a:cs typeface="Times New Roman" panose="02020603050405020304" pitchFamily="18" charset="0"/>
              </a:rPr>
              <a:t>3. The most striking detail from the chapter.</a:t>
            </a:r>
          </a:p>
          <a:p>
            <a:pPr algn="just">
              <a:lnSpc>
                <a:spcPct val="150000"/>
              </a:lnSpc>
            </a:pPr>
            <a:r>
              <a:rPr lang="en-US" sz="1400" dirty="0">
                <a:latin typeface="Times New Roman" panose="02020603050405020304" pitchFamily="18" charset="0"/>
                <a:cs typeface="Times New Roman" panose="02020603050405020304" pitchFamily="18" charset="0"/>
              </a:rPr>
              <a:t>Each team gathers and the three groups exchange information and compare notes after they have completed the task.  The students read their findings in front of the others.</a:t>
            </a:r>
          </a:p>
        </p:txBody>
      </p:sp>
    </p:spTree>
    <p:extLst>
      <p:ext uri="{BB962C8B-B14F-4D97-AF65-F5344CB8AC3E}">
        <p14:creationId xmlns:p14="http://schemas.microsoft.com/office/powerpoint/2010/main" val="2440307019"/>
      </p:ext>
    </p:extLst>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spd="slow" advClick="0" advTm="800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D11D1B2-16DF-451E-A188-505BC1CD6ACB}"/>
              </a:ext>
            </a:extLst>
          </p:cNvPr>
          <p:cNvSpPr/>
          <p:nvPr/>
        </p:nvSpPr>
        <p:spPr>
          <a:xfrm>
            <a:off x="1439144" y="188640"/>
            <a:ext cx="7525344" cy="7066550"/>
          </a:xfrm>
          <a:prstGeom prst="rect">
            <a:avLst/>
          </a:prstGeom>
        </p:spPr>
        <p:txBody>
          <a:bodyPr wrap="square">
            <a:spAutoFit/>
          </a:bodyPr>
          <a:lstStyle/>
          <a:p>
            <a:pPr algn="just">
              <a:lnSpc>
                <a:spcPct val="150000"/>
              </a:lnSpc>
            </a:pPr>
            <a:r>
              <a:rPr lang="en-US" sz="1400" b="1" dirty="0">
                <a:latin typeface="Times New Roman" panose="02020603050405020304" pitchFamily="18" charset="0"/>
                <a:cs typeface="Times New Roman" panose="02020603050405020304" pitchFamily="18" charset="0"/>
              </a:rPr>
              <a:t>Activity 2.</a:t>
            </a:r>
            <a:r>
              <a:rPr lang="en-US" sz="1400" dirty="0">
                <a:latin typeface="Times New Roman" panose="02020603050405020304" pitchFamily="18" charset="0"/>
                <a:cs typeface="Times New Roman" panose="02020603050405020304" pitchFamily="18" charset="0"/>
              </a:rPr>
              <a:t> </a:t>
            </a:r>
            <a:r>
              <a:rPr lang="en-US" sz="1400" b="1" dirty="0">
                <a:latin typeface="Times New Roman" panose="02020603050405020304" pitchFamily="18" charset="0"/>
                <a:cs typeface="Times New Roman" panose="02020603050405020304" pitchFamily="18" charset="0"/>
              </a:rPr>
              <a:t>Asking for details in order to reach a consensus on the previous task.</a:t>
            </a:r>
          </a:p>
          <a:p>
            <a:pPr algn="just">
              <a:lnSpc>
                <a:spcPct val="150000"/>
              </a:lnSpc>
            </a:pPr>
            <a:r>
              <a:rPr lang="en-US" sz="1400" dirty="0">
                <a:latin typeface="Times New Roman" panose="02020603050405020304" pitchFamily="18" charset="0"/>
                <a:cs typeface="Times New Roman" panose="02020603050405020304" pitchFamily="18" charset="0"/>
              </a:rPr>
              <a:t>The teacher asks the students about how the details that they have mentioned have led them to the conclusions they have reached. Each group from the two teams explains. Each team asks the other one different questions about their findings so that the task should be solved. The teacher intervenes from time to time and leads them to the right answers. </a:t>
            </a:r>
          </a:p>
          <a:p>
            <a:pPr algn="just">
              <a:lnSpc>
                <a:spcPct val="150000"/>
              </a:lnSpc>
            </a:pPr>
            <a:endParaRPr lang="en-US" sz="1400" dirty="0">
              <a:latin typeface="Times New Roman" panose="02020603050405020304" pitchFamily="18" charset="0"/>
              <a:cs typeface="Times New Roman" panose="02020603050405020304" pitchFamily="18" charset="0"/>
            </a:endParaRPr>
          </a:p>
          <a:p>
            <a:pPr algn="just">
              <a:lnSpc>
                <a:spcPct val="120000"/>
              </a:lnSpc>
              <a:spcBef>
                <a:spcPts val="0"/>
              </a:spcBef>
            </a:pPr>
            <a:r>
              <a:rPr lang="en-US" sz="1600" b="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The 2nd sequence of techniques </a:t>
            </a:r>
          </a:p>
          <a:p>
            <a:pPr algn="just">
              <a:lnSpc>
                <a:spcPct val="150000"/>
              </a:lnSpc>
              <a:spcBef>
                <a:spcPts val="0"/>
              </a:spcBef>
            </a:pPr>
            <a:endParaRPr lang="it-IT" sz="1400" dirty="0">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spcBef>
                <a:spcPts val="0"/>
              </a:spcBef>
            </a:pPr>
            <a:r>
              <a:rPr lang="en-US" sz="1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Activity 1. The students are asked to sum up the main events of this chapter.</a:t>
            </a:r>
            <a:endParaRPr lang="it-IT" sz="1400" b="1" dirty="0">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spcBef>
                <a:spcPts val="0"/>
              </a:spcBef>
            </a:pPr>
            <a:r>
              <a:rPr lang="en-US" sz="1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Possible answer</a:t>
            </a:r>
            <a:r>
              <a:rPr lang="en-US" sz="1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In this chapter, the boys have already formed a routine in which, every day is the same. But the little ones believe that a beast is hiding in the woods. While Jack is focused on the idea of killing a pig, he forgets about the signal fire, which has gone out. Meanwhile, Piggy and Ralph see a ship on the horizon but because of the fire, they have missed their chance to escape.</a:t>
            </a:r>
          </a:p>
          <a:p>
            <a:pPr algn="just">
              <a:lnSpc>
                <a:spcPct val="150000"/>
              </a:lnSpc>
            </a:pPr>
            <a:r>
              <a:rPr lang="en-US" sz="1400" b="1" dirty="0">
                <a:latin typeface="Times New Roman" panose="02020603050405020304" pitchFamily="18" charset="0"/>
                <a:cs typeface="Times New Roman" panose="02020603050405020304" pitchFamily="18" charset="0"/>
              </a:rPr>
              <a:t>Activity 2. Expressing opinions</a:t>
            </a:r>
            <a:r>
              <a:rPr lang="en-US" sz="1400" dirty="0">
                <a:latin typeface="Times New Roman" panose="02020603050405020304" pitchFamily="18" charset="0"/>
                <a:cs typeface="Times New Roman" panose="02020603050405020304" pitchFamily="18" charset="0"/>
              </a:rPr>
              <a:t>. The students have to choose one of the two variants and enlarge upon the statement they have chosen.</a:t>
            </a:r>
          </a:p>
          <a:p>
            <a:pPr algn="just">
              <a:lnSpc>
                <a:spcPct val="150000"/>
              </a:lnSpc>
            </a:pPr>
            <a:r>
              <a:rPr lang="en-US" sz="1400" dirty="0">
                <a:latin typeface="Times New Roman" panose="02020603050405020304" pitchFamily="18" charset="0"/>
                <a:cs typeface="Times New Roman" panose="02020603050405020304" pitchFamily="18" charset="0"/>
              </a:rPr>
              <a:t>1. Do you think that Jack is too obsessed with the task to bring meat to the boys?</a:t>
            </a:r>
          </a:p>
          <a:p>
            <a:pPr algn="just">
              <a:lnSpc>
                <a:spcPct val="150000"/>
              </a:lnSpc>
            </a:pPr>
            <a:r>
              <a:rPr lang="en-US" sz="1400" dirty="0">
                <a:latin typeface="Times New Roman" panose="02020603050405020304" pitchFamily="18" charset="0"/>
                <a:cs typeface="Times New Roman" panose="02020603050405020304" pitchFamily="18" charset="0"/>
              </a:rPr>
              <a:t>a. Yes, but he should think of other things as well.</a:t>
            </a:r>
          </a:p>
          <a:p>
            <a:pPr algn="just">
              <a:lnSpc>
                <a:spcPct val="150000"/>
              </a:lnSpc>
            </a:pPr>
            <a:r>
              <a:rPr lang="en-US" sz="1400" dirty="0">
                <a:latin typeface="Times New Roman" panose="02020603050405020304" pitchFamily="18" charset="0"/>
                <a:cs typeface="Times New Roman" panose="02020603050405020304" pitchFamily="18" charset="0"/>
              </a:rPr>
              <a:t>b.  No,  meat is very important for survival so he should be like this.</a:t>
            </a:r>
          </a:p>
          <a:p>
            <a:pPr marL="342900" indent="-342900" algn="just">
              <a:lnSpc>
                <a:spcPct val="150000"/>
              </a:lnSpc>
              <a:buAutoNum type="alphaLcPeriod"/>
            </a:pPr>
            <a:endParaRPr lang="en-US" sz="1400" dirty="0">
              <a:latin typeface="Times New Roman" panose="02020603050405020304" pitchFamily="18" charset="0"/>
              <a:cs typeface="Times New Roman" panose="02020603050405020304" pitchFamily="18" charset="0"/>
            </a:endParaRPr>
          </a:p>
          <a:p>
            <a:pPr algn="just">
              <a:lnSpc>
                <a:spcPct val="150000"/>
              </a:lnSpc>
              <a:spcBef>
                <a:spcPts val="0"/>
              </a:spcBef>
            </a:pPr>
            <a:endParaRPr lang="ro-RO" sz="1400" dirty="0">
              <a:latin typeface="Times New Roman" panose="02020603050405020304" pitchFamily="18" charset="0"/>
              <a:cs typeface="Times New Roman" panose="02020603050405020304" pitchFamily="18" charset="0"/>
            </a:endParaRPr>
          </a:p>
          <a:p>
            <a:pPr algn="just">
              <a:lnSpc>
                <a:spcPct val="150000"/>
              </a:lnSpc>
            </a:pPr>
            <a:endParaRPr lang="en-US" sz="1400" dirty="0">
              <a:latin typeface="Times New Roman" panose="02020603050405020304" pitchFamily="18" charset="0"/>
              <a:cs typeface="Times New Roman" panose="02020603050405020304" pitchFamily="18" charset="0"/>
            </a:endParaRPr>
          </a:p>
          <a:p>
            <a:endParaRPr lang="ro-RO" sz="1400" dirty="0">
              <a:latin typeface="Times New Roman" panose="02020603050405020304" pitchFamily="18" charset="0"/>
              <a:cs typeface="Times New Roman" panose="02020603050405020304" pitchFamily="18" charset="0"/>
            </a:endParaRPr>
          </a:p>
        </p:txBody>
      </p:sp>
      <p:sp>
        <p:nvSpPr>
          <p:cNvPr id="4" name="Footer Placeholder 3">
            <a:extLst>
              <a:ext uri="{FF2B5EF4-FFF2-40B4-BE49-F238E27FC236}">
                <a16:creationId xmlns:a16="http://schemas.microsoft.com/office/drawing/2014/main" id="{D025B5F0-3C76-481B-B49E-AD13AAA1FB20}"/>
              </a:ext>
            </a:extLst>
          </p:cNvPr>
          <p:cNvSpPr>
            <a:spLocks noGrp="1"/>
          </p:cNvSpPr>
          <p:nvPr>
            <p:ph type="ftr" sz="quarter" idx="11"/>
          </p:nvPr>
        </p:nvSpPr>
        <p:spPr/>
        <p:txBody>
          <a:bodyPr/>
          <a:lstStyle/>
          <a:p>
            <a:pPr algn="ctr"/>
            <a:r>
              <a:rPr lang="ro-RO" dirty="0"/>
              <a:t>44</a:t>
            </a:r>
            <a:endParaRPr lang="it-IT" dirty="0"/>
          </a:p>
        </p:txBody>
      </p:sp>
    </p:spTree>
    <p:extLst>
      <p:ext uri="{BB962C8B-B14F-4D97-AF65-F5344CB8AC3E}">
        <p14:creationId xmlns:p14="http://schemas.microsoft.com/office/powerpoint/2010/main" val="3509833008"/>
      </p:ext>
    </p:extLst>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spd="slow" advClick="0" advTm="800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B6CD1C4-2727-46F7-9B4F-07DF9FB4FFB6}"/>
              </a:ext>
            </a:extLst>
          </p:cNvPr>
          <p:cNvSpPr/>
          <p:nvPr/>
        </p:nvSpPr>
        <p:spPr>
          <a:xfrm>
            <a:off x="1403648" y="116632"/>
            <a:ext cx="7629375" cy="5855257"/>
          </a:xfrm>
          <a:prstGeom prst="rect">
            <a:avLst/>
          </a:prstGeom>
        </p:spPr>
        <p:txBody>
          <a:bodyPr wrap="square">
            <a:spAutoFit/>
          </a:bodyPr>
          <a:lstStyle/>
          <a:p>
            <a:pPr algn="just">
              <a:lnSpc>
                <a:spcPct val="150000"/>
              </a:lnSpc>
            </a:pPr>
            <a:r>
              <a:rPr lang="en-US" sz="1400" dirty="0">
                <a:latin typeface="Times New Roman" panose="02020603050405020304" pitchFamily="18" charset="0"/>
                <a:cs typeface="Times New Roman" panose="02020603050405020304" pitchFamily="18" charset="0"/>
              </a:rPr>
              <a:t>2. Do you think that Jack’s mistake should have consequences? </a:t>
            </a:r>
          </a:p>
          <a:p>
            <a:pPr algn="just">
              <a:lnSpc>
                <a:spcPct val="150000"/>
              </a:lnSpc>
            </a:pPr>
            <a:r>
              <a:rPr lang="en-US" sz="1400" dirty="0">
                <a:latin typeface="Times New Roman" panose="02020603050405020304" pitchFamily="18" charset="0"/>
                <a:cs typeface="Times New Roman" panose="02020603050405020304" pitchFamily="18" charset="0"/>
              </a:rPr>
              <a:t>a. Yes, he should pay for his mistake.</a:t>
            </a:r>
          </a:p>
          <a:p>
            <a:pPr algn="just">
              <a:lnSpc>
                <a:spcPct val="150000"/>
              </a:lnSpc>
            </a:pPr>
            <a:r>
              <a:rPr lang="en-US" sz="1400" dirty="0">
                <a:latin typeface="Times New Roman" panose="02020603050405020304" pitchFamily="18" charset="0"/>
                <a:cs typeface="Times New Roman" panose="02020603050405020304" pitchFamily="18" charset="0"/>
              </a:rPr>
              <a:t>b. No, he did not intend to have the fire put out.</a:t>
            </a:r>
          </a:p>
          <a:p>
            <a:pPr algn="just">
              <a:lnSpc>
                <a:spcPct val="150000"/>
              </a:lnSpc>
            </a:pPr>
            <a:r>
              <a:rPr lang="en-US" sz="1400" dirty="0">
                <a:latin typeface="Times New Roman" panose="02020603050405020304" pitchFamily="18" charset="0"/>
                <a:cs typeface="Times New Roman" panose="02020603050405020304" pitchFamily="18" charset="0"/>
              </a:rPr>
              <a:t>3.  Taking into account the facts that when Jack and the hunting group return from the woods with a dead pig,  Ralph tries to argue with jack that it is his fault they missed the ship and  when Piggy joins Ralph to reason with them as well, he is slapped by Jack, causing one of his lenses to break, do you think that Jack should be forgiven for his action because he brought meat? Enlarge upon your choice.</a:t>
            </a:r>
          </a:p>
          <a:p>
            <a:pPr algn="just">
              <a:lnSpc>
                <a:spcPct val="150000"/>
              </a:lnSpc>
            </a:pPr>
            <a:r>
              <a:rPr lang="en-US" sz="1400" dirty="0">
                <a:latin typeface="Times New Roman" panose="02020603050405020304" pitchFamily="18" charset="0"/>
                <a:cs typeface="Times New Roman" panose="02020603050405020304" pitchFamily="18" charset="0"/>
              </a:rPr>
              <a:t>a. Yes, at least if he forgot about the fire, he has food. </a:t>
            </a:r>
          </a:p>
          <a:p>
            <a:pPr algn="just">
              <a:lnSpc>
                <a:spcPct val="150000"/>
              </a:lnSpc>
            </a:pPr>
            <a:r>
              <a:rPr lang="en-US" sz="1400" dirty="0">
                <a:latin typeface="Times New Roman" panose="02020603050405020304" pitchFamily="18" charset="0"/>
                <a:cs typeface="Times New Roman" panose="02020603050405020304" pitchFamily="18" charset="0"/>
              </a:rPr>
              <a:t>b. No, the priority is to get off the island. </a:t>
            </a:r>
          </a:p>
          <a:p>
            <a:pPr algn="just">
              <a:lnSpc>
                <a:spcPct val="150000"/>
              </a:lnSpc>
            </a:pPr>
            <a:r>
              <a:rPr lang="en-US" sz="1400" b="1" dirty="0">
                <a:latin typeface="Times New Roman" panose="02020603050405020304" pitchFamily="18" charset="0"/>
                <a:cs typeface="Times New Roman" panose="02020603050405020304" pitchFamily="18" charset="0"/>
              </a:rPr>
              <a:t>Activity 3.  </a:t>
            </a:r>
            <a:r>
              <a:rPr lang="en-US" sz="1400" dirty="0">
                <a:latin typeface="Times New Roman" panose="02020603050405020304" pitchFamily="18" charset="0"/>
                <a:cs typeface="Times New Roman" panose="02020603050405020304" pitchFamily="18" charset="0"/>
              </a:rPr>
              <a:t>Debate on the right course of action for Jack and Ralph</a:t>
            </a:r>
            <a:r>
              <a:rPr lang="en-US" dirty="0"/>
              <a:t>.</a:t>
            </a:r>
          </a:p>
          <a:p>
            <a:r>
              <a:rPr lang="en-US" sz="1400" b="1" dirty="0">
                <a:latin typeface="Times New Roman" panose="02020603050405020304" pitchFamily="18" charset="0"/>
                <a:cs typeface="Times New Roman" panose="02020603050405020304" pitchFamily="18" charset="0"/>
              </a:rPr>
              <a:t>Activity 4. </a:t>
            </a:r>
            <a:r>
              <a:rPr lang="en-US" sz="1400" dirty="0">
                <a:latin typeface="Times New Roman" panose="02020603050405020304" pitchFamily="18" charset="0"/>
                <a:cs typeface="Times New Roman" panose="02020603050405020304" pitchFamily="18" charset="0"/>
              </a:rPr>
              <a:t>Pair work. </a:t>
            </a:r>
            <a:endParaRPr lang="it-IT" sz="1400" dirty="0">
              <a:latin typeface="Times New Roman" panose="02020603050405020304" pitchFamily="18" charset="0"/>
              <a:cs typeface="Times New Roman" panose="02020603050405020304" pitchFamily="18" charset="0"/>
            </a:endParaRPr>
          </a:p>
          <a:p>
            <a:pPr algn="just">
              <a:lnSpc>
                <a:spcPct val="150000"/>
              </a:lnSpc>
            </a:pPr>
            <a:r>
              <a:rPr lang="en-US" sz="1400" dirty="0">
                <a:latin typeface="Times New Roman" panose="02020603050405020304" pitchFamily="18" charset="0"/>
                <a:cs typeface="Times New Roman" panose="02020603050405020304" pitchFamily="18" charset="0"/>
              </a:rPr>
              <a:t>4.1 The students are divided into pairs and they have to mention three main features of the following characters. They students need to justify their answers with examples from the text. </a:t>
            </a:r>
            <a:endParaRPr lang="it-IT" sz="1400" dirty="0">
              <a:latin typeface="Times New Roman" panose="02020603050405020304" pitchFamily="18" charset="0"/>
              <a:cs typeface="Times New Roman" panose="02020603050405020304" pitchFamily="18" charset="0"/>
            </a:endParaRPr>
          </a:p>
          <a:p>
            <a:pPr algn="just">
              <a:lnSpc>
                <a:spcPct val="150000"/>
              </a:lnSpc>
            </a:pPr>
            <a:r>
              <a:rPr lang="en-US" sz="1400" dirty="0">
                <a:latin typeface="Times New Roman" panose="02020603050405020304" pitchFamily="18" charset="0"/>
                <a:cs typeface="Times New Roman" panose="02020603050405020304" pitchFamily="18" charset="0"/>
              </a:rPr>
              <a:t>Jack is 1………/2………/3………….</a:t>
            </a:r>
            <a:endParaRPr lang="it-IT" sz="1400" dirty="0">
              <a:latin typeface="Times New Roman" panose="02020603050405020304" pitchFamily="18" charset="0"/>
              <a:cs typeface="Times New Roman" panose="02020603050405020304" pitchFamily="18" charset="0"/>
            </a:endParaRPr>
          </a:p>
          <a:p>
            <a:pPr algn="just">
              <a:lnSpc>
                <a:spcPct val="150000"/>
              </a:lnSpc>
            </a:pPr>
            <a:r>
              <a:rPr lang="en-US" sz="1400" dirty="0">
                <a:latin typeface="Times New Roman" panose="02020603050405020304" pitchFamily="18" charset="0"/>
                <a:cs typeface="Times New Roman" panose="02020603050405020304" pitchFamily="18" charset="0"/>
              </a:rPr>
              <a:t>Ralph is 1………/2………/3………….</a:t>
            </a:r>
            <a:endParaRPr lang="it-IT" sz="1400" dirty="0">
              <a:latin typeface="Times New Roman" panose="02020603050405020304" pitchFamily="18" charset="0"/>
              <a:cs typeface="Times New Roman" panose="02020603050405020304" pitchFamily="18" charset="0"/>
            </a:endParaRPr>
          </a:p>
          <a:p>
            <a:pPr algn="just">
              <a:lnSpc>
                <a:spcPct val="150000"/>
              </a:lnSpc>
            </a:pPr>
            <a:r>
              <a:rPr lang="en-US" sz="1400" dirty="0">
                <a:latin typeface="Times New Roman" panose="02020603050405020304" pitchFamily="18" charset="0"/>
                <a:cs typeface="Times New Roman" panose="02020603050405020304" pitchFamily="18" charset="0"/>
              </a:rPr>
              <a:t>Piggy is 1………/2………/3………….</a:t>
            </a:r>
          </a:p>
          <a:p>
            <a:pPr algn="just">
              <a:lnSpc>
                <a:spcPct val="150000"/>
              </a:lnSpc>
            </a:pPr>
            <a:r>
              <a:rPr lang="en-US" sz="1400" b="1" dirty="0">
                <a:latin typeface="Times New Roman" panose="02020603050405020304" pitchFamily="18" charset="0"/>
                <a:cs typeface="Times New Roman" panose="02020603050405020304" pitchFamily="18" charset="0"/>
              </a:rPr>
              <a:t>Possible answers: </a:t>
            </a:r>
            <a:r>
              <a:rPr lang="en-US" sz="1400" dirty="0">
                <a:latin typeface="Times New Roman" panose="02020603050405020304" pitchFamily="18" charset="0"/>
                <a:cs typeface="Times New Roman" panose="02020603050405020304" pitchFamily="18" charset="0"/>
              </a:rPr>
              <a:t>(kind, a good hunter, smart, a good leader, loyal, mean, helpful, ignorant, well-</a:t>
            </a:r>
            <a:r>
              <a:rPr lang="en-US" sz="1400" dirty="0" err="1">
                <a:latin typeface="Times New Roman" panose="02020603050405020304" pitchFamily="18" charset="0"/>
                <a:cs typeface="Times New Roman" panose="02020603050405020304" pitchFamily="18" charset="0"/>
              </a:rPr>
              <a:t>organised</a:t>
            </a:r>
            <a:r>
              <a:rPr lang="en-US" sz="1400" dirty="0">
                <a:latin typeface="Times New Roman" panose="02020603050405020304" pitchFamily="18" charset="0"/>
                <a:cs typeface="Times New Roman" panose="02020603050405020304" pitchFamily="18" charset="0"/>
              </a:rPr>
              <a:t>)</a:t>
            </a:r>
            <a:endParaRPr lang="it-IT" sz="1400" dirty="0">
              <a:latin typeface="Times New Roman" panose="02020603050405020304" pitchFamily="18" charset="0"/>
              <a:cs typeface="Times New Roman" panose="02020603050405020304" pitchFamily="18" charset="0"/>
            </a:endParaRPr>
          </a:p>
        </p:txBody>
      </p:sp>
      <p:sp>
        <p:nvSpPr>
          <p:cNvPr id="4" name="Footer Placeholder 3">
            <a:extLst>
              <a:ext uri="{FF2B5EF4-FFF2-40B4-BE49-F238E27FC236}">
                <a16:creationId xmlns:a16="http://schemas.microsoft.com/office/drawing/2014/main" id="{835C3FD8-48E1-4956-9044-D3CE5B9CF751}"/>
              </a:ext>
            </a:extLst>
          </p:cNvPr>
          <p:cNvSpPr>
            <a:spLocks noGrp="1"/>
          </p:cNvSpPr>
          <p:nvPr>
            <p:ph type="ftr" sz="quarter" idx="11"/>
          </p:nvPr>
        </p:nvSpPr>
        <p:spPr/>
        <p:txBody>
          <a:bodyPr/>
          <a:lstStyle/>
          <a:p>
            <a:pPr algn="ctr"/>
            <a:r>
              <a:rPr lang="ro-RO" dirty="0"/>
              <a:t>45</a:t>
            </a:r>
            <a:endParaRPr lang="it-IT" dirty="0"/>
          </a:p>
        </p:txBody>
      </p:sp>
    </p:spTree>
    <p:extLst>
      <p:ext uri="{BB962C8B-B14F-4D97-AF65-F5344CB8AC3E}">
        <p14:creationId xmlns:p14="http://schemas.microsoft.com/office/powerpoint/2010/main" val="2086556792"/>
      </p:ext>
    </p:extLst>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spd="slow" advClick="0" advTm="800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403648" y="116632"/>
            <a:ext cx="7560840" cy="4901150"/>
          </a:xfrm>
          <a:prstGeom prst="rect">
            <a:avLst/>
          </a:prstGeom>
          <a:noFill/>
        </p:spPr>
        <p:txBody>
          <a:bodyPr wrap="square" rtlCol="0">
            <a:spAutoFit/>
          </a:bodyPr>
          <a:lstStyle/>
          <a:p>
            <a:pPr algn="just">
              <a:lnSpc>
                <a:spcPct val="150000"/>
              </a:lnSpc>
            </a:pPr>
            <a:r>
              <a:rPr lang="en-US" sz="1400" dirty="0">
                <a:latin typeface="Times New Roman" panose="02020603050405020304" pitchFamily="18" charset="0"/>
                <a:cs typeface="Times New Roman" panose="02020603050405020304" pitchFamily="18" charset="0"/>
              </a:rPr>
              <a:t>4.2 The students read their answers and exchange opinions.</a:t>
            </a:r>
            <a:endParaRPr lang="it-IT" sz="1400" dirty="0">
              <a:latin typeface="Times New Roman" panose="02020603050405020304" pitchFamily="18" charset="0"/>
              <a:cs typeface="Times New Roman" panose="02020603050405020304" pitchFamily="18" charset="0"/>
            </a:endParaRPr>
          </a:p>
          <a:p>
            <a:pPr algn="just">
              <a:lnSpc>
                <a:spcPct val="150000"/>
              </a:lnSpc>
            </a:pPr>
            <a:r>
              <a:rPr lang="en-US" sz="1400" b="1" dirty="0">
                <a:latin typeface="Times New Roman" panose="02020603050405020304" pitchFamily="18" charset="0"/>
                <a:cs typeface="Times New Roman" panose="02020603050405020304" pitchFamily="18" charset="0"/>
              </a:rPr>
              <a:t>Activity 5. Identify the character who said the following</a:t>
            </a:r>
            <a:r>
              <a:rPr lang="en-US" sz="1400" dirty="0">
                <a:latin typeface="Times New Roman" panose="02020603050405020304" pitchFamily="18" charset="0"/>
                <a:cs typeface="Times New Roman" panose="02020603050405020304" pitchFamily="18" charset="0"/>
              </a:rPr>
              <a:t>:  Piggy, Ralph or Jack. </a:t>
            </a:r>
            <a:endParaRPr lang="it-IT" sz="1400" dirty="0">
              <a:latin typeface="Times New Roman" panose="02020603050405020304" pitchFamily="18" charset="0"/>
              <a:cs typeface="Times New Roman" panose="02020603050405020304" pitchFamily="18" charset="0"/>
            </a:endParaRPr>
          </a:p>
          <a:p>
            <a:pPr lvl="0" algn="just">
              <a:lnSpc>
                <a:spcPct val="150000"/>
              </a:lnSpc>
            </a:pPr>
            <a:r>
              <a:rPr lang="en-US" sz="1400" dirty="0">
                <a:latin typeface="Times New Roman" panose="02020603050405020304" pitchFamily="18" charset="0"/>
                <a:cs typeface="Times New Roman" panose="02020603050405020304" pitchFamily="18" charset="0"/>
              </a:rPr>
              <a:t>1. "For hunting. Like in the war. You know--dazzle paint. Like things trying to look like something else--Like moths on a tree trunk."</a:t>
            </a:r>
            <a:endParaRPr lang="it-IT" sz="1400" dirty="0">
              <a:latin typeface="Times New Roman" panose="02020603050405020304" pitchFamily="18" charset="0"/>
              <a:cs typeface="Times New Roman" panose="02020603050405020304" pitchFamily="18" charset="0"/>
            </a:endParaRPr>
          </a:p>
          <a:p>
            <a:pPr lvl="0" algn="just">
              <a:lnSpc>
                <a:spcPct val="150000"/>
              </a:lnSpc>
            </a:pPr>
            <a:r>
              <a:rPr lang="en-US" sz="1400" dirty="0">
                <a:latin typeface="Times New Roman" panose="02020603050405020304" pitchFamily="18" charset="0"/>
                <a:cs typeface="Times New Roman" panose="02020603050405020304" pitchFamily="18" charset="0"/>
              </a:rPr>
              <a:t>2. "We got a lot of sticks. We could have a sundial each. Then we should know what the time was."</a:t>
            </a:r>
            <a:endParaRPr lang="it-IT" sz="1400" dirty="0">
              <a:latin typeface="Times New Roman" panose="02020603050405020304" pitchFamily="18" charset="0"/>
              <a:cs typeface="Times New Roman" panose="02020603050405020304" pitchFamily="18" charset="0"/>
            </a:endParaRPr>
          </a:p>
          <a:p>
            <a:pPr lvl="0" algn="just">
              <a:lnSpc>
                <a:spcPct val="150000"/>
              </a:lnSpc>
            </a:pPr>
            <a:r>
              <a:rPr lang="en-US" sz="1400" dirty="0">
                <a:latin typeface="Times New Roman" panose="02020603050405020304" pitchFamily="18" charset="0"/>
                <a:cs typeface="Times New Roman" panose="02020603050405020304" pitchFamily="18" charset="0"/>
              </a:rPr>
              <a:t>3. "There was a ship. Out there. You said you'd keep the fire going and you let it out!"</a:t>
            </a:r>
            <a:endParaRPr lang="en-US" sz="1400" b="1" dirty="0">
              <a:latin typeface="Times New Roman" panose="02020603050405020304" pitchFamily="18" charset="0"/>
              <a:cs typeface="Times New Roman" panose="02020603050405020304" pitchFamily="18" charset="0"/>
            </a:endParaRPr>
          </a:p>
          <a:p>
            <a:pPr algn="just">
              <a:lnSpc>
                <a:spcPct val="150000"/>
              </a:lnSpc>
            </a:pPr>
            <a:r>
              <a:rPr lang="en-US" sz="1400" b="1" dirty="0">
                <a:latin typeface="Times New Roman" panose="02020603050405020304" pitchFamily="18" charset="0"/>
                <a:cs typeface="Times New Roman" panose="02020603050405020304" pitchFamily="18" charset="0"/>
              </a:rPr>
              <a:t>Activity 6. Put the sentences in the right order.</a:t>
            </a:r>
            <a:endParaRPr lang="it-IT" sz="1400" b="1" dirty="0">
              <a:latin typeface="Times New Roman" panose="02020603050405020304" pitchFamily="18" charset="0"/>
              <a:cs typeface="Times New Roman" panose="02020603050405020304" pitchFamily="18" charset="0"/>
            </a:endParaRPr>
          </a:p>
          <a:p>
            <a:pPr lvl="0" algn="just">
              <a:lnSpc>
                <a:spcPct val="150000"/>
              </a:lnSpc>
            </a:pPr>
            <a:r>
              <a:rPr lang="en-US" sz="1400" dirty="0">
                <a:latin typeface="Times New Roman" panose="02020603050405020304" pitchFamily="18" charset="0"/>
                <a:cs typeface="Times New Roman" panose="02020603050405020304" pitchFamily="18" charset="0"/>
              </a:rPr>
              <a:t>a. Jack slapped Piggy. </a:t>
            </a:r>
            <a:endParaRPr lang="it-IT" sz="1400" dirty="0">
              <a:latin typeface="Times New Roman" panose="02020603050405020304" pitchFamily="18" charset="0"/>
              <a:cs typeface="Times New Roman" panose="02020603050405020304" pitchFamily="18" charset="0"/>
            </a:endParaRPr>
          </a:p>
          <a:p>
            <a:pPr lvl="0" algn="just">
              <a:lnSpc>
                <a:spcPct val="150000"/>
              </a:lnSpc>
            </a:pPr>
            <a:r>
              <a:rPr lang="en-US" sz="1400" dirty="0">
                <a:latin typeface="Times New Roman" panose="02020603050405020304" pitchFamily="18" charset="0"/>
                <a:cs typeface="Times New Roman" panose="02020603050405020304" pitchFamily="18" charset="0"/>
              </a:rPr>
              <a:t>b. Ralph and Piggy see the ship. </a:t>
            </a:r>
            <a:endParaRPr lang="it-IT" sz="1400" dirty="0">
              <a:latin typeface="Times New Roman" panose="02020603050405020304" pitchFamily="18" charset="0"/>
              <a:cs typeface="Times New Roman" panose="02020603050405020304" pitchFamily="18" charset="0"/>
            </a:endParaRPr>
          </a:p>
          <a:p>
            <a:pPr lvl="0" algn="just">
              <a:lnSpc>
                <a:spcPct val="150000"/>
              </a:lnSpc>
            </a:pPr>
            <a:r>
              <a:rPr lang="en-US" sz="1400" dirty="0">
                <a:latin typeface="Times New Roman" panose="02020603050405020304" pitchFamily="18" charset="0"/>
                <a:cs typeface="Times New Roman" panose="02020603050405020304" pitchFamily="18" charset="0"/>
              </a:rPr>
              <a:t>c. Ralph and Jack fight. </a:t>
            </a:r>
            <a:endParaRPr lang="it-IT" sz="1400" dirty="0">
              <a:latin typeface="Times New Roman" panose="02020603050405020304" pitchFamily="18" charset="0"/>
              <a:cs typeface="Times New Roman" panose="02020603050405020304" pitchFamily="18" charset="0"/>
            </a:endParaRPr>
          </a:p>
          <a:p>
            <a:pPr lvl="0" algn="just">
              <a:lnSpc>
                <a:spcPct val="150000"/>
              </a:lnSpc>
            </a:pPr>
            <a:r>
              <a:rPr lang="en-US" sz="1400" dirty="0">
                <a:latin typeface="Times New Roman" panose="02020603050405020304" pitchFamily="18" charset="0"/>
                <a:cs typeface="Times New Roman" panose="02020603050405020304" pitchFamily="18" charset="0"/>
              </a:rPr>
              <a:t>d. Jack brings the meat. </a:t>
            </a:r>
            <a:endParaRPr lang="it-IT" sz="1400" dirty="0">
              <a:latin typeface="Times New Roman" panose="02020603050405020304" pitchFamily="18" charset="0"/>
              <a:cs typeface="Times New Roman" panose="02020603050405020304" pitchFamily="18" charset="0"/>
            </a:endParaRPr>
          </a:p>
          <a:p>
            <a:pPr lvl="0" algn="just">
              <a:lnSpc>
                <a:spcPct val="150000"/>
              </a:lnSpc>
            </a:pPr>
            <a:r>
              <a:rPr lang="en-US" sz="1400" dirty="0">
                <a:latin typeface="Times New Roman" panose="02020603050405020304" pitchFamily="18" charset="0"/>
                <a:cs typeface="Times New Roman" panose="02020603050405020304" pitchFamily="18" charset="0"/>
              </a:rPr>
              <a:t>e. Ralph notices that the fire has gone out. </a:t>
            </a:r>
            <a:endParaRPr lang="it-IT" sz="1400" dirty="0">
              <a:latin typeface="Times New Roman" panose="02020603050405020304" pitchFamily="18" charset="0"/>
              <a:cs typeface="Times New Roman" panose="02020603050405020304" pitchFamily="18" charset="0"/>
            </a:endParaRPr>
          </a:p>
          <a:p>
            <a:pPr algn="just">
              <a:lnSpc>
                <a:spcPct val="150000"/>
              </a:lnSpc>
            </a:pPr>
            <a:r>
              <a:rPr lang="en-US" sz="1400" b="1" dirty="0">
                <a:latin typeface="Times New Roman" panose="02020603050405020304" pitchFamily="18" charset="0"/>
                <a:cs typeface="Times New Roman" panose="02020603050405020304" pitchFamily="18" charset="0"/>
              </a:rPr>
              <a:t>Activity 7.  Take action!  </a:t>
            </a:r>
            <a:r>
              <a:rPr lang="en-US" sz="1400" dirty="0">
                <a:latin typeface="Times New Roman" panose="02020603050405020304" pitchFamily="18" charset="0"/>
                <a:cs typeface="Times New Roman" panose="02020603050405020304" pitchFamily="18" charset="0"/>
              </a:rPr>
              <a:t>Pair Work.</a:t>
            </a:r>
          </a:p>
          <a:p>
            <a:pPr algn="just">
              <a:lnSpc>
                <a:spcPct val="150000"/>
              </a:lnSpc>
            </a:pPr>
            <a:r>
              <a:rPr lang="en-US" sz="1400" dirty="0">
                <a:latin typeface="Times New Roman" panose="02020603050405020304" pitchFamily="18" charset="0"/>
                <a:cs typeface="Times New Roman" panose="02020603050405020304" pitchFamily="18" charset="0"/>
              </a:rPr>
              <a:t>One of the students is Ralph and the other is Jack.  In pairs, decide what you would do if you were one of them. Explain why.</a:t>
            </a:r>
            <a:endParaRPr lang="it-IT" sz="1400" dirty="0">
              <a:latin typeface="Times New Roman" panose="02020603050405020304" pitchFamily="18" charset="0"/>
              <a:cs typeface="Times New Roman" panose="02020603050405020304" pitchFamily="18" charset="0"/>
            </a:endParaRPr>
          </a:p>
        </p:txBody>
      </p:sp>
      <p:sp>
        <p:nvSpPr>
          <p:cNvPr id="4" name="Footer Placeholder 3">
            <a:extLst>
              <a:ext uri="{FF2B5EF4-FFF2-40B4-BE49-F238E27FC236}">
                <a16:creationId xmlns:a16="http://schemas.microsoft.com/office/drawing/2014/main" id="{FCBED480-932B-4C4C-B800-A98BF357FB33}"/>
              </a:ext>
            </a:extLst>
          </p:cNvPr>
          <p:cNvSpPr>
            <a:spLocks noGrp="1"/>
          </p:cNvSpPr>
          <p:nvPr>
            <p:ph type="ftr" sz="quarter" idx="11"/>
          </p:nvPr>
        </p:nvSpPr>
        <p:spPr/>
        <p:txBody>
          <a:bodyPr/>
          <a:lstStyle/>
          <a:p>
            <a:pPr algn="ctr"/>
            <a:r>
              <a:rPr lang="ro-RO" dirty="0"/>
              <a:t>46</a:t>
            </a:r>
            <a:endParaRPr lang="it-IT" dirty="0"/>
          </a:p>
        </p:txBody>
      </p:sp>
    </p:spTree>
    <p:extLst>
      <p:ext uri="{BB962C8B-B14F-4D97-AF65-F5344CB8AC3E}">
        <p14:creationId xmlns:p14="http://schemas.microsoft.com/office/powerpoint/2010/main" val="808533556"/>
      </p:ext>
    </p:extLst>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spd="slow" advClick="0" advTm="800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31DF8C1-D4DD-4E54-B717-5C5C4FBEE33B}"/>
              </a:ext>
            </a:extLst>
          </p:cNvPr>
          <p:cNvSpPr/>
          <p:nvPr/>
        </p:nvSpPr>
        <p:spPr>
          <a:xfrm>
            <a:off x="1216007" y="2739463"/>
            <a:ext cx="5273885" cy="1600438"/>
          </a:xfrm>
          <a:prstGeom prst="rect">
            <a:avLst/>
          </a:prstGeom>
        </p:spPr>
        <p:txBody>
          <a:bodyPr wrap="square">
            <a:spAutoFit/>
          </a:bodyPr>
          <a:lstStyle/>
          <a:p>
            <a:r>
              <a:rPr lang="en-US" sz="1400" dirty="0">
                <a:latin typeface="Times New Roman" panose="02020603050405020304" pitchFamily="18" charset="0"/>
                <a:cs typeface="Times New Roman" panose="02020603050405020304" pitchFamily="18" charset="0"/>
              </a:rPr>
              <a:t>Our work was </a:t>
            </a:r>
            <a:r>
              <a:rPr lang="en-US" sz="1400" dirty="0" err="1">
                <a:latin typeface="Times New Roman" panose="02020603050405020304" pitchFamily="18" charset="0"/>
                <a:cs typeface="Times New Roman" panose="02020603050405020304" pitchFamily="18" charset="0"/>
              </a:rPr>
              <a:t>organised</a:t>
            </a:r>
            <a:r>
              <a:rPr lang="en-US" sz="1400" dirty="0">
                <a:latin typeface="Times New Roman" panose="02020603050405020304" pitchFamily="18" charset="0"/>
                <a:cs typeface="Times New Roman" panose="02020603050405020304" pitchFamily="18" charset="0"/>
              </a:rPr>
              <a:t> in different steps comprising several activities.</a:t>
            </a:r>
          </a:p>
          <a:p>
            <a:r>
              <a:rPr lang="en-US" sz="1400" b="1" dirty="0">
                <a:latin typeface="Times New Roman" panose="02020603050405020304" pitchFamily="18" charset="0"/>
                <a:cs typeface="Times New Roman" panose="02020603050405020304" pitchFamily="18" charset="0"/>
              </a:rPr>
              <a:t>Activity 1</a:t>
            </a:r>
            <a:r>
              <a:rPr lang="en-US" sz="1400" dirty="0">
                <a:latin typeface="Times New Roman" panose="02020603050405020304" pitchFamily="18" charset="0"/>
                <a:cs typeface="Times New Roman" panose="02020603050405020304" pitchFamily="18" charset="0"/>
              </a:rPr>
              <a:t>. </a:t>
            </a:r>
            <a:r>
              <a:rPr lang="en-US" sz="1400" b="1" dirty="0">
                <a:latin typeface="Times New Roman" panose="02020603050405020304" pitchFamily="18" charset="0"/>
                <a:cs typeface="Times New Roman" panose="02020603050405020304" pitchFamily="18" charset="0"/>
              </a:rPr>
              <a:t>Prediction. </a:t>
            </a:r>
            <a:r>
              <a:rPr lang="en-US" sz="1400" dirty="0">
                <a:latin typeface="Times New Roman" panose="02020603050405020304" pitchFamily="18" charset="0"/>
                <a:cs typeface="Times New Roman" panose="02020603050405020304" pitchFamily="18" charset="0"/>
              </a:rPr>
              <a:t>The students were asked to predict what the quote ‘The town was paper, but the memories were not” means.</a:t>
            </a:r>
          </a:p>
          <a:p>
            <a:r>
              <a:rPr lang="en-US" sz="1400" b="1" dirty="0">
                <a:latin typeface="Times New Roman" panose="02020603050405020304" pitchFamily="18" charset="0"/>
                <a:cs typeface="Times New Roman" panose="02020603050405020304" pitchFamily="18" charset="0"/>
              </a:rPr>
              <a:t>Activity 2. Research. </a:t>
            </a:r>
            <a:r>
              <a:rPr lang="en-US" sz="1400" dirty="0">
                <a:latin typeface="Times New Roman" panose="02020603050405020304" pitchFamily="18" charset="0"/>
                <a:cs typeface="Times New Roman" panose="02020603050405020304" pitchFamily="18" charset="0"/>
              </a:rPr>
              <a:t>The students had to do research on the novel and its author.</a:t>
            </a:r>
          </a:p>
          <a:p>
            <a:pPr marL="342900" indent="-342900">
              <a:buAutoNum type="arabicPeriod"/>
            </a:pPr>
            <a:endParaRPr lang="en-US" sz="1400" dirty="0">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1D2F898B-F8B8-4723-9430-93005B68019B}"/>
              </a:ext>
            </a:extLst>
          </p:cNvPr>
          <p:cNvSpPr/>
          <p:nvPr/>
        </p:nvSpPr>
        <p:spPr>
          <a:xfrm>
            <a:off x="1118681" y="107341"/>
            <a:ext cx="7488832" cy="738664"/>
          </a:xfrm>
          <a:prstGeom prst="rect">
            <a:avLst/>
          </a:prstGeom>
        </p:spPr>
        <p:txBody>
          <a:bodyPr wrap="square">
            <a:spAutoFit/>
          </a:bodyPr>
          <a:lstStyle/>
          <a:p>
            <a:r>
              <a:rPr lang="en-US" sz="1400" dirty="0">
                <a:latin typeface="Times New Roman" panose="02020603050405020304" pitchFamily="18" charset="0"/>
                <a:cs typeface="Times New Roman" panose="02020603050405020304" pitchFamily="18" charset="0"/>
              </a:rPr>
              <a:t>According to this theory reading the book and watching the film should be considered two distinct experiences and it is advisable to watch the film only after having read the book. The objective was to compare two different types of language, the written and the visual ones.</a:t>
            </a:r>
          </a:p>
        </p:txBody>
      </p:sp>
      <p:pic>
        <p:nvPicPr>
          <p:cNvPr id="7" name="Picture 6">
            <a:extLst>
              <a:ext uri="{FF2B5EF4-FFF2-40B4-BE49-F238E27FC236}">
                <a16:creationId xmlns:a16="http://schemas.microsoft.com/office/drawing/2014/main" id="{E2EC67A7-EEC0-4A97-A134-ACF659B339CF}"/>
              </a:ext>
            </a:extLst>
          </p:cNvPr>
          <p:cNvPicPr>
            <a:picLocks noChangeAspect="1"/>
          </p:cNvPicPr>
          <p:nvPr/>
        </p:nvPicPr>
        <p:blipFill>
          <a:blip r:embed="rId2"/>
          <a:stretch>
            <a:fillRect/>
          </a:stretch>
        </p:blipFill>
        <p:spPr>
          <a:xfrm>
            <a:off x="1403648" y="976069"/>
            <a:ext cx="2584928" cy="1737511"/>
          </a:xfrm>
          <a:prstGeom prst="rect">
            <a:avLst/>
          </a:prstGeom>
        </p:spPr>
      </p:pic>
      <p:pic>
        <p:nvPicPr>
          <p:cNvPr id="8" name="Picture 7">
            <a:extLst>
              <a:ext uri="{FF2B5EF4-FFF2-40B4-BE49-F238E27FC236}">
                <a16:creationId xmlns:a16="http://schemas.microsoft.com/office/drawing/2014/main" id="{D152BA52-E1E2-4688-8B51-8AA044B2365F}"/>
              </a:ext>
            </a:extLst>
          </p:cNvPr>
          <p:cNvPicPr>
            <a:picLocks noChangeAspect="1"/>
          </p:cNvPicPr>
          <p:nvPr/>
        </p:nvPicPr>
        <p:blipFill>
          <a:blip r:embed="rId3"/>
          <a:stretch>
            <a:fillRect/>
          </a:stretch>
        </p:blipFill>
        <p:spPr>
          <a:xfrm>
            <a:off x="4019124" y="992093"/>
            <a:ext cx="2402032" cy="1691024"/>
          </a:xfrm>
          <a:prstGeom prst="rect">
            <a:avLst/>
          </a:prstGeom>
        </p:spPr>
      </p:pic>
      <p:pic>
        <p:nvPicPr>
          <p:cNvPr id="9" name="Picture 8">
            <a:extLst>
              <a:ext uri="{FF2B5EF4-FFF2-40B4-BE49-F238E27FC236}">
                <a16:creationId xmlns:a16="http://schemas.microsoft.com/office/drawing/2014/main" id="{CADDDD82-3C94-43A6-87E8-BE1C57C3CA3A}"/>
              </a:ext>
            </a:extLst>
          </p:cNvPr>
          <p:cNvPicPr>
            <a:picLocks noChangeAspect="1"/>
          </p:cNvPicPr>
          <p:nvPr/>
        </p:nvPicPr>
        <p:blipFill>
          <a:blip r:embed="rId4"/>
          <a:stretch>
            <a:fillRect/>
          </a:stretch>
        </p:blipFill>
        <p:spPr>
          <a:xfrm>
            <a:off x="6482252" y="992092"/>
            <a:ext cx="2584928" cy="1691025"/>
          </a:xfrm>
          <a:prstGeom prst="rect">
            <a:avLst/>
          </a:prstGeom>
        </p:spPr>
      </p:pic>
      <p:sp>
        <p:nvSpPr>
          <p:cNvPr id="11" name="Rectangle 10">
            <a:extLst>
              <a:ext uri="{FF2B5EF4-FFF2-40B4-BE49-F238E27FC236}">
                <a16:creationId xmlns:a16="http://schemas.microsoft.com/office/drawing/2014/main" id="{3FE63E42-37A3-426F-8297-C485D4539420}"/>
              </a:ext>
            </a:extLst>
          </p:cNvPr>
          <p:cNvSpPr/>
          <p:nvPr/>
        </p:nvSpPr>
        <p:spPr>
          <a:xfrm>
            <a:off x="1154714" y="4105975"/>
            <a:ext cx="5335178" cy="2031325"/>
          </a:xfrm>
          <a:prstGeom prst="rect">
            <a:avLst/>
          </a:prstGeom>
        </p:spPr>
        <p:txBody>
          <a:bodyPr wrap="square">
            <a:spAutoFit/>
          </a:bodyPr>
          <a:lstStyle/>
          <a:p>
            <a:r>
              <a:rPr lang="en-US" sz="1400" dirty="0">
                <a:latin typeface="Times New Roman" panose="02020603050405020304" pitchFamily="18" charset="0"/>
                <a:cs typeface="Times New Roman" panose="02020603050405020304" pitchFamily="18" charset="0"/>
              </a:rPr>
              <a:t>“Paper Towns” is a novel written by John Green, primarily for an audience of young adults. It was published on October 16th 2008 and the movie was released on July 24th 2015.</a:t>
            </a:r>
          </a:p>
          <a:p>
            <a:r>
              <a:rPr lang="en-US" sz="1400" dirty="0">
                <a:latin typeface="Times New Roman" panose="02020603050405020304" pitchFamily="18" charset="0"/>
                <a:cs typeface="Times New Roman" panose="02020603050405020304" pitchFamily="18" charset="0"/>
              </a:rPr>
              <a:t>The novel is about the coming-of-age of the protagonist, Quentin "Q" Jacobsen and his search for Margo Roth Spiegelman, his </a:t>
            </a:r>
            <a:r>
              <a:rPr lang="en-US" sz="1400" dirty="0" err="1">
                <a:latin typeface="Times New Roman" panose="02020603050405020304" pitchFamily="18" charset="0"/>
                <a:cs typeface="Times New Roman" panose="02020603050405020304" pitchFamily="18" charset="0"/>
              </a:rPr>
              <a:t>neighbour</a:t>
            </a:r>
            <a:r>
              <a:rPr lang="en-US" sz="1400" dirty="0">
                <a:latin typeface="Times New Roman" panose="02020603050405020304" pitchFamily="18" charset="0"/>
                <a:cs typeface="Times New Roman" panose="02020603050405020304" pitchFamily="18" charset="0"/>
              </a:rPr>
              <a:t> and childhood sweetheart.</a:t>
            </a:r>
          </a:p>
          <a:p>
            <a:r>
              <a:rPr lang="en-US" sz="1400" dirty="0">
                <a:latin typeface="Times New Roman" panose="02020603050405020304" pitchFamily="18" charset="0"/>
                <a:cs typeface="Times New Roman" panose="02020603050405020304" pitchFamily="18" charset="0"/>
              </a:rPr>
              <a:t>John Green drew inspiration for this book from his experience and knowledge of “Paper Towns“ during a road journey through South Dakota.</a:t>
            </a:r>
          </a:p>
        </p:txBody>
      </p:sp>
      <p:pic>
        <p:nvPicPr>
          <p:cNvPr id="12" name="Picture 11">
            <a:extLst>
              <a:ext uri="{FF2B5EF4-FFF2-40B4-BE49-F238E27FC236}">
                <a16:creationId xmlns:a16="http://schemas.microsoft.com/office/drawing/2014/main" id="{BDB39C7C-FA49-4CBF-81D7-F2C00454791E}"/>
              </a:ext>
            </a:extLst>
          </p:cNvPr>
          <p:cNvPicPr>
            <a:picLocks noChangeAspect="1"/>
          </p:cNvPicPr>
          <p:nvPr/>
        </p:nvPicPr>
        <p:blipFill>
          <a:blip r:embed="rId5"/>
          <a:stretch>
            <a:fillRect/>
          </a:stretch>
        </p:blipFill>
        <p:spPr>
          <a:xfrm>
            <a:off x="6482252" y="3008894"/>
            <a:ext cx="2466421" cy="1944215"/>
          </a:xfrm>
          <a:prstGeom prst="rect">
            <a:avLst/>
          </a:prstGeom>
        </p:spPr>
      </p:pic>
      <p:sp>
        <p:nvSpPr>
          <p:cNvPr id="10" name="Footer Placeholder 9">
            <a:extLst>
              <a:ext uri="{FF2B5EF4-FFF2-40B4-BE49-F238E27FC236}">
                <a16:creationId xmlns:a16="http://schemas.microsoft.com/office/drawing/2014/main" id="{9B1D1A51-78FD-404A-9A78-B7EF539BFAA0}"/>
              </a:ext>
            </a:extLst>
          </p:cNvPr>
          <p:cNvSpPr>
            <a:spLocks noGrp="1"/>
          </p:cNvSpPr>
          <p:nvPr>
            <p:ph type="ftr" sz="quarter" idx="11"/>
          </p:nvPr>
        </p:nvSpPr>
        <p:spPr/>
        <p:txBody>
          <a:bodyPr/>
          <a:lstStyle/>
          <a:p>
            <a:pPr algn="ctr"/>
            <a:r>
              <a:rPr lang="ro-RO" dirty="0"/>
              <a:t>2</a:t>
            </a:r>
            <a:endParaRPr lang="it-IT" dirty="0"/>
          </a:p>
        </p:txBody>
      </p:sp>
    </p:spTree>
    <p:extLst>
      <p:ext uri="{BB962C8B-B14F-4D97-AF65-F5344CB8AC3E}">
        <p14:creationId xmlns:p14="http://schemas.microsoft.com/office/powerpoint/2010/main" val="2501050574"/>
      </p:ext>
    </p:extLst>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spd="slow" advClick="0" advTm="800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01AB553-5AF4-4ABB-816B-6B5CA1E66B22}"/>
              </a:ext>
            </a:extLst>
          </p:cNvPr>
          <p:cNvSpPr/>
          <p:nvPr/>
        </p:nvSpPr>
        <p:spPr>
          <a:xfrm>
            <a:off x="1403648" y="116632"/>
            <a:ext cx="7711052" cy="6516977"/>
          </a:xfrm>
          <a:prstGeom prst="rect">
            <a:avLst/>
          </a:prstGeom>
        </p:spPr>
        <p:txBody>
          <a:bodyPr wrap="square">
            <a:spAutoFit/>
          </a:bodyPr>
          <a:lstStyle/>
          <a:p>
            <a:r>
              <a:rPr lang="en-US" b="1" dirty="0">
                <a:latin typeface="Times New Roman" panose="02020603050405020304" pitchFamily="18" charset="0"/>
                <a:cs typeface="Times New Roman" panose="02020603050405020304" pitchFamily="18" charset="0"/>
              </a:rPr>
              <a:t>Chapters 3 and 4</a:t>
            </a:r>
          </a:p>
          <a:p>
            <a:endParaRPr lang="en-US" dirty="0"/>
          </a:p>
          <a:p>
            <a:pPr algn="just">
              <a:lnSpc>
                <a:spcPct val="150000"/>
              </a:lnSpc>
            </a:pPr>
            <a:r>
              <a:rPr lang="en-US" sz="1600" b="1" dirty="0">
                <a:latin typeface="Times New Roman" panose="02020603050405020304" pitchFamily="18" charset="0"/>
                <a:cs typeface="Times New Roman" panose="02020603050405020304" pitchFamily="18" charset="0"/>
              </a:rPr>
              <a:t>The 1st sequence of techniques</a:t>
            </a:r>
          </a:p>
          <a:p>
            <a:pPr algn="just">
              <a:lnSpc>
                <a:spcPct val="150000"/>
              </a:lnSpc>
            </a:pPr>
            <a:endParaRPr lang="en-US" sz="1600" b="1" dirty="0">
              <a:latin typeface="Times New Roman" panose="02020603050405020304" pitchFamily="18" charset="0"/>
              <a:cs typeface="Times New Roman" panose="02020603050405020304" pitchFamily="18" charset="0"/>
            </a:endParaRPr>
          </a:p>
          <a:p>
            <a:pPr algn="just">
              <a:lnSpc>
                <a:spcPct val="150000"/>
              </a:lnSpc>
            </a:pPr>
            <a:r>
              <a:rPr lang="en-US" sz="1400" dirty="0">
                <a:latin typeface="Times New Roman" panose="02020603050405020304" pitchFamily="18" charset="0"/>
                <a:cs typeface="Times New Roman" panose="02020603050405020304" pitchFamily="18" charset="0"/>
              </a:rPr>
              <a:t> </a:t>
            </a:r>
            <a:r>
              <a:rPr lang="en-US" sz="1400" b="1" dirty="0">
                <a:latin typeface="Times New Roman" panose="02020603050405020304" pitchFamily="18" charset="0"/>
                <a:cs typeface="Times New Roman" panose="02020603050405020304" pitchFamily="18" charset="0"/>
              </a:rPr>
              <a:t>Activity 1.  </a:t>
            </a:r>
          </a:p>
          <a:p>
            <a:pPr algn="just">
              <a:lnSpc>
                <a:spcPct val="150000"/>
              </a:lnSpc>
            </a:pPr>
            <a:r>
              <a:rPr lang="en-US" sz="1400" dirty="0">
                <a:latin typeface="Times New Roman" panose="02020603050405020304" pitchFamily="18" charset="0"/>
                <a:cs typeface="Times New Roman" panose="02020603050405020304" pitchFamily="18" charset="0"/>
              </a:rPr>
              <a:t>1.1 Identify the main ideas. What makes you think so? Support your opinion with arguments.</a:t>
            </a:r>
          </a:p>
          <a:p>
            <a:pPr algn="just">
              <a:lnSpc>
                <a:spcPct val="150000"/>
              </a:lnSpc>
            </a:pPr>
            <a:r>
              <a:rPr lang="en-US" sz="1400" dirty="0">
                <a:latin typeface="Times New Roman" panose="02020603050405020304" pitchFamily="18" charset="0"/>
                <a:cs typeface="Times New Roman" panose="02020603050405020304" pitchFamily="18" charset="0"/>
              </a:rPr>
              <a:t> 1.2 State what the fire stands for. How about the pig? What helps you decide that they are the symbols of the </a:t>
            </a:r>
            <a:r>
              <a:rPr lang="en-US" sz="1400" dirty="0" err="1">
                <a:latin typeface="Times New Roman" panose="02020603050405020304" pitchFamily="18" charset="0"/>
                <a:cs typeface="Times New Roman" panose="02020603050405020304" pitchFamily="18" charset="0"/>
              </a:rPr>
              <a:t>civilisation</a:t>
            </a:r>
            <a:r>
              <a:rPr lang="en-US" sz="1400" dirty="0">
                <a:latin typeface="Times New Roman" panose="02020603050405020304" pitchFamily="18" charset="0"/>
                <a:cs typeface="Times New Roman" panose="02020603050405020304" pitchFamily="18" charset="0"/>
              </a:rPr>
              <a:t> and wilderness respectively?</a:t>
            </a:r>
          </a:p>
          <a:p>
            <a:pPr algn="just">
              <a:lnSpc>
                <a:spcPct val="150000"/>
              </a:lnSpc>
            </a:pPr>
            <a:r>
              <a:rPr lang="en-US" sz="1400" dirty="0">
                <a:latin typeface="Times New Roman" panose="02020603050405020304" pitchFamily="18" charset="0"/>
                <a:cs typeface="Times New Roman" panose="02020603050405020304" pitchFamily="18" charset="0"/>
              </a:rPr>
              <a:t> </a:t>
            </a:r>
            <a:r>
              <a:rPr lang="en-US" sz="1400" b="1" dirty="0">
                <a:latin typeface="Times New Roman" panose="02020603050405020304" pitchFamily="18" charset="0"/>
                <a:cs typeface="Times New Roman" panose="02020603050405020304" pitchFamily="18" charset="0"/>
              </a:rPr>
              <a:t>Comment: </a:t>
            </a:r>
            <a:r>
              <a:rPr lang="en-US" sz="1400" dirty="0">
                <a:latin typeface="Times New Roman" panose="02020603050405020304" pitchFamily="18" charset="0"/>
                <a:cs typeface="Times New Roman" panose="02020603050405020304" pitchFamily="18" charset="0"/>
              </a:rPr>
              <a:t>In chapter three and four the differences between the boys are getting bigger and bigger and we need to understand the reasons why they take a certain type of action, why they react the way they do and if they have certain values that guide their actions.</a:t>
            </a:r>
          </a:p>
          <a:p>
            <a:pPr algn="just">
              <a:lnSpc>
                <a:spcPct val="150000"/>
              </a:lnSpc>
            </a:pPr>
            <a:r>
              <a:rPr lang="en-US" sz="1400" dirty="0">
                <a:latin typeface="Times New Roman" panose="02020603050405020304" pitchFamily="18" charset="0"/>
                <a:cs typeface="Times New Roman" panose="02020603050405020304" pitchFamily="18" charset="0"/>
              </a:rPr>
              <a:t>The conflict between </a:t>
            </a:r>
            <a:r>
              <a:rPr lang="en-US" sz="1400" dirty="0" err="1">
                <a:latin typeface="Times New Roman" panose="02020603050405020304" pitchFamily="18" charset="0"/>
                <a:cs typeface="Times New Roman" panose="02020603050405020304" pitchFamily="18" charset="0"/>
              </a:rPr>
              <a:t>civilisation</a:t>
            </a:r>
            <a:r>
              <a:rPr lang="en-US" sz="1400" dirty="0">
                <a:latin typeface="Times New Roman" panose="02020603050405020304" pitchFamily="18" charset="0"/>
                <a:cs typeface="Times New Roman" panose="02020603050405020304" pitchFamily="18" charset="0"/>
              </a:rPr>
              <a:t> and wilderness is represented by the fire and the pig. </a:t>
            </a:r>
          </a:p>
          <a:p>
            <a:pPr algn="just">
              <a:lnSpc>
                <a:spcPct val="150000"/>
              </a:lnSpc>
            </a:pPr>
            <a:r>
              <a:rPr lang="en-US" sz="1400" b="1" dirty="0">
                <a:latin typeface="Times New Roman" panose="02020603050405020304" pitchFamily="18" charset="0"/>
                <a:cs typeface="Times New Roman" panose="02020603050405020304" pitchFamily="18" charset="0"/>
              </a:rPr>
              <a:t>Activity3. </a:t>
            </a:r>
          </a:p>
          <a:p>
            <a:pPr algn="just">
              <a:lnSpc>
                <a:spcPct val="150000"/>
              </a:lnSpc>
            </a:pPr>
            <a:r>
              <a:rPr lang="en-US" sz="1400" dirty="0">
                <a:latin typeface="Times New Roman" panose="02020603050405020304" pitchFamily="18" charset="0"/>
                <a:cs typeface="Times New Roman" panose="02020603050405020304" pitchFamily="18" charset="0"/>
              </a:rPr>
              <a:t>3.1 Express your opinion. The students are given 2 minutes for each question to write the answer, and then they read out. </a:t>
            </a:r>
          </a:p>
          <a:p>
            <a:pPr algn="just">
              <a:lnSpc>
                <a:spcPct val="150000"/>
              </a:lnSpc>
            </a:pPr>
            <a:r>
              <a:rPr lang="en-US" sz="1400" dirty="0">
                <a:latin typeface="Times New Roman" panose="02020603050405020304" pitchFamily="18" charset="0"/>
                <a:cs typeface="Times New Roman" panose="02020603050405020304" pitchFamily="18" charset="0"/>
              </a:rPr>
              <a:t>1. What does </a:t>
            </a:r>
            <a:r>
              <a:rPr lang="en-US" sz="1400" dirty="0" err="1">
                <a:latin typeface="Times New Roman" panose="02020603050405020304" pitchFamily="18" charset="0"/>
                <a:cs typeface="Times New Roman" panose="02020603050405020304" pitchFamily="18" charset="0"/>
              </a:rPr>
              <a:t>civilisation</a:t>
            </a:r>
            <a:r>
              <a:rPr lang="en-US" sz="1400" dirty="0">
                <a:latin typeface="Times New Roman" panose="02020603050405020304" pitchFamily="18" charset="0"/>
                <a:cs typeface="Times New Roman" panose="02020603050405020304" pitchFamily="18" charset="0"/>
              </a:rPr>
              <a:t> mean to you?</a:t>
            </a:r>
          </a:p>
          <a:p>
            <a:pPr algn="just">
              <a:lnSpc>
                <a:spcPct val="150000"/>
              </a:lnSpc>
            </a:pPr>
            <a:r>
              <a:rPr lang="en-US" sz="1400" dirty="0">
                <a:latin typeface="Times New Roman" panose="02020603050405020304" pitchFamily="18" charset="0"/>
                <a:cs typeface="Times New Roman" panose="02020603050405020304" pitchFamily="18" charset="0"/>
              </a:rPr>
              <a:t> </a:t>
            </a:r>
            <a:r>
              <a:rPr lang="en-US" sz="1400" b="1" dirty="0">
                <a:latin typeface="Times New Roman" panose="02020603050405020304" pitchFamily="18" charset="0"/>
                <a:cs typeface="Times New Roman" panose="02020603050405020304" pitchFamily="18" charset="0"/>
              </a:rPr>
              <a:t>Possible answer: </a:t>
            </a:r>
            <a:r>
              <a:rPr lang="en-US" sz="1400" dirty="0">
                <a:latin typeface="Times New Roman" panose="02020603050405020304" pitchFamily="18" charset="0"/>
                <a:cs typeface="Times New Roman" panose="02020603050405020304" pitchFamily="18" charset="0"/>
              </a:rPr>
              <a:t>The level of material and spiritual development of a society in an era given to the inhabitants of a country, a state, etc.</a:t>
            </a:r>
          </a:p>
          <a:p>
            <a:pPr algn="just">
              <a:lnSpc>
                <a:spcPct val="150000"/>
              </a:lnSpc>
            </a:pPr>
            <a:endParaRPr lang="en-US" sz="1400" dirty="0">
              <a:latin typeface="Times New Roman" panose="02020603050405020304" pitchFamily="18" charset="0"/>
              <a:cs typeface="Times New Roman" panose="02020603050405020304" pitchFamily="18" charset="0"/>
            </a:endParaRPr>
          </a:p>
          <a:p>
            <a:pPr algn="just">
              <a:lnSpc>
                <a:spcPct val="150000"/>
              </a:lnSpc>
            </a:pPr>
            <a:endParaRPr lang="en-US" sz="1400" dirty="0">
              <a:latin typeface="Times New Roman" panose="02020603050405020304" pitchFamily="18" charset="0"/>
              <a:cs typeface="Times New Roman" panose="02020603050405020304" pitchFamily="18" charset="0"/>
            </a:endParaRPr>
          </a:p>
        </p:txBody>
      </p:sp>
      <p:sp>
        <p:nvSpPr>
          <p:cNvPr id="4" name="Footer Placeholder 3">
            <a:extLst>
              <a:ext uri="{FF2B5EF4-FFF2-40B4-BE49-F238E27FC236}">
                <a16:creationId xmlns:a16="http://schemas.microsoft.com/office/drawing/2014/main" id="{FB4B4C2D-D2E9-412B-9EDF-A91A24742CA0}"/>
              </a:ext>
            </a:extLst>
          </p:cNvPr>
          <p:cNvSpPr>
            <a:spLocks noGrp="1"/>
          </p:cNvSpPr>
          <p:nvPr>
            <p:ph type="ftr" sz="quarter" idx="11"/>
          </p:nvPr>
        </p:nvSpPr>
        <p:spPr/>
        <p:txBody>
          <a:bodyPr/>
          <a:lstStyle/>
          <a:p>
            <a:pPr algn="ctr"/>
            <a:r>
              <a:rPr lang="ro-RO" dirty="0"/>
              <a:t>47</a:t>
            </a:r>
            <a:endParaRPr lang="it-IT" dirty="0"/>
          </a:p>
        </p:txBody>
      </p:sp>
    </p:spTree>
    <p:extLst>
      <p:ext uri="{BB962C8B-B14F-4D97-AF65-F5344CB8AC3E}">
        <p14:creationId xmlns:p14="http://schemas.microsoft.com/office/powerpoint/2010/main" val="3896710368"/>
      </p:ext>
    </p:extLst>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spd="slow" advClick="0" advTm="800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274F756-77C9-4A7A-A423-BC8AFC96A8D8}"/>
              </a:ext>
            </a:extLst>
          </p:cNvPr>
          <p:cNvSpPr>
            <a:spLocks noGrp="1"/>
          </p:cNvSpPr>
          <p:nvPr>
            <p:ph type="ftr" sz="quarter" idx="11"/>
          </p:nvPr>
        </p:nvSpPr>
        <p:spPr/>
        <p:txBody>
          <a:bodyPr/>
          <a:lstStyle/>
          <a:p>
            <a:pPr algn="ctr"/>
            <a:r>
              <a:rPr lang="ro-RO" dirty="0"/>
              <a:t>48</a:t>
            </a:r>
            <a:endParaRPr lang="it-IT" dirty="0"/>
          </a:p>
        </p:txBody>
      </p:sp>
      <p:sp>
        <p:nvSpPr>
          <p:cNvPr id="3" name="Rectangle 2">
            <a:extLst>
              <a:ext uri="{FF2B5EF4-FFF2-40B4-BE49-F238E27FC236}">
                <a16:creationId xmlns:a16="http://schemas.microsoft.com/office/drawing/2014/main" id="{0CCEBA9E-CA96-4441-BD18-339054052F5A}"/>
              </a:ext>
            </a:extLst>
          </p:cNvPr>
          <p:cNvSpPr/>
          <p:nvPr/>
        </p:nvSpPr>
        <p:spPr>
          <a:xfrm>
            <a:off x="1403648" y="44624"/>
            <a:ext cx="7632848" cy="5886035"/>
          </a:xfrm>
          <a:prstGeom prst="rect">
            <a:avLst/>
          </a:prstGeom>
        </p:spPr>
        <p:txBody>
          <a:bodyPr wrap="square">
            <a:spAutoFit/>
          </a:bodyPr>
          <a:lstStyle/>
          <a:p>
            <a:pPr lvl="0" algn="just">
              <a:lnSpc>
                <a:spcPct val="150000"/>
              </a:lnSpc>
            </a:pPr>
            <a:r>
              <a:rPr lang="en-US" sz="1400" dirty="0">
                <a:solidFill>
                  <a:prstClr val="black"/>
                </a:solidFill>
                <a:latin typeface="Times New Roman" panose="02020603050405020304" pitchFamily="18" charset="0"/>
                <a:cs typeface="Times New Roman" panose="02020603050405020304" pitchFamily="18" charset="0"/>
              </a:rPr>
              <a:t>2. Do you think that in our lifetime it is possible for our </a:t>
            </a:r>
            <a:r>
              <a:rPr lang="en-US" sz="1400" dirty="0" err="1">
                <a:solidFill>
                  <a:prstClr val="black"/>
                </a:solidFill>
                <a:latin typeface="Times New Roman" panose="02020603050405020304" pitchFamily="18" charset="0"/>
                <a:cs typeface="Times New Roman" panose="02020603050405020304" pitchFamily="18" charset="0"/>
              </a:rPr>
              <a:t>civilisation</a:t>
            </a:r>
            <a:r>
              <a:rPr lang="en-US" sz="1400" dirty="0">
                <a:solidFill>
                  <a:prstClr val="black"/>
                </a:solidFill>
                <a:latin typeface="Times New Roman" panose="02020603050405020304" pitchFamily="18" charset="0"/>
                <a:cs typeface="Times New Roman" panose="02020603050405020304" pitchFamily="18" charset="0"/>
              </a:rPr>
              <a:t> to collapse? Justify your answers.</a:t>
            </a:r>
          </a:p>
          <a:p>
            <a:pPr lvl="0" algn="just">
              <a:lnSpc>
                <a:spcPct val="150000"/>
              </a:lnSpc>
            </a:pPr>
            <a:r>
              <a:rPr lang="en-US" sz="1400" b="1" dirty="0">
                <a:solidFill>
                  <a:prstClr val="black"/>
                </a:solidFill>
                <a:latin typeface="Times New Roman" panose="02020603050405020304" pitchFamily="18" charset="0"/>
                <a:cs typeface="Times New Roman" panose="02020603050405020304" pitchFamily="18" charset="0"/>
              </a:rPr>
              <a:t>Possible answers</a:t>
            </a:r>
            <a:r>
              <a:rPr lang="en-US" sz="1400" dirty="0">
                <a:solidFill>
                  <a:prstClr val="black"/>
                </a:solidFill>
                <a:latin typeface="Times New Roman" panose="02020603050405020304" pitchFamily="18" charset="0"/>
                <a:cs typeface="Times New Roman" panose="02020603050405020304" pitchFamily="18" charset="0"/>
              </a:rPr>
              <a:t>: Yes, as our world is fragile, there are so many nuclear weapons and so many conflicting interests./ No, because we are too strongly connected to one another and we can make the necessary decisions in due time to prevent this from happening.</a:t>
            </a:r>
          </a:p>
          <a:p>
            <a:pPr algn="just">
              <a:lnSpc>
                <a:spcPct val="150000"/>
              </a:lnSpc>
            </a:pPr>
            <a:r>
              <a:rPr lang="en-US" sz="1400" dirty="0">
                <a:latin typeface="Times New Roman" panose="02020603050405020304" pitchFamily="18" charset="0"/>
                <a:cs typeface="Times New Roman" panose="02020603050405020304" pitchFamily="18" charset="0"/>
              </a:rPr>
              <a:t>The teacher writes down the key words from what the students say.</a:t>
            </a:r>
            <a:endParaRPr lang="it-IT" sz="1400" dirty="0">
              <a:latin typeface="Times New Roman" panose="02020603050405020304" pitchFamily="18" charset="0"/>
              <a:cs typeface="Times New Roman" panose="02020603050405020304" pitchFamily="18" charset="0"/>
            </a:endParaRPr>
          </a:p>
          <a:p>
            <a:pPr algn="just">
              <a:lnSpc>
                <a:spcPct val="150000"/>
              </a:lnSpc>
            </a:pPr>
            <a:r>
              <a:rPr lang="en-US" sz="1400" dirty="0">
                <a:latin typeface="Times New Roman" panose="02020603050405020304" pitchFamily="18" charset="0"/>
                <a:cs typeface="Times New Roman" panose="02020603050405020304" pitchFamily="18" charset="0"/>
              </a:rPr>
              <a:t>3. What are the elements in common that you have mentioned for each question?</a:t>
            </a:r>
          </a:p>
          <a:p>
            <a:pPr algn="just">
              <a:lnSpc>
                <a:spcPct val="150000"/>
              </a:lnSpc>
            </a:pPr>
            <a:endParaRPr lang="en-US" sz="1400" dirty="0">
              <a:latin typeface="Times New Roman" panose="02020603050405020304" pitchFamily="18" charset="0"/>
              <a:cs typeface="Times New Roman" panose="02020603050405020304" pitchFamily="18" charset="0"/>
            </a:endParaRPr>
          </a:p>
          <a:p>
            <a:pPr fontAlgn="t"/>
            <a:r>
              <a:rPr lang="en-US" dirty="0"/>
              <a:t> </a:t>
            </a:r>
            <a:endParaRPr lang="ro-RO" dirty="0"/>
          </a:p>
          <a:p>
            <a:pPr fontAlgn="t"/>
            <a:r>
              <a:rPr lang="en-US" dirty="0"/>
              <a:t> </a:t>
            </a:r>
            <a:endParaRPr lang="ro-RO" dirty="0"/>
          </a:p>
          <a:p>
            <a:pPr fontAlgn="t"/>
            <a:endParaRPr lang="it-IT" sz="1400" dirty="0">
              <a:latin typeface="Times New Roman" panose="02020603050405020304" pitchFamily="18" charset="0"/>
              <a:cs typeface="Times New Roman" panose="02020603050405020304" pitchFamily="18" charset="0"/>
            </a:endParaRPr>
          </a:p>
          <a:p>
            <a:pPr lvl="0" algn="just">
              <a:lnSpc>
                <a:spcPct val="150000"/>
              </a:lnSpc>
            </a:pPr>
            <a:endParaRPr lang="it-IT" sz="1400" dirty="0">
              <a:solidFill>
                <a:prstClr val="black"/>
              </a:solidFill>
              <a:latin typeface="Times New Roman" panose="02020603050405020304" pitchFamily="18" charset="0"/>
              <a:cs typeface="Times New Roman" panose="02020603050405020304" pitchFamily="18" charset="0"/>
            </a:endParaRPr>
          </a:p>
          <a:p>
            <a:r>
              <a:rPr lang="en-US" sz="1400" b="1" dirty="0">
                <a:latin typeface="Times New Roman" panose="02020603050405020304" pitchFamily="18" charset="0"/>
                <a:cs typeface="Times New Roman" panose="02020603050405020304" pitchFamily="18" charset="0"/>
              </a:rPr>
              <a:t>Activity 4.  Symbols</a:t>
            </a:r>
          </a:p>
          <a:p>
            <a:pPr algn="just">
              <a:lnSpc>
                <a:spcPct val="150000"/>
              </a:lnSpc>
            </a:pPr>
            <a:r>
              <a:rPr lang="en-US" sz="1400" dirty="0">
                <a:latin typeface="Times New Roman" panose="02020603050405020304" pitchFamily="18" charset="0"/>
                <a:cs typeface="Times New Roman" panose="02020603050405020304" pitchFamily="18" charset="0"/>
              </a:rPr>
              <a:t>The teacher explains that in this story, through the characters actions, we can witness the fight that is within human nature and also the fight that is openly shown in the desire for dominance. All these struggles and transformations are shown through the characters’ actions, but at the same time, they appear at symbolic level.</a:t>
            </a:r>
          </a:p>
          <a:p>
            <a:pPr algn="just">
              <a:lnSpc>
                <a:spcPct val="150000"/>
              </a:lnSpc>
            </a:pPr>
            <a:r>
              <a:rPr lang="en-US" sz="1400" b="1" dirty="0">
                <a:latin typeface="Times New Roman" panose="02020603050405020304" pitchFamily="18" charset="0"/>
                <a:cs typeface="Times New Roman" panose="02020603050405020304" pitchFamily="18" charset="0"/>
              </a:rPr>
              <a:t> Pair work</a:t>
            </a:r>
            <a:r>
              <a:rPr lang="en-US" sz="1400" dirty="0">
                <a:latin typeface="Times New Roman" panose="02020603050405020304" pitchFamily="18" charset="0"/>
                <a:cs typeface="Times New Roman" panose="02020603050405020304" pitchFamily="18" charset="0"/>
              </a:rPr>
              <a:t>.  Name 3 symbols that are used in the text. </a:t>
            </a:r>
          </a:p>
          <a:p>
            <a:pPr algn="just">
              <a:lnSpc>
                <a:spcPct val="150000"/>
              </a:lnSpc>
            </a:pPr>
            <a:r>
              <a:rPr lang="en-US" sz="1400" dirty="0">
                <a:latin typeface="Times New Roman" panose="02020603050405020304" pitchFamily="18" charset="0"/>
                <a:cs typeface="Times New Roman" panose="02020603050405020304" pitchFamily="18" charset="0"/>
              </a:rPr>
              <a:t>The students give their answers and these ones are written down on the blackboard/whiteboard/flipchart.</a:t>
            </a:r>
          </a:p>
          <a:p>
            <a:pPr lvl="0" algn="just">
              <a:lnSpc>
                <a:spcPct val="150000"/>
              </a:lnSpc>
            </a:pPr>
            <a:endParaRPr lang="it-IT" sz="1400" dirty="0">
              <a:solidFill>
                <a:prstClr val="black"/>
              </a:solidFill>
              <a:latin typeface="Times New Roman" panose="02020603050405020304" pitchFamily="18" charset="0"/>
              <a:cs typeface="Times New Roman" panose="02020603050405020304" pitchFamily="18" charset="0"/>
            </a:endParaRPr>
          </a:p>
        </p:txBody>
      </p:sp>
      <p:graphicFrame>
        <p:nvGraphicFramePr>
          <p:cNvPr id="6" name="Table 5">
            <a:extLst>
              <a:ext uri="{FF2B5EF4-FFF2-40B4-BE49-F238E27FC236}">
                <a16:creationId xmlns:a16="http://schemas.microsoft.com/office/drawing/2014/main" id="{27117F57-4504-4191-A6CD-B24BBC72CFC6}"/>
              </a:ext>
            </a:extLst>
          </p:cNvPr>
          <p:cNvGraphicFramePr>
            <a:graphicFrameLocks noGrp="1"/>
          </p:cNvGraphicFramePr>
          <p:nvPr>
            <p:extLst>
              <p:ext uri="{D42A27DB-BD31-4B8C-83A1-F6EECF244321}">
                <p14:modId xmlns:p14="http://schemas.microsoft.com/office/powerpoint/2010/main" val="2657907853"/>
              </p:ext>
            </p:extLst>
          </p:nvPr>
        </p:nvGraphicFramePr>
        <p:xfrm>
          <a:off x="1574308" y="2316681"/>
          <a:ext cx="6526084" cy="938398"/>
        </p:xfrm>
        <a:graphic>
          <a:graphicData uri="http://schemas.openxmlformats.org/drawingml/2006/table">
            <a:tbl>
              <a:tblPr firstRow="1" firstCol="1" bandRow="1"/>
              <a:tblGrid>
                <a:gridCol w="1937971">
                  <a:extLst>
                    <a:ext uri="{9D8B030D-6E8A-4147-A177-3AD203B41FA5}">
                      <a16:colId xmlns:a16="http://schemas.microsoft.com/office/drawing/2014/main" val="127553631"/>
                    </a:ext>
                  </a:extLst>
                </a:gridCol>
                <a:gridCol w="2650862">
                  <a:extLst>
                    <a:ext uri="{9D8B030D-6E8A-4147-A177-3AD203B41FA5}">
                      <a16:colId xmlns:a16="http://schemas.microsoft.com/office/drawing/2014/main" val="1989910182"/>
                    </a:ext>
                  </a:extLst>
                </a:gridCol>
                <a:gridCol w="1937251">
                  <a:extLst>
                    <a:ext uri="{9D8B030D-6E8A-4147-A177-3AD203B41FA5}">
                      <a16:colId xmlns:a16="http://schemas.microsoft.com/office/drawing/2014/main" val="2230213005"/>
                    </a:ext>
                  </a:extLst>
                </a:gridCol>
              </a:tblGrid>
              <a:tr h="752279">
                <a:tc>
                  <a:txBody>
                    <a:bodyPr/>
                    <a:lstStyle/>
                    <a:p>
                      <a:pPr>
                        <a:spcAft>
                          <a:spcPts val="0"/>
                        </a:spcAft>
                      </a:pP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What </a:t>
                      </a:r>
                      <a:r>
                        <a:rPr lang="en-US" sz="1400" dirty="0" err="1">
                          <a:effectLst/>
                          <a:latin typeface="Times New Roman" panose="02020603050405020304" pitchFamily="18" charset="0"/>
                          <a:ea typeface="Calibri" panose="020F0502020204030204" pitchFamily="34" charset="0"/>
                          <a:cs typeface="Times New Roman" panose="02020603050405020304" pitchFamily="18" charset="0"/>
                        </a:rPr>
                        <a:t>civilisation</a:t>
                      </a: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 means</a:t>
                      </a:r>
                      <a:endParaRPr lang="ro-RO" sz="1400" dirty="0">
                        <a:effectLst/>
                        <a:latin typeface="Times New Roman" panose="02020603050405020304" pitchFamily="18" charset="0"/>
                        <a:ea typeface="Calibri" panose="020F0502020204030204" pitchFamily="34" charset="0"/>
                        <a:cs typeface="Times New Roman" panose="02020603050405020304" pitchFamily="18" charset="0"/>
                      </a:endParaRPr>
                    </a:p>
                    <a:p>
                      <a:pPr marL="457200" algn="just">
                        <a:lnSpc>
                          <a:spcPct val="150000"/>
                        </a:lnSpc>
                        <a:spcAft>
                          <a:spcPts val="0"/>
                        </a:spcAft>
                      </a:pPr>
                      <a:endParaRPr lang="ro-RO"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Reasons why our </a:t>
                      </a:r>
                      <a:r>
                        <a:rPr lang="en-US" sz="1400" dirty="0" err="1">
                          <a:effectLst/>
                          <a:latin typeface="Times New Roman" panose="02020603050405020304" pitchFamily="18" charset="0"/>
                          <a:ea typeface="Calibri" panose="020F0502020204030204" pitchFamily="34" charset="0"/>
                          <a:cs typeface="Times New Roman" panose="02020603050405020304" pitchFamily="18" charset="0"/>
                        </a:rPr>
                        <a:t>civilisation</a:t>
                      </a: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 may collapse</a:t>
                      </a:r>
                      <a:endParaRPr lang="ro-RO" sz="1400" dirty="0">
                        <a:effectLst/>
                        <a:latin typeface="Times New Roman" panose="02020603050405020304" pitchFamily="18" charset="0"/>
                        <a:ea typeface="Calibri" panose="020F0502020204030204" pitchFamily="34" charset="0"/>
                        <a:cs typeface="Times New Roman" panose="02020603050405020304" pitchFamily="18" charset="0"/>
                      </a:endParaRPr>
                    </a:p>
                    <a:p>
                      <a:pPr marL="457200" algn="just">
                        <a:lnSpc>
                          <a:spcPct val="150000"/>
                        </a:lnSpc>
                        <a:spcAft>
                          <a:spcPts val="0"/>
                        </a:spcAft>
                      </a:pPr>
                      <a:endParaRPr lang="ro-RO"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Reasons why it is impossible for our </a:t>
                      </a:r>
                      <a:r>
                        <a:rPr lang="en-US" sz="1400" dirty="0" err="1">
                          <a:effectLst/>
                          <a:latin typeface="Times New Roman" panose="02020603050405020304" pitchFamily="18" charset="0"/>
                          <a:ea typeface="Calibri" panose="020F0502020204030204" pitchFamily="34" charset="0"/>
                          <a:cs typeface="Times New Roman" panose="02020603050405020304" pitchFamily="18" charset="0"/>
                        </a:rPr>
                        <a:t>civilisation</a:t>
                      </a: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 to collapse</a:t>
                      </a:r>
                      <a:endParaRPr lang="ro-RO"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8987673"/>
                  </a:ext>
                </a:extLst>
              </a:tr>
              <a:tr h="0">
                <a:tc>
                  <a:txBody>
                    <a:bodyPr/>
                    <a:lstStyle/>
                    <a:p>
                      <a:pPr marL="457200" algn="just">
                        <a:lnSpc>
                          <a:spcPct val="107000"/>
                        </a:lnSpc>
                        <a:spcAft>
                          <a:spcPts val="80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ro-RO"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28600" algn="just">
                        <a:lnSpc>
                          <a:spcPct val="107000"/>
                        </a:lnSpc>
                        <a:spcAft>
                          <a:spcPts val="80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ro-RO"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28600" algn="just">
                        <a:lnSpc>
                          <a:spcPct val="107000"/>
                        </a:lnSpc>
                        <a:spcAft>
                          <a:spcPts val="800"/>
                        </a:spcAft>
                      </a:pPr>
                      <a:r>
                        <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ro-RO"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56447086"/>
                  </a:ext>
                </a:extLst>
              </a:tr>
            </a:tbl>
          </a:graphicData>
        </a:graphic>
      </p:graphicFrame>
    </p:spTree>
    <p:extLst>
      <p:ext uri="{BB962C8B-B14F-4D97-AF65-F5344CB8AC3E}">
        <p14:creationId xmlns:p14="http://schemas.microsoft.com/office/powerpoint/2010/main" val="1559929290"/>
      </p:ext>
    </p:extLst>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spd="slow" advClick="0" advTm="800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BF93C19-A736-4A1A-9779-7B9B8A8318B1}"/>
              </a:ext>
            </a:extLst>
          </p:cNvPr>
          <p:cNvSpPr/>
          <p:nvPr/>
        </p:nvSpPr>
        <p:spPr>
          <a:xfrm>
            <a:off x="1331640" y="116632"/>
            <a:ext cx="7704856" cy="6516977"/>
          </a:xfrm>
          <a:prstGeom prst="rect">
            <a:avLst/>
          </a:prstGeom>
        </p:spPr>
        <p:txBody>
          <a:bodyPr wrap="square">
            <a:spAutoFit/>
          </a:bodyPr>
          <a:lstStyle/>
          <a:p>
            <a:pPr algn="just">
              <a:lnSpc>
                <a:spcPct val="150000"/>
              </a:lnSpc>
            </a:pPr>
            <a:r>
              <a:rPr lang="en-US" sz="1400" b="1" dirty="0">
                <a:latin typeface="Times New Roman" panose="02020603050405020304" pitchFamily="18" charset="0"/>
                <a:cs typeface="Times New Roman" panose="02020603050405020304" pitchFamily="18" charset="0"/>
              </a:rPr>
              <a:t>Possible answers:</a:t>
            </a:r>
          </a:p>
          <a:p>
            <a:pPr algn="just">
              <a:lnSpc>
                <a:spcPct val="150000"/>
              </a:lnSpc>
            </a:pPr>
            <a:r>
              <a:rPr lang="en-US" sz="1400" dirty="0">
                <a:latin typeface="Times New Roman" panose="02020603050405020304" pitchFamily="18" charset="0"/>
                <a:cs typeface="Times New Roman" panose="02020603050405020304" pitchFamily="18" charset="0"/>
              </a:rPr>
              <a:t>1. Piggy’s glasses: As Piggy is the most intelligent and rational boy on the island, his glasses may represent the power that both science and intellectual development possess in a society.</a:t>
            </a:r>
          </a:p>
          <a:p>
            <a:pPr algn="just">
              <a:lnSpc>
                <a:spcPct val="150000"/>
              </a:lnSpc>
            </a:pPr>
            <a:r>
              <a:rPr lang="en-US" sz="1400" dirty="0">
                <a:latin typeface="Times New Roman" panose="02020603050405020304" pitchFamily="18" charset="0"/>
                <a:cs typeface="Times New Roman" panose="02020603050405020304" pitchFamily="18" charset="0"/>
              </a:rPr>
              <a:t>2. The conch shell: It may be seen as the symbol of </a:t>
            </a:r>
            <a:r>
              <a:rPr lang="en-US" sz="1400" dirty="0" err="1">
                <a:latin typeface="Times New Roman" panose="02020603050405020304" pitchFamily="18" charset="0"/>
                <a:cs typeface="Times New Roman" panose="02020603050405020304" pitchFamily="18" charset="0"/>
              </a:rPr>
              <a:t>civilisation</a:t>
            </a:r>
            <a:r>
              <a:rPr lang="en-US" sz="1400" dirty="0">
                <a:latin typeface="Times New Roman" panose="02020603050405020304" pitchFamily="18" charset="0"/>
                <a:cs typeface="Times New Roman" panose="02020603050405020304" pitchFamily="18" charset="0"/>
              </a:rPr>
              <a:t> and the necessity of order, as it is the shell whose holding grants the boy’s right to speak during their meetings. In this way, the shell may be perceived as the embodiment of democracy and political legitimacy.</a:t>
            </a:r>
          </a:p>
          <a:p>
            <a:pPr algn="just">
              <a:lnSpc>
                <a:spcPct val="150000"/>
              </a:lnSpc>
            </a:pPr>
            <a:r>
              <a:rPr lang="en-US" sz="1400" dirty="0">
                <a:latin typeface="Times New Roman" panose="02020603050405020304" pitchFamily="18" charset="0"/>
                <a:cs typeface="Times New Roman" panose="02020603050405020304" pitchFamily="18" charset="0"/>
              </a:rPr>
              <a:t>3. The signal fire: It can be viewed as the barometer of the level at which the boys connect to </a:t>
            </a:r>
            <a:r>
              <a:rPr lang="en-US" sz="1400" dirty="0" err="1">
                <a:latin typeface="Times New Roman" panose="02020603050405020304" pitchFamily="18" charset="0"/>
                <a:cs typeface="Times New Roman" panose="02020603050405020304" pitchFamily="18" charset="0"/>
              </a:rPr>
              <a:t>civilisation</a:t>
            </a:r>
            <a:r>
              <a:rPr lang="en-US" sz="1400" dirty="0">
                <a:latin typeface="Times New Roman" panose="02020603050405020304" pitchFamily="18" charset="0"/>
                <a:cs typeface="Times New Roman" panose="02020603050405020304" pitchFamily="18" charset="0"/>
              </a:rPr>
              <a:t>. In the earliest stage of the novel, the boys manage to keep the fire to signal that they really want their return to </a:t>
            </a:r>
            <a:r>
              <a:rPr lang="en-US" sz="1400" dirty="0" err="1">
                <a:latin typeface="Times New Roman" panose="02020603050405020304" pitchFamily="18" charset="0"/>
                <a:cs typeface="Times New Roman" panose="02020603050405020304" pitchFamily="18" charset="0"/>
              </a:rPr>
              <a:t>civilisation</a:t>
            </a:r>
            <a:r>
              <a:rPr lang="en-US" sz="1400" dirty="0">
                <a:latin typeface="Times New Roman" panose="02020603050405020304" pitchFamily="18" charset="0"/>
                <a:cs typeface="Times New Roman" panose="02020603050405020304" pitchFamily="18" charset="0"/>
              </a:rPr>
              <a:t>, that they are eager to be rescued and return to society, whereas the moment the fire goes out, the boys embrace their savage lives and lose their desire to be saved from the island. So, the signal fire measures how powerful the instinct of living in a </a:t>
            </a:r>
            <a:r>
              <a:rPr lang="en-US" sz="1400" dirty="0" err="1">
                <a:latin typeface="Times New Roman" panose="02020603050405020304" pitchFamily="18" charset="0"/>
                <a:cs typeface="Times New Roman" panose="02020603050405020304" pitchFamily="18" charset="0"/>
              </a:rPr>
              <a:t>civilised</a:t>
            </a:r>
            <a:r>
              <a:rPr lang="en-US" sz="1400" dirty="0">
                <a:latin typeface="Times New Roman" panose="02020603050405020304" pitchFamily="18" charset="0"/>
                <a:cs typeface="Times New Roman" panose="02020603050405020304" pitchFamily="18" charset="0"/>
              </a:rPr>
              <a:t> society is at certain moments of the plot unfolding.</a:t>
            </a:r>
          </a:p>
          <a:p>
            <a:pPr algn="just">
              <a:lnSpc>
                <a:spcPct val="150000"/>
              </a:lnSpc>
            </a:pPr>
            <a:r>
              <a:rPr lang="en-US" sz="1400" b="1" dirty="0">
                <a:latin typeface="Times New Roman" panose="02020603050405020304" pitchFamily="18" charset="0"/>
                <a:cs typeface="Times New Roman" panose="02020603050405020304" pitchFamily="18" charset="0"/>
              </a:rPr>
              <a:t>Activity 5.  Game Time.</a:t>
            </a:r>
            <a:endParaRPr lang="it-IT" sz="1400" b="1" dirty="0">
              <a:latin typeface="Times New Roman" panose="02020603050405020304" pitchFamily="18" charset="0"/>
              <a:cs typeface="Times New Roman" panose="02020603050405020304" pitchFamily="18" charset="0"/>
            </a:endParaRPr>
          </a:p>
          <a:p>
            <a:pPr algn="just">
              <a:lnSpc>
                <a:spcPct val="150000"/>
              </a:lnSpc>
            </a:pPr>
            <a:r>
              <a:rPr lang="en-US" sz="1400" dirty="0">
                <a:latin typeface="Times New Roman" panose="02020603050405020304" pitchFamily="18" charset="0"/>
                <a:cs typeface="Times New Roman" panose="02020603050405020304" pitchFamily="18" charset="0"/>
              </a:rPr>
              <a:t>5.1  Let’s imagine that your classmates and you will have to spend 3 months on a deserted island. Exactly as in this novel, things might get wrong regarding human relationships. In order to feel protected, you have the right to choose 2 human values, such as honesty, respect, trust, hope, cooperation, compassion, friendship, forgiveness, wisdom that give you strength and that will be respected by all the other people on the island.</a:t>
            </a:r>
            <a:endParaRPr lang="it-IT" sz="1400" dirty="0">
              <a:latin typeface="Times New Roman" panose="02020603050405020304" pitchFamily="18" charset="0"/>
              <a:cs typeface="Times New Roman" panose="02020603050405020304" pitchFamily="18" charset="0"/>
            </a:endParaRPr>
          </a:p>
          <a:p>
            <a:pPr algn="just">
              <a:lnSpc>
                <a:spcPct val="150000"/>
              </a:lnSpc>
            </a:pPr>
            <a:endParaRPr lang="en-US" sz="1400" b="1" dirty="0">
              <a:latin typeface="Times New Roman" panose="02020603050405020304" pitchFamily="18" charset="0"/>
              <a:cs typeface="Times New Roman" panose="02020603050405020304" pitchFamily="18" charset="0"/>
            </a:endParaRPr>
          </a:p>
          <a:p>
            <a:pPr algn="just">
              <a:lnSpc>
                <a:spcPct val="150000"/>
              </a:lnSpc>
            </a:pPr>
            <a:endParaRPr lang="en-US" sz="1400" dirty="0">
              <a:latin typeface="Times New Roman" panose="02020603050405020304" pitchFamily="18" charset="0"/>
              <a:cs typeface="Times New Roman" panose="02020603050405020304" pitchFamily="18" charset="0"/>
            </a:endParaRPr>
          </a:p>
        </p:txBody>
      </p:sp>
      <p:sp>
        <p:nvSpPr>
          <p:cNvPr id="5" name="Footer Placeholder 4">
            <a:extLst>
              <a:ext uri="{FF2B5EF4-FFF2-40B4-BE49-F238E27FC236}">
                <a16:creationId xmlns:a16="http://schemas.microsoft.com/office/drawing/2014/main" id="{9BAE9615-63C1-4989-9D67-557EAB9A80AA}"/>
              </a:ext>
            </a:extLst>
          </p:cNvPr>
          <p:cNvSpPr>
            <a:spLocks noGrp="1"/>
          </p:cNvSpPr>
          <p:nvPr>
            <p:ph type="ftr" sz="quarter" idx="11"/>
          </p:nvPr>
        </p:nvSpPr>
        <p:spPr/>
        <p:txBody>
          <a:bodyPr/>
          <a:lstStyle/>
          <a:p>
            <a:pPr algn="ctr"/>
            <a:r>
              <a:rPr lang="ro-RO" dirty="0"/>
              <a:t>49</a:t>
            </a:r>
            <a:endParaRPr lang="it-IT" dirty="0"/>
          </a:p>
        </p:txBody>
      </p:sp>
    </p:spTree>
    <p:extLst>
      <p:ext uri="{BB962C8B-B14F-4D97-AF65-F5344CB8AC3E}">
        <p14:creationId xmlns:p14="http://schemas.microsoft.com/office/powerpoint/2010/main" val="2102616919"/>
      </p:ext>
    </p:extLst>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spd="slow" advClick="0" advTm="8000"/>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331640" y="12343"/>
            <a:ext cx="7704856" cy="2315827"/>
          </a:xfrm>
          <a:prstGeom prst="rect">
            <a:avLst/>
          </a:prstGeom>
          <a:noFill/>
        </p:spPr>
        <p:txBody>
          <a:bodyPr wrap="square" rtlCol="0">
            <a:spAutoFit/>
          </a:bodyPr>
          <a:lstStyle/>
          <a:p>
            <a:pPr algn="just">
              <a:lnSpc>
                <a:spcPct val="150000"/>
              </a:lnSpc>
            </a:pPr>
            <a:r>
              <a:rPr lang="en-US" sz="1400" dirty="0">
                <a:latin typeface="Times New Roman" panose="02020603050405020304" pitchFamily="18" charset="0"/>
                <a:cs typeface="Times New Roman" panose="02020603050405020304" pitchFamily="18" charset="0"/>
              </a:rPr>
              <a:t>You will form four tribes and together with the members of your tribe, you will negotiate to choose only 2 human values to keep from the list that each person has. There will be two representatives selected from each tribe who will negotiate with the other tribes the final two human values to be kept.</a:t>
            </a:r>
            <a:endParaRPr lang="it-IT" sz="1400" dirty="0">
              <a:latin typeface="Times New Roman" panose="02020603050405020304" pitchFamily="18" charset="0"/>
              <a:cs typeface="Times New Roman" panose="02020603050405020304" pitchFamily="18" charset="0"/>
            </a:endParaRPr>
          </a:p>
          <a:p>
            <a:pPr algn="just">
              <a:lnSpc>
                <a:spcPct val="150000"/>
              </a:lnSpc>
            </a:pPr>
            <a:r>
              <a:rPr lang="en-US" sz="1400" dirty="0">
                <a:latin typeface="Times New Roman" panose="02020603050405020304" pitchFamily="18" charset="0"/>
                <a:cs typeface="Times New Roman" panose="02020603050405020304" pitchFamily="18" charset="0"/>
              </a:rPr>
              <a:t>During the process of negotiation, the students will use arguments to tell why a certain value is more important than the others, given the circumstances.</a:t>
            </a:r>
            <a:endParaRPr lang="it-IT" sz="1400" dirty="0">
              <a:latin typeface="Times New Roman" panose="02020603050405020304" pitchFamily="18" charset="0"/>
              <a:cs typeface="Times New Roman" panose="02020603050405020304" pitchFamily="18" charset="0"/>
            </a:endParaRPr>
          </a:p>
          <a:p>
            <a:pPr algn="just">
              <a:lnSpc>
                <a:spcPct val="150000"/>
              </a:lnSpc>
            </a:pPr>
            <a:r>
              <a:rPr lang="en-US" sz="1400" dirty="0">
                <a:latin typeface="Times New Roman" panose="02020603050405020304" pitchFamily="18" charset="0"/>
                <a:cs typeface="Times New Roman" panose="02020603050405020304" pitchFamily="18" charset="0"/>
              </a:rPr>
              <a:t>5.2 The students will express their opinion on how these two human values that they have chosen would have changed the actions of characters from ‘Lord of the Flies’.</a:t>
            </a:r>
            <a:endParaRPr lang="it-IT" sz="1400" dirty="0">
              <a:latin typeface="Times New Roman" panose="02020603050405020304" pitchFamily="18" charset="0"/>
              <a:cs typeface="Times New Roman" panose="02020603050405020304" pitchFamily="18" charset="0"/>
            </a:endParaRPr>
          </a:p>
        </p:txBody>
      </p:sp>
      <p:sp>
        <p:nvSpPr>
          <p:cNvPr id="4" name="Footer Placeholder 3">
            <a:extLst>
              <a:ext uri="{FF2B5EF4-FFF2-40B4-BE49-F238E27FC236}">
                <a16:creationId xmlns:a16="http://schemas.microsoft.com/office/drawing/2014/main" id="{79F71D21-0601-415E-8AFA-EF01C680B939}"/>
              </a:ext>
            </a:extLst>
          </p:cNvPr>
          <p:cNvSpPr>
            <a:spLocks noGrp="1"/>
          </p:cNvSpPr>
          <p:nvPr>
            <p:ph type="ftr" sz="quarter" idx="11"/>
          </p:nvPr>
        </p:nvSpPr>
        <p:spPr/>
        <p:txBody>
          <a:bodyPr/>
          <a:lstStyle/>
          <a:p>
            <a:pPr algn="ctr"/>
            <a:r>
              <a:rPr lang="ro-RO" dirty="0"/>
              <a:t>50</a:t>
            </a:r>
            <a:endParaRPr lang="it-IT" dirty="0"/>
          </a:p>
        </p:txBody>
      </p:sp>
    </p:spTree>
    <p:extLst>
      <p:ext uri="{BB962C8B-B14F-4D97-AF65-F5344CB8AC3E}">
        <p14:creationId xmlns:p14="http://schemas.microsoft.com/office/powerpoint/2010/main" val="2215985376"/>
      </p:ext>
    </p:extLst>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spd="slow" advClick="0" advTm="8000"/>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asellaDiTesto 7"/>
          <p:cNvSpPr txBox="1"/>
          <p:nvPr/>
        </p:nvSpPr>
        <p:spPr>
          <a:xfrm>
            <a:off x="1403648" y="116632"/>
            <a:ext cx="7632848" cy="6101478"/>
          </a:xfrm>
          <a:prstGeom prst="rect">
            <a:avLst/>
          </a:prstGeom>
          <a:noFill/>
        </p:spPr>
        <p:txBody>
          <a:bodyPr wrap="square" rtlCol="0">
            <a:spAutoFit/>
          </a:bodyPr>
          <a:lstStyle/>
          <a:p>
            <a:pPr algn="just">
              <a:lnSpc>
                <a:spcPct val="150000"/>
              </a:lnSpc>
            </a:pPr>
            <a:r>
              <a:rPr lang="en-US" b="1" dirty="0">
                <a:latin typeface="Times New Roman" panose="02020603050405020304" pitchFamily="18" charset="0"/>
                <a:cs typeface="Times New Roman" panose="02020603050405020304" pitchFamily="18" charset="0"/>
              </a:rPr>
              <a:t>Chapter 5. Beast from Water</a:t>
            </a:r>
          </a:p>
          <a:p>
            <a:pPr algn="just">
              <a:lnSpc>
                <a:spcPct val="150000"/>
              </a:lnSpc>
            </a:pPr>
            <a:endParaRPr lang="en-US" b="1" dirty="0">
              <a:latin typeface="Times New Roman" panose="02020603050405020304" pitchFamily="18" charset="0"/>
              <a:cs typeface="Times New Roman" panose="02020603050405020304" pitchFamily="18" charset="0"/>
            </a:endParaRPr>
          </a:p>
          <a:p>
            <a:pPr algn="just">
              <a:lnSpc>
                <a:spcPct val="150000"/>
              </a:lnSpc>
            </a:pPr>
            <a:r>
              <a:rPr lang="en-US" sz="1600" b="1" dirty="0">
                <a:latin typeface="Times New Roman" panose="02020603050405020304" pitchFamily="18" charset="0"/>
                <a:cs typeface="Times New Roman" panose="02020603050405020304" pitchFamily="18" charset="0"/>
              </a:rPr>
              <a:t>The 1st sequence of techniques</a:t>
            </a:r>
          </a:p>
          <a:p>
            <a:pPr algn="just">
              <a:lnSpc>
                <a:spcPct val="150000"/>
              </a:lnSpc>
            </a:pPr>
            <a:endParaRPr lang="it-IT" sz="1400" b="1" dirty="0">
              <a:latin typeface="Times New Roman" panose="02020603050405020304" pitchFamily="18" charset="0"/>
              <a:cs typeface="Times New Roman" panose="02020603050405020304" pitchFamily="18" charset="0"/>
            </a:endParaRPr>
          </a:p>
          <a:p>
            <a:pPr algn="just">
              <a:lnSpc>
                <a:spcPct val="150000"/>
              </a:lnSpc>
            </a:pPr>
            <a:r>
              <a:rPr lang="en-US" sz="1400" b="1" dirty="0">
                <a:latin typeface="Times New Roman" panose="02020603050405020304" pitchFamily="18" charset="0"/>
                <a:cs typeface="Times New Roman" panose="02020603050405020304" pitchFamily="18" charset="0"/>
              </a:rPr>
              <a:t>Comment: </a:t>
            </a:r>
            <a:r>
              <a:rPr lang="en-US" sz="1400" dirty="0">
                <a:latin typeface="Times New Roman" panose="02020603050405020304" pitchFamily="18" charset="0"/>
                <a:cs typeface="Times New Roman" panose="02020603050405020304" pitchFamily="18" charset="0"/>
              </a:rPr>
              <a:t>This chapter points out the boys' failure to respect the group's rules and how Jack starts to turn the children against their leader, Ralph. After the beast is brought into discussion at a meeting which Ralph summoned, everybody is scared and flees with Jack.</a:t>
            </a:r>
            <a:endParaRPr lang="it-IT" sz="1400" dirty="0">
              <a:latin typeface="Times New Roman" panose="02020603050405020304" pitchFamily="18" charset="0"/>
              <a:cs typeface="Times New Roman" panose="02020603050405020304" pitchFamily="18" charset="0"/>
            </a:endParaRPr>
          </a:p>
          <a:p>
            <a:pPr algn="just">
              <a:lnSpc>
                <a:spcPct val="150000"/>
              </a:lnSpc>
            </a:pPr>
            <a:r>
              <a:rPr lang="en-US" sz="1400" b="1" dirty="0">
                <a:latin typeface="Times New Roman" panose="02020603050405020304" pitchFamily="18" charset="0"/>
                <a:cs typeface="Times New Roman" panose="02020603050405020304" pitchFamily="18" charset="0"/>
              </a:rPr>
              <a:t>Activity 1.  Comprehension questions. </a:t>
            </a:r>
            <a:r>
              <a:rPr lang="en-US" sz="1400" dirty="0">
                <a:latin typeface="Times New Roman" panose="02020603050405020304" pitchFamily="18" charset="0"/>
                <a:cs typeface="Times New Roman" panose="02020603050405020304" pitchFamily="18" charset="0"/>
              </a:rPr>
              <a:t>Answer the following questions.</a:t>
            </a:r>
            <a:endParaRPr lang="it-IT" sz="1400" dirty="0">
              <a:latin typeface="Times New Roman" panose="02020603050405020304" pitchFamily="18" charset="0"/>
              <a:cs typeface="Times New Roman" panose="02020603050405020304" pitchFamily="18" charset="0"/>
            </a:endParaRPr>
          </a:p>
          <a:p>
            <a:pPr algn="just">
              <a:lnSpc>
                <a:spcPct val="150000"/>
              </a:lnSpc>
            </a:pPr>
            <a:r>
              <a:rPr lang="en-US" sz="1400" dirty="0">
                <a:latin typeface="Times New Roman" panose="02020603050405020304" pitchFamily="18" charset="0"/>
                <a:cs typeface="Times New Roman" panose="02020603050405020304" pitchFamily="18" charset="0"/>
              </a:rPr>
              <a:t>1. What is the meaning of the boys' actions?</a:t>
            </a:r>
            <a:endParaRPr lang="it-IT" sz="1400" dirty="0">
              <a:latin typeface="Times New Roman" panose="02020603050405020304" pitchFamily="18" charset="0"/>
              <a:cs typeface="Times New Roman" panose="02020603050405020304" pitchFamily="18" charset="0"/>
            </a:endParaRPr>
          </a:p>
          <a:p>
            <a:pPr algn="just">
              <a:lnSpc>
                <a:spcPct val="150000"/>
              </a:lnSpc>
            </a:pPr>
            <a:r>
              <a:rPr lang="en-US" sz="1400" dirty="0">
                <a:latin typeface="Times New Roman" panose="02020603050405020304" pitchFamily="18" charset="0"/>
                <a:cs typeface="Times New Roman" panose="02020603050405020304" pitchFamily="18" charset="0"/>
              </a:rPr>
              <a:t>2. Why do you think the boys leave Ralph for Jack? </a:t>
            </a:r>
            <a:endParaRPr lang="it-IT" sz="1400" dirty="0">
              <a:latin typeface="Times New Roman" panose="02020603050405020304" pitchFamily="18" charset="0"/>
              <a:cs typeface="Times New Roman" panose="02020603050405020304" pitchFamily="18" charset="0"/>
            </a:endParaRPr>
          </a:p>
          <a:p>
            <a:pPr algn="just">
              <a:lnSpc>
                <a:spcPct val="150000"/>
              </a:lnSpc>
            </a:pPr>
            <a:r>
              <a:rPr lang="en-US" sz="1400" dirty="0">
                <a:latin typeface="Times New Roman" panose="02020603050405020304" pitchFamily="18" charset="0"/>
                <a:cs typeface="Times New Roman" panose="02020603050405020304" pitchFamily="18" charset="0"/>
              </a:rPr>
              <a:t>3. What would you do if you were in this situation? </a:t>
            </a:r>
            <a:r>
              <a:rPr lang="it-IT" sz="1400" dirty="0">
                <a:latin typeface="Times New Roman" panose="02020603050405020304" pitchFamily="18" charset="0"/>
                <a:cs typeface="Times New Roman" panose="02020603050405020304" pitchFamily="18" charset="0"/>
              </a:rPr>
              <a:t>Would you join Jack</a:t>
            </a:r>
            <a:r>
              <a:rPr lang="ro-RO" sz="1400" dirty="0">
                <a:latin typeface="Times New Roman" panose="02020603050405020304" pitchFamily="18" charset="0"/>
                <a:cs typeface="Times New Roman" panose="02020603050405020304" pitchFamily="18" charset="0"/>
              </a:rPr>
              <a:t> or Ralph</a:t>
            </a:r>
            <a:r>
              <a:rPr lang="it-IT" sz="1400" dirty="0">
                <a:latin typeface="Times New Roman" panose="02020603050405020304" pitchFamily="18" charset="0"/>
                <a:cs typeface="Times New Roman" panose="02020603050405020304" pitchFamily="18" charset="0"/>
              </a:rPr>
              <a:t>?</a:t>
            </a:r>
          </a:p>
          <a:p>
            <a:pPr algn="just">
              <a:lnSpc>
                <a:spcPct val="150000"/>
              </a:lnSpc>
            </a:pPr>
            <a:r>
              <a:rPr lang="en-US" sz="1400" b="1" dirty="0">
                <a:latin typeface="Times New Roman" panose="02020603050405020304" pitchFamily="18" charset="0"/>
                <a:cs typeface="Times New Roman" panose="02020603050405020304" pitchFamily="18" charset="0"/>
              </a:rPr>
              <a:t>Possible answer: </a:t>
            </a:r>
            <a:r>
              <a:rPr lang="en-US" sz="1400" dirty="0">
                <a:latin typeface="Times New Roman" panose="02020603050405020304" pitchFamily="18" charset="0"/>
                <a:cs typeface="Times New Roman" panose="02020603050405020304" pitchFamily="18" charset="0"/>
              </a:rPr>
              <a:t>The boys’ fear of the beast becomes an important aspect of their lives, and it is growing by the day. By leaving Ralph and joining Jack, the children clearly show that their loyalty to Ralph is decreasing and they have started to put their faith in Jack.</a:t>
            </a:r>
            <a:endParaRPr lang="it-IT" sz="1400" dirty="0">
              <a:latin typeface="Times New Roman" panose="02020603050405020304" pitchFamily="18" charset="0"/>
              <a:cs typeface="Times New Roman" panose="02020603050405020304" pitchFamily="18" charset="0"/>
            </a:endParaRPr>
          </a:p>
          <a:p>
            <a:pPr algn="just">
              <a:lnSpc>
                <a:spcPct val="150000"/>
              </a:lnSpc>
            </a:pPr>
            <a:r>
              <a:rPr lang="en-US" sz="1400" dirty="0">
                <a:latin typeface="Times New Roman" panose="02020603050405020304" pitchFamily="18" charset="0"/>
                <a:cs typeface="Times New Roman" panose="02020603050405020304" pitchFamily="18" charset="0"/>
              </a:rPr>
              <a:t>4. What is Jack's purpose?</a:t>
            </a:r>
            <a:endParaRPr lang="it-IT" sz="1400" dirty="0">
              <a:latin typeface="Times New Roman" panose="02020603050405020304" pitchFamily="18" charset="0"/>
              <a:cs typeface="Times New Roman" panose="02020603050405020304" pitchFamily="18" charset="0"/>
            </a:endParaRPr>
          </a:p>
          <a:p>
            <a:pPr algn="just">
              <a:lnSpc>
                <a:spcPct val="150000"/>
              </a:lnSpc>
            </a:pPr>
            <a:r>
              <a:rPr lang="en-US" sz="1400" b="1" dirty="0">
                <a:latin typeface="Times New Roman" panose="02020603050405020304" pitchFamily="18" charset="0"/>
                <a:cs typeface="Times New Roman" panose="02020603050405020304" pitchFamily="18" charset="0"/>
              </a:rPr>
              <a:t>Possible answers:  </a:t>
            </a:r>
            <a:r>
              <a:rPr lang="en-US" sz="1400" dirty="0">
                <a:latin typeface="Times New Roman" panose="02020603050405020304" pitchFamily="18" charset="0"/>
                <a:cs typeface="Times New Roman" panose="02020603050405020304" pitchFamily="18" charset="0"/>
              </a:rPr>
              <a:t>By hinting at the beast's existence, Jack manipulates the children to his advantage.  In this way, the beast becomes Jack's main source of power, by enabling the children to act themselves as the beast and rip their humanity away.</a:t>
            </a:r>
            <a:endParaRPr lang="it-IT" sz="1400" dirty="0">
              <a:latin typeface="Times New Roman" panose="02020603050405020304" pitchFamily="18" charset="0"/>
              <a:cs typeface="Times New Roman" panose="02020603050405020304" pitchFamily="18" charset="0"/>
            </a:endParaRPr>
          </a:p>
        </p:txBody>
      </p:sp>
      <p:sp>
        <p:nvSpPr>
          <p:cNvPr id="3" name="Footer Placeholder 2">
            <a:extLst>
              <a:ext uri="{FF2B5EF4-FFF2-40B4-BE49-F238E27FC236}">
                <a16:creationId xmlns:a16="http://schemas.microsoft.com/office/drawing/2014/main" id="{F486C7F8-4ED8-4667-A7C7-8F7BA1CC75D6}"/>
              </a:ext>
            </a:extLst>
          </p:cNvPr>
          <p:cNvSpPr>
            <a:spLocks noGrp="1"/>
          </p:cNvSpPr>
          <p:nvPr>
            <p:ph type="ftr" sz="quarter" idx="11"/>
          </p:nvPr>
        </p:nvSpPr>
        <p:spPr/>
        <p:txBody>
          <a:bodyPr/>
          <a:lstStyle/>
          <a:p>
            <a:pPr algn="ctr"/>
            <a:r>
              <a:rPr lang="ro-RO" dirty="0"/>
              <a:t>51</a:t>
            </a:r>
            <a:endParaRPr lang="it-IT" dirty="0"/>
          </a:p>
        </p:txBody>
      </p:sp>
    </p:spTree>
    <p:extLst>
      <p:ext uri="{BB962C8B-B14F-4D97-AF65-F5344CB8AC3E}">
        <p14:creationId xmlns:p14="http://schemas.microsoft.com/office/powerpoint/2010/main" val="1420540378"/>
      </p:ext>
    </p:extLst>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spd="slow" advClick="0" advTm="8000"/>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E38B1CC-5072-4B4A-86D5-AE9D32355491}"/>
              </a:ext>
            </a:extLst>
          </p:cNvPr>
          <p:cNvSpPr/>
          <p:nvPr/>
        </p:nvSpPr>
        <p:spPr>
          <a:xfrm>
            <a:off x="1295128" y="116632"/>
            <a:ext cx="7741368" cy="5806013"/>
          </a:xfrm>
          <a:prstGeom prst="rect">
            <a:avLst/>
          </a:prstGeom>
        </p:spPr>
        <p:txBody>
          <a:bodyPr wrap="square">
            <a:spAutoFit/>
          </a:bodyPr>
          <a:lstStyle/>
          <a:p>
            <a:pPr algn="just">
              <a:lnSpc>
                <a:spcPct val="150000"/>
              </a:lnSpc>
            </a:pPr>
            <a:r>
              <a:rPr lang="en-US" sz="1400" dirty="0">
                <a:latin typeface="Times New Roman" panose="02020603050405020304" pitchFamily="18" charset="0"/>
                <a:cs typeface="Times New Roman" panose="02020603050405020304" pitchFamily="18" charset="0"/>
              </a:rPr>
              <a:t>5. What do you think that would happen if Jack and Ralph cooperated?</a:t>
            </a:r>
            <a:endParaRPr lang="it-IT" sz="1400" dirty="0">
              <a:latin typeface="Times New Roman" panose="02020603050405020304" pitchFamily="18" charset="0"/>
              <a:cs typeface="Times New Roman" panose="02020603050405020304" pitchFamily="18" charset="0"/>
            </a:endParaRPr>
          </a:p>
          <a:p>
            <a:pPr algn="just">
              <a:lnSpc>
                <a:spcPct val="150000"/>
              </a:lnSpc>
            </a:pPr>
            <a:r>
              <a:rPr lang="en-US" sz="1400" dirty="0">
                <a:latin typeface="Times New Roman" panose="02020603050405020304" pitchFamily="18" charset="0"/>
                <a:cs typeface="Times New Roman" panose="02020603050405020304" pitchFamily="18" charset="0"/>
              </a:rPr>
              <a:t>6. What questions remain unanswered?</a:t>
            </a:r>
          </a:p>
          <a:p>
            <a:pPr algn="just">
              <a:lnSpc>
                <a:spcPct val="150000"/>
              </a:lnSpc>
            </a:pPr>
            <a:r>
              <a:rPr lang="en-US" sz="1400" dirty="0">
                <a:latin typeface="Times New Roman" panose="02020603050405020304" pitchFamily="18" charset="0"/>
                <a:cs typeface="Times New Roman" panose="02020603050405020304" pitchFamily="18" charset="0"/>
              </a:rPr>
              <a:t>7. Do you believe that the beast exists? Which one of the boys is right?</a:t>
            </a:r>
          </a:p>
          <a:p>
            <a:pPr algn="just">
              <a:lnSpc>
                <a:spcPct val="150000"/>
              </a:lnSpc>
            </a:pPr>
            <a:r>
              <a:rPr lang="en-US" sz="1400" dirty="0">
                <a:latin typeface="Times New Roman" panose="02020603050405020304" pitchFamily="18" charset="0"/>
                <a:cs typeface="Times New Roman" panose="02020603050405020304" pitchFamily="18" charset="0"/>
              </a:rPr>
              <a:t>8. What does Simon think?</a:t>
            </a:r>
          </a:p>
          <a:p>
            <a:pPr lvl="0" algn="just">
              <a:lnSpc>
                <a:spcPct val="150000"/>
              </a:lnSpc>
            </a:pPr>
            <a:r>
              <a:rPr lang="en-US" sz="1400" dirty="0">
                <a:solidFill>
                  <a:prstClr val="black"/>
                </a:solidFill>
                <a:latin typeface="Times New Roman" panose="02020603050405020304" pitchFamily="18" charset="0"/>
                <a:cs typeface="Times New Roman" panose="02020603050405020304" pitchFamily="18" charset="0"/>
              </a:rPr>
              <a:t> </a:t>
            </a:r>
            <a:r>
              <a:rPr lang="en-US" sz="1400" b="1" dirty="0">
                <a:solidFill>
                  <a:prstClr val="black"/>
                </a:solidFill>
                <a:latin typeface="Times New Roman" panose="02020603050405020304" pitchFamily="18" charset="0"/>
                <a:cs typeface="Times New Roman" panose="02020603050405020304" pitchFamily="18" charset="0"/>
              </a:rPr>
              <a:t>Possible answers</a:t>
            </a:r>
            <a:r>
              <a:rPr lang="en-US" sz="1400" dirty="0">
                <a:solidFill>
                  <a:prstClr val="black"/>
                </a:solidFill>
                <a:latin typeface="Times New Roman" panose="02020603050405020304" pitchFamily="18" charset="0"/>
                <a:cs typeface="Times New Roman" panose="02020603050405020304" pitchFamily="18" charset="0"/>
              </a:rPr>
              <a:t>: Nobody knows for sure if the beast really exists. The two main protagonists have different approaches to how they handle the situations: Jack insists on the beast’s existence whereas Ralph tries to keep the boys calm. </a:t>
            </a:r>
            <a:endParaRPr lang="en-US" sz="1400" dirty="0">
              <a:latin typeface="Times New Roman" panose="02020603050405020304" pitchFamily="18" charset="0"/>
              <a:cs typeface="Times New Roman" panose="02020603050405020304" pitchFamily="18" charset="0"/>
            </a:endParaRPr>
          </a:p>
          <a:p>
            <a:pPr algn="just">
              <a:lnSpc>
                <a:spcPct val="150000"/>
              </a:lnSpc>
            </a:pPr>
            <a:r>
              <a:rPr lang="en-US" sz="1400" dirty="0">
                <a:latin typeface="Times New Roman" panose="02020603050405020304" pitchFamily="18" charset="0"/>
                <a:cs typeface="Times New Roman" panose="02020603050405020304" pitchFamily="18" charset="0"/>
              </a:rPr>
              <a:t>9. Is Simon right? Explain what makes him think this way about the beast's existence. </a:t>
            </a:r>
          </a:p>
          <a:p>
            <a:pPr algn="just">
              <a:lnSpc>
                <a:spcPct val="150000"/>
              </a:lnSpc>
            </a:pPr>
            <a:r>
              <a:rPr lang="en-US" sz="1400" b="1" dirty="0">
                <a:latin typeface="Times New Roman" panose="02020603050405020304" pitchFamily="18" charset="0"/>
                <a:cs typeface="Times New Roman" panose="02020603050405020304" pitchFamily="18" charset="0"/>
              </a:rPr>
              <a:t>Possible answer</a:t>
            </a:r>
            <a:r>
              <a:rPr lang="en-US" sz="1400" dirty="0">
                <a:latin typeface="Times New Roman" panose="02020603050405020304" pitchFamily="18" charset="0"/>
                <a:cs typeface="Times New Roman" panose="02020603050405020304" pitchFamily="18" charset="0"/>
              </a:rPr>
              <a:t>: Simon believes that the beast is something that exists not only in the jungle, but in fact, it is already inside each boy, in his mind and soul and it can be referred to as this inner savagery and evil that slowly but surely take control of them.</a:t>
            </a:r>
          </a:p>
          <a:p>
            <a:pPr algn="just">
              <a:lnSpc>
                <a:spcPct val="150000"/>
              </a:lnSpc>
            </a:pPr>
            <a:r>
              <a:rPr lang="en-US" sz="1400" dirty="0">
                <a:latin typeface="Times New Roman" panose="02020603050405020304" pitchFamily="18" charset="0"/>
                <a:cs typeface="Times New Roman" panose="02020603050405020304" pitchFamily="18" charset="0"/>
              </a:rPr>
              <a:t>10. What does Ralph do next?</a:t>
            </a:r>
          </a:p>
          <a:p>
            <a:pPr algn="just">
              <a:lnSpc>
                <a:spcPct val="150000"/>
              </a:lnSpc>
            </a:pPr>
            <a:r>
              <a:rPr lang="en-US" sz="1400" dirty="0">
                <a:latin typeface="Times New Roman" panose="02020603050405020304" pitchFamily="18" charset="0"/>
                <a:cs typeface="Times New Roman" panose="02020603050405020304" pitchFamily="18" charset="0"/>
              </a:rPr>
              <a:t>11. Why doesn't Ralph blow the conch?</a:t>
            </a:r>
          </a:p>
          <a:p>
            <a:pPr algn="just">
              <a:lnSpc>
                <a:spcPct val="150000"/>
              </a:lnSpc>
            </a:pPr>
            <a:r>
              <a:rPr lang="en-US" sz="1400" b="1" dirty="0">
                <a:latin typeface="Times New Roman" panose="02020603050405020304" pitchFamily="18" charset="0"/>
                <a:cs typeface="Times New Roman" panose="02020603050405020304" pitchFamily="18" charset="0"/>
              </a:rPr>
              <a:t>Answer: </a:t>
            </a:r>
            <a:r>
              <a:rPr lang="en-US" sz="1400" dirty="0">
                <a:latin typeface="Times New Roman" panose="02020603050405020304" pitchFamily="18" charset="0"/>
                <a:cs typeface="Times New Roman" panose="02020603050405020304" pitchFamily="18" charset="0"/>
              </a:rPr>
              <a:t>Ralph wants to blow the conch so he can call the children back, but he doesn't.</a:t>
            </a:r>
          </a:p>
          <a:p>
            <a:pPr algn="just">
              <a:lnSpc>
                <a:spcPct val="150000"/>
              </a:lnSpc>
            </a:pPr>
            <a:r>
              <a:rPr lang="en-US" sz="1400" dirty="0">
                <a:latin typeface="Times New Roman" panose="02020603050405020304" pitchFamily="18" charset="0"/>
                <a:cs typeface="Times New Roman" panose="02020603050405020304" pitchFamily="18" charset="0"/>
              </a:rPr>
              <a:t>12. Would the children return if Ralph blew the conch?</a:t>
            </a:r>
          </a:p>
          <a:p>
            <a:pPr algn="just">
              <a:lnSpc>
                <a:spcPct val="150000"/>
              </a:lnSpc>
            </a:pPr>
            <a:r>
              <a:rPr lang="en-US" sz="1400" dirty="0">
                <a:latin typeface="Times New Roman" panose="02020603050405020304" pitchFamily="18" charset="0"/>
                <a:cs typeface="Times New Roman" panose="02020603050405020304" pitchFamily="18" charset="0"/>
              </a:rPr>
              <a:t>13. What would you do if you were in Ralph's situation? </a:t>
            </a:r>
          </a:p>
          <a:p>
            <a:pPr>
              <a:lnSpc>
                <a:spcPct val="120000"/>
              </a:lnSpc>
              <a:spcBef>
                <a:spcPts val="0"/>
              </a:spcBef>
            </a:pPr>
            <a:r>
              <a:rPr lang="en-US" sz="1400" b="1" dirty="0">
                <a:latin typeface="Times New Roman" panose="02020603050405020304" pitchFamily="18" charset="0"/>
                <a:cs typeface="Times New Roman" panose="02020603050405020304" pitchFamily="18" charset="0"/>
              </a:rPr>
              <a:t>Activity 2. Working on the text. </a:t>
            </a:r>
          </a:p>
          <a:p>
            <a:pPr algn="just">
              <a:lnSpc>
                <a:spcPct val="150000"/>
              </a:lnSpc>
              <a:spcBef>
                <a:spcPts val="0"/>
              </a:spcBef>
            </a:pPr>
            <a:r>
              <a:rPr lang="en-US" sz="1400" dirty="0">
                <a:latin typeface="Times New Roman" panose="02020603050405020304" pitchFamily="18" charset="0"/>
                <a:cs typeface="Times New Roman" panose="02020603050405020304" pitchFamily="18" charset="0"/>
              </a:rPr>
              <a:t>2.1 Mark the words that show the child's terror of the beast.</a:t>
            </a:r>
          </a:p>
        </p:txBody>
      </p:sp>
      <p:sp>
        <p:nvSpPr>
          <p:cNvPr id="4" name="Footer Placeholder 3">
            <a:extLst>
              <a:ext uri="{FF2B5EF4-FFF2-40B4-BE49-F238E27FC236}">
                <a16:creationId xmlns:a16="http://schemas.microsoft.com/office/drawing/2014/main" id="{98CDFBFA-0D36-435F-ABD2-9A6EE29A5658}"/>
              </a:ext>
            </a:extLst>
          </p:cNvPr>
          <p:cNvSpPr>
            <a:spLocks noGrp="1"/>
          </p:cNvSpPr>
          <p:nvPr>
            <p:ph type="ftr" sz="quarter" idx="11"/>
          </p:nvPr>
        </p:nvSpPr>
        <p:spPr/>
        <p:txBody>
          <a:bodyPr/>
          <a:lstStyle/>
          <a:p>
            <a:pPr algn="ctr"/>
            <a:r>
              <a:rPr lang="ro-RO" dirty="0"/>
              <a:t>52</a:t>
            </a:r>
            <a:endParaRPr lang="it-IT" dirty="0"/>
          </a:p>
        </p:txBody>
      </p:sp>
    </p:spTree>
    <p:extLst>
      <p:ext uri="{BB962C8B-B14F-4D97-AF65-F5344CB8AC3E}">
        <p14:creationId xmlns:p14="http://schemas.microsoft.com/office/powerpoint/2010/main" val="2915886335"/>
      </p:ext>
    </p:extLst>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spd="slow" advClick="0" advTm="8000"/>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3C8BBF8-FE21-4B68-B9B1-74166FE2B515}"/>
              </a:ext>
            </a:extLst>
          </p:cNvPr>
          <p:cNvSpPr>
            <a:spLocks noGrp="1"/>
          </p:cNvSpPr>
          <p:nvPr>
            <p:ph type="ftr" sz="quarter" idx="11"/>
          </p:nvPr>
        </p:nvSpPr>
        <p:spPr/>
        <p:txBody>
          <a:bodyPr/>
          <a:lstStyle/>
          <a:p>
            <a:pPr algn="ctr"/>
            <a:r>
              <a:rPr lang="ro-RO" dirty="0"/>
              <a:t>53</a:t>
            </a:r>
            <a:endParaRPr lang="it-IT" dirty="0"/>
          </a:p>
        </p:txBody>
      </p:sp>
      <p:sp>
        <p:nvSpPr>
          <p:cNvPr id="3" name="Rectangle 2">
            <a:extLst>
              <a:ext uri="{FF2B5EF4-FFF2-40B4-BE49-F238E27FC236}">
                <a16:creationId xmlns:a16="http://schemas.microsoft.com/office/drawing/2014/main" id="{463F51BA-4471-46AF-981A-7863A8AD9662}"/>
              </a:ext>
            </a:extLst>
          </p:cNvPr>
          <p:cNvSpPr/>
          <p:nvPr/>
        </p:nvSpPr>
        <p:spPr>
          <a:xfrm>
            <a:off x="1403648" y="188640"/>
            <a:ext cx="7632848" cy="6021457"/>
          </a:xfrm>
          <a:prstGeom prst="rect">
            <a:avLst/>
          </a:prstGeom>
        </p:spPr>
        <p:txBody>
          <a:bodyPr wrap="square">
            <a:spAutoFit/>
          </a:bodyPr>
          <a:lstStyle/>
          <a:p>
            <a:pPr lvl="0" algn="just">
              <a:lnSpc>
                <a:spcPct val="150000"/>
              </a:lnSpc>
            </a:pPr>
            <a:r>
              <a:rPr lang="en-US" sz="1400" dirty="0">
                <a:solidFill>
                  <a:prstClr val="black"/>
                </a:solidFill>
                <a:latin typeface="Times New Roman" panose="02020603050405020304" pitchFamily="18" charset="0"/>
                <a:cs typeface="Times New Roman" panose="02020603050405020304" pitchFamily="18" charset="0"/>
              </a:rPr>
              <a:t>"Last night I had a dream, a horrid dream, fighting with things. I was outside the shelter by myself, fighting with things, those twisty things in the trees." He paused, and the other littluns laughed in horrified sympathy. "Then I was frightened and I woke up. And I was outside the shelter by myself in the dark and the twisty things had gone away." The vivid horror of this, so possible and so nakedly terrifying, held them all silent. The child's voice went piping on from behind the white conch.</a:t>
            </a:r>
          </a:p>
          <a:p>
            <a:pPr algn="just">
              <a:lnSpc>
                <a:spcPct val="170000"/>
              </a:lnSpc>
            </a:pPr>
            <a:r>
              <a:rPr lang="en-US" sz="1400" dirty="0">
                <a:latin typeface="Times New Roman" panose="02020603050405020304" pitchFamily="18" charset="0"/>
                <a:cs typeface="Times New Roman" panose="02020603050405020304" pitchFamily="18" charset="0"/>
              </a:rPr>
              <a:t>"And I was frightened and started to call out for Ralph and then I saw something moving among the trees, something big and horrid."</a:t>
            </a:r>
          </a:p>
          <a:p>
            <a:pPr algn="just">
              <a:lnSpc>
                <a:spcPct val="170000"/>
              </a:lnSpc>
            </a:pPr>
            <a:r>
              <a:rPr lang="en-US" sz="1400" dirty="0">
                <a:latin typeface="Times New Roman" panose="02020603050405020304" pitchFamily="18" charset="0"/>
                <a:cs typeface="Times New Roman" panose="02020603050405020304" pitchFamily="18" charset="0"/>
              </a:rPr>
              <a:t> </a:t>
            </a:r>
            <a:r>
              <a:rPr lang="en-US" sz="1400" b="1" dirty="0">
                <a:latin typeface="Times New Roman" panose="02020603050405020304" pitchFamily="18" charset="0"/>
                <a:cs typeface="Times New Roman" panose="02020603050405020304" pitchFamily="18" charset="0"/>
              </a:rPr>
              <a:t>Answers:</a:t>
            </a:r>
            <a:r>
              <a:rPr lang="en-US" sz="1400" dirty="0">
                <a:latin typeface="Times New Roman" panose="02020603050405020304" pitchFamily="18" charset="0"/>
                <a:cs typeface="Times New Roman" panose="02020603050405020304" pitchFamily="18" charset="0"/>
              </a:rPr>
              <a:t> horrid dream; horrified; frightened; horror; terrifying; something big and horrid</a:t>
            </a:r>
          </a:p>
          <a:p>
            <a:pPr algn="just">
              <a:lnSpc>
                <a:spcPct val="170000"/>
              </a:lnSpc>
            </a:pPr>
            <a:r>
              <a:rPr lang="en-US" sz="1400" dirty="0">
                <a:latin typeface="Times New Roman" panose="02020603050405020304" pitchFamily="18" charset="0"/>
                <a:cs typeface="Times New Roman" panose="02020603050405020304" pitchFamily="18" charset="0"/>
              </a:rPr>
              <a:t>2.2.  </a:t>
            </a:r>
            <a:r>
              <a:rPr lang="en-US" sz="1400" b="1" dirty="0">
                <a:latin typeface="Times New Roman" panose="02020603050405020304" pitchFamily="18" charset="0"/>
                <a:cs typeface="Times New Roman" panose="02020603050405020304" pitchFamily="18" charset="0"/>
              </a:rPr>
              <a:t>Unjumble the text</a:t>
            </a:r>
            <a:r>
              <a:rPr lang="en-US" sz="1400" dirty="0">
                <a:latin typeface="Times New Roman" panose="02020603050405020304" pitchFamily="18" charset="0"/>
                <a:cs typeface="Times New Roman" panose="02020603050405020304" pitchFamily="18" charset="0"/>
              </a:rPr>
              <a:t>. Put the following sentences into the correct order.</a:t>
            </a:r>
          </a:p>
          <a:p>
            <a:pPr algn="just">
              <a:lnSpc>
                <a:spcPct val="170000"/>
              </a:lnSpc>
            </a:pPr>
            <a:r>
              <a:rPr lang="en-US" sz="1400" dirty="0">
                <a:latin typeface="Times New Roman" panose="02020603050405020304" pitchFamily="18" charset="0"/>
                <a:cs typeface="Times New Roman" panose="02020603050405020304" pitchFamily="18" charset="0"/>
              </a:rPr>
              <a:t>1. Ralph chose the firm strip as a path because he needed to think, and only here could he allow his feet to move without having to watch them.</a:t>
            </a:r>
          </a:p>
          <a:p>
            <a:pPr algn="just">
              <a:lnSpc>
                <a:spcPct val="170000"/>
              </a:lnSpc>
            </a:pPr>
            <a:r>
              <a:rPr lang="en-US" sz="1400" dirty="0">
                <a:latin typeface="Times New Roman" panose="02020603050405020304" pitchFamily="18" charset="0"/>
                <a:cs typeface="Times New Roman" panose="02020603050405020304" pitchFamily="18" charset="0"/>
              </a:rPr>
              <a:t>2. Suddenly, pacing by the water, he was overcome with astonishment.</a:t>
            </a:r>
          </a:p>
          <a:p>
            <a:pPr algn="just">
              <a:lnSpc>
                <a:spcPct val="170000"/>
              </a:lnSpc>
            </a:pPr>
            <a:r>
              <a:rPr lang="en-US" sz="1400" dirty="0">
                <a:latin typeface="Times New Roman" panose="02020603050405020304" pitchFamily="18" charset="0"/>
                <a:cs typeface="Times New Roman" panose="02020603050405020304" pitchFamily="18" charset="0"/>
              </a:rPr>
              <a:t>3. He found himself understanding the wearisomeness of this life.</a:t>
            </a:r>
          </a:p>
          <a:p>
            <a:pPr algn="just">
              <a:lnSpc>
                <a:spcPct val="170000"/>
              </a:lnSpc>
            </a:pPr>
            <a:r>
              <a:rPr lang="en-US" sz="1400" dirty="0">
                <a:latin typeface="Times New Roman" panose="02020603050405020304" pitchFamily="18" charset="0"/>
                <a:cs typeface="Times New Roman" panose="02020603050405020304" pitchFamily="18" charset="0"/>
              </a:rPr>
              <a:t>4. The tide was coming in and there was only a narrow strip of firm beach between the water and the white, stumbling stuff near the palm terrace.</a:t>
            </a:r>
          </a:p>
          <a:p>
            <a:pPr algn="just">
              <a:lnSpc>
                <a:spcPct val="170000"/>
              </a:lnSpc>
            </a:pPr>
            <a:r>
              <a:rPr lang="en-US" sz="1400" b="1" dirty="0">
                <a:latin typeface="Times New Roman" panose="02020603050405020304" pitchFamily="18" charset="0"/>
                <a:cs typeface="Times New Roman" panose="02020603050405020304" pitchFamily="18" charset="0"/>
              </a:rPr>
              <a:t> Answers</a:t>
            </a:r>
            <a:r>
              <a:rPr lang="en-US" sz="1400" dirty="0">
                <a:latin typeface="Times New Roman" panose="02020603050405020304" pitchFamily="18" charset="0"/>
                <a:cs typeface="Times New Roman" panose="02020603050405020304" pitchFamily="18" charset="0"/>
              </a:rPr>
              <a:t>: 4, 1, 2, 3</a:t>
            </a:r>
          </a:p>
          <a:p>
            <a:pPr lvl="0" algn="just">
              <a:lnSpc>
                <a:spcPct val="150000"/>
              </a:lnSpc>
            </a:pPr>
            <a:endParaRPr lang="en-US" sz="14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10229267"/>
      </p:ext>
    </p:extLst>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spd="slow" advClick="0" advTm="8000"/>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testo 2"/>
          <p:cNvSpPr>
            <a:spLocks noGrp="1"/>
          </p:cNvSpPr>
          <p:nvPr>
            <p:ph type="body" idx="4294967295"/>
          </p:nvPr>
        </p:nvSpPr>
        <p:spPr>
          <a:xfrm>
            <a:off x="1438275" y="116632"/>
            <a:ext cx="7598221" cy="5400600"/>
          </a:xfrm>
        </p:spPr>
        <p:txBody>
          <a:bodyPr>
            <a:noAutofit/>
          </a:bodyPr>
          <a:lstStyle/>
          <a:p>
            <a:pPr marL="0" indent="0" algn="just">
              <a:lnSpc>
                <a:spcPct val="170000"/>
              </a:lnSpc>
              <a:spcBef>
                <a:spcPts val="0"/>
              </a:spcBef>
              <a:buNone/>
            </a:pPr>
            <a:r>
              <a:rPr lang="en-US" sz="1400" dirty="0">
                <a:solidFill>
                  <a:schemeClr val="tx1"/>
                </a:solidFill>
                <a:latin typeface="Times New Roman" panose="02020603050405020304" pitchFamily="18" charset="0"/>
                <a:cs typeface="Times New Roman" panose="02020603050405020304" pitchFamily="18" charset="0"/>
              </a:rPr>
              <a:t>2.3  </a:t>
            </a:r>
            <a:r>
              <a:rPr lang="en-US" sz="1400" b="1" dirty="0">
                <a:solidFill>
                  <a:schemeClr val="tx1"/>
                </a:solidFill>
                <a:latin typeface="Times New Roman" panose="02020603050405020304" pitchFamily="18" charset="0"/>
                <a:cs typeface="Times New Roman" panose="02020603050405020304" pitchFamily="18" charset="0"/>
              </a:rPr>
              <a:t>Draw lines to connect the correct sentences</a:t>
            </a:r>
            <a:r>
              <a:rPr lang="en-US" sz="1400" dirty="0">
                <a:solidFill>
                  <a:schemeClr val="tx1"/>
                </a:solidFill>
                <a:latin typeface="Times New Roman" panose="02020603050405020304" pitchFamily="18" charset="0"/>
                <a:cs typeface="Times New Roman" panose="02020603050405020304" pitchFamily="18" charset="0"/>
              </a:rPr>
              <a:t>.</a:t>
            </a:r>
          </a:p>
          <a:p>
            <a:pPr marL="0" indent="0" algn="just">
              <a:lnSpc>
                <a:spcPct val="170000"/>
              </a:lnSpc>
              <a:spcBef>
                <a:spcPts val="0"/>
              </a:spcBef>
              <a:buNone/>
            </a:pPr>
            <a:r>
              <a:rPr lang="en-US" sz="1400" dirty="0">
                <a:solidFill>
                  <a:schemeClr val="tx1"/>
                </a:solidFill>
                <a:latin typeface="Times New Roman" panose="02020603050405020304" pitchFamily="18" charset="0"/>
                <a:cs typeface="Times New Roman" panose="02020603050405020304" pitchFamily="18" charset="0"/>
              </a:rPr>
              <a:t>1. He spread his arms wide                                      a. to the chief's seat. </a:t>
            </a:r>
          </a:p>
          <a:p>
            <a:pPr marL="0" indent="0" algn="just">
              <a:lnSpc>
                <a:spcPct val="170000"/>
              </a:lnSpc>
              <a:spcBef>
                <a:spcPts val="0"/>
              </a:spcBef>
              <a:buNone/>
            </a:pPr>
            <a:r>
              <a:rPr lang="en-US" sz="1400" dirty="0">
                <a:solidFill>
                  <a:schemeClr val="tx1"/>
                </a:solidFill>
                <a:latin typeface="Times New Roman" panose="02020603050405020304" pitchFamily="18" charset="0"/>
                <a:cs typeface="Times New Roman" panose="02020603050405020304" pitchFamily="18" charset="0"/>
              </a:rPr>
              <a:t>2. Jack paused                                                          b. how time was passing.  </a:t>
            </a:r>
          </a:p>
          <a:p>
            <a:pPr marL="0" indent="0" algn="just">
              <a:lnSpc>
                <a:spcPct val="170000"/>
              </a:lnSpc>
              <a:spcBef>
                <a:spcPts val="0"/>
              </a:spcBef>
              <a:buNone/>
            </a:pPr>
            <a:r>
              <a:rPr lang="en-US" sz="1400" dirty="0">
                <a:solidFill>
                  <a:schemeClr val="tx1"/>
                </a:solidFill>
                <a:latin typeface="Times New Roman" panose="02020603050405020304" pitchFamily="18" charset="0"/>
                <a:cs typeface="Times New Roman" panose="02020603050405020304" pitchFamily="18" charset="0"/>
              </a:rPr>
              <a:t>3. This meeting must not be fun                              c. and turned to the whole triangle. </a:t>
            </a:r>
          </a:p>
          <a:p>
            <a:pPr marL="0" indent="0" algn="just">
              <a:lnSpc>
                <a:spcPct val="170000"/>
              </a:lnSpc>
              <a:spcBef>
                <a:spcPts val="0"/>
              </a:spcBef>
              <a:buNone/>
            </a:pPr>
            <a:r>
              <a:rPr lang="en-US" sz="1400" dirty="0">
                <a:solidFill>
                  <a:schemeClr val="tx1"/>
                </a:solidFill>
                <a:latin typeface="Times New Roman" panose="02020603050405020304" pitchFamily="18" charset="0"/>
                <a:cs typeface="Times New Roman" panose="02020603050405020304" pitchFamily="18" charset="0"/>
              </a:rPr>
              <a:t>4. Ralph turned                                                        d. but business. </a:t>
            </a:r>
          </a:p>
          <a:p>
            <a:pPr marL="0" indent="0" algn="just">
              <a:lnSpc>
                <a:spcPct val="170000"/>
              </a:lnSpc>
              <a:spcBef>
                <a:spcPts val="0"/>
              </a:spcBef>
              <a:buNone/>
            </a:pPr>
            <a:r>
              <a:rPr lang="en-US" sz="1400" dirty="0">
                <a:solidFill>
                  <a:schemeClr val="tx1"/>
                </a:solidFill>
                <a:latin typeface="Times New Roman" panose="02020603050405020304" pitchFamily="18" charset="0"/>
                <a:cs typeface="Times New Roman" panose="02020603050405020304" pitchFamily="18" charset="0"/>
              </a:rPr>
              <a:t>5. The sun in his eyes reminded him                       e. and turned to his hunters. </a:t>
            </a:r>
          </a:p>
          <a:p>
            <a:pPr marL="0" indent="0" algn="just">
              <a:lnSpc>
                <a:spcPct val="170000"/>
              </a:lnSpc>
              <a:spcBef>
                <a:spcPts val="0"/>
              </a:spcBef>
              <a:buNone/>
            </a:pPr>
            <a:r>
              <a:rPr lang="en-US" sz="1400" b="1" dirty="0">
                <a:solidFill>
                  <a:schemeClr val="tx1"/>
                </a:solidFill>
                <a:latin typeface="Times New Roman" panose="02020603050405020304" pitchFamily="18" charset="0"/>
                <a:cs typeface="Times New Roman" panose="02020603050405020304" pitchFamily="18" charset="0"/>
              </a:rPr>
              <a:t>Answers</a:t>
            </a:r>
            <a:r>
              <a:rPr lang="en-US" sz="1400" dirty="0">
                <a:solidFill>
                  <a:schemeClr val="tx1"/>
                </a:solidFill>
                <a:latin typeface="Times New Roman" panose="02020603050405020304" pitchFamily="18" charset="0"/>
                <a:cs typeface="Times New Roman" panose="02020603050405020304" pitchFamily="18" charset="0"/>
              </a:rPr>
              <a:t>: 1-c; 2-e; 3-d;4-a; 5-b</a:t>
            </a:r>
          </a:p>
          <a:p>
            <a:pPr marL="0" lvl="0" indent="0" algn="just" defTabSz="914400">
              <a:lnSpc>
                <a:spcPct val="150000"/>
              </a:lnSpc>
              <a:spcBef>
                <a:spcPts val="0"/>
              </a:spcBef>
              <a:buClrTx/>
              <a:buNone/>
            </a:pPr>
            <a:r>
              <a:rPr lang="en-US" sz="1400" dirty="0">
                <a:solidFill>
                  <a:prstClr val="black"/>
                </a:solidFill>
                <a:latin typeface="Times New Roman" panose="02020603050405020304" pitchFamily="18" charset="0"/>
                <a:cs typeface="Times New Roman" panose="02020603050405020304" pitchFamily="18" charset="0"/>
              </a:rPr>
              <a:t> 2.4   </a:t>
            </a:r>
            <a:r>
              <a:rPr lang="en-US" sz="1400" b="1" dirty="0">
                <a:solidFill>
                  <a:prstClr val="black"/>
                </a:solidFill>
                <a:latin typeface="Times New Roman" panose="02020603050405020304" pitchFamily="18" charset="0"/>
                <a:cs typeface="Times New Roman" panose="02020603050405020304" pitchFamily="18" charset="0"/>
              </a:rPr>
              <a:t>True (T)</a:t>
            </a:r>
            <a:r>
              <a:rPr lang="ro-RO" sz="1400" b="1" dirty="0">
                <a:solidFill>
                  <a:prstClr val="black"/>
                </a:solidFill>
                <a:latin typeface="Times New Roman" panose="02020603050405020304" pitchFamily="18" charset="0"/>
                <a:cs typeface="Times New Roman" panose="02020603050405020304" pitchFamily="18" charset="0"/>
              </a:rPr>
              <a:t> </a:t>
            </a:r>
            <a:r>
              <a:rPr lang="en-US" sz="1400" b="1" dirty="0">
                <a:solidFill>
                  <a:prstClr val="black"/>
                </a:solidFill>
                <a:latin typeface="Times New Roman" panose="02020603050405020304" pitchFamily="18" charset="0"/>
                <a:cs typeface="Times New Roman" panose="02020603050405020304" pitchFamily="18" charset="0"/>
              </a:rPr>
              <a:t>or False (F)</a:t>
            </a:r>
          </a:p>
          <a:p>
            <a:pPr marL="0" lvl="0" indent="0" algn="just" defTabSz="914400">
              <a:lnSpc>
                <a:spcPct val="150000"/>
              </a:lnSpc>
              <a:spcBef>
                <a:spcPts val="0"/>
              </a:spcBef>
              <a:buClrTx/>
              <a:buNone/>
            </a:pPr>
            <a:r>
              <a:rPr lang="en-US" sz="1400" dirty="0">
                <a:solidFill>
                  <a:prstClr val="black"/>
                </a:solidFill>
                <a:latin typeface="Times New Roman" panose="02020603050405020304" pitchFamily="18" charset="0"/>
                <a:cs typeface="Times New Roman" panose="02020603050405020304" pitchFamily="18" charset="0"/>
              </a:rPr>
              <a:t>1. Jack is willing to cooperate with Ralph.                                                          T/F    </a:t>
            </a:r>
          </a:p>
          <a:p>
            <a:pPr marL="0" lvl="0" indent="0" algn="just" defTabSz="914400">
              <a:lnSpc>
                <a:spcPct val="150000"/>
              </a:lnSpc>
              <a:spcBef>
                <a:spcPts val="0"/>
              </a:spcBef>
              <a:buClrTx/>
              <a:buNone/>
            </a:pPr>
            <a:r>
              <a:rPr lang="en-US" sz="1400" dirty="0">
                <a:solidFill>
                  <a:prstClr val="black"/>
                </a:solidFill>
                <a:latin typeface="Times New Roman" panose="02020603050405020304" pitchFamily="18" charset="0"/>
                <a:cs typeface="Times New Roman" panose="02020603050405020304" pitchFamily="18" charset="0"/>
              </a:rPr>
              <a:t>2. The children are terrified of the beast.                                                             T/F    </a:t>
            </a:r>
          </a:p>
          <a:p>
            <a:pPr marL="0" lvl="0" indent="0" algn="just" defTabSz="914400">
              <a:lnSpc>
                <a:spcPct val="150000"/>
              </a:lnSpc>
              <a:spcBef>
                <a:spcPts val="0"/>
              </a:spcBef>
              <a:buClrTx/>
              <a:buNone/>
            </a:pPr>
            <a:r>
              <a:rPr lang="en-US" sz="1400" dirty="0">
                <a:solidFill>
                  <a:prstClr val="black"/>
                </a:solidFill>
                <a:latin typeface="Times New Roman" panose="02020603050405020304" pitchFamily="18" charset="0"/>
                <a:cs typeface="Times New Roman" panose="02020603050405020304" pitchFamily="18" charset="0"/>
              </a:rPr>
              <a:t>3. Piggy and Simon flee with the other children.                                                 T/F     </a:t>
            </a:r>
          </a:p>
          <a:p>
            <a:pPr marL="0" lvl="0" indent="0" algn="just" defTabSz="914400">
              <a:lnSpc>
                <a:spcPct val="150000"/>
              </a:lnSpc>
              <a:spcBef>
                <a:spcPts val="0"/>
              </a:spcBef>
              <a:buClrTx/>
              <a:buNone/>
            </a:pPr>
            <a:r>
              <a:rPr lang="en-US" sz="1400" dirty="0">
                <a:solidFill>
                  <a:prstClr val="black"/>
                </a:solidFill>
                <a:latin typeface="Times New Roman" panose="02020603050405020304" pitchFamily="18" charset="0"/>
                <a:cs typeface="Times New Roman" panose="02020603050405020304" pitchFamily="18" charset="0"/>
              </a:rPr>
              <a:t>4. Jack manipulates the children.                                                                         T/F     </a:t>
            </a:r>
          </a:p>
          <a:p>
            <a:pPr marL="0" lvl="0" indent="0" algn="just" defTabSz="914400">
              <a:lnSpc>
                <a:spcPct val="150000"/>
              </a:lnSpc>
              <a:spcBef>
                <a:spcPts val="0"/>
              </a:spcBef>
              <a:buClrTx/>
              <a:buNone/>
            </a:pPr>
            <a:r>
              <a:rPr lang="en-US" sz="1400" dirty="0">
                <a:solidFill>
                  <a:prstClr val="black"/>
                </a:solidFill>
                <a:latin typeface="Times New Roman" panose="02020603050405020304" pitchFamily="18" charset="0"/>
                <a:cs typeface="Times New Roman" panose="02020603050405020304" pitchFamily="18" charset="0"/>
              </a:rPr>
              <a:t>5.  Ralph blows the conch to summon the boys back to the group.                    T/F     </a:t>
            </a:r>
          </a:p>
          <a:p>
            <a:pPr marL="0" lvl="0" indent="0" algn="just" defTabSz="914400">
              <a:lnSpc>
                <a:spcPct val="150000"/>
              </a:lnSpc>
              <a:spcBef>
                <a:spcPts val="0"/>
              </a:spcBef>
              <a:buClrTx/>
              <a:buNone/>
            </a:pPr>
            <a:r>
              <a:rPr lang="en-US" sz="1400" b="1" dirty="0">
                <a:solidFill>
                  <a:prstClr val="black"/>
                </a:solidFill>
                <a:latin typeface="Times New Roman" panose="02020603050405020304" pitchFamily="18" charset="0"/>
                <a:cs typeface="Times New Roman" panose="02020603050405020304" pitchFamily="18" charset="0"/>
              </a:rPr>
              <a:t>Answer: </a:t>
            </a:r>
            <a:r>
              <a:rPr lang="en-US" sz="1400" dirty="0">
                <a:solidFill>
                  <a:prstClr val="black"/>
                </a:solidFill>
                <a:latin typeface="Times New Roman" panose="02020603050405020304" pitchFamily="18" charset="0"/>
                <a:cs typeface="Times New Roman" panose="02020603050405020304" pitchFamily="18" charset="0"/>
              </a:rPr>
              <a:t>1F; 2T; 3F; 4T; 5F</a:t>
            </a:r>
          </a:p>
          <a:p>
            <a:pPr marL="0" lvl="0" indent="0" algn="just" defTabSz="914400">
              <a:lnSpc>
                <a:spcPct val="150000"/>
              </a:lnSpc>
              <a:spcBef>
                <a:spcPts val="0"/>
              </a:spcBef>
              <a:buClrTx/>
              <a:buNone/>
            </a:pPr>
            <a:r>
              <a:rPr lang="en-US" sz="1400" dirty="0">
                <a:solidFill>
                  <a:prstClr val="black"/>
                </a:solidFill>
                <a:latin typeface="Times New Roman" panose="02020603050405020304" pitchFamily="18" charset="0"/>
                <a:cs typeface="Times New Roman" panose="02020603050405020304" pitchFamily="18" charset="0"/>
              </a:rPr>
              <a:t>2.5. Place the correct words in the text.</a:t>
            </a:r>
          </a:p>
          <a:p>
            <a:pPr marL="0" lvl="0" indent="0" algn="just" defTabSz="914400">
              <a:lnSpc>
                <a:spcPct val="150000"/>
              </a:lnSpc>
              <a:spcBef>
                <a:spcPts val="0"/>
              </a:spcBef>
              <a:buClrTx/>
              <a:buNone/>
            </a:pPr>
            <a:r>
              <a:rPr lang="en-US" sz="1400" dirty="0">
                <a:solidFill>
                  <a:prstClr val="black"/>
                </a:solidFill>
                <a:latin typeface="Times New Roman" panose="02020603050405020304" pitchFamily="18" charset="0"/>
                <a:cs typeface="Times New Roman" panose="02020603050405020304" pitchFamily="18" charset="0"/>
              </a:rPr>
              <a:t>Ralph moved _1________. The trouble was, if you were a _2_____ you had to think, you had to be _3____. And then the occasion __4______ by so that you had to grab at a decision. </a:t>
            </a:r>
          </a:p>
          <a:p>
            <a:pPr marL="0" lvl="0" indent="0" algn="just" defTabSz="914400">
              <a:lnSpc>
                <a:spcPct val="150000"/>
              </a:lnSpc>
              <a:spcBef>
                <a:spcPts val="0"/>
              </a:spcBef>
              <a:buClrTx/>
              <a:buNone/>
            </a:pPr>
            <a:endParaRPr lang="en-US" sz="1400" dirty="0">
              <a:solidFill>
                <a:prstClr val="black"/>
              </a:solidFill>
              <a:latin typeface="Times New Roman" panose="02020603050405020304" pitchFamily="18" charset="0"/>
              <a:cs typeface="Times New Roman" panose="02020603050405020304" pitchFamily="18" charset="0"/>
            </a:endParaRPr>
          </a:p>
          <a:p>
            <a:pPr marL="0" indent="0" algn="just">
              <a:lnSpc>
                <a:spcPct val="170000"/>
              </a:lnSpc>
              <a:spcBef>
                <a:spcPts val="0"/>
              </a:spcBef>
              <a:buNone/>
            </a:pPr>
            <a:endParaRPr lang="en-US" sz="1400" dirty="0">
              <a:solidFill>
                <a:schemeClr val="tx1"/>
              </a:solidFill>
              <a:latin typeface="Times New Roman" panose="02020603050405020304" pitchFamily="18" charset="0"/>
              <a:cs typeface="Times New Roman" panose="02020603050405020304" pitchFamily="18" charset="0"/>
            </a:endParaRPr>
          </a:p>
          <a:p>
            <a:pPr marL="0" indent="0">
              <a:lnSpc>
                <a:spcPct val="120000"/>
              </a:lnSpc>
              <a:spcBef>
                <a:spcPts val="0"/>
              </a:spcBef>
              <a:buNone/>
            </a:pPr>
            <a:endParaRPr lang="en-US" sz="1400" dirty="0">
              <a:solidFill>
                <a:schemeClr val="tx1"/>
              </a:solidFill>
              <a:latin typeface="Arial Narrow" panose="020B0606020202030204" pitchFamily="34" charset="0"/>
            </a:endParaRPr>
          </a:p>
        </p:txBody>
      </p:sp>
      <p:sp>
        <p:nvSpPr>
          <p:cNvPr id="4" name="Footer Placeholder 3">
            <a:extLst>
              <a:ext uri="{FF2B5EF4-FFF2-40B4-BE49-F238E27FC236}">
                <a16:creationId xmlns:a16="http://schemas.microsoft.com/office/drawing/2014/main" id="{50A440A9-2051-43B9-BC6B-7DB8F9A36941}"/>
              </a:ext>
            </a:extLst>
          </p:cNvPr>
          <p:cNvSpPr>
            <a:spLocks noGrp="1"/>
          </p:cNvSpPr>
          <p:nvPr>
            <p:ph type="ftr" sz="quarter" idx="11"/>
          </p:nvPr>
        </p:nvSpPr>
        <p:spPr/>
        <p:txBody>
          <a:bodyPr/>
          <a:lstStyle/>
          <a:p>
            <a:pPr algn="ctr"/>
            <a:r>
              <a:rPr lang="ro-RO" dirty="0"/>
              <a:t>54</a:t>
            </a:r>
            <a:endParaRPr lang="it-IT" dirty="0"/>
          </a:p>
        </p:txBody>
      </p:sp>
    </p:spTree>
    <p:extLst>
      <p:ext uri="{BB962C8B-B14F-4D97-AF65-F5344CB8AC3E}">
        <p14:creationId xmlns:p14="http://schemas.microsoft.com/office/powerpoint/2010/main" val="3276331035"/>
      </p:ext>
    </p:extLst>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spd="slow" advClick="0" advTm="8000"/>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ECF1DB3-82CB-43A6-992C-B75414504416}"/>
              </a:ext>
            </a:extLst>
          </p:cNvPr>
          <p:cNvSpPr/>
          <p:nvPr/>
        </p:nvSpPr>
        <p:spPr>
          <a:xfrm>
            <a:off x="1331640" y="116632"/>
            <a:ext cx="7632848" cy="6840142"/>
          </a:xfrm>
          <a:prstGeom prst="rect">
            <a:avLst/>
          </a:prstGeom>
        </p:spPr>
        <p:txBody>
          <a:bodyPr wrap="square">
            <a:spAutoFit/>
          </a:bodyPr>
          <a:lstStyle/>
          <a:p>
            <a:pPr algn="just">
              <a:lnSpc>
                <a:spcPct val="150000"/>
              </a:lnSpc>
            </a:pPr>
            <a:r>
              <a:rPr lang="en-US" sz="1400" dirty="0">
                <a:solidFill>
                  <a:prstClr val="black"/>
                </a:solidFill>
                <a:latin typeface="Times New Roman" panose="02020603050405020304" pitchFamily="18" charset="0"/>
                <a:cs typeface="Times New Roman" panose="02020603050405020304" pitchFamily="18" charset="0"/>
              </a:rPr>
              <a:t>This made you think; because thought was a _5_______ thing, that got results. </a:t>
            </a:r>
          </a:p>
          <a:p>
            <a:pPr algn="just">
              <a:lnSpc>
                <a:spcPct val="150000"/>
              </a:lnSpc>
            </a:pPr>
            <a:r>
              <a:rPr lang="en-US" sz="1400" dirty="0">
                <a:latin typeface="Times New Roman" panose="02020603050405020304" pitchFamily="18" charset="0"/>
                <a:cs typeface="Times New Roman" panose="02020603050405020304" pitchFamily="18" charset="0"/>
              </a:rPr>
              <a:t>Given words: chief, slipped, valuable, wise, impatiently. </a:t>
            </a:r>
          </a:p>
          <a:p>
            <a:pPr algn="just">
              <a:lnSpc>
                <a:spcPct val="150000"/>
              </a:lnSpc>
            </a:pPr>
            <a:r>
              <a:rPr lang="en-US" sz="1400" b="1" dirty="0">
                <a:latin typeface="Times New Roman" panose="02020603050405020304" pitchFamily="18" charset="0"/>
                <a:cs typeface="Times New Roman" panose="02020603050405020304" pitchFamily="18" charset="0"/>
              </a:rPr>
              <a:t>Answer:  </a:t>
            </a:r>
            <a:r>
              <a:rPr lang="en-US" sz="1400" dirty="0">
                <a:latin typeface="Times New Roman" panose="02020603050405020304" pitchFamily="18" charset="0"/>
                <a:cs typeface="Times New Roman" panose="02020603050405020304" pitchFamily="18" charset="0"/>
              </a:rPr>
              <a:t>1.impatiently; 2. chief; 3. wise; 4.  slipped; 5. valuable</a:t>
            </a:r>
          </a:p>
          <a:p>
            <a:pPr algn="just">
              <a:lnSpc>
                <a:spcPct val="150000"/>
              </a:lnSpc>
            </a:pPr>
            <a:r>
              <a:rPr lang="en-US" sz="1400" b="1" dirty="0">
                <a:latin typeface="Times New Roman" panose="02020603050405020304" pitchFamily="18" charset="0"/>
                <a:cs typeface="Times New Roman" panose="02020603050405020304" pitchFamily="18" charset="0"/>
              </a:rPr>
              <a:t>Activity 5. Explanation time</a:t>
            </a:r>
          </a:p>
          <a:p>
            <a:pPr algn="just">
              <a:lnSpc>
                <a:spcPct val="150000"/>
              </a:lnSpc>
            </a:pPr>
            <a:r>
              <a:rPr lang="en-US" sz="1400" dirty="0">
                <a:latin typeface="Times New Roman" panose="02020603050405020304" pitchFamily="18" charset="0"/>
                <a:cs typeface="Times New Roman" panose="02020603050405020304" pitchFamily="18" charset="0"/>
              </a:rPr>
              <a:t> 5.1 </a:t>
            </a:r>
          </a:p>
          <a:p>
            <a:pPr algn="just">
              <a:lnSpc>
                <a:spcPct val="150000"/>
              </a:lnSpc>
            </a:pPr>
            <a:r>
              <a:rPr lang="en-US" sz="1400" dirty="0">
                <a:latin typeface="Times New Roman" panose="02020603050405020304" pitchFamily="18" charset="0"/>
                <a:cs typeface="Times New Roman" panose="02020603050405020304" pitchFamily="18" charset="0"/>
              </a:rPr>
              <a:t>1. Explain Ralph's vision of the group's goals and how they work, based on the text and your own interpretation.</a:t>
            </a:r>
          </a:p>
          <a:p>
            <a:pPr algn="just">
              <a:lnSpc>
                <a:spcPct val="150000"/>
              </a:lnSpc>
            </a:pPr>
            <a:r>
              <a:rPr lang="en-US" sz="1400" dirty="0">
                <a:latin typeface="Times New Roman" panose="02020603050405020304" pitchFamily="18" charset="0"/>
                <a:cs typeface="Times New Roman" panose="02020603050405020304" pitchFamily="18" charset="0"/>
              </a:rPr>
              <a:t>2. Explain Jack's vision of the group's goals and how they work based on the text and your own interpretation.</a:t>
            </a:r>
          </a:p>
          <a:p>
            <a:pPr algn="just">
              <a:lnSpc>
                <a:spcPct val="150000"/>
              </a:lnSpc>
            </a:pPr>
            <a:r>
              <a:rPr lang="en-US" sz="1400" dirty="0">
                <a:latin typeface="Times New Roman" panose="02020603050405020304" pitchFamily="18" charset="0"/>
                <a:cs typeface="Times New Roman" panose="02020603050405020304" pitchFamily="18" charset="0"/>
              </a:rPr>
              <a:t>3. Explain how their leadership goals are different or similar.</a:t>
            </a:r>
          </a:p>
          <a:p>
            <a:pPr algn="just">
              <a:lnSpc>
                <a:spcPct val="150000"/>
              </a:lnSpc>
            </a:pPr>
            <a:r>
              <a:rPr lang="en-US" sz="1400" dirty="0">
                <a:latin typeface="Times New Roman" panose="02020603050405020304" pitchFamily="18" charset="0"/>
                <a:cs typeface="Times New Roman" panose="02020603050405020304" pitchFamily="18" charset="0"/>
              </a:rPr>
              <a:t>5.2</a:t>
            </a:r>
            <a:r>
              <a:rPr lang="en-US" sz="1400" b="1" dirty="0">
                <a:latin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rPr>
              <a:t>Explain the following quote, taking into account the two questions:</a:t>
            </a:r>
            <a:endParaRPr lang="it-IT" sz="1400" dirty="0">
              <a:latin typeface="Times New Roman" panose="02020603050405020304" pitchFamily="18" charset="0"/>
              <a:cs typeface="Times New Roman" panose="02020603050405020304" pitchFamily="18" charset="0"/>
            </a:endParaRPr>
          </a:p>
          <a:p>
            <a:pPr algn="just">
              <a:lnSpc>
                <a:spcPct val="150000"/>
              </a:lnSpc>
            </a:pPr>
            <a:r>
              <a:rPr lang="en-US" sz="1400" dirty="0">
                <a:latin typeface="Times New Roman" panose="02020603050405020304" pitchFamily="18" charset="0"/>
                <a:cs typeface="Times New Roman" panose="02020603050405020304" pitchFamily="18" charset="0"/>
              </a:rPr>
              <a:t>1. What's Ralph's vision of the situation?</a:t>
            </a:r>
            <a:endParaRPr lang="it-IT" sz="1400" dirty="0">
              <a:latin typeface="Times New Roman" panose="02020603050405020304" pitchFamily="18" charset="0"/>
              <a:cs typeface="Times New Roman" panose="02020603050405020304" pitchFamily="18" charset="0"/>
            </a:endParaRPr>
          </a:p>
          <a:p>
            <a:pPr algn="just">
              <a:lnSpc>
                <a:spcPct val="150000"/>
              </a:lnSpc>
            </a:pPr>
            <a:r>
              <a:rPr lang="en-US" sz="1400" dirty="0">
                <a:latin typeface="Times New Roman" panose="02020603050405020304" pitchFamily="18" charset="0"/>
                <a:cs typeface="Times New Roman" panose="02020603050405020304" pitchFamily="18" charset="0"/>
              </a:rPr>
              <a:t>2. Why do you think that everything is falling apart?</a:t>
            </a:r>
            <a:r>
              <a:rPr lang="en-US" sz="1400" b="1" dirty="0">
                <a:latin typeface="Times New Roman" panose="02020603050405020304" pitchFamily="18" charset="0"/>
                <a:cs typeface="Times New Roman" panose="02020603050405020304" pitchFamily="18" charset="0"/>
              </a:rPr>
              <a:t> </a:t>
            </a:r>
            <a:endParaRPr lang="it-IT" sz="1400" dirty="0">
              <a:latin typeface="Times New Roman" panose="02020603050405020304" pitchFamily="18" charset="0"/>
              <a:cs typeface="Times New Roman" panose="02020603050405020304" pitchFamily="18" charset="0"/>
            </a:endParaRPr>
          </a:p>
          <a:p>
            <a:pPr algn="just">
              <a:lnSpc>
                <a:spcPct val="150000"/>
              </a:lnSpc>
            </a:pPr>
            <a:r>
              <a:rPr lang="en-US" sz="1400" dirty="0">
                <a:latin typeface="Times New Roman" panose="02020603050405020304" pitchFamily="18" charset="0"/>
                <a:cs typeface="Times New Roman" panose="02020603050405020304" pitchFamily="18" charset="0"/>
              </a:rPr>
              <a:t>"Things are breaking up. I don't understand why. We began well; we were happy. And then--" He moved the conch gently, looking beyond them at nothing, remembering the beastie, the snake, the fire, the talk of fear. "Then people started getting frightened“.</a:t>
            </a:r>
          </a:p>
          <a:p>
            <a:pPr algn="just">
              <a:lnSpc>
                <a:spcPct val="150000"/>
              </a:lnSpc>
            </a:pPr>
            <a:r>
              <a:rPr lang="en-US" sz="1400" b="1" dirty="0">
                <a:latin typeface="Times New Roman" panose="02020603050405020304" pitchFamily="18" charset="0"/>
                <a:cs typeface="Times New Roman" panose="02020603050405020304" pitchFamily="18" charset="0"/>
              </a:rPr>
              <a:t>Activity 6.  Prediction Time. </a:t>
            </a:r>
            <a:r>
              <a:rPr lang="en-US" sz="1400" dirty="0">
                <a:latin typeface="Times New Roman" panose="02020603050405020304" pitchFamily="18" charset="0"/>
                <a:cs typeface="Times New Roman" panose="02020603050405020304" pitchFamily="18" charset="0"/>
              </a:rPr>
              <a:t>Predict how their conflict will grow and what the consequences may be.</a:t>
            </a:r>
            <a:endParaRPr lang="it-IT" sz="1400" dirty="0">
              <a:latin typeface="Times New Roman" panose="02020603050405020304" pitchFamily="18" charset="0"/>
              <a:cs typeface="Times New Roman" panose="02020603050405020304" pitchFamily="18" charset="0"/>
            </a:endParaRPr>
          </a:p>
          <a:p>
            <a:pPr algn="just">
              <a:lnSpc>
                <a:spcPct val="150000"/>
              </a:lnSpc>
            </a:pPr>
            <a:endParaRPr lang="it-IT" sz="1400" dirty="0">
              <a:latin typeface="Times New Roman" panose="02020603050405020304" pitchFamily="18" charset="0"/>
              <a:cs typeface="Times New Roman" panose="02020603050405020304" pitchFamily="18" charset="0"/>
            </a:endParaRPr>
          </a:p>
          <a:p>
            <a:pPr algn="just">
              <a:lnSpc>
                <a:spcPct val="150000"/>
              </a:lnSpc>
            </a:pPr>
            <a:endParaRPr lang="it-IT" sz="1400" dirty="0">
              <a:latin typeface="Times New Roman" panose="02020603050405020304" pitchFamily="18" charset="0"/>
              <a:cs typeface="Times New Roman" panose="02020603050405020304" pitchFamily="18" charset="0"/>
            </a:endParaRPr>
          </a:p>
          <a:p>
            <a:pPr algn="just">
              <a:lnSpc>
                <a:spcPct val="150000"/>
              </a:lnSpc>
            </a:pPr>
            <a:endParaRPr lang="en-US" sz="1400" dirty="0">
              <a:latin typeface="Times New Roman" panose="02020603050405020304" pitchFamily="18" charset="0"/>
              <a:cs typeface="Times New Roman" panose="02020603050405020304" pitchFamily="18" charset="0"/>
            </a:endParaRPr>
          </a:p>
          <a:p>
            <a:pPr algn="just">
              <a:lnSpc>
                <a:spcPct val="150000"/>
              </a:lnSpc>
            </a:pPr>
            <a:endParaRPr lang="ro-RO" sz="1400" dirty="0">
              <a:latin typeface="Times New Roman" panose="02020603050405020304" pitchFamily="18" charset="0"/>
              <a:cs typeface="Times New Roman" panose="02020603050405020304" pitchFamily="18" charset="0"/>
            </a:endParaRPr>
          </a:p>
        </p:txBody>
      </p:sp>
      <p:sp>
        <p:nvSpPr>
          <p:cNvPr id="4" name="Footer Placeholder 3">
            <a:extLst>
              <a:ext uri="{FF2B5EF4-FFF2-40B4-BE49-F238E27FC236}">
                <a16:creationId xmlns:a16="http://schemas.microsoft.com/office/drawing/2014/main" id="{7E57D5AE-1F9B-4A2C-A5FB-A5C8E574C236}"/>
              </a:ext>
            </a:extLst>
          </p:cNvPr>
          <p:cNvSpPr>
            <a:spLocks noGrp="1"/>
          </p:cNvSpPr>
          <p:nvPr>
            <p:ph type="ftr" sz="quarter" idx="11"/>
          </p:nvPr>
        </p:nvSpPr>
        <p:spPr/>
        <p:txBody>
          <a:bodyPr/>
          <a:lstStyle/>
          <a:p>
            <a:pPr algn="ctr"/>
            <a:r>
              <a:rPr lang="ro-RO" dirty="0"/>
              <a:t>55</a:t>
            </a:r>
            <a:endParaRPr lang="it-IT" dirty="0"/>
          </a:p>
        </p:txBody>
      </p:sp>
    </p:spTree>
    <p:extLst>
      <p:ext uri="{BB962C8B-B14F-4D97-AF65-F5344CB8AC3E}">
        <p14:creationId xmlns:p14="http://schemas.microsoft.com/office/powerpoint/2010/main" val="3345893453"/>
      </p:ext>
    </p:extLst>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spd="slow" advClick="0" advTm="8000"/>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475656" y="116632"/>
            <a:ext cx="7560840" cy="6609310"/>
          </a:xfrm>
          <a:prstGeom prst="rect">
            <a:avLst/>
          </a:prstGeom>
          <a:noFill/>
        </p:spPr>
        <p:txBody>
          <a:bodyPr wrap="square" rtlCol="0">
            <a:spAutoFit/>
          </a:bodyPr>
          <a:lstStyle/>
          <a:p>
            <a:pPr algn="just">
              <a:lnSpc>
                <a:spcPct val="150000"/>
              </a:lnSpc>
            </a:pPr>
            <a:r>
              <a:rPr lang="en-US" sz="1400" b="1" dirty="0">
                <a:latin typeface="Times New Roman" panose="02020603050405020304" pitchFamily="18" charset="0"/>
                <a:cs typeface="Times New Roman" panose="02020603050405020304" pitchFamily="18" charset="0"/>
              </a:rPr>
              <a:t>Activity 7.  Role play - </a:t>
            </a:r>
            <a:r>
              <a:rPr lang="en-US" sz="1400" dirty="0">
                <a:latin typeface="Times New Roman" panose="02020603050405020304" pitchFamily="18" charset="0"/>
                <a:cs typeface="Times New Roman" panose="02020603050405020304" pitchFamily="18" charset="0"/>
              </a:rPr>
              <a:t>groups of 4.</a:t>
            </a:r>
            <a:endParaRPr lang="it-IT" sz="1400" dirty="0">
              <a:latin typeface="Times New Roman" panose="02020603050405020304" pitchFamily="18" charset="0"/>
              <a:cs typeface="Times New Roman" panose="02020603050405020304" pitchFamily="18" charset="0"/>
            </a:endParaRPr>
          </a:p>
          <a:p>
            <a:pPr algn="just">
              <a:lnSpc>
                <a:spcPct val="150000"/>
              </a:lnSpc>
            </a:pPr>
            <a:r>
              <a:rPr lang="en-US" sz="1400" dirty="0">
                <a:latin typeface="Times New Roman" panose="02020603050405020304" pitchFamily="18" charset="0"/>
                <a:cs typeface="Times New Roman" panose="02020603050405020304" pitchFamily="18" charset="0"/>
              </a:rPr>
              <a:t>Imagine you are Ralph, Jack, Piggy and Simon. Act like you have just landed on this deserted island. What would you do in this situation? Cooperate with the others by playing the characters given and acting like them.</a:t>
            </a:r>
          </a:p>
          <a:p>
            <a:pPr algn="just">
              <a:lnSpc>
                <a:spcPct val="150000"/>
              </a:lnSpc>
            </a:pPr>
            <a:endParaRPr lang="en-US" sz="1400" dirty="0">
              <a:latin typeface="Times New Roman" panose="02020603050405020304" pitchFamily="18" charset="0"/>
              <a:cs typeface="Times New Roman" panose="02020603050405020304" pitchFamily="18" charset="0"/>
            </a:endParaRPr>
          </a:p>
          <a:p>
            <a:pPr algn="just">
              <a:lnSpc>
                <a:spcPct val="150000"/>
              </a:lnSpc>
            </a:pPr>
            <a:r>
              <a:rPr lang="en-US" sz="1600" b="1" dirty="0">
                <a:latin typeface="Times New Roman" panose="02020603050405020304" pitchFamily="18" charset="0"/>
                <a:cs typeface="Times New Roman" panose="02020603050405020304" pitchFamily="18" charset="0"/>
              </a:rPr>
              <a:t>The 2nd sequence of techniques</a:t>
            </a:r>
          </a:p>
          <a:p>
            <a:pPr algn="just">
              <a:lnSpc>
                <a:spcPct val="150000"/>
              </a:lnSpc>
            </a:pPr>
            <a:endParaRPr lang="en-US" sz="1600" b="1" dirty="0">
              <a:latin typeface="Times New Roman" panose="02020603050405020304" pitchFamily="18" charset="0"/>
              <a:cs typeface="Times New Roman" panose="02020603050405020304" pitchFamily="18" charset="0"/>
            </a:endParaRPr>
          </a:p>
          <a:p>
            <a:pPr algn="just">
              <a:lnSpc>
                <a:spcPct val="150000"/>
              </a:lnSpc>
            </a:pPr>
            <a:r>
              <a:rPr lang="en-US" sz="1400" b="1" dirty="0">
                <a:latin typeface="Times New Roman" panose="02020603050405020304" pitchFamily="18" charset="0"/>
                <a:cs typeface="Times New Roman" panose="02020603050405020304" pitchFamily="18" charset="0"/>
              </a:rPr>
              <a:t>Comment</a:t>
            </a:r>
            <a:r>
              <a:rPr lang="en-US" sz="1400" dirty="0">
                <a:latin typeface="Times New Roman" panose="02020603050405020304" pitchFamily="18" charset="0"/>
                <a:cs typeface="Times New Roman" panose="02020603050405020304" pitchFamily="18" charset="0"/>
              </a:rPr>
              <a:t>: We can also name this chapter "Order vs. Chaos" because the more Ralph tries to maintain order, the  ruder and </a:t>
            </a:r>
            <a:r>
              <a:rPr lang="en-US" sz="1400" dirty="0" err="1">
                <a:latin typeface="Times New Roman" panose="02020603050405020304" pitchFamily="18" charset="0"/>
                <a:cs typeface="Times New Roman" panose="02020603050405020304" pitchFamily="18" charset="0"/>
              </a:rPr>
              <a:t>crueller</a:t>
            </a:r>
            <a:r>
              <a:rPr lang="en-US" sz="1400" dirty="0">
                <a:latin typeface="Times New Roman" panose="02020603050405020304" pitchFamily="18" charset="0"/>
                <a:cs typeface="Times New Roman" panose="02020603050405020304" pitchFamily="18" charset="0"/>
              </a:rPr>
              <a:t> Jack will become. Firstly, the boys think there is a beast that comes from water on the island, but then they are talking about being a ghost on the island and how afraid they are. </a:t>
            </a:r>
          </a:p>
          <a:p>
            <a:pPr algn="just">
              <a:lnSpc>
                <a:spcPct val="150000"/>
              </a:lnSpc>
            </a:pPr>
            <a:r>
              <a:rPr lang="en-US" sz="1400" dirty="0">
                <a:latin typeface="Times New Roman" panose="02020603050405020304" pitchFamily="18" charset="0"/>
                <a:cs typeface="Times New Roman" panose="02020603050405020304" pitchFamily="18" charset="0"/>
              </a:rPr>
              <a:t>Simon says, “…maybe there is a beast…What I mean is…maybe it’s only us.”, line, which in fact points at </a:t>
            </a:r>
            <a:r>
              <a:rPr lang="en-US" sz="1400" dirty="0" err="1">
                <a:latin typeface="Times New Roman" panose="02020603050405020304" pitchFamily="18" charset="0"/>
                <a:cs typeface="Times New Roman" panose="02020603050405020304" pitchFamily="18" charset="0"/>
              </a:rPr>
              <a:t>dehumanisation</a:t>
            </a:r>
            <a:r>
              <a:rPr lang="en-US" sz="1400" dirty="0">
                <a:latin typeface="Times New Roman" panose="02020603050405020304" pitchFamily="18" charset="0"/>
                <a:cs typeface="Times New Roman" panose="02020603050405020304" pitchFamily="18" charset="0"/>
              </a:rPr>
              <a:t>. The boys forget to be humans, every single boy is on his own, and they only want to survive, even if this means turning against the others.</a:t>
            </a:r>
          </a:p>
          <a:p>
            <a:pPr algn="just">
              <a:lnSpc>
                <a:spcPct val="150000"/>
              </a:lnSpc>
            </a:pPr>
            <a:r>
              <a:rPr lang="en-US" sz="1400" dirty="0">
                <a:latin typeface="Times New Roman" panose="02020603050405020304" pitchFamily="18" charset="0"/>
                <a:cs typeface="Times New Roman" panose="02020603050405020304" pitchFamily="18" charset="0"/>
              </a:rPr>
              <a:t>The monster on the island is imagined by the younger boys and by the fear that they can feel every single moment. It becomes apparent they should worry about the monsters within each of them.</a:t>
            </a:r>
          </a:p>
          <a:p>
            <a:pPr algn="just">
              <a:lnSpc>
                <a:spcPct val="150000"/>
              </a:lnSpc>
            </a:pPr>
            <a:r>
              <a:rPr lang="en-US" sz="1400" dirty="0">
                <a:latin typeface="Times New Roman" panose="02020603050405020304" pitchFamily="18" charset="0"/>
                <a:cs typeface="Times New Roman" panose="02020603050405020304" pitchFamily="18" charset="0"/>
              </a:rPr>
              <a:t>The main idea of the chapter is presented by the conflict between the rules that Ralph tries to set up while he learns to be a good leader who can make rules and can establish tasks that everyone will respect, and the disorder that Jack provokes through the prevalence of savage instincts.</a:t>
            </a:r>
            <a:endParaRPr lang="en-US" sz="1400" b="1" dirty="0">
              <a:latin typeface="Times New Roman" panose="02020603050405020304" pitchFamily="18" charset="0"/>
              <a:cs typeface="Times New Roman" panose="02020603050405020304" pitchFamily="18" charset="0"/>
            </a:endParaRPr>
          </a:p>
          <a:p>
            <a:pPr algn="just">
              <a:lnSpc>
                <a:spcPct val="150000"/>
              </a:lnSpc>
            </a:pPr>
            <a:endParaRPr lang="en-US" sz="1400" dirty="0">
              <a:latin typeface="Times New Roman" panose="02020603050405020304" pitchFamily="18" charset="0"/>
              <a:cs typeface="Times New Roman" panose="02020603050405020304" pitchFamily="18" charset="0"/>
            </a:endParaRPr>
          </a:p>
          <a:p>
            <a:pPr algn="just">
              <a:lnSpc>
                <a:spcPct val="150000"/>
              </a:lnSpc>
            </a:pPr>
            <a:r>
              <a:rPr lang="en-US" sz="1400" dirty="0">
                <a:latin typeface="Times New Roman" panose="02020603050405020304" pitchFamily="18" charset="0"/>
                <a:cs typeface="Times New Roman" panose="02020603050405020304" pitchFamily="18" charset="0"/>
              </a:rPr>
              <a:t>	</a:t>
            </a:r>
            <a:endParaRPr lang="it-IT" sz="1400" dirty="0">
              <a:latin typeface="Times New Roman" panose="02020603050405020304" pitchFamily="18" charset="0"/>
              <a:cs typeface="Times New Roman" panose="02020603050405020304" pitchFamily="18" charset="0"/>
            </a:endParaRPr>
          </a:p>
        </p:txBody>
      </p:sp>
      <p:sp>
        <p:nvSpPr>
          <p:cNvPr id="4" name="Footer Placeholder 3">
            <a:extLst>
              <a:ext uri="{FF2B5EF4-FFF2-40B4-BE49-F238E27FC236}">
                <a16:creationId xmlns:a16="http://schemas.microsoft.com/office/drawing/2014/main" id="{01EA29C4-B372-4840-8CB3-B44587643A4F}"/>
              </a:ext>
            </a:extLst>
          </p:cNvPr>
          <p:cNvSpPr>
            <a:spLocks noGrp="1"/>
          </p:cNvSpPr>
          <p:nvPr>
            <p:ph type="ftr" sz="quarter" idx="11"/>
          </p:nvPr>
        </p:nvSpPr>
        <p:spPr/>
        <p:txBody>
          <a:bodyPr/>
          <a:lstStyle/>
          <a:p>
            <a:pPr algn="ctr"/>
            <a:r>
              <a:rPr lang="ro-RO" dirty="0"/>
              <a:t>56</a:t>
            </a:r>
            <a:endParaRPr lang="it-IT" dirty="0"/>
          </a:p>
        </p:txBody>
      </p:sp>
    </p:spTree>
    <p:extLst>
      <p:ext uri="{BB962C8B-B14F-4D97-AF65-F5344CB8AC3E}">
        <p14:creationId xmlns:p14="http://schemas.microsoft.com/office/powerpoint/2010/main" val="1883652067"/>
      </p:ext>
    </p:extLst>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spd="slow" advClick="0" advTm="80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79B76A8-DFD1-4FA9-B9E6-5850B05F815A}"/>
              </a:ext>
            </a:extLst>
          </p:cNvPr>
          <p:cNvPicPr>
            <a:picLocks noChangeAspect="1"/>
          </p:cNvPicPr>
          <p:nvPr/>
        </p:nvPicPr>
        <p:blipFill>
          <a:blip r:embed="rId2"/>
          <a:stretch>
            <a:fillRect/>
          </a:stretch>
        </p:blipFill>
        <p:spPr>
          <a:xfrm>
            <a:off x="6444208" y="120331"/>
            <a:ext cx="2353594" cy="1639559"/>
          </a:xfrm>
          <a:prstGeom prst="rect">
            <a:avLst/>
          </a:prstGeom>
        </p:spPr>
      </p:pic>
      <p:sp>
        <p:nvSpPr>
          <p:cNvPr id="11" name="Rectangle 10">
            <a:extLst>
              <a:ext uri="{FF2B5EF4-FFF2-40B4-BE49-F238E27FC236}">
                <a16:creationId xmlns:a16="http://schemas.microsoft.com/office/drawing/2014/main" id="{5256EED6-19BE-4B44-A05C-3122B101BFFD}"/>
              </a:ext>
            </a:extLst>
          </p:cNvPr>
          <p:cNvSpPr/>
          <p:nvPr/>
        </p:nvSpPr>
        <p:spPr>
          <a:xfrm>
            <a:off x="1340421" y="161863"/>
            <a:ext cx="4940154" cy="2677656"/>
          </a:xfrm>
          <a:prstGeom prst="rect">
            <a:avLst/>
          </a:prstGeom>
        </p:spPr>
        <p:txBody>
          <a:bodyPr wrap="square">
            <a:spAutoFit/>
          </a:bodyPr>
          <a:lstStyle/>
          <a:p>
            <a:r>
              <a:rPr lang="en-US" sz="1400" dirty="0">
                <a:latin typeface="Times New Roman" panose="02020603050405020304" pitchFamily="18" charset="0"/>
                <a:cs typeface="Times New Roman" panose="02020603050405020304" pitchFamily="18" charset="0"/>
              </a:rPr>
              <a:t>John Michael Green (born August 24th 1977) is an American author, vlogger, writer, producer, actor, editor and educator. In 2014, Green was included in Time magazine's list of ‘The 100 Most Influential People in the World’ and his novel “Paper Towns” debuted in international cinema. Aside from being a novelist, Green is also well known for his YouTube ventures. In 2007 he launched the </a:t>
            </a:r>
            <a:r>
              <a:rPr lang="en-US" sz="1400" dirty="0" err="1">
                <a:latin typeface="Times New Roman" panose="02020603050405020304" pitchFamily="18" charset="0"/>
                <a:cs typeface="Times New Roman" panose="02020603050405020304" pitchFamily="18" charset="0"/>
              </a:rPr>
              <a:t>VlogBrothers</a:t>
            </a:r>
            <a:r>
              <a:rPr lang="en-US" sz="1400" dirty="0">
                <a:latin typeface="Times New Roman" panose="02020603050405020304" pitchFamily="18" charset="0"/>
                <a:cs typeface="Times New Roman" panose="02020603050405020304" pitchFamily="18" charset="0"/>
              </a:rPr>
              <a:t> channel with his brother, Hank Green. Since then, John and Hank have launched events such as Project for Awesome and </a:t>
            </a:r>
            <a:r>
              <a:rPr lang="en-US" sz="1400" dirty="0" err="1">
                <a:latin typeface="Times New Roman" panose="02020603050405020304" pitchFamily="18" charset="0"/>
                <a:cs typeface="Times New Roman" panose="02020603050405020304" pitchFamily="18" charset="0"/>
              </a:rPr>
              <a:t>VidCon</a:t>
            </a:r>
            <a:r>
              <a:rPr lang="en-US" sz="1400" dirty="0">
                <a:latin typeface="Times New Roman" panose="02020603050405020304" pitchFamily="18" charset="0"/>
                <a:cs typeface="Times New Roman" panose="02020603050405020304" pitchFamily="18" charset="0"/>
              </a:rPr>
              <a:t> and created a total of 11 online series, including Crash Course, an educational channel teaching Literature, History, and Science, later joined by fourteen other courses.</a:t>
            </a:r>
            <a:endParaRPr lang="ro-RO" sz="1400" dirty="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A72CB880-107A-423E-B852-A42B5E87F870}"/>
              </a:ext>
            </a:extLst>
          </p:cNvPr>
          <p:cNvSpPr txBox="1"/>
          <p:nvPr/>
        </p:nvSpPr>
        <p:spPr>
          <a:xfrm>
            <a:off x="6506775" y="1934246"/>
            <a:ext cx="2304256" cy="307777"/>
          </a:xfrm>
          <a:prstGeom prst="rect">
            <a:avLst/>
          </a:prstGeom>
          <a:noFill/>
        </p:spPr>
        <p:txBody>
          <a:bodyPr wrap="square" rtlCol="0">
            <a:spAutoFit/>
          </a:bodyPr>
          <a:lstStyle/>
          <a:p>
            <a:r>
              <a:rPr lang="ro-RO" sz="1400" dirty="0">
                <a:latin typeface="Times New Roman" panose="02020603050405020304" pitchFamily="18" charset="0"/>
                <a:cs typeface="Times New Roman" panose="02020603050405020304" pitchFamily="18" charset="0"/>
              </a:rPr>
              <a:t>John Michael Green </a:t>
            </a:r>
          </a:p>
        </p:txBody>
      </p:sp>
      <p:sp>
        <p:nvSpPr>
          <p:cNvPr id="3" name="Rectangle 2">
            <a:extLst>
              <a:ext uri="{FF2B5EF4-FFF2-40B4-BE49-F238E27FC236}">
                <a16:creationId xmlns:a16="http://schemas.microsoft.com/office/drawing/2014/main" id="{04CB1B8E-0F92-4921-9D9D-CC6A98388299}"/>
              </a:ext>
            </a:extLst>
          </p:cNvPr>
          <p:cNvSpPr/>
          <p:nvPr/>
        </p:nvSpPr>
        <p:spPr>
          <a:xfrm>
            <a:off x="1408039" y="2835732"/>
            <a:ext cx="4872536" cy="1600438"/>
          </a:xfrm>
          <a:prstGeom prst="rect">
            <a:avLst/>
          </a:prstGeom>
        </p:spPr>
        <p:txBody>
          <a:bodyPr wrap="square">
            <a:spAutoFit/>
          </a:bodyPr>
          <a:lstStyle/>
          <a:p>
            <a:r>
              <a:rPr lang="en-US" sz="1400" b="1" dirty="0">
                <a:latin typeface="Times New Roman" panose="02020603050405020304" pitchFamily="18" charset="0"/>
                <a:cs typeface="Times New Roman" panose="02020603050405020304" pitchFamily="18" charset="0"/>
              </a:rPr>
              <a:t>Activity 3. Reading and understanding the content</a:t>
            </a:r>
          </a:p>
          <a:p>
            <a:endParaRPr lang="ro-RO" sz="1400" b="1"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The youngsters were asked to identify the most significant passages, to convey their feelings and to underline the sentences that affected them more.</a:t>
            </a:r>
          </a:p>
          <a:p>
            <a:endParaRPr lang="en-US" sz="1400" dirty="0">
              <a:latin typeface="Times New Roman" panose="02020603050405020304" pitchFamily="18" charset="0"/>
              <a:cs typeface="Times New Roman" panose="02020603050405020304" pitchFamily="18" charset="0"/>
            </a:endParaRPr>
          </a:p>
          <a:p>
            <a:r>
              <a:rPr lang="en-US" sz="1400" b="1" dirty="0">
                <a:latin typeface="Times New Roman" panose="02020603050405020304" pitchFamily="18" charset="0"/>
                <a:cs typeface="Times New Roman" panose="02020603050405020304" pitchFamily="18" charset="0"/>
              </a:rPr>
              <a:t>Activity 4</a:t>
            </a:r>
            <a:r>
              <a:rPr lang="en-US" sz="1400" dirty="0">
                <a:latin typeface="Times New Roman" panose="02020603050405020304" pitchFamily="18" charset="0"/>
                <a:cs typeface="Times New Roman" panose="02020603050405020304" pitchFamily="18" charset="0"/>
              </a:rPr>
              <a:t>. </a:t>
            </a:r>
            <a:r>
              <a:rPr lang="en-US" sz="1400" b="1" dirty="0">
                <a:latin typeface="Times New Roman" panose="02020603050405020304" pitchFamily="18" charset="0"/>
                <a:cs typeface="Times New Roman" panose="02020603050405020304" pitchFamily="18" charset="0"/>
              </a:rPr>
              <a:t>Identifying the main characters and their roles</a:t>
            </a:r>
            <a:endParaRPr lang="en-US" sz="1400"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2AB683E5-0A8E-4474-AFDB-19957D104840}"/>
              </a:ext>
            </a:extLst>
          </p:cNvPr>
          <p:cNvPicPr>
            <a:picLocks noChangeAspect="1"/>
          </p:cNvPicPr>
          <p:nvPr/>
        </p:nvPicPr>
        <p:blipFill>
          <a:blip r:embed="rId3"/>
          <a:stretch>
            <a:fillRect/>
          </a:stretch>
        </p:blipFill>
        <p:spPr>
          <a:xfrm>
            <a:off x="6193423" y="2206219"/>
            <a:ext cx="2843808" cy="2092235"/>
          </a:xfrm>
          <a:prstGeom prst="rect">
            <a:avLst/>
          </a:prstGeom>
        </p:spPr>
      </p:pic>
      <p:pic>
        <p:nvPicPr>
          <p:cNvPr id="5" name="Picture 4">
            <a:extLst>
              <a:ext uri="{FF2B5EF4-FFF2-40B4-BE49-F238E27FC236}">
                <a16:creationId xmlns:a16="http://schemas.microsoft.com/office/drawing/2014/main" id="{3C1341CA-B543-4342-9BD2-CD98749FC77C}"/>
              </a:ext>
            </a:extLst>
          </p:cNvPr>
          <p:cNvPicPr>
            <a:picLocks noChangeAspect="1"/>
          </p:cNvPicPr>
          <p:nvPr/>
        </p:nvPicPr>
        <p:blipFill>
          <a:blip r:embed="rId4"/>
          <a:stretch>
            <a:fillRect/>
          </a:stretch>
        </p:blipFill>
        <p:spPr>
          <a:xfrm>
            <a:off x="1819250" y="4433759"/>
            <a:ext cx="7217981" cy="1641497"/>
          </a:xfrm>
          <a:prstGeom prst="rect">
            <a:avLst/>
          </a:prstGeom>
        </p:spPr>
      </p:pic>
      <p:sp>
        <p:nvSpPr>
          <p:cNvPr id="6" name="Footer Placeholder 5">
            <a:extLst>
              <a:ext uri="{FF2B5EF4-FFF2-40B4-BE49-F238E27FC236}">
                <a16:creationId xmlns:a16="http://schemas.microsoft.com/office/drawing/2014/main" id="{9AD4860E-C396-4E14-8BB2-EFF2488EA3CD}"/>
              </a:ext>
            </a:extLst>
          </p:cNvPr>
          <p:cNvSpPr>
            <a:spLocks noGrp="1"/>
          </p:cNvSpPr>
          <p:nvPr>
            <p:ph type="ftr" sz="quarter" idx="11"/>
          </p:nvPr>
        </p:nvSpPr>
        <p:spPr/>
        <p:txBody>
          <a:bodyPr/>
          <a:lstStyle/>
          <a:p>
            <a:pPr algn="ctr"/>
            <a:r>
              <a:rPr lang="ro-RO" dirty="0"/>
              <a:t>3</a:t>
            </a:r>
            <a:endParaRPr lang="it-IT" dirty="0"/>
          </a:p>
        </p:txBody>
      </p:sp>
    </p:spTree>
    <p:extLst>
      <p:ext uri="{BB962C8B-B14F-4D97-AF65-F5344CB8AC3E}">
        <p14:creationId xmlns:p14="http://schemas.microsoft.com/office/powerpoint/2010/main" val="1479717589"/>
      </p:ext>
    </p:extLst>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spd="slow" advClick="0" advTm="8000"/>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403648" y="116632"/>
            <a:ext cx="7560840" cy="6193811"/>
          </a:xfrm>
          <a:prstGeom prst="rect">
            <a:avLst/>
          </a:prstGeom>
          <a:noFill/>
        </p:spPr>
        <p:txBody>
          <a:bodyPr wrap="square" rtlCol="0">
            <a:spAutoFit/>
          </a:bodyPr>
          <a:lstStyle/>
          <a:p>
            <a:pPr algn="just">
              <a:lnSpc>
                <a:spcPct val="150000"/>
              </a:lnSpc>
            </a:pPr>
            <a:r>
              <a:rPr lang="en-US" sz="1400" dirty="0">
                <a:latin typeface="Times New Roman" panose="02020603050405020304" pitchFamily="18" charset="0"/>
                <a:cs typeface="Times New Roman" panose="02020603050405020304" pitchFamily="18" charset="0"/>
              </a:rPr>
              <a:t> Jake asks "Am I a hunter or am I not?"</a:t>
            </a:r>
            <a:endParaRPr lang="en-US" sz="1400" b="1" dirty="0">
              <a:latin typeface="Times New Roman" panose="02020603050405020304" pitchFamily="18" charset="0"/>
              <a:cs typeface="Times New Roman" panose="02020603050405020304" pitchFamily="18" charset="0"/>
            </a:endParaRPr>
          </a:p>
          <a:p>
            <a:pPr algn="just">
              <a:lnSpc>
                <a:spcPct val="150000"/>
              </a:lnSpc>
            </a:pPr>
            <a:r>
              <a:rPr lang="en-US" sz="1400" b="1" dirty="0">
                <a:latin typeface="Times New Roman" panose="02020603050405020304" pitchFamily="18" charset="0"/>
                <a:cs typeface="Times New Roman" panose="02020603050405020304" pitchFamily="18" charset="0"/>
              </a:rPr>
              <a:t>Activity 1.  Activities on the text.</a:t>
            </a:r>
            <a:endParaRPr lang="it-IT" sz="1400" b="1" dirty="0">
              <a:latin typeface="Times New Roman" panose="02020603050405020304" pitchFamily="18" charset="0"/>
              <a:cs typeface="Times New Roman" panose="02020603050405020304" pitchFamily="18" charset="0"/>
            </a:endParaRPr>
          </a:p>
          <a:p>
            <a:pPr algn="just">
              <a:lnSpc>
                <a:spcPct val="150000"/>
              </a:lnSpc>
            </a:pPr>
            <a:r>
              <a:rPr lang="en-US" sz="1400" dirty="0">
                <a:latin typeface="Times New Roman" panose="02020603050405020304" pitchFamily="18" charset="0"/>
                <a:cs typeface="Times New Roman" panose="02020603050405020304" pitchFamily="18" charset="0"/>
              </a:rPr>
              <a:t>1.1 Pair Work. Discuss the question: If you were in this situation presented by chapter 5, would you act like Ralph or like Jack? Explain your answer. Make comparisons.</a:t>
            </a:r>
            <a:endParaRPr lang="it-IT" sz="1400" dirty="0">
              <a:latin typeface="Times New Roman" panose="02020603050405020304" pitchFamily="18" charset="0"/>
              <a:cs typeface="Times New Roman" panose="02020603050405020304" pitchFamily="18" charset="0"/>
            </a:endParaRPr>
          </a:p>
          <a:p>
            <a:pPr algn="just">
              <a:lnSpc>
                <a:spcPct val="150000"/>
              </a:lnSpc>
            </a:pPr>
            <a:r>
              <a:rPr lang="en-US" sz="1400" dirty="0">
                <a:latin typeface="Times New Roman" panose="02020603050405020304" pitchFamily="18" charset="0"/>
                <a:cs typeface="Times New Roman" panose="02020603050405020304" pitchFamily="18" charset="0"/>
              </a:rPr>
              <a:t>1.2 Choose the right answer:</a:t>
            </a:r>
            <a:endParaRPr lang="it-IT" sz="1400" dirty="0">
              <a:latin typeface="Times New Roman" panose="02020603050405020304" pitchFamily="18" charset="0"/>
              <a:cs typeface="Times New Roman" panose="02020603050405020304" pitchFamily="18" charset="0"/>
            </a:endParaRPr>
          </a:p>
          <a:p>
            <a:pPr algn="just">
              <a:lnSpc>
                <a:spcPct val="150000"/>
              </a:lnSpc>
            </a:pPr>
            <a:r>
              <a:rPr lang="en-US" sz="1400" dirty="0">
                <a:latin typeface="Times New Roman" panose="02020603050405020304" pitchFamily="18" charset="0"/>
                <a:cs typeface="Times New Roman" panose="02020603050405020304" pitchFamily="18" charset="0"/>
              </a:rPr>
              <a:t>1. Who said this: "I've been alone. By myself  I went, thinking what's what. I know what we need. An assembly to put things straight. And first of all, I'm speaking." ?</a:t>
            </a:r>
            <a:endParaRPr lang="it-IT" sz="1400" dirty="0">
              <a:latin typeface="Times New Roman" panose="02020603050405020304" pitchFamily="18" charset="0"/>
              <a:cs typeface="Times New Roman" panose="02020603050405020304" pitchFamily="18" charset="0"/>
            </a:endParaRPr>
          </a:p>
          <a:p>
            <a:pPr algn="just">
              <a:lnSpc>
                <a:spcPct val="150000"/>
              </a:lnSpc>
            </a:pPr>
            <a:r>
              <a:rPr lang="en-US" sz="1400" dirty="0">
                <a:latin typeface="Times New Roman" panose="02020603050405020304" pitchFamily="18" charset="0"/>
                <a:cs typeface="Times New Roman" panose="02020603050405020304" pitchFamily="18" charset="0"/>
              </a:rPr>
              <a:t>a) Piggy</a:t>
            </a:r>
            <a:r>
              <a:rPr lang="it-IT" sz="1400" dirty="0">
                <a:latin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rPr>
              <a:t>b) Ralph</a:t>
            </a:r>
            <a:r>
              <a:rPr lang="it-IT" sz="1400" dirty="0">
                <a:latin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rPr>
              <a:t>c) Jack</a:t>
            </a:r>
            <a:r>
              <a:rPr lang="it-IT" sz="1400" dirty="0">
                <a:latin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rPr>
              <a:t>d) Simon</a:t>
            </a:r>
            <a:endParaRPr lang="it-IT" sz="1400" dirty="0">
              <a:latin typeface="Times New Roman" panose="02020603050405020304" pitchFamily="18" charset="0"/>
              <a:cs typeface="Times New Roman" panose="02020603050405020304" pitchFamily="18" charset="0"/>
            </a:endParaRPr>
          </a:p>
          <a:p>
            <a:pPr algn="just">
              <a:lnSpc>
                <a:spcPct val="150000"/>
              </a:lnSpc>
            </a:pPr>
            <a:r>
              <a:rPr lang="en-US" sz="1400" dirty="0">
                <a:latin typeface="Times New Roman" panose="02020603050405020304" pitchFamily="18" charset="0"/>
                <a:cs typeface="Times New Roman" panose="02020603050405020304" pitchFamily="18" charset="0"/>
              </a:rPr>
              <a:t>2. Jack is constantly fighting. "Who cares what you believe,….?”:</a:t>
            </a:r>
            <a:endParaRPr lang="it-IT" sz="1400" dirty="0">
              <a:latin typeface="Times New Roman" panose="02020603050405020304" pitchFamily="18" charset="0"/>
              <a:cs typeface="Times New Roman" panose="02020603050405020304" pitchFamily="18" charset="0"/>
            </a:endParaRPr>
          </a:p>
          <a:p>
            <a:pPr algn="just">
              <a:lnSpc>
                <a:spcPct val="150000"/>
              </a:lnSpc>
            </a:pPr>
            <a:r>
              <a:rPr lang="it-IT" sz="1400" dirty="0">
                <a:latin typeface="Times New Roman" panose="02020603050405020304" pitchFamily="18" charset="0"/>
                <a:cs typeface="Times New Roman" panose="02020603050405020304" pitchFamily="18" charset="0"/>
              </a:rPr>
              <a:t>a) Simon   b) Percival     c) Maurice   </a:t>
            </a:r>
            <a:r>
              <a:rPr lang="en-US" sz="1400" dirty="0">
                <a:latin typeface="Times New Roman" panose="02020603050405020304" pitchFamily="18" charset="0"/>
                <a:cs typeface="Times New Roman" panose="02020603050405020304" pitchFamily="18" charset="0"/>
              </a:rPr>
              <a:t>d) Piggy</a:t>
            </a:r>
            <a:endParaRPr lang="it-IT" sz="1400" dirty="0">
              <a:latin typeface="Times New Roman" panose="02020603050405020304" pitchFamily="18" charset="0"/>
              <a:cs typeface="Times New Roman" panose="02020603050405020304" pitchFamily="18" charset="0"/>
            </a:endParaRPr>
          </a:p>
          <a:p>
            <a:pPr algn="just">
              <a:lnSpc>
                <a:spcPct val="150000"/>
              </a:lnSpc>
            </a:pPr>
            <a:r>
              <a:rPr lang="en-US" sz="1400" dirty="0">
                <a:latin typeface="Times New Roman" panose="02020603050405020304" pitchFamily="18" charset="0"/>
                <a:cs typeface="Times New Roman" panose="02020603050405020304" pitchFamily="18" charset="0"/>
              </a:rPr>
              <a:t>3. When the boys were thinking about a ghost on the island, Piggy said something like:</a:t>
            </a:r>
            <a:endParaRPr lang="it-IT" sz="1400" dirty="0">
              <a:latin typeface="Times New Roman" panose="02020603050405020304" pitchFamily="18" charset="0"/>
              <a:cs typeface="Times New Roman" panose="02020603050405020304" pitchFamily="18" charset="0"/>
            </a:endParaRPr>
          </a:p>
          <a:p>
            <a:pPr algn="just">
              <a:lnSpc>
                <a:spcPct val="150000"/>
              </a:lnSpc>
            </a:pPr>
            <a:r>
              <a:rPr lang="en-US" sz="1400" dirty="0">
                <a:latin typeface="Times New Roman" panose="02020603050405020304" pitchFamily="18" charset="0"/>
                <a:cs typeface="Times New Roman" panose="02020603050405020304" pitchFamily="18" charset="0"/>
              </a:rPr>
              <a:t>a) "Then I was frightened and I woke up. And was outside the shelter by myself in the dark and the twisty things had gone away."</a:t>
            </a:r>
            <a:endParaRPr lang="it-IT" sz="1400" dirty="0">
              <a:latin typeface="Times New Roman" panose="02020603050405020304" pitchFamily="18" charset="0"/>
              <a:cs typeface="Times New Roman" panose="02020603050405020304" pitchFamily="18" charset="0"/>
            </a:endParaRPr>
          </a:p>
          <a:p>
            <a:pPr algn="just">
              <a:lnSpc>
                <a:spcPct val="150000"/>
              </a:lnSpc>
            </a:pPr>
            <a:r>
              <a:rPr lang="en-US" sz="1400" dirty="0">
                <a:latin typeface="Times New Roman" panose="02020603050405020304" pitchFamily="18" charset="0"/>
                <a:cs typeface="Times New Roman" panose="02020603050405020304" pitchFamily="18" charset="0"/>
              </a:rPr>
              <a:t>b) "Last night I had a dream, a horrid dream, fighting with things. I was outside the shelter by myself, fighting with things, those twisty things in the trees.“</a:t>
            </a:r>
          </a:p>
          <a:p>
            <a:pPr algn="just">
              <a:lnSpc>
                <a:spcPct val="150000"/>
              </a:lnSpc>
            </a:pPr>
            <a:r>
              <a:rPr lang="en-US" sz="1400" dirty="0">
                <a:latin typeface="Times New Roman" panose="02020603050405020304" pitchFamily="18" charset="0"/>
                <a:cs typeface="Times New Roman" panose="02020603050405020304" pitchFamily="18" charset="0"/>
              </a:rPr>
              <a:t>c) "And I was frightened and started to call out for Ralph and then I saw something moving among the trees, something big and horrid."</a:t>
            </a:r>
          </a:p>
          <a:p>
            <a:pPr algn="just">
              <a:lnSpc>
                <a:spcPct val="150000"/>
              </a:lnSpc>
            </a:pPr>
            <a:r>
              <a:rPr lang="en-US" sz="1400" dirty="0">
                <a:latin typeface="Times New Roman" panose="02020603050405020304" pitchFamily="18" charset="0"/>
                <a:cs typeface="Times New Roman" panose="02020603050405020304" pitchFamily="18" charset="0"/>
              </a:rPr>
              <a:t>d) "I don't believe in no ghosts--ever!"</a:t>
            </a:r>
          </a:p>
          <a:p>
            <a:pPr algn="just">
              <a:lnSpc>
                <a:spcPct val="150000"/>
              </a:lnSpc>
            </a:pPr>
            <a:r>
              <a:rPr lang="en-US" sz="1400" dirty="0">
                <a:latin typeface="Times New Roman" panose="02020603050405020304" pitchFamily="18" charset="0"/>
                <a:cs typeface="Times New Roman" panose="02020603050405020304" pitchFamily="18" charset="0"/>
              </a:rPr>
              <a:t> </a:t>
            </a:r>
            <a:endParaRPr lang="it-IT" sz="1400" dirty="0">
              <a:latin typeface="Times New Roman" panose="02020603050405020304" pitchFamily="18" charset="0"/>
              <a:cs typeface="Times New Roman" panose="02020603050405020304" pitchFamily="18" charset="0"/>
            </a:endParaRPr>
          </a:p>
        </p:txBody>
      </p:sp>
      <p:sp>
        <p:nvSpPr>
          <p:cNvPr id="4" name="Footer Placeholder 3">
            <a:extLst>
              <a:ext uri="{FF2B5EF4-FFF2-40B4-BE49-F238E27FC236}">
                <a16:creationId xmlns:a16="http://schemas.microsoft.com/office/drawing/2014/main" id="{75843423-025D-4A87-BF1B-419E99756683}"/>
              </a:ext>
            </a:extLst>
          </p:cNvPr>
          <p:cNvSpPr>
            <a:spLocks noGrp="1"/>
          </p:cNvSpPr>
          <p:nvPr>
            <p:ph type="ftr" sz="quarter" idx="11"/>
          </p:nvPr>
        </p:nvSpPr>
        <p:spPr/>
        <p:txBody>
          <a:bodyPr/>
          <a:lstStyle/>
          <a:p>
            <a:pPr algn="ctr"/>
            <a:r>
              <a:rPr lang="ro-RO" dirty="0"/>
              <a:t>57</a:t>
            </a:r>
            <a:endParaRPr lang="it-IT" dirty="0"/>
          </a:p>
        </p:txBody>
      </p:sp>
    </p:spTree>
    <p:extLst>
      <p:ext uri="{BB962C8B-B14F-4D97-AF65-F5344CB8AC3E}">
        <p14:creationId xmlns:p14="http://schemas.microsoft.com/office/powerpoint/2010/main" val="1174961764"/>
      </p:ext>
    </p:extLst>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spd="slow" advClick="0" advTm="8000"/>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B118D94-6CDC-4F08-8DD9-55E7A48AA67B}"/>
              </a:ext>
            </a:extLst>
          </p:cNvPr>
          <p:cNvSpPr/>
          <p:nvPr/>
        </p:nvSpPr>
        <p:spPr>
          <a:xfrm>
            <a:off x="1331640" y="116632"/>
            <a:ext cx="7704857" cy="5547481"/>
          </a:xfrm>
          <a:prstGeom prst="rect">
            <a:avLst/>
          </a:prstGeom>
        </p:spPr>
        <p:txBody>
          <a:bodyPr wrap="square">
            <a:spAutoFit/>
          </a:bodyPr>
          <a:lstStyle/>
          <a:p>
            <a:pPr algn="just">
              <a:lnSpc>
                <a:spcPct val="150000"/>
              </a:lnSpc>
            </a:pPr>
            <a:r>
              <a:rPr lang="en-US" sz="1400" b="1" dirty="0">
                <a:latin typeface="Times New Roman" panose="02020603050405020304" pitchFamily="18" charset="0"/>
                <a:cs typeface="Times New Roman" panose="02020603050405020304" pitchFamily="18" charset="0"/>
              </a:rPr>
              <a:t>Answers: </a:t>
            </a:r>
            <a:r>
              <a:rPr lang="en-US" sz="1400" dirty="0">
                <a:latin typeface="Times New Roman" panose="02020603050405020304" pitchFamily="18" charset="0"/>
                <a:cs typeface="Times New Roman" panose="02020603050405020304" pitchFamily="18" charset="0"/>
              </a:rPr>
              <a:t>1.b; 2.d; 3.d </a:t>
            </a:r>
          </a:p>
          <a:p>
            <a:pPr algn="just">
              <a:lnSpc>
                <a:spcPct val="150000"/>
              </a:lnSpc>
            </a:pPr>
            <a:r>
              <a:rPr lang="en-US" sz="1400" dirty="0">
                <a:latin typeface="Times New Roman" panose="02020603050405020304" pitchFamily="18" charset="0"/>
                <a:cs typeface="Times New Roman" panose="02020603050405020304" pitchFamily="18" charset="0"/>
              </a:rPr>
              <a:t>1.3 Read the following excerpts from chapter 5 and add suffixes or prefixes to the words in the brackets so that each of them should be correct in the context.</a:t>
            </a:r>
          </a:p>
          <a:p>
            <a:pPr algn="just">
              <a:lnSpc>
                <a:spcPct val="150000"/>
              </a:lnSpc>
            </a:pPr>
            <a:r>
              <a:rPr lang="en-US" sz="1400" dirty="0">
                <a:latin typeface="Times New Roman" panose="02020603050405020304" pitchFamily="18" charset="0"/>
                <a:cs typeface="Times New Roman" panose="02020603050405020304" pitchFamily="18" charset="0"/>
              </a:rPr>
              <a:t> a) Ralph lifted the conch and peered into the gloom. The  (1. LIGHT)……… thing was the pale beach. Surely the littluns were nearer? Yes—there was no doubt about it, they were huddled into a tight knot of bodies in the central grass. A flurry of wind made the palms talk and the noise (2 SEEM)……. very loud now that (3… DARK)……and silence made it so (4 NOTICE)……. Two grey trunks rubbed each other with an evil speaking that no one had noticed by day.</a:t>
            </a:r>
          </a:p>
          <a:p>
            <a:pPr algn="just">
              <a:lnSpc>
                <a:spcPct val="150000"/>
              </a:lnSpc>
            </a:pPr>
            <a:r>
              <a:rPr lang="en-US" sz="1400" b="1" dirty="0">
                <a:latin typeface="Times New Roman" panose="02020603050405020304" pitchFamily="18" charset="0"/>
                <a:cs typeface="Times New Roman" panose="02020603050405020304" pitchFamily="18" charset="0"/>
              </a:rPr>
              <a:t>Answers: </a:t>
            </a:r>
            <a:r>
              <a:rPr lang="en-US" sz="1400" dirty="0">
                <a:latin typeface="Times New Roman" panose="02020603050405020304" pitchFamily="18" charset="0"/>
                <a:cs typeface="Times New Roman" panose="02020603050405020304" pitchFamily="18" charset="0"/>
              </a:rPr>
              <a:t>1.LIGHTEST; 2. SEEMED; 3. DARKNESS;  4. NOTICEABLE</a:t>
            </a:r>
          </a:p>
          <a:p>
            <a:pPr algn="just">
              <a:lnSpc>
                <a:spcPct val="150000"/>
              </a:lnSpc>
            </a:pPr>
            <a:r>
              <a:rPr lang="en-US" sz="1400" dirty="0">
                <a:latin typeface="Times New Roman" panose="02020603050405020304" pitchFamily="18" charset="0"/>
                <a:cs typeface="Times New Roman" panose="02020603050405020304" pitchFamily="18" charset="0"/>
              </a:rPr>
              <a:t>b) At that he walked faster, a ware all at once of (1. URGENT)……and the declining sun and a little wind created by his speed that breathed about his face. This wind pressed his grey shirt (2 AGAIN).…..his chest so that he noticed--in this new mood of comprehension—how the folds were stiff like cardboard, and unpleasant; noticed too how the frayed edges of his shorts were making an (3. COMFORT)...., pink area on the front of his thighs. With a convulsion of the mind, Ralph discovered dirt and decay, understood how much he disliked perpetually flicking the tangled hair out of his eyes, and at last, when the sun was gone, rolling (4. NOISE)…to rest among dry leaves. At that he began to trot.</a:t>
            </a:r>
            <a:endParaRPr lang="it-IT" sz="1400" dirty="0">
              <a:latin typeface="Times New Roman" panose="02020603050405020304" pitchFamily="18" charset="0"/>
              <a:cs typeface="Times New Roman" panose="02020603050405020304" pitchFamily="18" charset="0"/>
            </a:endParaRPr>
          </a:p>
          <a:p>
            <a:pPr algn="just">
              <a:lnSpc>
                <a:spcPct val="150000"/>
              </a:lnSpc>
            </a:pPr>
            <a:r>
              <a:rPr lang="en-US" sz="1400" dirty="0">
                <a:latin typeface="Times New Roman" panose="02020603050405020304" pitchFamily="18" charset="0"/>
                <a:cs typeface="Times New Roman" panose="02020603050405020304" pitchFamily="18" charset="0"/>
              </a:rPr>
              <a:t> </a:t>
            </a:r>
            <a:r>
              <a:rPr lang="en-US" sz="1400" b="1" dirty="0">
                <a:latin typeface="Times New Roman" panose="02020603050405020304" pitchFamily="18" charset="0"/>
                <a:cs typeface="Times New Roman" panose="02020603050405020304" pitchFamily="18" charset="0"/>
              </a:rPr>
              <a:t>Answers</a:t>
            </a:r>
            <a:r>
              <a:rPr lang="en-US" sz="1400" dirty="0">
                <a:latin typeface="Times New Roman" panose="02020603050405020304" pitchFamily="18" charset="0"/>
                <a:cs typeface="Times New Roman" panose="02020603050405020304" pitchFamily="18" charset="0"/>
              </a:rPr>
              <a:t>: 1.URGENCY; 2.AGAINST; 3.UNCONFORTABLE; 4.NOISILY</a:t>
            </a:r>
            <a:endParaRPr lang="it-IT" sz="1400" dirty="0">
              <a:latin typeface="Times New Roman" panose="02020603050405020304" pitchFamily="18" charset="0"/>
              <a:cs typeface="Times New Roman" panose="02020603050405020304" pitchFamily="18" charset="0"/>
            </a:endParaRPr>
          </a:p>
        </p:txBody>
      </p:sp>
      <p:sp>
        <p:nvSpPr>
          <p:cNvPr id="4" name="Footer Placeholder 3">
            <a:extLst>
              <a:ext uri="{FF2B5EF4-FFF2-40B4-BE49-F238E27FC236}">
                <a16:creationId xmlns:a16="http://schemas.microsoft.com/office/drawing/2014/main" id="{952DF0E2-2668-4F00-A638-37FB65C5854A}"/>
              </a:ext>
            </a:extLst>
          </p:cNvPr>
          <p:cNvSpPr>
            <a:spLocks noGrp="1"/>
          </p:cNvSpPr>
          <p:nvPr>
            <p:ph type="ftr" sz="quarter" idx="11"/>
          </p:nvPr>
        </p:nvSpPr>
        <p:spPr/>
        <p:txBody>
          <a:bodyPr/>
          <a:lstStyle/>
          <a:p>
            <a:pPr algn="ctr"/>
            <a:r>
              <a:rPr lang="ro-RO" dirty="0"/>
              <a:t>58</a:t>
            </a:r>
            <a:endParaRPr lang="it-IT" dirty="0"/>
          </a:p>
        </p:txBody>
      </p:sp>
    </p:spTree>
    <p:extLst>
      <p:ext uri="{BB962C8B-B14F-4D97-AF65-F5344CB8AC3E}">
        <p14:creationId xmlns:p14="http://schemas.microsoft.com/office/powerpoint/2010/main" val="1716895412"/>
      </p:ext>
    </p:extLst>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spd="slow" advClick="0" advTm="8000"/>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403648" y="116632"/>
            <a:ext cx="7632848" cy="6148093"/>
          </a:xfrm>
          <a:prstGeom prst="rect">
            <a:avLst/>
          </a:prstGeom>
          <a:noFill/>
        </p:spPr>
        <p:txBody>
          <a:bodyPr wrap="square" rtlCol="0">
            <a:spAutoFit/>
          </a:bodyPr>
          <a:lstStyle/>
          <a:p>
            <a:pPr>
              <a:lnSpc>
                <a:spcPct val="150000"/>
              </a:lnSpc>
            </a:pPr>
            <a:r>
              <a:rPr lang="en-US" sz="1050" dirty="0">
                <a:latin typeface="Arial Narrow" panose="020B0606020202030204" pitchFamily="34" charset="0"/>
              </a:rPr>
              <a:t> </a:t>
            </a:r>
            <a:endParaRPr lang="it-IT" sz="1050" dirty="0">
              <a:latin typeface="Arial Narrow" panose="020B0606020202030204" pitchFamily="34" charset="0"/>
            </a:endParaRPr>
          </a:p>
          <a:p>
            <a:pPr algn="just">
              <a:lnSpc>
                <a:spcPct val="150000"/>
              </a:lnSpc>
            </a:pPr>
            <a:r>
              <a:rPr lang="en-US" sz="1400" b="1" dirty="0">
                <a:latin typeface="Times New Roman" panose="02020603050405020304" pitchFamily="18" charset="0"/>
                <a:cs typeface="Times New Roman" panose="02020603050405020304" pitchFamily="18" charset="0"/>
              </a:rPr>
              <a:t>Activity 2. </a:t>
            </a:r>
            <a:r>
              <a:rPr lang="en-US" sz="1400" dirty="0">
                <a:latin typeface="Times New Roman" panose="02020603050405020304" pitchFamily="18" charset="0"/>
                <a:cs typeface="Times New Roman" panose="02020603050405020304" pitchFamily="18" charset="0"/>
              </a:rPr>
              <a:t>Give your opinion on the following. Use relevant arguments to sustain your idea.</a:t>
            </a:r>
            <a:endParaRPr lang="it-IT" sz="1400" dirty="0">
              <a:latin typeface="Times New Roman" panose="02020603050405020304" pitchFamily="18" charset="0"/>
              <a:cs typeface="Times New Roman" panose="02020603050405020304" pitchFamily="18" charset="0"/>
            </a:endParaRPr>
          </a:p>
          <a:p>
            <a:pPr algn="just">
              <a:lnSpc>
                <a:spcPct val="150000"/>
              </a:lnSpc>
            </a:pPr>
            <a:r>
              <a:rPr lang="en-US" sz="1400" dirty="0">
                <a:latin typeface="Times New Roman" panose="02020603050405020304" pitchFamily="18" charset="0"/>
                <a:cs typeface="Times New Roman" panose="02020603050405020304" pitchFamily="18" charset="0"/>
              </a:rPr>
              <a:t>1.How do you think you would react if you were the leader of the group and “a monster” attacked  you?</a:t>
            </a:r>
            <a:endParaRPr lang="it-IT" sz="1400" dirty="0">
              <a:latin typeface="Times New Roman" panose="02020603050405020304" pitchFamily="18" charset="0"/>
              <a:cs typeface="Times New Roman" panose="02020603050405020304" pitchFamily="18" charset="0"/>
            </a:endParaRPr>
          </a:p>
          <a:p>
            <a:pPr lvl="0" algn="just">
              <a:lnSpc>
                <a:spcPct val="150000"/>
              </a:lnSpc>
            </a:pPr>
            <a:r>
              <a:rPr lang="en-US" sz="1400" dirty="0">
                <a:latin typeface="Times New Roman" panose="02020603050405020304" pitchFamily="18" charset="0"/>
                <a:cs typeface="Times New Roman" panose="02020603050405020304" pitchFamily="18" charset="0"/>
              </a:rPr>
              <a:t>2. What is your opinion about </a:t>
            </a:r>
            <a:r>
              <a:rPr lang="en-US" sz="1400" dirty="0" err="1">
                <a:latin typeface="Times New Roman" panose="02020603050405020304" pitchFamily="18" charset="0"/>
                <a:cs typeface="Times New Roman" panose="02020603050405020304" pitchFamily="18" charset="0"/>
              </a:rPr>
              <a:t>dehumanisation</a:t>
            </a:r>
            <a:r>
              <a:rPr lang="en-US" sz="1400" dirty="0">
                <a:latin typeface="Times New Roman" panose="02020603050405020304" pitchFamily="18" charset="0"/>
                <a:cs typeface="Times New Roman" panose="02020603050405020304" pitchFamily="18" charset="0"/>
              </a:rPr>
              <a:t>? What would you do to solve that? </a:t>
            </a:r>
            <a:endParaRPr lang="it-IT" sz="1400" dirty="0">
              <a:latin typeface="Times New Roman" panose="02020603050405020304" pitchFamily="18" charset="0"/>
              <a:cs typeface="Times New Roman" panose="02020603050405020304" pitchFamily="18" charset="0"/>
            </a:endParaRPr>
          </a:p>
          <a:p>
            <a:pPr lvl="0" algn="just">
              <a:lnSpc>
                <a:spcPct val="150000"/>
              </a:lnSpc>
            </a:pPr>
            <a:r>
              <a:rPr lang="en-US" sz="1400" dirty="0">
                <a:latin typeface="Times New Roman" panose="02020603050405020304" pitchFamily="18" charset="0"/>
                <a:cs typeface="Times New Roman" panose="02020603050405020304" pitchFamily="18" charset="0"/>
              </a:rPr>
              <a:t>3. Do you think it is good to lead a group when you have the belief that nothing is going to stop you?</a:t>
            </a:r>
            <a:endParaRPr lang="it-IT" sz="1400" dirty="0">
              <a:latin typeface="Times New Roman" panose="02020603050405020304" pitchFamily="18" charset="0"/>
              <a:cs typeface="Times New Roman" panose="02020603050405020304" pitchFamily="18" charset="0"/>
            </a:endParaRPr>
          </a:p>
          <a:p>
            <a:pPr algn="just">
              <a:lnSpc>
                <a:spcPct val="150000"/>
              </a:lnSpc>
            </a:pPr>
            <a:r>
              <a:rPr lang="en-US" sz="1400" b="1" dirty="0">
                <a:latin typeface="Times New Roman" panose="02020603050405020304" pitchFamily="18" charset="0"/>
                <a:cs typeface="Times New Roman" panose="02020603050405020304" pitchFamily="18" charset="0"/>
              </a:rPr>
              <a:t>Activity 3. </a:t>
            </a:r>
            <a:r>
              <a:rPr lang="en-US" sz="1400" dirty="0">
                <a:latin typeface="Times New Roman" panose="02020603050405020304" pitchFamily="18" charset="0"/>
                <a:cs typeface="Times New Roman" panose="02020603050405020304" pitchFamily="18" charset="0"/>
              </a:rPr>
              <a:t>Based on what you learn from this chapter, write an essay with the following  introduction: "All this I meant to say. Now I've said it. You voted me for chief. Now you do what I say” (150-200 words)</a:t>
            </a:r>
          </a:p>
          <a:p>
            <a:pPr algn="just">
              <a:lnSpc>
                <a:spcPct val="150000"/>
              </a:lnSpc>
            </a:pPr>
            <a:endParaRPr lang="en-US" sz="1400" dirty="0">
              <a:latin typeface="Times New Roman" panose="02020603050405020304" pitchFamily="18" charset="0"/>
              <a:cs typeface="Times New Roman" panose="02020603050405020304" pitchFamily="18" charset="0"/>
            </a:endParaRPr>
          </a:p>
          <a:p>
            <a:pPr algn="just">
              <a:lnSpc>
                <a:spcPct val="150000"/>
              </a:lnSpc>
            </a:pPr>
            <a:r>
              <a:rPr lang="en-US" b="1" dirty="0">
                <a:latin typeface="Times New Roman" panose="02020603050405020304" pitchFamily="18" charset="0"/>
                <a:cs typeface="Times New Roman" panose="02020603050405020304" pitchFamily="18" charset="0"/>
              </a:rPr>
              <a:t>Chapter 6. Beast from Air</a:t>
            </a:r>
          </a:p>
          <a:p>
            <a:pPr algn="just">
              <a:lnSpc>
                <a:spcPct val="150000"/>
              </a:lnSpc>
            </a:pPr>
            <a:endParaRPr lang="en-US" b="1" dirty="0">
              <a:latin typeface="Times New Roman" panose="02020603050405020304" pitchFamily="18" charset="0"/>
              <a:cs typeface="Times New Roman" panose="02020603050405020304" pitchFamily="18" charset="0"/>
            </a:endParaRPr>
          </a:p>
          <a:p>
            <a:pPr algn="just">
              <a:lnSpc>
                <a:spcPct val="150000"/>
              </a:lnSpc>
            </a:pPr>
            <a:r>
              <a:rPr lang="en-US" sz="1600" b="1" dirty="0">
                <a:latin typeface="Times New Roman" panose="02020603050405020304" pitchFamily="18" charset="0"/>
                <a:cs typeface="Times New Roman" panose="02020603050405020304" pitchFamily="18" charset="0"/>
              </a:rPr>
              <a:t>The 1</a:t>
            </a:r>
            <a:r>
              <a:rPr lang="en-US" sz="1600" b="1" baseline="30000" dirty="0">
                <a:latin typeface="Times New Roman" panose="02020603050405020304" pitchFamily="18" charset="0"/>
                <a:cs typeface="Times New Roman" panose="02020603050405020304" pitchFamily="18" charset="0"/>
              </a:rPr>
              <a:t>st</a:t>
            </a:r>
            <a:r>
              <a:rPr lang="en-US" sz="1600" b="1" dirty="0">
                <a:latin typeface="Times New Roman" panose="02020603050405020304" pitchFamily="18" charset="0"/>
                <a:cs typeface="Times New Roman" panose="02020603050405020304" pitchFamily="18" charset="0"/>
              </a:rPr>
              <a:t> sequence of techniques</a:t>
            </a:r>
          </a:p>
          <a:p>
            <a:pPr algn="just">
              <a:lnSpc>
                <a:spcPct val="150000"/>
              </a:lnSpc>
            </a:pPr>
            <a:endParaRPr lang="en-US" sz="1600" b="1" dirty="0">
              <a:latin typeface="Times New Roman" panose="02020603050405020304" pitchFamily="18" charset="0"/>
              <a:cs typeface="Times New Roman" panose="02020603050405020304" pitchFamily="18" charset="0"/>
            </a:endParaRPr>
          </a:p>
          <a:p>
            <a:pPr algn="just">
              <a:lnSpc>
                <a:spcPct val="150000"/>
              </a:lnSpc>
            </a:pPr>
            <a:r>
              <a:rPr lang="en-US" sz="1400" b="1" dirty="0">
                <a:latin typeface="Times New Roman" panose="02020603050405020304" pitchFamily="18" charset="0"/>
                <a:cs typeface="Times New Roman" panose="02020603050405020304" pitchFamily="18" charset="0"/>
              </a:rPr>
              <a:t>Activity 1.  Prediction Activity</a:t>
            </a:r>
            <a:endParaRPr lang="en-US" sz="1400" dirty="0">
              <a:latin typeface="Times New Roman" panose="02020603050405020304" pitchFamily="18" charset="0"/>
              <a:cs typeface="Times New Roman" panose="02020603050405020304" pitchFamily="18" charset="0"/>
            </a:endParaRPr>
          </a:p>
          <a:p>
            <a:pPr algn="just">
              <a:lnSpc>
                <a:spcPct val="150000"/>
              </a:lnSpc>
            </a:pPr>
            <a:r>
              <a:rPr lang="en-US" sz="1400" dirty="0">
                <a:latin typeface="Times New Roman" panose="02020603050405020304" pitchFamily="18" charset="0"/>
                <a:cs typeface="Times New Roman" panose="02020603050405020304" pitchFamily="18" charset="0"/>
              </a:rPr>
              <a:t>1.1 The teacher asks the students to predict what the beast from the title might be.</a:t>
            </a:r>
          </a:p>
          <a:p>
            <a:pPr algn="just">
              <a:lnSpc>
                <a:spcPct val="150000"/>
              </a:lnSpc>
            </a:pPr>
            <a:r>
              <a:rPr lang="en-US" sz="1400" dirty="0">
                <a:latin typeface="Times New Roman" panose="02020603050405020304" pitchFamily="18" charset="0"/>
                <a:cs typeface="Times New Roman" panose="02020603050405020304" pitchFamily="18" charset="0"/>
              </a:rPr>
              <a:t>1.2 The students are given some words or phrases from an excerpt and in groups they will predict what happens.</a:t>
            </a:r>
          </a:p>
          <a:p>
            <a:pPr algn="just">
              <a:lnSpc>
                <a:spcPct val="150000"/>
              </a:lnSpc>
            </a:pPr>
            <a:endParaRPr lang="it-IT" b="1" dirty="0">
              <a:latin typeface="Times New Roman" panose="02020603050405020304" pitchFamily="18" charset="0"/>
              <a:cs typeface="Times New Roman" panose="02020603050405020304" pitchFamily="18" charset="0"/>
            </a:endParaRPr>
          </a:p>
        </p:txBody>
      </p:sp>
      <p:sp>
        <p:nvSpPr>
          <p:cNvPr id="4" name="Footer Placeholder 3">
            <a:extLst>
              <a:ext uri="{FF2B5EF4-FFF2-40B4-BE49-F238E27FC236}">
                <a16:creationId xmlns:a16="http://schemas.microsoft.com/office/drawing/2014/main" id="{54151DE1-42BD-47E2-B336-47B860EEC9AA}"/>
              </a:ext>
            </a:extLst>
          </p:cNvPr>
          <p:cNvSpPr>
            <a:spLocks noGrp="1"/>
          </p:cNvSpPr>
          <p:nvPr>
            <p:ph type="ftr" sz="quarter" idx="11"/>
          </p:nvPr>
        </p:nvSpPr>
        <p:spPr/>
        <p:txBody>
          <a:bodyPr/>
          <a:lstStyle/>
          <a:p>
            <a:pPr algn="ctr"/>
            <a:r>
              <a:rPr lang="ro-RO" dirty="0"/>
              <a:t>59</a:t>
            </a:r>
            <a:endParaRPr lang="it-IT" dirty="0"/>
          </a:p>
        </p:txBody>
      </p:sp>
    </p:spTree>
    <p:extLst>
      <p:ext uri="{BB962C8B-B14F-4D97-AF65-F5344CB8AC3E}">
        <p14:creationId xmlns:p14="http://schemas.microsoft.com/office/powerpoint/2010/main" val="659751097"/>
      </p:ext>
    </p:extLst>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spd="slow" advClick="0" advTm="8000"/>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asellaDiTesto 7"/>
          <p:cNvSpPr txBox="1"/>
          <p:nvPr/>
        </p:nvSpPr>
        <p:spPr>
          <a:xfrm>
            <a:off x="1259632" y="116632"/>
            <a:ext cx="7738337" cy="5870646"/>
          </a:xfrm>
          <a:prstGeom prst="rect">
            <a:avLst/>
          </a:prstGeom>
          <a:noFill/>
        </p:spPr>
        <p:txBody>
          <a:bodyPr wrap="square" rtlCol="0">
            <a:spAutoFit/>
          </a:bodyPr>
          <a:lstStyle/>
          <a:p>
            <a:pPr algn="just">
              <a:lnSpc>
                <a:spcPct val="150000"/>
              </a:lnSpc>
            </a:pPr>
            <a:r>
              <a:rPr lang="en-US" sz="1400" dirty="0">
                <a:latin typeface="Times New Roman" panose="02020603050405020304" pitchFamily="18" charset="0"/>
                <a:cs typeface="Times New Roman" panose="02020603050405020304" pitchFamily="18" charset="0"/>
              </a:rPr>
              <a:t>The words are: horizon, path of light, lights, moved fast, battle, bright explosion, darkness, parachute, dangling limbs, wind the mountain-side, tangle and festoon, shattered rocks, the figure bows forward</a:t>
            </a:r>
          </a:p>
          <a:p>
            <a:pPr algn="just">
              <a:lnSpc>
                <a:spcPct val="150000"/>
              </a:lnSpc>
            </a:pPr>
            <a:r>
              <a:rPr lang="en-US" sz="1400" dirty="0">
                <a:latin typeface="Times New Roman" panose="02020603050405020304" pitchFamily="18" charset="0"/>
                <a:cs typeface="Times New Roman" panose="02020603050405020304" pitchFamily="18" charset="0"/>
              </a:rPr>
              <a:t>The students read their short compositions.</a:t>
            </a:r>
            <a:endParaRPr lang="en-US" sz="1400" b="1" dirty="0">
              <a:latin typeface="Times New Roman" panose="02020603050405020304" pitchFamily="18" charset="0"/>
              <a:cs typeface="Times New Roman" panose="02020603050405020304" pitchFamily="18" charset="0"/>
            </a:endParaRPr>
          </a:p>
          <a:p>
            <a:pPr algn="just">
              <a:lnSpc>
                <a:spcPct val="150000"/>
              </a:lnSpc>
            </a:pPr>
            <a:r>
              <a:rPr lang="en-US" sz="1400" b="1" dirty="0">
                <a:latin typeface="Times New Roman" panose="02020603050405020304" pitchFamily="18" charset="0"/>
                <a:cs typeface="Times New Roman" panose="02020603050405020304" pitchFamily="18" charset="0"/>
              </a:rPr>
              <a:t>Activity 2. </a:t>
            </a:r>
          </a:p>
          <a:p>
            <a:pPr algn="just">
              <a:lnSpc>
                <a:spcPct val="150000"/>
              </a:lnSpc>
            </a:pPr>
            <a:r>
              <a:rPr lang="en-US" sz="1400" dirty="0">
                <a:latin typeface="Times New Roman" panose="02020603050405020304" pitchFamily="18" charset="0"/>
                <a:cs typeface="Times New Roman" panose="02020603050405020304" pitchFamily="18" charset="0"/>
              </a:rPr>
              <a:t>2.1 </a:t>
            </a:r>
            <a:r>
              <a:rPr lang="en-US" sz="1400" b="1" dirty="0">
                <a:latin typeface="Times New Roman" panose="02020603050405020304" pitchFamily="18" charset="0"/>
                <a:cs typeface="Times New Roman" panose="02020603050405020304" pitchFamily="18" charset="0"/>
              </a:rPr>
              <a:t>Checking predictions</a:t>
            </a:r>
            <a:r>
              <a:rPr lang="it-IT" sz="1400" b="1" dirty="0">
                <a:latin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rPr>
              <a:t> Read the text below and tell if your predictions were right.</a:t>
            </a:r>
            <a:endParaRPr lang="it-IT" sz="1400" dirty="0">
              <a:latin typeface="Times New Roman" panose="02020603050405020304" pitchFamily="18" charset="0"/>
              <a:cs typeface="Times New Roman" panose="02020603050405020304" pitchFamily="18" charset="0"/>
            </a:endParaRPr>
          </a:p>
          <a:p>
            <a:pPr algn="just">
              <a:lnSpc>
                <a:spcPct val="150000"/>
              </a:lnSpc>
            </a:pPr>
            <a:r>
              <a:rPr lang="en-GB" sz="1400" dirty="0">
                <a:latin typeface="Times New Roman" panose="02020603050405020304" pitchFamily="18" charset="0"/>
                <a:cs typeface="Times New Roman" panose="02020603050405020304" pitchFamily="18" charset="0"/>
              </a:rPr>
              <a:t>‘A sliver of moon rose over the horizon, hardly large enough to make a path of light even when it sat right down on the water; but there were other lights in the sky, that moved fast, winked, or went out, though not even a faint popping came down from the battle fought at ten miles' height. But a sign came down from the world of grownups, though at the time there was no child awake to read it. There was a sudden bright explosion and corkscrew trail across the sky; then darkness again and stars. There was a speck above the island, a figure dropping swiftly beneath a parachute, a figure that hung with dangling limbs. The changing winds of various altitudes took the figure where they would. Then, three miles up, the wind steadied and bore it in a descending curve round the sky and swept it in a great slant across the reef and the lagoon toward the mountain. The figure fell and crumpled among the blue flowers of the mountain-side, but now there was a gentle breeze at this height too and the parachute flopped and banged and pulled. So the figure, with feet that dragged behind it, slid up the mountain. Yard by yard, puff by puff, the breeze hauled the figure through the blue flowers, over the boulders and red stones, till it lay huddled among the shattered rocks of the mountain-top. </a:t>
            </a:r>
            <a:endParaRPr lang="it-IT" sz="1400" dirty="0">
              <a:latin typeface="Times New Roman" panose="02020603050405020304" pitchFamily="18" charset="0"/>
              <a:cs typeface="Times New Roman" panose="02020603050405020304" pitchFamily="18" charset="0"/>
            </a:endParaRPr>
          </a:p>
        </p:txBody>
      </p:sp>
      <p:sp>
        <p:nvSpPr>
          <p:cNvPr id="3" name="Footer Placeholder 2">
            <a:extLst>
              <a:ext uri="{FF2B5EF4-FFF2-40B4-BE49-F238E27FC236}">
                <a16:creationId xmlns:a16="http://schemas.microsoft.com/office/drawing/2014/main" id="{A9BA6B4F-EEE9-4FF6-9136-E3FB7DD4A08B}"/>
              </a:ext>
            </a:extLst>
          </p:cNvPr>
          <p:cNvSpPr>
            <a:spLocks noGrp="1"/>
          </p:cNvSpPr>
          <p:nvPr>
            <p:ph type="ftr" sz="quarter" idx="11"/>
          </p:nvPr>
        </p:nvSpPr>
        <p:spPr/>
        <p:txBody>
          <a:bodyPr/>
          <a:lstStyle/>
          <a:p>
            <a:pPr algn="ctr"/>
            <a:r>
              <a:rPr lang="ro-RO" dirty="0"/>
              <a:t>60</a:t>
            </a:r>
            <a:endParaRPr lang="it-IT" dirty="0"/>
          </a:p>
        </p:txBody>
      </p:sp>
    </p:spTree>
    <p:extLst>
      <p:ext uri="{BB962C8B-B14F-4D97-AF65-F5344CB8AC3E}">
        <p14:creationId xmlns:p14="http://schemas.microsoft.com/office/powerpoint/2010/main" val="1531407610"/>
      </p:ext>
    </p:extLst>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spd="slow" advClick="0" advTm="8000"/>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77BED61-2B55-47F0-B43C-070B88B16BF2}"/>
              </a:ext>
            </a:extLst>
          </p:cNvPr>
          <p:cNvSpPr>
            <a:spLocks noGrp="1"/>
          </p:cNvSpPr>
          <p:nvPr>
            <p:ph type="ftr" sz="quarter" idx="11"/>
          </p:nvPr>
        </p:nvSpPr>
        <p:spPr/>
        <p:txBody>
          <a:bodyPr/>
          <a:lstStyle/>
          <a:p>
            <a:pPr algn="ctr"/>
            <a:r>
              <a:rPr lang="ro-RO" dirty="0"/>
              <a:t>61</a:t>
            </a:r>
            <a:endParaRPr lang="it-IT" dirty="0"/>
          </a:p>
        </p:txBody>
      </p:sp>
      <p:sp>
        <p:nvSpPr>
          <p:cNvPr id="3" name="Rectangle 2">
            <a:extLst>
              <a:ext uri="{FF2B5EF4-FFF2-40B4-BE49-F238E27FC236}">
                <a16:creationId xmlns:a16="http://schemas.microsoft.com/office/drawing/2014/main" id="{33D91CEC-D2E0-4208-B698-13B7FE08AE7A}"/>
              </a:ext>
            </a:extLst>
          </p:cNvPr>
          <p:cNvSpPr/>
          <p:nvPr/>
        </p:nvSpPr>
        <p:spPr>
          <a:xfrm>
            <a:off x="1403648" y="143677"/>
            <a:ext cx="7632848" cy="6193811"/>
          </a:xfrm>
          <a:prstGeom prst="rect">
            <a:avLst/>
          </a:prstGeom>
        </p:spPr>
        <p:txBody>
          <a:bodyPr wrap="square">
            <a:spAutoFit/>
          </a:bodyPr>
          <a:lstStyle/>
          <a:p>
            <a:pPr lvl="0" algn="just">
              <a:lnSpc>
                <a:spcPct val="150000"/>
              </a:lnSpc>
            </a:pPr>
            <a:r>
              <a:rPr lang="en-GB" sz="1400" dirty="0">
                <a:solidFill>
                  <a:prstClr val="black"/>
                </a:solidFill>
                <a:latin typeface="Times New Roman" panose="02020603050405020304" pitchFamily="18" charset="0"/>
                <a:cs typeface="Times New Roman" panose="02020603050405020304" pitchFamily="18" charset="0"/>
              </a:rPr>
              <a:t>Here the breeze was fitful and allowed the strings of the parachute to tangle and festoon; and the figure sat, its helmeted head between its knees, held by a complication of lines. When the breeze blew, the lines would strain taut and some accident of this pull lifted </a:t>
            </a:r>
            <a:endParaRPr lang="it-IT" sz="1400" dirty="0">
              <a:solidFill>
                <a:prstClr val="black"/>
              </a:solidFill>
              <a:latin typeface="Times New Roman" panose="02020603050405020304" pitchFamily="18" charset="0"/>
              <a:cs typeface="Times New Roman" panose="02020603050405020304" pitchFamily="18" charset="0"/>
            </a:endParaRPr>
          </a:p>
          <a:p>
            <a:pPr lvl="0" algn="just">
              <a:lnSpc>
                <a:spcPct val="150000"/>
              </a:lnSpc>
            </a:pPr>
            <a:r>
              <a:rPr lang="en-GB" sz="1400" dirty="0">
                <a:solidFill>
                  <a:prstClr val="black"/>
                </a:solidFill>
                <a:latin typeface="Times New Roman" panose="02020603050405020304" pitchFamily="18" charset="0"/>
                <a:cs typeface="Times New Roman" panose="02020603050405020304" pitchFamily="18" charset="0"/>
              </a:rPr>
              <a:t>the head and chest upright so that the figure seemed to peer across the brow of the mountain. </a:t>
            </a:r>
            <a:endParaRPr lang="it-IT" sz="1400" dirty="0">
              <a:solidFill>
                <a:prstClr val="black"/>
              </a:solidFill>
              <a:latin typeface="Times New Roman" panose="02020603050405020304" pitchFamily="18" charset="0"/>
              <a:cs typeface="Times New Roman" panose="02020603050405020304" pitchFamily="18" charset="0"/>
            </a:endParaRPr>
          </a:p>
          <a:p>
            <a:pPr lvl="0" algn="just">
              <a:lnSpc>
                <a:spcPct val="150000"/>
              </a:lnSpc>
            </a:pPr>
            <a:r>
              <a:rPr lang="en-GB" sz="1400" dirty="0">
                <a:solidFill>
                  <a:prstClr val="black"/>
                </a:solidFill>
                <a:latin typeface="Times New Roman" panose="02020603050405020304" pitchFamily="18" charset="0"/>
                <a:cs typeface="Times New Roman" panose="02020603050405020304" pitchFamily="18" charset="0"/>
              </a:rPr>
              <a:t>Then, each time the wind dropped, the lines would slacken and the figure bow forward again, sinking its head between its knees. </a:t>
            </a:r>
            <a:r>
              <a:rPr lang="en-US" sz="1400" dirty="0">
                <a:solidFill>
                  <a:prstClr val="black"/>
                </a:solidFill>
                <a:latin typeface="Times New Roman" panose="02020603050405020304" pitchFamily="18" charset="0"/>
                <a:cs typeface="Times New Roman" panose="02020603050405020304" pitchFamily="18" charset="0"/>
              </a:rPr>
              <a:t>So as the stars moved across the sky, the figure sat on the </a:t>
            </a:r>
          </a:p>
          <a:p>
            <a:pPr lvl="0" algn="just">
              <a:lnSpc>
                <a:spcPct val="150000"/>
              </a:lnSpc>
            </a:pPr>
            <a:r>
              <a:rPr lang="en-US" sz="1400" dirty="0">
                <a:solidFill>
                  <a:prstClr val="black"/>
                </a:solidFill>
                <a:latin typeface="Times New Roman" panose="02020603050405020304" pitchFamily="18" charset="0"/>
                <a:cs typeface="Times New Roman" panose="02020603050405020304" pitchFamily="18" charset="0"/>
              </a:rPr>
              <a:t>mountain-top and bowed and sank and bowed again.’</a:t>
            </a:r>
          </a:p>
          <a:p>
            <a:pPr algn="just">
              <a:lnSpc>
                <a:spcPct val="150000"/>
              </a:lnSpc>
            </a:pPr>
            <a:r>
              <a:rPr lang="en-US" sz="1400" b="1" dirty="0">
                <a:latin typeface="Times New Roman" panose="02020603050405020304" pitchFamily="18" charset="0"/>
                <a:cs typeface="Times New Roman" panose="02020603050405020304" pitchFamily="18" charset="0"/>
              </a:rPr>
              <a:t>2.2 Pair Work.  </a:t>
            </a:r>
          </a:p>
          <a:p>
            <a:pPr algn="just">
              <a:lnSpc>
                <a:spcPct val="150000"/>
              </a:lnSpc>
            </a:pPr>
            <a:r>
              <a:rPr lang="en-US" sz="1400" dirty="0">
                <a:latin typeface="Times New Roman" panose="02020603050405020304" pitchFamily="18" charset="0"/>
                <a:cs typeface="Times New Roman" panose="02020603050405020304" pitchFamily="18" charset="0"/>
              </a:rPr>
              <a:t>1. Tell what the general atmosphere in the selected text is.</a:t>
            </a:r>
          </a:p>
          <a:p>
            <a:pPr algn="just">
              <a:lnSpc>
                <a:spcPct val="150000"/>
              </a:lnSpc>
            </a:pPr>
            <a:r>
              <a:rPr lang="en-US" sz="1400" dirty="0">
                <a:latin typeface="Times New Roman" panose="02020603050405020304" pitchFamily="18" charset="0"/>
                <a:cs typeface="Times New Roman" panose="02020603050405020304" pitchFamily="18" charset="0"/>
              </a:rPr>
              <a:t> 2. What do you think that this parachutist will mean for the boys’ plight?</a:t>
            </a:r>
          </a:p>
          <a:p>
            <a:pPr algn="just">
              <a:lnSpc>
                <a:spcPct val="150000"/>
              </a:lnSpc>
            </a:pPr>
            <a:r>
              <a:rPr lang="en-US" sz="1400" dirty="0">
                <a:latin typeface="Times New Roman" panose="02020603050405020304" pitchFamily="18" charset="0"/>
                <a:cs typeface="Times New Roman" panose="02020603050405020304" pitchFamily="18" charset="0"/>
              </a:rPr>
              <a:t>3. What does the air battle remind us of?</a:t>
            </a:r>
          </a:p>
          <a:p>
            <a:pPr algn="just">
              <a:lnSpc>
                <a:spcPct val="150000"/>
              </a:lnSpc>
            </a:pPr>
            <a:r>
              <a:rPr lang="en-US" sz="1400" dirty="0">
                <a:latin typeface="Times New Roman" panose="02020603050405020304" pitchFamily="18" charset="0"/>
                <a:cs typeface="Times New Roman" panose="02020603050405020304" pitchFamily="18" charset="0"/>
              </a:rPr>
              <a:t>4. What is the similarity between the conflict on the island and the conflict in the outside world, the place the boys come from?</a:t>
            </a:r>
          </a:p>
          <a:p>
            <a:pPr algn="just">
              <a:lnSpc>
                <a:spcPct val="150000"/>
              </a:lnSpc>
            </a:pPr>
            <a:r>
              <a:rPr lang="en-US" sz="1400" b="1" dirty="0">
                <a:latin typeface="Times New Roman" panose="02020603050405020304" pitchFamily="18" charset="0"/>
                <a:cs typeface="Times New Roman" panose="02020603050405020304" pitchFamily="18" charset="0"/>
              </a:rPr>
              <a:t>Activity 3. </a:t>
            </a:r>
            <a:endParaRPr lang="it-IT" sz="1400" b="1" dirty="0">
              <a:latin typeface="Times New Roman" panose="02020603050405020304" pitchFamily="18" charset="0"/>
              <a:cs typeface="Times New Roman" panose="02020603050405020304" pitchFamily="18" charset="0"/>
            </a:endParaRPr>
          </a:p>
          <a:p>
            <a:pPr algn="just">
              <a:lnSpc>
                <a:spcPct val="150000"/>
              </a:lnSpc>
            </a:pPr>
            <a:r>
              <a:rPr lang="en-US" sz="1400" b="1" dirty="0">
                <a:latin typeface="Times New Roman" panose="02020603050405020304" pitchFamily="18" charset="0"/>
                <a:cs typeface="Times New Roman" panose="02020603050405020304" pitchFamily="18" charset="0"/>
              </a:rPr>
              <a:t>3.1 Group Work. Predicting. </a:t>
            </a:r>
            <a:r>
              <a:rPr lang="en-US" sz="1400" dirty="0">
                <a:latin typeface="Times New Roman" panose="02020603050405020304" pitchFamily="18" charset="0"/>
                <a:cs typeface="Times New Roman" panose="02020603050405020304" pitchFamily="18" charset="0"/>
              </a:rPr>
              <a:t>Students read the following extract and are asked to predict what happens next.</a:t>
            </a:r>
            <a:endParaRPr lang="it-IT" sz="1400" dirty="0">
              <a:latin typeface="Times New Roman" panose="02020603050405020304" pitchFamily="18" charset="0"/>
              <a:cs typeface="Times New Roman" panose="02020603050405020304" pitchFamily="18" charset="0"/>
            </a:endParaRPr>
          </a:p>
          <a:p>
            <a:pPr algn="just">
              <a:lnSpc>
                <a:spcPct val="150000"/>
              </a:lnSpc>
            </a:pPr>
            <a:r>
              <a:rPr lang="en-GB" sz="1400" dirty="0">
                <a:latin typeface="Times New Roman" panose="02020603050405020304" pitchFamily="18" charset="0"/>
                <a:cs typeface="Times New Roman" panose="02020603050405020304" pitchFamily="18" charset="0"/>
              </a:rPr>
              <a:t>‘Ralph was dreaming. He had fallen asleep after what seemed hours of tossing and turning noisily among the dry leaves. </a:t>
            </a:r>
            <a:endParaRPr lang="en-US" sz="1400" dirty="0">
              <a:latin typeface="Times New Roman" panose="02020603050405020304" pitchFamily="18" charset="0"/>
              <a:cs typeface="Times New Roman" panose="02020603050405020304" pitchFamily="18" charset="0"/>
            </a:endParaRPr>
          </a:p>
          <a:p>
            <a:pPr lvl="0" algn="just">
              <a:lnSpc>
                <a:spcPct val="150000"/>
              </a:lnSpc>
            </a:pPr>
            <a:endParaRPr lang="en-US" sz="14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71216529"/>
      </p:ext>
    </p:extLst>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spd="slow" advClick="0" advTm="8000"/>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C258B82-C01C-46CD-A12D-2483A58CF037}"/>
              </a:ext>
            </a:extLst>
          </p:cNvPr>
          <p:cNvSpPr/>
          <p:nvPr/>
        </p:nvSpPr>
        <p:spPr>
          <a:xfrm>
            <a:off x="1403648" y="124560"/>
            <a:ext cx="7596336" cy="6193811"/>
          </a:xfrm>
          <a:prstGeom prst="rect">
            <a:avLst/>
          </a:prstGeom>
        </p:spPr>
        <p:txBody>
          <a:bodyPr wrap="square">
            <a:spAutoFit/>
          </a:bodyPr>
          <a:lstStyle/>
          <a:p>
            <a:pPr algn="just">
              <a:lnSpc>
                <a:spcPct val="150000"/>
              </a:lnSpc>
            </a:pPr>
            <a:r>
              <a:rPr lang="en-GB" sz="1400" dirty="0">
                <a:latin typeface="Times New Roman" panose="02020603050405020304" pitchFamily="18" charset="0"/>
                <a:cs typeface="Times New Roman" panose="02020603050405020304" pitchFamily="18" charset="0"/>
              </a:rPr>
              <a:t>Even the sounds of nightmare from the other shelters no longer reached him, for he was back to where he came from, feeding the ponies with sugar over the garden wall. Then someone was shaking his arm, telling him that it was time for tea. </a:t>
            </a:r>
          </a:p>
          <a:p>
            <a:pPr algn="just">
              <a:lnSpc>
                <a:spcPct val="150000"/>
              </a:lnSpc>
            </a:pPr>
            <a:r>
              <a:rPr lang="en-GB" sz="1400" dirty="0">
                <a:latin typeface="Times New Roman" panose="02020603050405020304" pitchFamily="18" charset="0"/>
                <a:cs typeface="Times New Roman" panose="02020603050405020304" pitchFamily="18" charset="0"/>
              </a:rPr>
              <a:t>"Ralph! Wake up!" </a:t>
            </a:r>
            <a:endParaRPr lang="it-IT" sz="1400" dirty="0">
              <a:latin typeface="Times New Roman" panose="02020603050405020304" pitchFamily="18" charset="0"/>
              <a:cs typeface="Times New Roman" panose="02020603050405020304" pitchFamily="18" charset="0"/>
            </a:endParaRPr>
          </a:p>
          <a:p>
            <a:pPr algn="just">
              <a:lnSpc>
                <a:spcPct val="150000"/>
              </a:lnSpc>
            </a:pPr>
            <a:r>
              <a:rPr lang="en-GB" sz="1400" dirty="0">
                <a:latin typeface="Times New Roman" panose="02020603050405020304" pitchFamily="18" charset="0"/>
                <a:cs typeface="Times New Roman" panose="02020603050405020304" pitchFamily="18" charset="0"/>
              </a:rPr>
              <a:t>The leaves were roaring like the sea. </a:t>
            </a:r>
            <a:endParaRPr lang="it-IT" sz="1400" dirty="0">
              <a:latin typeface="Times New Roman" panose="02020603050405020304" pitchFamily="18" charset="0"/>
              <a:cs typeface="Times New Roman" panose="02020603050405020304" pitchFamily="18" charset="0"/>
            </a:endParaRPr>
          </a:p>
          <a:p>
            <a:pPr algn="just">
              <a:lnSpc>
                <a:spcPct val="150000"/>
              </a:lnSpc>
            </a:pPr>
            <a:r>
              <a:rPr lang="en-GB" sz="1400" dirty="0">
                <a:latin typeface="Times New Roman" panose="02020603050405020304" pitchFamily="18" charset="0"/>
                <a:cs typeface="Times New Roman" panose="02020603050405020304" pitchFamily="18" charset="0"/>
              </a:rPr>
              <a:t>"Ralph, wake up!" </a:t>
            </a:r>
            <a:endParaRPr lang="it-IT" sz="1400" dirty="0">
              <a:latin typeface="Times New Roman" panose="02020603050405020304" pitchFamily="18" charset="0"/>
              <a:cs typeface="Times New Roman" panose="02020603050405020304" pitchFamily="18" charset="0"/>
            </a:endParaRPr>
          </a:p>
          <a:p>
            <a:pPr algn="just">
              <a:lnSpc>
                <a:spcPct val="150000"/>
              </a:lnSpc>
            </a:pPr>
            <a:r>
              <a:rPr lang="en-GB" sz="1400" dirty="0">
                <a:latin typeface="Times New Roman" panose="02020603050405020304" pitchFamily="18" charset="0"/>
                <a:cs typeface="Times New Roman" panose="02020603050405020304" pitchFamily="18" charset="0"/>
              </a:rPr>
              <a:t>"What's the matter?" </a:t>
            </a:r>
            <a:endParaRPr lang="it-IT" sz="1400" dirty="0">
              <a:latin typeface="Times New Roman" panose="02020603050405020304" pitchFamily="18" charset="0"/>
              <a:cs typeface="Times New Roman" panose="02020603050405020304" pitchFamily="18" charset="0"/>
            </a:endParaRPr>
          </a:p>
          <a:p>
            <a:pPr algn="just">
              <a:lnSpc>
                <a:spcPct val="150000"/>
              </a:lnSpc>
            </a:pPr>
            <a:r>
              <a:rPr lang="en-GB" sz="1400" dirty="0">
                <a:latin typeface="Times New Roman" panose="02020603050405020304" pitchFamily="18" charset="0"/>
                <a:cs typeface="Times New Roman" panose="02020603050405020304" pitchFamily="18" charset="0"/>
              </a:rPr>
              <a:t>"We saw--" </a:t>
            </a:r>
            <a:endParaRPr lang="it-IT" sz="1400" dirty="0">
              <a:latin typeface="Times New Roman" panose="02020603050405020304" pitchFamily="18" charset="0"/>
              <a:cs typeface="Times New Roman" panose="02020603050405020304" pitchFamily="18" charset="0"/>
            </a:endParaRPr>
          </a:p>
          <a:p>
            <a:pPr algn="just">
              <a:lnSpc>
                <a:spcPct val="150000"/>
              </a:lnSpc>
            </a:pPr>
            <a:r>
              <a:rPr lang="en-GB" sz="1400" dirty="0">
                <a:latin typeface="Times New Roman" panose="02020603050405020304" pitchFamily="18" charset="0"/>
                <a:cs typeface="Times New Roman" panose="02020603050405020304" pitchFamily="18" charset="0"/>
              </a:rPr>
              <a:t>"--the beast--" </a:t>
            </a:r>
            <a:endParaRPr lang="it-IT" sz="1400" dirty="0">
              <a:latin typeface="Times New Roman" panose="02020603050405020304" pitchFamily="18" charset="0"/>
              <a:cs typeface="Times New Roman" panose="02020603050405020304" pitchFamily="18" charset="0"/>
            </a:endParaRPr>
          </a:p>
          <a:p>
            <a:pPr algn="just">
              <a:lnSpc>
                <a:spcPct val="150000"/>
              </a:lnSpc>
            </a:pPr>
            <a:r>
              <a:rPr lang="en-GB" sz="1400" dirty="0">
                <a:latin typeface="Times New Roman" panose="02020603050405020304" pitchFamily="18" charset="0"/>
                <a:cs typeface="Times New Roman" panose="02020603050405020304" pitchFamily="18" charset="0"/>
              </a:rPr>
              <a:t>"--plain!" </a:t>
            </a:r>
            <a:endParaRPr lang="it-IT" sz="1400" dirty="0">
              <a:latin typeface="Times New Roman" panose="02020603050405020304" pitchFamily="18" charset="0"/>
              <a:cs typeface="Times New Roman" panose="02020603050405020304" pitchFamily="18" charset="0"/>
            </a:endParaRPr>
          </a:p>
          <a:p>
            <a:pPr algn="just">
              <a:lnSpc>
                <a:spcPct val="150000"/>
              </a:lnSpc>
            </a:pPr>
            <a:r>
              <a:rPr lang="en-GB" sz="1400" dirty="0">
                <a:latin typeface="Times New Roman" panose="02020603050405020304" pitchFamily="18" charset="0"/>
                <a:cs typeface="Times New Roman" panose="02020603050405020304" pitchFamily="18" charset="0"/>
              </a:rPr>
              <a:t>"Who are you? The twins?" </a:t>
            </a:r>
          </a:p>
          <a:p>
            <a:pPr algn="just">
              <a:lnSpc>
                <a:spcPct val="150000"/>
              </a:lnSpc>
            </a:pPr>
            <a:r>
              <a:rPr lang="en-GB" sz="1200" dirty="0">
                <a:latin typeface="Arial Narrow" panose="020B0606020202030204" pitchFamily="34" charset="0"/>
              </a:rPr>
              <a:t>"</a:t>
            </a:r>
            <a:r>
              <a:rPr lang="en-GB" sz="1400" dirty="0">
                <a:latin typeface="Times New Roman" panose="02020603050405020304" pitchFamily="18" charset="0"/>
                <a:cs typeface="Times New Roman" panose="02020603050405020304" pitchFamily="18" charset="0"/>
              </a:rPr>
              <a:t>We saw the beast--" </a:t>
            </a:r>
            <a:endParaRPr lang="it-IT" sz="1400" dirty="0">
              <a:latin typeface="Times New Roman" panose="02020603050405020304" pitchFamily="18" charset="0"/>
              <a:cs typeface="Times New Roman" panose="02020603050405020304" pitchFamily="18" charset="0"/>
            </a:endParaRPr>
          </a:p>
          <a:p>
            <a:pPr algn="just">
              <a:lnSpc>
                <a:spcPct val="150000"/>
              </a:lnSpc>
            </a:pPr>
            <a:r>
              <a:rPr lang="en-GB" sz="1400" dirty="0">
                <a:latin typeface="Times New Roman" panose="02020603050405020304" pitchFamily="18" charset="0"/>
                <a:cs typeface="Times New Roman" panose="02020603050405020304" pitchFamily="18" charset="0"/>
              </a:rPr>
              <a:t>"Quiet. Piggy!" </a:t>
            </a:r>
            <a:endParaRPr lang="it-IT" sz="1400" dirty="0">
              <a:latin typeface="Times New Roman" panose="02020603050405020304" pitchFamily="18" charset="0"/>
              <a:cs typeface="Times New Roman" panose="02020603050405020304" pitchFamily="18" charset="0"/>
            </a:endParaRPr>
          </a:p>
          <a:p>
            <a:pPr algn="just">
              <a:lnSpc>
                <a:spcPct val="150000"/>
              </a:lnSpc>
            </a:pPr>
            <a:r>
              <a:rPr lang="en-GB" sz="1400" dirty="0">
                <a:latin typeface="Times New Roman" panose="02020603050405020304" pitchFamily="18" charset="0"/>
                <a:cs typeface="Times New Roman" panose="02020603050405020304" pitchFamily="18" charset="0"/>
              </a:rPr>
              <a:t>The leaves were roaring still. Piggy bumped into him and a twin grabbed him as he made for the oblong of paling stars. </a:t>
            </a:r>
            <a:endParaRPr lang="it-IT" sz="1400" dirty="0">
              <a:latin typeface="Times New Roman" panose="02020603050405020304" pitchFamily="18" charset="0"/>
              <a:cs typeface="Times New Roman" panose="02020603050405020304" pitchFamily="18" charset="0"/>
            </a:endParaRPr>
          </a:p>
          <a:p>
            <a:pPr algn="just">
              <a:lnSpc>
                <a:spcPct val="150000"/>
              </a:lnSpc>
            </a:pPr>
            <a:r>
              <a:rPr lang="en-GB" sz="1400" dirty="0">
                <a:latin typeface="Times New Roman" panose="02020603050405020304" pitchFamily="18" charset="0"/>
                <a:cs typeface="Times New Roman" panose="02020603050405020304" pitchFamily="18" charset="0"/>
              </a:rPr>
              <a:t>"You can't go out--it's horrible!" </a:t>
            </a:r>
            <a:endParaRPr lang="it-IT" sz="1400" dirty="0">
              <a:latin typeface="Times New Roman" panose="02020603050405020304" pitchFamily="18" charset="0"/>
              <a:cs typeface="Times New Roman" panose="02020603050405020304" pitchFamily="18" charset="0"/>
            </a:endParaRPr>
          </a:p>
          <a:p>
            <a:pPr algn="just">
              <a:lnSpc>
                <a:spcPct val="150000"/>
              </a:lnSpc>
            </a:pPr>
            <a:r>
              <a:rPr lang="en-GB" sz="1400" dirty="0">
                <a:latin typeface="Times New Roman" panose="02020603050405020304" pitchFamily="18" charset="0"/>
                <a:cs typeface="Times New Roman" panose="02020603050405020304" pitchFamily="18" charset="0"/>
              </a:rPr>
              <a:t>"Piggy--where are the spears?" </a:t>
            </a:r>
            <a:endParaRPr lang="it-IT" sz="1400" dirty="0">
              <a:latin typeface="Times New Roman" panose="02020603050405020304" pitchFamily="18" charset="0"/>
              <a:cs typeface="Times New Roman" panose="02020603050405020304" pitchFamily="18" charset="0"/>
            </a:endParaRPr>
          </a:p>
          <a:p>
            <a:pPr algn="just">
              <a:lnSpc>
                <a:spcPct val="150000"/>
              </a:lnSpc>
            </a:pPr>
            <a:r>
              <a:rPr lang="en-GB" sz="1400" dirty="0">
                <a:latin typeface="Times New Roman" panose="02020603050405020304" pitchFamily="18" charset="0"/>
                <a:cs typeface="Times New Roman" panose="02020603050405020304" pitchFamily="18" charset="0"/>
              </a:rPr>
              <a:t>"I can hear the--" </a:t>
            </a:r>
            <a:endParaRPr lang="it-IT" sz="1400" dirty="0">
              <a:latin typeface="Times New Roman" panose="02020603050405020304" pitchFamily="18" charset="0"/>
              <a:cs typeface="Times New Roman" panose="02020603050405020304" pitchFamily="18" charset="0"/>
            </a:endParaRPr>
          </a:p>
          <a:p>
            <a:pPr algn="just">
              <a:lnSpc>
                <a:spcPct val="150000"/>
              </a:lnSpc>
            </a:pPr>
            <a:r>
              <a:rPr lang="en-GB" sz="1400" dirty="0">
                <a:latin typeface="Times New Roman" panose="02020603050405020304" pitchFamily="18" charset="0"/>
                <a:cs typeface="Times New Roman" panose="02020603050405020304" pitchFamily="18" charset="0"/>
              </a:rPr>
              <a:t>"Quiet then. Lie still."</a:t>
            </a:r>
            <a:r>
              <a:rPr lang="en-US" sz="1400" dirty="0">
                <a:latin typeface="Times New Roman" panose="02020603050405020304" pitchFamily="18" charset="0"/>
                <a:cs typeface="Times New Roman" panose="02020603050405020304" pitchFamily="18" charset="0"/>
              </a:rPr>
              <a:t> </a:t>
            </a:r>
          </a:p>
        </p:txBody>
      </p:sp>
      <p:sp>
        <p:nvSpPr>
          <p:cNvPr id="4" name="Footer Placeholder 3">
            <a:extLst>
              <a:ext uri="{FF2B5EF4-FFF2-40B4-BE49-F238E27FC236}">
                <a16:creationId xmlns:a16="http://schemas.microsoft.com/office/drawing/2014/main" id="{38C7EF3B-5A10-49FF-9D09-3853F0D12A2A}"/>
              </a:ext>
            </a:extLst>
          </p:cNvPr>
          <p:cNvSpPr>
            <a:spLocks noGrp="1"/>
          </p:cNvSpPr>
          <p:nvPr>
            <p:ph type="ftr" sz="quarter" idx="11"/>
          </p:nvPr>
        </p:nvSpPr>
        <p:spPr/>
        <p:txBody>
          <a:bodyPr/>
          <a:lstStyle/>
          <a:p>
            <a:pPr algn="ctr"/>
            <a:r>
              <a:rPr lang="ro-RO" dirty="0"/>
              <a:t>62</a:t>
            </a:r>
            <a:endParaRPr lang="it-IT" dirty="0"/>
          </a:p>
        </p:txBody>
      </p:sp>
    </p:spTree>
    <p:extLst>
      <p:ext uri="{BB962C8B-B14F-4D97-AF65-F5344CB8AC3E}">
        <p14:creationId xmlns:p14="http://schemas.microsoft.com/office/powerpoint/2010/main" val="378806995"/>
      </p:ext>
    </p:extLst>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spd="slow" advClick="0" advTm="8000"/>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403648" y="21382"/>
            <a:ext cx="7740352" cy="5639814"/>
          </a:xfrm>
          <a:prstGeom prst="rect">
            <a:avLst/>
          </a:prstGeom>
          <a:noFill/>
        </p:spPr>
        <p:txBody>
          <a:bodyPr wrap="square" rtlCol="0">
            <a:spAutoFit/>
          </a:bodyPr>
          <a:lstStyle/>
          <a:p>
            <a:pPr algn="just">
              <a:lnSpc>
                <a:spcPct val="150000"/>
              </a:lnSpc>
            </a:pPr>
            <a:r>
              <a:rPr lang="en-GB" sz="1400" dirty="0">
                <a:latin typeface="Times New Roman" panose="02020603050405020304" pitchFamily="18" charset="0"/>
                <a:cs typeface="Times New Roman" panose="02020603050405020304" pitchFamily="18" charset="0"/>
              </a:rPr>
              <a:t>The students read out their answers. The teacher asks one of the students to read the next excerpt from the novel so that the students should see if their predictions have been right.</a:t>
            </a:r>
            <a:endParaRPr lang="it-IT" sz="1400" dirty="0">
              <a:latin typeface="Times New Roman" panose="02020603050405020304" pitchFamily="18" charset="0"/>
              <a:cs typeface="Times New Roman" panose="02020603050405020304" pitchFamily="18" charset="0"/>
            </a:endParaRPr>
          </a:p>
          <a:p>
            <a:pPr algn="just">
              <a:lnSpc>
                <a:spcPct val="150000"/>
              </a:lnSpc>
            </a:pPr>
            <a:r>
              <a:rPr lang="en-GB" sz="1400" dirty="0">
                <a:latin typeface="Times New Roman" panose="02020603050405020304" pitchFamily="18" charset="0"/>
                <a:cs typeface="Times New Roman" panose="02020603050405020304" pitchFamily="18" charset="0"/>
              </a:rPr>
              <a:t>They discuss which prediction is close to the real storyline.</a:t>
            </a:r>
            <a:endParaRPr lang="it-IT" sz="1400" dirty="0">
              <a:latin typeface="Times New Roman" panose="02020603050405020304" pitchFamily="18" charset="0"/>
              <a:cs typeface="Times New Roman" panose="02020603050405020304" pitchFamily="18" charset="0"/>
            </a:endParaRPr>
          </a:p>
          <a:p>
            <a:pPr algn="just">
              <a:lnSpc>
                <a:spcPct val="150000"/>
              </a:lnSpc>
            </a:pPr>
            <a:r>
              <a:rPr lang="en-GB" sz="1400" dirty="0">
                <a:latin typeface="Times New Roman" panose="02020603050405020304" pitchFamily="18" charset="0"/>
                <a:cs typeface="Times New Roman" panose="02020603050405020304" pitchFamily="18" charset="0"/>
              </a:rPr>
              <a:t>3.2 Explain why you think that Ralph has this sweet dream.</a:t>
            </a:r>
            <a:endParaRPr lang="it-IT" sz="1400" dirty="0">
              <a:latin typeface="Times New Roman" panose="02020603050405020304" pitchFamily="18" charset="0"/>
              <a:cs typeface="Times New Roman" panose="02020603050405020304" pitchFamily="18" charset="0"/>
            </a:endParaRPr>
          </a:p>
          <a:p>
            <a:pPr algn="just">
              <a:lnSpc>
                <a:spcPct val="150000"/>
              </a:lnSpc>
            </a:pPr>
            <a:r>
              <a:rPr lang="en-GB" sz="1400" dirty="0">
                <a:latin typeface="Times New Roman" panose="02020603050405020304" pitchFamily="18" charset="0"/>
                <a:cs typeface="Times New Roman" panose="02020603050405020304" pitchFamily="18" charset="0"/>
              </a:rPr>
              <a:t>3.3 Explain the difference between reality and dream in Ralph’s case.</a:t>
            </a:r>
          </a:p>
          <a:p>
            <a:pPr algn="just">
              <a:lnSpc>
                <a:spcPct val="150000"/>
              </a:lnSpc>
            </a:pPr>
            <a:endParaRPr lang="en-GB" sz="1400" dirty="0">
              <a:latin typeface="Times New Roman" panose="02020603050405020304" pitchFamily="18" charset="0"/>
              <a:cs typeface="Times New Roman" panose="02020603050405020304" pitchFamily="18" charset="0"/>
            </a:endParaRPr>
          </a:p>
          <a:p>
            <a:pPr algn="just">
              <a:lnSpc>
                <a:spcPct val="150000"/>
              </a:lnSpc>
            </a:pPr>
            <a:r>
              <a:rPr lang="en-GB" sz="1600" b="1" dirty="0">
                <a:latin typeface="Times New Roman" panose="02020603050405020304" pitchFamily="18" charset="0"/>
                <a:cs typeface="Times New Roman" panose="02020603050405020304" pitchFamily="18" charset="0"/>
              </a:rPr>
              <a:t>The 2nd sequence of techniques.</a:t>
            </a:r>
          </a:p>
          <a:p>
            <a:pPr algn="just">
              <a:lnSpc>
                <a:spcPct val="150000"/>
              </a:lnSpc>
            </a:pPr>
            <a:endParaRPr lang="it-IT" sz="1600" dirty="0">
              <a:latin typeface="Times New Roman" panose="02020603050405020304" pitchFamily="18" charset="0"/>
              <a:cs typeface="Times New Roman" panose="02020603050405020304" pitchFamily="18" charset="0"/>
            </a:endParaRPr>
          </a:p>
          <a:p>
            <a:pPr algn="just">
              <a:lnSpc>
                <a:spcPct val="150000"/>
              </a:lnSpc>
            </a:pPr>
            <a:r>
              <a:rPr lang="en-US" sz="1400" b="1" dirty="0">
                <a:latin typeface="Times New Roman" panose="02020603050405020304" pitchFamily="18" charset="0"/>
                <a:cs typeface="Times New Roman" panose="02020603050405020304" pitchFamily="18" charset="0"/>
              </a:rPr>
              <a:t>Activity 1.  </a:t>
            </a:r>
            <a:r>
              <a:rPr lang="en-US" sz="1400" dirty="0">
                <a:latin typeface="Times New Roman" panose="02020603050405020304" pitchFamily="18" charset="0"/>
                <a:cs typeface="Times New Roman" panose="02020603050405020304" pitchFamily="18" charset="0"/>
              </a:rPr>
              <a:t>Pair Work. Read the following extract. What do you think that had happened before, that made Ralph speak like that.</a:t>
            </a:r>
            <a:endParaRPr lang="it-IT" sz="1400" dirty="0">
              <a:latin typeface="Times New Roman" panose="02020603050405020304" pitchFamily="18" charset="0"/>
              <a:cs typeface="Times New Roman" panose="02020603050405020304" pitchFamily="18" charset="0"/>
            </a:endParaRPr>
          </a:p>
          <a:p>
            <a:pPr algn="just">
              <a:lnSpc>
                <a:spcPct val="150000"/>
              </a:lnSpc>
            </a:pPr>
            <a:r>
              <a:rPr lang="en-US" sz="1400" dirty="0">
                <a:latin typeface="Times New Roman" panose="02020603050405020304" pitchFamily="18" charset="0"/>
                <a:cs typeface="Times New Roman" panose="02020603050405020304" pitchFamily="18" charset="0"/>
              </a:rPr>
              <a:t>‘-Ralph struck the skin off his knuckles. They did not seem to hurt.</a:t>
            </a:r>
            <a:endParaRPr lang="it-IT" sz="1400" dirty="0">
              <a:latin typeface="Times New Roman" panose="02020603050405020304" pitchFamily="18" charset="0"/>
              <a:cs typeface="Times New Roman" panose="02020603050405020304" pitchFamily="18" charset="0"/>
            </a:endParaRPr>
          </a:p>
          <a:p>
            <a:pPr algn="just">
              <a:lnSpc>
                <a:spcPct val="150000"/>
              </a:lnSpc>
            </a:pPr>
            <a:r>
              <a:rPr lang="en-US" sz="1400" dirty="0">
                <a:latin typeface="Times New Roman" panose="02020603050405020304" pitchFamily="18" charset="0"/>
                <a:cs typeface="Times New Roman" panose="02020603050405020304" pitchFamily="18" charset="0"/>
              </a:rPr>
              <a:t>"I'm chief. We've got to make certain. Can't you see the mountain? There's no signal showing. There may be a ship out there. Are you all off your rockers?“</a:t>
            </a:r>
          </a:p>
          <a:p>
            <a:pPr algn="just">
              <a:lnSpc>
                <a:spcPct val="150000"/>
              </a:lnSpc>
            </a:pPr>
            <a:r>
              <a:rPr lang="en-US" sz="1400" dirty="0">
                <a:latin typeface="Times New Roman" panose="02020603050405020304" pitchFamily="18" charset="0"/>
                <a:cs typeface="Times New Roman" panose="02020603050405020304" pitchFamily="18" charset="0"/>
              </a:rPr>
              <a:t>Mutinously, the boys fell silent or muttering.</a:t>
            </a:r>
            <a:endParaRPr lang="it-IT" sz="1400" dirty="0">
              <a:latin typeface="Times New Roman" panose="02020603050405020304" pitchFamily="18" charset="0"/>
              <a:cs typeface="Times New Roman" panose="02020603050405020304" pitchFamily="18" charset="0"/>
            </a:endParaRPr>
          </a:p>
          <a:p>
            <a:pPr algn="just">
              <a:lnSpc>
                <a:spcPct val="150000"/>
              </a:lnSpc>
            </a:pPr>
            <a:r>
              <a:rPr lang="en-US" sz="1400" dirty="0">
                <a:latin typeface="Times New Roman" panose="02020603050405020304" pitchFamily="18" charset="0"/>
                <a:cs typeface="Times New Roman" panose="02020603050405020304" pitchFamily="18" charset="0"/>
              </a:rPr>
              <a:t>Jack led the way down the rock and across the bridge. ‘–</a:t>
            </a:r>
            <a:endParaRPr lang="it-IT" sz="1400" dirty="0">
              <a:latin typeface="Times New Roman" panose="02020603050405020304" pitchFamily="18" charset="0"/>
              <a:cs typeface="Times New Roman" panose="02020603050405020304" pitchFamily="18" charset="0"/>
            </a:endParaRPr>
          </a:p>
          <a:p>
            <a:pPr algn="just">
              <a:lnSpc>
                <a:spcPct val="150000"/>
              </a:lnSpc>
            </a:pPr>
            <a:r>
              <a:rPr lang="en-US" sz="1400" dirty="0">
                <a:latin typeface="Times New Roman" panose="02020603050405020304" pitchFamily="18" charset="0"/>
                <a:cs typeface="Times New Roman" panose="02020603050405020304" pitchFamily="18" charset="0"/>
              </a:rPr>
              <a:t> Explain how characters act. What makes them behave in this way?</a:t>
            </a:r>
            <a:endParaRPr lang="it-IT" sz="1400" dirty="0">
              <a:latin typeface="Times New Roman" panose="02020603050405020304" pitchFamily="18" charset="0"/>
              <a:cs typeface="Times New Roman" panose="02020603050405020304" pitchFamily="18" charset="0"/>
            </a:endParaRPr>
          </a:p>
          <a:p>
            <a:pPr algn="just">
              <a:lnSpc>
                <a:spcPct val="150000"/>
              </a:lnSpc>
            </a:pPr>
            <a:endParaRPr lang="it-IT" sz="1400" dirty="0">
              <a:latin typeface="Times New Roman" panose="02020603050405020304" pitchFamily="18" charset="0"/>
              <a:cs typeface="Times New Roman" panose="02020603050405020304" pitchFamily="18" charset="0"/>
            </a:endParaRPr>
          </a:p>
        </p:txBody>
      </p:sp>
      <p:sp>
        <p:nvSpPr>
          <p:cNvPr id="4" name="Footer Placeholder 3">
            <a:extLst>
              <a:ext uri="{FF2B5EF4-FFF2-40B4-BE49-F238E27FC236}">
                <a16:creationId xmlns:a16="http://schemas.microsoft.com/office/drawing/2014/main" id="{2164A781-1BC2-4944-8CBA-34ABB3E2BBAC}"/>
              </a:ext>
            </a:extLst>
          </p:cNvPr>
          <p:cNvSpPr>
            <a:spLocks noGrp="1"/>
          </p:cNvSpPr>
          <p:nvPr>
            <p:ph type="ftr" sz="quarter" idx="11"/>
          </p:nvPr>
        </p:nvSpPr>
        <p:spPr/>
        <p:txBody>
          <a:bodyPr/>
          <a:lstStyle/>
          <a:p>
            <a:pPr algn="ctr"/>
            <a:r>
              <a:rPr lang="ro-RO" dirty="0"/>
              <a:t>63</a:t>
            </a:r>
            <a:endParaRPr lang="it-IT" dirty="0"/>
          </a:p>
        </p:txBody>
      </p:sp>
    </p:spTree>
    <p:extLst>
      <p:ext uri="{BB962C8B-B14F-4D97-AF65-F5344CB8AC3E}">
        <p14:creationId xmlns:p14="http://schemas.microsoft.com/office/powerpoint/2010/main" val="530889226"/>
      </p:ext>
    </p:extLst>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spd="slow" advClick="0" advTm="8000"/>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403648" y="170511"/>
            <a:ext cx="7632848" cy="5547481"/>
          </a:xfrm>
          <a:prstGeom prst="rect">
            <a:avLst/>
          </a:prstGeom>
          <a:noFill/>
        </p:spPr>
        <p:txBody>
          <a:bodyPr wrap="square" rtlCol="0">
            <a:spAutoFit/>
          </a:bodyPr>
          <a:lstStyle/>
          <a:p>
            <a:pPr algn="just">
              <a:lnSpc>
                <a:spcPct val="150000"/>
              </a:lnSpc>
            </a:pPr>
            <a:r>
              <a:rPr lang="en-US" sz="1400" b="1" dirty="0">
                <a:latin typeface="Times New Roman" panose="02020603050405020304" pitchFamily="18" charset="0"/>
                <a:cs typeface="Times New Roman" panose="02020603050405020304" pitchFamily="18" charset="0"/>
              </a:rPr>
              <a:t>Activity 2. Expressing opinions.</a:t>
            </a:r>
            <a:endParaRPr lang="it-IT" sz="1400" b="1" dirty="0">
              <a:latin typeface="Times New Roman" panose="02020603050405020304" pitchFamily="18" charset="0"/>
              <a:cs typeface="Times New Roman" panose="02020603050405020304" pitchFamily="18" charset="0"/>
            </a:endParaRPr>
          </a:p>
          <a:p>
            <a:pPr lvl="0" algn="just">
              <a:lnSpc>
                <a:spcPct val="150000"/>
              </a:lnSpc>
            </a:pPr>
            <a:r>
              <a:rPr lang="en-US" sz="1400" dirty="0">
                <a:latin typeface="Times New Roman" panose="02020603050405020304" pitchFamily="18" charset="0"/>
                <a:cs typeface="Times New Roman" panose="02020603050405020304" pitchFamily="18" charset="0"/>
              </a:rPr>
              <a:t>1. What do you think is the reason why the democracy didn’t work on the island?</a:t>
            </a:r>
            <a:endParaRPr lang="it-IT" sz="1400" dirty="0">
              <a:latin typeface="Times New Roman" panose="02020603050405020304" pitchFamily="18" charset="0"/>
              <a:cs typeface="Times New Roman" panose="02020603050405020304" pitchFamily="18" charset="0"/>
            </a:endParaRPr>
          </a:p>
          <a:p>
            <a:pPr lvl="0" algn="just">
              <a:lnSpc>
                <a:spcPct val="150000"/>
              </a:lnSpc>
            </a:pPr>
            <a:r>
              <a:rPr lang="en-US" sz="1400" dirty="0">
                <a:latin typeface="Times New Roman" panose="02020603050405020304" pitchFamily="18" charset="0"/>
                <a:cs typeface="Times New Roman" panose="02020603050405020304" pitchFamily="18" charset="0"/>
              </a:rPr>
              <a:t>2. What do you think that is the reason why the boys chose Jack over Ralph? </a:t>
            </a:r>
            <a:endParaRPr lang="it-IT" sz="1400" dirty="0">
              <a:latin typeface="Times New Roman" panose="02020603050405020304" pitchFamily="18" charset="0"/>
              <a:cs typeface="Times New Roman" panose="02020603050405020304" pitchFamily="18" charset="0"/>
            </a:endParaRPr>
          </a:p>
          <a:p>
            <a:pPr lvl="0" algn="just">
              <a:lnSpc>
                <a:spcPct val="150000"/>
              </a:lnSpc>
            </a:pPr>
            <a:r>
              <a:rPr lang="en-US" sz="1400" dirty="0">
                <a:latin typeface="Times New Roman" panose="02020603050405020304" pitchFamily="18" charset="0"/>
                <a:cs typeface="Times New Roman" panose="02020603050405020304" pitchFamily="18" charset="0"/>
              </a:rPr>
              <a:t> 3. What is your opinion about Jack? What about Ralph?</a:t>
            </a:r>
            <a:endParaRPr lang="it-IT" sz="1400" dirty="0">
              <a:latin typeface="Times New Roman" panose="02020603050405020304" pitchFamily="18" charset="0"/>
              <a:cs typeface="Times New Roman" panose="02020603050405020304" pitchFamily="18" charset="0"/>
            </a:endParaRPr>
          </a:p>
          <a:p>
            <a:pPr lvl="0" algn="just">
              <a:lnSpc>
                <a:spcPct val="150000"/>
              </a:lnSpc>
            </a:pPr>
            <a:r>
              <a:rPr lang="en-US" sz="1400" dirty="0">
                <a:latin typeface="Times New Roman" panose="02020603050405020304" pitchFamily="18" charset="0"/>
                <a:cs typeface="Times New Roman" panose="02020603050405020304" pitchFamily="18" charset="0"/>
              </a:rPr>
              <a:t>4. Do you think that Jack may have some good side?</a:t>
            </a:r>
            <a:endParaRPr lang="it-IT" sz="1400" dirty="0">
              <a:latin typeface="Times New Roman" panose="02020603050405020304" pitchFamily="18" charset="0"/>
              <a:cs typeface="Times New Roman" panose="02020603050405020304" pitchFamily="18" charset="0"/>
            </a:endParaRPr>
          </a:p>
          <a:p>
            <a:pPr algn="just">
              <a:lnSpc>
                <a:spcPct val="150000"/>
              </a:lnSpc>
            </a:pPr>
            <a:r>
              <a:rPr lang="en-US" sz="1400" b="1" dirty="0">
                <a:latin typeface="Times New Roman" panose="02020603050405020304" pitchFamily="18" charset="0"/>
                <a:cs typeface="Times New Roman" panose="02020603050405020304" pitchFamily="18" charset="0"/>
              </a:rPr>
              <a:t>Activity 3.</a:t>
            </a:r>
            <a:endParaRPr lang="it-IT" sz="1400" b="1" dirty="0">
              <a:latin typeface="Times New Roman" panose="02020603050405020304" pitchFamily="18" charset="0"/>
              <a:cs typeface="Times New Roman" panose="02020603050405020304" pitchFamily="18" charset="0"/>
            </a:endParaRPr>
          </a:p>
          <a:p>
            <a:pPr algn="just">
              <a:lnSpc>
                <a:spcPct val="150000"/>
              </a:lnSpc>
            </a:pPr>
            <a:r>
              <a:rPr lang="en-US" sz="1400" dirty="0">
                <a:latin typeface="Times New Roman" panose="02020603050405020304" pitchFamily="18" charset="0"/>
                <a:cs typeface="Times New Roman" panose="02020603050405020304" pitchFamily="18" charset="0"/>
              </a:rPr>
              <a:t>3.1 Explain what the words below mean and talk about how much meaning these words get in the context of the novel.:</a:t>
            </a:r>
            <a:endParaRPr lang="it-IT" sz="1400" dirty="0">
              <a:latin typeface="Times New Roman" panose="02020603050405020304" pitchFamily="18" charset="0"/>
              <a:cs typeface="Times New Roman" panose="02020603050405020304" pitchFamily="18" charset="0"/>
            </a:endParaRPr>
          </a:p>
          <a:p>
            <a:pPr algn="just">
              <a:lnSpc>
                <a:spcPct val="150000"/>
              </a:lnSpc>
            </a:pPr>
            <a:r>
              <a:rPr lang="en-US" sz="1400" dirty="0">
                <a:latin typeface="Times New Roman" panose="02020603050405020304" pitchFamily="18" charset="0"/>
                <a:cs typeface="Times New Roman" panose="02020603050405020304" pitchFamily="18" charset="0"/>
              </a:rPr>
              <a:t>Lagoon; Hunter; Unharmed; Chief; Team; Darkness</a:t>
            </a:r>
            <a:endParaRPr lang="it-IT" sz="1400" dirty="0">
              <a:latin typeface="Times New Roman" panose="02020603050405020304" pitchFamily="18" charset="0"/>
              <a:cs typeface="Times New Roman" panose="02020603050405020304" pitchFamily="18" charset="0"/>
            </a:endParaRPr>
          </a:p>
          <a:p>
            <a:pPr algn="just">
              <a:lnSpc>
                <a:spcPct val="150000"/>
              </a:lnSpc>
            </a:pPr>
            <a:r>
              <a:rPr lang="en-US" sz="1400" b="1" dirty="0">
                <a:latin typeface="Times New Roman" panose="02020603050405020304" pitchFamily="18" charset="0"/>
                <a:cs typeface="Times New Roman" panose="02020603050405020304" pitchFamily="18" charset="0"/>
              </a:rPr>
              <a:t> Possible answers: </a:t>
            </a:r>
            <a:r>
              <a:rPr lang="en-US" sz="1400" dirty="0">
                <a:latin typeface="Times New Roman" panose="02020603050405020304" pitchFamily="18" charset="0"/>
                <a:cs typeface="Times New Roman" panose="02020603050405020304" pitchFamily="18" charset="0"/>
              </a:rPr>
              <a:t>Lagoon: a stretch of salt water separated from the sea by a low sand bank or coral reef.</a:t>
            </a:r>
            <a:endParaRPr lang="it-IT" sz="1400" dirty="0">
              <a:latin typeface="Times New Roman" panose="02020603050405020304" pitchFamily="18" charset="0"/>
              <a:cs typeface="Times New Roman" panose="02020603050405020304" pitchFamily="18" charset="0"/>
            </a:endParaRPr>
          </a:p>
          <a:p>
            <a:pPr algn="just">
              <a:lnSpc>
                <a:spcPct val="150000"/>
              </a:lnSpc>
            </a:pPr>
            <a:r>
              <a:rPr lang="en-US" sz="1400" dirty="0">
                <a:latin typeface="Times New Roman" panose="02020603050405020304" pitchFamily="18" charset="0"/>
                <a:cs typeface="Times New Roman" panose="02020603050405020304" pitchFamily="18" charset="0"/>
              </a:rPr>
              <a:t>Hunter: a person who hunts game or other wild animals for food or in sport.</a:t>
            </a:r>
            <a:endParaRPr lang="it-IT" sz="1400" dirty="0">
              <a:latin typeface="Times New Roman" panose="02020603050405020304" pitchFamily="18" charset="0"/>
              <a:cs typeface="Times New Roman" panose="02020603050405020304" pitchFamily="18" charset="0"/>
            </a:endParaRPr>
          </a:p>
          <a:p>
            <a:pPr algn="just">
              <a:lnSpc>
                <a:spcPct val="150000"/>
              </a:lnSpc>
            </a:pPr>
            <a:r>
              <a:rPr lang="en-US" sz="1400" dirty="0">
                <a:latin typeface="Times New Roman" panose="02020603050405020304" pitchFamily="18" charset="0"/>
                <a:cs typeface="Times New Roman" panose="02020603050405020304" pitchFamily="18" charset="0"/>
              </a:rPr>
              <a:t>Unharmed: physical injury or mental damage, hurt</a:t>
            </a:r>
            <a:endParaRPr lang="it-IT" sz="1400" dirty="0">
              <a:latin typeface="Times New Roman" panose="02020603050405020304" pitchFamily="18" charset="0"/>
              <a:cs typeface="Times New Roman" panose="02020603050405020304" pitchFamily="18" charset="0"/>
            </a:endParaRPr>
          </a:p>
          <a:p>
            <a:pPr algn="just">
              <a:lnSpc>
                <a:spcPct val="150000"/>
              </a:lnSpc>
            </a:pPr>
            <a:r>
              <a:rPr lang="en-US" sz="1400" dirty="0">
                <a:latin typeface="Times New Roman" panose="02020603050405020304" pitchFamily="18" charset="0"/>
                <a:cs typeface="Times New Roman" panose="02020603050405020304" pitchFamily="18" charset="0"/>
              </a:rPr>
              <a:t>Chief: the head or leader of an </a:t>
            </a:r>
            <a:r>
              <a:rPr lang="en-US" sz="1400" dirty="0" err="1">
                <a:latin typeface="Times New Roman" panose="02020603050405020304" pitchFamily="18" charset="0"/>
                <a:cs typeface="Times New Roman" panose="02020603050405020304" pitchFamily="18" charset="0"/>
              </a:rPr>
              <a:t>organised</a:t>
            </a:r>
            <a:r>
              <a:rPr lang="en-US" sz="1400" dirty="0">
                <a:latin typeface="Times New Roman" panose="02020603050405020304" pitchFamily="18" charset="0"/>
                <a:cs typeface="Times New Roman" panose="02020603050405020304" pitchFamily="18" charset="0"/>
              </a:rPr>
              <a:t> body of people; the person highest in authority</a:t>
            </a:r>
            <a:endParaRPr lang="it-IT" sz="1400" dirty="0">
              <a:latin typeface="Times New Roman" panose="02020603050405020304" pitchFamily="18" charset="0"/>
              <a:cs typeface="Times New Roman" panose="02020603050405020304" pitchFamily="18" charset="0"/>
            </a:endParaRPr>
          </a:p>
          <a:p>
            <a:pPr algn="just">
              <a:lnSpc>
                <a:spcPct val="150000"/>
              </a:lnSpc>
            </a:pPr>
            <a:r>
              <a:rPr lang="en-US" sz="1400" dirty="0">
                <a:latin typeface="Times New Roman" panose="02020603050405020304" pitchFamily="18" charset="0"/>
                <a:cs typeface="Times New Roman" panose="02020603050405020304" pitchFamily="18" charset="0"/>
              </a:rPr>
              <a:t>Team: a number of persons forming one of the sides in a game or contest </a:t>
            </a:r>
            <a:endParaRPr lang="it-IT" sz="1400" dirty="0">
              <a:latin typeface="Times New Roman" panose="02020603050405020304" pitchFamily="18" charset="0"/>
              <a:cs typeface="Times New Roman" panose="02020603050405020304" pitchFamily="18" charset="0"/>
            </a:endParaRPr>
          </a:p>
          <a:p>
            <a:pPr algn="just">
              <a:lnSpc>
                <a:spcPct val="150000"/>
              </a:lnSpc>
            </a:pPr>
            <a:r>
              <a:rPr lang="en-US" sz="1400" dirty="0">
                <a:latin typeface="Times New Roman" panose="02020603050405020304" pitchFamily="18" charset="0"/>
                <a:cs typeface="Times New Roman" panose="02020603050405020304" pitchFamily="18" charset="0"/>
              </a:rPr>
              <a:t>Darkness:1. the state or quality of being dark; 2. absence or deficiency of light; 3. The darkness of night; 4. wickedness or evil.</a:t>
            </a:r>
            <a:endParaRPr lang="it-IT" sz="1400" dirty="0">
              <a:latin typeface="Times New Roman" panose="02020603050405020304" pitchFamily="18" charset="0"/>
              <a:cs typeface="Times New Roman" panose="02020603050405020304" pitchFamily="18" charset="0"/>
            </a:endParaRPr>
          </a:p>
        </p:txBody>
      </p:sp>
      <p:sp>
        <p:nvSpPr>
          <p:cNvPr id="4" name="Footer Placeholder 3">
            <a:extLst>
              <a:ext uri="{FF2B5EF4-FFF2-40B4-BE49-F238E27FC236}">
                <a16:creationId xmlns:a16="http://schemas.microsoft.com/office/drawing/2014/main" id="{34DB550A-F935-48D7-B7E6-75B3CECF111F}"/>
              </a:ext>
            </a:extLst>
          </p:cNvPr>
          <p:cNvSpPr>
            <a:spLocks noGrp="1"/>
          </p:cNvSpPr>
          <p:nvPr>
            <p:ph type="ftr" sz="quarter" idx="11"/>
          </p:nvPr>
        </p:nvSpPr>
        <p:spPr/>
        <p:txBody>
          <a:bodyPr/>
          <a:lstStyle/>
          <a:p>
            <a:pPr algn="ctr"/>
            <a:r>
              <a:rPr lang="ro-RO" dirty="0"/>
              <a:t>64</a:t>
            </a:r>
            <a:endParaRPr lang="it-IT" dirty="0"/>
          </a:p>
        </p:txBody>
      </p:sp>
    </p:spTree>
    <p:extLst>
      <p:ext uri="{BB962C8B-B14F-4D97-AF65-F5344CB8AC3E}">
        <p14:creationId xmlns:p14="http://schemas.microsoft.com/office/powerpoint/2010/main" val="3174974238"/>
      </p:ext>
    </p:extLst>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spd="slow" advClick="0" advTm="8000"/>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F186D6F-477B-483E-A322-9060BC57A9A3}"/>
              </a:ext>
            </a:extLst>
          </p:cNvPr>
          <p:cNvSpPr/>
          <p:nvPr/>
        </p:nvSpPr>
        <p:spPr>
          <a:xfrm>
            <a:off x="1403648" y="116632"/>
            <a:ext cx="7632848" cy="4577985"/>
          </a:xfrm>
          <a:prstGeom prst="rect">
            <a:avLst/>
          </a:prstGeom>
        </p:spPr>
        <p:txBody>
          <a:bodyPr wrap="square">
            <a:spAutoFit/>
          </a:bodyPr>
          <a:lstStyle/>
          <a:p>
            <a:pPr algn="just">
              <a:lnSpc>
                <a:spcPct val="150000"/>
              </a:lnSpc>
            </a:pPr>
            <a:r>
              <a:rPr lang="en-US" sz="1400" dirty="0">
                <a:latin typeface="Times New Roman" panose="02020603050405020304" pitchFamily="18" charset="0"/>
                <a:cs typeface="Times New Roman" panose="02020603050405020304" pitchFamily="18" charset="0"/>
              </a:rPr>
              <a:t> 3.2  From the words written under the text, form words that best suit the context for each gap.</a:t>
            </a:r>
          </a:p>
          <a:p>
            <a:pPr algn="just">
              <a:lnSpc>
                <a:spcPct val="150000"/>
              </a:lnSpc>
            </a:pPr>
            <a:r>
              <a:rPr lang="en-US" sz="1400" dirty="0">
                <a:latin typeface="Times New Roman" panose="02020603050405020304" pitchFamily="18" charset="0"/>
                <a:cs typeface="Times New Roman" panose="02020603050405020304" pitchFamily="18" charset="0"/>
              </a:rPr>
              <a:t>They lay there 1….., at first with doubt but then with terror to the description the twins breathed at them between bouts of extreme silence. Soon the 2….was full of claws, full of the awful unknown and menace. An interminable dawn faded the stars out, and at last light, sad and grey, filtered into the shelter. They began to stir though still the world outside the shelter was 3…..dangerous. The maze of the darkness sorted into near and far, and at the highpoint of the sky the 4…..were warmed with color. A single sea bird flapped upwards with a hoarse cry that was echoed presently, and something squawked in the forest. Now streaks of cloud near the horizon 5…..to glow rosily, and the 6……tops of the palms were green.</a:t>
            </a:r>
          </a:p>
          <a:p>
            <a:pPr algn="just">
              <a:lnSpc>
                <a:spcPct val="150000"/>
              </a:lnSpc>
            </a:pPr>
            <a:r>
              <a:rPr lang="en-US" sz="1400" dirty="0">
                <a:latin typeface="Times New Roman" panose="02020603050405020304" pitchFamily="18" charset="0"/>
                <a:cs typeface="Times New Roman" panose="02020603050405020304" pitchFamily="18" charset="0"/>
              </a:rPr>
              <a:t>1. LISTEN; 2. DARK; 3. POSSIBLE; 4. CLOUD; 5. BEGIN; 6. FEATHER</a:t>
            </a:r>
          </a:p>
          <a:p>
            <a:pPr algn="just">
              <a:lnSpc>
                <a:spcPct val="150000"/>
              </a:lnSpc>
            </a:pPr>
            <a:r>
              <a:rPr lang="en-US" sz="1400" b="1" dirty="0">
                <a:latin typeface="Times New Roman" panose="02020603050405020304" pitchFamily="18" charset="0"/>
                <a:cs typeface="Times New Roman" panose="02020603050405020304" pitchFamily="18" charset="0"/>
              </a:rPr>
              <a:t>Answer: </a:t>
            </a:r>
            <a:r>
              <a:rPr lang="en-US" sz="1400" dirty="0">
                <a:latin typeface="Times New Roman" panose="02020603050405020304" pitchFamily="18" charset="0"/>
                <a:cs typeface="Times New Roman" panose="02020603050405020304" pitchFamily="18" charset="0"/>
              </a:rPr>
              <a:t>1.LISTENING; 2.DARKNESS; 3. IMPOSSIBLY; 4. CLOUDLETS; 5. BEGAN; 6. FEATHERY</a:t>
            </a:r>
          </a:p>
          <a:p>
            <a:pPr algn="just">
              <a:lnSpc>
                <a:spcPct val="150000"/>
              </a:lnSpc>
            </a:pPr>
            <a:endParaRPr lang="en-US" sz="1400" dirty="0">
              <a:latin typeface="Times New Roman" panose="02020603050405020304" pitchFamily="18" charset="0"/>
              <a:cs typeface="Times New Roman" panose="02020603050405020304" pitchFamily="18" charset="0"/>
            </a:endParaRPr>
          </a:p>
          <a:p>
            <a:pPr algn="just">
              <a:lnSpc>
                <a:spcPct val="150000"/>
              </a:lnSpc>
            </a:pPr>
            <a:endParaRPr lang="en-US" sz="1400" dirty="0">
              <a:latin typeface="Times New Roman" panose="02020603050405020304" pitchFamily="18" charset="0"/>
              <a:cs typeface="Times New Roman" panose="02020603050405020304" pitchFamily="18" charset="0"/>
            </a:endParaRPr>
          </a:p>
        </p:txBody>
      </p:sp>
      <p:sp>
        <p:nvSpPr>
          <p:cNvPr id="4" name="Footer Placeholder 3">
            <a:extLst>
              <a:ext uri="{FF2B5EF4-FFF2-40B4-BE49-F238E27FC236}">
                <a16:creationId xmlns:a16="http://schemas.microsoft.com/office/drawing/2014/main" id="{4CB8BD67-F019-4221-914D-1C3D72816017}"/>
              </a:ext>
            </a:extLst>
          </p:cNvPr>
          <p:cNvSpPr>
            <a:spLocks noGrp="1"/>
          </p:cNvSpPr>
          <p:nvPr>
            <p:ph type="ftr" sz="quarter" idx="11"/>
          </p:nvPr>
        </p:nvSpPr>
        <p:spPr/>
        <p:txBody>
          <a:bodyPr/>
          <a:lstStyle/>
          <a:p>
            <a:pPr algn="ctr"/>
            <a:r>
              <a:rPr lang="ro-RO" dirty="0"/>
              <a:t>65</a:t>
            </a:r>
            <a:endParaRPr lang="it-IT" dirty="0"/>
          </a:p>
        </p:txBody>
      </p:sp>
    </p:spTree>
    <p:extLst>
      <p:ext uri="{BB962C8B-B14F-4D97-AF65-F5344CB8AC3E}">
        <p14:creationId xmlns:p14="http://schemas.microsoft.com/office/powerpoint/2010/main" val="3047115789"/>
      </p:ext>
    </p:extLst>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spd="slow" advClick="0" advTm="8000"/>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85BF4AC-FB2D-4030-95A7-BCE5D6840E39}"/>
              </a:ext>
            </a:extLst>
          </p:cNvPr>
          <p:cNvSpPr>
            <a:spLocks noGrp="1"/>
          </p:cNvSpPr>
          <p:nvPr>
            <p:ph type="ftr" sz="quarter" idx="11"/>
          </p:nvPr>
        </p:nvSpPr>
        <p:spPr/>
        <p:txBody>
          <a:bodyPr/>
          <a:lstStyle/>
          <a:p>
            <a:pPr algn="ctr"/>
            <a:r>
              <a:rPr lang="ro-RO" dirty="0"/>
              <a:t>66</a:t>
            </a:r>
            <a:endParaRPr lang="it-IT" dirty="0"/>
          </a:p>
        </p:txBody>
      </p:sp>
      <p:sp>
        <p:nvSpPr>
          <p:cNvPr id="3" name="Rectangle 2">
            <a:extLst>
              <a:ext uri="{FF2B5EF4-FFF2-40B4-BE49-F238E27FC236}">
                <a16:creationId xmlns:a16="http://schemas.microsoft.com/office/drawing/2014/main" id="{1C419FD1-FD14-44A5-8144-13AD7DC09EEA}"/>
              </a:ext>
            </a:extLst>
          </p:cNvPr>
          <p:cNvSpPr/>
          <p:nvPr/>
        </p:nvSpPr>
        <p:spPr>
          <a:xfrm>
            <a:off x="1403648" y="116632"/>
            <a:ext cx="7632848" cy="6055312"/>
          </a:xfrm>
          <a:prstGeom prst="rect">
            <a:avLst/>
          </a:prstGeom>
        </p:spPr>
        <p:txBody>
          <a:bodyPr wrap="square">
            <a:spAutoFit/>
          </a:bodyPr>
          <a:lstStyle/>
          <a:p>
            <a:pPr lvl="0" algn="just">
              <a:lnSpc>
                <a:spcPct val="150000"/>
              </a:lnSpc>
            </a:pPr>
            <a:r>
              <a:rPr lang="en-US" b="1" dirty="0">
                <a:solidFill>
                  <a:prstClr val="black"/>
                </a:solidFill>
                <a:latin typeface="Times New Roman" panose="02020603050405020304" pitchFamily="18" charset="0"/>
                <a:cs typeface="Times New Roman" panose="02020603050405020304" pitchFamily="18" charset="0"/>
              </a:rPr>
              <a:t>Chapter 7. Shadows and Tall Trees</a:t>
            </a:r>
          </a:p>
          <a:p>
            <a:pPr lvl="0" algn="just">
              <a:lnSpc>
                <a:spcPct val="150000"/>
              </a:lnSpc>
            </a:pPr>
            <a:endParaRPr lang="en-US" sz="1400" dirty="0">
              <a:solidFill>
                <a:prstClr val="black"/>
              </a:solidFill>
              <a:latin typeface="Times New Roman" panose="02020603050405020304" pitchFamily="18" charset="0"/>
              <a:cs typeface="Times New Roman" panose="02020603050405020304" pitchFamily="18" charset="0"/>
            </a:endParaRPr>
          </a:p>
          <a:p>
            <a:pPr lvl="0" algn="just">
              <a:lnSpc>
                <a:spcPct val="150000"/>
              </a:lnSpc>
            </a:pPr>
            <a:r>
              <a:rPr lang="en-US" dirty="0">
                <a:solidFill>
                  <a:prstClr val="black"/>
                </a:solidFill>
              </a:rPr>
              <a:t> </a:t>
            </a:r>
            <a:r>
              <a:rPr lang="en-US" sz="1400" b="1" dirty="0">
                <a:solidFill>
                  <a:prstClr val="black"/>
                </a:solidFill>
                <a:latin typeface="Times New Roman" panose="02020603050405020304" pitchFamily="18" charset="0"/>
                <a:cs typeface="Times New Roman" panose="02020603050405020304" pitchFamily="18" charset="0"/>
              </a:rPr>
              <a:t>Activity 1. Identifying</a:t>
            </a:r>
          </a:p>
          <a:p>
            <a:pPr lvl="0" algn="just">
              <a:lnSpc>
                <a:spcPct val="150000"/>
              </a:lnSpc>
            </a:pPr>
            <a:r>
              <a:rPr lang="en-US" sz="1400" dirty="0">
                <a:solidFill>
                  <a:prstClr val="black"/>
                </a:solidFill>
                <a:latin typeface="Times New Roman" panose="02020603050405020304" pitchFamily="18" charset="0"/>
                <a:cs typeface="Times New Roman" panose="02020603050405020304" pitchFamily="18" charset="0"/>
              </a:rPr>
              <a:t>1.1</a:t>
            </a:r>
            <a:r>
              <a:rPr lang="en-US" sz="1400" b="1" dirty="0">
                <a:solidFill>
                  <a:prstClr val="black"/>
                </a:solidFill>
                <a:latin typeface="Times New Roman" panose="02020603050405020304" pitchFamily="18" charset="0"/>
                <a:cs typeface="Times New Roman" panose="02020603050405020304" pitchFamily="18" charset="0"/>
              </a:rPr>
              <a:t> </a:t>
            </a:r>
            <a:r>
              <a:rPr lang="en-US" sz="1400" dirty="0">
                <a:solidFill>
                  <a:prstClr val="black"/>
                </a:solidFill>
                <a:latin typeface="Times New Roman" panose="02020603050405020304" pitchFamily="18" charset="0"/>
                <a:cs typeface="Times New Roman" panose="02020603050405020304" pitchFamily="18" charset="0"/>
              </a:rPr>
              <a:t>Read the text and identify what the sea represents for Ralph.</a:t>
            </a:r>
          </a:p>
          <a:p>
            <a:pPr lvl="0" algn="just">
              <a:lnSpc>
                <a:spcPct val="150000"/>
              </a:lnSpc>
            </a:pPr>
            <a:r>
              <a:rPr lang="en-US" sz="1400" dirty="0">
                <a:solidFill>
                  <a:prstClr val="black"/>
                </a:solidFill>
                <a:latin typeface="Times New Roman" panose="02020603050405020304" pitchFamily="18" charset="0"/>
                <a:cs typeface="Times New Roman" panose="02020603050405020304" pitchFamily="18" charset="0"/>
              </a:rPr>
              <a:t>1.2  Identify the words that make Ralph feel in this way.</a:t>
            </a:r>
          </a:p>
          <a:p>
            <a:pPr lvl="0" algn="just">
              <a:lnSpc>
                <a:spcPct val="150000"/>
              </a:lnSpc>
            </a:pPr>
            <a:r>
              <a:rPr lang="en-US" sz="1400" dirty="0">
                <a:solidFill>
                  <a:prstClr val="black"/>
                </a:solidFill>
                <a:latin typeface="Times New Roman" panose="02020603050405020304" pitchFamily="18" charset="0"/>
                <a:cs typeface="Times New Roman" panose="02020603050405020304" pitchFamily="18" charset="0"/>
              </a:rPr>
              <a:t>1.3 Identify the words that Simon uses to comfort Ralph.</a:t>
            </a:r>
          </a:p>
          <a:p>
            <a:pPr algn="just">
              <a:lnSpc>
                <a:spcPct val="150000"/>
              </a:lnSpc>
            </a:pPr>
            <a:r>
              <a:rPr lang="en-US" sz="1400" dirty="0">
                <a:latin typeface="Times New Roman" panose="02020603050405020304" pitchFamily="18" charset="0"/>
                <a:cs typeface="Times New Roman" panose="02020603050405020304" pitchFamily="18" charset="0"/>
              </a:rPr>
              <a:t>“</a:t>
            </a:r>
            <a:r>
              <a:rPr lang="en-GB" sz="1400" dirty="0">
                <a:latin typeface="Times New Roman" panose="02020603050405020304" pitchFamily="18" charset="0"/>
                <a:cs typeface="Times New Roman" panose="02020603050405020304" pitchFamily="18" charset="0"/>
              </a:rPr>
              <a:t>Wave after wave, Ralph followed the rise and fall until something of the remoteness of </a:t>
            </a:r>
            <a:endParaRPr lang="it-IT" sz="1400" dirty="0">
              <a:latin typeface="Times New Roman" panose="02020603050405020304" pitchFamily="18" charset="0"/>
              <a:cs typeface="Times New Roman" panose="02020603050405020304" pitchFamily="18" charset="0"/>
            </a:endParaRPr>
          </a:p>
          <a:p>
            <a:pPr algn="just">
              <a:lnSpc>
                <a:spcPct val="150000"/>
              </a:lnSpc>
            </a:pPr>
            <a:r>
              <a:rPr lang="en-GB" sz="1400" dirty="0">
                <a:latin typeface="Times New Roman" panose="02020603050405020304" pitchFamily="18" charset="0"/>
                <a:cs typeface="Times New Roman" panose="02020603050405020304" pitchFamily="18" charset="0"/>
              </a:rPr>
              <a:t>the sea numbed his brain. Then gradually the almost infinite size of this water forced itself on </a:t>
            </a:r>
            <a:endParaRPr lang="it-IT" sz="1400" dirty="0">
              <a:latin typeface="Times New Roman" panose="02020603050405020304" pitchFamily="18" charset="0"/>
              <a:cs typeface="Times New Roman" panose="02020603050405020304" pitchFamily="18" charset="0"/>
            </a:endParaRPr>
          </a:p>
          <a:p>
            <a:pPr algn="just">
              <a:lnSpc>
                <a:spcPct val="150000"/>
              </a:lnSpc>
            </a:pPr>
            <a:r>
              <a:rPr lang="en-GB" sz="1400" dirty="0">
                <a:latin typeface="Times New Roman" panose="02020603050405020304" pitchFamily="18" charset="0"/>
                <a:cs typeface="Times New Roman" panose="02020603050405020304" pitchFamily="18" charset="0"/>
              </a:rPr>
              <a:t>his attention. This was the divider, the barrier. On the other side of the island, swathed at </a:t>
            </a:r>
            <a:endParaRPr lang="it-IT" sz="1400" dirty="0">
              <a:latin typeface="Times New Roman" panose="02020603050405020304" pitchFamily="18" charset="0"/>
              <a:cs typeface="Times New Roman" panose="02020603050405020304" pitchFamily="18" charset="0"/>
            </a:endParaRPr>
          </a:p>
          <a:p>
            <a:pPr algn="just">
              <a:lnSpc>
                <a:spcPct val="150000"/>
              </a:lnSpc>
            </a:pPr>
            <a:r>
              <a:rPr lang="en-GB" sz="1400" dirty="0">
                <a:latin typeface="Times New Roman" panose="02020603050405020304" pitchFamily="18" charset="0"/>
                <a:cs typeface="Times New Roman" panose="02020603050405020304" pitchFamily="18" charset="0"/>
              </a:rPr>
              <a:t>midday with mirage, defended by the shield of the quiet lagoon, one might dream of rescue; </a:t>
            </a:r>
            <a:endParaRPr lang="it-IT" sz="1400" dirty="0">
              <a:latin typeface="Times New Roman" panose="02020603050405020304" pitchFamily="18" charset="0"/>
              <a:cs typeface="Times New Roman" panose="02020603050405020304" pitchFamily="18" charset="0"/>
            </a:endParaRPr>
          </a:p>
          <a:p>
            <a:pPr algn="just">
              <a:lnSpc>
                <a:spcPct val="150000"/>
              </a:lnSpc>
            </a:pPr>
            <a:r>
              <a:rPr lang="en-GB" sz="1400" dirty="0">
                <a:latin typeface="Times New Roman" panose="02020603050405020304" pitchFamily="18" charset="0"/>
                <a:cs typeface="Times New Roman" panose="02020603050405020304" pitchFamily="18" charset="0"/>
              </a:rPr>
              <a:t>but here, faced by the brute obtuseness of the ocean, the miles of division, one was clamped </a:t>
            </a:r>
            <a:endParaRPr lang="it-IT" sz="1400" dirty="0">
              <a:latin typeface="Times New Roman" panose="02020603050405020304" pitchFamily="18" charset="0"/>
              <a:cs typeface="Times New Roman" panose="02020603050405020304" pitchFamily="18" charset="0"/>
            </a:endParaRPr>
          </a:p>
          <a:p>
            <a:pPr algn="just">
              <a:lnSpc>
                <a:spcPct val="150000"/>
              </a:lnSpc>
            </a:pPr>
            <a:r>
              <a:rPr lang="en-GB" sz="1400" dirty="0">
                <a:latin typeface="Times New Roman" panose="02020603050405020304" pitchFamily="18" charset="0"/>
                <a:cs typeface="Times New Roman" panose="02020603050405020304" pitchFamily="18" charset="0"/>
              </a:rPr>
              <a:t>down, one was helpless, one was condemned, one was-Simon was speaking almost in his ear. Ralph found that he had rock painfully gripped in both hands, found his body arched, the muscles of his neck stiff, his mouth strained open. </a:t>
            </a:r>
            <a:endParaRPr lang="it-IT" sz="1400" dirty="0">
              <a:latin typeface="Times New Roman" panose="02020603050405020304" pitchFamily="18" charset="0"/>
              <a:cs typeface="Times New Roman" panose="02020603050405020304" pitchFamily="18" charset="0"/>
            </a:endParaRPr>
          </a:p>
          <a:p>
            <a:pPr algn="just">
              <a:lnSpc>
                <a:spcPct val="150000"/>
              </a:lnSpc>
            </a:pPr>
            <a:r>
              <a:rPr lang="en-GB" sz="1400" dirty="0">
                <a:latin typeface="Times New Roman" panose="02020603050405020304" pitchFamily="18" charset="0"/>
                <a:cs typeface="Times New Roman" panose="02020603050405020304" pitchFamily="18" charset="0"/>
              </a:rPr>
              <a:t>"You'll get back to where you came from." </a:t>
            </a:r>
          </a:p>
          <a:p>
            <a:pPr algn="just">
              <a:lnSpc>
                <a:spcPct val="150000"/>
              </a:lnSpc>
            </a:pPr>
            <a:r>
              <a:rPr lang="en-GB" sz="1400" dirty="0">
                <a:latin typeface="Times New Roman" panose="02020603050405020304" pitchFamily="18" charset="0"/>
                <a:cs typeface="Times New Roman" panose="02020603050405020304" pitchFamily="18" charset="0"/>
              </a:rPr>
              <a:t>Simon nodded as he spoke. He was kneeling on one knee, looking down from a higher </a:t>
            </a:r>
            <a:endParaRPr lang="it-IT" sz="1400" dirty="0">
              <a:latin typeface="Times New Roman" panose="02020603050405020304" pitchFamily="18" charset="0"/>
              <a:cs typeface="Times New Roman" panose="02020603050405020304" pitchFamily="18" charset="0"/>
            </a:endParaRPr>
          </a:p>
          <a:p>
            <a:pPr algn="just">
              <a:lnSpc>
                <a:spcPct val="150000"/>
              </a:lnSpc>
            </a:pPr>
            <a:r>
              <a:rPr lang="en-GB" sz="1400" dirty="0">
                <a:latin typeface="Times New Roman" panose="02020603050405020304" pitchFamily="18" charset="0"/>
                <a:cs typeface="Times New Roman" panose="02020603050405020304" pitchFamily="18" charset="0"/>
              </a:rPr>
              <a:t>rock which he held with both hands; his other leg stretched down to Ralph's level. </a:t>
            </a:r>
            <a:endParaRPr lang="it-IT" sz="1400" dirty="0">
              <a:latin typeface="Times New Roman" panose="02020603050405020304" pitchFamily="18" charset="0"/>
              <a:cs typeface="Times New Roman" panose="02020603050405020304" pitchFamily="18" charset="0"/>
            </a:endParaRPr>
          </a:p>
          <a:p>
            <a:pPr algn="just">
              <a:lnSpc>
                <a:spcPct val="150000"/>
              </a:lnSpc>
            </a:pPr>
            <a:r>
              <a:rPr lang="en-GB" sz="1400" dirty="0">
                <a:latin typeface="Times New Roman" panose="02020603050405020304" pitchFamily="18" charset="0"/>
                <a:cs typeface="Times New Roman" panose="02020603050405020304" pitchFamily="18" charset="0"/>
              </a:rPr>
              <a:t>Ralph was puzzled and searched Simon's face for a clue. </a:t>
            </a:r>
            <a:endParaRPr lang="it-IT"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78441702"/>
      </p:ext>
    </p:extLst>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spd="slow" advClick="0" advTm="800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17A37E6-BF24-4F0B-83FB-1CAF06301E04}"/>
              </a:ext>
            </a:extLst>
          </p:cNvPr>
          <p:cNvSpPr/>
          <p:nvPr/>
        </p:nvSpPr>
        <p:spPr>
          <a:xfrm>
            <a:off x="1413262" y="116632"/>
            <a:ext cx="3688852" cy="1661993"/>
          </a:xfrm>
          <a:prstGeom prst="rect">
            <a:avLst/>
          </a:prstGeom>
        </p:spPr>
        <p:txBody>
          <a:bodyPr wrap="square">
            <a:spAutoFit/>
          </a:bodyPr>
          <a:lstStyle/>
          <a:p>
            <a:r>
              <a:rPr lang="en-US" sz="1400" b="1" dirty="0">
                <a:latin typeface="Times New Roman" panose="02020603050405020304" pitchFamily="18" charset="0"/>
                <a:cs typeface="Times New Roman" panose="02020603050405020304" pitchFamily="18" charset="0"/>
              </a:rPr>
              <a:t>Activity 5. Watching and </a:t>
            </a:r>
            <a:r>
              <a:rPr lang="en-US" sz="1400" b="1" dirty="0" err="1">
                <a:latin typeface="Times New Roman" panose="02020603050405020304" pitchFamily="18" charset="0"/>
                <a:cs typeface="Times New Roman" panose="02020603050405020304" pitchFamily="18" charset="0"/>
              </a:rPr>
              <a:t>analysing</a:t>
            </a:r>
            <a:r>
              <a:rPr lang="en-US" sz="1400" b="1" dirty="0">
                <a:latin typeface="Times New Roman" panose="02020603050405020304" pitchFamily="18" charset="0"/>
                <a:cs typeface="Times New Roman" panose="02020603050405020304" pitchFamily="18" charset="0"/>
              </a:rPr>
              <a:t> the film</a:t>
            </a:r>
          </a:p>
          <a:p>
            <a:r>
              <a:rPr lang="en-US" sz="1400" dirty="0">
                <a:latin typeface="Times New Roman" panose="02020603050405020304" pitchFamily="18" charset="0"/>
                <a:cs typeface="Times New Roman" panose="02020603050405020304" pitchFamily="18" charset="0"/>
              </a:rPr>
              <a:t>Some reviews of the film have been read and commented</a:t>
            </a:r>
          </a:p>
          <a:p>
            <a:r>
              <a:rPr lang="en-US" sz="1400" dirty="0">
                <a:latin typeface="Times New Roman" panose="02020603050405020304" pitchFamily="18" charset="0"/>
                <a:cs typeface="Times New Roman" panose="02020603050405020304" pitchFamily="18" charset="0"/>
              </a:rPr>
              <a:t>Questions: </a:t>
            </a:r>
          </a:p>
          <a:p>
            <a:pPr marL="285750" indent="-285750">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rPr>
              <a:t>Are the characters the same you imagined?</a:t>
            </a:r>
          </a:p>
          <a:p>
            <a:pPr marL="285750" indent="-285750">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rPr>
              <a:t>Would you have chosen different actors?</a:t>
            </a:r>
            <a:endParaRPr lang="it-IT" sz="1400" dirty="0">
              <a:latin typeface="Times New Roman" panose="02020603050405020304" pitchFamily="18" charset="0"/>
              <a:cs typeface="Times New Roman" panose="02020603050405020304" pitchFamily="18" charset="0"/>
            </a:endParaRPr>
          </a:p>
          <a:p>
            <a:endParaRPr lang="ro-RO" dirty="0"/>
          </a:p>
        </p:txBody>
      </p:sp>
      <p:pic>
        <p:nvPicPr>
          <p:cNvPr id="3" name="Picture 2">
            <a:extLst>
              <a:ext uri="{FF2B5EF4-FFF2-40B4-BE49-F238E27FC236}">
                <a16:creationId xmlns:a16="http://schemas.microsoft.com/office/drawing/2014/main" id="{790ADF1C-3E41-4B35-9CAD-01AE0391B1F3}"/>
              </a:ext>
            </a:extLst>
          </p:cNvPr>
          <p:cNvPicPr>
            <a:picLocks noChangeAspect="1"/>
          </p:cNvPicPr>
          <p:nvPr/>
        </p:nvPicPr>
        <p:blipFill>
          <a:blip r:embed="rId2"/>
          <a:stretch>
            <a:fillRect/>
          </a:stretch>
        </p:blipFill>
        <p:spPr>
          <a:xfrm>
            <a:off x="5220072" y="332656"/>
            <a:ext cx="3688853" cy="2552700"/>
          </a:xfrm>
          <a:prstGeom prst="rect">
            <a:avLst/>
          </a:prstGeom>
        </p:spPr>
      </p:pic>
      <p:sp>
        <p:nvSpPr>
          <p:cNvPr id="4" name="Rectangle 3">
            <a:extLst>
              <a:ext uri="{FF2B5EF4-FFF2-40B4-BE49-F238E27FC236}">
                <a16:creationId xmlns:a16="http://schemas.microsoft.com/office/drawing/2014/main" id="{C8F14016-C209-4B2B-BF79-4D8EA7A26840}"/>
              </a:ext>
            </a:extLst>
          </p:cNvPr>
          <p:cNvSpPr/>
          <p:nvPr/>
        </p:nvSpPr>
        <p:spPr>
          <a:xfrm>
            <a:off x="1195644" y="1970435"/>
            <a:ext cx="3952419" cy="3754874"/>
          </a:xfrm>
          <a:prstGeom prst="rect">
            <a:avLst/>
          </a:prstGeom>
        </p:spPr>
        <p:txBody>
          <a:bodyPr wrap="square">
            <a:spAutoFit/>
          </a:bodyPr>
          <a:lstStyle/>
          <a:p>
            <a:r>
              <a:rPr lang="en-US" sz="1400" b="1" dirty="0">
                <a:latin typeface="Times New Roman" panose="02020603050405020304" pitchFamily="18" charset="0"/>
                <a:cs typeface="Times New Roman" panose="02020603050405020304" pitchFamily="18" charset="0"/>
              </a:rPr>
              <a:t>Activity 6. Providing information on the main cast </a:t>
            </a:r>
          </a:p>
          <a:p>
            <a:endParaRPr lang="en-US" sz="1400" b="1"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1. Nat Wolff as Quentin "Q" Jacobsen, the film's lead protagonist.</a:t>
            </a:r>
          </a:p>
          <a:p>
            <a:r>
              <a:rPr lang="en-US" sz="1400" dirty="0">
                <a:latin typeface="Times New Roman" panose="02020603050405020304" pitchFamily="18" charset="0"/>
                <a:cs typeface="Times New Roman" panose="02020603050405020304" pitchFamily="18" charset="0"/>
              </a:rPr>
              <a:t>2. Cara Delevingne as Margo Roth Spiegelman, Quentin's childhood friend and the object of his affection.</a:t>
            </a:r>
          </a:p>
          <a:p>
            <a:r>
              <a:rPr lang="en-US" sz="1400" dirty="0">
                <a:latin typeface="Times New Roman" panose="02020603050405020304" pitchFamily="18" charset="0"/>
                <a:cs typeface="Times New Roman" panose="02020603050405020304" pitchFamily="18" charset="0"/>
              </a:rPr>
              <a:t>3. Halston Sage as Lacey Pemberton, Margo's best friend, she later becomes one of Quentin's friends and Benjamin's prom date.</a:t>
            </a:r>
          </a:p>
          <a:p>
            <a:r>
              <a:rPr lang="en-US" sz="1400" dirty="0">
                <a:latin typeface="Times New Roman" panose="02020603050405020304" pitchFamily="18" charset="0"/>
                <a:cs typeface="Times New Roman" panose="02020603050405020304" pitchFamily="18" charset="0"/>
              </a:rPr>
              <a:t>4. Abrams as Benjamin "Ben" Starling, one of Quentin's best friends.</a:t>
            </a:r>
          </a:p>
          <a:p>
            <a:r>
              <a:rPr lang="en-US" sz="1400" dirty="0">
                <a:latin typeface="Times New Roman" panose="02020603050405020304" pitchFamily="18" charset="0"/>
                <a:cs typeface="Times New Roman" panose="02020603050405020304" pitchFamily="18" charset="0"/>
              </a:rPr>
              <a:t>5. Justice Smith as Marcus "Radar" Lincoln, one of Quentin's best friends.</a:t>
            </a:r>
          </a:p>
          <a:p>
            <a:r>
              <a:rPr lang="en-US" sz="1400" dirty="0">
                <a:latin typeface="Times New Roman" panose="02020603050405020304" pitchFamily="18" charset="0"/>
                <a:cs typeface="Times New Roman" panose="02020603050405020304" pitchFamily="18" charset="0"/>
              </a:rPr>
              <a:t>6. Jaz Sinclair as Angela, Marcus's girlfriend, and prom date, who later joins Quentin's circle of friends</a:t>
            </a:r>
          </a:p>
        </p:txBody>
      </p:sp>
      <p:pic>
        <p:nvPicPr>
          <p:cNvPr id="5" name="Picture 4">
            <a:extLst>
              <a:ext uri="{FF2B5EF4-FFF2-40B4-BE49-F238E27FC236}">
                <a16:creationId xmlns:a16="http://schemas.microsoft.com/office/drawing/2014/main" id="{FBEA3F17-A093-4828-8704-C6AD029632D6}"/>
              </a:ext>
            </a:extLst>
          </p:cNvPr>
          <p:cNvPicPr>
            <a:picLocks noChangeAspect="1"/>
          </p:cNvPicPr>
          <p:nvPr/>
        </p:nvPicPr>
        <p:blipFill>
          <a:blip r:embed="rId3"/>
          <a:stretch>
            <a:fillRect/>
          </a:stretch>
        </p:blipFill>
        <p:spPr>
          <a:xfrm>
            <a:off x="5250904" y="3140969"/>
            <a:ext cx="3816424" cy="3168352"/>
          </a:xfrm>
          <a:prstGeom prst="rect">
            <a:avLst/>
          </a:prstGeom>
        </p:spPr>
      </p:pic>
      <p:sp>
        <p:nvSpPr>
          <p:cNvPr id="7" name="Footer Placeholder 6">
            <a:extLst>
              <a:ext uri="{FF2B5EF4-FFF2-40B4-BE49-F238E27FC236}">
                <a16:creationId xmlns:a16="http://schemas.microsoft.com/office/drawing/2014/main" id="{A00662DC-2865-4396-9BDF-3CF3754A8BDC}"/>
              </a:ext>
            </a:extLst>
          </p:cNvPr>
          <p:cNvSpPr>
            <a:spLocks noGrp="1"/>
          </p:cNvSpPr>
          <p:nvPr>
            <p:ph type="ftr" sz="quarter" idx="11"/>
          </p:nvPr>
        </p:nvSpPr>
        <p:spPr/>
        <p:txBody>
          <a:bodyPr/>
          <a:lstStyle/>
          <a:p>
            <a:pPr algn="ctr"/>
            <a:r>
              <a:rPr lang="ro-RO" dirty="0"/>
              <a:t>4</a:t>
            </a:r>
            <a:endParaRPr lang="it-IT" dirty="0"/>
          </a:p>
        </p:txBody>
      </p:sp>
    </p:spTree>
    <p:extLst>
      <p:ext uri="{BB962C8B-B14F-4D97-AF65-F5344CB8AC3E}">
        <p14:creationId xmlns:p14="http://schemas.microsoft.com/office/powerpoint/2010/main" val="4101848438"/>
      </p:ext>
    </p:extLst>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spd="slow" advClick="0" advTm="8000"/>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asellaDiTesto 7"/>
          <p:cNvSpPr txBox="1"/>
          <p:nvPr/>
        </p:nvSpPr>
        <p:spPr>
          <a:xfrm>
            <a:off x="1475656" y="116632"/>
            <a:ext cx="7488832" cy="6840142"/>
          </a:xfrm>
          <a:prstGeom prst="rect">
            <a:avLst/>
          </a:prstGeom>
          <a:noFill/>
        </p:spPr>
        <p:txBody>
          <a:bodyPr wrap="square" rtlCol="0">
            <a:spAutoFit/>
          </a:bodyPr>
          <a:lstStyle/>
          <a:p>
            <a:pPr algn="just">
              <a:lnSpc>
                <a:spcPct val="150000"/>
              </a:lnSpc>
            </a:pPr>
            <a:r>
              <a:rPr lang="en-GB" sz="1400" dirty="0">
                <a:latin typeface="Times New Roman" panose="02020603050405020304" pitchFamily="18" charset="0"/>
                <a:cs typeface="Times New Roman" panose="02020603050405020304" pitchFamily="18" charset="0"/>
              </a:rPr>
              <a:t>"It's so big, I mean--" </a:t>
            </a:r>
            <a:endParaRPr lang="it-IT" sz="1400" dirty="0">
              <a:latin typeface="Times New Roman" panose="02020603050405020304" pitchFamily="18" charset="0"/>
              <a:cs typeface="Times New Roman" panose="02020603050405020304" pitchFamily="18" charset="0"/>
            </a:endParaRPr>
          </a:p>
          <a:p>
            <a:pPr algn="just">
              <a:lnSpc>
                <a:spcPct val="150000"/>
              </a:lnSpc>
            </a:pPr>
            <a:r>
              <a:rPr lang="en-GB" sz="1400" dirty="0">
                <a:latin typeface="Times New Roman" panose="02020603050405020304" pitchFamily="18" charset="0"/>
                <a:cs typeface="Times New Roman" panose="02020603050405020304" pitchFamily="18" charset="0"/>
              </a:rPr>
              <a:t>Simon nodded. </a:t>
            </a:r>
            <a:endParaRPr lang="it-IT" sz="1400" dirty="0">
              <a:latin typeface="Times New Roman" panose="02020603050405020304" pitchFamily="18" charset="0"/>
              <a:cs typeface="Times New Roman" panose="02020603050405020304" pitchFamily="18" charset="0"/>
            </a:endParaRPr>
          </a:p>
          <a:p>
            <a:pPr algn="just">
              <a:lnSpc>
                <a:spcPct val="150000"/>
              </a:lnSpc>
            </a:pPr>
            <a:r>
              <a:rPr lang="en-GB" sz="1400" dirty="0">
                <a:latin typeface="Times New Roman" panose="02020603050405020304" pitchFamily="18" charset="0"/>
                <a:cs typeface="Times New Roman" panose="02020603050405020304" pitchFamily="18" charset="0"/>
              </a:rPr>
              <a:t>"All the same. You'll get back all right. I think so, anyway." </a:t>
            </a:r>
          </a:p>
          <a:p>
            <a:pPr algn="just">
              <a:lnSpc>
                <a:spcPct val="150000"/>
              </a:lnSpc>
            </a:pPr>
            <a:r>
              <a:rPr lang="en-GB" sz="1400" b="1" dirty="0">
                <a:latin typeface="Times New Roman" panose="02020603050405020304" pitchFamily="18" charset="0"/>
                <a:cs typeface="Times New Roman" panose="02020603050405020304" pitchFamily="18" charset="0"/>
              </a:rPr>
              <a:t>Activity 2. Answering questions</a:t>
            </a:r>
            <a:endParaRPr lang="it-IT" sz="1400" b="1" dirty="0">
              <a:latin typeface="Times New Roman" panose="02020603050405020304" pitchFamily="18" charset="0"/>
              <a:cs typeface="Times New Roman" panose="02020603050405020304" pitchFamily="18" charset="0"/>
            </a:endParaRPr>
          </a:p>
          <a:p>
            <a:pPr algn="just">
              <a:lnSpc>
                <a:spcPct val="150000"/>
              </a:lnSpc>
            </a:pPr>
            <a:r>
              <a:rPr lang="it-IT" sz="1400" dirty="0">
                <a:latin typeface="Times New Roman" panose="02020603050405020304" pitchFamily="18" charset="0"/>
                <a:cs typeface="Times New Roman" panose="02020603050405020304" pitchFamily="18" charset="0"/>
              </a:rPr>
              <a:t>1</a:t>
            </a:r>
            <a:r>
              <a:rPr lang="en-US" sz="1400" dirty="0">
                <a:latin typeface="Times New Roman" panose="02020603050405020304" pitchFamily="18" charset="0"/>
                <a:cs typeface="Times New Roman" panose="02020603050405020304" pitchFamily="18" charset="0"/>
              </a:rPr>
              <a:t>. Is Ralph behaving like a leader in this selected text?  Support your answer with evidence from the text.</a:t>
            </a:r>
            <a:endParaRPr lang="it-IT" sz="1400" dirty="0">
              <a:latin typeface="Times New Roman" panose="02020603050405020304" pitchFamily="18" charset="0"/>
              <a:cs typeface="Times New Roman" panose="02020603050405020304" pitchFamily="18" charset="0"/>
            </a:endParaRPr>
          </a:p>
          <a:p>
            <a:pPr algn="just">
              <a:lnSpc>
                <a:spcPct val="150000"/>
              </a:lnSpc>
            </a:pPr>
            <a:r>
              <a:rPr lang="en-US" sz="1400" dirty="0">
                <a:latin typeface="Times New Roman" panose="02020603050405020304" pitchFamily="18" charset="0"/>
                <a:cs typeface="Times New Roman" panose="02020603050405020304" pitchFamily="18" charset="0"/>
              </a:rPr>
              <a:t>2. The teacher says that in this paragraph, we can see Ralph’s vulnerable side. He is the leader and he opens up to Simon when he tells him how he longs for his home.</a:t>
            </a:r>
            <a:r>
              <a:rPr lang="it-IT" sz="1400" dirty="0">
                <a:latin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rPr>
              <a:t>Do you think that a leader can show that he is vulnerable? Does this mean that he is a bad leader? Why?</a:t>
            </a:r>
          </a:p>
          <a:p>
            <a:pPr lvl="0" algn="just">
              <a:lnSpc>
                <a:spcPct val="150000"/>
              </a:lnSpc>
            </a:pPr>
            <a:r>
              <a:rPr lang="en-US" sz="1400" dirty="0">
                <a:solidFill>
                  <a:prstClr val="black"/>
                </a:solidFill>
                <a:latin typeface="Times New Roman" panose="02020603050405020304" pitchFamily="18" charset="0"/>
                <a:cs typeface="Times New Roman" panose="02020603050405020304" pitchFamily="18" charset="0"/>
              </a:rPr>
              <a:t>3. Do you think Simon chose correctly to support Ralph? What would you do if you were in Simon’s place?</a:t>
            </a:r>
            <a:endParaRPr lang="en-US" sz="1400" b="1" dirty="0">
              <a:latin typeface="Times New Roman" panose="02020603050405020304" pitchFamily="18" charset="0"/>
              <a:cs typeface="Times New Roman" panose="02020603050405020304" pitchFamily="18" charset="0"/>
            </a:endParaRPr>
          </a:p>
          <a:p>
            <a:pPr algn="just">
              <a:lnSpc>
                <a:spcPct val="150000"/>
              </a:lnSpc>
            </a:pPr>
            <a:r>
              <a:rPr lang="en-US" sz="1400" b="1" dirty="0">
                <a:latin typeface="Times New Roman" panose="02020603050405020304" pitchFamily="18" charset="0"/>
                <a:cs typeface="Times New Roman" panose="02020603050405020304" pitchFamily="18" charset="0"/>
              </a:rPr>
              <a:t>Activity 3. Personal Experience. </a:t>
            </a:r>
          </a:p>
          <a:p>
            <a:pPr algn="just">
              <a:lnSpc>
                <a:spcPct val="150000"/>
              </a:lnSpc>
            </a:pPr>
            <a:r>
              <a:rPr lang="en-US" sz="1400" dirty="0">
                <a:latin typeface="Times New Roman" panose="02020603050405020304" pitchFamily="18" charset="0"/>
                <a:cs typeface="Times New Roman" panose="02020603050405020304" pitchFamily="18" charset="0"/>
              </a:rPr>
              <a:t>3.1 Pair Work. The students’ task is to express their opinions on the given sentences and explain why these things happen.</a:t>
            </a:r>
          </a:p>
          <a:p>
            <a:pPr algn="just">
              <a:lnSpc>
                <a:spcPct val="150000"/>
              </a:lnSpc>
            </a:pPr>
            <a:r>
              <a:rPr lang="en-US" sz="1400" dirty="0">
                <a:latin typeface="Times New Roman" panose="02020603050405020304" pitchFamily="18" charset="0"/>
                <a:cs typeface="Times New Roman" panose="02020603050405020304" pitchFamily="18" charset="0"/>
              </a:rPr>
              <a:t>”By now, Ralph had no self-consciousness in public thinking but would treat the day's decisions as though he were playing chess. The only trouble was that he would never be a very good chess player.”</a:t>
            </a:r>
          </a:p>
          <a:p>
            <a:pPr algn="just">
              <a:lnSpc>
                <a:spcPct val="150000"/>
              </a:lnSpc>
            </a:pPr>
            <a:r>
              <a:rPr lang="en-US" sz="1400" dirty="0">
                <a:latin typeface="Times New Roman" panose="02020603050405020304" pitchFamily="18" charset="0"/>
                <a:cs typeface="Times New Roman" panose="02020603050405020304" pitchFamily="18" charset="0"/>
              </a:rPr>
              <a:t>”Ralph looked at the sun critically. "Early evening. After tea-time, at any rate." "We can't leave the littluns alone with Piggy. Not all night." The other boys said nothing but stood round, watching him. ”</a:t>
            </a:r>
          </a:p>
          <a:p>
            <a:pPr algn="just">
              <a:lnSpc>
                <a:spcPct val="150000"/>
              </a:lnSpc>
            </a:pPr>
            <a:endParaRPr lang="en-US" sz="1400" dirty="0">
              <a:latin typeface="Times New Roman" panose="02020603050405020304" pitchFamily="18" charset="0"/>
              <a:cs typeface="Times New Roman" panose="02020603050405020304" pitchFamily="18" charset="0"/>
            </a:endParaRPr>
          </a:p>
          <a:p>
            <a:pPr algn="just">
              <a:lnSpc>
                <a:spcPct val="150000"/>
              </a:lnSpc>
            </a:pPr>
            <a:endParaRPr lang="en-US" sz="1400" dirty="0">
              <a:latin typeface="Times New Roman" panose="02020603050405020304" pitchFamily="18" charset="0"/>
              <a:cs typeface="Times New Roman" panose="02020603050405020304" pitchFamily="18" charset="0"/>
            </a:endParaRPr>
          </a:p>
          <a:p>
            <a:pPr algn="just">
              <a:lnSpc>
                <a:spcPct val="150000"/>
              </a:lnSpc>
            </a:pPr>
            <a:endParaRPr lang="it-IT" sz="1400" dirty="0">
              <a:latin typeface="Times New Roman" panose="02020603050405020304" pitchFamily="18" charset="0"/>
              <a:cs typeface="Times New Roman" panose="02020603050405020304" pitchFamily="18" charset="0"/>
            </a:endParaRPr>
          </a:p>
        </p:txBody>
      </p:sp>
      <p:sp>
        <p:nvSpPr>
          <p:cNvPr id="3" name="Footer Placeholder 2">
            <a:extLst>
              <a:ext uri="{FF2B5EF4-FFF2-40B4-BE49-F238E27FC236}">
                <a16:creationId xmlns:a16="http://schemas.microsoft.com/office/drawing/2014/main" id="{62236C1B-6E72-4394-BD32-549CF0BDAE4D}"/>
              </a:ext>
            </a:extLst>
          </p:cNvPr>
          <p:cNvSpPr>
            <a:spLocks noGrp="1"/>
          </p:cNvSpPr>
          <p:nvPr>
            <p:ph type="ftr" sz="quarter" idx="11"/>
          </p:nvPr>
        </p:nvSpPr>
        <p:spPr/>
        <p:txBody>
          <a:bodyPr/>
          <a:lstStyle/>
          <a:p>
            <a:pPr algn="ctr"/>
            <a:r>
              <a:rPr lang="ro-RO" dirty="0"/>
              <a:t>67</a:t>
            </a:r>
            <a:endParaRPr lang="it-IT" dirty="0"/>
          </a:p>
        </p:txBody>
      </p:sp>
    </p:spTree>
    <p:extLst>
      <p:ext uri="{BB962C8B-B14F-4D97-AF65-F5344CB8AC3E}">
        <p14:creationId xmlns:p14="http://schemas.microsoft.com/office/powerpoint/2010/main" val="3687654593"/>
      </p:ext>
    </p:extLst>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spd="slow" advClick="0" advTm="8000"/>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BEF5B6D-D983-40C1-A595-183D3F56363C}"/>
              </a:ext>
            </a:extLst>
          </p:cNvPr>
          <p:cNvSpPr/>
          <p:nvPr/>
        </p:nvSpPr>
        <p:spPr>
          <a:xfrm>
            <a:off x="1331640" y="116632"/>
            <a:ext cx="7704856" cy="7486473"/>
          </a:xfrm>
          <a:prstGeom prst="rect">
            <a:avLst/>
          </a:prstGeom>
        </p:spPr>
        <p:txBody>
          <a:bodyPr wrap="square">
            <a:spAutoFit/>
          </a:bodyPr>
          <a:lstStyle/>
          <a:p>
            <a:pPr algn="just">
              <a:lnSpc>
                <a:spcPct val="150000"/>
              </a:lnSpc>
            </a:pPr>
            <a:r>
              <a:rPr lang="en-US" sz="1400" b="1" dirty="0">
                <a:latin typeface="Times New Roman" panose="02020603050405020304" pitchFamily="18" charset="0"/>
                <a:cs typeface="Times New Roman" panose="02020603050405020304" pitchFamily="18" charset="0"/>
              </a:rPr>
              <a:t>Activity 4. </a:t>
            </a:r>
            <a:r>
              <a:rPr lang="en-US" sz="1400" dirty="0">
                <a:latin typeface="Times New Roman" panose="02020603050405020304" pitchFamily="18" charset="0"/>
                <a:cs typeface="Times New Roman" panose="02020603050405020304" pitchFamily="18" charset="0"/>
              </a:rPr>
              <a:t>Imagine you were in Ralph’s place. Do you think that being on that island can affect your mental health? Give examples to sustain your answers. </a:t>
            </a:r>
          </a:p>
          <a:p>
            <a:pPr algn="just">
              <a:lnSpc>
                <a:spcPct val="150000"/>
              </a:lnSpc>
            </a:pPr>
            <a:r>
              <a:rPr lang="en-US" sz="1400" b="1" dirty="0">
                <a:latin typeface="Times New Roman" panose="02020603050405020304" pitchFamily="18" charset="0"/>
                <a:cs typeface="Times New Roman" panose="02020603050405020304" pitchFamily="18" charset="0"/>
              </a:rPr>
              <a:t>Activity 5. </a:t>
            </a:r>
          </a:p>
          <a:p>
            <a:pPr algn="just">
              <a:lnSpc>
                <a:spcPct val="150000"/>
              </a:lnSpc>
            </a:pPr>
            <a:r>
              <a:rPr lang="en-US" sz="1400" dirty="0">
                <a:latin typeface="Times New Roman" panose="02020603050405020304" pitchFamily="18" charset="0"/>
                <a:cs typeface="Times New Roman" panose="02020603050405020304" pitchFamily="18" charset="0"/>
              </a:rPr>
              <a:t>5.1 Pair Work. One of you is the reporter and the other partner needs to give true answers. </a:t>
            </a:r>
          </a:p>
          <a:p>
            <a:pPr algn="just">
              <a:lnSpc>
                <a:spcPct val="150000"/>
              </a:lnSpc>
            </a:pPr>
            <a:r>
              <a:rPr lang="en-US" sz="1400" dirty="0">
                <a:latin typeface="Times New Roman" panose="02020603050405020304" pitchFamily="18" charset="0"/>
                <a:cs typeface="Times New Roman" panose="02020603050405020304" pitchFamily="18" charset="0"/>
              </a:rPr>
              <a:t>Have you or has one of your acquaintances ever….</a:t>
            </a:r>
          </a:p>
          <a:p>
            <a:pPr algn="just">
              <a:lnSpc>
                <a:spcPct val="150000"/>
              </a:lnSpc>
            </a:pPr>
            <a:r>
              <a:rPr lang="en-US" sz="1400" dirty="0">
                <a:latin typeface="Times New Roman" panose="02020603050405020304" pitchFamily="18" charset="0"/>
                <a:cs typeface="Times New Roman" panose="02020603050405020304" pitchFamily="18" charset="0"/>
              </a:rPr>
              <a:t>1. been a victim of an accident?</a:t>
            </a:r>
          </a:p>
          <a:p>
            <a:pPr algn="just">
              <a:lnSpc>
                <a:spcPct val="150000"/>
              </a:lnSpc>
            </a:pPr>
            <a:r>
              <a:rPr lang="en-US" sz="1400" dirty="0">
                <a:latin typeface="Times New Roman" panose="02020603050405020304" pitchFamily="18" charset="0"/>
                <a:cs typeface="Times New Roman" panose="02020603050405020304" pitchFamily="18" charset="0"/>
              </a:rPr>
              <a:t>2. experienced something </a:t>
            </a:r>
            <a:r>
              <a:rPr lang="en-US" sz="1400" dirty="0" err="1">
                <a:latin typeface="Times New Roman" panose="02020603050405020304" pitchFamily="18" charset="0"/>
                <a:cs typeface="Times New Roman" panose="02020603050405020304" pitchFamily="18" charset="0"/>
              </a:rPr>
              <a:t>traumatising</a:t>
            </a:r>
            <a:r>
              <a:rPr lang="en-US" sz="1400" dirty="0">
                <a:latin typeface="Times New Roman" panose="02020603050405020304" pitchFamily="18" charset="0"/>
                <a:cs typeface="Times New Roman" panose="02020603050405020304" pitchFamily="18" charset="0"/>
              </a:rPr>
              <a:t>?</a:t>
            </a:r>
          </a:p>
          <a:p>
            <a:pPr algn="just">
              <a:lnSpc>
                <a:spcPct val="150000"/>
              </a:lnSpc>
            </a:pPr>
            <a:r>
              <a:rPr lang="en-US" sz="1400" dirty="0">
                <a:latin typeface="Times New Roman" panose="02020603050405020304" pitchFamily="18" charset="0"/>
                <a:cs typeface="Times New Roman" panose="02020603050405020304" pitchFamily="18" charset="0"/>
              </a:rPr>
              <a:t>Explain what has happened and how the person coped with the respective situation.</a:t>
            </a:r>
          </a:p>
          <a:p>
            <a:pPr algn="just">
              <a:lnSpc>
                <a:spcPct val="150000"/>
              </a:lnSpc>
            </a:pPr>
            <a:r>
              <a:rPr lang="en-US" sz="1400" dirty="0">
                <a:latin typeface="Times New Roman" panose="02020603050405020304" pitchFamily="18" charset="0"/>
                <a:cs typeface="Times New Roman" panose="02020603050405020304" pitchFamily="18" charset="0"/>
              </a:rPr>
              <a:t>5.2  How would have you reacted if this had been about you?</a:t>
            </a:r>
          </a:p>
          <a:p>
            <a:pPr algn="just">
              <a:lnSpc>
                <a:spcPct val="150000"/>
              </a:lnSpc>
            </a:pPr>
            <a:r>
              <a:rPr lang="en-US" sz="1400" b="1" dirty="0">
                <a:latin typeface="Times New Roman" panose="02020603050405020304" pitchFamily="18" charset="0"/>
                <a:cs typeface="Times New Roman" panose="02020603050405020304" pitchFamily="18" charset="0"/>
              </a:rPr>
              <a:t>Activity 6.  Word formation</a:t>
            </a:r>
          </a:p>
          <a:p>
            <a:pPr algn="just">
              <a:lnSpc>
                <a:spcPct val="150000"/>
              </a:lnSpc>
            </a:pPr>
            <a:r>
              <a:rPr lang="en-US" sz="1400" dirty="0">
                <a:latin typeface="Times New Roman" panose="02020603050405020304" pitchFamily="18" charset="0"/>
                <a:cs typeface="Times New Roman" panose="02020603050405020304" pitchFamily="18" charset="0"/>
              </a:rPr>
              <a:t>Use the word given in brackets to form a word that best fits in the respective gap. </a:t>
            </a:r>
          </a:p>
          <a:p>
            <a:pPr algn="just">
              <a:lnSpc>
                <a:spcPct val="150000"/>
              </a:lnSpc>
            </a:pPr>
            <a:r>
              <a:rPr lang="en-US" sz="1400" dirty="0">
                <a:latin typeface="Times New Roman" panose="02020603050405020304" pitchFamily="18" charset="0"/>
                <a:cs typeface="Times New Roman" panose="02020603050405020304" pitchFamily="18" charset="0"/>
              </a:rPr>
              <a:t>The bushes crashed ahead of them. Boys flung themselves 1.……..(wild) from the pig track and scrabbled in the creepers, 2. …….(scream). Ralph saw Jack nudged aside and fall.</a:t>
            </a:r>
            <a:endParaRPr lang="it-IT" sz="1400" dirty="0">
              <a:latin typeface="Times New Roman" panose="02020603050405020304" pitchFamily="18" charset="0"/>
              <a:cs typeface="Times New Roman" panose="02020603050405020304" pitchFamily="18" charset="0"/>
            </a:endParaRPr>
          </a:p>
          <a:p>
            <a:pPr algn="just">
              <a:lnSpc>
                <a:spcPct val="150000"/>
              </a:lnSpc>
            </a:pPr>
            <a:r>
              <a:rPr lang="en-US" sz="1400" dirty="0">
                <a:latin typeface="Times New Roman" panose="02020603050405020304" pitchFamily="18" charset="0"/>
                <a:cs typeface="Times New Roman" panose="02020603050405020304" pitchFamily="18" charset="0"/>
              </a:rPr>
              <a:t> Then there was a creature bounding along the pig track toward him, with tusks gleaming and an 3. ………(to intimidate)  grunt. Ralph found he was able to measure the distance coldly and take aim. With the boar only five yards away, he flung the foolish wooden stick that he carried,4.  …….(see) it hit the great snout and hang there for a moment. The boar's note changed to a squeal and it swerved aside into the covert. The pig-run filled with shouting boys again, Jack came 5. ……..(run) back, and poked about in the undergrowth.</a:t>
            </a:r>
            <a:endParaRPr lang="it-IT" sz="1400" dirty="0">
              <a:latin typeface="Times New Roman" panose="02020603050405020304" pitchFamily="18" charset="0"/>
              <a:cs typeface="Times New Roman" panose="02020603050405020304" pitchFamily="18" charset="0"/>
            </a:endParaRPr>
          </a:p>
          <a:p>
            <a:pPr algn="just">
              <a:lnSpc>
                <a:spcPct val="150000"/>
              </a:lnSpc>
            </a:pPr>
            <a:endParaRPr lang="it-IT" sz="1400" dirty="0">
              <a:latin typeface="Times New Roman" panose="02020603050405020304" pitchFamily="18" charset="0"/>
              <a:cs typeface="Times New Roman" panose="02020603050405020304" pitchFamily="18" charset="0"/>
            </a:endParaRPr>
          </a:p>
          <a:p>
            <a:pPr algn="just">
              <a:lnSpc>
                <a:spcPct val="150000"/>
              </a:lnSpc>
            </a:pPr>
            <a:endParaRPr lang="en-US" sz="1400" dirty="0">
              <a:latin typeface="Times New Roman" panose="02020603050405020304" pitchFamily="18" charset="0"/>
              <a:cs typeface="Times New Roman" panose="02020603050405020304" pitchFamily="18" charset="0"/>
            </a:endParaRPr>
          </a:p>
          <a:p>
            <a:pPr algn="just">
              <a:lnSpc>
                <a:spcPct val="150000"/>
              </a:lnSpc>
            </a:pPr>
            <a:endParaRPr lang="en-US" sz="1400" dirty="0">
              <a:latin typeface="Times New Roman" panose="02020603050405020304" pitchFamily="18" charset="0"/>
              <a:cs typeface="Times New Roman" panose="02020603050405020304" pitchFamily="18" charset="0"/>
            </a:endParaRPr>
          </a:p>
          <a:p>
            <a:pPr algn="just">
              <a:lnSpc>
                <a:spcPct val="150000"/>
              </a:lnSpc>
            </a:pPr>
            <a:endParaRPr lang="en-US" sz="1400" dirty="0">
              <a:latin typeface="Times New Roman" panose="02020603050405020304" pitchFamily="18" charset="0"/>
              <a:cs typeface="Times New Roman" panose="02020603050405020304" pitchFamily="18" charset="0"/>
            </a:endParaRPr>
          </a:p>
        </p:txBody>
      </p:sp>
      <p:sp>
        <p:nvSpPr>
          <p:cNvPr id="4" name="Footer Placeholder 3">
            <a:extLst>
              <a:ext uri="{FF2B5EF4-FFF2-40B4-BE49-F238E27FC236}">
                <a16:creationId xmlns:a16="http://schemas.microsoft.com/office/drawing/2014/main" id="{A4F93289-F783-4385-9B62-EEF3A3680903}"/>
              </a:ext>
            </a:extLst>
          </p:cNvPr>
          <p:cNvSpPr>
            <a:spLocks noGrp="1"/>
          </p:cNvSpPr>
          <p:nvPr>
            <p:ph type="ftr" sz="quarter" idx="11"/>
          </p:nvPr>
        </p:nvSpPr>
        <p:spPr/>
        <p:txBody>
          <a:bodyPr/>
          <a:lstStyle/>
          <a:p>
            <a:pPr algn="ctr"/>
            <a:r>
              <a:rPr lang="ro-RO" dirty="0"/>
              <a:t>68</a:t>
            </a:r>
            <a:endParaRPr lang="it-IT" dirty="0"/>
          </a:p>
        </p:txBody>
      </p:sp>
    </p:spTree>
    <p:extLst>
      <p:ext uri="{BB962C8B-B14F-4D97-AF65-F5344CB8AC3E}">
        <p14:creationId xmlns:p14="http://schemas.microsoft.com/office/powerpoint/2010/main" val="5288702"/>
      </p:ext>
    </p:extLst>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spd="slow" advClick="0" advTm="8000"/>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331640" y="116632"/>
            <a:ext cx="7704856" cy="5824480"/>
          </a:xfrm>
          <a:prstGeom prst="rect">
            <a:avLst/>
          </a:prstGeom>
          <a:noFill/>
        </p:spPr>
        <p:txBody>
          <a:bodyPr wrap="square" rtlCol="0">
            <a:spAutoFit/>
          </a:bodyPr>
          <a:lstStyle/>
          <a:p>
            <a:pPr algn="just">
              <a:lnSpc>
                <a:spcPct val="150000"/>
              </a:lnSpc>
            </a:pPr>
            <a:r>
              <a:rPr lang="en-US" sz="1400" b="1" dirty="0">
                <a:latin typeface="Times New Roman" panose="02020603050405020304" pitchFamily="18" charset="0"/>
                <a:cs typeface="Times New Roman" panose="02020603050405020304" pitchFamily="18" charset="0"/>
              </a:rPr>
              <a:t>Answers:  </a:t>
            </a:r>
            <a:r>
              <a:rPr lang="en-US" sz="1400" dirty="0">
                <a:latin typeface="Times New Roman" panose="02020603050405020304" pitchFamily="18" charset="0"/>
                <a:cs typeface="Times New Roman" panose="02020603050405020304" pitchFamily="18" charset="0"/>
              </a:rPr>
              <a:t>1. wildly; 2. screaming; 3. intimidating; 4. saw; 5. running</a:t>
            </a:r>
          </a:p>
          <a:p>
            <a:pPr algn="just">
              <a:lnSpc>
                <a:spcPct val="150000"/>
              </a:lnSpc>
            </a:pPr>
            <a:endParaRPr lang="en-US" sz="1400" dirty="0">
              <a:latin typeface="Times New Roman" panose="02020603050405020304" pitchFamily="18" charset="0"/>
              <a:cs typeface="Times New Roman" panose="02020603050405020304" pitchFamily="18" charset="0"/>
            </a:endParaRPr>
          </a:p>
          <a:p>
            <a:pPr algn="just">
              <a:lnSpc>
                <a:spcPct val="150000"/>
              </a:lnSpc>
            </a:pPr>
            <a:endParaRPr lang="en-US" b="1" dirty="0">
              <a:latin typeface="Times New Roman" panose="02020603050405020304" pitchFamily="18" charset="0"/>
              <a:cs typeface="Times New Roman" panose="02020603050405020304" pitchFamily="18" charset="0"/>
            </a:endParaRPr>
          </a:p>
          <a:p>
            <a:pPr algn="just">
              <a:lnSpc>
                <a:spcPct val="150000"/>
              </a:lnSpc>
            </a:pPr>
            <a:r>
              <a:rPr lang="en-US" b="1" dirty="0">
                <a:latin typeface="Times New Roman" panose="02020603050405020304" pitchFamily="18" charset="0"/>
                <a:cs typeface="Times New Roman" panose="02020603050405020304" pitchFamily="18" charset="0"/>
              </a:rPr>
              <a:t>Chapter 8. Gift for the Darkness</a:t>
            </a:r>
          </a:p>
          <a:p>
            <a:pPr algn="just">
              <a:lnSpc>
                <a:spcPct val="150000"/>
              </a:lnSpc>
            </a:pPr>
            <a:endParaRPr lang="en-US" b="1" dirty="0">
              <a:latin typeface="Times New Roman" panose="02020603050405020304" pitchFamily="18" charset="0"/>
              <a:cs typeface="Times New Roman" panose="02020603050405020304" pitchFamily="18" charset="0"/>
            </a:endParaRPr>
          </a:p>
          <a:p>
            <a:pPr algn="just">
              <a:lnSpc>
                <a:spcPct val="150000"/>
              </a:lnSpc>
            </a:pPr>
            <a:r>
              <a:rPr lang="en-US" sz="1400" dirty="0">
                <a:latin typeface="Times New Roman" panose="02020603050405020304" pitchFamily="18" charset="0"/>
                <a:cs typeface="Times New Roman" panose="02020603050405020304" pitchFamily="18" charset="0"/>
              </a:rPr>
              <a:t> </a:t>
            </a:r>
            <a:r>
              <a:rPr lang="en-US" sz="1400" b="1" dirty="0">
                <a:latin typeface="Times New Roman" panose="02020603050405020304" pitchFamily="18" charset="0"/>
                <a:cs typeface="Times New Roman" panose="02020603050405020304" pitchFamily="18" charset="0"/>
              </a:rPr>
              <a:t>Comment</a:t>
            </a:r>
            <a:r>
              <a:rPr lang="en-US" sz="1400" dirty="0">
                <a:latin typeface="Times New Roman" panose="02020603050405020304" pitchFamily="18" charset="0"/>
                <a:cs typeface="Times New Roman" panose="02020603050405020304" pitchFamily="18" charset="0"/>
              </a:rPr>
              <a:t>: The key element is the allegory, a fable in which the characters are symbols for abstract ideas. The main themes in the book are POWER, the novel exploring the struggle for power and control that ensues after the boys form a new society and the HUMAN NATURE, the constant tension between </a:t>
            </a:r>
            <a:r>
              <a:rPr lang="en-US" sz="1400" dirty="0" err="1">
                <a:latin typeface="Times New Roman" panose="02020603050405020304" pitchFamily="18" charset="0"/>
                <a:cs typeface="Times New Roman" panose="02020603050405020304" pitchFamily="18" charset="0"/>
              </a:rPr>
              <a:t>civilisation</a:t>
            </a:r>
            <a:r>
              <a:rPr lang="en-US" sz="1400" dirty="0">
                <a:latin typeface="Times New Roman" panose="02020603050405020304" pitchFamily="18" charset="0"/>
                <a:cs typeface="Times New Roman" panose="02020603050405020304" pitchFamily="18" charset="0"/>
              </a:rPr>
              <a:t> and power providing insights into the darker side of human nature.</a:t>
            </a:r>
          </a:p>
          <a:p>
            <a:pPr algn="just">
              <a:lnSpc>
                <a:spcPct val="150000"/>
              </a:lnSpc>
            </a:pPr>
            <a:r>
              <a:rPr lang="en-US" sz="1400" b="1" dirty="0">
                <a:latin typeface="Times New Roman" panose="02020603050405020304" pitchFamily="18" charset="0"/>
                <a:cs typeface="Times New Roman" panose="02020603050405020304" pitchFamily="18" charset="0"/>
              </a:rPr>
              <a:t>Activity 1. Warm up. </a:t>
            </a:r>
            <a:r>
              <a:rPr lang="en-US" sz="1400" dirty="0">
                <a:latin typeface="Times New Roman" panose="02020603050405020304" pitchFamily="18" charset="0"/>
                <a:cs typeface="Times New Roman" panose="02020603050405020304" pitchFamily="18" charset="0"/>
              </a:rPr>
              <a:t>Let’s start with an imagination exercise!</a:t>
            </a:r>
            <a:endParaRPr lang="it-IT" sz="1400" dirty="0">
              <a:latin typeface="Times New Roman" panose="02020603050405020304" pitchFamily="18" charset="0"/>
              <a:cs typeface="Times New Roman" panose="02020603050405020304" pitchFamily="18" charset="0"/>
            </a:endParaRPr>
          </a:p>
          <a:p>
            <a:pPr algn="just">
              <a:lnSpc>
                <a:spcPct val="150000"/>
              </a:lnSpc>
            </a:pPr>
            <a:r>
              <a:rPr lang="en-US" sz="1400" dirty="0">
                <a:latin typeface="Times New Roman" panose="02020603050405020304" pitchFamily="18" charset="0"/>
                <a:cs typeface="Times New Roman" panose="02020603050405020304" pitchFamily="18" charset="0"/>
              </a:rPr>
              <a:t>1.1 Let’s say that you are forced to go on a deserted island. What would you take? ( Please, select only 4 items). The students write down their answers.</a:t>
            </a:r>
            <a:endParaRPr lang="it-IT" sz="1400" dirty="0">
              <a:latin typeface="Times New Roman" panose="02020603050405020304" pitchFamily="18" charset="0"/>
              <a:cs typeface="Times New Roman" panose="02020603050405020304" pitchFamily="18" charset="0"/>
            </a:endParaRPr>
          </a:p>
          <a:p>
            <a:pPr algn="just">
              <a:lnSpc>
                <a:spcPct val="150000"/>
              </a:lnSpc>
            </a:pPr>
            <a:r>
              <a:rPr lang="en-US" sz="1400" dirty="0">
                <a:latin typeface="Times New Roman" panose="02020603050405020304" pitchFamily="18" charset="0"/>
                <a:cs typeface="Times New Roman" panose="02020603050405020304" pitchFamily="18" charset="0"/>
              </a:rPr>
              <a:t>1.2 Group Work. Select from the items that have been mentioned, four items that seem the most important for your survival.</a:t>
            </a:r>
            <a:endParaRPr lang="it-IT" sz="1400" dirty="0">
              <a:latin typeface="Times New Roman" panose="02020603050405020304" pitchFamily="18" charset="0"/>
              <a:cs typeface="Times New Roman" panose="02020603050405020304" pitchFamily="18" charset="0"/>
            </a:endParaRPr>
          </a:p>
          <a:p>
            <a:pPr algn="just">
              <a:lnSpc>
                <a:spcPct val="150000"/>
              </a:lnSpc>
            </a:pPr>
            <a:r>
              <a:rPr lang="en-US" sz="1400" dirty="0">
                <a:latin typeface="Times New Roman" panose="02020603050405020304" pitchFamily="18" charset="0"/>
                <a:cs typeface="Times New Roman" panose="02020603050405020304" pitchFamily="18" charset="0"/>
              </a:rPr>
              <a:t>Each team elects a spokesperson to negotiate with the other groups about the most important items to be chosen at class level.</a:t>
            </a:r>
          </a:p>
          <a:p>
            <a:pPr algn="just">
              <a:lnSpc>
                <a:spcPct val="150000"/>
              </a:lnSpc>
            </a:pPr>
            <a:r>
              <a:rPr lang="en-US" sz="1400" b="1" dirty="0">
                <a:latin typeface="Times New Roman" panose="02020603050405020304" pitchFamily="18" charset="0"/>
                <a:cs typeface="Times New Roman" panose="02020603050405020304" pitchFamily="18" charset="0"/>
              </a:rPr>
              <a:t>Activity 2.  </a:t>
            </a:r>
            <a:r>
              <a:rPr lang="en-US" sz="1400" dirty="0">
                <a:latin typeface="Times New Roman" panose="02020603050405020304" pitchFamily="18" charset="0"/>
                <a:cs typeface="Times New Roman" panose="02020603050405020304" pitchFamily="18" charset="0"/>
              </a:rPr>
              <a:t>The students are asked questions about the symbols that the author used.</a:t>
            </a:r>
            <a:endParaRPr lang="it-IT" sz="1400" dirty="0">
              <a:latin typeface="Times New Roman" panose="02020603050405020304" pitchFamily="18" charset="0"/>
              <a:cs typeface="Times New Roman" panose="02020603050405020304" pitchFamily="18" charset="0"/>
            </a:endParaRPr>
          </a:p>
        </p:txBody>
      </p:sp>
      <p:sp>
        <p:nvSpPr>
          <p:cNvPr id="4" name="Footer Placeholder 3">
            <a:extLst>
              <a:ext uri="{FF2B5EF4-FFF2-40B4-BE49-F238E27FC236}">
                <a16:creationId xmlns:a16="http://schemas.microsoft.com/office/drawing/2014/main" id="{3AC823F9-73C4-4A27-B774-EF72229F48F3}"/>
              </a:ext>
            </a:extLst>
          </p:cNvPr>
          <p:cNvSpPr>
            <a:spLocks noGrp="1"/>
          </p:cNvSpPr>
          <p:nvPr>
            <p:ph type="ftr" sz="quarter" idx="11"/>
          </p:nvPr>
        </p:nvSpPr>
        <p:spPr/>
        <p:txBody>
          <a:bodyPr/>
          <a:lstStyle/>
          <a:p>
            <a:pPr algn="ctr"/>
            <a:r>
              <a:rPr lang="ro-RO" dirty="0"/>
              <a:t>69</a:t>
            </a:r>
            <a:endParaRPr lang="it-IT" dirty="0"/>
          </a:p>
        </p:txBody>
      </p:sp>
    </p:spTree>
    <p:extLst>
      <p:ext uri="{BB962C8B-B14F-4D97-AF65-F5344CB8AC3E}">
        <p14:creationId xmlns:p14="http://schemas.microsoft.com/office/powerpoint/2010/main" val="3877988964"/>
      </p:ext>
    </p:extLst>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spd="slow" advClick="0" advTm="8000"/>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asellaDiTesto 7"/>
          <p:cNvSpPr txBox="1"/>
          <p:nvPr/>
        </p:nvSpPr>
        <p:spPr>
          <a:xfrm>
            <a:off x="1403648" y="116632"/>
            <a:ext cx="7632848" cy="7163308"/>
          </a:xfrm>
          <a:prstGeom prst="rect">
            <a:avLst/>
          </a:prstGeom>
          <a:noFill/>
        </p:spPr>
        <p:txBody>
          <a:bodyPr wrap="square" rtlCol="0">
            <a:spAutoFit/>
          </a:bodyPr>
          <a:lstStyle/>
          <a:p>
            <a:pPr algn="just">
              <a:lnSpc>
                <a:spcPct val="150000"/>
              </a:lnSpc>
            </a:pPr>
            <a:r>
              <a:rPr lang="en-US" sz="1400" dirty="0">
                <a:latin typeface="Times New Roman" panose="02020603050405020304" pitchFamily="18" charset="0"/>
                <a:cs typeface="Times New Roman" panose="02020603050405020304" pitchFamily="18" charset="0"/>
              </a:rPr>
              <a:t>At symbolic level the book investigates what happens to </a:t>
            </a:r>
            <a:r>
              <a:rPr lang="en-US" sz="1400" dirty="0" err="1">
                <a:latin typeface="Times New Roman" panose="02020603050405020304" pitchFamily="18" charset="0"/>
                <a:cs typeface="Times New Roman" panose="02020603050405020304" pitchFamily="18" charset="0"/>
              </a:rPr>
              <a:t>civilised</a:t>
            </a:r>
            <a:r>
              <a:rPr lang="en-US" sz="1400" dirty="0">
                <a:latin typeface="Times New Roman" panose="02020603050405020304" pitchFamily="18" charset="0"/>
                <a:cs typeface="Times New Roman" panose="02020603050405020304" pitchFamily="18" charset="0"/>
              </a:rPr>
              <a:t> people when the structures of </a:t>
            </a:r>
            <a:r>
              <a:rPr lang="en-US" sz="1400" dirty="0" err="1">
                <a:latin typeface="Times New Roman" panose="02020603050405020304" pitchFamily="18" charset="0"/>
                <a:cs typeface="Times New Roman" panose="02020603050405020304" pitchFamily="18" charset="0"/>
              </a:rPr>
              <a:t>civilisation</a:t>
            </a:r>
            <a:r>
              <a:rPr lang="en-US" sz="1400" dirty="0">
                <a:latin typeface="Times New Roman" panose="02020603050405020304" pitchFamily="18" charset="0"/>
                <a:cs typeface="Times New Roman" panose="02020603050405020304" pitchFamily="18" charset="0"/>
              </a:rPr>
              <a:t> disappear.</a:t>
            </a:r>
          </a:p>
          <a:p>
            <a:pPr algn="just">
              <a:lnSpc>
                <a:spcPct val="150000"/>
              </a:lnSpc>
            </a:pPr>
            <a:r>
              <a:rPr lang="en-US" sz="1400" dirty="0">
                <a:latin typeface="Times New Roman" panose="02020603050405020304" pitchFamily="18" charset="0"/>
                <a:cs typeface="Times New Roman" panose="02020603050405020304" pitchFamily="18" charset="0"/>
              </a:rPr>
              <a:t>1.What do you think the conch </a:t>
            </a:r>
            <a:r>
              <a:rPr lang="en-US" sz="1400" dirty="0" err="1">
                <a:latin typeface="Times New Roman" panose="02020603050405020304" pitchFamily="18" charset="0"/>
                <a:cs typeface="Times New Roman" panose="02020603050405020304" pitchFamily="18" charset="0"/>
              </a:rPr>
              <a:t>symbolises</a:t>
            </a:r>
            <a:r>
              <a:rPr lang="en-US" sz="1400" dirty="0">
                <a:latin typeface="Times New Roman" panose="02020603050405020304" pitchFamily="18" charset="0"/>
                <a:cs typeface="Times New Roman" panose="02020603050405020304" pitchFamily="18" charset="0"/>
              </a:rPr>
              <a:t>?</a:t>
            </a:r>
            <a:r>
              <a:rPr lang="it-IT" sz="1400" dirty="0">
                <a:latin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rPr>
              <a:t>2.What about the fire?</a:t>
            </a:r>
            <a:endParaRPr lang="it-IT" sz="1400" dirty="0">
              <a:latin typeface="Times New Roman" panose="02020603050405020304" pitchFamily="18" charset="0"/>
              <a:cs typeface="Times New Roman" panose="02020603050405020304" pitchFamily="18" charset="0"/>
            </a:endParaRPr>
          </a:p>
          <a:p>
            <a:pPr algn="just">
              <a:lnSpc>
                <a:spcPct val="150000"/>
              </a:lnSpc>
            </a:pPr>
            <a:r>
              <a:rPr lang="en-US" sz="1400" dirty="0">
                <a:latin typeface="Times New Roman" panose="02020603050405020304" pitchFamily="18" charset="0"/>
                <a:cs typeface="Times New Roman" panose="02020603050405020304" pitchFamily="18" charset="0"/>
              </a:rPr>
              <a:t>3.With which Bible character do you associate Simon?</a:t>
            </a:r>
            <a:endParaRPr lang="it-IT" sz="1400" dirty="0">
              <a:latin typeface="Times New Roman" panose="02020603050405020304" pitchFamily="18" charset="0"/>
              <a:cs typeface="Times New Roman" panose="02020603050405020304" pitchFamily="18" charset="0"/>
            </a:endParaRPr>
          </a:p>
          <a:p>
            <a:pPr algn="just">
              <a:lnSpc>
                <a:spcPct val="150000"/>
              </a:lnSpc>
            </a:pPr>
            <a:r>
              <a:rPr lang="en-US" sz="1400" b="1" dirty="0">
                <a:latin typeface="Times New Roman" panose="02020603050405020304" pitchFamily="18" charset="0"/>
                <a:cs typeface="Times New Roman" panose="02020603050405020304" pitchFamily="18" charset="0"/>
              </a:rPr>
              <a:t>Answers: </a:t>
            </a:r>
            <a:r>
              <a:rPr lang="en-US" sz="1400" dirty="0">
                <a:latin typeface="Times New Roman" panose="02020603050405020304" pitchFamily="18" charset="0"/>
                <a:cs typeface="Times New Roman" panose="02020603050405020304" pitchFamily="18" charset="0"/>
              </a:rPr>
              <a:t>The conch represents the order.; The fire </a:t>
            </a:r>
            <a:r>
              <a:rPr lang="en-US" sz="1400" dirty="0" err="1">
                <a:latin typeface="Times New Roman" panose="02020603050405020304" pitchFamily="18" charset="0"/>
                <a:cs typeface="Times New Roman" panose="02020603050405020304" pitchFamily="18" charset="0"/>
              </a:rPr>
              <a:t>symbolises</a:t>
            </a:r>
            <a:r>
              <a:rPr lang="en-US" sz="1400" dirty="0">
                <a:latin typeface="Times New Roman" panose="02020603050405020304" pitchFamily="18" charset="0"/>
                <a:cs typeface="Times New Roman" panose="02020603050405020304" pitchFamily="18" charset="0"/>
              </a:rPr>
              <a:t> hope.</a:t>
            </a:r>
            <a:r>
              <a:rPr lang="it-IT" sz="1400" dirty="0">
                <a:latin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rPr>
              <a:t>Simon is Jesus under another form.</a:t>
            </a:r>
          </a:p>
          <a:p>
            <a:pPr algn="just">
              <a:lnSpc>
                <a:spcPct val="150000"/>
              </a:lnSpc>
            </a:pPr>
            <a:r>
              <a:rPr lang="en-US" sz="1400" b="1" dirty="0">
                <a:latin typeface="Times New Roman" panose="02020603050405020304" pitchFamily="18" charset="0"/>
                <a:cs typeface="Times New Roman" panose="02020603050405020304" pitchFamily="18" charset="0"/>
              </a:rPr>
              <a:t>Activity 3.  </a:t>
            </a:r>
            <a:r>
              <a:rPr lang="en-US" sz="1400" dirty="0">
                <a:latin typeface="Times New Roman" panose="02020603050405020304" pitchFamily="18" charset="0"/>
                <a:cs typeface="Times New Roman" panose="02020603050405020304" pitchFamily="18" charset="0"/>
              </a:rPr>
              <a:t>In pairs, the students answer a ‘True or False’ exercise</a:t>
            </a:r>
            <a:endParaRPr lang="it-IT" sz="1400" dirty="0">
              <a:latin typeface="Times New Roman" panose="02020603050405020304" pitchFamily="18" charset="0"/>
              <a:cs typeface="Times New Roman" panose="02020603050405020304" pitchFamily="18" charset="0"/>
            </a:endParaRPr>
          </a:p>
          <a:p>
            <a:pPr lvl="0" algn="just">
              <a:lnSpc>
                <a:spcPct val="150000"/>
              </a:lnSpc>
            </a:pPr>
            <a:r>
              <a:rPr lang="en-US" sz="1400" dirty="0">
                <a:latin typeface="Times New Roman" panose="02020603050405020304" pitchFamily="18" charset="0"/>
                <a:cs typeface="Times New Roman" panose="02020603050405020304" pitchFamily="18" charset="0"/>
              </a:rPr>
              <a:t>1. Ralph kicked out Jack from his tribe.                       T    F</a:t>
            </a:r>
            <a:endParaRPr lang="it-IT" sz="1400" dirty="0">
              <a:latin typeface="Times New Roman" panose="02020603050405020304" pitchFamily="18" charset="0"/>
              <a:cs typeface="Times New Roman" panose="02020603050405020304" pitchFamily="18" charset="0"/>
            </a:endParaRPr>
          </a:p>
          <a:p>
            <a:pPr lvl="0" algn="just">
              <a:lnSpc>
                <a:spcPct val="150000"/>
              </a:lnSpc>
            </a:pPr>
            <a:r>
              <a:rPr lang="en-US" sz="1400" dirty="0">
                <a:latin typeface="Times New Roman" panose="02020603050405020304" pitchFamily="18" charset="0"/>
                <a:cs typeface="Times New Roman" panose="02020603050405020304" pitchFamily="18" charset="0"/>
              </a:rPr>
              <a:t>2. The beast lives in the sea.                                         T    F</a:t>
            </a:r>
            <a:endParaRPr lang="it-IT" sz="1400" dirty="0">
              <a:latin typeface="Times New Roman" panose="02020603050405020304" pitchFamily="18" charset="0"/>
              <a:cs typeface="Times New Roman" panose="02020603050405020304" pitchFamily="18" charset="0"/>
            </a:endParaRPr>
          </a:p>
          <a:p>
            <a:pPr lvl="0" algn="just">
              <a:lnSpc>
                <a:spcPct val="150000"/>
              </a:lnSpc>
            </a:pPr>
            <a:r>
              <a:rPr lang="en-US" sz="1400" dirty="0">
                <a:latin typeface="Times New Roman" panose="02020603050405020304" pitchFamily="18" charset="0"/>
                <a:cs typeface="Times New Roman" panose="02020603050405020304" pitchFamily="18" charset="0"/>
              </a:rPr>
              <a:t>3. They built another fire on the mountain.                  T    F</a:t>
            </a:r>
            <a:endParaRPr lang="it-IT" sz="1400" dirty="0">
              <a:latin typeface="Times New Roman" panose="02020603050405020304" pitchFamily="18" charset="0"/>
              <a:cs typeface="Times New Roman" panose="02020603050405020304" pitchFamily="18" charset="0"/>
            </a:endParaRPr>
          </a:p>
          <a:p>
            <a:pPr lvl="0" algn="just">
              <a:lnSpc>
                <a:spcPct val="150000"/>
              </a:lnSpc>
            </a:pPr>
            <a:r>
              <a:rPr lang="en-US" sz="1400" dirty="0">
                <a:latin typeface="Times New Roman" panose="02020603050405020304" pitchFamily="18" charset="0"/>
                <a:cs typeface="Times New Roman" panose="02020603050405020304" pitchFamily="18" charset="0"/>
              </a:rPr>
              <a:t>4. Jack died at the end of the chapter.                           T    F</a:t>
            </a:r>
            <a:endParaRPr lang="it-IT" sz="1400" dirty="0">
              <a:latin typeface="Times New Roman" panose="02020603050405020304" pitchFamily="18" charset="0"/>
              <a:cs typeface="Times New Roman" panose="02020603050405020304" pitchFamily="18" charset="0"/>
            </a:endParaRPr>
          </a:p>
          <a:p>
            <a:pPr lvl="0" algn="just">
              <a:lnSpc>
                <a:spcPct val="150000"/>
              </a:lnSpc>
            </a:pPr>
            <a:r>
              <a:rPr lang="en-US" sz="1400" dirty="0">
                <a:latin typeface="Times New Roman" panose="02020603050405020304" pitchFamily="18" charset="0"/>
                <a:cs typeface="Times New Roman" panose="02020603050405020304" pitchFamily="18" charset="0"/>
              </a:rPr>
              <a:t>5. Jack calls a meeting on the beach.                            T    F</a:t>
            </a:r>
          </a:p>
          <a:p>
            <a:pPr algn="just">
              <a:lnSpc>
                <a:spcPct val="150000"/>
              </a:lnSpc>
            </a:pPr>
            <a:r>
              <a:rPr lang="en-US" sz="1400" b="1" dirty="0">
                <a:latin typeface="Times New Roman" panose="02020603050405020304" pitchFamily="18" charset="0"/>
                <a:cs typeface="Times New Roman" panose="02020603050405020304" pitchFamily="18" charset="0"/>
              </a:rPr>
              <a:t>Activity 4  Understanding how the character would act or react.</a:t>
            </a:r>
            <a:endParaRPr lang="it-IT" sz="1400" b="1" dirty="0">
              <a:latin typeface="Times New Roman" panose="02020603050405020304" pitchFamily="18" charset="0"/>
              <a:cs typeface="Times New Roman" panose="02020603050405020304" pitchFamily="18" charset="0"/>
            </a:endParaRPr>
          </a:p>
          <a:p>
            <a:pPr algn="just">
              <a:lnSpc>
                <a:spcPct val="150000"/>
              </a:lnSpc>
            </a:pPr>
            <a:r>
              <a:rPr lang="en-US" sz="1400" dirty="0">
                <a:latin typeface="Times New Roman" panose="02020603050405020304" pitchFamily="18" charset="0"/>
                <a:cs typeface="Times New Roman" panose="02020603050405020304" pitchFamily="18" charset="0"/>
              </a:rPr>
              <a:t> Which character do you think believes/ says/ did or does the following?</a:t>
            </a:r>
            <a:endParaRPr lang="it-IT" sz="1400" dirty="0">
              <a:latin typeface="Times New Roman" panose="02020603050405020304" pitchFamily="18" charset="0"/>
              <a:cs typeface="Times New Roman" panose="02020603050405020304" pitchFamily="18" charset="0"/>
            </a:endParaRPr>
          </a:p>
          <a:p>
            <a:pPr algn="just">
              <a:lnSpc>
                <a:spcPct val="150000"/>
              </a:lnSpc>
            </a:pPr>
            <a:r>
              <a:rPr lang="en-US" sz="1400" dirty="0">
                <a:latin typeface="Times New Roman" panose="02020603050405020304" pitchFamily="18" charset="0"/>
                <a:cs typeface="Times New Roman" panose="02020603050405020304" pitchFamily="18" charset="0"/>
              </a:rPr>
              <a:t>1. Back on the beach, … can't believe the beast is real.</a:t>
            </a:r>
            <a:endParaRPr lang="it-IT" sz="1400" dirty="0">
              <a:latin typeface="Times New Roman" panose="02020603050405020304" pitchFamily="18" charset="0"/>
              <a:cs typeface="Times New Roman" panose="02020603050405020304" pitchFamily="18" charset="0"/>
            </a:endParaRPr>
          </a:p>
          <a:p>
            <a:pPr algn="just">
              <a:lnSpc>
                <a:spcPct val="150000"/>
              </a:lnSpc>
            </a:pPr>
            <a:r>
              <a:rPr lang="en-US" sz="1400" dirty="0">
                <a:latin typeface="Times New Roman" panose="02020603050405020304" pitchFamily="18" charset="0"/>
                <a:cs typeface="Times New Roman" panose="02020603050405020304" pitchFamily="18" charset="0"/>
              </a:rPr>
              <a:t>2… says his hunters could kill the beast.</a:t>
            </a:r>
          </a:p>
          <a:p>
            <a:pPr algn="just">
              <a:lnSpc>
                <a:spcPct val="150000"/>
              </a:lnSpc>
            </a:pPr>
            <a:r>
              <a:rPr lang="en-US" sz="1400" dirty="0">
                <a:latin typeface="Times New Roman" panose="02020603050405020304" pitchFamily="18" charset="0"/>
                <a:cs typeface="Times New Roman" panose="02020603050405020304" pitchFamily="18" charset="0"/>
              </a:rPr>
              <a:t>3… suggests they climb the mountain. … considers the suggestion insane. </a:t>
            </a:r>
          </a:p>
          <a:p>
            <a:pPr algn="just">
              <a:lnSpc>
                <a:spcPct val="150000"/>
              </a:lnSpc>
            </a:pPr>
            <a:r>
              <a:rPr lang="en-US" sz="1400" dirty="0">
                <a:latin typeface="Times New Roman" panose="02020603050405020304" pitchFamily="18" charset="0"/>
                <a:cs typeface="Times New Roman" panose="02020603050405020304" pitchFamily="18" charset="0"/>
              </a:rPr>
              <a:t>4... has wandered alone into the forest. He enters a secret glade and sits there in the sun. Though he gets thirstier and thirstier, he continues to sit. </a:t>
            </a:r>
            <a:endParaRPr lang="it-IT" sz="1400" dirty="0">
              <a:latin typeface="Times New Roman" panose="02020603050405020304" pitchFamily="18" charset="0"/>
              <a:cs typeface="Times New Roman" panose="02020603050405020304" pitchFamily="18" charset="0"/>
            </a:endParaRPr>
          </a:p>
          <a:p>
            <a:pPr algn="just">
              <a:lnSpc>
                <a:spcPct val="150000"/>
              </a:lnSpc>
            </a:pPr>
            <a:endParaRPr lang="it-IT" sz="1400" dirty="0">
              <a:latin typeface="Times New Roman" panose="02020603050405020304" pitchFamily="18" charset="0"/>
              <a:cs typeface="Times New Roman" panose="02020603050405020304" pitchFamily="18" charset="0"/>
            </a:endParaRPr>
          </a:p>
          <a:p>
            <a:pPr lvl="0" algn="just">
              <a:lnSpc>
                <a:spcPct val="150000"/>
              </a:lnSpc>
            </a:pPr>
            <a:endParaRPr lang="it-IT" sz="1400" dirty="0">
              <a:latin typeface="Times New Roman" panose="02020603050405020304" pitchFamily="18" charset="0"/>
              <a:cs typeface="Times New Roman" panose="02020603050405020304" pitchFamily="18" charset="0"/>
            </a:endParaRPr>
          </a:p>
          <a:p>
            <a:pPr algn="just">
              <a:lnSpc>
                <a:spcPct val="150000"/>
              </a:lnSpc>
            </a:pPr>
            <a:endParaRPr lang="it-IT" sz="1400" dirty="0">
              <a:latin typeface="Times New Roman" panose="02020603050405020304" pitchFamily="18" charset="0"/>
              <a:cs typeface="Times New Roman" panose="02020603050405020304" pitchFamily="18" charset="0"/>
            </a:endParaRPr>
          </a:p>
        </p:txBody>
      </p:sp>
      <p:sp>
        <p:nvSpPr>
          <p:cNvPr id="3" name="Footer Placeholder 2">
            <a:extLst>
              <a:ext uri="{FF2B5EF4-FFF2-40B4-BE49-F238E27FC236}">
                <a16:creationId xmlns:a16="http://schemas.microsoft.com/office/drawing/2014/main" id="{87696C17-016F-48D1-A312-E555B0F1F5B6}"/>
              </a:ext>
            </a:extLst>
          </p:cNvPr>
          <p:cNvSpPr>
            <a:spLocks noGrp="1"/>
          </p:cNvSpPr>
          <p:nvPr>
            <p:ph type="ftr" sz="quarter" idx="11"/>
          </p:nvPr>
        </p:nvSpPr>
        <p:spPr/>
        <p:txBody>
          <a:bodyPr/>
          <a:lstStyle/>
          <a:p>
            <a:pPr algn="ctr"/>
            <a:r>
              <a:rPr lang="ro-RO" dirty="0"/>
              <a:t>70</a:t>
            </a:r>
            <a:endParaRPr lang="it-IT" dirty="0"/>
          </a:p>
        </p:txBody>
      </p:sp>
    </p:spTree>
    <p:extLst>
      <p:ext uri="{BB962C8B-B14F-4D97-AF65-F5344CB8AC3E}">
        <p14:creationId xmlns:p14="http://schemas.microsoft.com/office/powerpoint/2010/main" val="1261891818"/>
      </p:ext>
    </p:extLst>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spd="slow" advClick="0" advTm="8000"/>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331640" y="116632"/>
            <a:ext cx="7704856" cy="5870646"/>
          </a:xfrm>
          <a:prstGeom prst="rect">
            <a:avLst/>
          </a:prstGeom>
          <a:noFill/>
        </p:spPr>
        <p:txBody>
          <a:bodyPr wrap="square" rtlCol="0">
            <a:spAutoFit/>
          </a:bodyPr>
          <a:lstStyle/>
          <a:p>
            <a:pPr algn="just">
              <a:lnSpc>
                <a:spcPct val="150000"/>
              </a:lnSpc>
            </a:pPr>
            <a:r>
              <a:rPr lang="en-US" sz="1400" dirty="0">
                <a:latin typeface="Times New Roman" panose="02020603050405020304" pitchFamily="18" charset="0"/>
                <a:cs typeface="Times New Roman" panose="02020603050405020304" pitchFamily="18" charset="0"/>
              </a:rPr>
              <a:t>5… emerges from the forest into …'s camp. As his followers steal fire from the signal fire, he invites Ralph's group to come to his feast, then disappears. </a:t>
            </a:r>
            <a:endParaRPr lang="it-IT" sz="1400" dirty="0">
              <a:latin typeface="Times New Roman" panose="02020603050405020304" pitchFamily="18" charset="0"/>
              <a:cs typeface="Times New Roman" panose="02020603050405020304" pitchFamily="18" charset="0"/>
            </a:endParaRPr>
          </a:p>
          <a:p>
            <a:pPr algn="just">
              <a:lnSpc>
                <a:spcPct val="150000"/>
              </a:lnSpc>
            </a:pPr>
            <a:r>
              <a:rPr lang="en-US" sz="1400" dirty="0">
                <a:latin typeface="Times New Roman" panose="02020603050405020304" pitchFamily="18" charset="0"/>
                <a:cs typeface="Times New Roman" panose="02020603050405020304" pitchFamily="18" charset="0"/>
              </a:rPr>
              <a:t>Answers: 1. Piggy; 2. Jack; 3. Simon/Piggy; 4. Simon; 5. Jack, Ralph</a:t>
            </a:r>
            <a:endParaRPr lang="it-IT" sz="1400" dirty="0">
              <a:latin typeface="Times New Roman" panose="02020603050405020304" pitchFamily="18" charset="0"/>
              <a:cs typeface="Times New Roman" panose="02020603050405020304" pitchFamily="18" charset="0"/>
            </a:endParaRPr>
          </a:p>
          <a:p>
            <a:pPr algn="just">
              <a:lnSpc>
                <a:spcPct val="150000"/>
              </a:lnSpc>
            </a:pPr>
            <a:r>
              <a:rPr lang="en-US" sz="1400" b="1" dirty="0">
                <a:latin typeface="Times New Roman" panose="02020603050405020304" pitchFamily="18" charset="0"/>
                <a:cs typeface="Times New Roman" panose="02020603050405020304" pitchFamily="18" charset="0"/>
              </a:rPr>
              <a:t>Activity 5. Comprehension questions. </a:t>
            </a:r>
            <a:r>
              <a:rPr lang="en-US" sz="1400" dirty="0">
                <a:latin typeface="Times New Roman" panose="02020603050405020304" pitchFamily="18" charset="0"/>
                <a:cs typeface="Times New Roman" panose="02020603050405020304" pitchFamily="18" charset="0"/>
              </a:rPr>
              <a:t>The students answer the following questions in groups and then compare their answers.</a:t>
            </a:r>
            <a:endParaRPr lang="it-IT" sz="1400" dirty="0">
              <a:latin typeface="Times New Roman" panose="02020603050405020304" pitchFamily="18" charset="0"/>
              <a:cs typeface="Times New Roman" panose="02020603050405020304" pitchFamily="18" charset="0"/>
            </a:endParaRPr>
          </a:p>
          <a:p>
            <a:pPr algn="just" fontAlgn="t">
              <a:lnSpc>
                <a:spcPct val="150000"/>
              </a:lnSpc>
            </a:pPr>
            <a:r>
              <a:rPr lang="en-US" sz="1400" dirty="0">
                <a:latin typeface="Times New Roman" panose="02020603050405020304" pitchFamily="18" charset="0"/>
                <a:cs typeface="Times New Roman" panose="02020603050405020304" pitchFamily="18" charset="0"/>
              </a:rPr>
              <a:t>1. What gift does Jack offer to help pacify the Beast?</a:t>
            </a:r>
            <a:endParaRPr lang="it-IT" sz="1400" dirty="0">
              <a:latin typeface="Times New Roman" panose="02020603050405020304" pitchFamily="18" charset="0"/>
              <a:cs typeface="Times New Roman" panose="02020603050405020304" pitchFamily="18" charset="0"/>
            </a:endParaRPr>
          </a:p>
          <a:p>
            <a:pPr algn="just" fontAlgn="t">
              <a:lnSpc>
                <a:spcPct val="150000"/>
              </a:lnSpc>
            </a:pPr>
            <a:r>
              <a:rPr lang="en-US" sz="1400" dirty="0">
                <a:latin typeface="Times New Roman" panose="02020603050405020304" pitchFamily="18" charset="0"/>
                <a:cs typeface="Times New Roman" panose="02020603050405020304" pitchFamily="18" charset="0"/>
              </a:rPr>
              <a:t>2. What is "The Lord of the Flies?"</a:t>
            </a:r>
            <a:endParaRPr lang="it-IT" sz="1400" dirty="0">
              <a:latin typeface="Times New Roman" panose="02020603050405020304" pitchFamily="18" charset="0"/>
              <a:cs typeface="Times New Roman" panose="02020603050405020304" pitchFamily="18" charset="0"/>
            </a:endParaRPr>
          </a:p>
          <a:p>
            <a:pPr algn="just" fontAlgn="t">
              <a:lnSpc>
                <a:spcPct val="150000"/>
              </a:lnSpc>
            </a:pPr>
            <a:r>
              <a:rPr lang="it-IT" sz="1400" dirty="0">
                <a:latin typeface="Times New Roman" panose="02020603050405020304" pitchFamily="18" charset="0"/>
                <a:cs typeface="Times New Roman" panose="02020603050405020304" pitchFamily="18" charset="0"/>
              </a:rPr>
              <a:t>3. </a:t>
            </a:r>
            <a:r>
              <a:rPr lang="en-US" sz="1400" dirty="0">
                <a:latin typeface="Times New Roman" panose="02020603050405020304" pitchFamily="18" charset="0"/>
                <a:cs typeface="Times New Roman" panose="02020603050405020304" pitchFamily="18" charset="0"/>
              </a:rPr>
              <a:t>What does Piggy suggest they should do since they can't return to the mountain to build a fire?</a:t>
            </a:r>
            <a:endParaRPr lang="it-IT" sz="1400" dirty="0">
              <a:latin typeface="Times New Roman" panose="02020603050405020304" pitchFamily="18" charset="0"/>
              <a:cs typeface="Times New Roman" panose="02020603050405020304" pitchFamily="18" charset="0"/>
            </a:endParaRPr>
          </a:p>
          <a:p>
            <a:pPr algn="just" fontAlgn="t">
              <a:lnSpc>
                <a:spcPct val="150000"/>
              </a:lnSpc>
            </a:pPr>
            <a:r>
              <a:rPr lang="en-US" sz="1400" dirty="0">
                <a:latin typeface="Times New Roman" panose="02020603050405020304" pitchFamily="18" charset="0"/>
                <a:cs typeface="Times New Roman" panose="02020603050405020304" pitchFamily="18" charset="0"/>
              </a:rPr>
              <a:t>4. How does Jack respond when Ralph calls his hunters "boys armed with sticks?“</a:t>
            </a:r>
          </a:p>
          <a:p>
            <a:pPr algn="just">
              <a:lnSpc>
                <a:spcPct val="150000"/>
              </a:lnSpc>
            </a:pPr>
            <a:r>
              <a:rPr lang="en-US" sz="1400" dirty="0">
                <a:latin typeface="Times New Roman" panose="02020603050405020304" pitchFamily="18" charset="0"/>
                <a:cs typeface="Times New Roman" panose="02020603050405020304" pitchFamily="18" charset="0"/>
              </a:rPr>
              <a:t>5. What do you think Ralph and Jack represent?</a:t>
            </a:r>
          </a:p>
          <a:p>
            <a:pPr algn="just">
              <a:lnSpc>
                <a:spcPct val="150000"/>
              </a:lnSpc>
            </a:pPr>
            <a:r>
              <a:rPr lang="en-US" sz="1400" dirty="0">
                <a:latin typeface="Times New Roman" panose="02020603050405020304" pitchFamily="18" charset="0"/>
                <a:cs typeface="Times New Roman" panose="02020603050405020304" pitchFamily="18" charset="0"/>
              </a:rPr>
              <a:t>6. Why do some boys followed either Ralph or Jack? </a:t>
            </a:r>
          </a:p>
          <a:p>
            <a:pPr algn="just">
              <a:lnSpc>
                <a:spcPct val="150000"/>
              </a:lnSpc>
            </a:pPr>
            <a:r>
              <a:rPr lang="en-US" sz="1400" dirty="0">
                <a:latin typeface="Times New Roman" panose="02020603050405020304" pitchFamily="18" charset="0"/>
                <a:cs typeface="Times New Roman" panose="02020603050405020304" pitchFamily="18" charset="0"/>
              </a:rPr>
              <a:t>7. Which one would you personally follow? Why?</a:t>
            </a:r>
          </a:p>
          <a:p>
            <a:pPr algn="just">
              <a:lnSpc>
                <a:spcPct val="150000"/>
              </a:lnSpc>
            </a:pPr>
            <a:r>
              <a:rPr lang="ro-RO" sz="1400" dirty="0">
                <a:latin typeface="Times New Roman" panose="02020603050405020304" pitchFamily="18" charset="0"/>
                <a:cs typeface="Times New Roman" panose="02020603050405020304" pitchFamily="18" charset="0"/>
              </a:rPr>
              <a:t>8. </a:t>
            </a:r>
            <a:r>
              <a:rPr lang="en-US" sz="1400" dirty="0">
                <a:latin typeface="Times New Roman" panose="02020603050405020304" pitchFamily="18" charset="0"/>
                <a:cs typeface="Times New Roman" panose="02020603050405020304" pitchFamily="18" charset="0"/>
              </a:rPr>
              <a:t>Are you a leader or a follower?</a:t>
            </a:r>
          </a:p>
          <a:p>
            <a:pPr algn="just">
              <a:lnSpc>
                <a:spcPct val="150000"/>
              </a:lnSpc>
            </a:pPr>
            <a:r>
              <a:rPr lang="en-US" sz="1400" b="1" dirty="0">
                <a:latin typeface="Times New Roman" panose="02020603050405020304" pitchFamily="18" charset="0"/>
                <a:cs typeface="Times New Roman" panose="02020603050405020304" pitchFamily="18" charset="0"/>
              </a:rPr>
              <a:t>Answers: </a:t>
            </a:r>
            <a:r>
              <a:rPr lang="en-US" sz="1400" dirty="0">
                <a:latin typeface="Times New Roman" panose="02020603050405020304" pitchFamily="18" charset="0"/>
                <a:cs typeface="Times New Roman" panose="02020603050405020304" pitchFamily="18" charset="0"/>
              </a:rPr>
              <a:t>1.Jack offers the sow's head, he and his hunters had killed; 2. A pig’s head on a stick;</a:t>
            </a:r>
            <a:r>
              <a:rPr lang="it-IT" sz="1400" dirty="0">
                <a:latin typeface="Times New Roman" panose="02020603050405020304" pitchFamily="18" charset="0"/>
                <a:cs typeface="Times New Roman" panose="02020603050405020304" pitchFamily="18" charset="0"/>
              </a:rPr>
              <a:t> 3. </a:t>
            </a:r>
            <a:r>
              <a:rPr lang="en-US" sz="1400" dirty="0">
                <a:latin typeface="Times New Roman" panose="02020603050405020304" pitchFamily="18" charset="0"/>
                <a:cs typeface="Times New Roman" panose="02020603050405020304" pitchFamily="18" charset="0"/>
              </a:rPr>
              <a:t>Piggy suggests that since they cannot have a fire on the mountain they should have it on the beach; 4. In "Lord of the Flies" when Ralph calls Jack's hunters "boys armed with sticks“, Jack is offended and returns to his friends to twist Ralph's words, claiming that he called the hunters cowards. Jack also believes Ralph is not a proper chief.</a:t>
            </a:r>
          </a:p>
        </p:txBody>
      </p:sp>
      <p:sp>
        <p:nvSpPr>
          <p:cNvPr id="4" name="Footer Placeholder 3">
            <a:extLst>
              <a:ext uri="{FF2B5EF4-FFF2-40B4-BE49-F238E27FC236}">
                <a16:creationId xmlns:a16="http://schemas.microsoft.com/office/drawing/2014/main" id="{34933947-880A-4EF2-BB6C-69276C7CEAD4}"/>
              </a:ext>
            </a:extLst>
          </p:cNvPr>
          <p:cNvSpPr>
            <a:spLocks noGrp="1"/>
          </p:cNvSpPr>
          <p:nvPr>
            <p:ph type="ftr" sz="quarter" idx="11"/>
          </p:nvPr>
        </p:nvSpPr>
        <p:spPr/>
        <p:txBody>
          <a:bodyPr/>
          <a:lstStyle/>
          <a:p>
            <a:pPr algn="ctr"/>
            <a:r>
              <a:rPr lang="ro-RO" dirty="0"/>
              <a:t>71</a:t>
            </a:r>
            <a:endParaRPr lang="it-IT" dirty="0"/>
          </a:p>
        </p:txBody>
      </p:sp>
    </p:spTree>
    <p:extLst>
      <p:ext uri="{BB962C8B-B14F-4D97-AF65-F5344CB8AC3E}">
        <p14:creationId xmlns:p14="http://schemas.microsoft.com/office/powerpoint/2010/main" val="3213102135"/>
      </p:ext>
    </p:extLst>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spd="slow" advClick="0" advTm="8000"/>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D877A09-3612-41C7-ABAB-B3BC3A0892EE}"/>
              </a:ext>
            </a:extLst>
          </p:cNvPr>
          <p:cNvSpPr/>
          <p:nvPr/>
        </p:nvSpPr>
        <p:spPr>
          <a:xfrm>
            <a:off x="1403648" y="80605"/>
            <a:ext cx="7632849" cy="1023165"/>
          </a:xfrm>
          <a:prstGeom prst="rect">
            <a:avLst/>
          </a:prstGeom>
        </p:spPr>
        <p:txBody>
          <a:bodyPr wrap="square">
            <a:spAutoFit/>
          </a:bodyPr>
          <a:lstStyle/>
          <a:p>
            <a:pPr algn="just">
              <a:lnSpc>
                <a:spcPct val="150000"/>
              </a:lnSpc>
            </a:pPr>
            <a:r>
              <a:rPr lang="en-US" sz="1400" dirty="0">
                <a:latin typeface="Times New Roman" panose="02020603050405020304" pitchFamily="18" charset="0"/>
                <a:cs typeface="Times New Roman" panose="02020603050405020304" pitchFamily="18" charset="0"/>
              </a:rPr>
              <a:t> </a:t>
            </a:r>
          </a:p>
          <a:p>
            <a:pPr algn="just">
              <a:lnSpc>
                <a:spcPct val="150000"/>
              </a:lnSpc>
            </a:pPr>
            <a:r>
              <a:rPr lang="en-US" sz="1400" b="1" dirty="0">
                <a:latin typeface="Times New Roman" panose="02020603050405020304" pitchFamily="18" charset="0"/>
                <a:cs typeface="Times New Roman" panose="02020603050405020304" pitchFamily="18" charset="0"/>
              </a:rPr>
              <a:t>Activity 6.  </a:t>
            </a:r>
          </a:p>
          <a:p>
            <a:pPr algn="just">
              <a:lnSpc>
                <a:spcPct val="150000"/>
              </a:lnSpc>
            </a:pPr>
            <a:r>
              <a:rPr lang="en-US" sz="1400" dirty="0">
                <a:latin typeface="Times New Roman" panose="02020603050405020304" pitchFamily="18" charset="0"/>
                <a:cs typeface="Times New Roman" panose="02020603050405020304" pitchFamily="18" charset="0"/>
              </a:rPr>
              <a:t>6.1 The students do the quiz and then they compare the answers with the partner</a:t>
            </a:r>
            <a:endParaRPr lang="it-IT" sz="1400" dirty="0">
              <a:latin typeface="Times New Roman" panose="02020603050405020304" pitchFamily="18" charset="0"/>
              <a:cs typeface="Times New Roman" panose="02020603050405020304" pitchFamily="18" charset="0"/>
            </a:endParaRPr>
          </a:p>
        </p:txBody>
      </p:sp>
      <p:graphicFrame>
        <p:nvGraphicFramePr>
          <p:cNvPr id="4" name="Table 3">
            <a:extLst>
              <a:ext uri="{FF2B5EF4-FFF2-40B4-BE49-F238E27FC236}">
                <a16:creationId xmlns:a16="http://schemas.microsoft.com/office/drawing/2014/main" id="{1DCDBA08-E314-4A30-B185-BB5DA16375F3}"/>
              </a:ext>
            </a:extLst>
          </p:cNvPr>
          <p:cNvGraphicFramePr>
            <a:graphicFrameLocks noGrp="1"/>
          </p:cNvGraphicFramePr>
          <p:nvPr>
            <p:extLst>
              <p:ext uri="{D42A27DB-BD31-4B8C-83A1-F6EECF244321}">
                <p14:modId xmlns:p14="http://schemas.microsoft.com/office/powerpoint/2010/main" val="3995548647"/>
              </p:ext>
            </p:extLst>
          </p:nvPr>
        </p:nvGraphicFramePr>
        <p:xfrm>
          <a:off x="1403648" y="1268760"/>
          <a:ext cx="6912766" cy="2673644"/>
        </p:xfrm>
        <a:graphic>
          <a:graphicData uri="http://schemas.openxmlformats.org/drawingml/2006/table">
            <a:tbl>
              <a:tblPr firstRow="1" firstCol="1" bandRow="1"/>
              <a:tblGrid>
                <a:gridCol w="2432570">
                  <a:extLst>
                    <a:ext uri="{9D8B030D-6E8A-4147-A177-3AD203B41FA5}">
                      <a16:colId xmlns:a16="http://schemas.microsoft.com/office/drawing/2014/main" val="1572703115"/>
                    </a:ext>
                  </a:extLst>
                </a:gridCol>
                <a:gridCol w="1239838">
                  <a:extLst>
                    <a:ext uri="{9D8B030D-6E8A-4147-A177-3AD203B41FA5}">
                      <a16:colId xmlns:a16="http://schemas.microsoft.com/office/drawing/2014/main" val="1824277567"/>
                    </a:ext>
                  </a:extLst>
                </a:gridCol>
                <a:gridCol w="1000260">
                  <a:extLst>
                    <a:ext uri="{9D8B030D-6E8A-4147-A177-3AD203B41FA5}">
                      <a16:colId xmlns:a16="http://schemas.microsoft.com/office/drawing/2014/main" val="481175039"/>
                    </a:ext>
                  </a:extLst>
                </a:gridCol>
                <a:gridCol w="1159980">
                  <a:extLst>
                    <a:ext uri="{9D8B030D-6E8A-4147-A177-3AD203B41FA5}">
                      <a16:colId xmlns:a16="http://schemas.microsoft.com/office/drawing/2014/main" val="938208801"/>
                    </a:ext>
                  </a:extLst>
                </a:gridCol>
                <a:gridCol w="1080118">
                  <a:extLst>
                    <a:ext uri="{9D8B030D-6E8A-4147-A177-3AD203B41FA5}">
                      <a16:colId xmlns:a16="http://schemas.microsoft.com/office/drawing/2014/main" val="69468187"/>
                    </a:ext>
                  </a:extLst>
                </a:gridCol>
              </a:tblGrid>
              <a:tr h="432048">
                <a:tc>
                  <a:txBody>
                    <a:bodyPr/>
                    <a:lstStyle/>
                    <a:p>
                      <a:pPr algn="just">
                        <a:lnSpc>
                          <a:spcPct val="107000"/>
                        </a:lnSpc>
                        <a:spcAft>
                          <a:spcPts val="800"/>
                        </a:spcAft>
                      </a:pPr>
                      <a:r>
                        <a:rPr lang="en-US" sz="14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Whom would you choose to….</a:t>
                      </a:r>
                      <a:endParaRPr lang="ro-RO" sz="140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n-U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Ralph</a:t>
                      </a:r>
                      <a:endParaRPr lang="ro-RO"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n-U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Simon</a:t>
                      </a:r>
                      <a:endParaRPr lang="ro-RO"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Jack</a:t>
                      </a:r>
                      <a:endParaRPr lang="ro-RO"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Piggy</a:t>
                      </a:r>
                      <a:endParaRPr lang="ro-RO"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36032573"/>
                  </a:ext>
                </a:extLst>
              </a:tr>
              <a:tr h="299086">
                <a:tc>
                  <a:txBody>
                    <a:bodyPr/>
                    <a:lstStyle/>
                    <a:p>
                      <a:pPr algn="just">
                        <a:lnSpc>
                          <a:spcPct val="107000"/>
                        </a:lnSpc>
                        <a:spcAft>
                          <a:spcPts val="800"/>
                        </a:spcAft>
                      </a:pPr>
                      <a:r>
                        <a:rPr lang="en-U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be your best friend?</a:t>
                      </a:r>
                      <a:endParaRPr lang="ro-RO"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n-US" sz="140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ro-RO"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n-US" sz="140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ro-RO"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n-US" sz="140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ro-RO"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n-US" sz="140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ro-RO"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35706821"/>
                  </a:ext>
                </a:extLst>
              </a:tr>
              <a:tr h="225372">
                <a:tc>
                  <a:txBody>
                    <a:bodyPr/>
                    <a:lstStyle/>
                    <a:p>
                      <a:pPr algn="just">
                        <a:lnSpc>
                          <a:spcPct val="107000"/>
                        </a:lnSpc>
                        <a:spcAft>
                          <a:spcPts val="800"/>
                        </a:spcAft>
                      </a:pPr>
                      <a:r>
                        <a:rPr lang="en-U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spend an entire day with?</a:t>
                      </a:r>
                      <a:endParaRPr lang="ro-RO"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n-US" sz="140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ro-RO"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n-US" sz="140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ro-RO"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n-US" sz="140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ro-RO"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n-US" sz="140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ro-RO"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19990140"/>
                  </a:ext>
                </a:extLst>
              </a:tr>
              <a:tr h="225372">
                <a:tc>
                  <a:txBody>
                    <a:bodyPr/>
                    <a:lstStyle/>
                    <a:p>
                      <a:pPr algn="just">
                        <a:lnSpc>
                          <a:spcPct val="107000"/>
                        </a:lnSpc>
                        <a:spcAft>
                          <a:spcPts val="800"/>
                        </a:spcAft>
                      </a:pPr>
                      <a:r>
                        <a:rPr lang="en-U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keep a secret?</a:t>
                      </a:r>
                      <a:endParaRPr lang="ro-RO"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n-US" sz="140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ro-RO"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n-US" sz="140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ro-RO"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n-US" sz="140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ro-RO"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n-US" sz="140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ro-RO"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34479316"/>
                  </a:ext>
                </a:extLst>
              </a:tr>
              <a:tr h="359111">
                <a:tc>
                  <a:txBody>
                    <a:bodyPr/>
                    <a:lstStyle/>
                    <a:p>
                      <a:pPr algn="just">
                        <a:lnSpc>
                          <a:spcPct val="107000"/>
                        </a:lnSpc>
                        <a:spcAft>
                          <a:spcPts val="800"/>
                        </a:spcAft>
                      </a:pPr>
                      <a:r>
                        <a:rPr lang="en-U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help you with your homework?</a:t>
                      </a:r>
                      <a:endParaRPr lang="ro-RO"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n-US" sz="140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ro-RO"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n-US" sz="140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ro-RO"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n-US" sz="140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ro-RO"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n-US" sz="140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ro-RO"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79673532"/>
                  </a:ext>
                </a:extLst>
              </a:tr>
              <a:tr h="225372">
                <a:tc>
                  <a:txBody>
                    <a:bodyPr/>
                    <a:lstStyle/>
                    <a:p>
                      <a:pPr algn="just">
                        <a:lnSpc>
                          <a:spcPct val="107000"/>
                        </a:lnSpc>
                        <a:spcAft>
                          <a:spcPts val="800"/>
                        </a:spcAft>
                      </a:pPr>
                      <a:r>
                        <a:rPr lang="en-U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kick out of the group?</a:t>
                      </a:r>
                      <a:endParaRPr lang="ro-RO"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n-US" sz="140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ro-RO"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n-US" sz="140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ro-RO"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n-US" sz="140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ro-RO"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n-US" sz="1400" u="none" strike="noStrik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ro-RO"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57646735"/>
                  </a:ext>
                </a:extLst>
              </a:tr>
              <a:tr h="681911">
                <a:tc>
                  <a:txBody>
                    <a:bodyPr/>
                    <a:lstStyle/>
                    <a:p>
                      <a:pPr algn="just">
                        <a:lnSpc>
                          <a:spcPct val="107000"/>
                        </a:lnSpc>
                        <a:spcAft>
                          <a:spcPts val="800"/>
                        </a:spcAft>
                      </a:pPr>
                      <a:r>
                        <a:rPr lang="en-U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cheer you up when you’re down?</a:t>
                      </a:r>
                      <a:endParaRPr lang="ro-RO"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n-US" sz="140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ro-RO"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n-US" sz="140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ro-RO"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n-US" sz="140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ro-RO"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n-US" sz="140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ro-RO"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88383359"/>
                  </a:ext>
                </a:extLst>
              </a:tr>
              <a:tr h="225372">
                <a:tc>
                  <a:txBody>
                    <a:bodyPr/>
                    <a:lstStyle/>
                    <a:p>
                      <a:pPr algn="just">
                        <a:lnSpc>
                          <a:spcPct val="107000"/>
                        </a:lnSpc>
                        <a:spcAft>
                          <a:spcPts val="800"/>
                        </a:spcAft>
                      </a:pPr>
                      <a:r>
                        <a:rPr lang="en-U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adopt into your family?</a:t>
                      </a:r>
                      <a:endParaRPr lang="ro-RO"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n-US" sz="140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ro-RO"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n-US" sz="140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ro-RO"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n-US" sz="140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ro-RO"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n-US" sz="1400" u="none" strike="noStrik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ro-RO"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64775131"/>
                  </a:ext>
                </a:extLst>
              </a:tr>
            </a:tbl>
          </a:graphicData>
        </a:graphic>
      </p:graphicFrame>
      <p:sp>
        <p:nvSpPr>
          <p:cNvPr id="5" name="Rectangle 4">
            <a:extLst>
              <a:ext uri="{FF2B5EF4-FFF2-40B4-BE49-F238E27FC236}">
                <a16:creationId xmlns:a16="http://schemas.microsoft.com/office/drawing/2014/main" id="{6F7E2D61-B6DD-4C68-A44A-B32FA5D2E107}"/>
              </a:ext>
            </a:extLst>
          </p:cNvPr>
          <p:cNvSpPr/>
          <p:nvPr/>
        </p:nvSpPr>
        <p:spPr>
          <a:xfrm>
            <a:off x="1403648" y="3914384"/>
            <a:ext cx="7632849" cy="2315827"/>
          </a:xfrm>
          <a:prstGeom prst="rect">
            <a:avLst/>
          </a:prstGeom>
        </p:spPr>
        <p:txBody>
          <a:bodyPr wrap="square">
            <a:spAutoFit/>
          </a:bodyPr>
          <a:lstStyle/>
          <a:p>
            <a:pPr algn="just">
              <a:lnSpc>
                <a:spcPct val="150000"/>
              </a:lnSpc>
            </a:pPr>
            <a:r>
              <a:rPr lang="en-US" sz="1400" dirty="0">
                <a:latin typeface="Times New Roman" panose="02020603050405020304" pitchFamily="18" charset="0"/>
                <a:cs typeface="Times New Roman" panose="02020603050405020304" pitchFamily="18" charset="0"/>
              </a:rPr>
              <a:t>6.2 The students justify their answers with evidence from the novel.</a:t>
            </a:r>
          </a:p>
          <a:p>
            <a:pPr algn="just">
              <a:lnSpc>
                <a:spcPct val="150000"/>
              </a:lnSpc>
            </a:pPr>
            <a:r>
              <a:rPr lang="en-US" sz="1400" dirty="0">
                <a:latin typeface="Times New Roman" panose="02020603050405020304" pitchFamily="18" charset="0"/>
                <a:cs typeface="Times New Roman" panose="02020603050405020304" pitchFamily="18" charset="0"/>
              </a:rPr>
              <a:t> 6.3. The students match the two columns and talk about why they have chosen in this way.</a:t>
            </a:r>
            <a:endParaRPr lang="it-IT" sz="1400" dirty="0">
              <a:latin typeface="Times New Roman" panose="02020603050405020304" pitchFamily="18" charset="0"/>
              <a:cs typeface="Times New Roman" panose="02020603050405020304" pitchFamily="18" charset="0"/>
            </a:endParaRPr>
          </a:p>
          <a:p>
            <a:pPr algn="just">
              <a:lnSpc>
                <a:spcPct val="150000"/>
              </a:lnSpc>
            </a:pPr>
            <a:r>
              <a:rPr lang="en-US" sz="1400" dirty="0">
                <a:latin typeface="Times New Roman" panose="02020603050405020304" pitchFamily="18" charset="0"/>
                <a:cs typeface="Times New Roman" panose="02020603050405020304" pitchFamily="18" charset="0"/>
              </a:rPr>
              <a:t>  Glasses         Jack</a:t>
            </a:r>
            <a:endParaRPr lang="it-IT" sz="1400" dirty="0">
              <a:latin typeface="Times New Roman" panose="02020603050405020304" pitchFamily="18" charset="0"/>
              <a:cs typeface="Times New Roman" panose="02020603050405020304" pitchFamily="18" charset="0"/>
            </a:endParaRPr>
          </a:p>
          <a:p>
            <a:pPr algn="just">
              <a:lnSpc>
                <a:spcPct val="150000"/>
              </a:lnSpc>
            </a:pPr>
            <a:r>
              <a:rPr lang="en-US" sz="1400" dirty="0">
                <a:latin typeface="Times New Roman" panose="02020603050405020304" pitchFamily="18" charset="0"/>
                <a:cs typeface="Times New Roman" panose="02020603050405020304" pitchFamily="18" charset="0"/>
              </a:rPr>
              <a:t>  Sow              Ralph</a:t>
            </a:r>
            <a:endParaRPr lang="it-IT" sz="1400" dirty="0">
              <a:latin typeface="Times New Roman" panose="02020603050405020304" pitchFamily="18" charset="0"/>
              <a:cs typeface="Times New Roman" panose="02020603050405020304" pitchFamily="18" charset="0"/>
            </a:endParaRPr>
          </a:p>
          <a:p>
            <a:pPr algn="just">
              <a:lnSpc>
                <a:spcPct val="150000"/>
              </a:lnSpc>
            </a:pPr>
            <a:r>
              <a:rPr lang="en-US" sz="1400" dirty="0">
                <a:latin typeface="Times New Roman" panose="02020603050405020304" pitchFamily="18" charset="0"/>
                <a:cs typeface="Times New Roman" panose="02020603050405020304" pitchFamily="18" charset="0"/>
              </a:rPr>
              <a:t>  Conch           Piggy</a:t>
            </a:r>
            <a:endParaRPr lang="it-IT" sz="1400" dirty="0">
              <a:latin typeface="Times New Roman" panose="02020603050405020304" pitchFamily="18" charset="0"/>
              <a:cs typeface="Times New Roman" panose="02020603050405020304" pitchFamily="18" charset="0"/>
            </a:endParaRPr>
          </a:p>
          <a:p>
            <a:pPr algn="just">
              <a:lnSpc>
                <a:spcPct val="150000"/>
              </a:lnSpc>
            </a:pPr>
            <a:r>
              <a:rPr lang="en-US" sz="1400" dirty="0">
                <a:latin typeface="Times New Roman" panose="02020603050405020304" pitchFamily="18" charset="0"/>
                <a:cs typeface="Times New Roman" panose="02020603050405020304" pitchFamily="18" charset="0"/>
              </a:rPr>
              <a:t>  Hunt            Lord of the Flies</a:t>
            </a:r>
            <a:endParaRPr lang="it-IT" sz="1400" dirty="0">
              <a:latin typeface="Times New Roman" panose="02020603050405020304" pitchFamily="18" charset="0"/>
              <a:cs typeface="Times New Roman" panose="02020603050405020304" pitchFamily="18" charset="0"/>
            </a:endParaRPr>
          </a:p>
          <a:p>
            <a:pPr algn="just">
              <a:lnSpc>
                <a:spcPct val="150000"/>
              </a:lnSpc>
            </a:pPr>
            <a:endParaRPr lang="ro-RO" sz="1400" dirty="0">
              <a:latin typeface="Times New Roman" panose="02020603050405020304" pitchFamily="18" charset="0"/>
              <a:cs typeface="Times New Roman" panose="02020603050405020304" pitchFamily="18" charset="0"/>
            </a:endParaRPr>
          </a:p>
        </p:txBody>
      </p:sp>
      <p:sp>
        <p:nvSpPr>
          <p:cNvPr id="6" name="Footer Placeholder 5">
            <a:extLst>
              <a:ext uri="{FF2B5EF4-FFF2-40B4-BE49-F238E27FC236}">
                <a16:creationId xmlns:a16="http://schemas.microsoft.com/office/drawing/2014/main" id="{C420EFBB-3A62-415F-BE97-865D15D729E6}"/>
              </a:ext>
            </a:extLst>
          </p:cNvPr>
          <p:cNvSpPr>
            <a:spLocks noGrp="1"/>
          </p:cNvSpPr>
          <p:nvPr>
            <p:ph type="ftr" sz="quarter" idx="11"/>
          </p:nvPr>
        </p:nvSpPr>
        <p:spPr>
          <a:xfrm>
            <a:off x="1942415" y="6135809"/>
            <a:ext cx="5716488" cy="365125"/>
          </a:xfrm>
        </p:spPr>
        <p:txBody>
          <a:bodyPr/>
          <a:lstStyle/>
          <a:p>
            <a:pPr algn="ctr"/>
            <a:r>
              <a:rPr lang="ro-RO" dirty="0"/>
              <a:t>72</a:t>
            </a:r>
            <a:endParaRPr lang="it-IT" dirty="0"/>
          </a:p>
        </p:txBody>
      </p:sp>
    </p:spTree>
    <p:extLst>
      <p:ext uri="{BB962C8B-B14F-4D97-AF65-F5344CB8AC3E}">
        <p14:creationId xmlns:p14="http://schemas.microsoft.com/office/powerpoint/2010/main" val="278391500"/>
      </p:ext>
    </p:extLst>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spd="slow" advClick="0" advTm="8000"/>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403648" y="116632"/>
            <a:ext cx="7560840" cy="5870646"/>
          </a:xfrm>
          <a:prstGeom prst="rect">
            <a:avLst/>
          </a:prstGeom>
          <a:noFill/>
        </p:spPr>
        <p:txBody>
          <a:bodyPr wrap="square" rtlCol="0">
            <a:spAutoFit/>
          </a:bodyPr>
          <a:lstStyle/>
          <a:p>
            <a:pPr algn="just">
              <a:lnSpc>
                <a:spcPct val="150000"/>
              </a:lnSpc>
            </a:pPr>
            <a:r>
              <a:rPr lang="en-US" sz="1400" dirty="0">
                <a:latin typeface="Times New Roman" panose="02020603050405020304" pitchFamily="18" charset="0"/>
                <a:cs typeface="Times New Roman" panose="02020603050405020304" pitchFamily="18" charset="0"/>
              </a:rPr>
              <a:t>6.4 The students are given a multiple choice exercise and justify their choices orally</a:t>
            </a:r>
            <a:r>
              <a:rPr lang="en-US" sz="1400" u="sng" dirty="0">
                <a:latin typeface="Times New Roman" panose="02020603050405020304" pitchFamily="18" charset="0"/>
                <a:cs typeface="Times New Roman" panose="02020603050405020304" pitchFamily="18" charset="0"/>
              </a:rPr>
              <a:t>.</a:t>
            </a:r>
            <a:endParaRPr lang="it-IT" sz="1400" dirty="0">
              <a:latin typeface="Times New Roman" panose="02020603050405020304" pitchFamily="18" charset="0"/>
              <a:cs typeface="Times New Roman" panose="02020603050405020304" pitchFamily="18" charset="0"/>
            </a:endParaRPr>
          </a:p>
          <a:p>
            <a:pPr algn="just">
              <a:lnSpc>
                <a:spcPct val="150000"/>
              </a:lnSpc>
            </a:pPr>
            <a:r>
              <a:rPr lang="en-US" sz="1400" dirty="0">
                <a:latin typeface="Times New Roman" panose="02020603050405020304" pitchFamily="18" charset="0"/>
                <a:cs typeface="Times New Roman" panose="02020603050405020304" pitchFamily="18" charset="0"/>
              </a:rPr>
              <a:t>1. Jack decides that … wasn’t a proper chief.</a:t>
            </a:r>
            <a:endParaRPr lang="it-IT" sz="1400" dirty="0">
              <a:latin typeface="Times New Roman" panose="02020603050405020304" pitchFamily="18" charset="0"/>
              <a:cs typeface="Times New Roman" panose="02020603050405020304" pitchFamily="18" charset="0"/>
            </a:endParaRPr>
          </a:p>
          <a:p>
            <a:pPr algn="just">
              <a:lnSpc>
                <a:spcPct val="150000"/>
              </a:lnSpc>
            </a:pPr>
            <a:r>
              <a:rPr lang="en-US" sz="1400" dirty="0">
                <a:latin typeface="Times New Roman" panose="02020603050405020304" pitchFamily="18" charset="0"/>
                <a:cs typeface="Times New Roman" panose="02020603050405020304" pitchFamily="18" charset="0"/>
              </a:rPr>
              <a:t>a. Roger          b. Ralph            c. Piggy</a:t>
            </a:r>
            <a:endParaRPr lang="it-IT" sz="1400" dirty="0">
              <a:latin typeface="Times New Roman" panose="02020603050405020304" pitchFamily="18" charset="0"/>
              <a:cs typeface="Times New Roman" panose="02020603050405020304" pitchFamily="18" charset="0"/>
            </a:endParaRPr>
          </a:p>
          <a:p>
            <a:pPr algn="just">
              <a:lnSpc>
                <a:spcPct val="150000"/>
              </a:lnSpc>
            </a:pPr>
            <a:r>
              <a:rPr lang="en-US" sz="1400" dirty="0">
                <a:latin typeface="Times New Roman" panose="02020603050405020304" pitchFamily="18" charset="0"/>
                <a:cs typeface="Times New Roman" panose="02020603050405020304" pitchFamily="18" charset="0"/>
              </a:rPr>
              <a:t>2. Lord of the Flies was…</a:t>
            </a:r>
            <a:endParaRPr lang="it-IT" sz="1400" dirty="0">
              <a:latin typeface="Times New Roman" panose="02020603050405020304" pitchFamily="18" charset="0"/>
              <a:cs typeface="Times New Roman" panose="02020603050405020304" pitchFamily="18" charset="0"/>
            </a:endParaRPr>
          </a:p>
          <a:p>
            <a:pPr algn="just">
              <a:lnSpc>
                <a:spcPct val="150000"/>
              </a:lnSpc>
            </a:pPr>
            <a:r>
              <a:rPr lang="en-US" sz="1400" dirty="0">
                <a:latin typeface="Times New Roman" panose="02020603050405020304" pitchFamily="18" charset="0"/>
                <a:cs typeface="Times New Roman" panose="02020603050405020304" pitchFamily="18" charset="0"/>
              </a:rPr>
              <a:t>a. Sam            b. the sow          c. a snake</a:t>
            </a:r>
            <a:endParaRPr lang="it-IT" sz="1400" dirty="0">
              <a:latin typeface="Times New Roman" panose="02020603050405020304" pitchFamily="18" charset="0"/>
              <a:cs typeface="Times New Roman" panose="02020603050405020304" pitchFamily="18" charset="0"/>
            </a:endParaRPr>
          </a:p>
          <a:p>
            <a:pPr algn="just">
              <a:lnSpc>
                <a:spcPct val="150000"/>
              </a:lnSpc>
            </a:pPr>
            <a:r>
              <a:rPr lang="en-US" sz="1400" dirty="0">
                <a:latin typeface="Times New Roman" panose="02020603050405020304" pitchFamily="18" charset="0"/>
                <a:cs typeface="Times New Roman" panose="02020603050405020304" pitchFamily="18" charset="0"/>
              </a:rPr>
              <a:t>3. They built a fire …</a:t>
            </a:r>
            <a:endParaRPr lang="it-IT" sz="1400" dirty="0">
              <a:latin typeface="Times New Roman" panose="02020603050405020304" pitchFamily="18" charset="0"/>
              <a:cs typeface="Times New Roman" panose="02020603050405020304" pitchFamily="18" charset="0"/>
            </a:endParaRPr>
          </a:p>
          <a:p>
            <a:pPr algn="just">
              <a:lnSpc>
                <a:spcPct val="150000"/>
              </a:lnSpc>
            </a:pPr>
            <a:r>
              <a:rPr lang="en-US" sz="1400" dirty="0">
                <a:latin typeface="Times New Roman" panose="02020603050405020304" pitchFamily="18" charset="0"/>
                <a:cs typeface="Times New Roman" panose="02020603050405020304" pitchFamily="18" charset="0"/>
              </a:rPr>
              <a:t>a. on the mountain          b. in the jungle          c. on the beach</a:t>
            </a:r>
            <a:endParaRPr lang="it-IT" sz="1400" dirty="0">
              <a:latin typeface="Times New Roman" panose="02020603050405020304" pitchFamily="18" charset="0"/>
              <a:cs typeface="Times New Roman" panose="02020603050405020304" pitchFamily="18" charset="0"/>
            </a:endParaRPr>
          </a:p>
          <a:p>
            <a:pPr algn="just">
              <a:lnSpc>
                <a:spcPct val="150000"/>
              </a:lnSpc>
            </a:pPr>
            <a:r>
              <a:rPr lang="en-US" sz="1400" dirty="0">
                <a:latin typeface="Times New Roman" panose="02020603050405020304" pitchFamily="18" charset="0"/>
                <a:cs typeface="Times New Roman" panose="02020603050405020304" pitchFamily="18" charset="0"/>
              </a:rPr>
              <a:t>4. Every “</a:t>
            </a:r>
            <a:r>
              <a:rPr lang="en-US" sz="1400" dirty="0" err="1">
                <a:latin typeface="Times New Roman" panose="02020603050405020304" pitchFamily="18" charset="0"/>
                <a:cs typeface="Times New Roman" panose="02020603050405020304" pitchFamily="18" charset="0"/>
              </a:rPr>
              <a:t>biggun</a:t>
            </a:r>
            <a:r>
              <a:rPr lang="en-US" sz="1400" dirty="0">
                <a:latin typeface="Times New Roman" panose="02020603050405020304" pitchFamily="18" charset="0"/>
                <a:cs typeface="Times New Roman" panose="02020603050405020304" pitchFamily="18" charset="0"/>
              </a:rPr>
              <a:t>” left Ralph’s group except …</a:t>
            </a:r>
            <a:endParaRPr lang="it-IT" sz="1400" dirty="0">
              <a:latin typeface="Times New Roman" panose="02020603050405020304" pitchFamily="18" charset="0"/>
              <a:cs typeface="Times New Roman" panose="02020603050405020304" pitchFamily="18" charset="0"/>
            </a:endParaRPr>
          </a:p>
          <a:p>
            <a:pPr algn="just">
              <a:lnSpc>
                <a:spcPct val="150000"/>
              </a:lnSpc>
            </a:pPr>
            <a:r>
              <a:rPr lang="en-US" sz="1400" dirty="0">
                <a:latin typeface="Times New Roman" panose="02020603050405020304" pitchFamily="18" charset="0"/>
                <a:cs typeface="Times New Roman" panose="02020603050405020304" pitchFamily="18" charset="0"/>
              </a:rPr>
              <a:t>a. Piggy, Roger, Sam and Eric </a:t>
            </a:r>
            <a:endParaRPr lang="it-IT" sz="1400" dirty="0">
              <a:latin typeface="Times New Roman" panose="02020603050405020304" pitchFamily="18" charset="0"/>
              <a:cs typeface="Times New Roman" panose="02020603050405020304" pitchFamily="18" charset="0"/>
            </a:endParaRPr>
          </a:p>
          <a:p>
            <a:pPr algn="just">
              <a:lnSpc>
                <a:spcPct val="150000"/>
              </a:lnSpc>
            </a:pPr>
            <a:r>
              <a:rPr lang="en-US" sz="1400" dirty="0">
                <a:latin typeface="Times New Roman" panose="02020603050405020304" pitchFamily="18" charset="0"/>
                <a:cs typeface="Times New Roman" panose="02020603050405020304" pitchFamily="18" charset="0"/>
              </a:rPr>
              <a:t>b. Simon, Roger, Bill</a:t>
            </a:r>
            <a:endParaRPr lang="it-IT" sz="1400" dirty="0">
              <a:latin typeface="Times New Roman" panose="02020603050405020304" pitchFamily="18" charset="0"/>
              <a:cs typeface="Times New Roman" panose="02020603050405020304" pitchFamily="18" charset="0"/>
            </a:endParaRPr>
          </a:p>
          <a:p>
            <a:pPr algn="just">
              <a:lnSpc>
                <a:spcPct val="150000"/>
              </a:lnSpc>
            </a:pPr>
            <a:r>
              <a:rPr lang="en-US" sz="1400" dirty="0">
                <a:latin typeface="Times New Roman" panose="02020603050405020304" pitchFamily="18" charset="0"/>
                <a:cs typeface="Times New Roman" panose="02020603050405020304" pitchFamily="18" charset="0"/>
              </a:rPr>
              <a:t>c. Simon, Piggy, Sam and Eric</a:t>
            </a:r>
            <a:endParaRPr lang="it-IT" sz="1400" dirty="0">
              <a:latin typeface="Times New Roman" panose="02020603050405020304" pitchFamily="18" charset="0"/>
              <a:cs typeface="Times New Roman" panose="02020603050405020304" pitchFamily="18" charset="0"/>
            </a:endParaRPr>
          </a:p>
          <a:p>
            <a:pPr algn="just">
              <a:lnSpc>
                <a:spcPct val="150000"/>
              </a:lnSpc>
            </a:pPr>
            <a:r>
              <a:rPr lang="en-US" sz="1400" b="1" dirty="0">
                <a:latin typeface="Times New Roman" panose="02020603050405020304" pitchFamily="18" charset="0"/>
                <a:cs typeface="Times New Roman" panose="02020603050405020304" pitchFamily="18" charset="0"/>
              </a:rPr>
              <a:t>Activity 7. Composition. </a:t>
            </a:r>
            <a:r>
              <a:rPr lang="en-US" sz="1400" dirty="0">
                <a:latin typeface="Times New Roman" panose="02020603050405020304" pitchFamily="18" charset="0"/>
                <a:cs typeface="Times New Roman" panose="02020603050405020304" pitchFamily="18" charset="0"/>
              </a:rPr>
              <a:t>The students will write a short composition (100 words) about the dialogue between Simon and the beast.</a:t>
            </a:r>
            <a:endParaRPr lang="it-IT" sz="1400" dirty="0">
              <a:latin typeface="Times New Roman" panose="02020603050405020304" pitchFamily="18" charset="0"/>
              <a:cs typeface="Times New Roman" panose="02020603050405020304" pitchFamily="18" charset="0"/>
            </a:endParaRPr>
          </a:p>
          <a:p>
            <a:pPr algn="just">
              <a:lnSpc>
                <a:spcPct val="150000"/>
              </a:lnSpc>
            </a:pPr>
            <a:r>
              <a:rPr lang="en-US" sz="1400" b="1" dirty="0">
                <a:latin typeface="Times New Roman" panose="02020603050405020304" pitchFamily="18" charset="0"/>
                <a:cs typeface="Times New Roman" panose="02020603050405020304" pitchFamily="18" charset="0"/>
              </a:rPr>
              <a:t>Activity 8.  Role play. </a:t>
            </a:r>
            <a:r>
              <a:rPr lang="en-US" sz="1400" dirty="0">
                <a:latin typeface="Times New Roman" panose="02020603050405020304" pitchFamily="18" charset="0"/>
                <a:cs typeface="Times New Roman" panose="02020603050405020304" pitchFamily="18" charset="0"/>
              </a:rPr>
              <a:t>Characters: Ralph and Jack</a:t>
            </a:r>
            <a:endParaRPr lang="it-IT" sz="1400" dirty="0">
              <a:latin typeface="Times New Roman" panose="02020603050405020304" pitchFamily="18" charset="0"/>
              <a:cs typeface="Times New Roman" panose="02020603050405020304" pitchFamily="18" charset="0"/>
            </a:endParaRPr>
          </a:p>
          <a:p>
            <a:pPr algn="just">
              <a:lnSpc>
                <a:spcPct val="150000"/>
              </a:lnSpc>
            </a:pPr>
            <a:r>
              <a:rPr lang="en-US" sz="1400" dirty="0">
                <a:latin typeface="Times New Roman" panose="02020603050405020304" pitchFamily="18" charset="0"/>
                <a:cs typeface="Times New Roman" panose="02020603050405020304" pitchFamily="18" charset="0"/>
              </a:rPr>
              <a:t>Pretend that one of you is Jack, who tries to be the chief, fighting Ralph. What will you do? Why?</a:t>
            </a:r>
          </a:p>
          <a:p>
            <a:pPr algn="just">
              <a:lnSpc>
                <a:spcPct val="150000"/>
              </a:lnSpc>
            </a:pPr>
            <a:r>
              <a:rPr lang="en-US" sz="1400" b="1" dirty="0">
                <a:latin typeface="Times New Roman" panose="02020603050405020304" pitchFamily="18" charset="0"/>
                <a:cs typeface="Times New Roman" panose="02020603050405020304" pitchFamily="18" charset="0"/>
              </a:rPr>
              <a:t>Activity 9.  Comprehension Questions. </a:t>
            </a:r>
            <a:r>
              <a:rPr lang="en-US" sz="1400" dirty="0">
                <a:latin typeface="Times New Roman" panose="02020603050405020304" pitchFamily="18" charset="0"/>
                <a:cs typeface="Times New Roman" panose="02020603050405020304" pitchFamily="18" charset="0"/>
              </a:rPr>
              <a:t>Read the following text and answer the following questions.</a:t>
            </a:r>
            <a:endParaRPr lang="it-IT" sz="1400" dirty="0">
              <a:latin typeface="Times New Roman" panose="02020603050405020304" pitchFamily="18" charset="0"/>
              <a:cs typeface="Times New Roman" panose="02020603050405020304" pitchFamily="18" charset="0"/>
            </a:endParaRPr>
          </a:p>
          <a:p>
            <a:pPr algn="just">
              <a:lnSpc>
                <a:spcPct val="150000"/>
              </a:lnSpc>
            </a:pPr>
            <a:r>
              <a:rPr lang="en-US" sz="1400" dirty="0">
                <a:latin typeface="Times New Roman" panose="02020603050405020304" pitchFamily="18" charset="0"/>
                <a:cs typeface="Times New Roman" panose="02020603050405020304" pitchFamily="18" charset="0"/>
              </a:rPr>
              <a:t>"You are a silly little boy," said the Lord of the Flies, "just an ignorant, silly little boy." Simon moved his swollen tongue but said nothing. "Don't you agree?" said the Lord of the Flies. </a:t>
            </a:r>
            <a:endParaRPr lang="it-IT" sz="1400" dirty="0">
              <a:latin typeface="Times New Roman" panose="02020603050405020304" pitchFamily="18" charset="0"/>
              <a:cs typeface="Times New Roman" panose="02020603050405020304" pitchFamily="18" charset="0"/>
            </a:endParaRPr>
          </a:p>
        </p:txBody>
      </p:sp>
      <p:sp>
        <p:nvSpPr>
          <p:cNvPr id="4" name="Footer Placeholder 3">
            <a:extLst>
              <a:ext uri="{FF2B5EF4-FFF2-40B4-BE49-F238E27FC236}">
                <a16:creationId xmlns:a16="http://schemas.microsoft.com/office/drawing/2014/main" id="{B0492C67-C8B8-4CE9-9CEA-C47C877181DD}"/>
              </a:ext>
            </a:extLst>
          </p:cNvPr>
          <p:cNvSpPr>
            <a:spLocks noGrp="1"/>
          </p:cNvSpPr>
          <p:nvPr>
            <p:ph type="ftr" sz="quarter" idx="11"/>
          </p:nvPr>
        </p:nvSpPr>
        <p:spPr/>
        <p:txBody>
          <a:bodyPr/>
          <a:lstStyle/>
          <a:p>
            <a:pPr algn="ctr"/>
            <a:r>
              <a:rPr lang="ro-RO" dirty="0"/>
              <a:t>73</a:t>
            </a:r>
            <a:endParaRPr lang="it-IT" dirty="0"/>
          </a:p>
        </p:txBody>
      </p:sp>
    </p:spTree>
    <p:extLst>
      <p:ext uri="{BB962C8B-B14F-4D97-AF65-F5344CB8AC3E}">
        <p14:creationId xmlns:p14="http://schemas.microsoft.com/office/powerpoint/2010/main" val="85935284"/>
      </p:ext>
    </p:extLst>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spd="slow" advClick="0" advTm="8000"/>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403648" y="116632"/>
            <a:ext cx="7632848" cy="5870646"/>
          </a:xfrm>
          <a:prstGeom prst="rect">
            <a:avLst/>
          </a:prstGeom>
          <a:noFill/>
        </p:spPr>
        <p:txBody>
          <a:bodyPr wrap="square" rtlCol="0">
            <a:spAutoFit/>
          </a:bodyPr>
          <a:lstStyle/>
          <a:p>
            <a:pPr algn="just">
              <a:lnSpc>
                <a:spcPct val="150000"/>
              </a:lnSpc>
            </a:pPr>
            <a:r>
              <a:rPr lang="en-US" sz="1400" dirty="0">
                <a:latin typeface="Times New Roman" panose="02020603050405020304" pitchFamily="18" charset="0"/>
                <a:cs typeface="Times New Roman" panose="02020603050405020304" pitchFamily="18" charset="0"/>
              </a:rPr>
              <a:t>"Aren't you just a silly little boy?" Simon answered him in the same silent voice. "Well then," said the Lord of the Flies, "you'd better run off and play with the others. They think you're batty. You don't want Ralph to think you're batty, do you? You like Ralph a lot, don't you? And Piggy, and Jack?" Simon's head was tilted slightly up. His eyes could not break away and the Lord of the Flies hung in space before him. "What are you doing out here all alone? Aren't you afraid of me?" Simon shook. "There isn't anyone to help you. Only me. And I'm the Beast." Simon's mouth labored, brought forth audible words. "Pig's head on a stick." "Fancy thinking the Beast was something you could hunt and kill!" said the head. For a moment or two the forest and all the other dimly appreciated places echoed with the parody of laughter. "You knew, didn't you? I'm part of you? Close, close, close! I'm the reason why it's no go? Why things are what they are?" The laughter shivered again. "Come now," said the Lord of the Flies. "Get back to the others and we'll forget the whole thing." Simon's head wobbled. His eyes were half closed as though he were imitating the obscene thing on the stick. He knew that one of his times was coming on. The Lord of the Flies was expanding like a balloon. "This is ridiculous. You know perfectly well you'll only meet me down there--so don't try to escape!" Simon's body was arched and stiff. The Lord of the Flies spoke in the voice of a schoolmaster. "This has gone quite far enough. My poor, misguided child, do you think you know better than I do?" There was a pause. "I'm warning you. I'm going to get angry. </a:t>
            </a:r>
            <a:r>
              <a:rPr lang="en-US" sz="1400" dirty="0" err="1">
                <a:latin typeface="Times New Roman" panose="02020603050405020304" pitchFamily="18" charset="0"/>
                <a:cs typeface="Times New Roman" panose="02020603050405020304" pitchFamily="18" charset="0"/>
              </a:rPr>
              <a:t>D'you</a:t>
            </a:r>
            <a:r>
              <a:rPr lang="en-US" sz="1400" dirty="0">
                <a:latin typeface="Times New Roman" panose="02020603050405020304" pitchFamily="18" charset="0"/>
                <a:cs typeface="Times New Roman" panose="02020603050405020304" pitchFamily="18" charset="0"/>
              </a:rPr>
              <a:t> see? You're not wanted. Understand? We are going to have fun on this island. Understand? We are going to have fun on this island! </a:t>
            </a:r>
            <a:endParaRPr lang="it-IT" sz="1400" dirty="0">
              <a:latin typeface="Times New Roman" panose="02020603050405020304" pitchFamily="18" charset="0"/>
              <a:cs typeface="Times New Roman" panose="02020603050405020304" pitchFamily="18" charset="0"/>
            </a:endParaRPr>
          </a:p>
        </p:txBody>
      </p:sp>
      <p:sp>
        <p:nvSpPr>
          <p:cNvPr id="4" name="Footer Placeholder 3">
            <a:extLst>
              <a:ext uri="{FF2B5EF4-FFF2-40B4-BE49-F238E27FC236}">
                <a16:creationId xmlns:a16="http://schemas.microsoft.com/office/drawing/2014/main" id="{C6B8E0E6-8B58-4591-952A-A93CDE36C0AC}"/>
              </a:ext>
            </a:extLst>
          </p:cNvPr>
          <p:cNvSpPr>
            <a:spLocks noGrp="1"/>
          </p:cNvSpPr>
          <p:nvPr>
            <p:ph type="ftr" sz="quarter" idx="11"/>
          </p:nvPr>
        </p:nvSpPr>
        <p:spPr/>
        <p:txBody>
          <a:bodyPr/>
          <a:lstStyle/>
          <a:p>
            <a:pPr algn="ctr"/>
            <a:r>
              <a:rPr lang="ro-RO" dirty="0"/>
              <a:t>74</a:t>
            </a:r>
            <a:endParaRPr lang="it-IT" dirty="0"/>
          </a:p>
        </p:txBody>
      </p:sp>
    </p:spTree>
    <p:extLst>
      <p:ext uri="{BB962C8B-B14F-4D97-AF65-F5344CB8AC3E}">
        <p14:creationId xmlns:p14="http://schemas.microsoft.com/office/powerpoint/2010/main" val="3328807703"/>
      </p:ext>
    </p:extLst>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spd="slow" advClick="0" advTm="8000"/>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F617549-FD81-49AF-AB82-61A31628C627}"/>
              </a:ext>
            </a:extLst>
          </p:cNvPr>
          <p:cNvSpPr/>
          <p:nvPr/>
        </p:nvSpPr>
        <p:spPr>
          <a:xfrm>
            <a:off x="1403648" y="116632"/>
            <a:ext cx="7560840" cy="5962979"/>
          </a:xfrm>
          <a:prstGeom prst="rect">
            <a:avLst/>
          </a:prstGeom>
        </p:spPr>
        <p:txBody>
          <a:bodyPr wrap="square">
            <a:spAutoFit/>
          </a:bodyPr>
          <a:lstStyle/>
          <a:p>
            <a:pPr algn="just">
              <a:lnSpc>
                <a:spcPct val="150000"/>
              </a:lnSpc>
            </a:pPr>
            <a:r>
              <a:rPr lang="en-US" sz="1400" dirty="0">
                <a:latin typeface="Times New Roman" panose="02020603050405020304" pitchFamily="18" charset="0"/>
                <a:cs typeface="Times New Roman" panose="02020603050405020304" pitchFamily="18" charset="0"/>
              </a:rPr>
              <a:t>So don't try it on, my poor misguided boy, or else--" Simon found he was looking into a vast mouth. There was blackness within, a blackness that spread. "--Or else," said the Lord of the Flies, "we shall do you? See? Jack and Roger and Maurice and Robert and Bill and Piggy and Ralph. Do you. See?" Simon was inside the mouth. He fell down and lost consciousness.</a:t>
            </a:r>
          </a:p>
          <a:p>
            <a:pPr algn="just">
              <a:lnSpc>
                <a:spcPct val="150000"/>
              </a:lnSpc>
            </a:pPr>
            <a:r>
              <a:rPr lang="en-US" sz="1400" dirty="0">
                <a:latin typeface="Times New Roman" panose="02020603050405020304" pitchFamily="18" charset="0"/>
                <a:cs typeface="Times New Roman" panose="02020603050405020304" pitchFamily="18" charset="0"/>
              </a:rPr>
              <a:t>1. What do you think about the dialogue?</a:t>
            </a:r>
          </a:p>
          <a:p>
            <a:pPr algn="just">
              <a:lnSpc>
                <a:spcPct val="150000"/>
              </a:lnSpc>
            </a:pPr>
            <a:r>
              <a:rPr lang="en-US" sz="1400" dirty="0">
                <a:latin typeface="Times New Roman" panose="02020603050405020304" pitchFamily="18" charset="0"/>
                <a:cs typeface="Times New Roman" panose="02020603050405020304" pitchFamily="18" charset="0"/>
              </a:rPr>
              <a:t>Speak about it for 1-2 minutes. </a:t>
            </a:r>
          </a:p>
          <a:p>
            <a:pPr algn="just">
              <a:lnSpc>
                <a:spcPct val="150000"/>
              </a:lnSpc>
            </a:pPr>
            <a:r>
              <a:rPr lang="en-US" sz="1400" dirty="0">
                <a:latin typeface="Times New Roman" panose="02020603050405020304" pitchFamily="18" charset="0"/>
                <a:cs typeface="Times New Roman" panose="02020603050405020304" pitchFamily="18" charset="0"/>
              </a:rPr>
              <a:t>2. Do you consider it disturbing or inspiring? Why?</a:t>
            </a:r>
          </a:p>
          <a:p>
            <a:pPr algn="just">
              <a:lnSpc>
                <a:spcPct val="150000"/>
              </a:lnSpc>
            </a:pPr>
            <a:r>
              <a:rPr lang="en-US" sz="1400" dirty="0">
                <a:latin typeface="Times New Roman" panose="02020603050405020304" pitchFamily="18" charset="0"/>
                <a:cs typeface="Times New Roman" panose="02020603050405020304" pitchFamily="18" charset="0"/>
              </a:rPr>
              <a:t>3. Why do you think the author chose Simon for this task?</a:t>
            </a:r>
          </a:p>
          <a:p>
            <a:pPr algn="just">
              <a:lnSpc>
                <a:spcPct val="150000"/>
              </a:lnSpc>
            </a:pPr>
            <a:r>
              <a:rPr lang="en-US" sz="1400" dirty="0">
                <a:latin typeface="Times New Roman" panose="02020603050405020304" pitchFamily="18" charset="0"/>
                <a:cs typeface="Times New Roman" panose="02020603050405020304" pitchFamily="18" charset="0"/>
              </a:rPr>
              <a:t>4. Interpret the text at metaphorical level.</a:t>
            </a:r>
          </a:p>
          <a:p>
            <a:pPr algn="just">
              <a:lnSpc>
                <a:spcPct val="150000"/>
              </a:lnSpc>
            </a:pPr>
            <a:endParaRPr lang="en-US" sz="1400" dirty="0">
              <a:latin typeface="Times New Roman" panose="02020603050405020304" pitchFamily="18" charset="0"/>
              <a:cs typeface="Times New Roman" panose="02020603050405020304" pitchFamily="18" charset="0"/>
            </a:endParaRPr>
          </a:p>
          <a:p>
            <a:pPr algn="just">
              <a:lnSpc>
                <a:spcPct val="150000"/>
              </a:lnSpc>
            </a:pPr>
            <a:r>
              <a:rPr lang="en-US" b="1" dirty="0">
                <a:latin typeface="Times New Roman" panose="02020603050405020304" pitchFamily="18" charset="0"/>
                <a:cs typeface="Times New Roman" panose="02020603050405020304" pitchFamily="18" charset="0"/>
              </a:rPr>
              <a:t>Chapter 9. Lord of the Flies </a:t>
            </a:r>
          </a:p>
          <a:p>
            <a:pPr algn="just">
              <a:lnSpc>
                <a:spcPct val="150000"/>
              </a:lnSpc>
            </a:pPr>
            <a:endParaRPr lang="en-US" sz="1400" dirty="0">
              <a:latin typeface="Times New Roman" panose="02020603050405020304" pitchFamily="18" charset="0"/>
              <a:cs typeface="Times New Roman" panose="02020603050405020304" pitchFamily="18" charset="0"/>
            </a:endParaRPr>
          </a:p>
          <a:p>
            <a:pPr algn="just">
              <a:lnSpc>
                <a:spcPct val="150000"/>
              </a:lnSpc>
            </a:pPr>
            <a:r>
              <a:rPr lang="en-US" sz="1400" b="1" dirty="0">
                <a:latin typeface="Times New Roman" panose="02020603050405020304" pitchFamily="18" charset="0"/>
                <a:cs typeface="Times New Roman" panose="02020603050405020304" pitchFamily="18" charset="0"/>
              </a:rPr>
              <a:t>Activity 1. </a:t>
            </a:r>
            <a:r>
              <a:rPr lang="en-US" sz="1400" dirty="0">
                <a:latin typeface="Times New Roman" panose="02020603050405020304" pitchFamily="18" charset="0"/>
                <a:cs typeface="Times New Roman" panose="02020603050405020304" pitchFamily="18" charset="0"/>
              </a:rPr>
              <a:t>The students have had as a task to read this chapter and answer the following questions.  They read out what they have answered and exchange opinions. They justify their answers with arguments from the text.</a:t>
            </a:r>
          </a:p>
          <a:p>
            <a:pPr algn="just">
              <a:lnSpc>
                <a:spcPct val="150000"/>
              </a:lnSpc>
            </a:pPr>
            <a:r>
              <a:rPr lang="en-US" sz="1400" dirty="0">
                <a:latin typeface="Times New Roman" panose="02020603050405020304" pitchFamily="18" charset="0"/>
                <a:cs typeface="Times New Roman" panose="02020603050405020304" pitchFamily="18" charset="0"/>
              </a:rPr>
              <a:t>1. What are the main central themes approached in the novel, coming out of  Chapter 9? </a:t>
            </a:r>
          </a:p>
          <a:p>
            <a:pPr algn="just">
              <a:lnSpc>
                <a:spcPct val="150000"/>
              </a:lnSpc>
            </a:pPr>
            <a:r>
              <a:rPr lang="en-US" sz="1400" b="1" dirty="0">
                <a:latin typeface="Times New Roman" panose="02020603050405020304" pitchFamily="18" charset="0"/>
                <a:cs typeface="Times New Roman" panose="02020603050405020304" pitchFamily="18" charset="0"/>
              </a:rPr>
              <a:t>Possible answers:</a:t>
            </a:r>
            <a:endParaRPr lang="it-IT" sz="1400" b="1" dirty="0">
              <a:latin typeface="Times New Roman" panose="02020603050405020304" pitchFamily="18" charset="0"/>
              <a:cs typeface="Times New Roman" panose="02020603050405020304" pitchFamily="18" charset="0"/>
            </a:endParaRPr>
          </a:p>
          <a:p>
            <a:pPr algn="just">
              <a:lnSpc>
                <a:spcPct val="150000"/>
              </a:lnSpc>
            </a:pPr>
            <a:r>
              <a:rPr lang="en-US" sz="1400" dirty="0">
                <a:latin typeface="Times New Roman" panose="02020603050405020304" pitchFamily="18" charset="0"/>
                <a:cs typeface="Times New Roman" panose="02020603050405020304" pitchFamily="18" charset="0"/>
              </a:rPr>
              <a:t>-the relation between good and bad converted into a real analysis of the individual psychology to the</a:t>
            </a:r>
          </a:p>
        </p:txBody>
      </p:sp>
      <p:sp>
        <p:nvSpPr>
          <p:cNvPr id="4" name="Footer Placeholder 3">
            <a:extLst>
              <a:ext uri="{FF2B5EF4-FFF2-40B4-BE49-F238E27FC236}">
                <a16:creationId xmlns:a16="http://schemas.microsoft.com/office/drawing/2014/main" id="{E182DE88-FE55-4075-9471-D2A6370D3FC7}"/>
              </a:ext>
            </a:extLst>
          </p:cNvPr>
          <p:cNvSpPr>
            <a:spLocks noGrp="1"/>
          </p:cNvSpPr>
          <p:nvPr>
            <p:ph type="ftr" sz="quarter" idx="11"/>
          </p:nvPr>
        </p:nvSpPr>
        <p:spPr/>
        <p:txBody>
          <a:bodyPr/>
          <a:lstStyle/>
          <a:p>
            <a:pPr algn="ctr"/>
            <a:r>
              <a:rPr lang="ro-RO" dirty="0"/>
              <a:t>75</a:t>
            </a:r>
            <a:endParaRPr lang="it-IT" dirty="0"/>
          </a:p>
        </p:txBody>
      </p:sp>
    </p:spTree>
    <p:extLst>
      <p:ext uri="{BB962C8B-B14F-4D97-AF65-F5344CB8AC3E}">
        <p14:creationId xmlns:p14="http://schemas.microsoft.com/office/powerpoint/2010/main" val="2421820914"/>
      </p:ext>
    </p:extLst>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spd="slow" advClick="0" advTm="8000"/>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asellaDiTesto 7"/>
          <p:cNvSpPr txBox="1"/>
          <p:nvPr/>
        </p:nvSpPr>
        <p:spPr>
          <a:xfrm>
            <a:off x="1403648" y="116632"/>
            <a:ext cx="7632848" cy="5870646"/>
          </a:xfrm>
          <a:prstGeom prst="rect">
            <a:avLst/>
          </a:prstGeom>
          <a:noFill/>
        </p:spPr>
        <p:txBody>
          <a:bodyPr wrap="square" rtlCol="0">
            <a:spAutoFit/>
          </a:bodyPr>
          <a:lstStyle/>
          <a:p>
            <a:pPr algn="just">
              <a:lnSpc>
                <a:spcPct val="150000"/>
              </a:lnSpc>
            </a:pPr>
            <a:r>
              <a:rPr lang="en-US" sz="1400" dirty="0">
                <a:latin typeface="Times New Roman" panose="02020603050405020304" pitchFamily="18" charset="0"/>
                <a:cs typeface="Times New Roman" panose="02020603050405020304" pitchFamily="18" charset="0"/>
              </a:rPr>
              <a:t>collective one by the tendency of human nature to revert violently to the instincts when has to face certain conditions ; </a:t>
            </a:r>
          </a:p>
          <a:p>
            <a:pPr algn="just">
              <a:lnSpc>
                <a:spcPct val="150000"/>
              </a:lnSpc>
            </a:pPr>
            <a:r>
              <a:rPr lang="en-US" sz="1400" dirty="0">
                <a:latin typeface="Times New Roman" panose="02020603050405020304" pitchFamily="18" charset="0"/>
                <a:cs typeface="Times New Roman" panose="02020603050405020304" pitchFamily="18" charset="0"/>
              </a:rPr>
              <a:t>- the conflict between </a:t>
            </a:r>
            <a:r>
              <a:rPr lang="en-US" sz="1400" dirty="0" err="1">
                <a:latin typeface="Times New Roman" panose="02020603050405020304" pitchFamily="18" charset="0"/>
                <a:cs typeface="Times New Roman" panose="02020603050405020304" pitchFamily="18" charset="0"/>
              </a:rPr>
              <a:t>civilisation</a:t>
            </a:r>
            <a:r>
              <a:rPr lang="en-US" sz="1400" dirty="0">
                <a:latin typeface="Times New Roman" panose="02020603050405020304" pitchFamily="18" charset="0"/>
                <a:cs typeface="Times New Roman" panose="02020603050405020304" pitchFamily="18" charset="0"/>
              </a:rPr>
              <a:t> and savagery; </a:t>
            </a:r>
            <a:endParaRPr lang="it-IT" sz="1400" dirty="0">
              <a:latin typeface="Times New Roman" panose="02020603050405020304" pitchFamily="18" charset="0"/>
              <a:cs typeface="Times New Roman" panose="02020603050405020304" pitchFamily="18" charset="0"/>
            </a:endParaRPr>
          </a:p>
          <a:p>
            <a:pPr algn="just">
              <a:lnSpc>
                <a:spcPct val="150000"/>
              </a:lnSpc>
            </a:pPr>
            <a:r>
              <a:rPr lang="en-US" sz="1400" dirty="0">
                <a:latin typeface="Times New Roman" panose="02020603050405020304" pitchFamily="18" charset="0"/>
                <a:cs typeface="Times New Roman" panose="02020603050405020304" pitchFamily="18" charset="0"/>
              </a:rPr>
              <a:t>- the instinct of savagery is far more primal and fundamental to the human psyche than the instinct of </a:t>
            </a:r>
            <a:r>
              <a:rPr lang="en-US" sz="1400" dirty="0" err="1">
                <a:latin typeface="Times New Roman" panose="02020603050405020304" pitchFamily="18" charset="0"/>
                <a:cs typeface="Times New Roman" panose="02020603050405020304" pitchFamily="18" charset="0"/>
              </a:rPr>
              <a:t>civilisation</a:t>
            </a:r>
            <a:r>
              <a:rPr lang="en-US" sz="1400" dirty="0">
                <a:latin typeface="Times New Roman" panose="02020603050405020304" pitchFamily="18" charset="0"/>
                <a:cs typeface="Times New Roman" panose="02020603050405020304" pitchFamily="18" charset="0"/>
              </a:rPr>
              <a:t>;</a:t>
            </a:r>
            <a:endParaRPr lang="it-IT" sz="1400" dirty="0">
              <a:latin typeface="Times New Roman" panose="02020603050405020304" pitchFamily="18" charset="0"/>
              <a:cs typeface="Times New Roman" panose="02020603050405020304" pitchFamily="18" charset="0"/>
            </a:endParaRPr>
          </a:p>
          <a:p>
            <a:pPr algn="just">
              <a:lnSpc>
                <a:spcPct val="150000"/>
              </a:lnSpc>
            </a:pPr>
            <a:r>
              <a:rPr lang="en-US" sz="1400" dirty="0">
                <a:latin typeface="Times New Roman" panose="02020603050405020304" pitchFamily="18" charset="0"/>
                <a:cs typeface="Times New Roman" panose="02020603050405020304" pitchFamily="18" charset="0"/>
              </a:rPr>
              <a:t>- loss of innocence.</a:t>
            </a:r>
            <a:r>
              <a:rPr lang="en-US" sz="1400" b="1" dirty="0">
                <a:latin typeface="Times New Roman" panose="02020603050405020304" pitchFamily="18" charset="0"/>
                <a:cs typeface="Times New Roman" panose="02020603050405020304" pitchFamily="18" charset="0"/>
              </a:rPr>
              <a:t> </a:t>
            </a:r>
            <a:endParaRPr lang="it-IT" sz="1400" dirty="0">
              <a:latin typeface="Times New Roman" panose="02020603050405020304" pitchFamily="18" charset="0"/>
              <a:cs typeface="Times New Roman" panose="02020603050405020304" pitchFamily="18" charset="0"/>
            </a:endParaRPr>
          </a:p>
          <a:p>
            <a:pPr lvl="0" algn="just">
              <a:lnSpc>
                <a:spcPct val="150000"/>
              </a:lnSpc>
            </a:pPr>
            <a:r>
              <a:rPr lang="en-US" sz="1400" dirty="0">
                <a:latin typeface="Times New Roman" panose="02020603050405020304" pitchFamily="18" charset="0"/>
                <a:cs typeface="Times New Roman" panose="02020603050405020304" pitchFamily="18" charset="0"/>
              </a:rPr>
              <a:t>2. What is the main  idea from the chapter? </a:t>
            </a:r>
            <a:endParaRPr lang="it-IT" sz="1400" dirty="0">
              <a:latin typeface="Times New Roman" panose="02020603050405020304" pitchFamily="18" charset="0"/>
              <a:cs typeface="Times New Roman" panose="02020603050405020304" pitchFamily="18" charset="0"/>
            </a:endParaRPr>
          </a:p>
          <a:p>
            <a:pPr algn="just">
              <a:lnSpc>
                <a:spcPct val="150000"/>
              </a:lnSpc>
            </a:pPr>
            <a:r>
              <a:rPr lang="en-US" sz="1400" dirty="0">
                <a:latin typeface="Times New Roman" panose="02020603050405020304" pitchFamily="18" charset="0"/>
                <a:cs typeface="Times New Roman" panose="02020603050405020304" pitchFamily="18" charset="0"/>
              </a:rPr>
              <a:t> </a:t>
            </a:r>
            <a:r>
              <a:rPr lang="en-US" sz="1400" b="1" dirty="0">
                <a:latin typeface="Times New Roman" panose="02020603050405020304" pitchFamily="18" charset="0"/>
                <a:cs typeface="Times New Roman" panose="02020603050405020304" pitchFamily="18" charset="0"/>
              </a:rPr>
              <a:t>Possible answer: </a:t>
            </a:r>
            <a:r>
              <a:rPr lang="en-US" sz="1400" dirty="0">
                <a:latin typeface="Times New Roman" panose="02020603050405020304" pitchFamily="18" charset="0"/>
                <a:cs typeface="Times New Roman" panose="02020603050405020304" pitchFamily="18" charset="0"/>
              </a:rPr>
              <a:t>As it can be clearly emerged, Chapter 9 is critical to reveal the central theme associated with the idea of innate human evil which finds expression in several important symbols, most notably the beast and the sow’s head on the stake.</a:t>
            </a:r>
            <a:endParaRPr lang="it-IT" sz="1400" dirty="0">
              <a:latin typeface="Times New Roman" panose="02020603050405020304" pitchFamily="18" charset="0"/>
              <a:cs typeface="Times New Roman" panose="02020603050405020304" pitchFamily="18" charset="0"/>
            </a:endParaRPr>
          </a:p>
          <a:p>
            <a:pPr lvl="0" algn="just">
              <a:lnSpc>
                <a:spcPct val="150000"/>
              </a:lnSpc>
            </a:pPr>
            <a:r>
              <a:rPr lang="en-US" sz="1400" dirty="0">
                <a:latin typeface="Times New Roman" panose="02020603050405020304" pitchFamily="18" charset="0"/>
                <a:cs typeface="Times New Roman" panose="02020603050405020304" pitchFamily="18" charset="0"/>
              </a:rPr>
              <a:t>3. What/ Who is the main character of this chapter? Write down a </a:t>
            </a:r>
            <a:r>
              <a:rPr lang="en-US" sz="1400" dirty="0" err="1">
                <a:latin typeface="Times New Roman" panose="02020603050405020304" pitchFamily="18" charset="0"/>
                <a:cs typeface="Times New Roman" panose="02020603050405020304" pitchFamily="18" charset="0"/>
              </a:rPr>
              <a:t>characterisation</a:t>
            </a:r>
            <a:r>
              <a:rPr lang="en-US" sz="1400" dirty="0">
                <a:latin typeface="Times New Roman" panose="02020603050405020304" pitchFamily="18" charset="0"/>
                <a:cs typeface="Times New Roman" panose="02020603050405020304" pitchFamily="18" charset="0"/>
              </a:rPr>
              <a:t> and make sure you make reference to his portrayal by giving examples from the text.</a:t>
            </a:r>
            <a:endParaRPr lang="it-IT" sz="1400" dirty="0">
              <a:latin typeface="Times New Roman" panose="02020603050405020304" pitchFamily="18" charset="0"/>
              <a:cs typeface="Times New Roman" panose="02020603050405020304" pitchFamily="18" charset="0"/>
            </a:endParaRPr>
          </a:p>
          <a:p>
            <a:pPr algn="just">
              <a:lnSpc>
                <a:spcPct val="150000"/>
              </a:lnSpc>
            </a:pPr>
            <a:r>
              <a:rPr lang="en-US" sz="1400" dirty="0">
                <a:latin typeface="Times New Roman" panose="02020603050405020304" pitchFamily="18" charset="0"/>
                <a:cs typeface="Times New Roman" panose="02020603050405020304" pitchFamily="18" charset="0"/>
              </a:rPr>
              <a:t>  </a:t>
            </a:r>
            <a:r>
              <a:rPr lang="en-US" sz="1400" b="1" dirty="0">
                <a:latin typeface="Times New Roman" panose="02020603050405020304" pitchFamily="18" charset="0"/>
                <a:cs typeface="Times New Roman" panose="02020603050405020304" pitchFamily="18" charset="0"/>
              </a:rPr>
              <a:t>Possible answer: </a:t>
            </a:r>
            <a:r>
              <a:rPr lang="en-US" sz="1400" dirty="0">
                <a:latin typeface="Times New Roman" panose="02020603050405020304" pitchFamily="18" charset="0"/>
                <a:cs typeface="Times New Roman" panose="02020603050405020304" pitchFamily="18" charset="0"/>
              </a:rPr>
              <a:t>The protagonist from Chapter 9 is Simon, who embodies a kind of innate, spiritual human goodness that is deeply connected with nature and, in its own way, as primal as Jack’s evil. Unlike all the other boys on the island, Simon acts morally not out of guilt or shame but because he believes in the inherent value of morality. He behaves kindly towards the younger children, and he is the first to </a:t>
            </a:r>
            <a:r>
              <a:rPr lang="en-US" sz="1400" dirty="0" err="1">
                <a:latin typeface="Times New Roman" panose="02020603050405020304" pitchFamily="18" charset="0"/>
                <a:cs typeface="Times New Roman" panose="02020603050405020304" pitchFamily="18" charset="0"/>
              </a:rPr>
              <a:t>realise</a:t>
            </a:r>
            <a:r>
              <a:rPr lang="en-US" sz="1400" dirty="0">
                <a:latin typeface="Times New Roman" panose="02020603050405020304" pitchFamily="18" charset="0"/>
                <a:cs typeface="Times New Roman" panose="02020603050405020304" pitchFamily="18" charset="0"/>
              </a:rPr>
              <a:t> the problem posed by the beast and the ‘Lord of the Flies’—that is, that the monster on the island is not a real, physical beast but rather a savagery that lurks within each human being. </a:t>
            </a:r>
            <a:endParaRPr lang="it-IT" sz="1400" dirty="0">
              <a:latin typeface="Times New Roman" panose="02020603050405020304" pitchFamily="18" charset="0"/>
              <a:cs typeface="Times New Roman" panose="02020603050405020304" pitchFamily="18" charset="0"/>
            </a:endParaRPr>
          </a:p>
        </p:txBody>
      </p:sp>
      <p:sp>
        <p:nvSpPr>
          <p:cNvPr id="3" name="Footer Placeholder 2">
            <a:extLst>
              <a:ext uri="{FF2B5EF4-FFF2-40B4-BE49-F238E27FC236}">
                <a16:creationId xmlns:a16="http://schemas.microsoft.com/office/drawing/2014/main" id="{FF7D38DF-1F20-45BD-95EB-F1C253CCB794}"/>
              </a:ext>
            </a:extLst>
          </p:cNvPr>
          <p:cNvSpPr>
            <a:spLocks noGrp="1"/>
          </p:cNvSpPr>
          <p:nvPr>
            <p:ph type="ftr" sz="quarter" idx="11"/>
          </p:nvPr>
        </p:nvSpPr>
        <p:spPr/>
        <p:txBody>
          <a:bodyPr/>
          <a:lstStyle/>
          <a:p>
            <a:pPr algn="ctr"/>
            <a:r>
              <a:rPr lang="ro-RO" dirty="0"/>
              <a:t>76</a:t>
            </a:r>
            <a:endParaRPr lang="it-IT" dirty="0"/>
          </a:p>
        </p:txBody>
      </p:sp>
    </p:spTree>
    <p:extLst>
      <p:ext uri="{BB962C8B-B14F-4D97-AF65-F5344CB8AC3E}">
        <p14:creationId xmlns:p14="http://schemas.microsoft.com/office/powerpoint/2010/main" val="631519573"/>
      </p:ext>
    </p:extLst>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spd="slow" advClick="0" advTm="800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3333E65-62CD-45B1-B393-09F9F01BBC94}"/>
              </a:ext>
            </a:extLst>
          </p:cNvPr>
          <p:cNvPicPr>
            <a:picLocks noChangeAspect="1"/>
          </p:cNvPicPr>
          <p:nvPr/>
        </p:nvPicPr>
        <p:blipFill>
          <a:blip r:embed="rId2"/>
          <a:stretch>
            <a:fillRect/>
          </a:stretch>
        </p:blipFill>
        <p:spPr>
          <a:xfrm>
            <a:off x="1326679" y="3615408"/>
            <a:ext cx="2589684" cy="2519852"/>
          </a:xfrm>
          <a:prstGeom prst="rect">
            <a:avLst/>
          </a:prstGeom>
        </p:spPr>
      </p:pic>
      <p:pic>
        <p:nvPicPr>
          <p:cNvPr id="7" name="Picture 6">
            <a:extLst>
              <a:ext uri="{FF2B5EF4-FFF2-40B4-BE49-F238E27FC236}">
                <a16:creationId xmlns:a16="http://schemas.microsoft.com/office/drawing/2014/main" id="{49F7F12E-545E-44BF-BD1B-100103C60431}"/>
              </a:ext>
            </a:extLst>
          </p:cNvPr>
          <p:cNvPicPr>
            <a:picLocks noChangeAspect="1"/>
          </p:cNvPicPr>
          <p:nvPr/>
        </p:nvPicPr>
        <p:blipFill>
          <a:blip r:embed="rId3"/>
          <a:stretch>
            <a:fillRect/>
          </a:stretch>
        </p:blipFill>
        <p:spPr>
          <a:xfrm>
            <a:off x="3804667" y="3647998"/>
            <a:ext cx="2664296" cy="2487262"/>
          </a:xfrm>
          <a:prstGeom prst="rect">
            <a:avLst/>
          </a:prstGeom>
        </p:spPr>
      </p:pic>
      <p:sp>
        <p:nvSpPr>
          <p:cNvPr id="8" name="Rectangle 7">
            <a:extLst>
              <a:ext uri="{FF2B5EF4-FFF2-40B4-BE49-F238E27FC236}">
                <a16:creationId xmlns:a16="http://schemas.microsoft.com/office/drawing/2014/main" id="{3CDE1A5B-F4B8-46F0-8D80-96C711C4A212}"/>
              </a:ext>
            </a:extLst>
          </p:cNvPr>
          <p:cNvSpPr/>
          <p:nvPr/>
        </p:nvSpPr>
        <p:spPr>
          <a:xfrm>
            <a:off x="1326679" y="75978"/>
            <a:ext cx="7707213" cy="3539430"/>
          </a:xfrm>
          <a:prstGeom prst="rect">
            <a:avLst/>
          </a:prstGeom>
        </p:spPr>
        <p:txBody>
          <a:bodyPr wrap="square">
            <a:spAutoFit/>
          </a:bodyPr>
          <a:lstStyle/>
          <a:p>
            <a:r>
              <a:rPr lang="en-US" sz="1400" b="1" dirty="0">
                <a:latin typeface="Times New Roman" panose="02020603050405020304" pitchFamily="18" charset="0"/>
                <a:cs typeface="Times New Roman" panose="02020603050405020304" pitchFamily="18" charset="0"/>
              </a:rPr>
              <a:t> Activity 7. Giving a brief  summary of the novel</a:t>
            </a:r>
          </a:p>
          <a:p>
            <a:r>
              <a:rPr lang="en-US" sz="1400" dirty="0">
                <a:latin typeface="Times New Roman" panose="02020603050405020304" pitchFamily="18" charset="0"/>
                <a:cs typeface="Times New Roman" panose="02020603050405020304" pitchFamily="18" charset="0"/>
              </a:rPr>
              <a:t>Quentin Jacobsen is a seventeen-year-old living in an Orlando-area high school. He has been in love with his childhood best friend, Margo, his entire life. Quentin is an intelligent boy and Margo has a reputation for being tough and cool. When they were nine years old, he and Margo shared a discovery that changed their lives forever. While walking through a park, they found a man named Robert Joyner who had killed himself. Since that night, he and Margo went separate ways. Fortunately, Quentin’s parents are therapists and but for that tragedy, Quentin has lived a balanced and well-adjusted life with few risks and little drama.</a:t>
            </a:r>
          </a:p>
          <a:p>
            <a:r>
              <a:rPr lang="en-US" sz="1400" dirty="0">
                <a:latin typeface="Times New Roman" panose="02020603050405020304" pitchFamily="18" charset="0"/>
                <a:cs typeface="Times New Roman" panose="02020603050405020304" pitchFamily="18" charset="0"/>
              </a:rPr>
              <a:t>A few weeks before high school graduation, Margo appears at Quentin’s window in the middle of the night. She asks him to accompany her on an all-nighter of pranks. Margo is on a litany of revenge that includes spray paint, blackmail, and breaking into Sea World. Quentin thinks that this night will bring he and Margo together again as friends. However, Margo runs away soon after their adventures. Quentin turns to his friends Radar and Ben, and to Margo’s friend, Lacy, for help in an attempt to find her. They eventually skip their high school graduation and go on a cross-country trip to find or “save her.” Margo has left clues in a volume of Walt Whitman’s “Leaves of Grass” in the hope that he will find her. Along the way, Quentin </a:t>
            </a:r>
            <a:r>
              <a:rPr lang="en-US" sz="1400" dirty="0" err="1">
                <a:latin typeface="Times New Roman" panose="02020603050405020304" pitchFamily="18" charset="0"/>
                <a:cs typeface="Times New Roman" panose="02020603050405020304" pitchFamily="18" charset="0"/>
              </a:rPr>
              <a:t>realises</a:t>
            </a:r>
            <a:r>
              <a:rPr lang="en-US" sz="1400" dirty="0">
                <a:latin typeface="Times New Roman" panose="02020603050405020304" pitchFamily="18" charset="0"/>
                <a:cs typeface="Times New Roman" panose="02020603050405020304" pitchFamily="18" charset="0"/>
              </a:rPr>
              <a:t> that Margo is not really the person he believed.</a:t>
            </a:r>
          </a:p>
        </p:txBody>
      </p:sp>
      <p:pic>
        <p:nvPicPr>
          <p:cNvPr id="9" name="Picture 8">
            <a:extLst>
              <a:ext uri="{FF2B5EF4-FFF2-40B4-BE49-F238E27FC236}">
                <a16:creationId xmlns:a16="http://schemas.microsoft.com/office/drawing/2014/main" id="{06E38606-C0B9-49DF-A4FE-E3D852383527}"/>
              </a:ext>
            </a:extLst>
          </p:cNvPr>
          <p:cNvPicPr>
            <a:picLocks noChangeAspect="1"/>
          </p:cNvPicPr>
          <p:nvPr/>
        </p:nvPicPr>
        <p:blipFill>
          <a:blip r:embed="rId4"/>
          <a:stretch>
            <a:fillRect/>
          </a:stretch>
        </p:blipFill>
        <p:spPr>
          <a:xfrm>
            <a:off x="6444208" y="3648547"/>
            <a:ext cx="2589684" cy="2486713"/>
          </a:xfrm>
          <a:prstGeom prst="rect">
            <a:avLst/>
          </a:prstGeom>
        </p:spPr>
      </p:pic>
      <p:sp>
        <p:nvSpPr>
          <p:cNvPr id="3" name="Footer Placeholder 2">
            <a:extLst>
              <a:ext uri="{FF2B5EF4-FFF2-40B4-BE49-F238E27FC236}">
                <a16:creationId xmlns:a16="http://schemas.microsoft.com/office/drawing/2014/main" id="{C3E9D2B8-342A-4A4D-BF7F-3E8DA1C629EB}"/>
              </a:ext>
            </a:extLst>
          </p:cNvPr>
          <p:cNvSpPr>
            <a:spLocks noGrp="1"/>
          </p:cNvSpPr>
          <p:nvPr>
            <p:ph type="ftr" sz="quarter" idx="11"/>
          </p:nvPr>
        </p:nvSpPr>
        <p:spPr/>
        <p:txBody>
          <a:bodyPr/>
          <a:lstStyle/>
          <a:p>
            <a:pPr algn="ctr"/>
            <a:r>
              <a:rPr lang="ro-RO" dirty="0"/>
              <a:t>5</a:t>
            </a:r>
            <a:endParaRPr lang="it-IT" dirty="0"/>
          </a:p>
        </p:txBody>
      </p:sp>
    </p:spTree>
    <p:extLst>
      <p:ext uri="{BB962C8B-B14F-4D97-AF65-F5344CB8AC3E}">
        <p14:creationId xmlns:p14="http://schemas.microsoft.com/office/powerpoint/2010/main" val="2372543101"/>
      </p:ext>
    </p:extLst>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spd="slow" advClick="0" advTm="8000"/>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403648" y="113472"/>
            <a:ext cx="7560840" cy="5870646"/>
          </a:xfrm>
          <a:prstGeom prst="rect">
            <a:avLst/>
          </a:prstGeom>
          <a:noFill/>
        </p:spPr>
        <p:txBody>
          <a:bodyPr wrap="square" rtlCol="0">
            <a:spAutoFit/>
          </a:bodyPr>
          <a:lstStyle/>
          <a:p>
            <a:pPr algn="just">
              <a:lnSpc>
                <a:spcPct val="150000"/>
              </a:lnSpc>
            </a:pPr>
            <a:r>
              <a:rPr lang="en-US" sz="1400" b="1" dirty="0">
                <a:latin typeface="Times New Roman" panose="02020603050405020304" pitchFamily="18" charset="0"/>
                <a:cs typeface="Times New Roman" panose="02020603050405020304" pitchFamily="18" charset="0"/>
              </a:rPr>
              <a:t>Activity 2. </a:t>
            </a:r>
            <a:endParaRPr lang="it-IT" sz="1400" b="1" dirty="0">
              <a:latin typeface="Times New Roman" panose="02020603050405020304" pitchFamily="18" charset="0"/>
              <a:cs typeface="Times New Roman" panose="02020603050405020304" pitchFamily="18" charset="0"/>
            </a:endParaRPr>
          </a:p>
          <a:p>
            <a:pPr algn="just">
              <a:lnSpc>
                <a:spcPct val="150000"/>
              </a:lnSpc>
            </a:pPr>
            <a:r>
              <a:rPr lang="en-US" sz="1400" dirty="0">
                <a:latin typeface="Times New Roman" panose="02020603050405020304" pitchFamily="18" charset="0"/>
                <a:cs typeface="Times New Roman" panose="02020603050405020304" pitchFamily="18" charset="0"/>
              </a:rPr>
              <a:t>2.1 There is given the following text. Answer the following question: What artistic process can you </a:t>
            </a:r>
            <a:r>
              <a:rPr lang="en-US" sz="1400" dirty="0" err="1">
                <a:latin typeface="Times New Roman" panose="02020603050405020304" pitchFamily="18" charset="0"/>
                <a:cs typeface="Times New Roman" panose="02020603050405020304" pitchFamily="18" charset="0"/>
              </a:rPr>
              <a:t>recognise</a:t>
            </a:r>
            <a:r>
              <a:rPr lang="en-US" sz="1400" dirty="0">
                <a:latin typeface="Times New Roman" panose="02020603050405020304" pitchFamily="18" charset="0"/>
                <a:cs typeface="Times New Roman" panose="02020603050405020304" pitchFamily="18" charset="0"/>
              </a:rPr>
              <a:t>? Give some examples to support your argument.</a:t>
            </a:r>
            <a:endParaRPr lang="it-IT" sz="1400" dirty="0">
              <a:latin typeface="Times New Roman" panose="02020603050405020304" pitchFamily="18" charset="0"/>
              <a:cs typeface="Times New Roman" panose="02020603050405020304" pitchFamily="18" charset="0"/>
            </a:endParaRPr>
          </a:p>
          <a:p>
            <a:pPr algn="just">
              <a:lnSpc>
                <a:spcPct val="150000"/>
              </a:lnSpc>
            </a:pPr>
            <a:r>
              <a:rPr lang="en-US" sz="1400" dirty="0">
                <a:latin typeface="Times New Roman" panose="02020603050405020304" pitchFamily="18" charset="0"/>
                <a:cs typeface="Times New Roman" panose="02020603050405020304" pitchFamily="18" charset="0"/>
              </a:rPr>
              <a:t>“Simon was crying out something about a dead man on a hill… The sticks fell and the mouth of the new circle crunched and screamed. The beast was on its knees in the center, its arms folded over its face. It was crying out against the abominable noise, something about a body on the hill… At once the crowd surged after it, poured down the rock, leapt on to the beast, screamed, struck, bit, tore” – scene narrative-descriptive that depicts the fundamental moral feature assigned to Simon( power of wisdom) in order to shatter the psychological involuntary misconceptions of an existent beast, yet his attempts of explanation to the boys the “ secret” he has just found out, were all turned out into ashes. </a:t>
            </a:r>
            <a:endParaRPr lang="it-IT" sz="1400" dirty="0">
              <a:latin typeface="Times New Roman" panose="02020603050405020304" pitchFamily="18" charset="0"/>
              <a:cs typeface="Times New Roman" panose="02020603050405020304" pitchFamily="18" charset="0"/>
            </a:endParaRPr>
          </a:p>
          <a:p>
            <a:pPr algn="just">
              <a:lnSpc>
                <a:spcPct val="150000"/>
              </a:lnSpc>
            </a:pPr>
            <a:r>
              <a:rPr lang="en-US" sz="1400" dirty="0">
                <a:latin typeface="Times New Roman" panose="02020603050405020304" pitchFamily="18" charset="0"/>
                <a:cs typeface="Times New Roman" panose="02020603050405020304" pitchFamily="18" charset="0"/>
              </a:rPr>
              <a:t> </a:t>
            </a:r>
            <a:r>
              <a:rPr lang="en-US" sz="1400" b="1" dirty="0">
                <a:latin typeface="Times New Roman" panose="02020603050405020304" pitchFamily="18" charset="0"/>
                <a:cs typeface="Times New Roman" panose="02020603050405020304" pitchFamily="18" charset="0"/>
              </a:rPr>
              <a:t>Possible answer: </a:t>
            </a:r>
            <a:r>
              <a:rPr lang="en-US" sz="1400" dirty="0">
                <a:latin typeface="Times New Roman" panose="02020603050405020304" pitchFamily="18" charset="0"/>
                <a:cs typeface="Times New Roman" panose="02020603050405020304" pitchFamily="18" charset="0"/>
              </a:rPr>
              <a:t>Allegory highly sustained by the use of some “masks” in possession of fictive characters who represent important ideas or themes and also embody some little boys appearance, but lacked by any form of human values, so as to hide the real human beings’ moral disadvantages, </a:t>
            </a:r>
            <a:r>
              <a:rPr lang="en-US" sz="1400" dirty="0" err="1">
                <a:latin typeface="Times New Roman" panose="02020603050405020304" pitchFamily="18" charset="0"/>
                <a:cs typeface="Times New Roman" panose="02020603050405020304" pitchFamily="18" charset="0"/>
              </a:rPr>
              <a:t>utilised</a:t>
            </a:r>
            <a:r>
              <a:rPr lang="en-US" sz="1400" dirty="0">
                <a:latin typeface="Times New Roman" panose="02020603050405020304" pitchFamily="18" charset="0"/>
                <a:cs typeface="Times New Roman" panose="02020603050405020304" pitchFamily="18" charset="0"/>
              </a:rPr>
              <a:t> by the narrator on a satirical, preachy purpose. In addition, symbols are frequently used and the most salient is the imaginary beast that frightens all the boys which stands for the primal instinct of savagery that exists within all human beings. The boys are afraid of the beast, but only Simon reaches the </a:t>
            </a:r>
            <a:r>
              <a:rPr lang="en-US" sz="1400" dirty="0" err="1">
                <a:latin typeface="Times New Roman" panose="02020603050405020304" pitchFamily="18" charset="0"/>
                <a:cs typeface="Times New Roman" panose="02020603050405020304" pitchFamily="18" charset="0"/>
              </a:rPr>
              <a:t>realisation</a:t>
            </a:r>
            <a:r>
              <a:rPr lang="en-US" sz="1400" dirty="0">
                <a:latin typeface="Times New Roman" panose="02020603050405020304" pitchFamily="18" charset="0"/>
                <a:cs typeface="Times New Roman" panose="02020603050405020304" pitchFamily="18" charset="0"/>
              </a:rPr>
              <a:t> that they fear the beast because it exists within each of them. As the boys grow more savage, their belief in the beast grows stronger. </a:t>
            </a:r>
            <a:endParaRPr lang="it-IT" sz="1400" dirty="0">
              <a:latin typeface="Times New Roman" panose="02020603050405020304" pitchFamily="18" charset="0"/>
              <a:cs typeface="Times New Roman" panose="02020603050405020304" pitchFamily="18" charset="0"/>
            </a:endParaRPr>
          </a:p>
        </p:txBody>
      </p:sp>
      <p:sp>
        <p:nvSpPr>
          <p:cNvPr id="4" name="Footer Placeholder 3">
            <a:extLst>
              <a:ext uri="{FF2B5EF4-FFF2-40B4-BE49-F238E27FC236}">
                <a16:creationId xmlns:a16="http://schemas.microsoft.com/office/drawing/2014/main" id="{43BFD753-0434-47A7-A092-297B9DE65807}"/>
              </a:ext>
            </a:extLst>
          </p:cNvPr>
          <p:cNvSpPr>
            <a:spLocks noGrp="1"/>
          </p:cNvSpPr>
          <p:nvPr>
            <p:ph type="ftr" sz="quarter" idx="11"/>
          </p:nvPr>
        </p:nvSpPr>
        <p:spPr/>
        <p:txBody>
          <a:bodyPr/>
          <a:lstStyle/>
          <a:p>
            <a:pPr algn="ctr"/>
            <a:r>
              <a:rPr lang="ro-RO" dirty="0"/>
              <a:t>77</a:t>
            </a:r>
            <a:endParaRPr lang="it-IT" dirty="0"/>
          </a:p>
        </p:txBody>
      </p:sp>
    </p:spTree>
    <p:extLst>
      <p:ext uri="{BB962C8B-B14F-4D97-AF65-F5344CB8AC3E}">
        <p14:creationId xmlns:p14="http://schemas.microsoft.com/office/powerpoint/2010/main" val="3782378512"/>
      </p:ext>
    </p:extLst>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spd="slow" advClick="0" advTm="8000"/>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66E589A-9933-4861-81AB-966A14C2FDB1}"/>
              </a:ext>
            </a:extLst>
          </p:cNvPr>
          <p:cNvSpPr/>
          <p:nvPr/>
        </p:nvSpPr>
        <p:spPr>
          <a:xfrm>
            <a:off x="1403648" y="116632"/>
            <a:ext cx="7632849" cy="6201698"/>
          </a:xfrm>
          <a:prstGeom prst="rect">
            <a:avLst/>
          </a:prstGeom>
        </p:spPr>
        <p:txBody>
          <a:bodyPr wrap="square">
            <a:spAutoFit/>
          </a:bodyPr>
          <a:lstStyle/>
          <a:p>
            <a:pPr algn="just">
              <a:lnSpc>
                <a:spcPct val="150000"/>
              </a:lnSpc>
            </a:pPr>
            <a:r>
              <a:rPr lang="en-US" sz="1400" dirty="0">
                <a:latin typeface="Times New Roman" panose="02020603050405020304" pitchFamily="18" charset="0"/>
                <a:cs typeface="Times New Roman" panose="02020603050405020304" pitchFamily="18" charset="0"/>
              </a:rPr>
              <a:t>By the end of the novel, the boys are leaving it sacrifices and treating it as a totemic god. The boys’ </a:t>
            </a:r>
            <a:r>
              <a:rPr lang="en-US" sz="1400" dirty="0" err="1">
                <a:latin typeface="Times New Roman" panose="02020603050405020304" pitchFamily="18" charset="0"/>
                <a:cs typeface="Times New Roman" panose="02020603050405020304" pitchFamily="18" charset="0"/>
              </a:rPr>
              <a:t>behaviour</a:t>
            </a:r>
            <a:r>
              <a:rPr lang="en-US" sz="1400" dirty="0">
                <a:latin typeface="Times New Roman" panose="02020603050405020304" pitchFamily="18" charset="0"/>
                <a:cs typeface="Times New Roman" panose="02020603050405020304" pitchFamily="18" charset="0"/>
              </a:rPr>
              <a:t> is what brings the beast into existence, so the more savagely the boys act, the more real the beast seems to become.</a:t>
            </a: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r>
              <a:rPr lang="ro-RO" b="1" dirty="0">
                <a:latin typeface="Times New Roman" panose="02020603050405020304" pitchFamily="18" charset="0"/>
                <a:cs typeface="Times New Roman" panose="02020603050405020304" pitchFamily="18" charset="0"/>
              </a:rPr>
              <a:t>Chapter 11. Castle Rock</a:t>
            </a:r>
          </a:p>
          <a:p>
            <a:endParaRPr lang="ro-RO" b="1" dirty="0">
              <a:latin typeface="Times New Roman" panose="02020603050405020304" pitchFamily="18" charset="0"/>
              <a:cs typeface="Times New Roman" panose="02020603050405020304" pitchFamily="18" charset="0"/>
            </a:endParaRPr>
          </a:p>
          <a:p>
            <a:pPr algn="just">
              <a:lnSpc>
                <a:spcPct val="150000"/>
              </a:lnSpc>
            </a:pPr>
            <a:r>
              <a:rPr lang="en-US" sz="1400" b="1" dirty="0">
                <a:latin typeface="Times New Roman" panose="02020603050405020304" pitchFamily="18" charset="0"/>
                <a:cs typeface="Times New Roman" panose="02020603050405020304" pitchFamily="18" charset="0"/>
              </a:rPr>
              <a:t>Activity 1. </a:t>
            </a:r>
            <a:r>
              <a:rPr lang="en-US" sz="1400" dirty="0">
                <a:latin typeface="Times New Roman" panose="02020603050405020304" pitchFamily="18" charset="0"/>
                <a:cs typeface="Times New Roman" panose="02020603050405020304" pitchFamily="18" charset="0"/>
              </a:rPr>
              <a:t>Read the following excerpt from Chapter 11 and in pairs, </a:t>
            </a:r>
            <a:r>
              <a:rPr lang="ro-RO" sz="1400" dirty="0">
                <a:latin typeface="Times New Roman" panose="02020603050405020304" pitchFamily="18" charset="0"/>
                <a:cs typeface="Times New Roman" panose="02020603050405020304" pitchFamily="18" charset="0"/>
              </a:rPr>
              <a:t>answer the following tasks.</a:t>
            </a:r>
            <a:endParaRPr lang="en-US" sz="1400" dirty="0">
              <a:latin typeface="Times New Roman" panose="02020603050405020304" pitchFamily="18" charset="0"/>
              <a:cs typeface="Times New Roman" panose="02020603050405020304" pitchFamily="18" charset="0"/>
            </a:endParaRPr>
          </a:p>
          <a:p>
            <a:pPr algn="just">
              <a:lnSpc>
                <a:spcPct val="150000"/>
              </a:lnSpc>
            </a:pPr>
            <a:r>
              <a:rPr lang="en-US" sz="1400" dirty="0">
                <a:latin typeface="Times New Roman" panose="02020603050405020304" pitchFamily="18" charset="0"/>
                <a:cs typeface="Times New Roman" panose="02020603050405020304" pitchFamily="18" charset="0"/>
              </a:rPr>
              <a:t>“You’ll get hurt.</a:t>
            </a:r>
          </a:p>
          <a:p>
            <a:pPr algn="just">
              <a:lnSpc>
                <a:spcPct val="150000"/>
              </a:lnSpc>
            </a:pPr>
            <a:r>
              <a:rPr lang="en-US" sz="1400" dirty="0">
                <a:latin typeface="Times New Roman" panose="02020603050405020304" pitchFamily="18" charset="0"/>
                <a:cs typeface="Times New Roman" panose="02020603050405020304" pitchFamily="18" charset="0"/>
              </a:rPr>
              <a:t>‘What can he do more than he has? I’ll tell him what’s what. You let me carry the conch, Ralph. I’ll show him the one thing he hasn’t got.”</a:t>
            </a:r>
          </a:p>
          <a:p>
            <a:pPr algn="just">
              <a:lnSpc>
                <a:spcPct val="150000"/>
              </a:lnSpc>
            </a:pPr>
            <a:r>
              <a:rPr lang="en-US" sz="1400" dirty="0">
                <a:latin typeface="Times New Roman" panose="02020603050405020304" pitchFamily="18" charset="0"/>
                <a:cs typeface="Times New Roman" panose="02020603050405020304" pitchFamily="18" charset="0"/>
              </a:rPr>
              <a:t>1.1 In about 30 words, explain the meaning behind this dialogue.</a:t>
            </a:r>
          </a:p>
          <a:p>
            <a:pPr algn="just">
              <a:lnSpc>
                <a:spcPct val="150000"/>
              </a:lnSpc>
            </a:pPr>
            <a:r>
              <a:rPr lang="ro-RO" sz="1400" b="1" dirty="0">
                <a:latin typeface="Times New Roman" panose="02020603050405020304" pitchFamily="18" charset="0"/>
                <a:cs typeface="Times New Roman" panose="02020603050405020304" pitchFamily="18" charset="0"/>
              </a:rPr>
              <a:t>Possible answer: </a:t>
            </a:r>
            <a:r>
              <a:rPr lang="en-US" sz="1400" dirty="0">
                <a:latin typeface="Times New Roman" panose="02020603050405020304" pitchFamily="18" charset="0"/>
                <a:cs typeface="Times New Roman" panose="02020603050405020304" pitchFamily="18" charset="0"/>
              </a:rPr>
              <a:t>It is foreshadowing</a:t>
            </a:r>
            <a:r>
              <a:rPr lang="ro-RO" sz="1400" dirty="0">
                <a:latin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rPr>
              <a:t>the conversation between the two is supposed to be an ironic comment meant to suggest that something worse could happen, that ‘something’ being, of course, Piggy’s murder by Roger.</a:t>
            </a:r>
          </a:p>
          <a:p>
            <a:pPr algn="just">
              <a:lnSpc>
                <a:spcPct val="150000"/>
              </a:lnSpc>
            </a:pPr>
            <a:r>
              <a:rPr lang="en-US" sz="1400" dirty="0">
                <a:latin typeface="Times New Roman" panose="02020603050405020304" pitchFamily="18" charset="0"/>
                <a:cs typeface="Times New Roman" panose="02020603050405020304" pitchFamily="18" charset="0"/>
              </a:rPr>
              <a:t>1.2  What would you do if somebody told you ‘ I’ll tell him what’s what’:</a:t>
            </a:r>
          </a:p>
          <a:p>
            <a:pPr algn="just">
              <a:lnSpc>
                <a:spcPct val="150000"/>
              </a:lnSpc>
            </a:pPr>
            <a:r>
              <a:rPr lang="en-US" sz="1400" dirty="0">
                <a:latin typeface="Times New Roman" panose="02020603050405020304" pitchFamily="18" charset="0"/>
                <a:cs typeface="Times New Roman" panose="02020603050405020304" pitchFamily="18" charset="0"/>
              </a:rPr>
              <a:t>a. at school?</a:t>
            </a:r>
          </a:p>
          <a:p>
            <a:pPr algn="just">
              <a:lnSpc>
                <a:spcPct val="150000"/>
              </a:lnSpc>
            </a:pPr>
            <a:r>
              <a:rPr lang="en-US" sz="1400" dirty="0">
                <a:latin typeface="Times New Roman" panose="02020603050405020304" pitchFamily="18" charset="0"/>
                <a:cs typeface="Times New Roman" panose="02020603050405020304" pitchFamily="18" charset="0"/>
              </a:rPr>
              <a:t>b. within your group of acquaintances?</a:t>
            </a:r>
          </a:p>
          <a:p>
            <a:pPr algn="just">
              <a:lnSpc>
                <a:spcPct val="150000"/>
              </a:lnSpc>
            </a:pPr>
            <a:r>
              <a:rPr lang="en-US" sz="1400" dirty="0">
                <a:latin typeface="Times New Roman" panose="02020603050405020304" pitchFamily="18" charset="0"/>
                <a:cs typeface="Times New Roman" panose="02020603050405020304" pitchFamily="18" charset="0"/>
              </a:rPr>
              <a:t>c. at home?</a:t>
            </a:r>
          </a:p>
          <a:p>
            <a:endParaRPr lang="en-US" dirty="0"/>
          </a:p>
        </p:txBody>
      </p:sp>
      <p:sp>
        <p:nvSpPr>
          <p:cNvPr id="3" name="Footer Placeholder 2">
            <a:extLst>
              <a:ext uri="{FF2B5EF4-FFF2-40B4-BE49-F238E27FC236}">
                <a16:creationId xmlns:a16="http://schemas.microsoft.com/office/drawing/2014/main" id="{FD1D9E8D-ED3B-429E-B383-89550027E8A2}"/>
              </a:ext>
            </a:extLst>
          </p:cNvPr>
          <p:cNvSpPr>
            <a:spLocks noGrp="1"/>
          </p:cNvSpPr>
          <p:nvPr>
            <p:ph type="ftr" sz="quarter" idx="11"/>
          </p:nvPr>
        </p:nvSpPr>
        <p:spPr/>
        <p:txBody>
          <a:bodyPr/>
          <a:lstStyle/>
          <a:p>
            <a:pPr algn="ctr"/>
            <a:r>
              <a:rPr lang="ro-RO" dirty="0"/>
              <a:t>78</a:t>
            </a:r>
            <a:endParaRPr lang="it-IT" dirty="0"/>
          </a:p>
        </p:txBody>
      </p:sp>
    </p:spTree>
    <p:extLst>
      <p:ext uri="{BB962C8B-B14F-4D97-AF65-F5344CB8AC3E}">
        <p14:creationId xmlns:p14="http://schemas.microsoft.com/office/powerpoint/2010/main" val="1810138772"/>
      </p:ext>
    </p:extLst>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spd="slow" advClick="0" advTm="8000"/>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7E79B0A-8152-480A-962C-A3C4BF2F3BD4}"/>
              </a:ext>
            </a:extLst>
          </p:cNvPr>
          <p:cNvSpPr/>
          <p:nvPr/>
        </p:nvSpPr>
        <p:spPr>
          <a:xfrm>
            <a:off x="1331640" y="58847"/>
            <a:ext cx="7704856" cy="6516977"/>
          </a:xfrm>
          <a:prstGeom prst="rect">
            <a:avLst/>
          </a:prstGeom>
        </p:spPr>
        <p:txBody>
          <a:bodyPr wrap="square">
            <a:spAutoFit/>
          </a:bodyPr>
          <a:lstStyle/>
          <a:p>
            <a:pPr algn="just">
              <a:lnSpc>
                <a:spcPct val="150000"/>
              </a:lnSpc>
            </a:pPr>
            <a:r>
              <a:rPr lang="en-US" sz="1400" dirty="0">
                <a:latin typeface="Times New Roman" panose="02020603050405020304" pitchFamily="18" charset="0"/>
                <a:cs typeface="Times New Roman" panose="02020603050405020304" pitchFamily="18" charset="0"/>
              </a:rPr>
              <a:t>d. in a similar situation that the boys in the novel have?</a:t>
            </a:r>
          </a:p>
          <a:p>
            <a:pPr algn="just">
              <a:lnSpc>
                <a:spcPct val="150000"/>
              </a:lnSpc>
            </a:pPr>
            <a:r>
              <a:rPr lang="en-US" sz="1400" dirty="0">
                <a:latin typeface="Times New Roman" panose="02020603050405020304" pitchFamily="18" charset="0"/>
                <a:cs typeface="Times New Roman" panose="02020603050405020304" pitchFamily="18" charset="0"/>
              </a:rPr>
              <a:t> </a:t>
            </a:r>
            <a:r>
              <a:rPr lang="en-US" sz="1400" b="1" dirty="0">
                <a:latin typeface="Times New Roman" panose="02020603050405020304" pitchFamily="18" charset="0"/>
                <a:cs typeface="Times New Roman" panose="02020603050405020304" pitchFamily="18" charset="0"/>
              </a:rPr>
              <a:t>Activity 2</a:t>
            </a:r>
            <a:r>
              <a:rPr lang="en-US" sz="1400" dirty="0">
                <a:latin typeface="Times New Roman" panose="02020603050405020304" pitchFamily="18" charset="0"/>
                <a:cs typeface="Times New Roman" panose="02020603050405020304" pitchFamily="18" charset="0"/>
              </a:rPr>
              <a:t>. Read the text and in pairs do the asks.</a:t>
            </a:r>
            <a:endParaRPr lang="en-US" sz="1400" dirty="0"/>
          </a:p>
          <a:p>
            <a:pPr algn="just">
              <a:lnSpc>
                <a:spcPct val="150000"/>
              </a:lnSpc>
            </a:pPr>
            <a:r>
              <a:rPr lang="en-US" sz="1400" dirty="0">
                <a:latin typeface="Times New Roman" panose="02020603050405020304" pitchFamily="18" charset="0"/>
                <a:cs typeface="Times New Roman" panose="02020603050405020304" pitchFamily="18" charset="0"/>
              </a:rPr>
              <a:t>‘‘In the short chill of dawn the four boys gathered round the black smudge where the fire had been, while Ralph knelt and blew. Grey, feathery ashes scurried hither and thither at his breath but no spark shone among them. The twins watched anxiously and Piggy sat expressionless behind the luminous wall of his myopia. Ralph continued to blow till his ears were singing with the effort, but then the first breeze of dawn took the job off his hands and blinded him with ashes.</a:t>
            </a:r>
          </a:p>
          <a:p>
            <a:pPr algn="just">
              <a:lnSpc>
                <a:spcPct val="150000"/>
              </a:lnSpc>
            </a:pPr>
            <a:r>
              <a:rPr lang="en-US" sz="1400" dirty="0">
                <a:latin typeface="Times New Roman" panose="02020603050405020304" pitchFamily="18" charset="0"/>
                <a:cs typeface="Times New Roman" panose="02020603050405020304" pitchFamily="18" charset="0"/>
              </a:rPr>
              <a:t>He squatted back, swore, and rubbed water out of his eyes.’’</a:t>
            </a:r>
          </a:p>
          <a:p>
            <a:pPr algn="just">
              <a:lnSpc>
                <a:spcPct val="150000"/>
              </a:lnSpc>
            </a:pPr>
            <a:r>
              <a:rPr lang="en-US" sz="1400" dirty="0">
                <a:latin typeface="Times New Roman" panose="02020603050405020304" pitchFamily="18" charset="0"/>
                <a:cs typeface="Times New Roman" panose="02020603050405020304" pitchFamily="18" charset="0"/>
              </a:rPr>
              <a:t>2.1 Find synonyms for the following words found in the given paragraph: anxiously; expressionless; dawn; smudge; luminous</a:t>
            </a:r>
          </a:p>
          <a:p>
            <a:pPr algn="just">
              <a:lnSpc>
                <a:spcPct val="150000"/>
              </a:lnSpc>
            </a:pPr>
            <a:r>
              <a:rPr lang="en-US" sz="1400" dirty="0">
                <a:latin typeface="Times New Roman" panose="02020603050405020304" pitchFamily="18" charset="0"/>
                <a:cs typeface="Times New Roman" panose="02020603050405020304" pitchFamily="18" charset="0"/>
              </a:rPr>
              <a:t> </a:t>
            </a:r>
            <a:r>
              <a:rPr lang="en-US" sz="1400" b="1" dirty="0">
                <a:latin typeface="Times New Roman" panose="02020603050405020304" pitchFamily="18" charset="0"/>
                <a:cs typeface="Times New Roman" panose="02020603050405020304" pitchFamily="18" charset="0"/>
              </a:rPr>
              <a:t>Answers</a:t>
            </a:r>
            <a:r>
              <a:rPr lang="en-US" sz="1400" dirty="0">
                <a:latin typeface="Times New Roman" panose="02020603050405020304" pitchFamily="18" charset="0"/>
                <a:cs typeface="Times New Roman" panose="02020603050405020304" pitchFamily="18" charset="0"/>
              </a:rPr>
              <a:t>: anxiously- tensely; expressionless- empty; dawn- morning; smudge- dirt, smear; luminous- transparent</a:t>
            </a:r>
          </a:p>
          <a:p>
            <a:pPr algn="just">
              <a:lnSpc>
                <a:spcPct val="150000"/>
              </a:lnSpc>
            </a:pPr>
            <a:r>
              <a:rPr lang="en-US" sz="1400" dirty="0">
                <a:latin typeface="Times New Roman" panose="02020603050405020304" pitchFamily="18" charset="0"/>
                <a:cs typeface="Times New Roman" panose="02020603050405020304" pitchFamily="18" charset="0"/>
              </a:rPr>
              <a:t>2,2 Put the following events in the right order.</a:t>
            </a:r>
          </a:p>
          <a:p>
            <a:pPr algn="just">
              <a:lnSpc>
                <a:spcPct val="150000"/>
              </a:lnSpc>
            </a:pPr>
            <a:r>
              <a:rPr lang="en-US" sz="1400" dirty="0">
                <a:latin typeface="Times New Roman" panose="02020603050405020304" pitchFamily="18" charset="0"/>
                <a:cs typeface="Times New Roman" panose="02020603050405020304" pitchFamily="18" charset="0"/>
              </a:rPr>
              <a:t>a) Piggy is killed by a massive boulder.</a:t>
            </a:r>
          </a:p>
          <a:p>
            <a:pPr algn="just">
              <a:lnSpc>
                <a:spcPct val="150000"/>
              </a:lnSpc>
            </a:pPr>
            <a:r>
              <a:rPr lang="en-US" sz="1400" dirty="0">
                <a:latin typeface="Times New Roman" panose="02020603050405020304" pitchFamily="18" charset="0"/>
                <a:cs typeface="Times New Roman" panose="02020603050405020304" pitchFamily="18" charset="0"/>
              </a:rPr>
              <a:t>b) Ralph tries to separate Jack’s savage side from him by blowing the shell.</a:t>
            </a:r>
          </a:p>
          <a:p>
            <a:pPr algn="just">
              <a:lnSpc>
                <a:spcPct val="150000"/>
              </a:lnSpc>
            </a:pPr>
            <a:r>
              <a:rPr lang="en-US" sz="1400" dirty="0">
                <a:latin typeface="Times New Roman" panose="02020603050405020304" pitchFamily="18" charset="0"/>
                <a:cs typeface="Times New Roman" panose="02020603050405020304" pitchFamily="18" charset="0"/>
              </a:rPr>
              <a:t>c) Ralph runs away.</a:t>
            </a:r>
          </a:p>
          <a:p>
            <a:pPr algn="just">
              <a:lnSpc>
                <a:spcPct val="150000"/>
              </a:lnSpc>
            </a:pPr>
            <a:r>
              <a:rPr lang="en-US" sz="1400" dirty="0">
                <a:latin typeface="Times New Roman" panose="02020603050405020304" pitchFamily="18" charset="0"/>
                <a:cs typeface="Times New Roman" panose="02020603050405020304" pitchFamily="18" charset="0"/>
              </a:rPr>
              <a:t>d) Sam and Eric are forced to join Jack’s camp.</a:t>
            </a:r>
          </a:p>
          <a:p>
            <a:pPr algn="just">
              <a:lnSpc>
                <a:spcPct val="150000"/>
              </a:lnSpc>
            </a:pPr>
            <a:r>
              <a:rPr lang="en-US" sz="1400" b="1" dirty="0">
                <a:latin typeface="Times New Roman" panose="02020603050405020304" pitchFamily="18" charset="0"/>
                <a:cs typeface="Times New Roman" panose="02020603050405020304" pitchFamily="18" charset="0"/>
              </a:rPr>
              <a:t>Activity 3</a:t>
            </a:r>
            <a:r>
              <a:rPr lang="en-US" sz="1400" dirty="0">
                <a:latin typeface="Times New Roman" panose="02020603050405020304" pitchFamily="18" charset="0"/>
                <a:cs typeface="Times New Roman" panose="02020603050405020304" pitchFamily="18" charset="0"/>
              </a:rPr>
              <a:t>. Read the following  lines from the text and answer.</a:t>
            </a:r>
          </a:p>
          <a:p>
            <a:pPr algn="just">
              <a:lnSpc>
                <a:spcPct val="150000"/>
              </a:lnSpc>
            </a:pPr>
            <a:r>
              <a:rPr lang="en-US" sz="1400" dirty="0">
                <a:latin typeface="Times New Roman" panose="02020603050405020304" pitchFamily="18" charset="0"/>
                <a:cs typeface="Times New Roman" panose="02020603050405020304" pitchFamily="18" charset="0"/>
              </a:rPr>
              <a:t>‘Jack glanced back at Ralph and then at the twins.</a:t>
            </a:r>
          </a:p>
          <a:p>
            <a:pPr algn="just">
              <a:lnSpc>
                <a:spcPct val="150000"/>
              </a:lnSpc>
            </a:pPr>
            <a:endParaRPr lang="en-US" sz="1400" dirty="0">
              <a:latin typeface="Times New Roman" panose="02020603050405020304" pitchFamily="18" charset="0"/>
              <a:cs typeface="Times New Roman" panose="02020603050405020304" pitchFamily="18" charset="0"/>
            </a:endParaRPr>
          </a:p>
        </p:txBody>
      </p:sp>
      <p:sp>
        <p:nvSpPr>
          <p:cNvPr id="4" name="Footer Placeholder 3">
            <a:extLst>
              <a:ext uri="{FF2B5EF4-FFF2-40B4-BE49-F238E27FC236}">
                <a16:creationId xmlns:a16="http://schemas.microsoft.com/office/drawing/2014/main" id="{AE59005D-6F5C-4FAE-A13D-2EBF2DA841C4}"/>
              </a:ext>
            </a:extLst>
          </p:cNvPr>
          <p:cNvSpPr>
            <a:spLocks noGrp="1"/>
          </p:cNvSpPr>
          <p:nvPr>
            <p:ph type="ftr" sz="quarter" idx="11"/>
          </p:nvPr>
        </p:nvSpPr>
        <p:spPr/>
        <p:txBody>
          <a:bodyPr/>
          <a:lstStyle/>
          <a:p>
            <a:pPr algn="ctr"/>
            <a:r>
              <a:rPr lang="ro-RO" dirty="0"/>
              <a:t>79</a:t>
            </a:r>
            <a:endParaRPr lang="it-IT" dirty="0"/>
          </a:p>
        </p:txBody>
      </p:sp>
    </p:spTree>
    <p:extLst>
      <p:ext uri="{BB962C8B-B14F-4D97-AF65-F5344CB8AC3E}">
        <p14:creationId xmlns:p14="http://schemas.microsoft.com/office/powerpoint/2010/main" val="2355820477"/>
      </p:ext>
    </p:extLst>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spd="slow" advClick="0" advTm="8000"/>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testo 2"/>
          <p:cNvSpPr>
            <a:spLocks noGrp="1"/>
          </p:cNvSpPr>
          <p:nvPr>
            <p:ph type="body" idx="4294967295"/>
          </p:nvPr>
        </p:nvSpPr>
        <p:spPr>
          <a:xfrm>
            <a:off x="1403648" y="116632"/>
            <a:ext cx="7632848" cy="6192837"/>
          </a:xfrm>
        </p:spPr>
        <p:txBody>
          <a:bodyPr>
            <a:noAutofit/>
          </a:bodyPr>
          <a:lstStyle/>
          <a:p>
            <a:pPr marL="0" indent="0" algn="just">
              <a:lnSpc>
                <a:spcPct val="150000"/>
              </a:lnSpc>
              <a:buNone/>
            </a:pPr>
            <a:r>
              <a:rPr lang="en-US" sz="1400" dirty="0">
                <a:solidFill>
                  <a:schemeClr val="tx1"/>
                </a:solidFill>
                <a:latin typeface="Times New Roman" panose="02020603050405020304" pitchFamily="18" charset="0"/>
                <a:cs typeface="Times New Roman" panose="02020603050405020304" pitchFamily="18" charset="0"/>
              </a:rPr>
              <a:t>“Grab them!”, he shouted ‘</a:t>
            </a:r>
          </a:p>
          <a:p>
            <a:pPr marL="0" indent="0" algn="just">
              <a:lnSpc>
                <a:spcPct val="150000"/>
              </a:lnSpc>
              <a:buNone/>
            </a:pPr>
            <a:r>
              <a:rPr lang="en-US" sz="1400" dirty="0">
                <a:solidFill>
                  <a:schemeClr val="tx1"/>
                </a:solidFill>
                <a:latin typeface="Times New Roman" panose="02020603050405020304" pitchFamily="18" charset="0"/>
                <a:cs typeface="Times New Roman" panose="02020603050405020304" pitchFamily="18" charset="0"/>
              </a:rPr>
              <a:t>3.1  Would you have joined Jack’s camp or would you have stayed by Ralph’s side? Explain why.</a:t>
            </a:r>
          </a:p>
          <a:p>
            <a:pPr marL="0" indent="0" algn="just">
              <a:lnSpc>
                <a:spcPct val="150000"/>
              </a:lnSpc>
              <a:buNone/>
            </a:pPr>
            <a:r>
              <a:rPr lang="en-US" sz="1400" dirty="0">
                <a:solidFill>
                  <a:schemeClr val="tx1"/>
                </a:solidFill>
                <a:latin typeface="Times New Roman" panose="02020603050405020304" pitchFamily="18" charset="0"/>
                <a:cs typeface="Times New Roman" panose="02020603050405020304" pitchFamily="18" charset="0"/>
              </a:rPr>
              <a:t> </a:t>
            </a:r>
            <a:r>
              <a:rPr lang="en-US" sz="1400" b="1" dirty="0">
                <a:solidFill>
                  <a:schemeClr val="tx1"/>
                </a:solidFill>
                <a:latin typeface="Times New Roman" panose="02020603050405020304" pitchFamily="18" charset="0"/>
                <a:cs typeface="Times New Roman" panose="02020603050405020304" pitchFamily="18" charset="0"/>
              </a:rPr>
              <a:t>Possible answer</a:t>
            </a:r>
            <a:r>
              <a:rPr lang="en-US" sz="1400" dirty="0">
                <a:solidFill>
                  <a:schemeClr val="tx1"/>
                </a:solidFill>
                <a:latin typeface="Times New Roman" panose="02020603050405020304" pitchFamily="18" charset="0"/>
                <a:cs typeface="Times New Roman" panose="02020603050405020304" pitchFamily="18" charset="0"/>
              </a:rPr>
              <a:t>: Most people probably think staying with Ralph is the rational decision, but in this case, they aren’t taking into consideration the fact that making this decision puts them at the risk of having the same faith as Simon. Of course, this only counts if somebody had a choice, since the twins were forced to do it.</a:t>
            </a:r>
          </a:p>
          <a:p>
            <a:pPr marL="0" indent="0" algn="just">
              <a:lnSpc>
                <a:spcPct val="150000"/>
              </a:lnSpc>
              <a:buNone/>
            </a:pPr>
            <a:r>
              <a:rPr lang="en-US" sz="1400" dirty="0">
                <a:solidFill>
                  <a:schemeClr val="tx1"/>
                </a:solidFill>
                <a:latin typeface="Times New Roman" panose="02020603050405020304" pitchFamily="18" charset="0"/>
                <a:cs typeface="Times New Roman" panose="02020603050405020304" pitchFamily="18" charset="0"/>
              </a:rPr>
              <a:t>3.2 “Don’t you understand, you painted fools?</a:t>
            </a:r>
          </a:p>
          <a:p>
            <a:pPr marL="0" indent="0" algn="just">
              <a:lnSpc>
                <a:spcPct val="150000"/>
              </a:lnSpc>
              <a:buNone/>
            </a:pPr>
            <a:r>
              <a:rPr lang="en-US" sz="1400" dirty="0">
                <a:solidFill>
                  <a:schemeClr val="tx1"/>
                </a:solidFill>
                <a:latin typeface="Times New Roman" panose="02020603050405020304" pitchFamily="18" charset="0"/>
                <a:cs typeface="Times New Roman" panose="02020603050405020304" pitchFamily="18" charset="0"/>
              </a:rPr>
              <a:t>What’s the meaning behind the boys’ paint?</a:t>
            </a:r>
            <a:endParaRPr lang="en-US" sz="1400" b="1" dirty="0">
              <a:solidFill>
                <a:schemeClr val="tx1"/>
              </a:solidFill>
              <a:latin typeface="Times New Roman" panose="02020603050405020304" pitchFamily="18" charset="0"/>
              <a:cs typeface="Times New Roman" panose="02020603050405020304" pitchFamily="18" charset="0"/>
            </a:endParaRPr>
          </a:p>
          <a:p>
            <a:pPr marL="0" indent="0" algn="just">
              <a:lnSpc>
                <a:spcPct val="150000"/>
              </a:lnSpc>
              <a:spcBef>
                <a:spcPts val="0"/>
              </a:spcBef>
              <a:buNone/>
            </a:pPr>
            <a:r>
              <a:rPr lang="en-US" sz="1400" b="1" dirty="0">
                <a:solidFill>
                  <a:schemeClr val="tx1"/>
                </a:solidFill>
                <a:latin typeface="Times New Roman" panose="02020603050405020304" pitchFamily="18" charset="0"/>
                <a:cs typeface="Times New Roman" panose="02020603050405020304" pitchFamily="18" charset="0"/>
              </a:rPr>
              <a:t>Possible answer</a:t>
            </a:r>
            <a:r>
              <a:rPr lang="en-US" sz="1400" dirty="0">
                <a:solidFill>
                  <a:schemeClr val="tx1"/>
                </a:solidFill>
                <a:latin typeface="Times New Roman" panose="02020603050405020304" pitchFamily="18" charset="0"/>
                <a:cs typeface="Times New Roman" panose="02020603050405020304" pitchFamily="18" charset="0"/>
              </a:rPr>
              <a:t>: The paint turns out to be more than camouflage. It doesn't just make Jack look like something else (say, part of the forest); it actually makes him into something else. It makes him into a savage, and then the chief. When his face is finished, "the mask was a thing of its own, behind which Jack hid, liberated from shame and self-consciousness". With the paint on his face, Jack isn’t the choir-leader Jack anymore; he's a savage ready to be chief and the other boys, his minions.</a:t>
            </a:r>
          </a:p>
          <a:p>
            <a:pPr marL="0" indent="0" algn="just">
              <a:lnSpc>
                <a:spcPct val="150000"/>
              </a:lnSpc>
              <a:spcBef>
                <a:spcPts val="0"/>
              </a:spcBef>
              <a:buNone/>
            </a:pPr>
            <a:r>
              <a:rPr lang="en-US" sz="1400" dirty="0">
                <a:solidFill>
                  <a:schemeClr val="tx1"/>
                </a:solidFill>
                <a:latin typeface="Times New Roman" panose="02020603050405020304" pitchFamily="18" charset="0"/>
                <a:cs typeface="Times New Roman" panose="02020603050405020304" pitchFamily="18" charset="0"/>
              </a:rPr>
              <a:t>3.3 “I just take the conch to say this. I can’t see no more and I got to get my glasses back. Awful things have been done on this island. I voted for you for chief.’</a:t>
            </a:r>
          </a:p>
          <a:p>
            <a:pPr marL="0" indent="0" algn="just">
              <a:lnSpc>
                <a:spcPct val="150000"/>
              </a:lnSpc>
              <a:spcBef>
                <a:spcPts val="0"/>
              </a:spcBef>
              <a:buNone/>
            </a:pPr>
            <a:r>
              <a:rPr lang="en-US" sz="1400" dirty="0">
                <a:solidFill>
                  <a:schemeClr val="tx1"/>
                </a:solidFill>
                <a:latin typeface="Times New Roman" panose="02020603050405020304" pitchFamily="18" charset="0"/>
                <a:cs typeface="Times New Roman" panose="02020603050405020304" pitchFamily="18" charset="0"/>
              </a:rPr>
              <a:t>What does the conch </a:t>
            </a:r>
            <a:r>
              <a:rPr lang="en-US" sz="1400" dirty="0" err="1">
                <a:solidFill>
                  <a:schemeClr val="tx1"/>
                </a:solidFill>
                <a:latin typeface="Times New Roman" panose="02020603050405020304" pitchFamily="18" charset="0"/>
                <a:cs typeface="Times New Roman" panose="02020603050405020304" pitchFamily="18" charset="0"/>
              </a:rPr>
              <a:t>symbolise</a:t>
            </a:r>
            <a:r>
              <a:rPr lang="en-US" sz="1400" dirty="0">
                <a:solidFill>
                  <a:schemeClr val="tx1"/>
                </a:solidFill>
                <a:latin typeface="Times New Roman" panose="02020603050405020304" pitchFamily="18" charset="0"/>
                <a:cs typeface="Times New Roman" panose="02020603050405020304" pitchFamily="18" charset="0"/>
              </a:rPr>
              <a:t>?</a:t>
            </a:r>
          </a:p>
          <a:p>
            <a:pPr marL="0" indent="0" algn="just">
              <a:lnSpc>
                <a:spcPct val="150000"/>
              </a:lnSpc>
              <a:spcBef>
                <a:spcPts val="0"/>
              </a:spcBef>
              <a:buNone/>
            </a:pPr>
            <a:r>
              <a:rPr lang="en-US" sz="1400" b="1" dirty="0">
                <a:solidFill>
                  <a:schemeClr val="tx1"/>
                </a:solidFill>
                <a:latin typeface="Times New Roman" panose="02020603050405020304" pitchFamily="18" charset="0"/>
                <a:cs typeface="Times New Roman" panose="02020603050405020304" pitchFamily="18" charset="0"/>
              </a:rPr>
              <a:t>Possible answer: </a:t>
            </a:r>
            <a:r>
              <a:rPr lang="en-US" sz="1400" dirty="0">
                <a:solidFill>
                  <a:schemeClr val="tx1"/>
                </a:solidFill>
                <a:latin typeface="Times New Roman" panose="02020603050405020304" pitchFamily="18" charset="0"/>
                <a:cs typeface="Times New Roman" panose="02020603050405020304" pitchFamily="18" charset="0"/>
              </a:rPr>
              <a:t>The conch </a:t>
            </a:r>
            <a:r>
              <a:rPr lang="en-US" sz="1400" dirty="0" err="1">
                <a:solidFill>
                  <a:schemeClr val="tx1"/>
                </a:solidFill>
                <a:latin typeface="Times New Roman" panose="02020603050405020304" pitchFamily="18" charset="0"/>
                <a:cs typeface="Times New Roman" panose="02020603050405020304" pitchFamily="18" charset="0"/>
              </a:rPr>
              <a:t>symbolises</a:t>
            </a:r>
            <a:r>
              <a:rPr lang="en-US" sz="1400" dirty="0">
                <a:solidFill>
                  <a:schemeClr val="tx1"/>
                </a:solidFill>
                <a:latin typeface="Times New Roman" panose="02020603050405020304" pitchFamily="18" charset="0"/>
                <a:cs typeface="Times New Roman" panose="02020603050405020304" pitchFamily="18" charset="0"/>
              </a:rPr>
              <a:t> leadership and </a:t>
            </a:r>
            <a:r>
              <a:rPr lang="en-US" sz="1400" dirty="0" err="1">
                <a:solidFill>
                  <a:schemeClr val="tx1"/>
                </a:solidFill>
                <a:latin typeface="Times New Roman" panose="02020603050405020304" pitchFamily="18" charset="0"/>
                <a:cs typeface="Times New Roman" panose="02020603050405020304" pitchFamily="18" charset="0"/>
              </a:rPr>
              <a:t>civilisation</a:t>
            </a:r>
            <a:r>
              <a:rPr lang="en-US" sz="1400" dirty="0">
                <a:solidFill>
                  <a:schemeClr val="tx1"/>
                </a:solidFill>
                <a:latin typeface="Times New Roman" panose="02020603050405020304" pitchFamily="18" charset="0"/>
                <a:cs typeface="Times New Roman" panose="02020603050405020304" pitchFamily="18" charset="0"/>
              </a:rPr>
              <a:t> throughout the story. </a:t>
            </a:r>
            <a:endParaRPr lang="it-IT" sz="1400" dirty="0">
              <a:latin typeface="Times New Roman" panose="02020603050405020304" pitchFamily="18" charset="0"/>
              <a:cs typeface="Times New Roman" panose="02020603050405020304" pitchFamily="18" charset="0"/>
            </a:endParaRPr>
          </a:p>
        </p:txBody>
      </p:sp>
      <p:sp>
        <p:nvSpPr>
          <p:cNvPr id="4" name="Footer Placeholder 3">
            <a:extLst>
              <a:ext uri="{FF2B5EF4-FFF2-40B4-BE49-F238E27FC236}">
                <a16:creationId xmlns:a16="http://schemas.microsoft.com/office/drawing/2014/main" id="{71CBCD88-C7F2-4F9E-A6A5-77B883027A63}"/>
              </a:ext>
            </a:extLst>
          </p:cNvPr>
          <p:cNvSpPr>
            <a:spLocks noGrp="1"/>
          </p:cNvSpPr>
          <p:nvPr>
            <p:ph type="ftr" sz="quarter" idx="11"/>
          </p:nvPr>
        </p:nvSpPr>
        <p:spPr/>
        <p:txBody>
          <a:bodyPr/>
          <a:lstStyle/>
          <a:p>
            <a:pPr algn="ctr"/>
            <a:r>
              <a:rPr lang="ro-RO" dirty="0"/>
              <a:t>80</a:t>
            </a:r>
            <a:endParaRPr lang="it-IT" dirty="0"/>
          </a:p>
        </p:txBody>
      </p:sp>
    </p:spTree>
    <p:extLst>
      <p:ext uri="{BB962C8B-B14F-4D97-AF65-F5344CB8AC3E}">
        <p14:creationId xmlns:p14="http://schemas.microsoft.com/office/powerpoint/2010/main" val="1347029693"/>
      </p:ext>
    </p:extLst>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spd="slow" advClick="0" advTm="8000"/>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33D2AF8-7020-40DC-8A5B-A45E3B241471}"/>
              </a:ext>
            </a:extLst>
          </p:cNvPr>
          <p:cNvSpPr>
            <a:spLocks noGrp="1"/>
          </p:cNvSpPr>
          <p:nvPr>
            <p:ph type="ftr" sz="quarter" idx="11"/>
          </p:nvPr>
        </p:nvSpPr>
        <p:spPr/>
        <p:txBody>
          <a:bodyPr/>
          <a:lstStyle/>
          <a:p>
            <a:pPr algn="ctr"/>
            <a:r>
              <a:rPr lang="ro-RO" dirty="0"/>
              <a:t>81</a:t>
            </a:r>
            <a:endParaRPr lang="it-IT" dirty="0"/>
          </a:p>
        </p:txBody>
      </p:sp>
      <p:sp>
        <p:nvSpPr>
          <p:cNvPr id="3" name="Rectangle 2">
            <a:extLst>
              <a:ext uri="{FF2B5EF4-FFF2-40B4-BE49-F238E27FC236}">
                <a16:creationId xmlns:a16="http://schemas.microsoft.com/office/drawing/2014/main" id="{F8B1E2F4-F644-4B1D-8924-B3B6B99FEE34}"/>
              </a:ext>
            </a:extLst>
          </p:cNvPr>
          <p:cNvSpPr/>
          <p:nvPr/>
        </p:nvSpPr>
        <p:spPr>
          <a:xfrm>
            <a:off x="1403648" y="143677"/>
            <a:ext cx="7632848" cy="5870646"/>
          </a:xfrm>
          <a:prstGeom prst="rect">
            <a:avLst/>
          </a:prstGeom>
        </p:spPr>
        <p:txBody>
          <a:bodyPr wrap="square">
            <a:spAutoFit/>
          </a:bodyPr>
          <a:lstStyle/>
          <a:p>
            <a:pPr lvl="0" algn="just" defTabSz="457200">
              <a:lnSpc>
                <a:spcPct val="150000"/>
              </a:lnSpc>
              <a:buClr>
                <a:srgbClr val="A53010"/>
              </a:buClr>
            </a:pPr>
            <a:r>
              <a:rPr lang="en-US" sz="1400" dirty="0">
                <a:solidFill>
                  <a:prstClr val="black"/>
                </a:solidFill>
                <a:latin typeface="Times New Roman" panose="02020603050405020304" pitchFamily="18" charset="0"/>
                <a:cs typeface="Times New Roman" panose="02020603050405020304" pitchFamily="18" charset="0"/>
              </a:rPr>
              <a:t>In the beginning, Ralph uses it as an extension of his power. Its destruction coinciding with Piggy’s death, represents the end of abstract authority and rational thought on the island, and the end of the moral authority and social standards that the boys had.</a:t>
            </a:r>
          </a:p>
          <a:p>
            <a:pPr lvl="0" algn="just" defTabSz="457200">
              <a:lnSpc>
                <a:spcPct val="150000"/>
              </a:lnSpc>
              <a:buClr>
                <a:srgbClr val="A53010"/>
              </a:buClr>
            </a:pPr>
            <a:r>
              <a:rPr lang="en-US" sz="1400" b="1" dirty="0">
                <a:solidFill>
                  <a:prstClr val="black"/>
                </a:solidFill>
                <a:latin typeface="Times New Roman" panose="02020603050405020304" pitchFamily="18" charset="0"/>
                <a:cs typeface="Times New Roman" panose="02020603050405020304" pitchFamily="18" charset="0"/>
              </a:rPr>
              <a:t>Activity 4. Explain. </a:t>
            </a:r>
          </a:p>
          <a:p>
            <a:pPr lvl="0" algn="just" defTabSz="457200">
              <a:lnSpc>
                <a:spcPct val="150000"/>
              </a:lnSpc>
              <a:buClr>
                <a:srgbClr val="A53010"/>
              </a:buClr>
            </a:pPr>
            <a:r>
              <a:rPr lang="en-US" sz="1400" dirty="0">
                <a:solidFill>
                  <a:prstClr val="black"/>
                </a:solidFill>
                <a:latin typeface="Times New Roman" panose="02020603050405020304" pitchFamily="18" charset="0"/>
                <a:cs typeface="Times New Roman" panose="02020603050405020304" pitchFamily="18" charset="0"/>
              </a:rPr>
              <a:t>4.1 What's the significance of Piggy's glasses?</a:t>
            </a:r>
          </a:p>
          <a:p>
            <a:pPr lvl="0" algn="just" defTabSz="457200">
              <a:lnSpc>
                <a:spcPct val="150000"/>
              </a:lnSpc>
              <a:buClr>
                <a:srgbClr val="A53010"/>
              </a:buClr>
            </a:pPr>
            <a:r>
              <a:rPr lang="en-US" sz="1400" dirty="0">
                <a:solidFill>
                  <a:prstClr val="black"/>
                </a:solidFill>
                <a:latin typeface="Times New Roman" panose="02020603050405020304" pitchFamily="18" charset="0"/>
                <a:cs typeface="Times New Roman" panose="02020603050405020304" pitchFamily="18" charset="0"/>
              </a:rPr>
              <a:t> </a:t>
            </a:r>
            <a:r>
              <a:rPr lang="en-US" sz="1400" b="1" dirty="0">
                <a:solidFill>
                  <a:prstClr val="black"/>
                </a:solidFill>
                <a:latin typeface="Times New Roman" panose="02020603050405020304" pitchFamily="18" charset="0"/>
                <a:cs typeface="Times New Roman" panose="02020603050405020304" pitchFamily="18" charset="0"/>
              </a:rPr>
              <a:t>Possible answer: </a:t>
            </a:r>
            <a:r>
              <a:rPr lang="en-US" sz="1400" dirty="0">
                <a:solidFill>
                  <a:prstClr val="black"/>
                </a:solidFill>
                <a:latin typeface="Times New Roman" panose="02020603050405020304" pitchFamily="18" charset="0"/>
                <a:cs typeface="Times New Roman" panose="02020603050405020304" pitchFamily="18" charset="0"/>
              </a:rPr>
              <a:t>Piggy's glasses are significant to the boys as they are the means with which the boys are able to get a fire started. Symbolically, the glasses are significant because they represent the intellectual and ordered side of humanity. The breaking of the glasses and the destruction of the conch, represent one of the breakings of the last tie to humanity that the boys have. After this event, it is a downward spiral into primal and animalistic </a:t>
            </a:r>
            <a:r>
              <a:rPr lang="en-US" sz="1400" dirty="0" err="1">
                <a:solidFill>
                  <a:prstClr val="black"/>
                </a:solidFill>
                <a:latin typeface="Times New Roman" panose="02020603050405020304" pitchFamily="18" charset="0"/>
                <a:cs typeface="Times New Roman" panose="02020603050405020304" pitchFamily="18" charset="0"/>
              </a:rPr>
              <a:t>behaviour</a:t>
            </a:r>
            <a:r>
              <a:rPr lang="en-US" sz="1400" dirty="0">
                <a:solidFill>
                  <a:prstClr val="black"/>
                </a:solidFill>
                <a:latin typeface="Times New Roman" panose="02020603050405020304" pitchFamily="18" charset="0"/>
                <a:cs typeface="Times New Roman" panose="02020603050405020304" pitchFamily="18" charset="0"/>
              </a:rPr>
              <a:t>.</a:t>
            </a:r>
          </a:p>
          <a:p>
            <a:pPr algn="just">
              <a:lnSpc>
                <a:spcPct val="150000"/>
              </a:lnSpc>
            </a:pPr>
            <a:r>
              <a:rPr lang="en-US" sz="1400" dirty="0">
                <a:latin typeface="Times New Roman" panose="02020603050405020304" pitchFamily="18" charset="0"/>
                <a:cs typeface="Times New Roman" panose="02020603050405020304" pitchFamily="18" charset="0"/>
              </a:rPr>
              <a:t>4.2. Explain the contrast between Jack and Ralph.</a:t>
            </a:r>
          </a:p>
          <a:p>
            <a:pPr algn="just">
              <a:lnSpc>
                <a:spcPct val="150000"/>
              </a:lnSpc>
            </a:pPr>
            <a:r>
              <a:rPr lang="en-US" sz="1400" b="1" dirty="0">
                <a:latin typeface="Times New Roman" panose="02020603050405020304" pitchFamily="18" charset="0"/>
                <a:cs typeface="Times New Roman" panose="02020603050405020304" pitchFamily="18" charset="0"/>
              </a:rPr>
              <a:t>Possible answer: </a:t>
            </a:r>
            <a:r>
              <a:rPr lang="en-US" sz="1400" dirty="0">
                <a:latin typeface="Times New Roman" panose="02020603050405020304" pitchFamily="18" charset="0"/>
                <a:cs typeface="Times New Roman" panose="02020603050405020304" pitchFamily="18" charset="0"/>
              </a:rPr>
              <a:t>Ralph really represents responsible leadership. He </a:t>
            </a:r>
            <a:r>
              <a:rPr lang="en-US" sz="1400" dirty="0" err="1">
                <a:latin typeface="Times New Roman" panose="02020603050405020304" pitchFamily="18" charset="0"/>
                <a:cs typeface="Times New Roman" panose="02020603050405020304" pitchFamily="18" charset="0"/>
              </a:rPr>
              <a:t>organises</a:t>
            </a:r>
            <a:r>
              <a:rPr lang="en-US" sz="1400" dirty="0">
                <a:latin typeface="Times New Roman" panose="02020603050405020304" pitchFamily="18" charset="0"/>
                <a:cs typeface="Times New Roman" panose="02020603050405020304" pitchFamily="18" charset="0"/>
              </a:rPr>
              <a:t> assemblies, creates rules and devises a democratic process.. Ralph quickly matures on the island. He becomes a 12–year-old boy with a conscience. It is interesting to watch Ralph muse about responsibility and leadership in the later chapters. Unfortunately, most of the boys are not looking for a responsible leader. The boys want to be told what to do; they want to have "fun" and they are easily manipulated. Ralph tries hard to establish some kind of working order. He is truly respectful of most of the boys. To be fair to Ralph, he spent most of the time trying to prevent Jack from turning their island into a living hell.. </a:t>
            </a:r>
            <a:endParaRPr lang="en-US" sz="14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54042267"/>
      </p:ext>
    </p:extLst>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spd="slow" advClick="0" advTm="8000"/>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4666E0C-A137-4A1E-A18A-862F791E6F9C}"/>
              </a:ext>
            </a:extLst>
          </p:cNvPr>
          <p:cNvSpPr/>
          <p:nvPr/>
        </p:nvSpPr>
        <p:spPr>
          <a:xfrm>
            <a:off x="1403648" y="116632"/>
            <a:ext cx="7632848" cy="6609310"/>
          </a:xfrm>
          <a:prstGeom prst="rect">
            <a:avLst/>
          </a:prstGeom>
        </p:spPr>
        <p:txBody>
          <a:bodyPr wrap="square">
            <a:spAutoFit/>
          </a:bodyPr>
          <a:lstStyle/>
          <a:p>
            <a:pPr algn="just">
              <a:lnSpc>
                <a:spcPct val="150000"/>
              </a:lnSpc>
            </a:pPr>
            <a:r>
              <a:rPr lang="en-US" sz="1400" dirty="0">
                <a:latin typeface="Times New Roman" panose="02020603050405020304" pitchFamily="18" charset="0"/>
                <a:cs typeface="Times New Roman" panose="02020603050405020304" pitchFamily="18" charset="0"/>
              </a:rPr>
              <a:t>As stated before, most of the boys did not want to invest energy into Ralph's ideas like shelters or signal fire .Ralph is not forceful by nature and could not manipulate like Jack could. Although Ralph is a good leader, Jack is more effective. Jack is naturally aggressive. Early in the book we see this through his repeated stabbings of trees. Later he learns to channel his aggression through rather clever manipulation. He learns to give and withhold when it benefits him, such as the giving of meat to Ralph. Jack learns that ruling by fear is much more effective than leading through consensus.</a:t>
            </a:r>
          </a:p>
          <a:p>
            <a:pPr algn="just">
              <a:lnSpc>
                <a:spcPct val="150000"/>
              </a:lnSpc>
            </a:pPr>
            <a:endParaRPr lang="en-US" sz="1400" dirty="0">
              <a:latin typeface="Times New Roman" panose="02020603050405020304" pitchFamily="18" charset="0"/>
              <a:cs typeface="Times New Roman" panose="02020603050405020304" pitchFamily="18" charset="0"/>
            </a:endParaRPr>
          </a:p>
          <a:p>
            <a:pPr algn="just">
              <a:lnSpc>
                <a:spcPct val="150000"/>
              </a:lnSpc>
            </a:pPr>
            <a:r>
              <a:rPr lang="en-US" b="1" dirty="0">
                <a:latin typeface="Times New Roman" panose="02020603050405020304" pitchFamily="18" charset="0"/>
                <a:cs typeface="Times New Roman" panose="02020603050405020304" pitchFamily="18" charset="0"/>
              </a:rPr>
              <a:t>Chapter 12.   Cry of the Hunters</a:t>
            </a:r>
          </a:p>
          <a:p>
            <a:pPr algn="just">
              <a:lnSpc>
                <a:spcPct val="150000"/>
              </a:lnSpc>
            </a:pPr>
            <a:endParaRPr lang="en-US" sz="1400" dirty="0">
              <a:latin typeface="Times New Roman" panose="02020603050405020304" pitchFamily="18" charset="0"/>
              <a:cs typeface="Times New Roman" panose="02020603050405020304" pitchFamily="18" charset="0"/>
            </a:endParaRPr>
          </a:p>
          <a:p>
            <a:pPr algn="just">
              <a:lnSpc>
                <a:spcPct val="150000"/>
              </a:lnSpc>
            </a:pPr>
            <a:r>
              <a:rPr lang="en-US" sz="1400" b="1" dirty="0">
                <a:latin typeface="Times New Roman" panose="02020603050405020304" pitchFamily="18" charset="0"/>
                <a:cs typeface="Times New Roman" panose="02020603050405020304" pitchFamily="18" charset="0"/>
              </a:rPr>
              <a:t>Activity 1</a:t>
            </a:r>
            <a:r>
              <a:rPr lang="en-US" sz="1400" dirty="0">
                <a:latin typeface="Times New Roman" panose="02020603050405020304" pitchFamily="18" charset="0"/>
                <a:cs typeface="Times New Roman" panose="02020603050405020304" pitchFamily="18" charset="0"/>
              </a:rPr>
              <a:t>.  Read the text and answer:</a:t>
            </a:r>
          </a:p>
          <a:p>
            <a:pPr algn="just">
              <a:lnSpc>
                <a:spcPct val="150000"/>
              </a:lnSpc>
            </a:pPr>
            <a:r>
              <a:rPr lang="en-US" sz="1400" dirty="0">
                <a:latin typeface="Times New Roman" panose="02020603050405020304" pitchFamily="18" charset="0"/>
                <a:cs typeface="Times New Roman" panose="02020603050405020304" pitchFamily="18" charset="0"/>
              </a:rPr>
              <a:t>‘’Ralph lay in a covert, wondering about his wounds. The bruised flesh was inches in diameter over his right ribs, with a swollen and bloody scar where the spear had hit him. His hair was full of dirt and tapped like the tendrils of a creeper. All over he was scratched and bruised from his flight through the forest. By the time his breathing was normal again, he had worked out that bathing these injuries would have to wait. How could you listen for naked feet if you were splashing in water? How could you be safe by the little stream or on the open beach?’’</a:t>
            </a:r>
          </a:p>
          <a:p>
            <a:pPr algn="just">
              <a:lnSpc>
                <a:spcPct val="150000"/>
              </a:lnSpc>
            </a:pPr>
            <a:r>
              <a:rPr lang="en-US" sz="1400" dirty="0">
                <a:latin typeface="Times New Roman" panose="02020603050405020304" pitchFamily="18" charset="0"/>
                <a:cs typeface="Times New Roman" panose="02020603050405020304" pitchFamily="18" charset="0"/>
              </a:rPr>
              <a:t>1.1 In 20-30 words , explain the meaning of the phrase ‘’ How could you be safe by the little stream or  the open beach?’’</a:t>
            </a:r>
          </a:p>
          <a:p>
            <a:pPr algn="just">
              <a:lnSpc>
                <a:spcPct val="150000"/>
              </a:lnSpc>
            </a:pPr>
            <a:endParaRPr lang="en-US" sz="1400" dirty="0">
              <a:latin typeface="Times New Roman" panose="02020603050405020304" pitchFamily="18" charset="0"/>
              <a:cs typeface="Times New Roman" panose="02020603050405020304" pitchFamily="18" charset="0"/>
            </a:endParaRPr>
          </a:p>
          <a:p>
            <a:pPr algn="just">
              <a:lnSpc>
                <a:spcPct val="150000"/>
              </a:lnSpc>
            </a:pPr>
            <a:endParaRPr lang="en-US" sz="1400" dirty="0">
              <a:latin typeface="Times New Roman" panose="02020603050405020304" pitchFamily="18" charset="0"/>
              <a:cs typeface="Times New Roman" panose="02020603050405020304" pitchFamily="18" charset="0"/>
            </a:endParaRPr>
          </a:p>
        </p:txBody>
      </p:sp>
      <p:sp>
        <p:nvSpPr>
          <p:cNvPr id="4" name="Footer Placeholder 3">
            <a:extLst>
              <a:ext uri="{FF2B5EF4-FFF2-40B4-BE49-F238E27FC236}">
                <a16:creationId xmlns:a16="http://schemas.microsoft.com/office/drawing/2014/main" id="{6B1E463F-1CCB-4664-844F-573B5C434CC7}"/>
              </a:ext>
            </a:extLst>
          </p:cNvPr>
          <p:cNvSpPr>
            <a:spLocks noGrp="1"/>
          </p:cNvSpPr>
          <p:nvPr>
            <p:ph type="ftr" sz="quarter" idx="11"/>
          </p:nvPr>
        </p:nvSpPr>
        <p:spPr/>
        <p:txBody>
          <a:bodyPr/>
          <a:lstStyle/>
          <a:p>
            <a:pPr algn="ctr"/>
            <a:r>
              <a:rPr lang="ro-RO" dirty="0"/>
              <a:t>82</a:t>
            </a:r>
            <a:endParaRPr lang="it-IT" dirty="0"/>
          </a:p>
        </p:txBody>
      </p:sp>
    </p:spTree>
    <p:extLst>
      <p:ext uri="{BB962C8B-B14F-4D97-AF65-F5344CB8AC3E}">
        <p14:creationId xmlns:p14="http://schemas.microsoft.com/office/powerpoint/2010/main" val="4206311962"/>
      </p:ext>
    </p:extLst>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spd="slow" advClick="0" advTm="8000"/>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49D9009-078E-4866-9709-3B1E440A9B18}"/>
              </a:ext>
            </a:extLst>
          </p:cNvPr>
          <p:cNvSpPr/>
          <p:nvPr/>
        </p:nvSpPr>
        <p:spPr>
          <a:xfrm>
            <a:off x="1403648" y="116632"/>
            <a:ext cx="7632848" cy="5870646"/>
          </a:xfrm>
          <a:prstGeom prst="rect">
            <a:avLst/>
          </a:prstGeom>
        </p:spPr>
        <p:txBody>
          <a:bodyPr wrap="square">
            <a:spAutoFit/>
          </a:bodyPr>
          <a:lstStyle/>
          <a:p>
            <a:pPr algn="just">
              <a:lnSpc>
                <a:spcPct val="150000"/>
              </a:lnSpc>
            </a:pPr>
            <a:r>
              <a:rPr lang="en-US" sz="1400" dirty="0">
                <a:latin typeface="Times New Roman" panose="02020603050405020304" pitchFamily="18" charset="0"/>
                <a:cs typeface="Times New Roman" panose="02020603050405020304" pitchFamily="18" charset="0"/>
              </a:rPr>
              <a:t> </a:t>
            </a:r>
            <a:r>
              <a:rPr lang="en-US" sz="1400" b="1" dirty="0">
                <a:latin typeface="Times New Roman" panose="02020603050405020304" pitchFamily="18" charset="0"/>
                <a:cs typeface="Times New Roman" panose="02020603050405020304" pitchFamily="18" charset="0"/>
              </a:rPr>
              <a:t>Possible answer</a:t>
            </a:r>
            <a:r>
              <a:rPr lang="en-US" sz="1400" dirty="0">
                <a:latin typeface="Times New Roman" panose="02020603050405020304" pitchFamily="18" charset="0"/>
                <a:cs typeface="Times New Roman" panose="02020603050405020304" pitchFamily="18" charset="0"/>
              </a:rPr>
              <a:t>: From this phrase we learn the fact that ironically, Ralph himself has become the prey, while Jack and everyone else are the hunters.</a:t>
            </a:r>
          </a:p>
          <a:p>
            <a:pPr algn="just">
              <a:lnSpc>
                <a:spcPct val="150000"/>
              </a:lnSpc>
            </a:pPr>
            <a:r>
              <a:rPr lang="en-US" sz="1400" dirty="0">
                <a:latin typeface="Times New Roman" panose="02020603050405020304" pitchFamily="18" charset="0"/>
                <a:cs typeface="Times New Roman" panose="02020603050405020304" pitchFamily="18" charset="0"/>
              </a:rPr>
              <a:t>1.2  Read the paragraph  and find synonyms for the following words: circular, frond, fern,  sneak, impenetrable</a:t>
            </a:r>
          </a:p>
          <a:p>
            <a:pPr algn="just">
              <a:lnSpc>
                <a:spcPct val="150000"/>
              </a:lnSpc>
            </a:pPr>
            <a:r>
              <a:rPr lang="en-US" sz="1400" dirty="0">
                <a:latin typeface="Times New Roman" panose="02020603050405020304" pitchFamily="18" charset="0"/>
                <a:cs typeface="Times New Roman" panose="02020603050405020304" pitchFamily="18" charset="0"/>
              </a:rPr>
              <a:t>“The afternoon died away; the circular spots of sunlight moved steadily over green fronds and brown fiber but no sound came from behind the rock. At last Ralph wormed out of the ferns and sneaked forward to the edge of that impenetrable thicket that fronted the neck of land.’’</a:t>
            </a:r>
          </a:p>
          <a:p>
            <a:pPr algn="just">
              <a:lnSpc>
                <a:spcPct val="150000"/>
              </a:lnSpc>
            </a:pPr>
            <a:r>
              <a:rPr lang="en-US" sz="1400" b="1" dirty="0">
                <a:latin typeface="Times New Roman" panose="02020603050405020304" pitchFamily="18" charset="0"/>
                <a:cs typeface="Times New Roman" panose="02020603050405020304" pitchFamily="18" charset="0"/>
              </a:rPr>
              <a:t>Answers</a:t>
            </a:r>
            <a:r>
              <a:rPr lang="en-US" sz="1400" dirty="0">
                <a:latin typeface="Times New Roman" panose="02020603050405020304" pitchFamily="18" charset="0"/>
                <a:cs typeface="Times New Roman" panose="02020603050405020304" pitchFamily="18" charset="0"/>
              </a:rPr>
              <a:t>: circular-round; frond-petal; fern- thicket; sneak-creep; impenetrable- impassable</a:t>
            </a:r>
          </a:p>
          <a:p>
            <a:pPr algn="just">
              <a:lnSpc>
                <a:spcPct val="150000"/>
              </a:lnSpc>
            </a:pPr>
            <a:r>
              <a:rPr lang="en-US" sz="1400" b="1" dirty="0">
                <a:latin typeface="Times New Roman" panose="02020603050405020304" pitchFamily="18" charset="0"/>
                <a:cs typeface="Times New Roman" panose="02020603050405020304" pitchFamily="18" charset="0"/>
              </a:rPr>
              <a:t>Activity 2</a:t>
            </a:r>
            <a:r>
              <a:rPr lang="en-US" sz="1400" dirty="0">
                <a:latin typeface="Times New Roman" panose="02020603050405020304" pitchFamily="18" charset="0"/>
                <a:cs typeface="Times New Roman" panose="02020603050405020304" pitchFamily="18" charset="0"/>
              </a:rPr>
              <a:t>. Put the following events in the right order.</a:t>
            </a:r>
          </a:p>
          <a:p>
            <a:pPr algn="just">
              <a:lnSpc>
                <a:spcPct val="150000"/>
              </a:lnSpc>
            </a:pPr>
            <a:r>
              <a:rPr lang="en-US" sz="1400" dirty="0">
                <a:latin typeface="Times New Roman" panose="02020603050405020304" pitchFamily="18" charset="0"/>
                <a:cs typeface="Times New Roman" panose="02020603050405020304" pitchFamily="18" charset="0"/>
              </a:rPr>
              <a:t>a. Ralph is saved in the last moment.</a:t>
            </a:r>
          </a:p>
          <a:p>
            <a:pPr algn="just">
              <a:lnSpc>
                <a:spcPct val="150000"/>
              </a:lnSpc>
            </a:pPr>
            <a:r>
              <a:rPr lang="en-US" sz="1400" dirty="0">
                <a:latin typeface="Times New Roman" panose="02020603050405020304" pitchFamily="18" charset="0"/>
                <a:cs typeface="Times New Roman" panose="02020603050405020304" pitchFamily="18" charset="0"/>
              </a:rPr>
              <a:t>b. Ralph destroys the Lord of the Flies.</a:t>
            </a:r>
          </a:p>
          <a:p>
            <a:pPr algn="just">
              <a:lnSpc>
                <a:spcPct val="150000"/>
              </a:lnSpc>
            </a:pPr>
            <a:r>
              <a:rPr lang="en-US" sz="1400" dirty="0">
                <a:latin typeface="Times New Roman" panose="02020603050405020304" pitchFamily="18" charset="0"/>
                <a:cs typeface="Times New Roman" panose="02020603050405020304" pitchFamily="18" charset="0"/>
              </a:rPr>
              <a:t>c. Jack burns down the island.</a:t>
            </a:r>
          </a:p>
          <a:p>
            <a:pPr algn="just">
              <a:lnSpc>
                <a:spcPct val="150000"/>
              </a:lnSpc>
            </a:pPr>
            <a:r>
              <a:rPr lang="en-US" sz="1400" dirty="0">
                <a:latin typeface="Times New Roman" panose="02020603050405020304" pitchFamily="18" charset="0"/>
                <a:cs typeface="Times New Roman" panose="02020603050405020304" pitchFamily="18" charset="0"/>
              </a:rPr>
              <a:t>d. Ralph gives up.</a:t>
            </a:r>
          </a:p>
          <a:p>
            <a:pPr algn="just">
              <a:lnSpc>
                <a:spcPct val="150000"/>
              </a:lnSpc>
            </a:pPr>
            <a:r>
              <a:rPr lang="en-US" sz="1400" b="1" dirty="0">
                <a:latin typeface="Times New Roman" panose="02020603050405020304" pitchFamily="18" charset="0"/>
                <a:cs typeface="Times New Roman" panose="02020603050405020304" pitchFamily="18" charset="0"/>
              </a:rPr>
              <a:t>Answers: </a:t>
            </a:r>
            <a:r>
              <a:rPr lang="en-US" sz="1400" dirty="0">
                <a:latin typeface="Times New Roman" panose="02020603050405020304" pitchFamily="18" charset="0"/>
                <a:cs typeface="Times New Roman" panose="02020603050405020304" pitchFamily="18" charset="0"/>
              </a:rPr>
              <a:t>1-b; 2-c; 3-d; 4-a</a:t>
            </a:r>
          </a:p>
          <a:p>
            <a:pPr algn="just">
              <a:lnSpc>
                <a:spcPct val="150000"/>
              </a:lnSpc>
            </a:pPr>
            <a:r>
              <a:rPr lang="en-US" sz="1400" b="1" dirty="0">
                <a:latin typeface="Times New Roman" panose="02020603050405020304" pitchFamily="18" charset="0"/>
                <a:cs typeface="Times New Roman" panose="02020603050405020304" pitchFamily="18" charset="0"/>
              </a:rPr>
              <a:t>Activity3. </a:t>
            </a:r>
          </a:p>
          <a:p>
            <a:pPr algn="just">
              <a:lnSpc>
                <a:spcPct val="150000"/>
              </a:lnSpc>
            </a:pPr>
            <a:r>
              <a:rPr lang="en-US" sz="1400" dirty="0">
                <a:latin typeface="Times New Roman" panose="02020603050405020304" pitchFamily="18" charset="0"/>
                <a:cs typeface="Times New Roman" panose="02020603050405020304" pitchFamily="18" charset="0"/>
              </a:rPr>
              <a:t>3.1 Skim the text for the gist.</a:t>
            </a:r>
          </a:p>
          <a:p>
            <a:pPr algn="just">
              <a:lnSpc>
                <a:spcPct val="150000"/>
              </a:lnSpc>
            </a:pPr>
            <a:r>
              <a:rPr lang="en-US" sz="1400" dirty="0">
                <a:latin typeface="Times New Roman" panose="02020603050405020304" pitchFamily="18" charset="0"/>
                <a:cs typeface="Times New Roman" panose="02020603050405020304" pitchFamily="18" charset="0"/>
              </a:rPr>
              <a:t>‘’Ralph nearly flung himself behind a tree when he saw something standing in the center; but then he saw that the white face was bone and that the pig's skull grinned at him from the top of a stick. </a:t>
            </a:r>
          </a:p>
        </p:txBody>
      </p:sp>
      <p:sp>
        <p:nvSpPr>
          <p:cNvPr id="3" name="Footer Placeholder 2">
            <a:extLst>
              <a:ext uri="{FF2B5EF4-FFF2-40B4-BE49-F238E27FC236}">
                <a16:creationId xmlns:a16="http://schemas.microsoft.com/office/drawing/2014/main" id="{040C2D03-2BA3-4C96-A843-5F657DA18B52}"/>
              </a:ext>
            </a:extLst>
          </p:cNvPr>
          <p:cNvSpPr>
            <a:spLocks noGrp="1"/>
          </p:cNvSpPr>
          <p:nvPr>
            <p:ph type="ftr" sz="quarter" idx="11"/>
          </p:nvPr>
        </p:nvSpPr>
        <p:spPr/>
        <p:txBody>
          <a:bodyPr/>
          <a:lstStyle/>
          <a:p>
            <a:pPr algn="ctr"/>
            <a:r>
              <a:rPr lang="ro-RO" dirty="0"/>
              <a:t>83</a:t>
            </a:r>
            <a:endParaRPr lang="it-IT" dirty="0"/>
          </a:p>
        </p:txBody>
      </p:sp>
    </p:spTree>
    <p:extLst>
      <p:ext uri="{BB962C8B-B14F-4D97-AF65-F5344CB8AC3E}">
        <p14:creationId xmlns:p14="http://schemas.microsoft.com/office/powerpoint/2010/main" val="1205884357"/>
      </p:ext>
    </p:extLst>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spd="slow" advClick="0" advTm="8000"/>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369C063-3C32-4E4D-8A0D-9C9BBDDDFC53}"/>
              </a:ext>
            </a:extLst>
          </p:cNvPr>
          <p:cNvSpPr/>
          <p:nvPr/>
        </p:nvSpPr>
        <p:spPr>
          <a:xfrm>
            <a:off x="1403648" y="116632"/>
            <a:ext cx="7560840" cy="6193811"/>
          </a:xfrm>
          <a:prstGeom prst="rect">
            <a:avLst/>
          </a:prstGeom>
        </p:spPr>
        <p:txBody>
          <a:bodyPr wrap="square">
            <a:spAutoFit/>
          </a:bodyPr>
          <a:lstStyle/>
          <a:p>
            <a:pPr algn="just">
              <a:lnSpc>
                <a:spcPct val="150000"/>
              </a:lnSpc>
            </a:pPr>
            <a:r>
              <a:rPr lang="en-US" sz="1400" dirty="0">
                <a:latin typeface="Times New Roman" panose="02020603050405020304" pitchFamily="18" charset="0"/>
                <a:cs typeface="Times New Roman" panose="02020603050405020304" pitchFamily="18" charset="0"/>
              </a:rPr>
              <a:t>He walked slowly into the middle of the clearing and looked steadily at the skull that gleamed as white as ever the conch had done and seemed to jeer at him cynically.</a:t>
            </a:r>
          </a:p>
          <a:p>
            <a:pPr algn="just">
              <a:lnSpc>
                <a:spcPct val="150000"/>
              </a:lnSpc>
            </a:pPr>
            <a:r>
              <a:rPr lang="en-US" sz="1400" dirty="0">
                <a:latin typeface="Times New Roman" panose="02020603050405020304" pitchFamily="18" charset="0"/>
                <a:cs typeface="Times New Roman" panose="02020603050405020304" pitchFamily="18" charset="0"/>
              </a:rPr>
              <a:t>An inquisitive ant was busy in one of the eye sockets but otherwise the thing was lifeless. Or was it?</a:t>
            </a:r>
          </a:p>
          <a:p>
            <a:pPr algn="just">
              <a:lnSpc>
                <a:spcPct val="150000"/>
              </a:lnSpc>
            </a:pPr>
            <a:r>
              <a:rPr lang="en-US" sz="1400" dirty="0">
                <a:latin typeface="Times New Roman" panose="02020603050405020304" pitchFamily="18" charset="0"/>
                <a:cs typeface="Times New Roman" panose="02020603050405020304" pitchFamily="18" charset="0"/>
              </a:rPr>
              <a:t>The skull regarded Ralph like one who knows all the answers and won't tell. A sick fear and rage swept him. Fiercely he hit out at the filthy thing in front of him that bobbed like a toy and came back, still grinning into his face, so that he lashed and cried out in loathing. He wrenched the quivering stick from the crack and held it as a spear between him and the white pieces.’’</a:t>
            </a:r>
          </a:p>
          <a:p>
            <a:pPr algn="just">
              <a:lnSpc>
                <a:spcPct val="150000"/>
              </a:lnSpc>
            </a:pPr>
            <a:r>
              <a:rPr lang="en-US" sz="1400" dirty="0">
                <a:latin typeface="Times New Roman" panose="02020603050405020304" pitchFamily="18" charset="0"/>
                <a:cs typeface="Times New Roman" panose="02020603050405020304" pitchFamily="18" charset="0"/>
              </a:rPr>
              <a:t>3.2.What does the Lord of the Flies represent?</a:t>
            </a:r>
          </a:p>
          <a:p>
            <a:pPr algn="just">
              <a:lnSpc>
                <a:spcPct val="150000"/>
              </a:lnSpc>
            </a:pPr>
            <a:r>
              <a:rPr lang="en-US" sz="1400" b="1" dirty="0">
                <a:latin typeface="Times New Roman" panose="02020603050405020304" pitchFamily="18" charset="0"/>
                <a:cs typeface="Times New Roman" panose="02020603050405020304" pitchFamily="18" charset="0"/>
              </a:rPr>
              <a:t>Possible answer: </a:t>
            </a:r>
            <a:r>
              <a:rPr lang="en-US" sz="1400" dirty="0">
                <a:latin typeface="Times New Roman" panose="02020603050405020304" pitchFamily="18" charset="0"/>
                <a:cs typeface="Times New Roman" panose="02020603050405020304" pitchFamily="18" charset="0"/>
              </a:rPr>
              <a:t>The Lord of the Flies is another name for Beelzebub or the devil. Thus, the pig's head with flies around it symbolically represents the force of evil that exists in all men. It </a:t>
            </a:r>
            <a:r>
              <a:rPr lang="en-US" sz="1400" dirty="0" err="1">
                <a:latin typeface="Times New Roman" panose="02020603050405020304" pitchFamily="18" charset="0"/>
                <a:cs typeface="Times New Roman" panose="02020603050405020304" pitchFamily="18" charset="0"/>
              </a:rPr>
              <a:t>symbolises</a:t>
            </a:r>
            <a:r>
              <a:rPr lang="en-US" sz="1400" dirty="0">
                <a:latin typeface="Times New Roman" panose="02020603050405020304" pitchFamily="18" charset="0"/>
                <a:cs typeface="Times New Roman" panose="02020603050405020304" pitchFamily="18" charset="0"/>
              </a:rPr>
              <a:t>  the savagery that the boys now exhibit outwardly.</a:t>
            </a:r>
          </a:p>
          <a:p>
            <a:pPr algn="just">
              <a:lnSpc>
                <a:spcPct val="150000"/>
              </a:lnSpc>
            </a:pPr>
            <a:r>
              <a:rPr lang="en-US" sz="1400" dirty="0">
                <a:latin typeface="Times New Roman" panose="02020603050405020304" pitchFamily="18" charset="0"/>
                <a:cs typeface="Times New Roman" panose="02020603050405020304" pitchFamily="18" charset="0"/>
              </a:rPr>
              <a:t>3.3 Draw the parallel between the Lord of the Flies and the conch.</a:t>
            </a:r>
          </a:p>
          <a:p>
            <a:pPr algn="just">
              <a:lnSpc>
                <a:spcPct val="150000"/>
              </a:lnSpc>
            </a:pPr>
            <a:r>
              <a:rPr lang="en-US" sz="1400" dirty="0">
                <a:latin typeface="Times New Roman" panose="02020603050405020304" pitchFamily="18" charset="0"/>
                <a:cs typeface="Times New Roman" panose="02020603050405020304" pitchFamily="18" charset="0"/>
              </a:rPr>
              <a:t> </a:t>
            </a:r>
            <a:r>
              <a:rPr lang="en-US" sz="1400" b="1" dirty="0">
                <a:latin typeface="Times New Roman" panose="02020603050405020304" pitchFamily="18" charset="0"/>
                <a:cs typeface="Times New Roman" panose="02020603050405020304" pitchFamily="18" charset="0"/>
              </a:rPr>
              <a:t>Possible answers: </a:t>
            </a:r>
            <a:r>
              <a:rPr lang="en-US" sz="1400" dirty="0">
                <a:latin typeface="Times New Roman" panose="02020603050405020304" pitchFamily="18" charset="0"/>
                <a:cs typeface="Times New Roman" panose="02020603050405020304" pitchFamily="18" charset="0"/>
              </a:rPr>
              <a:t>The conch </a:t>
            </a:r>
            <a:r>
              <a:rPr lang="en-US" sz="1400" dirty="0" err="1">
                <a:latin typeface="Times New Roman" panose="02020603050405020304" pitchFamily="18" charset="0"/>
                <a:cs typeface="Times New Roman" panose="02020603050405020304" pitchFamily="18" charset="0"/>
              </a:rPr>
              <a:t>symbolises</a:t>
            </a:r>
            <a:r>
              <a:rPr lang="en-US" sz="1400" dirty="0">
                <a:latin typeface="Times New Roman" panose="02020603050405020304" pitchFamily="18" charset="0"/>
                <a:cs typeface="Times New Roman" panose="02020603050405020304" pitchFamily="18" charset="0"/>
              </a:rPr>
              <a:t> a </a:t>
            </a:r>
            <a:r>
              <a:rPr lang="en-US" sz="1400" dirty="0" err="1">
                <a:latin typeface="Times New Roman" panose="02020603050405020304" pitchFamily="18" charset="0"/>
                <a:cs typeface="Times New Roman" panose="02020603050405020304" pitchFamily="18" charset="0"/>
              </a:rPr>
              <a:t>civilised</a:t>
            </a:r>
            <a:r>
              <a:rPr lang="en-US" sz="1400" dirty="0">
                <a:latin typeface="Times New Roman" panose="02020603050405020304" pitchFamily="18" charset="0"/>
                <a:cs typeface="Times New Roman" panose="02020603050405020304" pitchFamily="18" charset="0"/>
              </a:rPr>
              <a:t> society that regulates itself through democratic engagement while the head of the pig is the exact opposite of that. The destruction of both of those is supposed to be a clash between the two.</a:t>
            </a:r>
          </a:p>
          <a:p>
            <a:pPr algn="just">
              <a:lnSpc>
                <a:spcPct val="150000"/>
              </a:lnSpc>
            </a:pPr>
            <a:r>
              <a:rPr lang="en-US" sz="1400" dirty="0">
                <a:latin typeface="Times New Roman" panose="02020603050405020304" pitchFamily="18" charset="0"/>
                <a:cs typeface="Times New Roman" panose="02020603050405020304" pitchFamily="18" charset="0"/>
              </a:rPr>
              <a:t>3.4  Read the text and  solve the following tasks.</a:t>
            </a:r>
          </a:p>
          <a:p>
            <a:pPr algn="just">
              <a:lnSpc>
                <a:spcPct val="150000"/>
              </a:lnSpc>
            </a:pPr>
            <a:r>
              <a:rPr lang="en-US" sz="1400" dirty="0">
                <a:latin typeface="Times New Roman" panose="02020603050405020304" pitchFamily="18" charset="0"/>
                <a:cs typeface="Times New Roman" panose="02020603050405020304" pitchFamily="18" charset="0"/>
              </a:rPr>
              <a:t>1. Tell what the naval officer represents.</a:t>
            </a:r>
          </a:p>
          <a:p>
            <a:pPr algn="just">
              <a:lnSpc>
                <a:spcPct val="150000"/>
              </a:lnSpc>
            </a:pPr>
            <a:r>
              <a:rPr lang="en-US" sz="1400" dirty="0">
                <a:latin typeface="Times New Roman" panose="02020603050405020304" pitchFamily="18" charset="0"/>
                <a:cs typeface="Times New Roman" panose="02020603050405020304" pitchFamily="18" charset="0"/>
              </a:rPr>
              <a:t> </a:t>
            </a:r>
          </a:p>
          <a:p>
            <a:pPr algn="just">
              <a:lnSpc>
                <a:spcPct val="150000"/>
              </a:lnSpc>
            </a:pPr>
            <a:endParaRPr lang="en-US" sz="1400" dirty="0">
              <a:latin typeface="Times New Roman" panose="02020603050405020304" pitchFamily="18" charset="0"/>
              <a:cs typeface="Times New Roman" panose="02020603050405020304" pitchFamily="18" charset="0"/>
            </a:endParaRPr>
          </a:p>
        </p:txBody>
      </p:sp>
      <p:sp>
        <p:nvSpPr>
          <p:cNvPr id="4" name="Footer Placeholder 3">
            <a:extLst>
              <a:ext uri="{FF2B5EF4-FFF2-40B4-BE49-F238E27FC236}">
                <a16:creationId xmlns:a16="http://schemas.microsoft.com/office/drawing/2014/main" id="{A293B51E-0DD9-44D8-90C8-DAAAD228608C}"/>
              </a:ext>
            </a:extLst>
          </p:cNvPr>
          <p:cNvSpPr>
            <a:spLocks noGrp="1"/>
          </p:cNvSpPr>
          <p:nvPr>
            <p:ph type="ftr" sz="quarter" idx="11"/>
          </p:nvPr>
        </p:nvSpPr>
        <p:spPr/>
        <p:txBody>
          <a:bodyPr/>
          <a:lstStyle/>
          <a:p>
            <a:pPr algn="ctr"/>
            <a:r>
              <a:rPr lang="ro-RO" dirty="0"/>
              <a:t>84</a:t>
            </a:r>
            <a:endParaRPr lang="it-IT" dirty="0"/>
          </a:p>
        </p:txBody>
      </p:sp>
    </p:spTree>
    <p:extLst>
      <p:ext uri="{BB962C8B-B14F-4D97-AF65-F5344CB8AC3E}">
        <p14:creationId xmlns:p14="http://schemas.microsoft.com/office/powerpoint/2010/main" val="2550801578"/>
      </p:ext>
    </p:extLst>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spd="slow" advClick="0" advTm="8000"/>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948C9E9-52A0-4954-BC24-360A0292D3E7}"/>
              </a:ext>
            </a:extLst>
          </p:cNvPr>
          <p:cNvSpPr/>
          <p:nvPr/>
        </p:nvSpPr>
        <p:spPr>
          <a:xfrm>
            <a:off x="1331640" y="116632"/>
            <a:ext cx="7704856" cy="6840142"/>
          </a:xfrm>
          <a:prstGeom prst="rect">
            <a:avLst/>
          </a:prstGeom>
        </p:spPr>
        <p:txBody>
          <a:bodyPr wrap="square">
            <a:spAutoFit/>
          </a:bodyPr>
          <a:lstStyle/>
          <a:p>
            <a:pPr algn="just">
              <a:lnSpc>
                <a:spcPct val="150000"/>
              </a:lnSpc>
            </a:pPr>
            <a:r>
              <a:rPr lang="en-US" sz="1400" dirty="0">
                <a:latin typeface="Times New Roman" panose="02020603050405020304" pitchFamily="18" charset="0"/>
                <a:cs typeface="Times New Roman" panose="02020603050405020304" pitchFamily="18" charset="0"/>
              </a:rPr>
              <a:t>‘A naval officer stood on the sand, looking down at Ralph in wary astonishment. "Are there any adults--any grownups with you?"</a:t>
            </a:r>
          </a:p>
          <a:p>
            <a:pPr algn="just">
              <a:lnSpc>
                <a:spcPct val="150000"/>
              </a:lnSpc>
            </a:pPr>
            <a:r>
              <a:rPr lang="en-US" sz="1400" dirty="0">
                <a:latin typeface="Times New Roman" panose="02020603050405020304" pitchFamily="18" charset="0"/>
                <a:cs typeface="Times New Roman" panose="02020603050405020304" pitchFamily="18" charset="0"/>
              </a:rPr>
              <a:t>Dumbly, Ralph shook his head. He turned a half-pace on the sand. A semicircle of little boys, their bodies streaked with colored clay, sharp sticks in their hands, were standing on the beach making no noise at all.</a:t>
            </a:r>
          </a:p>
          <a:p>
            <a:pPr algn="just">
              <a:lnSpc>
                <a:spcPct val="150000"/>
              </a:lnSpc>
            </a:pPr>
            <a:r>
              <a:rPr lang="en-US" sz="1400" dirty="0">
                <a:latin typeface="Times New Roman" panose="02020603050405020304" pitchFamily="18" charset="0"/>
                <a:cs typeface="Times New Roman" panose="02020603050405020304" pitchFamily="18" charset="0"/>
              </a:rPr>
              <a:t>"Fun and games," said the officer.</a:t>
            </a:r>
          </a:p>
          <a:p>
            <a:pPr algn="just">
              <a:lnSpc>
                <a:spcPct val="150000"/>
              </a:lnSpc>
            </a:pPr>
            <a:r>
              <a:rPr lang="en-US" sz="1400" dirty="0">
                <a:latin typeface="Times New Roman" panose="02020603050405020304" pitchFamily="18" charset="0"/>
                <a:cs typeface="Times New Roman" panose="02020603050405020304" pitchFamily="18" charset="0"/>
              </a:rPr>
              <a:t>The fire reached the coconut palms by the beach and swallowed them noisily. A flame, seemingly detached, swung like an acrobat and licked up the palm heads on the platform. The sky was black. The officer grinned cheerfully at Ralph.</a:t>
            </a:r>
          </a:p>
          <a:p>
            <a:pPr algn="just">
              <a:lnSpc>
                <a:spcPct val="150000"/>
              </a:lnSpc>
            </a:pPr>
            <a:r>
              <a:rPr lang="en-US" sz="1400" dirty="0">
                <a:latin typeface="Times New Roman" panose="02020603050405020304" pitchFamily="18" charset="0"/>
                <a:cs typeface="Times New Roman" panose="02020603050405020304" pitchFamily="18" charset="0"/>
              </a:rPr>
              <a:t>"We saw your smoke. What have you been doing? Having a war or something?"</a:t>
            </a:r>
          </a:p>
          <a:p>
            <a:pPr algn="just">
              <a:lnSpc>
                <a:spcPct val="150000"/>
              </a:lnSpc>
            </a:pPr>
            <a:r>
              <a:rPr lang="en-US" sz="1400" dirty="0">
                <a:latin typeface="Times New Roman" panose="02020603050405020304" pitchFamily="18" charset="0"/>
                <a:cs typeface="Times New Roman" panose="02020603050405020304" pitchFamily="18" charset="0"/>
              </a:rPr>
              <a:t>Ralph nodded.</a:t>
            </a:r>
          </a:p>
          <a:p>
            <a:pPr algn="just">
              <a:lnSpc>
                <a:spcPct val="150000"/>
              </a:lnSpc>
            </a:pPr>
            <a:r>
              <a:rPr lang="en-US" sz="1400" dirty="0">
                <a:latin typeface="Times New Roman" panose="02020603050405020304" pitchFamily="18" charset="0"/>
                <a:cs typeface="Times New Roman" panose="02020603050405020304" pitchFamily="18" charset="0"/>
              </a:rPr>
              <a:t>The officer inspected the little scarecrow in front of him. The kid needed a bath, a haircut, a nose-wipe and a good deal of ointment.</a:t>
            </a:r>
          </a:p>
          <a:p>
            <a:pPr algn="just">
              <a:lnSpc>
                <a:spcPct val="150000"/>
              </a:lnSpc>
            </a:pPr>
            <a:r>
              <a:rPr lang="en-US" sz="1400" dirty="0">
                <a:latin typeface="Times New Roman" panose="02020603050405020304" pitchFamily="18" charset="0"/>
                <a:cs typeface="Times New Roman" panose="02020603050405020304" pitchFamily="18" charset="0"/>
              </a:rPr>
              <a:t>"Nobody killed, I hope? Any dead bodies?“</a:t>
            </a:r>
          </a:p>
          <a:p>
            <a:pPr lvl="0" algn="just">
              <a:lnSpc>
                <a:spcPct val="150000"/>
              </a:lnSpc>
            </a:pPr>
            <a:r>
              <a:rPr lang="en-US" sz="1400" dirty="0">
                <a:solidFill>
                  <a:prstClr val="black"/>
                </a:solidFill>
                <a:latin typeface="Times New Roman" panose="02020603050405020304" pitchFamily="18" charset="0"/>
                <a:cs typeface="Times New Roman" panose="02020603050405020304" pitchFamily="18" charset="0"/>
              </a:rPr>
              <a:t>"Only two. And they've gone."</a:t>
            </a:r>
          </a:p>
          <a:p>
            <a:pPr lvl="0" algn="just">
              <a:lnSpc>
                <a:spcPct val="150000"/>
              </a:lnSpc>
            </a:pPr>
            <a:r>
              <a:rPr lang="en-US" sz="1400" dirty="0">
                <a:solidFill>
                  <a:prstClr val="black"/>
                </a:solidFill>
                <a:latin typeface="Times New Roman" panose="02020603050405020304" pitchFamily="18" charset="0"/>
                <a:cs typeface="Times New Roman" panose="02020603050405020304" pitchFamily="18" charset="0"/>
              </a:rPr>
              <a:t>The officer leaned down and looked closely at Ralph. "Two? Killed?"</a:t>
            </a:r>
            <a:endParaRPr lang="en-US" sz="1400" b="1" dirty="0">
              <a:latin typeface="Times New Roman" panose="02020603050405020304" pitchFamily="18" charset="0"/>
              <a:cs typeface="Times New Roman" panose="02020603050405020304" pitchFamily="18" charset="0"/>
            </a:endParaRPr>
          </a:p>
          <a:p>
            <a:pPr algn="just">
              <a:lnSpc>
                <a:spcPct val="150000"/>
              </a:lnSpc>
            </a:pPr>
            <a:r>
              <a:rPr lang="en-US" sz="1400" b="1" dirty="0">
                <a:latin typeface="Times New Roman" panose="02020603050405020304" pitchFamily="18" charset="0"/>
                <a:cs typeface="Times New Roman" panose="02020603050405020304" pitchFamily="18" charset="0"/>
              </a:rPr>
              <a:t>Possible answer: </a:t>
            </a:r>
            <a:r>
              <a:rPr lang="en-US" sz="1400" dirty="0">
                <a:latin typeface="Times New Roman" panose="02020603050405020304" pitchFamily="18" charset="0"/>
                <a:cs typeface="Times New Roman" panose="02020603050405020304" pitchFamily="18" charset="0"/>
              </a:rPr>
              <a:t>The Naval Officer represents the chance of rescue to the stranded boys. He surveys the war-painted and dirty children holding ‘sharp sticks’ but initially dismisses their activities as ‘fun and games’.</a:t>
            </a:r>
          </a:p>
          <a:p>
            <a:pPr algn="just">
              <a:lnSpc>
                <a:spcPct val="150000"/>
              </a:lnSpc>
            </a:pPr>
            <a:endParaRPr lang="en-US" sz="1400" dirty="0">
              <a:latin typeface="Times New Roman" panose="02020603050405020304" pitchFamily="18" charset="0"/>
              <a:cs typeface="Times New Roman" panose="02020603050405020304" pitchFamily="18" charset="0"/>
            </a:endParaRPr>
          </a:p>
          <a:p>
            <a:pPr algn="just">
              <a:lnSpc>
                <a:spcPct val="150000"/>
              </a:lnSpc>
            </a:pPr>
            <a:endParaRPr lang="en-US" sz="1400" dirty="0">
              <a:latin typeface="Times New Roman" panose="02020603050405020304" pitchFamily="18" charset="0"/>
              <a:cs typeface="Times New Roman" panose="02020603050405020304" pitchFamily="18" charset="0"/>
            </a:endParaRPr>
          </a:p>
          <a:p>
            <a:pPr algn="just">
              <a:lnSpc>
                <a:spcPct val="150000"/>
              </a:lnSpc>
            </a:pPr>
            <a:endParaRPr lang="en-US" sz="1400" dirty="0">
              <a:latin typeface="Times New Roman" panose="02020603050405020304" pitchFamily="18" charset="0"/>
              <a:cs typeface="Times New Roman" panose="02020603050405020304" pitchFamily="18" charset="0"/>
            </a:endParaRPr>
          </a:p>
        </p:txBody>
      </p:sp>
      <p:sp>
        <p:nvSpPr>
          <p:cNvPr id="4" name="Footer Placeholder 3">
            <a:extLst>
              <a:ext uri="{FF2B5EF4-FFF2-40B4-BE49-F238E27FC236}">
                <a16:creationId xmlns:a16="http://schemas.microsoft.com/office/drawing/2014/main" id="{493DACB8-8873-4DA7-8035-7D5AF8D585FD}"/>
              </a:ext>
            </a:extLst>
          </p:cNvPr>
          <p:cNvSpPr>
            <a:spLocks noGrp="1"/>
          </p:cNvSpPr>
          <p:nvPr>
            <p:ph type="ftr" sz="quarter" idx="11"/>
          </p:nvPr>
        </p:nvSpPr>
        <p:spPr/>
        <p:txBody>
          <a:bodyPr/>
          <a:lstStyle/>
          <a:p>
            <a:pPr algn="ctr"/>
            <a:r>
              <a:rPr lang="ro-RO" dirty="0"/>
              <a:t>85</a:t>
            </a:r>
            <a:endParaRPr lang="it-IT" dirty="0"/>
          </a:p>
        </p:txBody>
      </p:sp>
    </p:spTree>
    <p:extLst>
      <p:ext uri="{BB962C8B-B14F-4D97-AF65-F5344CB8AC3E}">
        <p14:creationId xmlns:p14="http://schemas.microsoft.com/office/powerpoint/2010/main" val="2427205761"/>
      </p:ext>
    </p:extLst>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spd="slow" advClick="0" advTm="8000"/>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69A686C-05C6-4677-941F-C7A766B424BF}"/>
              </a:ext>
            </a:extLst>
          </p:cNvPr>
          <p:cNvSpPr/>
          <p:nvPr/>
        </p:nvSpPr>
        <p:spPr>
          <a:xfrm>
            <a:off x="1403648" y="116632"/>
            <a:ext cx="7632848" cy="5870646"/>
          </a:xfrm>
          <a:prstGeom prst="rect">
            <a:avLst/>
          </a:prstGeom>
        </p:spPr>
        <p:txBody>
          <a:bodyPr wrap="square">
            <a:spAutoFit/>
          </a:bodyPr>
          <a:lstStyle/>
          <a:p>
            <a:pPr lvl="0" algn="just">
              <a:lnSpc>
                <a:spcPct val="150000"/>
              </a:lnSpc>
            </a:pPr>
            <a:r>
              <a:rPr lang="en-US" sz="1400" dirty="0">
                <a:latin typeface="Times New Roman" panose="02020603050405020304" pitchFamily="18" charset="0"/>
                <a:cs typeface="Times New Roman" panose="02020603050405020304" pitchFamily="18" charset="0"/>
              </a:rPr>
              <a:t>When Ralph explains about the two dead bodies, the officer begins to understand what has happened. The author’s allegory of war is fully </a:t>
            </a:r>
            <a:r>
              <a:rPr lang="en-US" sz="1400" dirty="0" err="1">
                <a:latin typeface="Times New Roman" panose="02020603050405020304" pitchFamily="18" charset="0"/>
                <a:cs typeface="Times New Roman" panose="02020603050405020304" pitchFamily="18" charset="0"/>
              </a:rPr>
              <a:t>realised</a:t>
            </a:r>
            <a:r>
              <a:rPr lang="en-US" sz="1400" dirty="0">
                <a:latin typeface="Times New Roman" panose="02020603050405020304" pitchFamily="18" charset="0"/>
                <a:cs typeface="Times New Roman" panose="02020603050405020304" pitchFamily="18" charset="0"/>
              </a:rPr>
              <a:t> in this scene when the officer chastises the boys for their </a:t>
            </a:r>
            <a:r>
              <a:rPr lang="en-US" sz="1400" dirty="0" err="1">
                <a:latin typeface="Times New Roman" panose="02020603050405020304" pitchFamily="18" charset="0"/>
                <a:cs typeface="Times New Roman" panose="02020603050405020304" pitchFamily="18" charset="0"/>
              </a:rPr>
              <a:t>behaviour</a:t>
            </a:r>
            <a:r>
              <a:rPr lang="en-US" sz="1400" dirty="0">
                <a:latin typeface="Times New Roman" panose="02020603050405020304" pitchFamily="18" charset="0"/>
                <a:cs typeface="Times New Roman" panose="02020603050405020304" pitchFamily="18" charset="0"/>
              </a:rPr>
              <a:t> before eventually resting his eyes on ‘the trim cruiser in the distance’. Of course, the Naval Officer is currently engaged in his own adult and very savage war.</a:t>
            </a:r>
          </a:p>
          <a:p>
            <a:pPr algn="just">
              <a:lnSpc>
                <a:spcPct val="150000"/>
              </a:lnSpc>
            </a:pPr>
            <a:r>
              <a:rPr lang="en-US" sz="1400" dirty="0">
                <a:latin typeface="Times New Roman" panose="02020603050405020304" pitchFamily="18" charset="0"/>
                <a:cs typeface="Times New Roman" panose="02020603050405020304" pitchFamily="18" charset="0"/>
              </a:rPr>
              <a:t>2. Find antonyms for the following words: war, dead, closely.</a:t>
            </a:r>
          </a:p>
          <a:p>
            <a:pPr algn="just">
              <a:lnSpc>
                <a:spcPct val="150000"/>
              </a:lnSpc>
            </a:pPr>
            <a:r>
              <a:rPr lang="en-US" sz="1400" dirty="0">
                <a:latin typeface="Times New Roman" panose="02020603050405020304" pitchFamily="18" charset="0"/>
                <a:cs typeface="Times New Roman" panose="02020603050405020304" pitchFamily="18" charset="0"/>
              </a:rPr>
              <a:t> </a:t>
            </a:r>
            <a:r>
              <a:rPr lang="en-US" sz="1400" b="1" dirty="0">
                <a:latin typeface="Times New Roman" panose="02020603050405020304" pitchFamily="18" charset="0"/>
                <a:cs typeface="Times New Roman" panose="02020603050405020304" pitchFamily="18" charset="0"/>
              </a:rPr>
              <a:t>Answers: </a:t>
            </a:r>
            <a:r>
              <a:rPr lang="en-US" sz="1400" dirty="0">
                <a:latin typeface="Times New Roman" panose="02020603050405020304" pitchFamily="18" charset="0"/>
                <a:cs typeface="Times New Roman" panose="02020603050405020304" pitchFamily="18" charset="0"/>
              </a:rPr>
              <a:t>war-peace; dead-alive; closely-afar</a:t>
            </a:r>
          </a:p>
          <a:p>
            <a:pPr algn="just">
              <a:lnSpc>
                <a:spcPct val="150000"/>
              </a:lnSpc>
            </a:pPr>
            <a:r>
              <a:rPr lang="en-US" sz="1400" b="1" dirty="0">
                <a:latin typeface="Times New Roman" panose="02020603050405020304" pitchFamily="18" charset="0"/>
                <a:cs typeface="Times New Roman" panose="02020603050405020304" pitchFamily="18" charset="0"/>
              </a:rPr>
              <a:t>Activity 4.</a:t>
            </a:r>
            <a:r>
              <a:rPr lang="en-US" sz="1400" dirty="0">
                <a:latin typeface="Times New Roman" panose="02020603050405020304" pitchFamily="18" charset="0"/>
                <a:cs typeface="Times New Roman" panose="02020603050405020304" pitchFamily="18" charset="0"/>
              </a:rPr>
              <a:t> In about 100 words, create a continuation for the story after the boys have been rescued.</a:t>
            </a:r>
            <a:br>
              <a:rPr lang="en-US" sz="1400" dirty="0">
                <a:latin typeface="Times New Roman" panose="02020603050405020304" pitchFamily="18" charset="0"/>
                <a:cs typeface="Times New Roman" panose="02020603050405020304" pitchFamily="18" charset="0"/>
              </a:rPr>
            </a:br>
            <a:r>
              <a:rPr lang="en-US" sz="1400" b="1" dirty="0">
                <a:latin typeface="Times New Roman" panose="02020603050405020304" pitchFamily="18" charset="0"/>
                <a:cs typeface="Times New Roman" panose="02020603050405020304" pitchFamily="18" charset="0"/>
              </a:rPr>
              <a:t>Possible answer: </a:t>
            </a:r>
            <a:r>
              <a:rPr lang="en-US" sz="1400" dirty="0">
                <a:latin typeface="Times New Roman" panose="02020603050405020304" pitchFamily="18" charset="0"/>
                <a:cs typeface="Times New Roman" panose="02020603050405020304" pitchFamily="18" charset="0"/>
              </a:rPr>
              <a:t>They sat in an idle silence, as the boat slowly chugged through the still blue ocean. Ralph glared at his hands, covered in dirt and splinters. The crew members busied themselves with all kinds of things, without sparing but a glance for them. Jack looked around as if he had just been frightened, is hands quivering and his face even more pale than usual. Roger seemed unaffected by the situation, he waltzed about the deck pondering what shall happen to them. Ralph held his head in his hands, weeping for all that had happened but at the same time his relief consumed him, his life had been spared. The ship neared coastline, the waves slowly washing away the shore. The boys all felt worried of their future. Would they be safe? Their innocence lost, hearts wilted they shambled across the bridge onto the deck. Ralph glanced at Jack, but Jack just bowed his head. After the death's of Simon, Piggy and the loss of the boy with the birth-mark across his face was confirmed, it was to be held in court who was responsible. Jack and Ralph had both been leaders, so they were both liable. </a:t>
            </a:r>
          </a:p>
        </p:txBody>
      </p:sp>
      <p:sp>
        <p:nvSpPr>
          <p:cNvPr id="4" name="Footer Placeholder 3">
            <a:extLst>
              <a:ext uri="{FF2B5EF4-FFF2-40B4-BE49-F238E27FC236}">
                <a16:creationId xmlns:a16="http://schemas.microsoft.com/office/drawing/2014/main" id="{F7F3217A-1595-4CA3-9B7A-109D07B4B955}"/>
              </a:ext>
            </a:extLst>
          </p:cNvPr>
          <p:cNvSpPr>
            <a:spLocks noGrp="1"/>
          </p:cNvSpPr>
          <p:nvPr>
            <p:ph type="ftr" sz="quarter" idx="11"/>
          </p:nvPr>
        </p:nvSpPr>
        <p:spPr/>
        <p:txBody>
          <a:bodyPr/>
          <a:lstStyle/>
          <a:p>
            <a:pPr algn="ctr"/>
            <a:r>
              <a:rPr lang="ro-RO" dirty="0"/>
              <a:t>86</a:t>
            </a:r>
            <a:endParaRPr lang="it-IT" dirty="0"/>
          </a:p>
        </p:txBody>
      </p:sp>
    </p:spTree>
    <p:extLst>
      <p:ext uri="{BB962C8B-B14F-4D97-AF65-F5344CB8AC3E}">
        <p14:creationId xmlns:p14="http://schemas.microsoft.com/office/powerpoint/2010/main" val="409623131"/>
      </p:ext>
    </p:extLst>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spd="slow" advClick="0" advTm="800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7270F81-7B89-47B8-AFD2-47DE93920E25}"/>
              </a:ext>
            </a:extLst>
          </p:cNvPr>
          <p:cNvPicPr>
            <a:picLocks noChangeAspect="1"/>
          </p:cNvPicPr>
          <p:nvPr/>
        </p:nvPicPr>
        <p:blipFill>
          <a:blip r:embed="rId2"/>
          <a:stretch>
            <a:fillRect/>
          </a:stretch>
        </p:blipFill>
        <p:spPr>
          <a:xfrm>
            <a:off x="1259632" y="2046328"/>
            <a:ext cx="3726708" cy="3392691"/>
          </a:xfrm>
          <a:prstGeom prst="rect">
            <a:avLst/>
          </a:prstGeom>
        </p:spPr>
      </p:pic>
      <p:sp>
        <p:nvSpPr>
          <p:cNvPr id="10" name="Rectangle 9">
            <a:extLst>
              <a:ext uri="{FF2B5EF4-FFF2-40B4-BE49-F238E27FC236}">
                <a16:creationId xmlns:a16="http://schemas.microsoft.com/office/drawing/2014/main" id="{540D6FD0-5225-46E4-A0C5-C48E3B396E4D}"/>
              </a:ext>
            </a:extLst>
          </p:cNvPr>
          <p:cNvSpPr/>
          <p:nvPr/>
        </p:nvSpPr>
        <p:spPr>
          <a:xfrm>
            <a:off x="1403648" y="93629"/>
            <a:ext cx="4492686" cy="1815882"/>
          </a:xfrm>
          <a:prstGeom prst="rect">
            <a:avLst/>
          </a:prstGeom>
        </p:spPr>
        <p:txBody>
          <a:bodyPr wrap="square">
            <a:spAutoFit/>
          </a:bodyPr>
          <a:lstStyle/>
          <a:p>
            <a:r>
              <a:rPr lang="en-US" sz="1400" b="1" dirty="0">
                <a:latin typeface="Times New Roman" panose="02020603050405020304" pitchFamily="18" charset="0"/>
                <a:cs typeface="Times New Roman" panose="02020603050405020304" pitchFamily="18" charset="0"/>
              </a:rPr>
              <a:t> Activity 8. Book vs. Movie- Spotting differences</a:t>
            </a:r>
          </a:p>
          <a:p>
            <a:r>
              <a:rPr lang="en-US" sz="1400" dirty="0">
                <a:latin typeface="Times New Roman" panose="02020603050405020304" pitchFamily="18" charset="0"/>
                <a:cs typeface="Times New Roman" panose="02020603050405020304" pitchFamily="18" charset="0"/>
              </a:rPr>
              <a:t>The story follows Quentin Jacobson (Nat Wolff), who spends the entire film trying to track down Margo Roth Spiegelman (Cara Delevingne), his elusive crush, who disappears after the two spend a mischievous night, pranking their high school classmates. Yet, if readers are expecting the movie to be exactly like the book, that’s not exactly what they’ll get.</a:t>
            </a:r>
          </a:p>
        </p:txBody>
      </p:sp>
      <p:pic>
        <p:nvPicPr>
          <p:cNvPr id="11" name="Picture 10">
            <a:extLst>
              <a:ext uri="{FF2B5EF4-FFF2-40B4-BE49-F238E27FC236}">
                <a16:creationId xmlns:a16="http://schemas.microsoft.com/office/drawing/2014/main" id="{D51E8F5B-958F-404E-90E4-7B067392BE59}"/>
              </a:ext>
            </a:extLst>
          </p:cNvPr>
          <p:cNvPicPr>
            <a:picLocks noChangeAspect="1"/>
          </p:cNvPicPr>
          <p:nvPr/>
        </p:nvPicPr>
        <p:blipFill>
          <a:blip r:embed="rId3"/>
          <a:stretch>
            <a:fillRect/>
          </a:stretch>
        </p:blipFill>
        <p:spPr>
          <a:xfrm>
            <a:off x="5003455" y="3802734"/>
            <a:ext cx="4157660" cy="2333075"/>
          </a:xfrm>
          <a:prstGeom prst="rect">
            <a:avLst/>
          </a:prstGeom>
        </p:spPr>
      </p:pic>
      <p:sp>
        <p:nvSpPr>
          <p:cNvPr id="12" name="Rectangle 11">
            <a:extLst>
              <a:ext uri="{FF2B5EF4-FFF2-40B4-BE49-F238E27FC236}">
                <a16:creationId xmlns:a16="http://schemas.microsoft.com/office/drawing/2014/main" id="{A9722457-1861-4614-8627-9697CB489952}"/>
              </a:ext>
            </a:extLst>
          </p:cNvPr>
          <p:cNvSpPr/>
          <p:nvPr/>
        </p:nvSpPr>
        <p:spPr>
          <a:xfrm>
            <a:off x="4940834" y="1732738"/>
            <a:ext cx="4176464" cy="2031325"/>
          </a:xfrm>
          <a:prstGeom prst="rect">
            <a:avLst/>
          </a:prstGeom>
        </p:spPr>
        <p:txBody>
          <a:bodyPr wrap="square">
            <a:spAutoFit/>
          </a:bodyPr>
          <a:lstStyle/>
          <a:p>
            <a:r>
              <a:rPr lang="en-US" sz="1400" b="1" dirty="0">
                <a:latin typeface="Times New Roman" panose="02020603050405020304" pitchFamily="18" charset="0"/>
                <a:cs typeface="Times New Roman" panose="02020603050405020304" pitchFamily="18" charset="0"/>
              </a:rPr>
              <a:t>1. Sea World</a:t>
            </a:r>
          </a:p>
          <a:p>
            <a:r>
              <a:rPr lang="en-US" sz="1400" dirty="0">
                <a:latin typeface="Times New Roman" panose="02020603050405020304" pitchFamily="18" charset="0"/>
                <a:cs typeface="Times New Roman" panose="02020603050405020304" pitchFamily="18" charset="0"/>
              </a:rPr>
              <a:t>In the book: Margo and Quentin break into Sea World, the only theme park Margo says she’s never broken into. Margo gets bitten by a snake, leading Quentin to try to suck the poison out.</a:t>
            </a:r>
          </a:p>
          <a:p>
            <a:r>
              <a:rPr lang="en-US" sz="1400" dirty="0">
                <a:latin typeface="Times New Roman" panose="02020603050405020304" pitchFamily="18" charset="0"/>
                <a:cs typeface="Times New Roman" panose="02020603050405020304" pitchFamily="18" charset="0"/>
              </a:rPr>
              <a:t>In the movie: SeaWorld is never mentioned, which John Green acknowledged on YouTube, saying “no one was anxious to pay Sea World for the chance to give them good publicity.”</a:t>
            </a:r>
          </a:p>
        </p:txBody>
      </p:sp>
      <p:pic>
        <p:nvPicPr>
          <p:cNvPr id="2" name="Picture 1">
            <a:extLst>
              <a:ext uri="{FF2B5EF4-FFF2-40B4-BE49-F238E27FC236}">
                <a16:creationId xmlns:a16="http://schemas.microsoft.com/office/drawing/2014/main" id="{2B6899B2-1B37-408E-9360-94502FBAEE59}"/>
              </a:ext>
            </a:extLst>
          </p:cNvPr>
          <p:cNvPicPr>
            <a:picLocks noChangeAspect="1"/>
          </p:cNvPicPr>
          <p:nvPr/>
        </p:nvPicPr>
        <p:blipFill>
          <a:blip r:embed="rId4"/>
          <a:stretch>
            <a:fillRect/>
          </a:stretch>
        </p:blipFill>
        <p:spPr>
          <a:xfrm>
            <a:off x="5940151" y="116632"/>
            <a:ext cx="3177147" cy="1656183"/>
          </a:xfrm>
          <a:prstGeom prst="rect">
            <a:avLst/>
          </a:prstGeom>
        </p:spPr>
      </p:pic>
      <p:sp>
        <p:nvSpPr>
          <p:cNvPr id="4" name="Footer Placeholder 3">
            <a:extLst>
              <a:ext uri="{FF2B5EF4-FFF2-40B4-BE49-F238E27FC236}">
                <a16:creationId xmlns:a16="http://schemas.microsoft.com/office/drawing/2014/main" id="{258659DE-987C-4F10-84EC-B520907BC87B}"/>
              </a:ext>
            </a:extLst>
          </p:cNvPr>
          <p:cNvSpPr>
            <a:spLocks noGrp="1"/>
          </p:cNvSpPr>
          <p:nvPr>
            <p:ph type="ftr" sz="quarter" idx="11"/>
          </p:nvPr>
        </p:nvSpPr>
        <p:spPr/>
        <p:txBody>
          <a:bodyPr/>
          <a:lstStyle/>
          <a:p>
            <a:pPr algn="ctr"/>
            <a:r>
              <a:rPr lang="ro-RO" dirty="0"/>
              <a:t>6</a:t>
            </a:r>
            <a:endParaRPr lang="it-IT" dirty="0"/>
          </a:p>
        </p:txBody>
      </p:sp>
    </p:spTree>
    <p:extLst>
      <p:ext uri="{BB962C8B-B14F-4D97-AF65-F5344CB8AC3E}">
        <p14:creationId xmlns:p14="http://schemas.microsoft.com/office/powerpoint/2010/main" val="450008498"/>
      </p:ext>
    </p:extLst>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spd="slow" advClick="0" advTm="8000"/>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331640" y="78393"/>
            <a:ext cx="7733050" cy="5916813"/>
          </a:xfrm>
          <a:prstGeom prst="rect">
            <a:avLst/>
          </a:prstGeom>
          <a:noFill/>
        </p:spPr>
        <p:txBody>
          <a:bodyPr wrap="square" rtlCol="0">
            <a:spAutoFit/>
          </a:bodyPr>
          <a:lstStyle/>
          <a:p>
            <a:pPr algn="just">
              <a:lnSpc>
                <a:spcPct val="150000"/>
              </a:lnSpc>
            </a:pPr>
            <a:r>
              <a:rPr lang="en-US" sz="1400" dirty="0">
                <a:latin typeface="Times New Roman" panose="02020603050405020304" pitchFamily="18" charset="0"/>
                <a:cs typeface="Times New Roman" panose="02020603050405020304" pitchFamily="18" charset="0"/>
              </a:rPr>
              <a:t>However court was postponed until they had both reached the age of 18, so they may be trialed as adults.</a:t>
            </a:r>
            <a:r>
              <a:rPr lang="en-US" sz="1400" b="1" dirty="0">
                <a:latin typeface="Times New Roman" panose="02020603050405020304" pitchFamily="18" charset="0"/>
                <a:cs typeface="Times New Roman" panose="02020603050405020304" pitchFamily="18" charset="0"/>
              </a:rPr>
              <a:t> </a:t>
            </a:r>
          </a:p>
          <a:p>
            <a:pPr algn="just">
              <a:lnSpc>
                <a:spcPct val="150000"/>
              </a:lnSpc>
            </a:pPr>
            <a:r>
              <a:rPr lang="en-US" sz="1400" b="1" dirty="0">
                <a:latin typeface="Times New Roman" panose="02020603050405020304" pitchFamily="18" charset="0"/>
                <a:cs typeface="Times New Roman" panose="02020603050405020304" pitchFamily="18" charset="0"/>
              </a:rPr>
              <a:t> </a:t>
            </a:r>
            <a:r>
              <a:rPr lang="en-US" sz="1600" b="1" dirty="0">
                <a:latin typeface="Times New Roman" panose="02020603050405020304" pitchFamily="18" charset="0"/>
                <a:cs typeface="Times New Roman" panose="02020603050405020304" pitchFamily="18" charset="0"/>
              </a:rPr>
              <a:t> ‘The Cube Method’</a:t>
            </a:r>
          </a:p>
          <a:p>
            <a:pPr algn="just">
              <a:lnSpc>
                <a:spcPct val="150000"/>
              </a:lnSpc>
            </a:pPr>
            <a:r>
              <a:rPr lang="en-US" sz="1400" dirty="0">
                <a:latin typeface="Times New Roman" panose="02020603050405020304" pitchFamily="18" charset="0"/>
                <a:cs typeface="Times New Roman" panose="02020603050405020304" pitchFamily="18" charset="0"/>
              </a:rPr>
              <a:t> This method is used to explore a topic from multiple perspectives. It offers a complex and integrative approach to the learning process through which the teacher helps the learners to divide the given task into manageable parts so that they can do it from a certain perspective. </a:t>
            </a:r>
            <a:endParaRPr lang="it-IT" sz="1400" dirty="0">
              <a:latin typeface="Times New Roman" panose="02020603050405020304" pitchFamily="18" charset="0"/>
              <a:cs typeface="Times New Roman" panose="02020603050405020304" pitchFamily="18" charset="0"/>
            </a:endParaRPr>
          </a:p>
          <a:p>
            <a:pPr algn="just">
              <a:lnSpc>
                <a:spcPct val="150000"/>
              </a:lnSpc>
            </a:pPr>
            <a:r>
              <a:rPr lang="en-US" sz="1400" dirty="0">
                <a:latin typeface="Times New Roman" panose="02020603050405020304" pitchFamily="18" charset="0"/>
                <a:cs typeface="Times New Roman" panose="02020603050405020304" pitchFamily="18" charset="0"/>
              </a:rPr>
              <a:t>Steps:</a:t>
            </a:r>
            <a:endParaRPr lang="it-IT" sz="1400" dirty="0">
              <a:latin typeface="Times New Roman" panose="02020603050405020304" pitchFamily="18" charset="0"/>
              <a:cs typeface="Times New Roman" panose="02020603050405020304" pitchFamily="18" charset="0"/>
            </a:endParaRPr>
          </a:p>
          <a:p>
            <a:pPr lvl="0" algn="just">
              <a:lnSpc>
                <a:spcPct val="150000"/>
              </a:lnSpc>
            </a:pPr>
            <a:r>
              <a:rPr lang="en-US" sz="1400" dirty="0">
                <a:latin typeface="Times New Roman" panose="02020603050405020304" pitchFamily="18" charset="0"/>
                <a:cs typeface="Times New Roman" panose="02020603050405020304" pitchFamily="18" charset="0"/>
              </a:rPr>
              <a:t>1. Suggest the theme of the activity</a:t>
            </a:r>
            <a:endParaRPr lang="it-IT" sz="1400" dirty="0">
              <a:latin typeface="Times New Roman" panose="02020603050405020304" pitchFamily="18" charset="0"/>
              <a:cs typeface="Times New Roman" panose="02020603050405020304" pitchFamily="18" charset="0"/>
            </a:endParaRPr>
          </a:p>
          <a:p>
            <a:pPr lvl="0" algn="just">
              <a:lnSpc>
                <a:spcPct val="150000"/>
              </a:lnSpc>
            </a:pPr>
            <a:r>
              <a:rPr lang="en-US" sz="1400" dirty="0">
                <a:latin typeface="Times New Roman" panose="02020603050405020304" pitchFamily="18" charset="0"/>
                <a:cs typeface="Times New Roman" panose="02020603050405020304" pitchFamily="18" charset="0"/>
              </a:rPr>
              <a:t>2. Divide the group of students into 6 groups</a:t>
            </a:r>
            <a:endParaRPr lang="it-IT" sz="1400" dirty="0">
              <a:latin typeface="Times New Roman" panose="02020603050405020304" pitchFamily="18" charset="0"/>
              <a:cs typeface="Times New Roman" panose="02020603050405020304" pitchFamily="18" charset="0"/>
            </a:endParaRPr>
          </a:p>
          <a:p>
            <a:pPr lvl="0" algn="just">
              <a:lnSpc>
                <a:spcPct val="150000"/>
              </a:lnSpc>
            </a:pPr>
            <a:r>
              <a:rPr lang="en-US" sz="1400" dirty="0">
                <a:latin typeface="Times New Roman" panose="02020603050405020304" pitchFamily="18" charset="0"/>
                <a:cs typeface="Times New Roman" panose="02020603050405020304" pitchFamily="18" charset="0"/>
              </a:rPr>
              <a:t>3. Provide students with explanations:</a:t>
            </a:r>
            <a:endParaRPr lang="it-IT" sz="1400" dirty="0">
              <a:latin typeface="Times New Roman" panose="02020603050405020304" pitchFamily="18" charset="0"/>
              <a:cs typeface="Times New Roman" panose="02020603050405020304" pitchFamily="18" charset="0"/>
            </a:endParaRPr>
          </a:p>
          <a:p>
            <a:pPr algn="just">
              <a:lnSpc>
                <a:spcPct val="150000"/>
              </a:lnSpc>
            </a:pPr>
            <a:r>
              <a:rPr lang="en-US" sz="1400" dirty="0">
                <a:latin typeface="Times New Roman" panose="02020603050405020304" pitchFamily="18" charset="0"/>
                <a:cs typeface="Times New Roman" panose="02020603050405020304" pitchFamily="18" charset="0"/>
              </a:rPr>
              <a:t>The teacher will build a paper cube on which he / she will write the requirements, using each of his / her six surfaces: Explain!; Compare!;  Associate!;  </a:t>
            </a:r>
            <a:r>
              <a:rPr lang="en-US" sz="1400" dirty="0" err="1">
                <a:latin typeface="Times New Roman" panose="02020603050405020304" pitchFamily="18" charset="0"/>
                <a:cs typeface="Times New Roman" panose="02020603050405020304" pitchFamily="18" charset="0"/>
              </a:rPr>
              <a:t>Analyse</a:t>
            </a:r>
            <a:r>
              <a:rPr lang="en-US" sz="1400" dirty="0">
                <a:latin typeface="Times New Roman" panose="02020603050405020304" pitchFamily="18" charset="0"/>
                <a:cs typeface="Times New Roman" panose="02020603050405020304" pitchFamily="18" charset="0"/>
              </a:rPr>
              <a:t>!;  Apply!;  Arguments pros and cons!</a:t>
            </a:r>
            <a:endParaRPr lang="it-IT" sz="1400" dirty="0">
              <a:latin typeface="Times New Roman" panose="02020603050405020304" pitchFamily="18" charset="0"/>
              <a:cs typeface="Times New Roman" panose="02020603050405020304" pitchFamily="18" charset="0"/>
            </a:endParaRPr>
          </a:p>
          <a:p>
            <a:pPr lvl="0" algn="just">
              <a:lnSpc>
                <a:spcPct val="150000"/>
              </a:lnSpc>
            </a:pPr>
            <a:r>
              <a:rPr lang="en-US" sz="1400" dirty="0">
                <a:latin typeface="Times New Roman" panose="02020603050405020304" pitchFamily="18" charset="0"/>
                <a:cs typeface="Times New Roman" panose="02020603050405020304" pitchFamily="18" charset="0"/>
              </a:rPr>
              <a:t>Solution tasks:</a:t>
            </a:r>
            <a:r>
              <a:rPr lang="it-IT" sz="1400" dirty="0">
                <a:latin typeface="Times New Roman" panose="02020603050405020304" pitchFamily="18" charset="0"/>
                <a:cs typeface="Times New Roman" panose="02020603050405020304" pitchFamily="18" charset="0"/>
              </a:rPr>
              <a:t> </a:t>
            </a:r>
          </a:p>
          <a:p>
            <a:pPr lvl="0" algn="just">
              <a:lnSpc>
                <a:spcPct val="150000"/>
              </a:lnSpc>
            </a:pPr>
            <a:r>
              <a:rPr lang="it-IT" sz="1400" dirty="0">
                <a:latin typeface="Times New Roman" panose="02020603050405020304" pitchFamily="18" charset="0"/>
                <a:cs typeface="Times New Roman" panose="02020603050405020304" pitchFamily="18" charset="0"/>
              </a:rPr>
              <a:t>1. E</a:t>
            </a:r>
            <a:r>
              <a:rPr lang="en-US" sz="1400" dirty="0">
                <a:latin typeface="Times New Roman" panose="02020603050405020304" pitchFamily="18" charset="0"/>
                <a:cs typeface="Times New Roman" panose="02020603050405020304" pitchFamily="18" charset="0"/>
              </a:rPr>
              <a:t>ach of the six groups will treat the proposed theme from a certain perspective, as follows:</a:t>
            </a:r>
            <a:endParaRPr lang="it-IT" sz="1400" dirty="0">
              <a:latin typeface="Times New Roman" panose="02020603050405020304" pitchFamily="18" charset="0"/>
              <a:cs typeface="Times New Roman" panose="02020603050405020304" pitchFamily="18" charset="0"/>
            </a:endParaRPr>
          </a:p>
          <a:p>
            <a:pPr algn="just">
              <a:lnSpc>
                <a:spcPct val="150000"/>
              </a:lnSpc>
            </a:pPr>
            <a:r>
              <a:rPr lang="en-US" sz="1400" dirty="0">
                <a:latin typeface="Times New Roman" panose="02020603050405020304" pitchFamily="18" charset="0"/>
                <a:cs typeface="Times New Roman" panose="02020603050405020304" pitchFamily="18" charset="0"/>
              </a:rPr>
              <a:t>Group 1: Explain</a:t>
            </a:r>
            <a:endParaRPr lang="it-IT" sz="1400" dirty="0">
              <a:latin typeface="Times New Roman" panose="02020603050405020304" pitchFamily="18" charset="0"/>
              <a:cs typeface="Times New Roman" panose="02020603050405020304" pitchFamily="18" charset="0"/>
            </a:endParaRPr>
          </a:p>
          <a:p>
            <a:pPr algn="just">
              <a:lnSpc>
                <a:spcPct val="150000"/>
              </a:lnSpc>
            </a:pPr>
            <a:r>
              <a:rPr lang="en-US" sz="1400" dirty="0">
                <a:latin typeface="Times New Roman" panose="02020603050405020304" pitchFamily="18" charset="0"/>
                <a:cs typeface="Times New Roman" panose="02020603050405020304" pitchFamily="18" charset="0"/>
              </a:rPr>
              <a:t>Group 2: Compare</a:t>
            </a:r>
            <a:endParaRPr lang="it-IT" sz="1400" dirty="0">
              <a:latin typeface="Times New Roman" panose="02020603050405020304" pitchFamily="18" charset="0"/>
              <a:cs typeface="Times New Roman" panose="02020603050405020304" pitchFamily="18" charset="0"/>
            </a:endParaRPr>
          </a:p>
          <a:p>
            <a:pPr algn="just">
              <a:lnSpc>
                <a:spcPct val="150000"/>
              </a:lnSpc>
            </a:pPr>
            <a:r>
              <a:rPr lang="en-US" sz="1400" dirty="0">
                <a:latin typeface="Times New Roman" panose="02020603050405020304" pitchFamily="18" charset="0"/>
                <a:cs typeface="Times New Roman" panose="02020603050405020304" pitchFamily="18" charset="0"/>
              </a:rPr>
              <a:t>Group 3: Associate</a:t>
            </a:r>
            <a:endParaRPr lang="it-IT" sz="1400" dirty="0">
              <a:latin typeface="Times New Roman" panose="02020603050405020304" pitchFamily="18" charset="0"/>
              <a:cs typeface="Times New Roman" panose="02020603050405020304" pitchFamily="18" charset="0"/>
            </a:endParaRPr>
          </a:p>
          <a:p>
            <a:pPr algn="just">
              <a:lnSpc>
                <a:spcPct val="150000"/>
              </a:lnSpc>
            </a:pPr>
            <a:r>
              <a:rPr lang="en-US" sz="1400" dirty="0">
                <a:latin typeface="Times New Roman" panose="02020603050405020304" pitchFamily="18" charset="0"/>
                <a:cs typeface="Times New Roman" panose="02020603050405020304" pitchFamily="18" charset="0"/>
              </a:rPr>
              <a:t>Group 4: </a:t>
            </a:r>
            <a:r>
              <a:rPr lang="en-US" sz="1400" dirty="0" err="1">
                <a:latin typeface="Times New Roman" panose="02020603050405020304" pitchFamily="18" charset="0"/>
                <a:cs typeface="Times New Roman" panose="02020603050405020304" pitchFamily="18" charset="0"/>
              </a:rPr>
              <a:t>Analyse</a:t>
            </a:r>
          </a:p>
          <a:p>
            <a:pPr algn="just">
              <a:lnSpc>
                <a:spcPct val="150000"/>
              </a:lnSpc>
            </a:pPr>
            <a:r>
              <a:rPr lang="en-US" sz="1400" dirty="0">
                <a:latin typeface="Times New Roman" panose="02020603050405020304" pitchFamily="18" charset="0"/>
                <a:cs typeface="Times New Roman" panose="02020603050405020304" pitchFamily="18" charset="0"/>
              </a:rPr>
              <a:t>Group 5: Apply</a:t>
            </a:r>
            <a:endParaRPr lang="it-IT" sz="1400" dirty="0">
              <a:latin typeface="Times New Roman" panose="02020603050405020304" pitchFamily="18" charset="0"/>
              <a:cs typeface="Times New Roman" panose="02020603050405020304" pitchFamily="18" charset="0"/>
            </a:endParaRPr>
          </a:p>
        </p:txBody>
      </p:sp>
      <p:sp>
        <p:nvSpPr>
          <p:cNvPr id="4" name="Footer Placeholder 3">
            <a:extLst>
              <a:ext uri="{FF2B5EF4-FFF2-40B4-BE49-F238E27FC236}">
                <a16:creationId xmlns:a16="http://schemas.microsoft.com/office/drawing/2014/main" id="{B7A0B9FC-E561-4DD6-B63D-2AAB189C499C}"/>
              </a:ext>
            </a:extLst>
          </p:cNvPr>
          <p:cNvSpPr>
            <a:spLocks noGrp="1"/>
          </p:cNvSpPr>
          <p:nvPr>
            <p:ph type="ftr" sz="quarter" idx="11"/>
          </p:nvPr>
        </p:nvSpPr>
        <p:spPr/>
        <p:txBody>
          <a:bodyPr/>
          <a:lstStyle/>
          <a:p>
            <a:pPr algn="ctr"/>
            <a:r>
              <a:rPr lang="ro-RO" dirty="0"/>
              <a:t>87</a:t>
            </a:r>
            <a:endParaRPr lang="it-IT" dirty="0"/>
          </a:p>
        </p:txBody>
      </p:sp>
    </p:spTree>
    <p:extLst>
      <p:ext uri="{BB962C8B-B14F-4D97-AF65-F5344CB8AC3E}">
        <p14:creationId xmlns:p14="http://schemas.microsoft.com/office/powerpoint/2010/main" val="3124706847"/>
      </p:ext>
    </p:extLst>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spd="slow" advClick="0" advTm="8000"/>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4890AA0-AD06-444B-AA76-525FF3BA3FA8}"/>
              </a:ext>
            </a:extLst>
          </p:cNvPr>
          <p:cNvSpPr>
            <a:spLocks noGrp="1"/>
          </p:cNvSpPr>
          <p:nvPr>
            <p:ph type="ftr" sz="quarter" idx="11"/>
          </p:nvPr>
        </p:nvSpPr>
        <p:spPr/>
        <p:txBody>
          <a:bodyPr/>
          <a:lstStyle/>
          <a:p>
            <a:pPr algn="ctr"/>
            <a:r>
              <a:rPr lang="ro-RO" dirty="0"/>
              <a:t>88</a:t>
            </a:r>
            <a:endParaRPr lang="it-IT" dirty="0"/>
          </a:p>
        </p:txBody>
      </p:sp>
      <p:sp>
        <p:nvSpPr>
          <p:cNvPr id="3" name="Rectangle 2">
            <a:extLst>
              <a:ext uri="{FF2B5EF4-FFF2-40B4-BE49-F238E27FC236}">
                <a16:creationId xmlns:a16="http://schemas.microsoft.com/office/drawing/2014/main" id="{6BA698C7-CD76-4E2E-823B-FC2705B77F21}"/>
              </a:ext>
            </a:extLst>
          </p:cNvPr>
          <p:cNvSpPr/>
          <p:nvPr/>
        </p:nvSpPr>
        <p:spPr>
          <a:xfrm>
            <a:off x="1259632" y="168649"/>
            <a:ext cx="7776864" cy="5547481"/>
          </a:xfrm>
          <a:prstGeom prst="rect">
            <a:avLst/>
          </a:prstGeom>
        </p:spPr>
        <p:txBody>
          <a:bodyPr wrap="square">
            <a:spAutoFit/>
          </a:bodyPr>
          <a:lstStyle/>
          <a:p>
            <a:pPr lvl="0" algn="just">
              <a:lnSpc>
                <a:spcPct val="150000"/>
              </a:lnSpc>
            </a:pPr>
            <a:r>
              <a:rPr lang="en-US" sz="1400" dirty="0">
                <a:solidFill>
                  <a:prstClr val="black"/>
                </a:solidFill>
                <a:latin typeface="Times New Roman" panose="02020603050405020304" pitchFamily="18" charset="0"/>
                <a:cs typeface="Times New Roman" panose="02020603050405020304" pitchFamily="18" charset="0"/>
              </a:rPr>
              <a:t>Group 6: Arguments- pros and cons</a:t>
            </a:r>
          </a:p>
          <a:p>
            <a:pPr lvl="0" algn="just">
              <a:lnSpc>
                <a:spcPct val="150000"/>
              </a:lnSpc>
            </a:pPr>
            <a:r>
              <a:rPr lang="en-US" sz="1400" dirty="0">
                <a:latin typeface="Times New Roman" panose="02020603050405020304" pitchFamily="18" charset="0"/>
                <a:cs typeface="Times New Roman" panose="02020603050405020304" pitchFamily="18" charset="0"/>
              </a:rPr>
              <a:t>2. Each team will present the theme from the perspective of that has been assigned.</a:t>
            </a:r>
            <a:endParaRPr lang="it-IT" sz="1400" dirty="0">
              <a:latin typeface="Times New Roman" panose="02020603050405020304" pitchFamily="18" charset="0"/>
              <a:cs typeface="Times New Roman" panose="02020603050405020304" pitchFamily="18" charset="0"/>
            </a:endParaRPr>
          </a:p>
          <a:p>
            <a:pPr lvl="0" algn="just">
              <a:lnSpc>
                <a:spcPct val="150000"/>
              </a:lnSpc>
            </a:pPr>
            <a:r>
              <a:rPr lang="en-US" sz="1400" dirty="0">
                <a:latin typeface="Times New Roman" panose="02020603050405020304" pitchFamily="18" charset="0"/>
                <a:cs typeface="Times New Roman" panose="02020603050405020304" pitchFamily="18" charset="0"/>
              </a:rPr>
              <a:t>3. Final discussions on the topic</a:t>
            </a:r>
            <a:endParaRPr lang="en-US" sz="1400" b="1" dirty="0">
              <a:latin typeface="Times New Roman" panose="02020603050405020304" pitchFamily="18" charset="0"/>
              <a:cs typeface="Times New Roman" panose="02020603050405020304" pitchFamily="18" charset="0"/>
            </a:endParaRPr>
          </a:p>
          <a:p>
            <a:pPr algn="just">
              <a:lnSpc>
                <a:spcPct val="150000"/>
              </a:lnSpc>
            </a:pPr>
            <a:r>
              <a:rPr lang="en-US" sz="1400" b="1" dirty="0">
                <a:latin typeface="Times New Roman" panose="02020603050405020304" pitchFamily="18" charset="0"/>
                <a:cs typeface="Times New Roman" panose="02020603050405020304" pitchFamily="18" charset="0"/>
              </a:rPr>
              <a:t>Aims:</a:t>
            </a:r>
            <a:endParaRPr lang="it-IT" sz="1400" dirty="0">
              <a:latin typeface="Times New Roman" panose="02020603050405020304" pitchFamily="18" charset="0"/>
              <a:cs typeface="Times New Roman" panose="02020603050405020304" pitchFamily="18" charset="0"/>
            </a:endParaRPr>
          </a:p>
          <a:p>
            <a:pPr lvl="0" algn="just">
              <a:lnSpc>
                <a:spcPct val="150000"/>
              </a:lnSpc>
            </a:pPr>
            <a:r>
              <a:rPr lang="en-US" sz="1400" dirty="0">
                <a:latin typeface="Times New Roman" panose="02020603050405020304" pitchFamily="18" charset="0"/>
                <a:cs typeface="Times New Roman" panose="02020603050405020304" pitchFamily="18" charset="0"/>
              </a:rPr>
              <a:t>1. Developing the students’ analytic and argumentative skills;</a:t>
            </a:r>
            <a:endParaRPr lang="it-IT" sz="1400" dirty="0">
              <a:latin typeface="Times New Roman" panose="02020603050405020304" pitchFamily="18" charset="0"/>
              <a:cs typeface="Times New Roman" panose="02020603050405020304" pitchFamily="18" charset="0"/>
            </a:endParaRPr>
          </a:p>
          <a:p>
            <a:pPr lvl="0" algn="just">
              <a:lnSpc>
                <a:spcPct val="150000"/>
              </a:lnSpc>
            </a:pPr>
            <a:r>
              <a:rPr lang="en-US" sz="1400" dirty="0">
                <a:latin typeface="Times New Roman" panose="02020603050405020304" pitchFamily="18" charset="0"/>
                <a:cs typeface="Times New Roman" panose="02020603050405020304" pitchFamily="18" charset="0"/>
              </a:rPr>
              <a:t>2. Developing a global view of the issue;</a:t>
            </a:r>
            <a:endParaRPr lang="it-IT" sz="1400" dirty="0">
              <a:latin typeface="Times New Roman" panose="02020603050405020304" pitchFamily="18" charset="0"/>
              <a:cs typeface="Times New Roman" panose="02020603050405020304" pitchFamily="18" charset="0"/>
            </a:endParaRPr>
          </a:p>
          <a:p>
            <a:pPr lvl="0" algn="just">
              <a:lnSpc>
                <a:spcPct val="150000"/>
              </a:lnSpc>
            </a:pPr>
            <a:r>
              <a:rPr lang="en-US" sz="1400" dirty="0">
                <a:latin typeface="Times New Roman" panose="02020603050405020304" pitchFamily="18" charset="0"/>
                <a:cs typeface="Times New Roman" panose="02020603050405020304" pitchFamily="18" charset="0"/>
              </a:rPr>
              <a:t>3. Better understanding of the issue, taking into account the six perspectives that are aimed at;</a:t>
            </a:r>
            <a:endParaRPr lang="it-IT" sz="1400" dirty="0">
              <a:latin typeface="Times New Roman" panose="02020603050405020304" pitchFamily="18" charset="0"/>
              <a:cs typeface="Times New Roman" panose="02020603050405020304" pitchFamily="18" charset="0"/>
            </a:endParaRPr>
          </a:p>
          <a:p>
            <a:pPr lvl="0" algn="just">
              <a:lnSpc>
                <a:spcPct val="150000"/>
              </a:lnSpc>
            </a:pPr>
            <a:r>
              <a:rPr lang="en-US" sz="1400" dirty="0">
                <a:latin typeface="Times New Roman" panose="02020603050405020304" pitchFamily="18" charset="0"/>
                <a:cs typeface="Times New Roman" panose="02020603050405020304" pitchFamily="18" charset="0"/>
              </a:rPr>
              <a:t>4. Developing communicative skills</a:t>
            </a:r>
            <a:endParaRPr lang="it-IT" sz="1400" dirty="0">
              <a:latin typeface="Times New Roman" panose="02020603050405020304" pitchFamily="18" charset="0"/>
              <a:cs typeface="Times New Roman" panose="02020603050405020304" pitchFamily="18" charset="0"/>
            </a:endParaRPr>
          </a:p>
          <a:p>
            <a:pPr algn="just">
              <a:lnSpc>
                <a:spcPct val="150000"/>
              </a:lnSpc>
            </a:pPr>
            <a:r>
              <a:rPr lang="en-US" sz="1400" dirty="0">
                <a:latin typeface="Times New Roman" panose="02020603050405020304" pitchFamily="18" charset="0"/>
                <a:cs typeface="Times New Roman" panose="02020603050405020304" pitchFamily="18" charset="0"/>
              </a:rPr>
              <a:t>The students are divided into six groups. Each group gets a task for whose solving a time limit is given.</a:t>
            </a:r>
            <a:endParaRPr lang="it-IT" sz="1400" dirty="0">
              <a:latin typeface="Times New Roman" panose="02020603050405020304" pitchFamily="18" charset="0"/>
              <a:cs typeface="Times New Roman" panose="02020603050405020304" pitchFamily="18" charset="0"/>
            </a:endParaRPr>
          </a:p>
          <a:p>
            <a:pPr algn="just">
              <a:lnSpc>
                <a:spcPct val="150000"/>
              </a:lnSpc>
            </a:pPr>
            <a:r>
              <a:rPr lang="en-US" sz="1400" b="1" dirty="0">
                <a:latin typeface="Times New Roman" panose="02020603050405020304" pitchFamily="18" charset="0"/>
                <a:cs typeface="Times New Roman" panose="02020603050405020304" pitchFamily="18" charset="0"/>
              </a:rPr>
              <a:t>1. Describe: </a:t>
            </a:r>
            <a:r>
              <a:rPr lang="en-US" sz="1400" dirty="0">
                <a:latin typeface="Times New Roman" panose="02020603050405020304" pitchFamily="18" charset="0"/>
                <a:cs typeface="Times New Roman" panose="02020603050405020304" pitchFamily="18" charset="0"/>
              </a:rPr>
              <a:t>The shell, monster, Lord of the Flies, the ship as symbols</a:t>
            </a:r>
            <a:endParaRPr lang="it-IT" sz="1400" dirty="0">
              <a:latin typeface="Times New Roman" panose="02020603050405020304" pitchFamily="18" charset="0"/>
              <a:cs typeface="Times New Roman" panose="02020603050405020304" pitchFamily="18" charset="0"/>
            </a:endParaRPr>
          </a:p>
          <a:p>
            <a:pPr algn="just">
              <a:lnSpc>
                <a:spcPct val="150000"/>
              </a:lnSpc>
            </a:pPr>
            <a:r>
              <a:rPr lang="en-US" sz="1400" b="1" dirty="0">
                <a:latin typeface="Times New Roman" panose="02020603050405020304" pitchFamily="18" charset="0"/>
                <a:cs typeface="Times New Roman" panose="02020603050405020304" pitchFamily="18" charset="0"/>
              </a:rPr>
              <a:t>2. Compare: </a:t>
            </a:r>
            <a:r>
              <a:rPr lang="en-US" sz="1400" dirty="0">
                <a:latin typeface="Times New Roman" panose="02020603050405020304" pitchFamily="18" charset="0"/>
                <a:cs typeface="Times New Roman" panose="02020603050405020304" pitchFamily="18" charset="0"/>
              </a:rPr>
              <a:t>The children’s </a:t>
            </a:r>
            <a:r>
              <a:rPr lang="en-US" sz="1400" dirty="0" err="1">
                <a:latin typeface="Times New Roman" panose="02020603050405020304" pitchFamily="18" charset="0"/>
                <a:cs typeface="Times New Roman" panose="02020603050405020304" pitchFamily="18" charset="0"/>
              </a:rPr>
              <a:t>organisation</a:t>
            </a:r>
            <a:r>
              <a:rPr lang="en-US" sz="1400" dirty="0">
                <a:latin typeface="Times New Roman" panose="02020603050405020304" pitchFamily="18" charset="0"/>
                <a:cs typeface="Times New Roman" panose="02020603050405020304" pitchFamily="18" charset="0"/>
              </a:rPr>
              <a:t> on the island -  The </a:t>
            </a:r>
            <a:r>
              <a:rPr lang="en-US" sz="1400" dirty="0" err="1">
                <a:latin typeface="Times New Roman" panose="02020603050405020304" pitchFamily="18" charset="0"/>
                <a:cs typeface="Times New Roman" panose="02020603050405020304" pitchFamily="18" charset="0"/>
              </a:rPr>
              <a:t>organisation</a:t>
            </a:r>
            <a:r>
              <a:rPr lang="en-US" sz="1400" dirty="0">
                <a:latin typeface="Times New Roman" panose="02020603050405020304" pitchFamily="18" charset="0"/>
                <a:cs typeface="Times New Roman" panose="02020603050405020304" pitchFamily="18" charset="0"/>
              </a:rPr>
              <a:t> of the current society</a:t>
            </a:r>
            <a:endParaRPr lang="it-IT" sz="1400" dirty="0">
              <a:latin typeface="Times New Roman" panose="02020603050405020304" pitchFamily="18" charset="0"/>
              <a:cs typeface="Times New Roman" panose="02020603050405020304" pitchFamily="18" charset="0"/>
            </a:endParaRPr>
          </a:p>
          <a:p>
            <a:pPr algn="just">
              <a:lnSpc>
                <a:spcPct val="150000"/>
              </a:lnSpc>
            </a:pPr>
            <a:r>
              <a:rPr lang="en-US" sz="1400" dirty="0">
                <a:latin typeface="Times New Roman" panose="02020603050405020304" pitchFamily="18" charset="0"/>
                <a:cs typeface="Times New Roman" panose="02020603050405020304" pitchFamily="18" charset="0"/>
              </a:rPr>
              <a:t> </a:t>
            </a:r>
            <a:r>
              <a:rPr lang="en-US" sz="1400" b="1" dirty="0">
                <a:latin typeface="Times New Roman" panose="02020603050405020304" pitchFamily="18" charset="0"/>
                <a:cs typeface="Times New Roman" panose="02020603050405020304" pitchFamily="18" charset="0"/>
              </a:rPr>
              <a:t>Possible answer</a:t>
            </a:r>
            <a:r>
              <a:rPr lang="en-US" sz="1400" dirty="0">
                <a:latin typeface="Times New Roman" panose="02020603050405020304" pitchFamily="18" charset="0"/>
                <a:cs typeface="Times New Roman" panose="02020603050405020304" pitchFamily="18" charset="0"/>
              </a:rPr>
              <a:t>: The book can be regarded as a satire to George Orwell's " Animal Farm" form of social </a:t>
            </a:r>
            <a:r>
              <a:rPr lang="en-US" sz="1400" dirty="0" err="1">
                <a:latin typeface="Times New Roman" panose="02020603050405020304" pitchFamily="18" charset="0"/>
                <a:cs typeface="Times New Roman" panose="02020603050405020304" pitchFamily="18" charset="0"/>
              </a:rPr>
              <a:t>organisation</a:t>
            </a:r>
            <a:r>
              <a:rPr lang="en-US" sz="1400" dirty="0">
                <a:latin typeface="Times New Roman" panose="02020603050405020304" pitchFamily="18" charset="0"/>
                <a:cs typeface="Times New Roman" panose="02020603050405020304" pitchFamily="18" charset="0"/>
              </a:rPr>
              <a:t>. Fortunately, in ‘Lord of the Flies’ the rescuers arrive, but these children have to pay an expensive price: the lost innocence that will never be regained. There is a critical view of the democratic society, which in these boys' circle is seen through stereotypes, revolt and aggression. The way these events unfold, on the deserted island, tells us of the absurd way in which people tend to behave when they are confronted with unexpected and difficult situations that influence their perspective of the world. </a:t>
            </a:r>
            <a:endParaRPr lang="it-IT" sz="14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00407534"/>
      </p:ext>
    </p:extLst>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spd="slow" advClick="0" advTm="8000"/>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403648" y="116632"/>
            <a:ext cx="7632848" cy="6401753"/>
          </a:xfrm>
          <a:prstGeom prst="rect">
            <a:avLst/>
          </a:prstGeom>
          <a:noFill/>
        </p:spPr>
        <p:txBody>
          <a:bodyPr wrap="square" rtlCol="0">
            <a:spAutoFit/>
          </a:bodyPr>
          <a:lstStyle/>
          <a:p>
            <a:pPr algn="just">
              <a:lnSpc>
                <a:spcPct val="150000"/>
              </a:lnSpc>
            </a:pPr>
            <a:r>
              <a:rPr lang="en-US" sz="1400" dirty="0">
                <a:latin typeface="Times New Roman" panose="02020603050405020304" pitchFamily="18" charset="0"/>
                <a:cs typeface="Times New Roman" panose="02020603050405020304" pitchFamily="18" charset="0"/>
              </a:rPr>
              <a:t>It can be said that at symbolic level, the book is one of conflicts, where we can perceive the clashes between </a:t>
            </a:r>
            <a:r>
              <a:rPr lang="en-US" sz="1400" dirty="0" err="1">
                <a:latin typeface="Times New Roman" panose="02020603050405020304" pitchFamily="18" charset="0"/>
                <a:cs typeface="Times New Roman" panose="02020603050405020304" pitchFamily="18" charset="0"/>
              </a:rPr>
              <a:t>civilisation</a:t>
            </a:r>
            <a:r>
              <a:rPr lang="en-US" sz="1400" dirty="0">
                <a:latin typeface="Times New Roman" panose="02020603050405020304" pitchFamily="18" charset="0"/>
                <a:cs typeface="Times New Roman" panose="02020603050405020304" pitchFamily="18" charset="0"/>
              </a:rPr>
              <a:t> and wildness, love and hate, altruism and selfishness, order and chaos and last but not least, between law and anarchy, conflicts that will be solved at the end of the book, as all evil will be cleansed.</a:t>
            </a:r>
            <a:endParaRPr lang="en-US" sz="1400" b="1" dirty="0">
              <a:latin typeface="Times New Roman" panose="02020603050405020304" pitchFamily="18" charset="0"/>
              <a:cs typeface="Times New Roman" panose="02020603050405020304" pitchFamily="18" charset="0"/>
            </a:endParaRPr>
          </a:p>
          <a:p>
            <a:pPr lvl="0" algn="just">
              <a:lnSpc>
                <a:spcPct val="150000"/>
              </a:lnSpc>
            </a:pPr>
            <a:r>
              <a:rPr lang="en-US" sz="1400" b="1" dirty="0">
                <a:latin typeface="Times New Roman" panose="02020603050405020304" pitchFamily="18" charset="0"/>
                <a:cs typeface="Times New Roman" panose="02020603050405020304" pitchFamily="18" charset="0"/>
              </a:rPr>
              <a:t>3. Associate: </a:t>
            </a:r>
            <a:r>
              <a:rPr lang="en-US" sz="1400" dirty="0" err="1">
                <a:latin typeface="Times New Roman" panose="02020603050405020304" pitchFamily="18" charset="0"/>
                <a:cs typeface="Times New Roman" panose="02020603050405020304" pitchFamily="18" charset="0"/>
              </a:rPr>
              <a:t>Dehumanisation</a:t>
            </a:r>
            <a:r>
              <a:rPr lang="en-US" sz="1400" dirty="0">
                <a:latin typeface="Times New Roman" panose="02020603050405020304" pitchFamily="18" charset="0"/>
                <a:cs typeface="Times New Roman" panose="02020603050405020304" pitchFamily="18" charset="0"/>
              </a:rPr>
              <a:t> and the consequences of the Second World War. How can the message of the novel be interpreted?</a:t>
            </a:r>
          </a:p>
          <a:p>
            <a:pPr algn="just">
              <a:lnSpc>
                <a:spcPct val="150000"/>
              </a:lnSpc>
            </a:pPr>
            <a:r>
              <a:rPr lang="en-US" sz="1400" b="1" dirty="0">
                <a:latin typeface="Times New Roman" panose="02020603050405020304" pitchFamily="18" charset="0"/>
                <a:cs typeface="Times New Roman" panose="02020603050405020304" pitchFamily="18" charset="0"/>
              </a:rPr>
              <a:t>Possible answer</a:t>
            </a:r>
            <a:r>
              <a:rPr lang="en-US" sz="1400" dirty="0">
                <a:latin typeface="Times New Roman" panose="02020603050405020304" pitchFamily="18" charset="0"/>
                <a:cs typeface="Times New Roman" panose="02020603050405020304" pitchFamily="18" charset="0"/>
              </a:rPr>
              <a:t>: Step by step, the need of food and the urge to the hunt for food  turn into the need of power and they seek power. In fact, this yearning for power and the people’s sheer fear are factors that trigger changes in people even though they might be only children. The novel shows that innocence does not have any chances of survival if those involved struggle for power. Although the protagonists are only children and they are without any adults’ supervision or guidance, they try to recreate a society, as the need of civilization is embedded in them through education, but in time, when the restrictions of the world they grew up in, starts to fade from their memory, and only the necessity of survival persists, their savage inner self tends to take control and out of this need, even children can concoct evil plans. So, the desire for power is not age- oriented, it is inherent in human nature.</a:t>
            </a:r>
          </a:p>
          <a:p>
            <a:pPr algn="just">
              <a:lnSpc>
                <a:spcPct val="150000"/>
              </a:lnSpc>
            </a:pPr>
            <a:r>
              <a:rPr lang="en-US" sz="1400" dirty="0">
                <a:latin typeface="Times New Roman" panose="02020603050405020304" pitchFamily="18" charset="0"/>
                <a:cs typeface="Times New Roman" panose="02020603050405020304" pitchFamily="18" charset="0"/>
              </a:rPr>
              <a:t>The atrocities that the World War II made people experience represent at a larger scale what the ones without moral concepts can cause to the innocent ones, exactly like the clash between the two groups from the novel. </a:t>
            </a:r>
          </a:p>
          <a:p>
            <a:pPr lvl="0" algn="just">
              <a:lnSpc>
                <a:spcPct val="150000"/>
              </a:lnSpc>
            </a:pPr>
            <a:endParaRPr lang="it-IT" sz="1400" dirty="0">
              <a:latin typeface="Times New Roman" panose="02020603050405020304" pitchFamily="18" charset="0"/>
              <a:cs typeface="Times New Roman" panose="02020603050405020304" pitchFamily="18" charset="0"/>
            </a:endParaRPr>
          </a:p>
          <a:p>
            <a:r>
              <a:rPr lang="en-US" sz="1100" dirty="0"/>
              <a:t> </a:t>
            </a:r>
            <a:endParaRPr lang="it-IT" sz="1100" dirty="0"/>
          </a:p>
        </p:txBody>
      </p:sp>
      <p:sp>
        <p:nvSpPr>
          <p:cNvPr id="4" name="Footer Placeholder 3">
            <a:extLst>
              <a:ext uri="{FF2B5EF4-FFF2-40B4-BE49-F238E27FC236}">
                <a16:creationId xmlns:a16="http://schemas.microsoft.com/office/drawing/2014/main" id="{CFB06B0D-EA6A-4361-8068-B24101233123}"/>
              </a:ext>
            </a:extLst>
          </p:cNvPr>
          <p:cNvSpPr>
            <a:spLocks noGrp="1"/>
          </p:cNvSpPr>
          <p:nvPr>
            <p:ph type="ftr" sz="quarter" idx="11"/>
          </p:nvPr>
        </p:nvSpPr>
        <p:spPr/>
        <p:txBody>
          <a:bodyPr/>
          <a:lstStyle/>
          <a:p>
            <a:pPr algn="ctr"/>
            <a:r>
              <a:rPr lang="ro-RO" dirty="0"/>
              <a:t>89</a:t>
            </a:r>
            <a:endParaRPr lang="it-IT" dirty="0"/>
          </a:p>
        </p:txBody>
      </p:sp>
    </p:spTree>
    <p:extLst>
      <p:ext uri="{BB962C8B-B14F-4D97-AF65-F5344CB8AC3E}">
        <p14:creationId xmlns:p14="http://schemas.microsoft.com/office/powerpoint/2010/main" val="2751501588"/>
      </p:ext>
    </p:extLst>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spd="slow" advClick="0" advTm="8000"/>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DDF02DE-4109-49FE-ADF7-ADD70A295565}"/>
              </a:ext>
            </a:extLst>
          </p:cNvPr>
          <p:cNvSpPr/>
          <p:nvPr/>
        </p:nvSpPr>
        <p:spPr>
          <a:xfrm>
            <a:off x="1403648" y="124560"/>
            <a:ext cx="7632848" cy="6193811"/>
          </a:xfrm>
          <a:prstGeom prst="rect">
            <a:avLst/>
          </a:prstGeom>
        </p:spPr>
        <p:txBody>
          <a:bodyPr wrap="square">
            <a:spAutoFit/>
          </a:bodyPr>
          <a:lstStyle/>
          <a:p>
            <a:pPr algn="just">
              <a:lnSpc>
                <a:spcPct val="150000"/>
              </a:lnSpc>
            </a:pPr>
            <a:r>
              <a:rPr lang="en-US" sz="1400" b="1" dirty="0">
                <a:latin typeface="Times New Roman" panose="02020603050405020304" pitchFamily="18" charset="0"/>
                <a:cs typeface="Times New Roman" panose="02020603050405020304" pitchFamily="18" charset="0"/>
              </a:rPr>
              <a:t>4.Analyse:</a:t>
            </a:r>
            <a:r>
              <a:rPr lang="it-IT" sz="1400" b="1" dirty="0">
                <a:latin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rPr>
              <a:t>William Golding used the symbol of fire and played with it: Fire–reason; Fire–rescue; Fire–destruction. Explain how this symbol is indicated in the book. </a:t>
            </a:r>
            <a:endParaRPr lang="it-IT" sz="1400" dirty="0">
              <a:latin typeface="Times New Roman" panose="02020603050405020304" pitchFamily="18" charset="0"/>
              <a:cs typeface="Times New Roman" panose="02020603050405020304" pitchFamily="18" charset="0"/>
            </a:endParaRPr>
          </a:p>
          <a:p>
            <a:pPr algn="just">
              <a:lnSpc>
                <a:spcPct val="150000"/>
              </a:lnSpc>
            </a:pPr>
            <a:r>
              <a:rPr lang="en-US" sz="1400" b="1" dirty="0">
                <a:latin typeface="Times New Roman" panose="02020603050405020304" pitchFamily="18" charset="0"/>
                <a:cs typeface="Times New Roman" panose="02020603050405020304" pitchFamily="18" charset="0"/>
              </a:rPr>
              <a:t>5.Apply: </a:t>
            </a:r>
            <a:r>
              <a:rPr lang="en-US" sz="1400" dirty="0">
                <a:latin typeface="Times New Roman" panose="02020603050405020304" pitchFamily="18" charset="0"/>
                <a:cs typeface="Times New Roman" panose="02020603050405020304" pitchFamily="18" charset="0"/>
              </a:rPr>
              <a:t>Identify two elements of "dystopia" in the novel.</a:t>
            </a:r>
            <a:endParaRPr lang="it-IT" sz="1400" dirty="0">
              <a:latin typeface="Times New Roman" panose="02020603050405020304" pitchFamily="18" charset="0"/>
              <a:cs typeface="Times New Roman" panose="02020603050405020304" pitchFamily="18" charset="0"/>
            </a:endParaRPr>
          </a:p>
          <a:p>
            <a:pPr algn="just">
              <a:lnSpc>
                <a:spcPct val="150000"/>
              </a:lnSpc>
            </a:pPr>
            <a:r>
              <a:rPr lang="en-US" sz="1400" dirty="0">
                <a:latin typeface="Times New Roman" panose="02020603050405020304" pitchFamily="18" charset="0"/>
                <a:cs typeface="Times New Roman" panose="02020603050405020304" pitchFamily="18" charset="0"/>
              </a:rPr>
              <a:t>dystopia</a:t>
            </a:r>
            <a:r>
              <a:rPr lang="en-US" sz="1400" b="1" dirty="0">
                <a:latin typeface="Times New Roman" panose="02020603050405020304" pitchFamily="18" charset="0"/>
                <a:cs typeface="Times New Roman" panose="02020603050405020304" pitchFamily="18" charset="0"/>
              </a:rPr>
              <a:t>-</a:t>
            </a:r>
            <a:r>
              <a:rPr lang="en-US" sz="1400" dirty="0">
                <a:latin typeface="Times New Roman" panose="02020603050405020304" pitchFamily="18" charset="0"/>
                <a:cs typeface="Times New Roman" panose="02020603050405020304" pitchFamily="18" charset="0"/>
              </a:rPr>
              <a:t>an imaginary place where people lead </a:t>
            </a:r>
            <a:r>
              <a:rPr lang="en-US" sz="1400" dirty="0" err="1">
                <a:latin typeface="Times New Roman" panose="02020603050405020304" pitchFamily="18" charset="0"/>
                <a:cs typeface="Times New Roman" panose="02020603050405020304" pitchFamily="18" charset="0"/>
              </a:rPr>
              <a:t>dehumanised</a:t>
            </a:r>
            <a:r>
              <a:rPr lang="en-US" sz="1400" dirty="0">
                <a:latin typeface="Times New Roman" panose="02020603050405020304" pitchFamily="18" charset="0"/>
                <a:cs typeface="Times New Roman" panose="02020603050405020304" pitchFamily="18" charset="0"/>
              </a:rPr>
              <a:t> and often fearful lives. In the dystopian world, the social order which prevails is the negative one. </a:t>
            </a:r>
          </a:p>
          <a:p>
            <a:pPr algn="just">
              <a:lnSpc>
                <a:spcPct val="150000"/>
              </a:lnSpc>
            </a:pPr>
            <a:r>
              <a:rPr lang="en-US" sz="1400" b="1" dirty="0">
                <a:latin typeface="Times New Roman" panose="02020603050405020304" pitchFamily="18" charset="0"/>
                <a:cs typeface="Times New Roman" panose="02020603050405020304" pitchFamily="18" charset="0"/>
              </a:rPr>
              <a:t>Possible answers: </a:t>
            </a:r>
            <a:r>
              <a:rPr lang="en-US" sz="1400" dirty="0">
                <a:latin typeface="Times New Roman" panose="02020603050405020304" pitchFamily="18" charset="0"/>
                <a:cs typeface="Times New Roman" panose="02020603050405020304" pitchFamily="18" charset="0"/>
              </a:rPr>
              <a:t>Jack and Roger are representatives of what chaos means as they display a morbid </a:t>
            </a:r>
            <a:r>
              <a:rPr lang="en-US" sz="1400" dirty="0" err="1">
                <a:latin typeface="Times New Roman" panose="02020603050405020304" pitchFamily="18" charset="0"/>
                <a:cs typeface="Times New Roman" panose="02020603050405020304" pitchFamily="18" charset="0"/>
              </a:rPr>
              <a:t>behaviour</a:t>
            </a:r>
            <a:r>
              <a:rPr lang="en-US" sz="1400" dirty="0">
                <a:latin typeface="Times New Roman" panose="02020603050405020304" pitchFamily="18" charset="0"/>
                <a:cs typeface="Times New Roman" panose="02020603050405020304" pitchFamily="18" charset="0"/>
              </a:rPr>
              <a:t> and they are indicative of all the savagery in all the human beings, at the level of the basic instinct.</a:t>
            </a:r>
          </a:p>
          <a:p>
            <a:pPr algn="just">
              <a:lnSpc>
                <a:spcPct val="150000"/>
              </a:lnSpc>
            </a:pPr>
            <a:r>
              <a:rPr lang="en-US" sz="1400" dirty="0">
                <a:latin typeface="Times New Roman" panose="02020603050405020304" pitchFamily="18" charset="0"/>
                <a:cs typeface="Times New Roman" panose="02020603050405020304" pitchFamily="18" charset="0"/>
              </a:rPr>
              <a:t>The hunters are the elements that are characteristic to</a:t>
            </a:r>
            <a:r>
              <a:rPr lang="en-US" sz="1400" b="1" dirty="0">
                <a:latin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rPr>
              <a:t>dystopia as they display brutality, authority, dominance and selfishness in a world that could be the idyllic setting for creating a utopian society.</a:t>
            </a:r>
            <a:endParaRPr lang="it-IT" sz="1400" dirty="0">
              <a:latin typeface="Times New Roman" panose="02020603050405020304" pitchFamily="18" charset="0"/>
              <a:cs typeface="Times New Roman" panose="02020603050405020304" pitchFamily="18" charset="0"/>
            </a:endParaRPr>
          </a:p>
          <a:p>
            <a:pPr algn="just">
              <a:lnSpc>
                <a:spcPct val="150000"/>
              </a:lnSpc>
            </a:pPr>
            <a:r>
              <a:rPr lang="en-US" sz="1400" b="1" dirty="0">
                <a:latin typeface="Times New Roman" panose="02020603050405020304" pitchFamily="18" charset="0"/>
                <a:cs typeface="Times New Roman" panose="02020603050405020304" pitchFamily="18" charset="0"/>
              </a:rPr>
              <a:t>6</a:t>
            </a:r>
            <a:r>
              <a:rPr lang="en-US" sz="1400" dirty="0">
                <a:latin typeface="Times New Roman" panose="02020603050405020304" pitchFamily="18" charset="0"/>
                <a:cs typeface="Times New Roman" panose="02020603050405020304" pitchFamily="18" charset="0"/>
              </a:rPr>
              <a:t>. </a:t>
            </a:r>
            <a:r>
              <a:rPr lang="en-US" sz="1400" b="1" dirty="0">
                <a:latin typeface="Times New Roman" panose="02020603050405020304" pitchFamily="18" charset="0"/>
                <a:cs typeface="Times New Roman" panose="02020603050405020304" pitchFamily="18" charset="0"/>
              </a:rPr>
              <a:t>Give arguments: </a:t>
            </a:r>
            <a:r>
              <a:rPr lang="en-US" sz="1400" dirty="0">
                <a:latin typeface="Times New Roman" panose="02020603050405020304" pitchFamily="18" charset="0"/>
                <a:cs typeface="Times New Roman" panose="02020603050405020304" pitchFamily="18" charset="0"/>
              </a:rPr>
              <a:t>‘Is absolute freedom the road to paradise?’ Give pros and cons.</a:t>
            </a:r>
            <a:endParaRPr lang="it-IT" sz="1400" dirty="0">
              <a:latin typeface="Times New Roman" panose="02020603050405020304" pitchFamily="18" charset="0"/>
              <a:cs typeface="Times New Roman" panose="02020603050405020304" pitchFamily="18" charset="0"/>
            </a:endParaRPr>
          </a:p>
          <a:p>
            <a:pPr algn="just">
              <a:lnSpc>
                <a:spcPct val="150000"/>
              </a:lnSpc>
            </a:pPr>
            <a:r>
              <a:rPr lang="en-US" sz="1400" dirty="0">
                <a:latin typeface="Times New Roman" panose="02020603050405020304" pitchFamily="18" charset="0"/>
                <a:cs typeface="Times New Roman" panose="02020603050405020304" pitchFamily="18" charset="0"/>
              </a:rPr>
              <a:t> </a:t>
            </a:r>
            <a:r>
              <a:rPr lang="en-US" sz="1400" b="1" dirty="0">
                <a:latin typeface="Times New Roman" panose="02020603050405020304" pitchFamily="18" charset="0"/>
                <a:cs typeface="Times New Roman" panose="02020603050405020304" pitchFamily="18" charset="0"/>
              </a:rPr>
              <a:t>Possible answer</a:t>
            </a:r>
            <a:r>
              <a:rPr lang="en-US" sz="1400" dirty="0">
                <a:latin typeface="Times New Roman" panose="02020603050405020304" pitchFamily="18" charset="0"/>
                <a:cs typeface="Times New Roman" panose="02020603050405020304" pitchFamily="18" charset="0"/>
              </a:rPr>
              <a:t>: These children experience absolute freedom, but this does not seem to be the best choice to build a better world. They have the necessity to be </a:t>
            </a:r>
            <a:r>
              <a:rPr lang="en-US" sz="1400" dirty="0" err="1">
                <a:latin typeface="Times New Roman" panose="02020603050405020304" pitchFamily="18" charset="0"/>
                <a:cs typeface="Times New Roman" panose="02020603050405020304" pitchFamily="18" charset="0"/>
              </a:rPr>
              <a:t>organised</a:t>
            </a:r>
            <a:r>
              <a:rPr lang="en-US" sz="1400" dirty="0">
                <a:latin typeface="Times New Roman" panose="02020603050405020304" pitchFamily="18" charset="0"/>
                <a:cs typeface="Times New Roman" panose="02020603050405020304" pitchFamily="18" charset="0"/>
              </a:rPr>
              <a:t> in order to survive, but this </a:t>
            </a:r>
            <a:r>
              <a:rPr lang="en-US" sz="1400" dirty="0" err="1">
                <a:latin typeface="Times New Roman" panose="02020603050405020304" pitchFamily="18" charset="0"/>
                <a:cs typeface="Times New Roman" panose="02020603050405020304" pitchFamily="18" charset="0"/>
              </a:rPr>
              <a:t>organisation</a:t>
            </a:r>
            <a:r>
              <a:rPr lang="en-US" sz="1400" dirty="0">
                <a:latin typeface="Times New Roman" panose="02020603050405020304" pitchFamily="18" charset="0"/>
                <a:cs typeface="Times New Roman" panose="02020603050405020304" pitchFamily="18" charset="0"/>
              </a:rPr>
              <a:t> requires rules which automatically lead to power. Where there is power, there is a fight for it and in this way, people will be the ones who rule and the ones who are ruled, the strong and the weak.</a:t>
            </a:r>
          </a:p>
          <a:p>
            <a:pPr algn="just">
              <a:lnSpc>
                <a:spcPct val="150000"/>
              </a:lnSpc>
            </a:pPr>
            <a:r>
              <a:rPr lang="en-US" sz="1400" dirty="0">
                <a:latin typeface="Times New Roman" panose="02020603050405020304" pitchFamily="18" charset="0"/>
                <a:cs typeface="Times New Roman" panose="02020603050405020304" pitchFamily="18" charset="0"/>
              </a:rPr>
              <a:t>After the time spent in preparation for the task has passed, one representative from each of the six groups shows the result of his/her group and the listeners take notes. </a:t>
            </a:r>
            <a:r>
              <a:rPr lang="en-US" sz="1400" dirty="0">
                <a:solidFill>
                  <a:prstClr val="black"/>
                </a:solidFill>
                <a:latin typeface="Times New Roman" panose="02020603050405020304" pitchFamily="18" charset="0"/>
                <a:cs typeface="Times New Roman" panose="02020603050405020304" pitchFamily="18" charset="0"/>
              </a:rPr>
              <a:t>A debate activity will ensue on the topics that have been discussed.</a:t>
            </a:r>
            <a:endParaRPr lang="ro-RO" sz="1400" dirty="0"/>
          </a:p>
          <a:p>
            <a:pPr algn="just">
              <a:lnSpc>
                <a:spcPct val="150000"/>
              </a:lnSpc>
            </a:pPr>
            <a:endParaRPr lang="it-IT" sz="1400" dirty="0">
              <a:latin typeface="Times New Roman" panose="02020603050405020304" pitchFamily="18" charset="0"/>
              <a:cs typeface="Times New Roman" panose="02020603050405020304" pitchFamily="18" charset="0"/>
            </a:endParaRPr>
          </a:p>
        </p:txBody>
      </p:sp>
      <p:sp>
        <p:nvSpPr>
          <p:cNvPr id="4" name="Footer Placeholder 3">
            <a:extLst>
              <a:ext uri="{FF2B5EF4-FFF2-40B4-BE49-F238E27FC236}">
                <a16:creationId xmlns:a16="http://schemas.microsoft.com/office/drawing/2014/main" id="{A00EBAF1-6D8B-43C2-AED7-A9AA43552F4C}"/>
              </a:ext>
            </a:extLst>
          </p:cNvPr>
          <p:cNvSpPr>
            <a:spLocks noGrp="1"/>
          </p:cNvSpPr>
          <p:nvPr>
            <p:ph type="ftr" sz="quarter" idx="11"/>
          </p:nvPr>
        </p:nvSpPr>
        <p:spPr/>
        <p:txBody>
          <a:bodyPr/>
          <a:lstStyle/>
          <a:p>
            <a:pPr algn="ctr"/>
            <a:r>
              <a:rPr lang="ro-RO" dirty="0"/>
              <a:t>90</a:t>
            </a:r>
            <a:endParaRPr lang="it-IT" dirty="0"/>
          </a:p>
        </p:txBody>
      </p:sp>
    </p:spTree>
    <p:extLst>
      <p:ext uri="{BB962C8B-B14F-4D97-AF65-F5344CB8AC3E}">
        <p14:creationId xmlns:p14="http://schemas.microsoft.com/office/powerpoint/2010/main" val="2945356520"/>
      </p:ext>
    </p:extLst>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spd="slow" advClick="0" advTm="8000"/>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idx="4294967295"/>
          </p:nvPr>
        </p:nvSpPr>
        <p:spPr>
          <a:xfrm>
            <a:off x="1582738" y="98425"/>
            <a:ext cx="7381750" cy="1162050"/>
          </a:xfrm>
        </p:spPr>
        <p:txBody>
          <a:bodyPr>
            <a:normAutofit/>
          </a:bodyPr>
          <a:lstStyle/>
          <a:p>
            <a:pPr algn="ctr"/>
            <a:r>
              <a:rPr lang="en-US" sz="2000" b="1" dirty="0" err="1">
                <a:latin typeface="Times New Roman" panose="02020603050405020304" pitchFamily="18" charset="0"/>
                <a:cs typeface="Times New Roman" panose="02020603050405020304" pitchFamily="18" charset="0"/>
              </a:rPr>
              <a:t>Gymnasion</a:t>
            </a:r>
            <a:r>
              <a:rPr lang="en-US" sz="2000" b="1" dirty="0">
                <a:latin typeface="Times New Roman" panose="02020603050405020304" pitchFamily="18" charset="0"/>
                <a:cs typeface="Times New Roman" panose="02020603050405020304" pitchFamily="18" charset="0"/>
              </a:rPr>
              <a:t> Me </a:t>
            </a:r>
            <a:r>
              <a:rPr lang="en-US" sz="2000" b="1" dirty="0" err="1">
                <a:latin typeface="Times New Roman" panose="02020603050405020304" pitchFamily="18" charset="0"/>
                <a:cs typeface="Times New Roman" panose="02020603050405020304" pitchFamily="18" charset="0"/>
              </a:rPr>
              <a:t>Lykeiakes</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Taxeis</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Asopias</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Assopia</a:t>
            </a:r>
            <a:r>
              <a:rPr lang="en-US" sz="2000" b="1" dirty="0">
                <a:latin typeface="Times New Roman" panose="02020603050405020304" pitchFamily="18" charset="0"/>
                <a:cs typeface="Times New Roman" panose="02020603050405020304" pitchFamily="18" charset="0"/>
              </a:rPr>
              <a:t> </a:t>
            </a:r>
            <a:endParaRPr lang="it-IT" sz="3600" dirty="0"/>
          </a:p>
        </p:txBody>
      </p:sp>
      <p:sp>
        <p:nvSpPr>
          <p:cNvPr id="3" name="Segnaposto testo 2"/>
          <p:cNvSpPr>
            <a:spLocks noGrp="1"/>
          </p:cNvSpPr>
          <p:nvPr>
            <p:ph type="body" idx="4294967295"/>
          </p:nvPr>
        </p:nvSpPr>
        <p:spPr>
          <a:xfrm>
            <a:off x="1504950" y="1125538"/>
            <a:ext cx="7459538" cy="1079326"/>
          </a:xfrm>
        </p:spPr>
        <p:txBody>
          <a:bodyPr>
            <a:normAutofit fontScale="92500" lnSpcReduction="10000"/>
          </a:bodyPr>
          <a:lstStyle/>
          <a:p>
            <a:pPr marL="0" indent="0" algn="ctr">
              <a:buNone/>
            </a:pPr>
            <a:r>
              <a:rPr lang="en-US" b="1" dirty="0">
                <a:solidFill>
                  <a:schemeClr val="tx1"/>
                </a:solidFill>
                <a:latin typeface="Times New Roman" panose="02020603050405020304" pitchFamily="18" charset="0"/>
                <a:cs typeface="Times New Roman" panose="02020603050405020304" pitchFamily="18" charset="0"/>
              </a:rPr>
              <a:t>The Greek Team’s Techniques for Teaching Literature: </a:t>
            </a:r>
          </a:p>
          <a:p>
            <a:pPr marL="0" indent="0" algn="ctr">
              <a:buNone/>
            </a:pPr>
            <a:r>
              <a:rPr lang="en-US" b="1" dirty="0">
                <a:solidFill>
                  <a:schemeClr val="tx1"/>
                </a:solidFill>
                <a:latin typeface="Times New Roman" panose="02020603050405020304" pitchFamily="18" charset="0"/>
                <a:cs typeface="Times New Roman" panose="02020603050405020304" pitchFamily="18" charset="0"/>
              </a:rPr>
              <a:t>Teaching an Ancient Greek Tragedy</a:t>
            </a:r>
            <a:endParaRPr lang="it-IT" b="1" dirty="0">
              <a:solidFill>
                <a:schemeClr val="tx1"/>
              </a:solidFill>
              <a:latin typeface="Times New Roman" panose="02020603050405020304" pitchFamily="18" charset="0"/>
              <a:cs typeface="Times New Roman" panose="02020603050405020304" pitchFamily="18" charset="0"/>
            </a:endParaRPr>
          </a:p>
          <a:p>
            <a:pPr marL="0" indent="0" algn="ctr">
              <a:buNone/>
            </a:pPr>
            <a:r>
              <a:rPr lang="en-US" b="1" dirty="0">
                <a:solidFill>
                  <a:schemeClr val="tx1"/>
                </a:solidFill>
                <a:latin typeface="Times New Roman" panose="02020603050405020304" pitchFamily="18" charset="0"/>
                <a:cs typeface="Times New Roman" panose="02020603050405020304" pitchFamily="18" charset="0"/>
              </a:rPr>
              <a:t>‘Antigone’ by Sophocles</a:t>
            </a:r>
            <a:endParaRPr lang="it-IT" b="1" dirty="0">
              <a:solidFill>
                <a:schemeClr val="tx1"/>
              </a:solidFill>
              <a:latin typeface="Times New Roman" panose="02020603050405020304" pitchFamily="18" charset="0"/>
              <a:cs typeface="Times New Roman" panose="02020603050405020304" pitchFamily="18" charset="0"/>
            </a:endParaRPr>
          </a:p>
        </p:txBody>
      </p:sp>
      <p:pic>
        <p:nvPicPr>
          <p:cNvPr id="1026" name="Picture 2" descr="Image result for ANTIGONE by SOPHOCL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9872" y="2663029"/>
            <a:ext cx="2952328" cy="3456384"/>
          </a:xfrm>
          <a:prstGeom prst="rect">
            <a:avLst/>
          </a:prstGeom>
          <a:noFill/>
          <a:extLst>
            <a:ext uri="{909E8E84-426E-40DD-AFC4-6F175D3DCCD1}">
              <a14:hiddenFill xmlns:a14="http://schemas.microsoft.com/office/drawing/2010/main">
                <a:solidFill>
                  <a:srgbClr val="FFFFFF"/>
                </a:solidFill>
              </a14:hiddenFill>
            </a:ext>
          </a:extLst>
        </p:spPr>
      </p:pic>
      <p:sp>
        <p:nvSpPr>
          <p:cNvPr id="5" name="Footer Placeholder 4">
            <a:extLst>
              <a:ext uri="{FF2B5EF4-FFF2-40B4-BE49-F238E27FC236}">
                <a16:creationId xmlns:a16="http://schemas.microsoft.com/office/drawing/2014/main" id="{FEC9E9F7-1EBA-4BBF-858B-1BBFB85C36B8}"/>
              </a:ext>
            </a:extLst>
          </p:cNvPr>
          <p:cNvSpPr>
            <a:spLocks noGrp="1"/>
          </p:cNvSpPr>
          <p:nvPr>
            <p:ph type="ftr" sz="quarter" idx="11"/>
          </p:nvPr>
        </p:nvSpPr>
        <p:spPr/>
        <p:txBody>
          <a:bodyPr/>
          <a:lstStyle/>
          <a:p>
            <a:pPr algn="ctr"/>
            <a:r>
              <a:rPr lang="ro-RO" dirty="0"/>
              <a:t>91</a:t>
            </a:r>
            <a:endParaRPr lang="it-IT" dirty="0"/>
          </a:p>
        </p:txBody>
      </p:sp>
    </p:spTree>
    <p:extLst>
      <p:ext uri="{BB962C8B-B14F-4D97-AF65-F5344CB8AC3E}">
        <p14:creationId xmlns:p14="http://schemas.microsoft.com/office/powerpoint/2010/main" val="148801735"/>
      </p:ext>
    </p:extLst>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spd="slow" advClick="0" advTm="8000"/>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403648" y="116632"/>
            <a:ext cx="7632848" cy="5639814"/>
          </a:xfrm>
          <a:prstGeom prst="rect">
            <a:avLst/>
          </a:prstGeom>
          <a:noFill/>
        </p:spPr>
        <p:txBody>
          <a:bodyPr wrap="square" rtlCol="0">
            <a:spAutoFit/>
          </a:bodyPr>
          <a:lstStyle/>
          <a:p>
            <a:pPr algn="just">
              <a:lnSpc>
                <a:spcPct val="150000"/>
              </a:lnSpc>
            </a:pPr>
            <a:r>
              <a:rPr lang="en-US" sz="1600" b="1" dirty="0">
                <a:latin typeface="Times New Roman" panose="02020603050405020304" pitchFamily="18" charset="0"/>
                <a:cs typeface="Times New Roman" panose="02020603050405020304" pitchFamily="18" charset="0"/>
              </a:rPr>
              <a:t>1st teaching technique: Clear lesson goals.</a:t>
            </a:r>
          </a:p>
          <a:p>
            <a:pPr algn="just">
              <a:lnSpc>
                <a:spcPct val="150000"/>
              </a:lnSpc>
            </a:pPr>
            <a:r>
              <a:rPr lang="en-US" sz="1400" dirty="0">
                <a:latin typeface="Times New Roman" panose="02020603050405020304" pitchFamily="18" charset="0"/>
                <a:cs typeface="Times New Roman" panose="02020603050405020304" pitchFamily="18" charset="0"/>
              </a:rPr>
              <a:t>If students know what the goals for teaching this particular literature excerpt/book are, they get “suspicious” of what to wait for, they try to find out where these meanings are hidden. This makes the whole effort more interesting.</a:t>
            </a:r>
            <a:endParaRPr lang="it-IT" sz="1400" dirty="0">
              <a:latin typeface="Times New Roman" panose="02020603050405020304" pitchFamily="18" charset="0"/>
              <a:cs typeface="Times New Roman" panose="02020603050405020304" pitchFamily="18" charset="0"/>
            </a:endParaRPr>
          </a:p>
          <a:p>
            <a:pPr algn="just">
              <a:lnSpc>
                <a:spcPct val="150000"/>
              </a:lnSpc>
            </a:pPr>
            <a:r>
              <a:rPr lang="en-US" sz="1400" dirty="0">
                <a:latin typeface="Times New Roman" panose="02020603050405020304" pitchFamily="18" charset="0"/>
                <a:cs typeface="Times New Roman" panose="02020603050405020304" pitchFamily="18" charset="0"/>
              </a:rPr>
              <a:t>They will answer the following question: Why did we choose this book?</a:t>
            </a:r>
            <a:endParaRPr lang="it-IT" sz="1400" dirty="0">
              <a:latin typeface="Times New Roman" panose="02020603050405020304" pitchFamily="18" charset="0"/>
              <a:cs typeface="Times New Roman" panose="02020603050405020304" pitchFamily="18" charset="0"/>
            </a:endParaRPr>
          </a:p>
          <a:p>
            <a:pPr algn="just">
              <a:lnSpc>
                <a:spcPct val="150000"/>
              </a:lnSpc>
            </a:pPr>
            <a:r>
              <a:rPr lang="en-US" sz="1400" b="1" dirty="0">
                <a:latin typeface="Times New Roman" panose="02020603050405020304" pitchFamily="18" charset="0"/>
                <a:cs typeface="Times New Roman" panose="02020603050405020304" pitchFamily="18" charset="0"/>
              </a:rPr>
              <a:t>  Possible answer: </a:t>
            </a:r>
            <a:r>
              <a:rPr lang="en-US" sz="1400" dirty="0">
                <a:latin typeface="Times New Roman" panose="02020603050405020304" pitchFamily="18" charset="0"/>
                <a:cs typeface="Times New Roman" panose="02020603050405020304" pitchFamily="18" charset="0"/>
              </a:rPr>
              <a:t>First of all, it’s one of the biggest value literature books ever written worldwide. Secondly, because it takes place in Thebes, the city we come from, the real place where the tragedy heroes lived in. If you visit our city, you can see the debris of Antigone’s tomb, Oedipus fountain and so on. Last but not least, because the play investigates more universal issues about humanity and has both ancient and modern aspects, a situation that presents unique opportunities and challenges for all readers.</a:t>
            </a:r>
            <a:endParaRPr lang="it-IT" sz="1400" dirty="0">
              <a:latin typeface="Times New Roman" panose="02020603050405020304" pitchFamily="18" charset="0"/>
              <a:cs typeface="Times New Roman" panose="02020603050405020304" pitchFamily="18" charset="0"/>
            </a:endParaRPr>
          </a:p>
          <a:p>
            <a:pPr algn="just">
              <a:lnSpc>
                <a:spcPct val="150000"/>
              </a:lnSpc>
            </a:pPr>
            <a:r>
              <a:rPr lang="en-US" sz="1400" b="1" dirty="0">
                <a:latin typeface="Times New Roman" panose="02020603050405020304" pitchFamily="18" charset="0"/>
                <a:cs typeface="Times New Roman" panose="02020603050405020304" pitchFamily="18" charset="0"/>
              </a:rPr>
              <a:t> </a:t>
            </a:r>
            <a:r>
              <a:rPr lang="en-US" sz="1600" b="1" dirty="0">
                <a:latin typeface="Times New Roman" panose="02020603050405020304" pitchFamily="18" charset="0"/>
                <a:cs typeface="Times New Roman" panose="02020603050405020304" pitchFamily="18" charset="0"/>
              </a:rPr>
              <a:t>2nd teaching technique: Show and tell.</a:t>
            </a:r>
            <a:endParaRPr lang="it-IT" sz="1600" b="1" dirty="0">
              <a:latin typeface="Times New Roman" panose="02020603050405020304" pitchFamily="18" charset="0"/>
              <a:cs typeface="Times New Roman" panose="02020603050405020304" pitchFamily="18" charset="0"/>
            </a:endParaRPr>
          </a:p>
          <a:p>
            <a:pPr algn="just">
              <a:lnSpc>
                <a:spcPct val="150000"/>
              </a:lnSpc>
            </a:pPr>
            <a:r>
              <a:rPr lang="en-US" sz="1400" b="1" dirty="0">
                <a:latin typeface="Times New Roman" panose="02020603050405020304" pitchFamily="18" charset="0"/>
                <a:cs typeface="Times New Roman" panose="02020603050405020304" pitchFamily="18" charset="0"/>
              </a:rPr>
              <a:t>Telling </a:t>
            </a:r>
            <a:r>
              <a:rPr lang="en-US" sz="1400" dirty="0">
                <a:latin typeface="Times New Roman" panose="02020603050405020304" pitchFamily="18" charset="0"/>
                <a:cs typeface="Times New Roman" panose="02020603050405020304" pitchFamily="18" charset="0"/>
              </a:rPr>
              <a:t>involves sharing information or knowledge with your students while </a:t>
            </a:r>
            <a:r>
              <a:rPr lang="en-US" sz="1400" b="1" dirty="0">
                <a:latin typeface="Times New Roman" panose="02020603050405020304" pitchFamily="18" charset="0"/>
                <a:cs typeface="Times New Roman" panose="02020603050405020304" pitchFamily="18" charset="0"/>
              </a:rPr>
              <a:t>showing </a:t>
            </a:r>
            <a:r>
              <a:rPr lang="en-US" sz="1400" dirty="0">
                <a:latin typeface="Times New Roman" panose="02020603050405020304" pitchFamily="18" charset="0"/>
                <a:cs typeface="Times New Roman" panose="02020603050405020304" pitchFamily="18" charset="0"/>
              </a:rPr>
              <a:t>involves modelling how to do something. In this case, showing can be done in an interesting and playful way. Mind maps are a very good idea for a “joyful” presentation.</a:t>
            </a:r>
            <a:endParaRPr lang="it-IT" sz="1400" dirty="0">
              <a:latin typeface="Times New Roman" panose="02020603050405020304" pitchFamily="18" charset="0"/>
              <a:cs typeface="Times New Roman" panose="02020603050405020304" pitchFamily="18" charset="0"/>
            </a:endParaRPr>
          </a:p>
          <a:p>
            <a:pPr algn="just">
              <a:lnSpc>
                <a:spcPct val="150000"/>
              </a:lnSpc>
            </a:pPr>
            <a:r>
              <a:rPr lang="en-US" sz="1400" i="1" dirty="0">
                <a:latin typeface="Times New Roman" panose="02020603050405020304" pitchFamily="18" charset="0"/>
                <a:cs typeface="Times New Roman" panose="02020603050405020304" pitchFamily="18" charset="0"/>
              </a:rPr>
              <a:t>First, students are given some general information about the historical background, the ancient theatre in Greece and the plot of this tragedy so as to help them understand. Then, you read all together the passage of the book and analyze it.</a:t>
            </a:r>
            <a:endParaRPr lang="it-IT" sz="1400" i="1" dirty="0">
              <a:latin typeface="Times New Roman" panose="02020603050405020304" pitchFamily="18" charset="0"/>
              <a:cs typeface="Times New Roman" panose="02020603050405020304" pitchFamily="18" charset="0"/>
            </a:endParaRPr>
          </a:p>
        </p:txBody>
      </p:sp>
      <p:sp>
        <p:nvSpPr>
          <p:cNvPr id="4" name="Footer Placeholder 3">
            <a:extLst>
              <a:ext uri="{FF2B5EF4-FFF2-40B4-BE49-F238E27FC236}">
                <a16:creationId xmlns:a16="http://schemas.microsoft.com/office/drawing/2014/main" id="{FC727499-6B84-44AD-8574-6A7BC2CC5341}"/>
              </a:ext>
            </a:extLst>
          </p:cNvPr>
          <p:cNvSpPr>
            <a:spLocks noGrp="1"/>
          </p:cNvSpPr>
          <p:nvPr>
            <p:ph type="ftr" sz="quarter" idx="11"/>
          </p:nvPr>
        </p:nvSpPr>
        <p:spPr/>
        <p:txBody>
          <a:bodyPr/>
          <a:lstStyle/>
          <a:p>
            <a:pPr algn="ctr"/>
            <a:r>
              <a:rPr lang="it-IT" dirty="0"/>
              <a:t>92</a:t>
            </a:r>
          </a:p>
        </p:txBody>
      </p:sp>
    </p:spTree>
    <p:extLst>
      <p:ext uri="{BB962C8B-B14F-4D97-AF65-F5344CB8AC3E}">
        <p14:creationId xmlns:p14="http://schemas.microsoft.com/office/powerpoint/2010/main" val="3324062101"/>
      </p:ext>
    </p:extLst>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spd="slow" advClick="0" advTm="8000"/>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331640" y="59594"/>
            <a:ext cx="7704856" cy="6193811"/>
          </a:xfrm>
          <a:prstGeom prst="rect">
            <a:avLst/>
          </a:prstGeom>
          <a:noFill/>
        </p:spPr>
        <p:txBody>
          <a:bodyPr wrap="square" rtlCol="0">
            <a:spAutoFit/>
          </a:bodyPr>
          <a:lstStyle/>
          <a:p>
            <a:pPr algn="just">
              <a:lnSpc>
                <a:spcPct val="150000"/>
              </a:lnSpc>
            </a:pPr>
            <a:r>
              <a:rPr lang="en-US" sz="1400" b="1" dirty="0">
                <a:latin typeface="Times New Roman" panose="02020603050405020304" pitchFamily="18" charset="0"/>
                <a:cs typeface="Times New Roman" panose="02020603050405020304" pitchFamily="18" charset="0"/>
              </a:rPr>
              <a:t>The historical background </a:t>
            </a:r>
            <a:endParaRPr lang="it-IT" sz="1400" b="1" dirty="0">
              <a:latin typeface="Times New Roman" panose="02020603050405020304" pitchFamily="18" charset="0"/>
              <a:cs typeface="Times New Roman" panose="02020603050405020304" pitchFamily="18" charset="0"/>
            </a:endParaRPr>
          </a:p>
          <a:p>
            <a:pPr algn="just">
              <a:lnSpc>
                <a:spcPct val="150000"/>
              </a:lnSpc>
            </a:pPr>
            <a:r>
              <a:rPr lang="en-US" sz="1400" dirty="0">
                <a:latin typeface="Times New Roman" panose="02020603050405020304" pitchFamily="18" charset="0"/>
                <a:cs typeface="Times New Roman" panose="02020603050405020304" pitchFamily="18" charset="0"/>
              </a:rPr>
              <a:t>The world we know as Ancient Greece is a diverse and complex place and has a long history ranging over millennia. ‘Greece’ comprised individual city-states (</a:t>
            </a:r>
            <a:r>
              <a:rPr lang="en-US" sz="1400" i="1" dirty="0">
                <a:latin typeface="Times New Roman" panose="02020603050405020304" pitchFamily="18" charset="0"/>
                <a:cs typeface="Times New Roman" panose="02020603050405020304" pitchFamily="18" charset="0"/>
              </a:rPr>
              <a:t>polis</a:t>
            </a:r>
            <a:r>
              <a:rPr lang="en-US" sz="1400" dirty="0">
                <a:latin typeface="Times New Roman" panose="02020603050405020304" pitchFamily="18" charset="0"/>
                <a:cs typeface="Times New Roman" panose="02020603050405020304" pitchFamily="18" charset="0"/>
              </a:rPr>
              <a:t>) which could band together in defense against a common enemy (as in the Persian Wars) or could be gathered together under the protection and power of another city-state (as with ‘imperial’ Athens). For the most part, though, city-states remained separate, often with their own cultural and political institutions.  Ancient Greek people were diverse in several ways—for example, regional dialects of Greek were spoken and written-and inhabited different areas of the ancient Mediterranean. In addition to mainland Greece and the Peloponnese, Greeks lived throughout the Aegean, along the coast of Asia Minor (modern day Turkey), colonized throughout the western Mediterranean, and had contact with other major civilizations. Perhaps most familiar to modern students of antiquity are the Greek gods and goddesses and the many myths and stories that trace their interaction with the human world. Although no Greek gods appear as characters in the </a:t>
            </a:r>
            <a:r>
              <a:rPr lang="en-US" sz="1400" i="1" dirty="0">
                <a:latin typeface="Times New Roman" panose="02020603050405020304" pitchFamily="18" charset="0"/>
                <a:cs typeface="Times New Roman" panose="02020603050405020304" pitchFamily="18" charset="0"/>
              </a:rPr>
              <a:t>Antigone</a:t>
            </a:r>
            <a:r>
              <a:rPr lang="en-US" sz="1400" dirty="0">
                <a:latin typeface="Times New Roman" panose="02020603050405020304" pitchFamily="18" charset="0"/>
                <a:cs typeface="Times New Roman" panose="02020603050405020304" pitchFamily="18" charset="0"/>
              </a:rPr>
              <a:t>, they fill the back-stories of Thebes, and Greek religious practices are fundamental to the action of the play. </a:t>
            </a:r>
            <a:endParaRPr lang="it-IT" sz="1400" dirty="0">
              <a:latin typeface="Times New Roman" panose="02020603050405020304" pitchFamily="18" charset="0"/>
              <a:cs typeface="Times New Roman" panose="02020603050405020304" pitchFamily="18" charset="0"/>
            </a:endParaRPr>
          </a:p>
          <a:p>
            <a:pPr algn="just">
              <a:lnSpc>
                <a:spcPct val="150000"/>
              </a:lnSpc>
            </a:pPr>
            <a:r>
              <a:rPr lang="en-US" sz="1400" b="1" dirty="0">
                <a:latin typeface="Times New Roman" panose="02020603050405020304" pitchFamily="18" charset="0"/>
                <a:cs typeface="Times New Roman" panose="02020603050405020304" pitchFamily="18" charset="0"/>
              </a:rPr>
              <a:t>The ancient Greek theatre</a:t>
            </a:r>
            <a:endParaRPr lang="it-IT" sz="1400" b="1" dirty="0">
              <a:latin typeface="Times New Roman" panose="02020603050405020304" pitchFamily="18" charset="0"/>
              <a:cs typeface="Times New Roman" panose="02020603050405020304" pitchFamily="18" charset="0"/>
            </a:endParaRPr>
          </a:p>
          <a:p>
            <a:pPr algn="just">
              <a:lnSpc>
                <a:spcPct val="150000"/>
              </a:lnSpc>
            </a:pPr>
            <a:r>
              <a:rPr lang="en-AU" sz="1400" dirty="0">
                <a:latin typeface="Times New Roman" panose="02020603050405020304" pitchFamily="18" charset="0"/>
                <a:cs typeface="Times New Roman" panose="02020603050405020304" pitchFamily="18" charset="0"/>
              </a:rPr>
              <a:t>In Ancient Greece, the theatre was a very important aspect of society. Crowds of 15,000 people would gather to see a play. Theatre was so important to the ancient Greeks that prisoners would be released from jail temporarily so they could attend. Every town had at least one theatre. </a:t>
            </a:r>
            <a:endParaRPr lang="it-IT" sz="1400" dirty="0">
              <a:latin typeface="Times New Roman" panose="02020603050405020304" pitchFamily="18" charset="0"/>
              <a:cs typeface="Times New Roman" panose="02020603050405020304" pitchFamily="18" charset="0"/>
            </a:endParaRPr>
          </a:p>
          <a:p>
            <a:pPr algn="just">
              <a:lnSpc>
                <a:spcPct val="150000"/>
              </a:lnSpc>
            </a:pPr>
            <a:r>
              <a:rPr lang="en-AU" sz="1400" dirty="0">
                <a:latin typeface="Times New Roman" panose="02020603050405020304" pitchFamily="18" charset="0"/>
                <a:cs typeface="Times New Roman" panose="02020603050405020304" pitchFamily="18" charset="0"/>
              </a:rPr>
              <a:t>The ancient Greeks held drama competitions with winners for playwriting and performing. These competitions were not only held in their own towns, but also in competition with other towns. </a:t>
            </a:r>
            <a:endParaRPr lang="it-IT" sz="1400" dirty="0">
              <a:latin typeface="Times New Roman" panose="02020603050405020304" pitchFamily="18" charset="0"/>
              <a:cs typeface="Times New Roman" panose="02020603050405020304" pitchFamily="18" charset="0"/>
            </a:endParaRPr>
          </a:p>
        </p:txBody>
      </p:sp>
      <p:sp>
        <p:nvSpPr>
          <p:cNvPr id="4" name="Footer Placeholder 3">
            <a:extLst>
              <a:ext uri="{FF2B5EF4-FFF2-40B4-BE49-F238E27FC236}">
                <a16:creationId xmlns:a16="http://schemas.microsoft.com/office/drawing/2014/main" id="{ECA43F7E-BE7B-4042-A87B-78E8E288A5D8}"/>
              </a:ext>
            </a:extLst>
          </p:cNvPr>
          <p:cNvSpPr>
            <a:spLocks noGrp="1"/>
          </p:cNvSpPr>
          <p:nvPr>
            <p:ph type="ftr" sz="quarter" idx="11"/>
          </p:nvPr>
        </p:nvSpPr>
        <p:spPr/>
        <p:txBody>
          <a:bodyPr/>
          <a:lstStyle/>
          <a:p>
            <a:pPr algn="ctr"/>
            <a:r>
              <a:rPr lang="it-IT" dirty="0"/>
              <a:t>93</a:t>
            </a:r>
          </a:p>
        </p:txBody>
      </p:sp>
    </p:spTree>
    <p:extLst>
      <p:ext uri="{BB962C8B-B14F-4D97-AF65-F5344CB8AC3E}">
        <p14:creationId xmlns:p14="http://schemas.microsoft.com/office/powerpoint/2010/main" val="316786270"/>
      </p:ext>
    </p:extLst>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spd="slow" advClick="0" advTm="8000"/>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610B3DC-D432-4072-8A16-13500C17F0A9}"/>
              </a:ext>
            </a:extLst>
          </p:cNvPr>
          <p:cNvSpPr/>
          <p:nvPr/>
        </p:nvSpPr>
        <p:spPr>
          <a:xfrm>
            <a:off x="1259632" y="95985"/>
            <a:ext cx="7748016" cy="5870646"/>
          </a:xfrm>
          <a:prstGeom prst="rect">
            <a:avLst/>
          </a:prstGeom>
        </p:spPr>
        <p:txBody>
          <a:bodyPr wrap="square">
            <a:spAutoFit/>
          </a:bodyPr>
          <a:lstStyle/>
          <a:p>
            <a:pPr algn="just">
              <a:lnSpc>
                <a:spcPct val="150000"/>
              </a:lnSpc>
            </a:pPr>
            <a:r>
              <a:rPr lang="en-AU" sz="1400" dirty="0">
                <a:latin typeface="Times New Roman" panose="02020603050405020304" pitchFamily="18" charset="0"/>
                <a:cs typeface="Times New Roman" panose="02020603050405020304" pitchFamily="18" charset="0"/>
              </a:rPr>
              <a:t>Large outdoor theatres were built on hillsides to accommodate the large number of people that attended. </a:t>
            </a:r>
            <a:endParaRPr lang="it-IT" sz="1400" dirty="0">
              <a:latin typeface="Times New Roman" panose="02020603050405020304" pitchFamily="18" charset="0"/>
              <a:cs typeface="Times New Roman" panose="02020603050405020304" pitchFamily="18" charset="0"/>
            </a:endParaRPr>
          </a:p>
          <a:p>
            <a:pPr algn="just">
              <a:lnSpc>
                <a:spcPct val="150000"/>
              </a:lnSpc>
            </a:pPr>
            <a:r>
              <a:rPr lang="en-US" sz="1400" dirty="0">
                <a:latin typeface="Times New Roman" panose="02020603050405020304" pitchFamily="18" charset="0"/>
                <a:cs typeface="Times New Roman" panose="02020603050405020304" pitchFamily="18" charset="0"/>
              </a:rPr>
              <a:t>Theatres were built on hillsides because it allowed the audience to see what was going on in the orchestra pit - the stage area.  </a:t>
            </a:r>
          </a:p>
          <a:p>
            <a:pPr algn="just">
              <a:lnSpc>
                <a:spcPct val="150000"/>
              </a:lnSpc>
            </a:pPr>
            <a:r>
              <a:rPr lang="en-US" sz="1400" dirty="0">
                <a:latin typeface="Times New Roman" panose="02020603050405020304" pitchFamily="18" charset="0"/>
                <a:cs typeface="Times New Roman" panose="02020603050405020304" pitchFamily="18" charset="0"/>
              </a:rPr>
              <a:t>The entire seating section was called the </a:t>
            </a:r>
            <a:r>
              <a:rPr lang="en-US" sz="1400" dirty="0" err="1">
                <a:latin typeface="Times New Roman" panose="02020603050405020304" pitchFamily="18" charset="0"/>
                <a:cs typeface="Times New Roman" panose="02020603050405020304" pitchFamily="18" charset="0"/>
              </a:rPr>
              <a:t>Theatron</a:t>
            </a:r>
            <a:r>
              <a:rPr lang="en-US" sz="1400" dirty="0">
                <a:latin typeface="Times New Roman" panose="02020603050405020304" pitchFamily="18" charset="0"/>
                <a:cs typeface="Times New Roman" panose="02020603050405020304" pitchFamily="18" charset="0"/>
              </a:rPr>
              <a:t>, which is the origin of our word theatre. Part of the reason plays were so important is that originally plays were performed to </a:t>
            </a:r>
            <a:r>
              <a:rPr lang="en-US" sz="1400" dirty="0" err="1">
                <a:latin typeface="Times New Roman" panose="02020603050405020304" pitchFamily="18" charset="0"/>
                <a:cs typeface="Times New Roman" panose="02020603050405020304" pitchFamily="18" charset="0"/>
              </a:rPr>
              <a:t>honour</a:t>
            </a:r>
            <a:r>
              <a:rPr lang="en-US" sz="1400" dirty="0">
                <a:latin typeface="Times New Roman" panose="02020603050405020304" pitchFamily="18" charset="0"/>
                <a:cs typeface="Times New Roman" panose="02020603050405020304" pitchFamily="18" charset="0"/>
              </a:rPr>
              <a:t> the God Dionysus. However, over time, many different gods got in the act especially the 12 Olympians - the major gods of ancient Greece. The Greeks were always weaving the gods into their theatre stories. Sophocles was the most famous ancient Greek playwright. He wrote 120 plays. However, there were many Greek playwrights because plays were so popular. </a:t>
            </a:r>
          </a:p>
          <a:p>
            <a:pPr algn="just">
              <a:lnSpc>
                <a:spcPct val="150000"/>
              </a:lnSpc>
            </a:pPr>
            <a:r>
              <a:rPr lang="en-US" sz="1400" b="1" dirty="0">
                <a:latin typeface="Times New Roman" panose="02020603050405020304" pitchFamily="18" charset="0"/>
                <a:cs typeface="Times New Roman" panose="02020603050405020304" pitchFamily="18" charset="0"/>
              </a:rPr>
              <a:t>Types of theatre plays</a:t>
            </a:r>
            <a:endParaRPr lang="it-IT" sz="1400" b="1" dirty="0">
              <a:latin typeface="Times New Roman" panose="02020603050405020304" pitchFamily="18" charset="0"/>
              <a:cs typeface="Times New Roman" panose="02020603050405020304" pitchFamily="18" charset="0"/>
            </a:endParaRPr>
          </a:p>
          <a:p>
            <a:pPr algn="just">
              <a:lnSpc>
                <a:spcPct val="150000"/>
              </a:lnSpc>
            </a:pPr>
            <a:r>
              <a:rPr lang="en-AU" sz="1400" dirty="0">
                <a:latin typeface="Times New Roman" panose="02020603050405020304" pitchFamily="18" charset="0"/>
                <a:cs typeface="Times New Roman" panose="02020603050405020304" pitchFamily="18" charset="0"/>
              </a:rPr>
              <a:t>There were three types of plays:</a:t>
            </a:r>
            <a:endParaRPr lang="it-IT" sz="1400" dirty="0">
              <a:latin typeface="Times New Roman" panose="02020603050405020304" pitchFamily="18" charset="0"/>
              <a:cs typeface="Times New Roman" panose="02020603050405020304" pitchFamily="18" charset="0"/>
            </a:endParaRPr>
          </a:p>
          <a:p>
            <a:pPr algn="just">
              <a:lnSpc>
                <a:spcPct val="150000"/>
              </a:lnSpc>
            </a:pPr>
            <a:r>
              <a:rPr lang="en-AU" sz="1400" b="1" dirty="0">
                <a:latin typeface="Times New Roman" panose="02020603050405020304" pitchFamily="18" charset="0"/>
                <a:cs typeface="Times New Roman" panose="02020603050405020304" pitchFamily="18" charset="0"/>
              </a:rPr>
              <a:t>1. Tragedies:</a:t>
            </a:r>
            <a:r>
              <a:rPr lang="en-AU" sz="1400" dirty="0">
                <a:latin typeface="Times New Roman" panose="02020603050405020304" pitchFamily="18" charset="0"/>
                <a:cs typeface="Times New Roman" panose="02020603050405020304" pitchFamily="18" charset="0"/>
              </a:rPr>
              <a:t> The first type they invented was the tragedy. In tragedies, one or more major characters always suffered a disastrous end.  </a:t>
            </a:r>
            <a:endParaRPr lang="it-IT" sz="1400" dirty="0">
              <a:latin typeface="Times New Roman" panose="02020603050405020304" pitchFamily="18" charset="0"/>
              <a:cs typeface="Times New Roman" panose="02020603050405020304" pitchFamily="18" charset="0"/>
            </a:endParaRPr>
          </a:p>
          <a:p>
            <a:pPr algn="just">
              <a:lnSpc>
                <a:spcPct val="150000"/>
              </a:lnSpc>
            </a:pPr>
            <a:r>
              <a:rPr lang="en-AU" sz="1400" b="1" i="1" dirty="0">
                <a:latin typeface="Times New Roman" panose="02020603050405020304" pitchFamily="18" charset="0"/>
                <a:cs typeface="Times New Roman" panose="02020603050405020304" pitchFamily="18" charset="0"/>
              </a:rPr>
              <a:t>2. </a:t>
            </a:r>
            <a:r>
              <a:rPr lang="en-AU" sz="1400" b="1" dirty="0">
                <a:latin typeface="Times New Roman" panose="02020603050405020304" pitchFamily="18" charset="0"/>
                <a:cs typeface="Times New Roman" panose="02020603050405020304" pitchFamily="18" charset="0"/>
              </a:rPr>
              <a:t>Comedies:</a:t>
            </a:r>
            <a:r>
              <a:rPr lang="en-AU" sz="1400" dirty="0">
                <a:latin typeface="Times New Roman" panose="02020603050405020304" pitchFamily="18" charset="0"/>
                <a:cs typeface="Times New Roman" panose="02020603050405020304" pitchFamily="18" charset="0"/>
              </a:rPr>
              <a:t> Comedies were invented next. In comedies, plays always had a happy end. The third type was the satire.  </a:t>
            </a:r>
            <a:endParaRPr lang="it-IT" sz="1400" dirty="0">
              <a:latin typeface="Times New Roman" panose="02020603050405020304" pitchFamily="18" charset="0"/>
              <a:cs typeface="Times New Roman" panose="02020603050405020304" pitchFamily="18" charset="0"/>
            </a:endParaRPr>
          </a:p>
          <a:p>
            <a:pPr algn="just">
              <a:lnSpc>
                <a:spcPct val="150000"/>
              </a:lnSpc>
            </a:pPr>
            <a:r>
              <a:rPr lang="en-AU" sz="1400" b="1" dirty="0">
                <a:latin typeface="Times New Roman" panose="02020603050405020304" pitchFamily="18" charset="0"/>
                <a:cs typeface="Times New Roman" panose="02020603050405020304" pitchFamily="18" charset="0"/>
              </a:rPr>
              <a:t>3. Satires:</a:t>
            </a:r>
            <a:r>
              <a:rPr lang="en-AU" sz="1400" dirty="0">
                <a:latin typeface="Times New Roman" panose="02020603050405020304" pitchFamily="18" charset="0"/>
                <a:cs typeface="Times New Roman" panose="02020603050405020304" pitchFamily="18" charset="0"/>
              </a:rPr>
              <a:t> Satires were plays that made fun of mortal legends and of real people. In ancient Greece, you did not poke fun at the gods - not in a play, not in real life, not ever. But you could poke fun at your leaders. And that was uniquely Greek. </a:t>
            </a:r>
            <a:endParaRPr lang="it-IT" sz="1400" dirty="0">
              <a:latin typeface="Times New Roman" panose="02020603050405020304" pitchFamily="18" charset="0"/>
              <a:cs typeface="Times New Roman" panose="02020603050405020304" pitchFamily="18" charset="0"/>
            </a:endParaRPr>
          </a:p>
        </p:txBody>
      </p:sp>
      <p:sp>
        <p:nvSpPr>
          <p:cNvPr id="4" name="Footer Placeholder 3">
            <a:extLst>
              <a:ext uri="{FF2B5EF4-FFF2-40B4-BE49-F238E27FC236}">
                <a16:creationId xmlns:a16="http://schemas.microsoft.com/office/drawing/2014/main" id="{2706D7BA-76C1-4B5B-8734-A8DAA474B950}"/>
              </a:ext>
            </a:extLst>
          </p:cNvPr>
          <p:cNvSpPr>
            <a:spLocks noGrp="1"/>
          </p:cNvSpPr>
          <p:nvPr>
            <p:ph type="ftr" sz="quarter" idx="11"/>
          </p:nvPr>
        </p:nvSpPr>
        <p:spPr/>
        <p:txBody>
          <a:bodyPr/>
          <a:lstStyle/>
          <a:p>
            <a:pPr algn="ctr"/>
            <a:r>
              <a:rPr lang="it-IT" dirty="0"/>
              <a:t>94</a:t>
            </a:r>
          </a:p>
        </p:txBody>
      </p:sp>
    </p:spTree>
    <p:extLst>
      <p:ext uri="{BB962C8B-B14F-4D97-AF65-F5344CB8AC3E}">
        <p14:creationId xmlns:p14="http://schemas.microsoft.com/office/powerpoint/2010/main" val="1917934582"/>
      </p:ext>
    </p:extLst>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spd="slow" advClick="0" advTm="8000"/>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403648" y="116632"/>
            <a:ext cx="7635713" cy="6516977"/>
          </a:xfrm>
          <a:prstGeom prst="rect">
            <a:avLst/>
          </a:prstGeom>
          <a:noFill/>
        </p:spPr>
        <p:txBody>
          <a:bodyPr wrap="square" rtlCol="0">
            <a:spAutoFit/>
          </a:bodyPr>
          <a:lstStyle/>
          <a:p>
            <a:pPr algn="just">
              <a:lnSpc>
                <a:spcPct val="150000"/>
              </a:lnSpc>
            </a:pPr>
            <a:r>
              <a:rPr lang="en-AU" sz="1400" dirty="0">
                <a:latin typeface="Times New Roman" panose="02020603050405020304" pitchFamily="18" charset="0"/>
                <a:cs typeface="Times New Roman" panose="02020603050405020304" pitchFamily="18" charset="0"/>
              </a:rPr>
              <a:t>Satires in ancient Greece were often political in nature, and could indeed affect people's opinions about current events.  </a:t>
            </a:r>
            <a:r>
              <a:rPr lang="en-AU" sz="1400" b="1" dirty="0">
                <a:latin typeface="Times New Roman" panose="02020603050405020304" pitchFamily="18" charset="0"/>
                <a:cs typeface="Times New Roman" panose="02020603050405020304" pitchFamily="18" charset="0"/>
              </a:rPr>
              <a:t>Greek theatres</a:t>
            </a:r>
            <a:endParaRPr lang="it-IT" sz="1400" b="1" dirty="0">
              <a:latin typeface="Times New Roman" panose="02020603050405020304" pitchFamily="18" charset="0"/>
              <a:cs typeface="Times New Roman" panose="02020603050405020304" pitchFamily="18" charset="0"/>
            </a:endParaRPr>
          </a:p>
          <a:p>
            <a:pPr algn="just">
              <a:lnSpc>
                <a:spcPct val="150000"/>
              </a:lnSpc>
            </a:pPr>
            <a:r>
              <a:rPr lang="en-GB" sz="1400" dirty="0">
                <a:latin typeface="Times New Roman" panose="02020603050405020304" pitchFamily="18" charset="0"/>
                <a:cs typeface="Times New Roman" panose="02020603050405020304" pitchFamily="18" charset="0"/>
              </a:rPr>
              <a:t>Greek theatres were large and semi-circular, with rows of tiered seating.</a:t>
            </a:r>
            <a:endParaRPr lang="it-IT" sz="1400" dirty="0">
              <a:latin typeface="Times New Roman" panose="02020603050405020304" pitchFamily="18" charset="0"/>
              <a:cs typeface="Times New Roman" panose="02020603050405020304" pitchFamily="18" charset="0"/>
            </a:endParaRPr>
          </a:p>
          <a:p>
            <a:pPr algn="just">
              <a:lnSpc>
                <a:spcPct val="150000"/>
              </a:lnSpc>
            </a:pPr>
            <a:r>
              <a:rPr lang="en-GB" sz="1400" dirty="0">
                <a:latin typeface="Times New Roman" panose="02020603050405020304" pitchFamily="18" charset="0"/>
                <a:cs typeface="Times New Roman" panose="02020603050405020304" pitchFamily="18" charset="0"/>
              </a:rPr>
              <a:t>The centre was circular with an altar dedicated to Dionysus.</a:t>
            </a:r>
            <a:endParaRPr lang="en-US" sz="1400" dirty="0">
              <a:latin typeface="Times New Roman" panose="02020603050405020304" pitchFamily="18" charset="0"/>
              <a:cs typeface="Times New Roman" panose="02020603050405020304" pitchFamily="18" charset="0"/>
            </a:endParaRPr>
          </a:p>
          <a:p>
            <a:pPr algn="just">
              <a:lnSpc>
                <a:spcPct val="150000"/>
              </a:lnSpc>
            </a:pPr>
            <a:r>
              <a:rPr lang="en-GB" sz="1400" dirty="0">
                <a:latin typeface="Times New Roman" panose="02020603050405020304" pitchFamily="18" charset="0"/>
                <a:cs typeface="Times New Roman" panose="02020603050405020304" pitchFamily="18" charset="0"/>
              </a:rPr>
              <a:t>The stage was raised within the circle – this shape made sure all the audience could see and helped amplify the sound.</a:t>
            </a:r>
            <a:r>
              <a:rPr lang="it-IT" sz="1400" dirty="0">
                <a:latin typeface="Times New Roman" panose="02020603050405020304" pitchFamily="18" charset="0"/>
                <a:cs typeface="Times New Roman" panose="02020603050405020304" pitchFamily="18" charset="0"/>
              </a:rPr>
              <a:t> </a:t>
            </a:r>
            <a:r>
              <a:rPr lang="en-GB" sz="1400" dirty="0">
                <a:latin typeface="Times New Roman" panose="02020603050405020304" pitchFamily="18" charset="0"/>
                <a:cs typeface="Times New Roman" panose="02020603050405020304" pitchFamily="18" charset="0"/>
              </a:rPr>
              <a:t>Very important visitors would sit in the front seats.</a:t>
            </a:r>
            <a:endParaRPr lang="en-AU" sz="1400" b="1" u="sng" dirty="0">
              <a:latin typeface="Times New Roman" panose="02020603050405020304" pitchFamily="18" charset="0"/>
              <a:cs typeface="Times New Roman" panose="02020603050405020304" pitchFamily="18" charset="0"/>
            </a:endParaRPr>
          </a:p>
          <a:p>
            <a:pPr algn="just">
              <a:lnSpc>
                <a:spcPct val="150000"/>
              </a:lnSpc>
            </a:pPr>
            <a:r>
              <a:rPr lang="en-AU" sz="1400" b="1" dirty="0">
                <a:latin typeface="Times New Roman" panose="02020603050405020304" pitchFamily="18" charset="0"/>
                <a:cs typeface="Times New Roman" panose="02020603050405020304" pitchFamily="18" charset="0"/>
              </a:rPr>
              <a:t>The plays</a:t>
            </a:r>
            <a:endParaRPr lang="it-IT" sz="1400" b="1" dirty="0">
              <a:latin typeface="Times New Roman" panose="02020603050405020304" pitchFamily="18" charset="0"/>
              <a:cs typeface="Times New Roman" panose="02020603050405020304" pitchFamily="18" charset="0"/>
            </a:endParaRPr>
          </a:p>
          <a:p>
            <a:pPr lvl="0" algn="just">
              <a:lnSpc>
                <a:spcPct val="150000"/>
              </a:lnSpc>
            </a:pPr>
            <a:r>
              <a:rPr lang="en-GB" sz="1400" dirty="0">
                <a:latin typeface="Times New Roman" panose="02020603050405020304" pitchFamily="18" charset="0"/>
                <a:cs typeface="Times New Roman" panose="02020603050405020304" pitchFamily="18" charset="0"/>
              </a:rPr>
              <a:t>-Women could attend the plays, but all the actors were men (even playing the parts of women!).</a:t>
            </a:r>
            <a:endParaRPr lang="it-IT" sz="1400" dirty="0">
              <a:latin typeface="Times New Roman" panose="02020603050405020304" pitchFamily="18" charset="0"/>
              <a:cs typeface="Times New Roman" panose="02020603050405020304" pitchFamily="18" charset="0"/>
            </a:endParaRPr>
          </a:p>
          <a:p>
            <a:pPr lvl="0" algn="just">
              <a:lnSpc>
                <a:spcPct val="150000"/>
              </a:lnSpc>
            </a:pPr>
            <a:r>
              <a:rPr lang="en-GB" sz="1400" dirty="0">
                <a:latin typeface="Times New Roman" panose="02020603050405020304" pitchFamily="18" charset="0"/>
                <a:cs typeface="Times New Roman" panose="02020603050405020304" pitchFamily="18" charset="0"/>
              </a:rPr>
              <a:t>-Some famous playwrights include: Aeschylus, Sophocles and Euripides (who wrote tragedies) and Aristophanes (who wrote comedies).</a:t>
            </a:r>
            <a:endParaRPr lang="it-IT" sz="1400" dirty="0">
              <a:latin typeface="Times New Roman" panose="02020603050405020304" pitchFamily="18" charset="0"/>
              <a:cs typeface="Times New Roman" panose="02020603050405020304" pitchFamily="18" charset="0"/>
            </a:endParaRPr>
          </a:p>
          <a:p>
            <a:pPr algn="just">
              <a:lnSpc>
                <a:spcPct val="150000"/>
              </a:lnSpc>
            </a:pPr>
            <a:r>
              <a:rPr lang="en-GB" sz="1400" b="1" dirty="0">
                <a:latin typeface="Times New Roman" panose="02020603050405020304" pitchFamily="18" charset="0"/>
                <a:cs typeface="Times New Roman" panose="02020603050405020304" pitchFamily="18" charset="0"/>
              </a:rPr>
              <a:t>The audience</a:t>
            </a:r>
            <a:endParaRPr lang="it-IT" sz="1400" b="1" dirty="0">
              <a:latin typeface="Times New Roman" panose="02020603050405020304" pitchFamily="18" charset="0"/>
              <a:cs typeface="Times New Roman" panose="02020603050405020304" pitchFamily="18" charset="0"/>
            </a:endParaRPr>
          </a:p>
          <a:p>
            <a:pPr lvl="0" algn="just">
              <a:lnSpc>
                <a:spcPct val="150000"/>
              </a:lnSpc>
            </a:pPr>
            <a:r>
              <a:rPr lang="en-GB" sz="1400" dirty="0">
                <a:latin typeface="Times New Roman" panose="02020603050405020304" pitchFamily="18" charset="0"/>
                <a:cs typeface="Times New Roman" panose="02020603050405020304" pitchFamily="18" charset="0"/>
              </a:rPr>
              <a:t>-The audience would throw food and a stone if they thought the acting wasn’t good enough!</a:t>
            </a:r>
            <a:endParaRPr lang="it-IT" sz="1400" dirty="0">
              <a:latin typeface="Times New Roman" panose="02020603050405020304" pitchFamily="18" charset="0"/>
              <a:cs typeface="Times New Roman" panose="02020603050405020304" pitchFamily="18" charset="0"/>
            </a:endParaRPr>
          </a:p>
          <a:p>
            <a:pPr lvl="0" algn="just">
              <a:lnSpc>
                <a:spcPct val="150000"/>
              </a:lnSpc>
            </a:pPr>
            <a:r>
              <a:rPr lang="en-GB" sz="1400" dirty="0">
                <a:latin typeface="Times New Roman" panose="02020603050405020304" pitchFamily="18" charset="0"/>
                <a:cs typeface="Times New Roman" panose="02020603050405020304" pitchFamily="18" charset="0"/>
              </a:rPr>
              <a:t>-The actors wore masks, bright colours for comedies and dark colours for tragedies.</a:t>
            </a:r>
            <a:endParaRPr lang="it-IT" sz="1400" dirty="0">
              <a:latin typeface="Times New Roman" panose="02020603050405020304" pitchFamily="18" charset="0"/>
              <a:cs typeface="Times New Roman" panose="02020603050405020304" pitchFamily="18" charset="0"/>
            </a:endParaRPr>
          </a:p>
          <a:p>
            <a:pPr lvl="0" algn="just">
              <a:lnSpc>
                <a:spcPct val="150000"/>
              </a:lnSpc>
            </a:pPr>
            <a:r>
              <a:rPr lang="en-GB" sz="1400" dirty="0">
                <a:latin typeface="Times New Roman" panose="02020603050405020304" pitchFamily="18" charset="0"/>
                <a:cs typeface="Times New Roman" panose="02020603050405020304" pitchFamily="18" charset="0"/>
              </a:rPr>
              <a:t>-You could see if someone was happy or sad by the shape of their mask.</a:t>
            </a:r>
            <a:endParaRPr lang="it-IT" sz="1400" dirty="0">
              <a:latin typeface="Times New Roman" panose="02020603050405020304" pitchFamily="18" charset="0"/>
              <a:cs typeface="Times New Roman" panose="02020603050405020304" pitchFamily="18" charset="0"/>
            </a:endParaRPr>
          </a:p>
          <a:p>
            <a:pPr lvl="0" algn="just">
              <a:lnSpc>
                <a:spcPct val="150000"/>
              </a:lnSpc>
            </a:pPr>
            <a:r>
              <a:rPr lang="en-GB" sz="1400" dirty="0">
                <a:latin typeface="Times New Roman" panose="02020603050405020304" pitchFamily="18" charset="0"/>
                <a:cs typeface="Times New Roman" panose="02020603050405020304" pitchFamily="18" charset="0"/>
              </a:rPr>
              <a:t>-The masks were made from fabric, stiffened with plaster.</a:t>
            </a:r>
            <a:endParaRPr lang="it-IT" sz="1400" dirty="0">
              <a:latin typeface="Times New Roman" panose="02020603050405020304" pitchFamily="18" charset="0"/>
              <a:cs typeface="Times New Roman" panose="02020603050405020304" pitchFamily="18" charset="0"/>
            </a:endParaRPr>
          </a:p>
          <a:p>
            <a:pPr algn="just">
              <a:lnSpc>
                <a:spcPct val="150000"/>
              </a:lnSpc>
            </a:pPr>
            <a:r>
              <a:rPr lang="en-US" sz="1400" b="1" dirty="0">
                <a:latin typeface="Times New Roman" panose="02020603050405020304" pitchFamily="18" charset="0"/>
                <a:cs typeface="Times New Roman" panose="02020603050405020304" pitchFamily="18" charset="0"/>
              </a:rPr>
              <a:t>The basic traits of Greek Tragedies</a:t>
            </a:r>
            <a:endParaRPr lang="it-IT" sz="1400" b="1" dirty="0">
              <a:latin typeface="Times New Roman" panose="02020603050405020304" pitchFamily="18" charset="0"/>
              <a:cs typeface="Times New Roman" panose="02020603050405020304" pitchFamily="18" charset="0"/>
            </a:endParaRPr>
          </a:p>
          <a:p>
            <a:pPr lvl="0" algn="just">
              <a:lnSpc>
                <a:spcPct val="150000"/>
              </a:lnSpc>
            </a:pPr>
            <a:r>
              <a:rPr lang="en-US" sz="1400" dirty="0">
                <a:latin typeface="Times New Roman" panose="02020603050405020304" pitchFamily="18" charset="0"/>
                <a:cs typeface="Times New Roman" panose="02020603050405020304" pitchFamily="18" charset="0"/>
              </a:rPr>
              <a:t>-Late point of attack </a:t>
            </a:r>
            <a:endParaRPr lang="it-IT" sz="1400" dirty="0">
              <a:latin typeface="Times New Roman" panose="02020603050405020304" pitchFamily="18" charset="0"/>
              <a:cs typeface="Times New Roman" panose="02020603050405020304" pitchFamily="18" charset="0"/>
            </a:endParaRPr>
          </a:p>
          <a:p>
            <a:pPr lvl="0" algn="just">
              <a:lnSpc>
                <a:spcPct val="150000"/>
              </a:lnSpc>
            </a:pPr>
            <a:r>
              <a:rPr lang="en-US" sz="1400" dirty="0">
                <a:latin typeface="Times New Roman" panose="02020603050405020304" pitchFamily="18" charset="0"/>
                <a:cs typeface="Times New Roman" panose="02020603050405020304" pitchFamily="18" charset="0"/>
              </a:rPr>
              <a:t>-Violence and death offstage</a:t>
            </a:r>
            <a:endParaRPr lang="it-IT" sz="1400" dirty="0">
              <a:latin typeface="Times New Roman" panose="02020603050405020304" pitchFamily="18" charset="0"/>
              <a:cs typeface="Times New Roman" panose="02020603050405020304" pitchFamily="18" charset="0"/>
            </a:endParaRPr>
          </a:p>
          <a:p>
            <a:pPr lvl="0" algn="just">
              <a:lnSpc>
                <a:spcPct val="150000"/>
              </a:lnSpc>
            </a:pPr>
            <a:r>
              <a:rPr lang="en-US" sz="1400" dirty="0">
                <a:latin typeface="Times New Roman" panose="02020603050405020304" pitchFamily="18" charset="0"/>
                <a:cs typeface="Times New Roman" panose="02020603050405020304" pitchFamily="18" charset="0"/>
              </a:rPr>
              <a:t>-Frequent use of messengers to relate information </a:t>
            </a:r>
            <a:endParaRPr lang="it-IT" sz="1400" dirty="0">
              <a:latin typeface="Times New Roman" panose="02020603050405020304" pitchFamily="18" charset="0"/>
              <a:cs typeface="Times New Roman" panose="02020603050405020304" pitchFamily="18" charset="0"/>
            </a:endParaRPr>
          </a:p>
          <a:p>
            <a:pPr lvl="0" algn="just">
              <a:lnSpc>
                <a:spcPct val="150000"/>
              </a:lnSpc>
            </a:pPr>
            <a:endParaRPr lang="it-IT" sz="1400" dirty="0">
              <a:latin typeface="Times New Roman" panose="02020603050405020304" pitchFamily="18" charset="0"/>
              <a:cs typeface="Times New Roman" panose="02020603050405020304" pitchFamily="18" charset="0"/>
            </a:endParaRPr>
          </a:p>
        </p:txBody>
      </p:sp>
      <p:sp>
        <p:nvSpPr>
          <p:cNvPr id="4" name="Footer Placeholder 3">
            <a:extLst>
              <a:ext uri="{FF2B5EF4-FFF2-40B4-BE49-F238E27FC236}">
                <a16:creationId xmlns:a16="http://schemas.microsoft.com/office/drawing/2014/main" id="{9D21A705-E0B1-46A7-A87C-0878CA43387A}"/>
              </a:ext>
            </a:extLst>
          </p:cNvPr>
          <p:cNvSpPr>
            <a:spLocks noGrp="1"/>
          </p:cNvSpPr>
          <p:nvPr>
            <p:ph type="ftr" sz="quarter" idx="11"/>
          </p:nvPr>
        </p:nvSpPr>
        <p:spPr/>
        <p:txBody>
          <a:bodyPr/>
          <a:lstStyle/>
          <a:p>
            <a:pPr algn="ctr"/>
            <a:r>
              <a:rPr lang="it-IT" dirty="0"/>
              <a:t>95</a:t>
            </a:r>
          </a:p>
        </p:txBody>
      </p:sp>
    </p:spTree>
    <p:extLst>
      <p:ext uri="{BB962C8B-B14F-4D97-AF65-F5344CB8AC3E}">
        <p14:creationId xmlns:p14="http://schemas.microsoft.com/office/powerpoint/2010/main" val="1585385253"/>
      </p:ext>
    </p:extLst>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spd="slow" advClick="0" advTm="8000"/>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403648" y="88169"/>
            <a:ext cx="7632848" cy="6193811"/>
          </a:xfrm>
          <a:prstGeom prst="rect">
            <a:avLst/>
          </a:prstGeom>
          <a:noFill/>
        </p:spPr>
        <p:txBody>
          <a:bodyPr wrap="square" rtlCol="0">
            <a:spAutoFit/>
          </a:bodyPr>
          <a:lstStyle/>
          <a:p>
            <a:pPr algn="just">
              <a:lnSpc>
                <a:spcPct val="150000"/>
              </a:lnSpc>
            </a:pPr>
            <a:r>
              <a:rPr lang="en-US" sz="1400" dirty="0">
                <a:latin typeface="Times New Roman" panose="02020603050405020304" pitchFamily="18" charset="0"/>
                <a:cs typeface="Times New Roman" panose="02020603050405020304" pitchFamily="18" charset="0"/>
              </a:rPr>
              <a:t>-Stories based on myth or history, but varied interpretations of events </a:t>
            </a:r>
            <a:endParaRPr lang="it-IT" sz="1400" dirty="0">
              <a:latin typeface="Times New Roman" panose="02020603050405020304" pitchFamily="18" charset="0"/>
              <a:cs typeface="Times New Roman" panose="02020603050405020304" pitchFamily="18" charset="0"/>
            </a:endParaRPr>
          </a:p>
          <a:p>
            <a:pPr lvl="0" algn="just">
              <a:lnSpc>
                <a:spcPct val="150000"/>
              </a:lnSpc>
            </a:pPr>
            <a:r>
              <a:rPr lang="en-US" sz="1400" dirty="0">
                <a:latin typeface="Times New Roman" panose="02020603050405020304" pitchFamily="18" charset="0"/>
                <a:cs typeface="Times New Roman" panose="02020603050405020304" pitchFamily="18" charset="0"/>
              </a:rPr>
              <a:t>-Usually continuous time of action </a:t>
            </a:r>
            <a:endParaRPr lang="it-IT" sz="1400" dirty="0">
              <a:latin typeface="Times New Roman" panose="02020603050405020304" pitchFamily="18" charset="0"/>
              <a:cs typeface="Times New Roman" panose="02020603050405020304" pitchFamily="18" charset="0"/>
            </a:endParaRPr>
          </a:p>
          <a:p>
            <a:pPr lvl="0" algn="just">
              <a:lnSpc>
                <a:spcPct val="150000"/>
              </a:lnSpc>
            </a:pPr>
            <a:r>
              <a:rPr lang="en-US" sz="1400" dirty="0">
                <a:latin typeface="Times New Roman" panose="02020603050405020304" pitchFamily="18" charset="0"/>
                <a:cs typeface="Times New Roman" panose="02020603050405020304" pitchFamily="18" charset="0"/>
              </a:rPr>
              <a:t>-Usually single place </a:t>
            </a:r>
            <a:endParaRPr lang="it-IT" sz="1400" dirty="0">
              <a:latin typeface="Times New Roman" panose="02020603050405020304" pitchFamily="18" charset="0"/>
              <a:cs typeface="Times New Roman" panose="02020603050405020304" pitchFamily="18" charset="0"/>
            </a:endParaRPr>
          </a:p>
          <a:p>
            <a:pPr lvl="0" algn="just">
              <a:lnSpc>
                <a:spcPct val="150000"/>
              </a:lnSpc>
            </a:pPr>
            <a:r>
              <a:rPr lang="en-US" sz="1400" dirty="0">
                <a:latin typeface="Times New Roman" panose="02020603050405020304" pitchFamily="18" charset="0"/>
                <a:cs typeface="Times New Roman" panose="02020603050405020304" pitchFamily="18" charset="0"/>
              </a:rPr>
              <a:t>-Focus on psychological /ethical attributes of characters, rather than physical and sociological.</a:t>
            </a:r>
            <a:endParaRPr lang="it-IT" sz="1400" dirty="0">
              <a:latin typeface="Times New Roman" panose="02020603050405020304" pitchFamily="18" charset="0"/>
              <a:cs typeface="Times New Roman" panose="02020603050405020304" pitchFamily="18" charset="0"/>
            </a:endParaRPr>
          </a:p>
          <a:p>
            <a:pPr lvl="0" algn="just">
              <a:lnSpc>
                <a:spcPct val="150000"/>
              </a:lnSpc>
            </a:pPr>
            <a:r>
              <a:rPr lang="en-US" sz="1400" dirty="0">
                <a:latin typeface="Times New Roman" panose="02020603050405020304" pitchFamily="18" charset="0"/>
                <a:cs typeface="Times New Roman" panose="02020603050405020304" pitchFamily="18" charset="0"/>
              </a:rPr>
              <a:t>-The protagonist commits terrible crime, he is foolish and arrogant and when he realizes his error the world crumbles around him </a:t>
            </a:r>
            <a:endParaRPr lang="it-IT" sz="1400" dirty="0">
              <a:latin typeface="Times New Roman" panose="02020603050405020304" pitchFamily="18" charset="0"/>
              <a:cs typeface="Times New Roman" panose="02020603050405020304" pitchFamily="18" charset="0"/>
            </a:endParaRPr>
          </a:p>
          <a:p>
            <a:pPr algn="just">
              <a:lnSpc>
                <a:spcPct val="150000"/>
              </a:lnSpc>
            </a:pPr>
            <a:r>
              <a:rPr lang="en-US" sz="1400" dirty="0">
                <a:latin typeface="Times New Roman" panose="02020603050405020304" pitchFamily="18" charset="0"/>
                <a:cs typeface="Times New Roman" panose="02020603050405020304" pitchFamily="18" charset="0"/>
              </a:rPr>
              <a:t>-The topics of Greek tragedies are Love, loss, pride, abuse of power and fraught relationships between men and gods.</a:t>
            </a:r>
            <a:endParaRPr lang="en-GB" sz="1400" b="1" u="sng" dirty="0">
              <a:latin typeface="Times New Roman" panose="02020603050405020304" pitchFamily="18" charset="0"/>
              <a:cs typeface="Times New Roman" panose="02020603050405020304" pitchFamily="18" charset="0"/>
            </a:endParaRPr>
          </a:p>
          <a:p>
            <a:pPr algn="just">
              <a:lnSpc>
                <a:spcPct val="150000"/>
              </a:lnSpc>
            </a:pPr>
            <a:r>
              <a:rPr lang="en-GB" sz="1400" b="1" dirty="0">
                <a:latin typeface="Times New Roman" panose="02020603050405020304" pitchFamily="18" charset="0"/>
                <a:cs typeface="Times New Roman" panose="02020603050405020304" pitchFamily="18" charset="0"/>
              </a:rPr>
              <a:t>The Structure of Greek Tragedy</a:t>
            </a:r>
            <a:endParaRPr lang="it-IT" sz="1400" dirty="0">
              <a:latin typeface="Times New Roman" panose="02020603050405020304" pitchFamily="18" charset="0"/>
              <a:cs typeface="Times New Roman" panose="02020603050405020304" pitchFamily="18" charset="0"/>
            </a:endParaRPr>
          </a:p>
          <a:p>
            <a:pPr lvl="0" algn="just">
              <a:lnSpc>
                <a:spcPct val="150000"/>
              </a:lnSpc>
            </a:pPr>
            <a:r>
              <a:rPr lang="en-US" sz="1400" b="1" dirty="0">
                <a:latin typeface="Times New Roman" panose="02020603050405020304" pitchFamily="18" charset="0"/>
                <a:cs typeface="Times New Roman" panose="02020603050405020304" pitchFamily="18" charset="0"/>
              </a:rPr>
              <a:t>-Prologue</a:t>
            </a:r>
            <a:r>
              <a:rPr lang="en-US" sz="1400" dirty="0">
                <a:latin typeface="Times New Roman" panose="02020603050405020304" pitchFamily="18" charset="0"/>
                <a:cs typeface="Times New Roman" panose="02020603050405020304" pitchFamily="18" charset="0"/>
              </a:rPr>
              <a:t>, which described the situation and set the scene </a:t>
            </a:r>
            <a:endParaRPr lang="it-IT" sz="1400" dirty="0">
              <a:latin typeface="Times New Roman" panose="02020603050405020304" pitchFamily="18" charset="0"/>
              <a:cs typeface="Times New Roman" panose="02020603050405020304" pitchFamily="18" charset="0"/>
            </a:endParaRPr>
          </a:p>
          <a:p>
            <a:pPr lvl="0" algn="just">
              <a:lnSpc>
                <a:spcPct val="150000"/>
              </a:lnSpc>
            </a:pPr>
            <a:r>
              <a:rPr lang="en-US" sz="1400" b="1" dirty="0">
                <a:latin typeface="Times New Roman" panose="02020603050405020304" pitchFamily="18" charset="0"/>
                <a:cs typeface="Times New Roman" panose="02020603050405020304" pitchFamily="18" charset="0"/>
              </a:rPr>
              <a:t>-</a:t>
            </a:r>
            <a:r>
              <a:rPr lang="en-US" sz="1400" b="1" dirty="0" err="1">
                <a:latin typeface="Times New Roman" panose="02020603050405020304" pitchFamily="18" charset="0"/>
                <a:cs typeface="Times New Roman" panose="02020603050405020304" pitchFamily="18" charset="0"/>
              </a:rPr>
              <a:t>Parados</a:t>
            </a:r>
            <a:r>
              <a:rPr lang="en-US" sz="1400" dirty="0">
                <a:latin typeface="Times New Roman" panose="02020603050405020304" pitchFamily="18" charset="0"/>
                <a:cs typeface="Times New Roman" panose="02020603050405020304" pitchFamily="18" charset="0"/>
              </a:rPr>
              <a:t>, an ode sung by the chorus as it made its entrance </a:t>
            </a:r>
            <a:endParaRPr lang="it-IT" sz="1400" dirty="0">
              <a:latin typeface="Times New Roman" panose="02020603050405020304" pitchFamily="18" charset="0"/>
              <a:cs typeface="Times New Roman" panose="02020603050405020304" pitchFamily="18" charset="0"/>
            </a:endParaRPr>
          </a:p>
          <a:p>
            <a:pPr lvl="0" algn="just">
              <a:lnSpc>
                <a:spcPct val="150000"/>
              </a:lnSpc>
            </a:pPr>
            <a:r>
              <a:rPr lang="en-US" sz="1400" dirty="0">
                <a:latin typeface="Times New Roman" panose="02020603050405020304" pitchFamily="18" charset="0"/>
                <a:cs typeface="Times New Roman" panose="02020603050405020304" pitchFamily="18" charset="0"/>
              </a:rPr>
              <a:t>Five dramatic scenes, each followed by a </a:t>
            </a:r>
            <a:r>
              <a:rPr lang="en-US" sz="1400" dirty="0" err="1">
                <a:latin typeface="Times New Roman" panose="02020603050405020304" pitchFamily="18" charset="0"/>
                <a:cs typeface="Times New Roman" panose="02020603050405020304" pitchFamily="18" charset="0"/>
              </a:rPr>
              <a:t>Komos</a:t>
            </a:r>
            <a:r>
              <a:rPr lang="en-US" sz="1400" dirty="0">
                <a:latin typeface="Times New Roman" panose="02020603050405020304" pitchFamily="18" charset="0"/>
                <a:cs typeface="Times New Roman" panose="02020603050405020304" pitchFamily="18" charset="0"/>
              </a:rPr>
              <a:t>, an exchange of laments by the chorus and the protagonist</a:t>
            </a:r>
          </a:p>
          <a:p>
            <a:pPr lvl="0" algn="just">
              <a:lnSpc>
                <a:spcPct val="150000"/>
              </a:lnSpc>
            </a:pPr>
            <a:r>
              <a:rPr lang="en-US" sz="1400" b="1" dirty="0">
                <a:latin typeface="Times New Roman" panose="02020603050405020304" pitchFamily="18" charset="0"/>
                <a:cs typeface="Times New Roman" panose="02020603050405020304" pitchFamily="18" charset="0"/>
              </a:rPr>
              <a:t>-</a:t>
            </a:r>
            <a:r>
              <a:rPr lang="en-US" sz="1400" dirty="0">
                <a:latin typeface="Times New Roman" panose="02020603050405020304" pitchFamily="18" charset="0"/>
                <a:cs typeface="Times New Roman" panose="02020603050405020304" pitchFamily="18" charset="0"/>
              </a:rPr>
              <a:t>Exodus, the climax and conclusion </a:t>
            </a:r>
            <a:endParaRPr lang="it-IT" sz="1400" dirty="0">
              <a:latin typeface="Times New Roman" panose="02020603050405020304" pitchFamily="18" charset="0"/>
              <a:cs typeface="Times New Roman" panose="02020603050405020304" pitchFamily="18" charset="0"/>
            </a:endParaRPr>
          </a:p>
          <a:p>
            <a:pPr lvl="0" algn="just">
              <a:lnSpc>
                <a:spcPct val="150000"/>
              </a:lnSpc>
            </a:pPr>
            <a:r>
              <a:rPr lang="en-US" sz="1400" dirty="0">
                <a:latin typeface="Times New Roman" panose="02020603050405020304" pitchFamily="18" charset="0"/>
                <a:cs typeface="Times New Roman" panose="02020603050405020304" pitchFamily="18" charset="0"/>
              </a:rPr>
              <a:t>-Tragedies were often presented in trilogies. Interspersed between the three plays in the trilogy were satyr plays, in which satyrs (men dressed as half-goats) made fun of the characters in the surrounding tragedies. </a:t>
            </a:r>
            <a:endParaRPr lang="it-IT" sz="1400" dirty="0">
              <a:latin typeface="Times New Roman" panose="02020603050405020304" pitchFamily="18" charset="0"/>
              <a:cs typeface="Times New Roman" panose="02020603050405020304" pitchFamily="18" charset="0"/>
            </a:endParaRPr>
          </a:p>
          <a:p>
            <a:pPr algn="just">
              <a:lnSpc>
                <a:spcPct val="150000"/>
              </a:lnSpc>
            </a:pPr>
            <a:r>
              <a:rPr lang="en-GB" sz="1400" b="1" dirty="0">
                <a:latin typeface="Times New Roman" panose="02020603050405020304" pitchFamily="18" charset="0"/>
                <a:cs typeface="Times New Roman" panose="02020603050405020304" pitchFamily="18" charset="0"/>
              </a:rPr>
              <a:t>Tragic flaw</a:t>
            </a:r>
            <a:endParaRPr lang="it-IT" sz="1400" b="1" dirty="0">
              <a:latin typeface="Times New Roman" panose="02020603050405020304" pitchFamily="18" charset="0"/>
              <a:cs typeface="Times New Roman" panose="02020603050405020304" pitchFamily="18" charset="0"/>
            </a:endParaRPr>
          </a:p>
          <a:p>
            <a:pPr lvl="0" algn="just">
              <a:lnSpc>
                <a:spcPct val="150000"/>
              </a:lnSpc>
            </a:pPr>
            <a:r>
              <a:rPr lang="en-US" sz="1400" dirty="0">
                <a:latin typeface="Times New Roman" panose="02020603050405020304" pitchFamily="18" charset="0"/>
                <a:cs typeface="Times New Roman" panose="02020603050405020304" pitchFamily="18" charset="0"/>
              </a:rPr>
              <a:t>-a flaw or mistake that brings about the downfall of the hero of a tragedy </a:t>
            </a:r>
            <a:endParaRPr lang="it-IT" sz="1400" dirty="0">
              <a:latin typeface="Times New Roman" panose="02020603050405020304" pitchFamily="18" charset="0"/>
              <a:cs typeface="Times New Roman" panose="02020603050405020304" pitchFamily="18" charset="0"/>
            </a:endParaRPr>
          </a:p>
        </p:txBody>
      </p:sp>
      <p:sp>
        <p:nvSpPr>
          <p:cNvPr id="4" name="Footer Placeholder 3">
            <a:extLst>
              <a:ext uri="{FF2B5EF4-FFF2-40B4-BE49-F238E27FC236}">
                <a16:creationId xmlns:a16="http://schemas.microsoft.com/office/drawing/2014/main" id="{1E2C6190-55B8-4D85-9F37-F478154F0F0D}"/>
              </a:ext>
            </a:extLst>
          </p:cNvPr>
          <p:cNvSpPr>
            <a:spLocks noGrp="1"/>
          </p:cNvSpPr>
          <p:nvPr>
            <p:ph type="ftr" sz="quarter" idx="11"/>
          </p:nvPr>
        </p:nvSpPr>
        <p:spPr/>
        <p:txBody>
          <a:bodyPr/>
          <a:lstStyle/>
          <a:p>
            <a:pPr algn="ctr"/>
            <a:r>
              <a:rPr lang="it-IT" dirty="0"/>
              <a:t>96</a:t>
            </a:r>
          </a:p>
        </p:txBody>
      </p:sp>
    </p:spTree>
    <p:extLst>
      <p:ext uri="{BB962C8B-B14F-4D97-AF65-F5344CB8AC3E}">
        <p14:creationId xmlns:p14="http://schemas.microsoft.com/office/powerpoint/2010/main" val="740035275"/>
      </p:ext>
    </p:extLst>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spd="slow" advClick="0" advTm="8000"/>
    </mc:Fallback>
  </mc:AlternateContent>
</p:sld>
</file>

<file path=ppt/theme/theme1.xml><?xml version="1.0" encoding="utf-8"?>
<a:theme xmlns:a="http://schemas.openxmlformats.org/drawingml/2006/main" name="Filo">
  <a:themeElements>
    <a:clrScheme name="Filo">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Filo">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Filo">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2917</TotalTime>
  <Words>27811</Words>
  <Application>Microsoft Office PowerPoint</Application>
  <PresentationFormat>On-screen Show (4:3)</PresentationFormat>
  <Paragraphs>1457</Paragraphs>
  <Slides>150</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150</vt:i4>
      </vt:variant>
    </vt:vector>
  </HeadingPairs>
  <TitlesOfParts>
    <vt:vector size="157" baseType="lpstr">
      <vt:lpstr>Arial</vt:lpstr>
      <vt:lpstr>Arial Narrow</vt:lpstr>
      <vt:lpstr>Calibri</vt:lpstr>
      <vt:lpstr>Century Gothic</vt:lpstr>
      <vt:lpstr>Times New Roman</vt:lpstr>
      <vt:lpstr>Wingdings 3</vt:lpstr>
      <vt:lpstr>Filo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Activity 14. Evaluation - Describe Quentin’s relationships with the other guys in the group. - What do you think about Margo? - Do you think the book leaves something unfinished? - If you were Quentin, how would you behave? - How did the movie involve you? - Which scene do you prefer?</vt:lpstr>
      <vt:lpstr>The Romanian Team’s Techniques for Teaching Literature:                 ‘Lord of the Flies’ by William Golding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Gymnasion Me Lykeiakes Taxeis Asopias, Assopia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LETTERS</dc:title>
  <dc:creator>Macrina</dc:creator>
  <cp:lastModifiedBy>Lenovo</cp:lastModifiedBy>
  <cp:revision>350</cp:revision>
  <cp:lastPrinted>2018-03-09T10:43:06Z</cp:lastPrinted>
  <dcterms:created xsi:type="dcterms:W3CDTF">2018-02-18T15:52:03Z</dcterms:created>
  <dcterms:modified xsi:type="dcterms:W3CDTF">2019-08-09T06:43:23Z</dcterms:modified>
</cp:coreProperties>
</file>