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6" r:id="rId3"/>
    <p:sldId id="293" r:id="rId4"/>
    <p:sldId id="258" r:id="rId5"/>
    <p:sldId id="297" r:id="rId6"/>
    <p:sldId id="298" r:id="rId7"/>
    <p:sldId id="260" r:id="rId8"/>
    <p:sldId id="272" r:id="rId9"/>
    <p:sldId id="299" r:id="rId10"/>
    <p:sldId id="300" r:id="rId11"/>
    <p:sldId id="301" r:id="rId12"/>
    <p:sldId id="262" r:id="rId13"/>
    <p:sldId id="302" r:id="rId14"/>
    <p:sldId id="303" r:id="rId15"/>
    <p:sldId id="273" r:id="rId16"/>
    <p:sldId id="264" r:id="rId17"/>
    <p:sldId id="304" r:id="rId18"/>
    <p:sldId id="266" r:id="rId19"/>
    <p:sldId id="268" r:id="rId20"/>
    <p:sldId id="305" r:id="rId21"/>
    <p:sldId id="270" r:id="rId22"/>
    <p:sldId id="306" r:id="rId23"/>
    <p:sldId id="276" r:id="rId24"/>
    <p:sldId id="30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8"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5"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5"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6"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7"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marL="342900" indent="-342900" algn="just">
              <a:buNone/>
              <a:defRPr lang="ro-RO"/>
            </a:pPr>
            <a:r>
              <a:rPr lang="ro-RO" sz="1600" b="1" i="0" u="none" strike="noStrike" baseline="0" dirty="0" smtClean="0"/>
              <a:t>1A)  </a:t>
            </a:r>
            <a:r>
              <a:rPr lang="en-US" sz="1600" b="1" i="0" u="none" strike="noStrike" baseline="0" dirty="0" smtClean="0"/>
              <a:t>How </a:t>
            </a:r>
            <a:r>
              <a:rPr lang="en-US" sz="1600" b="1" i="0" u="none" strike="noStrike" baseline="0" dirty="0"/>
              <a:t>many meals do you eat every day during weekdays</a:t>
            </a:r>
            <a:r>
              <a:rPr lang="en-US" sz="1600" b="1" i="0" u="none" strike="noStrike" baseline="0" dirty="0" smtClean="0"/>
              <a:t>?</a:t>
            </a:r>
            <a:r>
              <a:rPr lang="en-US" sz="1600" b="1" dirty="0" smtClean="0"/>
              <a:t> Take into account the main meals:</a:t>
            </a:r>
            <a:r>
              <a:rPr lang="ro-RO" sz="1600" b="1" baseline="0" dirty="0" smtClean="0"/>
              <a:t> </a:t>
            </a:r>
            <a:r>
              <a:rPr lang="en-US" sz="1600" b="1" dirty="0" smtClean="0"/>
              <a:t>breakfast, lunch, dinner and supper.</a:t>
            </a:r>
            <a:endParaRPr lang="en-GB" sz="1600" b="1" dirty="0"/>
          </a:p>
        </c:rich>
      </c:tx>
      <c:layout>
        <c:manualLayout>
          <c:xMode val="edge"/>
          <c:yMode val="edge"/>
          <c:x val="7.2375056248672784E-2"/>
          <c:y val="2.0914886293832723E-2"/>
        </c:manualLayout>
      </c:layout>
      <c:overlay val="1"/>
    </c:title>
    <c:view3D>
      <c:rotX val="30"/>
      <c:perspective val="30"/>
    </c:view3D>
    <c:plotArea>
      <c:layout>
        <c:manualLayout>
          <c:layoutTarget val="inner"/>
          <c:xMode val="edge"/>
          <c:yMode val="edge"/>
          <c:x val="8.5220068024191672E-2"/>
          <c:y val="0.25679994554444302"/>
          <c:w val="0.53186456518226155"/>
          <c:h val="0.71760210039483863"/>
        </c:manualLayout>
      </c:layout>
      <c:pie3DChart>
        <c:varyColors val="1"/>
        <c:ser>
          <c:idx val="0"/>
          <c:order val="0"/>
          <c:dLbls>
            <c:dLbl>
              <c:idx val="0"/>
              <c:layout>
                <c:manualLayout>
                  <c:x val="-7.8718496294452517E-2"/>
                  <c:y val="-0.1221974839351977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72F-4049-981D-3730DE1F44DF}"/>
                </c:ext>
              </c:extLst>
            </c:dLbl>
            <c:dLbl>
              <c:idx val="1"/>
              <c:layout>
                <c:manualLayout>
                  <c:x val="3.3634843065581892E-2"/>
                  <c:y val="-0.1021217606419889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72F-4049-981D-3730DE1F44DF}"/>
                </c:ext>
              </c:extLst>
            </c:dLbl>
            <c:dLbl>
              <c:idx val="2"/>
              <c:layout>
                <c:manualLayout>
                  <c:x val="-5.2895742441512711E-2"/>
                  <c:y val="-2.559024949467529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72F-4049-981D-3730DE1F44DF}"/>
                </c:ext>
              </c:extLst>
            </c:dLbl>
            <c:dLbl>
              <c:idx val="3"/>
              <c:layout>
                <c:manualLayout>
                  <c:x val="-6.6443329359204481E-2"/>
                  <c:y val="-2.462726641928386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72F-4049-981D-3730DE1F44DF}"/>
                </c:ext>
              </c:extLst>
            </c:dLbl>
            <c:spPr>
              <a:noFill/>
              <a:ln>
                <a:noFill/>
              </a:ln>
              <a:effectLst/>
            </c:spPr>
            <c:txPr>
              <a:bodyPr/>
              <a:lstStyle/>
              <a:p>
                <a:pPr>
                  <a:defRPr lang="ro-RO" sz="1400"/>
                </a:pPr>
                <a:endParaRPr lang="en-US"/>
              </a:p>
            </c:txPr>
            <c:showVal val="1"/>
            <c:extLst xmlns:c16r2="http://schemas.microsoft.com/office/drawing/2015/06/chart">
              <c:ext xmlns:c15="http://schemas.microsoft.com/office/drawing/2012/chart" uri="{CE6537A1-D6FC-4f65-9D91-7224C49458BB}"/>
            </c:extLst>
          </c:dLbls>
          <c:cat>
            <c:strRef>
              <c:f>Sheet1!$A$2:$A$5</c:f>
              <c:strCache>
                <c:ptCount val="4"/>
                <c:pt idx="0">
                  <c:v>1 meal a day</c:v>
                </c:pt>
                <c:pt idx="1">
                  <c:v>2 meals a day</c:v>
                </c:pt>
                <c:pt idx="2">
                  <c:v>3 meals a day</c:v>
                </c:pt>
                <c:pt idx="3">
                  <c:v>more than 3 meals a day</c:v>
                </c:pt>
              </c:strCache>
            </c:strRef>
          </c:cat>
          <c:val>
            <c:numRef>
              <c:f>Sheet1!$D$2:$D$5</c:f>
              <c:numCache>
                <c:formatCode>General</c:formatCode>
                <c:ptCount val="4"/>
                <c:pt idx="0">
                  <c:v>10</c:v>
                </c:pt>
                <c:pt idx="1">
                  <c:v>52</c:v>
                </c:pt>
                <c:pt idx="2">
                  <c:v>69</c:v>
                </c:pt>
                <c:pt idx="3">
                  <c:v>19</c:v>
                </c:pt>
              </c:numCache>
            </c:numRef>
          </c:val>
          <c:extLst xmlns:c16r2="http://schemas.microsoft.com/office/drawing/2015/06/chart">
            <c:ext xmlns:c16="http://schemas.microsoft.com/office/drawing/2014/chart" uri="{C3380CC4-5D6E-409C-BE32-E72D297353CC}">
              <c16:uniqueId val="{00000004-972F-4049-981D-3730DE1F44DF}"/>
            </c:ext>
          </c:extLst>
        </c:ser>
        <c:ser>
          <c:idx val="1"/>
          <c:order val="1"/>
          <c:cat>
            <c:strRef>
              <c:f>Sheet1!$A$1</c:f>
              <c:strCache>
                <c:ptCount val="1"/>
                <c:pt idx="0">
                  <c:v>How many meals do you eat every day during weekdays?. </c:v>
                </c:pt>
              </c:strCache>
            </c:strRef>
          </c:cat>
          <c:val>
            <c:numRef>
              <c:f>Sheet1!$B$1</c:f>
              <c:numCache>
                <c:formatCode>General</c:formatCode>
                <c:ptCount val="1"/>
              </c:numCache>
            </c:numRef>
          </c:val>
          <c:extLst xmlns:c16r2="http://schemas.microsoft.com/office/drawing/2015/06/chart">
            <c:ext xmlns:c16="http://schemas.microsoft.com/office/drawing/2014/chart" uri="{C3380CC4-5D6E-409C-BE32-E72D297353CC}">
              <c16:uniqueId val="{00000005-972F-4049-981D-3730DE1F44DF}"/>
            </c:ext>
          </c:extLst>
        </c:ser>
        <c:ser>
          <c:idx val="2"/>
          <c:order val="2"/>
          <c:cat>
            <c:strRef>
              <c:f>Sheet1!$A$1</c:f>
              <c:strCache>
                <c:ptCount val="1"/>
                <c:pt idx="0">
                  <c:v>How many meals do you eat every day during weekdays?. </c:v>
                </c:pt>
              </c:strCache>
            </c:strRef>
          </c:cat>
          <c:val>
            <c:numRef>
              <c:f>Sheet1!$C$1</c:f>
              <c:numCache>
                <c:formatCode>General</c:formatCode>
                <c:ptCount val="1"/>
              </c:numCache>
            </c:numRef>
          </c:val>
          <c:extLst xmlns:c16r2="http://schemas.microsoft.com/office/drawing/2015/06/chart">
            <c:ext xmlns:c16="http://schemas.microsoft.com/office/drawing/2014/chart" uri="{C3380CC4-5D6E-409C-BE32-E72D297353CC}">
              <c16:uniqueId val="{00000006-972F-4049-981D-3730DE1F44DF}"/>
            </c:ext>
          </c:extLst>
        </c:ser>
        <c:ser>
          <c:idx val="3"/>
          <c:order val="3"/>
          <c:cat>
            <c:strRef>
              <c:f>Sheet1!$A$1</c:f>
              <c:strCache>
                <c:ptCount val="1"/>
                <c:pt idx="0">
                  <c:v>How many meals do you eat every day during weekdays?. </c:v>
                </c:pt>
              </c:strCache>
            </c:strRef>
          </c:cat>
          <c:val>
            <c:numRef>
              <c:f>Sheet1!$D$1</c:f>
              <c:numCache>
                <c:formatCode>General</c:formatCode>
                <c:ptCount val="1"/>
              </c:numCache>
            </c:numRef>
          </c:val>
          <c:extLst xmlns:c16r2="http://schemas.microsoft.com/office/drawing/2015/06/chart">
            <c:ext xmlns:c16="http://schemas.microsoft.com/office/drawing/2014/chart" uri="{C3380CC4-5D6E-409C-BE32-E72D297353CC}">
              <c16:uniqueId val="{00000007-972F-4049-981D-3730DE1F44DF}"/>
            </c:ext>
          </c:extLst>
        </c:ser>
        <c:ser>
          <c:idx val="4"/>
          <c:order val="4"/>
          <c:cat>
            <c:strRef>
              <c:f>Sheet1!$A$1</c:f>
              <c:strCache>
                <c:ptCount val="1"/>
                <c:pt idx="0">
                  <c:v>How many meals do you eat every day during weekdays?. </c:v>
                </c:pt>
              </c:strCache>
            </c:strRef>
          </c:cat>
          <c:val>
            <c:numRef>
              <c:f>Sheet1!$E$1</c:f>
              <c:numCache>
                <c:formatCode>General</c:formatCode>
                <c:ptCount val="1"/>
              </c:numCache>
            </c:numRef>
          </c:val>
          <c:extLst xmlns:c16r2="http://schemas.microsoft.com/office/drawing/2015/06/chart">
            <c:ext xmlns:c16="http://schemas.microsoft.com/office/drawing/2014/chart" uri="{C3380CC4-5D6E-409C-BE32-E72D297353CC}">
              <c16:uniqueId val="{00000008-972F-4049-981D-3730DE1F44DF}"/>
            </c:ext>
          </c:extLst>
        </c:ser>
        <c:ser>
          <c:idx val="5"/>
          <c:order val="5"/>
          <c:cat>
            <c:strRef>
              <c:f>Sheet1!$A$1</c:f>
              <c:strCache>
                <c:ptCount val="1"/>
                <c:pt idx="0">
                  <c:v>How many meals do you eat every day during weekdays?. </c:v>
                </c:pt>
              </c:strCache>
            </c:strRef>
          </c:cat>
          <c:val>
            <c:numRef>
              <c:f>Sheet1!$F$1</c:f>
              <c:numCache>
                <c:formatCode>General</c:formatCode>
                <c:ptCount val="1"/>
              </c:numCache>
            </c:numRef>
          </c:val>
          <c:extLst xmlns:c16r2="http://schemas.microsoft.com/office/drawing/2015/06/chart">
            <c:ext xmlns:c16="http://schemas.microsoft.com/office/drawing/2014/chart" uri="{C3380CC4-5D6E-409C-BE32-E72D297353CC}">
              <c16:uniqueId val="{00000009-972F-4049-981D-3730DE1F44DF}"/>
            </c:ext>
          </c:extLst>
        </c:ser>
      </c:pie3DChart>
    </c:plotArea>
    <c:legend>
      <c:legendPos val="r"/>
      <c:layout>
        <c:manualLayout>
          <c:xMode val="edge"/>
          <c:yMode val="edge"/>
          <c:x val="0.76158188628534995"/>
          <c:y val="0.27320295539170647"/>
          <c:w val="0.23309356174693679"/>
          <c:h val="0.45359408921658706"/>
        </c:manualLayout>
      </c:layout>
      <c:txPr>
        <a:bodyPr/>
        <a:lstStyle/>
        <a:p>
          <a:pPr>
            <a:defRPr lang="ro-RO" sz="1400"/>
          </a:pPr>
          <a:endParaRPr lang="en-US"/>
        </a:p>
      </c:txPr>
    </c:legend>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ro-RO" sz="1600" b="1" i="0" u="none" strike="noStrike" baseline="0" dirty="0" smtClean="0"/>
              <a:t>18) </a:t>
            </a:r>
            <a:r>
              <a:rPr lang="en-US" sz="1600" b="1" i="0" u="none" strike="noStrike" baseline="0" dirty="0" smtClean="0"/>
              <a:t>What </a:t>
            </a:r>
            <a:r>
              <a:rPr lang="en-US" sz="1600" b="1" i="0" u="none" strike="noStrike" baseline="0" dirty="0"/>
              <a:t>sort of food do you  buy? </a:t>
            </a:r>
            <a:endParaRPr lang="en-US" sz="1600" b="1" dirty="0"/>
          </a:p>
        </c:rich>
      </c:tx>
      <c:layout/>
      <c:overlay val="1"/>
    </c:title>
    <c:view3D>
      <c:rotX val="30"/>
      <c:perspective val="30"/>
    </c:view3D>
    <c:plotArea>
      <c:layout>
        <c:manualLayout>
          <c:layoutTarget val="inner"/>
          <c:xMode val="edge"/>
          <c:yMode val="edge"/>
          <c:x val="2.5540265048649952E-2"/>
          <c:y val="0.14560393457331131"/>
          <c:w val="0.52498418722327644"/>
          <c:h val="0.81349206349206349"/>
        </c:manualLayout>
      </c:layout>
      <c:pie3DChart>
        <c:varyColors val="1"/>
        <c:ser>
          <c:idx val="0"/>
          <c:order val="0"/>
          <c:dLbls>
            <c:dLbl>
              <c:idx val="0"/>
              <c:layout>
                <c:manualLayout>
                  <c:x val="-1.326639672887189E-2"/>
                  <c:y val="-5.707349081364852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B88-4302-AEE3-8A7EF219E02F}"/>
                </c:ext>
              </c:extLst>
            </c:dLbl>
            <c:dLbl>
              <c:idx val="1"/>
              <c:layout>
                <c:manualLayout>
                  <c:x val="4.7147375079063865E-2"/>
                  <c:y val="5.543213348331458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B88-4302-AEE3-8A7EF219E02F}"/>
                </c:ext>
              </c:extLst>
            </c:dLbl>
            <c:dLbl>
              <c:idx val="2"/>
              <c:layout>
                <c:manualLayout>
                  <c:x val="8.2541698416730161E-2"/>
                  <c:y val="6.943007124109493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B88-4302-AEE3-8A7EF219E02F}"/>
                </c:ext>
              </c:extLst>
            </c:dLbl>
            <c:dLbl>
              <c:idx val="3"/>
              <c:layout>
                <c:manualLayout>
                  <c:x val="-5.5512558083939704E-3"/>
                  <c:y val="6.054711911011131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B88-4302-AEE3-8A7EF219E02F}"/>
                </c:ext>
              </c:extLst>
            </c:dLbl>
            <c:dLbl>
              <c:idx val="4"/>
              <c:layout>
                <c:manualLayout>
                  <c:x val="-4.5469079173452468E-3"/>
                  <c:y val="7.327240344956879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B88-4302-AEE3-8A7EF219E02F}"/>
                </c:ext>
              </c:extLst>
            </c:dLbl>
            <c:dLbl>
              <c:idx val="5"/>
              <c:layout>
                <c:manualLayout>
                  <c:x val="3.3902593295382626E-3"/>
                  <c:y val="3.801024871891021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B88-4302-AEE3-8A7EF219E02F}"/>
                </c:ext>
              </c:extLst>
            </c:dLbl>
            <c:dLbl>
              <c:idx val="6"/>
              <c:layout>
                <c:manualLayout>
                  <c:x val="4.0227703984819733E-3"/>
                  <c:y val="-3.968285214348206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B88-4302-AEE3-8A7EF219E02F}"/>
                </c:ext>
              </c:extLst>
            </c:dLbl>
            <c:dLbl>
              <c:idx val="7"/>
              <c:layout>
                <c:manualLayout>
                  <c:x val="-6.5598868452638962E-3"/>
                  <c:y val="-6.302587176602925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B88-4302-AEE3-8A7EF219E02F}"/>
                </c:ext>
              </c:extLst>
            </c:dLbl>
            <c:dLbl>
              <c:idx val="8"/>
              <c:layout>
                <c:manualLayout>
                  <c:x val="-1.4019433529063137E-2"/>
                  <c:y val="-7.378202724659434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B88-4302-AEE3-8A7EF219E02F}"/>
                </c:ext>
              </c:extLst>
            </c:dLbl>
            <c:dLbl>
              <c:idx val="9"/>
              <c:layout>
                <c:manualLayout>
                  <c:x val="3.1918600307788828E-2"/>
                  <c:y val="-8.235064366954131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B88-4302-AEE3-8A7EF219E02F}"/>
                </c:ext>
              </c:extLst>
            </c:dLbl>
            <c:dLbl>
              <c:idx val="10"/>
              <c:layout>
                <c:manualLayout>
                  <c:x val="1.5925034987324876E-2"/>
                  <c:y val="-6.315054368203974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B88-4302-AEE3-8A7EF219E02F}"/>
                </c:ext>
              </c:extLst>
            </c:dLbl>
            <c:dLbl>
              <c:idx val="11"/>
              <c:layout>
                <c:manualLayout>
                  <c:x val="3.3745411804549097E-2"/>
                  <c:y val="-4.751812273465817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DB88-4302-AEE3-8A7EF219E02F}"/>
                </c:ext>
              </c:extLst>
            </c:dLbl>
            <c:dLbl>
              <c:idx val="12"/>
              <c:layout>
                <c:manualLayout>
                  <c:x val="9.4209784498000312E-2"/>
                  <c:y val="-4.354986876640396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DB88-4302-AEE3-8A7EF219E02F}"/>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Sheet1!$A$2:$A$14</c:f>
              <c:strCache>
                <c:ptCount val="13"/>
                <c:pt idx="0">
                  <c:v>fresh</c:v>
                </c:pt>
                <c:pt idx="1">
                  <c:v>fresh, canned</c:v>
                </c:pt>
                <c:pt idx="2">
                  <c:v>fresh, frozen</c:v>
                </c:pt>
                <c:pt idx="3">
                  <c:v>fresh, frozen, canned</c:v>
                </c:pt>
                <c:pt idx="4">
                  <c:v>fresh, frozen, processed</c:v>
                </c:pt>
                <c:pt idx="5">
                  <c:v>fresh, processed</c:v>
                </c:pt>
                <c:pt idx="6">
                  <c:v>frozen</c:v>
                </c:pt>
                <c:pt idx="7">
                  <c:v>other</c:v>
                </c:pt>
                <c:pt idx="8">
                  <c:v>pre-cooked</c:v>
                </c:pt>
                <c:pt idx="9">
                  <c:v>pre-cooked, fresh</c:v>
                </c:pt>
                <c:pt idx="10">
                  <c:v>pre-cooked, fresh, frozen</c:v>
                </c:pt>
                <c:pt idx="11">
                  <c:v>pre-cooked, fresh, processed</c:v>
                </c:pt>
                <c:pt idx="12">
                  <c:v>pre-cooked, frozen</c:v>
                </c:pt>
              </c:strCache>
            </c:strRef>
          </c:cat>
          <c:val>
            <c:numRef>
              <c:f>Sheet1!$B$2:$B$14</c:f>
              <c:numCache>
                <c:formatCode>General</c:formatCode>
                <c:ptCount val="13"/>
                <c:pt idx="0">
                  <c:v>27</c:v>
                </c:pt>
                <c:pt idx="1">
                  <c:v>1</c:v>
                </c:pt>
                <c:pt idx="2">
                  <c:v>13</c:v>
                </c:pt>
                <c:pt idx="3">
                  <c:v>3</c:v>
                </c:pt>
                <c:pt idx="4">
                  <c:v>5</c:v>
                </c:pt>
                <c:pt idx="5">
                  <c:v>3</c:v>
                </c:pt>
                <c:pt idx="6">
                  <c:v>2</c:v>
                </c:pt>
                <c:pt idx="7">
                  <c:v>3</c:v>
                </c:pt>
                <c:pt idx="8">
                  <c:v>1</c:v>
                </c:pt>
                <c:pt idx="9">
                  <c:v>5</c:v>
                </c:pt>
                <c:pt idx="10">
                  <c:v>4</c:v>
                </c:pt>
                <c:pt idx="11">
                  <c:v>1</c:v>
                </c:pt>
                <c:pt idx="12">
                  <c:v>1</c:v>
                </c:pt>
              </c:numCache>
            </c:numRef>
          </c:val>
          <c:extLst xmlns:c16r2="http://schemas.microsoft.com/office/drawing/2015/06/chart">
            <c:ext xmlns:c16="http://schemas.microsoft.com/office/drawing/2014/chart" uri="{C3380CC4-5D6E-409C-BE32-E72D297353CC}">
              <c16:uniqueId val="{0000000D-DB88-4302-AEE3-8A7EF219E02F}"/>
            </c:ext>
          </c:extLst>
        </c:ser>
      </c:pie3DChart>
    </c:plotArea>
    <c:legend>
      <c:legendPos val="r"/>
      <c:layout>
        <c:manualLayout>
          <c:xMode val="edge"/>
          <c:yMode val="edge"/>
          <c:x val="0.61859582542694502"/>
          <c:y val="0.18453380827396576"/>
          <c:w val="0.34092346616065877"/>
          <c:h val="0.78172603424571963"/>
        </c:manualLayout>
      </c:layout>
      <c:txPr>
        <a:bodyPr/>
        <a:lstStyle/>
        <a:p>
          <a:pPr>
            <a:defRPr lang="ro-RO" sz="1400"/>
          </a:pPr>
          <a:endParaRPr lang="en-US"/>
        </a:p>
      </c:txPr>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ro-RO" sz="1600" b="1" dirty="0" smtClean="0"/>
              <a:t>20) </a:t>
            </a:r>
            <a:r>
              <a:rPr lang="en-US" sz="1600" b="1" dirty="0" smtClean="0"/>
              <a:t>Regarding </a:t>
            </a:r>
            <a:r>
              <a:rPr lang="en-US" sz="1600" b="1" dirty="0"/>
              <a:t>your</a:t>
            </a:r>
            <a:r>
              <a:rPr lang="en-US" sz="1600" b="1" baseline="0" dirty="0"/>
              <a:t> diet, is there at least ONE thing you would like to change now?</a:t>
            </a:r>
            <a:endParaRPr lang="en-US" sz="1600" b="1" dirty="0"/>
          </a:p>
        </c:rich>
      </c:tx>
      <c:layout/>
      <c:overlay val="1"/>
    </c:title>
    <c:view3D>
      <c:rotX val="30"/>
      <c:perspective val="30"/>
    </c:view3D>
    <c:plotArea>
      <c:layout>
        <c:manualLayout>
          <c:layoutTarget val="inner"/>
          <c:xMode val="edge"/>
          <c:yMode val="edge"/>
          <c:x val="5.7028956286124609E-2"/>
          <c:y val="0.18740327551171479"/>
          <c:w val="0.52433972470998358"/>
          <c:h val="0.78885630498533621"/>
        </c:manualLayout>
      </c:layout>
      <c:pie3DChart>
        <c:varyColors val="1"/>
        <c:ser>
          <c:idx val="0"/>
          <c:order val="0"/>
          <c:dLbls>
            <c:dLbl>
              <c:idx val="0"/>
              <c:layout>
                <c:manualLayout>
                  <c:x val="-1.649896816333073E-2"/>
                  <c:y val="-2.315468630937256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3634-4041-878B-F54A4979D5A8}"/>
                </c:ext>
              </c:extLst>
            </c:dLbl>
            <c:dLbl>
              <c:idx val="1"/>
              <c:layout>
                <c:manualLayout>
                  <c:x val="-2.9050710264270445E-3"/>
                  <c:y val="-2.469747000100061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634-4041-878B-F54A4979D5A8}"/>
                </c:ext>
              </c:extLst>
            </c:dLbl>
            <c:dLbl>
              <c:idx val="2"/>
              <c:layout>
                <c:manualLayout>
                  <c:x val="-1.5281100358638408E-2"/>
                  <c:y val="-4.940417638411038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634-4041-878B-F54A4979D5A8}"/>
                </c:ext>
              </c:extLst>
            </c:dLbl>
            <c:dLbl>
              <c:idx val="3"/>
              <c:layout>
                <c:manualLayout>
                  <c:x val="-3.2369617919897464E-3"/>
                  <c:y val="1.073975723709023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634-4041-878B-F54A4979D5A8}"/>
                </c:ext>
              </c:extLst>
            </c:dLbl>
            <c:dLbl>
              <c:idx val="4"/>
              <c:layout>
                <c:manualLayout>
                  <c:x val="-2.7041133217126558E-2"/>
                  <c:y val="1.963439320818038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634-4041-878B-F54A4979D5A8}"/>
                </c:ext>
              </c:extLst>
            </c:dLbl>
            <c:dLbl>
              <c:idx val="5"/>
              <c:layout>
                <c:manualLayout>
                  <c:x val="2.2850574021758746E-2"/>
                  <c:y val="3.830820267701141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634-4041-878B-F54A4979D5A8}"/>
                </c:ext>
              </c:extLst>
            </c:dLbl>
            <c:dLbl>
              <c:idx val="6"/>
              <c:layout>
                <c:manualLayout>
                  <c:x val="3.5776682494840857E-3"/>
                  <c:y val="2.557000023090955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3634-4041-878B-F54A4979D5A8}"/>
                </c:ext>
              </c:extLst>
            </c:dLbl>
            <c:dLbl>
              <c:idx val="7"/>
              <c:layout>
                <c:manualLayout>
                  <c:x val="2.6102662739676631E-2"/>
                  <c:y val="-8.431339044496270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3634-4041-878B-F54A4979D5A8}"/>
                </c:ext>
              </c:extLst>
            </c:dLbl>
            <c:dLbl>
              <c:idx val="8"/>
              <c:layout>
                <c:manualLayout>
                  <c:x val="8.1969906433451544E-3"/>
                  <c:y val="-1.798169656945374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3634-4041-878B-F54A4979D5A8}"/>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Sheet1!$A$2:$A$10</c:f>
              <c:strCache>
                <c:ptCount val="9"/>
                <c:pt idx="0">
                  <c:v>Drink less soda</c:v>
                </c:pt>
                <c:pt idx="1">
                  <c:v>Juice or coffee</c:v>
                </c:pt>
                <c:pt idx="2">
                  <c:v>Drink more water</c:v>
                </c:pt>
                <c:pt idx="3">
                  <c:v>Eat less fast food/takeout</c:v>
                </c:pt>
                <c:pt idx="4">
                  <c:v>Eat less unhealthy snacks</c:v>
                </c:pt>
                <c:pt idx="5">
                  <c:v>Eat more food</c:v>
                </c:pt>
                <c:pt idx="6">
                  <c:v>Eat more home-made food</c:v>
                </c:pt>
                <c:pt idx="7">
                  <c:v>Eat more vegetables</c:v>
                </c:pt>
                <c:pt idx="8">
                  <c:v>Have breakfast</c:v>
                </c:pt>
              </c:strCache>
            </c:strRef>
          </c:cat>
          <c:val>
            <c:numRef>
              <c:f>Sheet1!$B$2:$B$10</c:f>
              <c:numCache>
                <c:formatCode>General</c:formatCode>
                <c:ptCount val="9"/>
                <c:pt idx="0">
                  <c:v>13</c:v>
                </c:pt>
                <c:pt idx="1">
                  <c:v>14</c:v>
                </c:pt>
                <c:pt idx="2">
                  <c:v>27</c:v>
                </c:pt>
                <c:pt idx="3">
                  <c:v>17</c:v>
                </c:pt>
                <c:pt idx="4">
                  <c:v>19</c:v>
                </c:pt>
                <c:pt idx="5">
                  <c:v>42</c:v>
                </c:pt>
                <c:pt idx="6">
                  <c:v>9</c:v>
                </c:pt>
                <c:pt idx="7">
                  <c:v>29</c:v>
                </c:pt>
                <c:pt idx="8">
                  <c:v>25</c:v>
                </c:pt>
              </c:numCache>
            </c:numRef>
          </c:val>
          <c:extLst xmlns:c16r2="http://schemas.microsoft.com/office/drawing/2015/06/chart">
            <c:ext xmlns:c16="http://schemas.microsoft.com/office/drawing/2014/chart" uri="{C3380CC4-5D6E-409C-BE32-E72D297353CC}">
              <c16:uniqueId val="{00000009-3634-4041-878B-F54A4979D5A8}"/>
            </c:ext>
          </c:extLst>
        </c:ser>
      </c:pie3DChart>
    </c:plotArea>
    <c:legend>
      <c:legendPos val="r"/>
      <c:layout>
        <c:manualLayout>
          <c:xMode val="edge"/>
          <c:yMode val="edge"/>
          <c:x val="0.63120995371761734"/>
          <c:y val="0.19032855838260487"/>
          <c:w val="0.35713054736082545"/>
          <c:h val="0.80848270330202576"/>
        </c:manualLayout>
      </c:layout>
      <c:txPr>
        <a:bodyPr/>
        <a:lstStyle/>
        <a:p>
          <a:pPr>
            <a:defRPr lang="ro-RO" sz="1400"/>
          </a:pPr>
          <a:endParaRPr lang="en-US"/>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ro-RO" sz="1600" b="1" i="0" u="none" strike="noStrike" baseline="0" dirty="0" smtClean="0"/>
              <a:t>2) </a:t>
            </a:r>
            <a:r>
              <a:rPr lang="en-US" sz="1600" b="1" i="0" u="none" strike="noStrike" baseline="0" dirty="0" smtClean="0"/>
              <a:t>Which </a:t>
            </a:r>
            <a:r>
              <a:rPr lang="en-US" sz="1600" b="1" i="0" u="none" strike="noStrike" baseline="0" dirty="0"/>
              <a:t>meal(s) do you consider the most important of the day and you always have it/them</a:t>
            </a:r>
            <a:r>
              <a:rPr lang="en-US" sz="1600" b="0" i="0" u="none" strike="noStrike" baseline="0" dirty="0"/>
              <a:t>? </a:t>
            </a:r>
            <a:r>
              <a:rPr lang="en-US" sz="1600" b="1" i="0" u="none" strike="noStrike" baseline="0" dirty="0"/>
              <a:t> </a:t>
            </a:r>
            <a:endParaRPr lang="en-US" sz="1600" dirty="0"/>
          </a:p>
        </c:rich>
      </c:tx>
      <c:layout>
        <c:manualLayout>
          <c:xMode val="edge"/>
          <c:yMode val="edge"/>
          <c:x val="4.9375288287188811E-2"/>
          <c:y val="0"/>
        </c:manualLayout>
      </c:layout>
      <c:overlay val="1"/>
    </c:title>
    <c:view3D>
      <c:rotX val="30"/>
      <c:perspective val="30"/>
    </c:view3D>
    <c:plotArea>
      <c:layout>
        <c:manualLayout>
          <c:layoutTarget val="inner"/>
          <c:xMode val="edge"/>
          <c:yMode val="edge"/>
          <c:x val="4.7222155025051261E-2"/>
          <c:y val="0.15253589179114582"/>
          <c:w val="0.53611111111111109"/>
          <c:h val="0.82870370370370372"/>
        </c:manualLayout>
      </c:layout>
      <c:pie3DChart>
        <c:varyColors val="1"/>
        <c:ser>
          <c:idx val="0"/>
          <c:order val="0"/>
          <c:dLbls>
            <c:dLbl>
              <c:idx val="0"/>
              <c:layout>
                <c:manualLayout>
                  <c:x val="1.0469938921186254E-2"/>
                  <c:y val="-4.68345860176568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2FBE-45A7-A67F-20A3C7CAD400}"/>
                </c:ext>
              </c:extLst>
            </c:dLbl>
            <c:dLbl>
              <c:idx val="1"/>
              <c:layout>
                <c:manualLayout>
                  <c:x val="9.0654401844629515E-2"/>
                  <c:y val="1.778513481269387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FBE-45A7-A67F-20A3C7CAD400}"/>
                </c:ext>
              </c:extLst>
            </c:dLbl>
            <c:dLbl>
              <c:idx val="2"/>
              <c:layout>
                <c:manualLayout>
                  <c:x val="4.0097137390536594E-2"/>
                  <c:y val="4.402052016225244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2FBE-45A7-A67F-20A3C7CAD400}"/>
                </c:ext>
              </c:extLst>
            </c:dLbl>
            <c:dLbl>
              <c:idx val="3"/>
              <c:layout>
                <c:manualLayout>
                  <c:x val="1.9264895626364503E-2"/>
                  <c:y val="0.1361116082080648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FBE-45A7-A67F-20A3C7CAD400}"/>
                </c:ext>
              </c:extLst>
            </c:dLbl>
            <c:dLbl>
              <c:idx val="4"/>
              <c:layout>
                <c:manualLayout>
                  <c:x val="2.9264846567076397E-3"/>
                  <c:y val="7.656257456454312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2FBE-45A7-A67F-20A3C7CAD400}"/>
                </c:ext>
              </c:extLst>
            </c:dLbl>
            <c:dLbl>
              <c:idx val="5"/>
              <c:layout>
                <c:manualLayout>
                  <c:x val="-1.2164250496725301E-2"/>
                  <c:y val="-9.079277022190405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2FBE-45A7-A67F-20A3C7CAD400}"/>
                </c:ext>
              </c:extLst>
            </c:dLbl>
            <c:dLbl>
              <c:idx val="6"/>
              <c:layout>
                <c:manualLayout>
                  <c:x val="-1.5844972649446863E-2"/>
                  <c:y val="-2.517686709615843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2FBE-45A7-A67F-20A3C7CAD400}"/>
                </c:ext>
              </c:extLst>
            </c:dLbl>
            <c:dLbl>
              <c:idx val="7"/>
              <c:layout>
                <c:manualLayout>
                  <c:x val="1.8085019746363517E-2"/>
                  <c:y val="-5.665235027439744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2FBE-45A7-A67F-20A3C7CAD400}"/>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Sheet1!$A$2:$A$9</c:f>
              <c:strCache>
                <c:ptCount val="8"/>
                <c:pt idx="0">
                  <c:v>Breakfast</c:v>
                </c:pt>
                <c:pt idx="1">
                  <c:v>Breakfast, dinner</c:v>
                </c:pt>
                <c:pt idx="2">
                  <c:v>Breakfast, lunch</c:v>
                </c:pt>
                <c:pt idx="3">
                  <c:v>Breakfast, lunch, dinner</c:v>
                </c:pt>
                <c:pt idx="4">
                  <c:v>Dinner</c:v>
                </c:pt>
                <c:pt idx="5">
                  <c:v>Lunch</c:v>
                </c:pt>
                <c:pt idx="6">
                  <c:v>Lunch , Dinner</c:v>
                </c:pt>
                <c:pt idx="7">
                  <c:v>Supper</c:v>
                </c:pt>
              </c:strCache>
            </c:strRef>
          </c:cat>
          <c:val>
            <c:numRef>
              <c:f>Sheet1!$B$2:$B$9</c:f>
              <c:numCache>
                <c:formatCode>General</c:formatCode>
                <c:ptCount val="8"/>
                <c:pt idx="0">
                  <c:v>34</c:v>
                </c:pt>
                <c:pt idx="1">
                  <c:v>3</c:v>
                </c:pt>
                <c:pt idx="2">
                  <c:v>5</c:v>
                </c:pt>
                <c:pt idx="3">
                  <c:v>2</c:v>
                </c:pt>
                <c:pt idx="4">
                  <c:v>5</c:v>
                </c:pt>
                <c:pt idx="5">
                  <c:v>17</c:v>
                </c:pt>
                <c:pt idx="6">
                  <c:v>2</c:v>
                </c:pt>
                <c:pt idx="7">
                  <c:v>1</c:v>
                </c:pt>
              </c:numCache>
            </c:numRef>
          </c:val>
          <c:extLst xmlns:c16r2="http://schemas.microsoft.com/office/drawing/2015/06/chart">
            <c:ext xmlns:c16="http://schemas.microsoft.com/office/drawing/2014/chart" uri="{C3380CC4-5D6E-409C-BE32-E72D297353CC}">
              <c16:uniqueId val="{00000008-2FBE-45A7-A67F-20A3C7CAD400}"/>
            </c:ext>
          </c:extLst>
        </c:ser>
      </c:pie3DChart>
    </c:plotArea>
    <c:legend>
      <c:legendPos val="r"/>
      <c:layout>
        <c:manualLayout>
          <c:xMode val="edge"/>
          <c:yMode val="edge"/>
          <c:x val="0.67911383270223868"/>
          <c:y val="0.19652654912076931"/>
          <c:w val="0.3067768452622513"/>
          <c:h val="0.66382023885092312"/>
        </c:manualLayout>
      </c:layout>
      <c:txPr>
        <a:bodyPr/>
        <a:lstStyle/>
        <a:p>
          <a:pPr>
            <a:defRPr lang="ro-RO" sz="1400"/>
          </a:pPr>
          <a:endParaRPr lang="en-US"/>
        </a:p>
      </c:txPr>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marL="0" marR="0" indent="0" algn="just" defTabSz="914400" rtl="0" eaLnBrk="1" fontAlgn="auto" latinLnBrk="0" hangingPunct="1">
              <a:lnSpc>
                <a:spcPct val="100000"/>
              </a:lnSpc>
              <a:spcBef>
                <a:spcPts val="0"/>
              </a:spcBef>
              <a:spcAft>
                <a:spcPts val="0"/>
              </a:spcAft>
              <a:buClrTx/>
              <a:buSzTx/>
              <a:buFontTx/>
              <a:buNone/>
              <a:tabLst/>
              <a:defRPr lang="ro-RO" sz="1800" b="1" i="0" u="none" strike="noStrike" kern="1200" baseline="0">
                <a:solidFill>
                  <a:prstClr val="black"/>
                </a:solidFill>
                <a:latin typeface="+mn-lt"/>
                <a:ea typeface="+mn-ea"/>
                <a:cs typeface="+mn-cs"/>
              </a:defRPr>
            </a:pPr>
            <a:r>
              <a:rPr lang="ro-RO" sz="1600" dirty="0" smtClean="0"/>
              <a:t>4)</a:t>
            </a:r>
            <a:r>
              <a:rPr lang="ro-RO" sz="1600" baseline="0" dirty="0" smtClean="0"/>
              <a:t> </a:t>
            </a:r>
            <a:r>
              <a:rPr lang="en-US" sz="1600" dirty="0" smtClean="0"/>
              <a:t>Your</a:t>
            </a:r>
            <a:r>
              <a:rPr lang="en-US" sz="1600" baseline="0" dirty="0" smtClean="0"/>
              <a:t> </a:t>
            </a:r>
            <a:r>
              <a:rPr lang="en-US" sz="1600" baseline="0" dirty="0"/>
              <a:t>main meals are</a:t>
            </a:r>
            <a:r>
              <a:rPr lang="en-US" sz="1600" baseline="0" dirty="0" smtClean="0"/>
              <a:t>:</a:t>
            </a:r>
            <a:r>
              <a:rPr lang="ro-RO" sz="1600" b="1" baseline="0" dirty="0" smtClean="0"/>
              <a:t> a) </a:t>
            </a:r>
            <a:r>
              <a:rPr lang="en-GB" sz="1600" dirty="0" smtClean="0"/>
              <a:t>freshly home-cooked b</a:t>
            </a:r>
            <a:r>
              <a:rPr lang="ro-RO" sz="1600" dirty="0" smtClean="0"/>
              <a:t>) </a:t>
            </a:r>
            <a:r>
              <a:rPr lang="en-US" sz="1600" dirty="0" smtClean="0"/>
              <a:t>taken in a </a:t>
            </a:r>
            <a:r>
              <a:rPr lang="en-GB" sz="1600" dirty="0" smtClean="0"/>
              <a:t>cafeteria c)</a:t>
            </a:r>
            <a:r>
              <a:rPr lang="en-US" sz="1600" dirty="0" smtClean="0"/>
              <a:t> taken in a</a:t>
            </a:r>
            <a:r>
              <a:rPr lang="en-US" sz="1600" b="1" dirty="0" smtClean="0"/>
              <a:t> </a:t>
            </a:r>
            <a:r>
              <a:rPr lang="en-US" sz="1600" dirty="0" smtClean="0"/>
              <a:t>r</a:t>
            </a:r>
            <a:r>
              <a:rPr lang="en-GB" sz="1600" dirty="0" err="1" smtClean="0"/>
              <a:t>estaurant</a:t>
            </a:r>
            <a:r>
              <a:rPr lang="en-GB" sz="1600" dirty="0" smtClean="0"/>
              <a:t>  d) pre-cooked, microwave  e)</a:t>
            </a:r>
            <a:r>
              <a:rPr lang="en-US" sz="1600" dirty="0" smtClean="0"/>
              <a:t>fast food, takeaways</a:t>
            </a:r>
            <a:endParaRPr lang="en-GB" sz="1600" dirty="0" smtClean="0"/>
          </a:p>
          <a:p>
            <a:pPr marL="0" marR="0" indent="0" algn="just" defTabSz="914400" rtl="0" eaLnBrk="1" fontAlgn="auto" latinLnBrk="0" hangingPunct="1">
              <a:lnSpc>
                <a:spcPct val="100000"/>
              </a:lnSpc>
              <a:spcBef>
                <a:spcPts val="0"/>
              </a:spcBef>
              <a:spcAft>
                <a:spcPts val="0"/>
              </a:spcAft>
              <a:buClrTx/>
              <a:buSzTx/>
              <a:buFontTx/>
              <a:buNone/>
              <a:tabLst/>
              <a:defRPr lang="ro-RO" sz="1800" b="1" i="0" u="none" strike="noStrike" kern="1200" baseline="0">
                <a:solidFill>
                  <a:prstClr val="black"/>
                </a:solidFill>
                <a:latin typeface="+mn-lt"/>
                <a:ea typeface="+mn-ea"/>
                <a:cs typeface="+mn-cs"/>
              </a:defRPr>
            </a:pPr>
            <a:endParaRPr lang="en-US" dirty="0"/>
          </a:p>
        </c:rich>
      </c:tx>
      <c:layout>
        <c:manualLayout>
          <c:xMode val="edge"/>
          <c:yMode val="edge"/>
          <c:x val="7.1084538861983917E-2"/>
          <c:y val="0"/>
        </c:manualLayout>
      </c:layout>
      <c:overlay val="1"/>
    </c:title>
    <c:view3D>
      <c:rotX val="30"/>
      <c:perspective val="30"/>
    </c:view3D>
    <c:plotArea>
      <c:layout>
        <c:manualLayout>
          <c:layoutTarget val="inner"/>
          <c:xMode val="edge"/>
          <c:yMode val="edge"/>
          <c:x val="3.9085455009954619E-2"/>
          <c:y val="0.15525088188359154"/>
          <c:w val="0.58038982832063957"/>
          <c:h val="0.81201044386422949"/>
        </c:manualLayout>
      </c:layout>
      <c:pie3DChart>
        <c:varyColors val="1"/>
        <c:ser>
          <c:idx val="0"/>
          <c:order val="0"/>
          <c:dLbls>
            <c:dLbl>
              <c:idx val="0"/>
              <c:layout>
                <c:manualLayout>
                  <c:x val="2.5514297051666408E-3"/>
                  <c:y val="-7.734161167190915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FD0-42E4-8A6E-C51ABCF5EB88}"/>
                </c:ext>
              </c:extLst>
            </c:dLbl>
            <c:dLbl>
              <c:idx val="1"/>
              <c:layout>
                <c:manualLayout>
                  <c:x val="5.9071850991303694E-2"/>
                  <c:y val="0.11163695921821805"/>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FD0-42E4-8A6E-C51ABCF5EB88}"/>
                </c:ext>
              </c:extLst>
            </c:dLbl>
            <c:dLbl>
              <c:idx val="2"/>
              <c:layout>
                <c:manualLayout>
                  <c:x val="-8.5239017253990759E-2"/>
                  <c:y val="-6.138333230539393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FD0-42E4-8A6E-C51ABCF5EB88}"/>
                </c:ext>
              </c:extLst>
            </c:dLbl>
            <c:dLbl>
              <c:idx val="3"/>
              <c:layout>
                <c:manualLayout>
                  <c:x val="-3.0485970674430818E-2"/>
                  <c:y val="-4.165840888687869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FD0-42E4-8A6E-C51ABCF5EB88}"/>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Sheet1!$A$2:$A$5</c:f>
              <c:strCache>
                <c:ptCount val="4"/>
                <c:pt idx="0">
                  <c:v>fast food, takeaways</c:v>
                </c:pt>
                <c:pt idx="1">
                  <c:v>freshly home-cooked</c:v>
                </c:pt>
                <c:pt idx="2">
                  <c:v>pre-cooked, microwave</c:v>
                </c:pt>
                <c:pt idx="3">
                  <c:v>taken in a restaurant</c:v>
                </c:pt>
              </c:strCache>
            </c:strRef>
          </c:cat>
          <c:val>
            <c:numRef>
              <c:f>Sheet1!$B$2:$B$5</c:f>
              <c:numCache>
                <c:formatCode>General</c:formatCode>
                <c:ptCount val="4"/>
                <c:pt idx="0">
                  <c:v>3</c:v>
                </c:pt>
                <c:pt idx="1">
                  <c:v>61</c:v>
                </c:pt>
                <c:pt idx="2">
                  <c:v>4</c:v>
                </c:pt>
                <c:pt idx="3">
                  <c:v>1</c:v>
                </c:pt>
              </c:numCache>
            </c:numRef>
          </c:val>
          <c:extLst xmlns:c16r2="http://schemas.microsoft.com/office/drawing/2015/06/chart">
            <c:ext xmlns:c16="http://schemas.microsoft.com/office/drawing/2014/chart" uri="{C3380CC4-5D6E-409C-BE32-E72D297353CC}">
              <c16:uniqueId val="{00000004-0FD0-42E4-8A6E-C51ABCF5EB88}"/>
            </c:ext>
          </c:extLst>
        </c:ser>
      </c:pie3DChart>
    </c:plotArea>
    <c:legend>
      <c:legendPos val="r"/>
      <c:layout>
        <c:manualLayout>
          <c:xMode val="edge"/>
          <c:yMode val="edge"/>
          <c:x val="0.66406019971580488"/>
          <c:y val="0.21779200145580802"/>
          <c:w val="0.33593980028419546"/>
          <c:h val="0.61819624184607669"/>
        </c:manualLayout>
      </c:layout>
      <c:txPr>
        <a:bodyPr/>
        <a:lstStyle/>
        <a:p>
          <a:pPr>
            <a:defRPr lang="ro-RO" sz="1400"/>
          </a:pPr>
          <a:endParaRPr lang="en-US"/>
        </a:p>
      </c:txPr>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ro-RO" sz="1600" dirty="0" smtClean="0"/>
              <a:t>5) Your main meal consists of/</a:t>
            </a:r>
            <a:r>
              <a:rPr lang="en-US" sz="1600" dirty="0" smtClean="0"/>
              <a:t>Your</a:t>
            </a:r>
            <a:r>
              <a:rPr lang="en-US" sz="1600" baseline="0" dirty="0" smtClean="0"/>
              <a:t> </a:t>
            </a:r>
            <a:r>
              <a:rPr lang="en-US" sz="1600" baseline="0" dirty="0"/>
              <a:t>main meals consist of</a:t>
            </a:r>
            <a:r>
              <a:rPr lang="en-US" baseline="0" dirty="0"/>
              <a:t>:</a:t>
            </a:r>
            <a:endParaRPr lang="en-US" dirty="0"/>
          </a:p>
        </c:rich>
      </c:tx>
      <c:layout/>
      <c:overlay val="1"/>
    </c:title>
    <c:view3D>
      <c:rotX val="30"/>
      <c:perspective val="30"/>
    </c:view3D>
    <c:plotArea>
      <c:layout>
        <c:manualLayout>
          <c:layoutTarget val="inner"/>
          <c:xMode val="edge"/>
          <c:yMode val="edge"/>
          <c:x val="8.6772486772486793E-2"/>
          <c:y val="0.38189300411522636"/>
          <c:w val="0.39545073532475239"/>
          <c:h val="0.47325102880658376"/>
        </c:manualLayout>
      </c:layout>
      <c:pie3DChart>
        <c:varyColors val="1"/>
        <c:ser>
          <c:idx val="0"/>
          <c:order val="0"/>
          <c:dLbls>
            <c:dLbl>
              <c:idx val="0"/>
              <c:layout>
                <c:manualLayout>
                  <c:x val="-1.4404616089655459E-2"/>
                  <c:y val="-4.174433751336638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C26E-456D-8739-6412E6235D65}"/>
                </c:ext>
              </c:extLst>
            </c:dLbl>
            <c:dLbl>
              <c:idx val="1"/>
              <c:layout>
                <c:manualLayout>
                  <c:x val="-1.4452776736241299E-2"/>
                  <c:y val="-3.969488999060302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26E-456D-8739-6412E6235D65}"/>
                </c:ext>
              </c:extLst>
            </c:dLbl>
            <c:dLbl>
              <c:idx val="2"/>
              <c:layout>
                <c:manualLayout>
                  <c:x val="-5.9434237386993499E-4"/>
                  <c:y val="-1.844399079744662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26E-456D-8739-6412E6235D65}"/>
                </c:ext>
              </c:extLst>
            </c:dLbl>
            <c:dLbl>
              <c:idx val="3"/>
              <c:layout>
                <c:manualLayout>
                  <c:x val="3.3739949173020108E-3"/>
                  <c:y val="-4.656595703314873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26E-456D-8739-6412E6235D65}"/>
                </c:ext>
              </c:extLst>
            </c:dLbl>
            <c:dLbl>
              <c:idx val="4"/>
              <c:layout>
                <c:manualLayout>
                  <c:x val="1.7651793525809274E-2"/>
                  <c:y val="-4.136275558147826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26E-456D-8739-6412E6235D65}"/>
                </c:ext>
              </c:extLst>
            </c:dLbl>
            <c:dLbl>
              <c:idx val="5"/>
              <c:layout>
                <c:manualLayout>
                  <c:x val="1.2361121526475867E-2"/>
                  <c:y val="1.37680567706814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26E-456D-8739-6412E6235D65}"/>
                </c:ext>
              </c:extLst>
            </c:dLbl>
            <c:dLbl>
              <c:idx val="6"/>
              <c:layout>
                <c:manualLayout>
                  <c:x val="-2.1697704453610012E-2"/>
                  <c:y val="3.946003045915560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26E-456D-8739-6412E6235D65}"/>
                </c:ext>
              </c:extLst>
            </c:dLbl>
            <c:dLbl>
              <c:idx val="7"/>
              <c:layout>
                <c:manualLayout>
                  <c:x val="-1.5157105361829773E-2"/>
                  <c:y val="5.594271086484571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26E-456D-8739-6412E6235D65}"/>
                </c:ext>
              </c:extLst>
            </c:dLbl>
            <c:dLbl>
              <c:idx val="8"/>
              <c:layout>
                <c:manualLayout>
                  <c:x val="1.1166020914052437E-2"/>
                  <c:y val="9.414575029973103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26E-456D-8739-6412E6235D65}"/>
                </c:ext>
              </c:extLst>
            </c:dLbl>
            <c:dLbl>
              <c:idx val="9"/>
              <c:layout>
                <c:manualLayout>
                  <c:x val="-9.6304628588093509E-4"/>
                  <c:y val="7.420083600661039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26E-456D-8739-6412E6235D65}"/>
                </c:ext>
              </c:extLst>
            </c:dLbl>
            <c:dLbl>
              <c:idx val="10"/>
              <c:layout>
                <c:manualLayout>
                  <c:x val="-1.9614881473149201E-2"/>
                  <c:y val="7.9981854120086977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C26E-456D-8739-6412E6235D65}"/>
                </c:ext>
              </c:extLst>
            </c:dLbl>
            <c:dLbl>
              <c:idx val="11"/>
              <c:layout>
                <c:manualLayout>
                  <c:x val="-5.2644836062158855E-2"/>
                  <c:y val="-8.279705777518549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C26E-456D-8739-6412E6235D65}"/>
                </c:ext>
              </c:extLst>
            </c:dLbl>
            <c:dLbl>
              <c:idx val="12"/>
              <c:layout>
                <c:manualLayout>
                  <c:x val="-1.9546473357497006E-2"/>
                  <c:y val="-0.10590350280289039"/>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26E-456D-8739-6412E6235D65}"/>
                </c:ext>
              </c:extLst>
            </c:dLbl>
            <c:dLbl>
              <c:idx val="13"/>
              <c:layout>
                <c:manualLayout>
                  <c:x val="2.2292213473315919E-2"/>
                  <c:y val="-7.616759016234082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C26E-456D-8739-6412E6235D65}"/>
                </c:ext>
              </c:extLst>
            </c:dLbl>
            <c:dLbl>
              <c:idx val="14"/>
              <c:layout>
                <c:manualLayout>
                  <c:x val="4.6112485939257687E-2"/>
                  <c:y val="-7.930553125303797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C26E-456D-8739-6412E6235D65}"/>
                </c:ext>
              </c:extLst>
            </c:dLbl>
            <c:dLbl>
              <c:idx val="15"/>
              <c:layout>
                <c:manualLayout>
                  <c:x val="5.1884597758613524E-2"/>
                  <c:y val="-3.950435825151485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C26E-456D-8739-6412E6235D65}"/>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Sheet1!$A$2:$A$17</c:f>
              <c:strCache>
                <c:ptCount val="16"/>
                <c:pt idx="0">
                  <c:v>sour/sour soup</c:v>
                </c:pt>
                <c:pt idx="1">
                  <c:v>cereals</c:v>
                </c:pt>
                <c:pt idx="2">
                  <c:v>dairy products</c:v>
                </c:pt>
                <c:pt idx="3">
                  <c:v>fruits</c:v>
                </c:pt>
                <c:pt idx="4">
                  <c:v>fast food</c:v>
                </c:pt>
                <c:pt idx="5">
                  <c:v>pasta dishes</c:v>
                </c:pt>
                <c:pt idx="6">
                  <c:v>fish</c:v>
                </c:pt>
                <c:pt idx="7">
                  <c:v>vegetables</c:v>
                </c:pt>
                <c:pt idx="8">
                  <c:v>salad</c:v>
                </c:pt>
                <c:pt idx="9">
                  <c:v>rice dishes</c:v>
                </c:pt>
                <c:pt idx="10">
                  <c:v>bologna</c:v>
                </c:pt>
                <c:pt idx="11">
                  <c:v>ham</c:v>
                </c:pt>
                <c:pt idx="12">
                  <c:v>bacon</c:v>
                </c:pt>
                <c:pt idx="13">
                  <c:v>sausages</c:v>
                </c:pt>
                <c:pt idx="14">
                  <c:v>salami</c:v>
                </c:pt>
                <c:pt idx="15">
                  <c:v>steak</c:v>
                </c:pt>
              </c:strCache>
            </c:strRef>
          </c:cat>
          <c:val>
            <c:numRef>
              <c:f>Sheet1!$B$2:$B$17</c:f>
              <c:numCache>
                <c:formatCode>General</c:formatCode>
                <c:ptCount val="16"/>
                <c:pt idx="0">
                  <c:v>92</c:v>
                </c:pt>
                <c:pt idx="1">
                  <c:v>57</c:v>
                </c:pt>
                <c:pt idx="2">
                  <c:v>68</c:v>
                </c:pt>
                <c:pt idx="3">
                  <c:v>86</c:v>
                </c:pt>
                <c:pt idx="4">
                  <c:v>52</c:v>
                </c:pt>
                <c:pt idx="5">
                  <c:v>63</c:v>
                </c:pt>
                <c:pt idx="6">
                  <c:v>46</c:v>
                </c:pt>
                <c:pt idx="7">
                  <c:v>87</c:v>
                </c:pt>
                <c:pt idx="8">
                  <c:v>75</c:v>
                </c:pt>
                <c:pt idx="9">
                  <c:v>23</c:v>
                </c:pt>
                <c:pt idx="10">
                  <c:v>52</c:v>
                </c:pt>
                <c:pt idx="11">
                  <c:v>46</c:v>
                </c:pt>
                <c:pt idx="12">
                  <c:v>54</c:v>
                </c:pt>
                <c:pt idx="13">
                  <c:v>54</c:v>
                </c:pt>
                <c:pt idx="14">
                  <c:v>51</c:v>
                </c:pt>
                <c:pt idx="15">
                  <c:v>71</c:v>
                </c:pt>
              </c:numCache>
            </c:numRef>
          </c:val>
          <c:extLst xmlns:c16r2="http://schemas.microsoft.com/office/drawing/2015/06/chart">
            <c:ext xmlns:c16="http://schemas.microsoft.com/office/drawing/2014/chart" uri="{C3380CC4-5D6E-409C-BE32-E72D297353CC}">
              <c16:uniqueId val="{00000010-C26E-456D-8739-6412E6235D65}"/>
            </c:ext>
          </c:extLst>
        </c:ser>
      </c:pie3DChart>
    </c:plotArea>
    <c:legend>
      <c:legendPos val="r"/>
      <c:layout>
        <c:manualLayout>
          <c:xMode val="edge"/>
          <c:yMode val="edge"/>
          <c:x val="0.59200675252522517"/>
          <c:y val="0.31955975359639627"/>
          <c:w val="0.39622337773816046"/>
          <c:h val="0.68044026180836459"/>
        </c:manualLayout>
      </c:layout>
      <c:txPr>
        <a:bodyPr/>
        <a:lstStyle/>
        <a:p>
          <a:pPr>
            <a:defRPr lang="ro-RO" sz="1400"/>
          </a:pPr>
          <a:endParaRPr lang="en-US"/>
        </a:p>
      </c:txPr>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ro-RO" sz="1600" b="1" i="0" u="none" strike="noStrike" baseline="0" dirty="0" smtClean="0"/>
              <a:t>9) </a:t>
            </a:r>
            <a:r>
              <a:rPr lang="en-US" sz="1600" b="1" i="0" u="none" strike="noStrike" baseline="0" dirty="0" smtClean="0"/>
              <a:t>Do </a:t>
            </a:r>
            <a:r>
              <a:rPr lang="en-US" sz="1600" b="1" i="0" u="none" strike="noStrike" baseline="0" dirty="0"/>
              <a:t>you choose food which is baked, steamed or grilled rather than food that is fried? </a:t>
            </a:r>
            <a:endParaRPr lang="en-US" sz="1600" b="1" dirty="0"/>
          </a:p>
        </c:rich>
      </c:tx>
      <c:layout/>
      <c:overlay val="1"/>
    </c:title>
    <c:view3D>
      <c:rotX val="30"/>
      <c:perspective val="30"/>
    </c:view3D>
    <c:plotArea>
      <c:layout>
        <c:manualLayout>
          <c:layoutTarget val="inner"/>
          <c:xMode val="edge"/>
          <c:yMode val="edge"/>
          <c:x val="2.5157232704402552E-2"/>
          <c:y val="0.3121289228159469"/>
          <c:w val="0.608017179670723"/>
          <c:h val="0.65055131467345373"/>
        </c:manualLayout>
      </c:layout>
      <c:pie3DChart>
        <c:varyColors val="1"/>
        <c:ser>
          <c:idx val="0"/>
          <c:order val="0"/>
          <c:dLbls>
            <c:dLbl>
              <c:idx val="0"/>
              <c:layout>
                <c:manualLayout>
                  <c:x val="0.1189275311426552"/>
                  <c:y val="-1.976771987471035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C38-4A93-9C31-2A598EC759C6}"/>
                </c:ext>
              </c:extLst>
            </c:dLbl>
            <c:dLbl>
              <c:idx val="1"/>
              <c:layout>
                <c:manualLayout>
                  <c:x val="-2.3941059683148531E-2"/>
                  <c:y val="-8.503349295078574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C38-4A93-9C31-2A598EC759C6}"/>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54</c:v>
                </c:pt>
                <c:pt idx="1">
                  <c:v>15</c:v>
                </c:pt>
              </c:numCache>
            </c:numRef>
          </c:val>
          <c:extLst xmlns:c16r2="http://schemas.microsoft.com/office/drawing/2015/06/chart">
            <c:ext xmlns:c16="http://schemas.microsoft.com/office/drawing/2014/chart" uri="{C3380CC4-5D6E-409C-BE32-E72D297353CC}">
              <c16:uniqueId val="{00000002-6C38-4A93-9C31-2A598EC759C6}"/>
            </c:ext>
          </c:extLst>
        </c:ser>
      </c:pie3DChart>
    </c:plotArea>
    <c:legend>
      <c:legendPos val="r"/>
      <c:layout>
        <c:manualLayout>
          <c:xMode val="edge"/>
          <c:yMode val="edge"/>
          <c:x val="0.77704922762177187"/>
          <c:y val="0.34830076923217429"/>
          <c:w val="0.12659649124716951"/>
          <c:h val="0.23340527197004141"/>
        </c:manualLayout>
      </c:layout>
      <c:txPr>
        <a:bodyPr/>
        <a:lstStyle/>
        <a:p>
          <a:pPr>
            <a:defRPr lang="ro-RO" sz="1400"/>
          </a:pPr>
          <a:endParaRPr lang="en-US"/>
        </a:p>
      </c:txPr>
    </c:legend>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ro-RO" sz="1600" dirty="0" smtClean="0"/>
              <a:t>12) </a:t>
            </a:r>
            <a:r>
              <a:rPr lang="en-US" sz="1600" dirty="0" smtClean="0"/>
              <a:t>What</a:t>
            </a:r>
            <a:r>
              <a:rPr lang="en-US" sz="1600" baseline="0" dirty="0" smtClean="0"/>
              <a:t> </a:t>
            </a:r>
            <a:r>
              <a:rPr lang="ro-RO" sz="1600" baseline="0" dirty="0" smtClean="0"/>
              <a:t>d</a:t>
            </a:r>
            <a:r>
              <a:rPr lang="en-US" sz="1600" baseline="0" dirty="0" smtClean="0"/>
              <a:t>o </a:t>
            </a:r>
            <a:r>
              <a:rPr lang="en-US" sz="1600" baseline="0" dirty="0"/>
              <a:t>you eat as snacks?</a:t>
            </a:r>
            <a:endParaRPr lang="en-US" sz="1600" dirty="0"/>
          </a:p>
        </c:rich>
      </c:tx>
      <c:layout/>
      <c:overlay val="1"/>
    </c:title>
    <c:view3D>
      <c:rotX val="30"/>
      <c:perspective val="30"/>
    </c:view3D>
    <c:plotArea>
      <c:layout>
        <c:manualLayout>
          <c:layoutTarget val="inner"/>
          <c:xMode val="edge"/>
          <c:yMode val="edge"/>
          <c:x val="6.2891436536297349E-2"/>
          <c:y val="0.26070763500931099"/>
          <c:w val="0.55194736496088292"/>
          <c:h val="0.67970204841713311"/>
        </c:manualLayout>
      </c:layout>
      <c:pie3DChart>
        <c:varyColors val="1"/>
        <c:ser>
          <c:idx val="0"/>
          <c:order val="0"/>
          <c:dLbls>
            <c:dLbl>
              <c:idx val="0"/>
              <c:layout>
                <c:manualLayout>
                  <c:x val="1.5766844173380062E-2"/>
                  <c:y val="-1.037229284886875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C1DD-413C-A238-48E4A54F3F26}"/>
                </c:ext>
              </c:extLst>
            </c:dLbl>
            <c:dLbl>
              <c:idx val="1"/>
              <c:layout>
                <c:manualLayout>
                  <c:x val="2.8753255554038404E-2"/>
                  <c:y val="-4.210032405167239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1DD-413C-A238-48E4A54F3F26}"/>
                </c:ext>
              </c:extLst>
            </c:dLbl>
            <c:dLbl>
              <c:idx val="2"/>
              <c:layout>
                <c:manualLayout>
                  <c:x val="4.7810295389376922E-2"/>
                  <c:y val="-1.4809601313802291E-4"/>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1DD-413C-A238-48E4A54F3F26}"/>
                </c:ext>
              </c:extLst>
            </c:dLbl>
            <c:dLbl>
              <c:idx val="3"/>
              <c:layout>
                <c:manualLayout>
                  <c:x val="1.7970152574858778E-2"/>
                  <c:y val="2.660508218595585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1DD-413C-A238-48E4A54F3F26}"/>
                </c:ext>
              </c:extLst>
            </c:dLbl>
            <c:dLbl>
              <c:idx val="4"/>
              <c:layout>
                <c:manualLayout>
                  <c:x val="3.6145626305382349E-3"/>
                  <c:y val="4.075484977785585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1DD-413C-A238-48E4A54F3F26}"/>
                </c:ext>
              </c:extLst>
            </c:dLbl>
            <c:dLbl>
              <c:idx val="5"/>
              <c:layout>
                <c:manualLayout>
                  <c:x val="5.37200046525977E-2"/>
                  <c:y val="0.1126485725597149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1DD-413C-A238-48E4A54F3F26}"/>
                </c:ext>
              </c:extLst>
            </c:dLbl>
            <c:dLbl>
              <c:idx val="6"/>
              <c:layout>
                <c:manualLayout>
                  <c:x val="1.425818882466282E-3"/>
                  <c:y val="3.534333347996315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1DD-413C-A238-48E4A54F3F26}"/>
                </c:ext>
              </c:extLst>
            </c:dLbl>
            <c:dLbl>
              <c:idx val="7"/>
              <c:layout>
                <c:manualLayout>
                  <c:x val="-2.1920446032644477E-2"/>
                  <c:y val="-0.1435414009003067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1DD-413C-A238-48E4A54F3F26}"/>
                </c:ext>
              </c:extLst>
            </c:dLbl>
            <c:dLbl>
              <c:idx val="8"/>
              <c:layout>
                <c:manualLayout>
                  <c:x val="4.2671914583128003E-2"/>
                  <c:y val="-8.868018592648006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1DD-413C-A238-48E4A54F3F26}"/>
                </c:ext>
              </c:extLst>
            </c:dLbl>
            <c:dLbl>
              <c:idx val="9"/>
              <c:layout>
                <c:manualLayout>
                  <c:x val="4.1874676420254546E-2"/>
                  <c:y val="-3.324682180090617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1DD-413C-A238-48E4A54F3F26}"/>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Sheet1!$A$2:$A$11</c:f>
              <c:strCache>
                <c:ptCount val="10"/>
                <c:pt idx="0">
                  <c:v>biscuits</c:v>
                </c:pt>
                <c:pt idx="1">
                  <c:v>candies</c:v>
                </c:pt>
                <c:pt idx="2">
                  <c:v>nuts/peanuts</c:v>
                </c:pt>
                <c:pt idx="3">
                  <c:v>fruit</c:v>
                </c:pt>
                <c:pt idx="4">
                  <c:v>chocolate</c:v>
                </c:pt>
                <c:pt idx="5">
                  <c:v>yoghurt</c:v>
                </c:pt>
                <c:pt idx="6">
                  <c:v>veggies</c:v>
                </c:pt>
                <c:pt idx="7">
                  <c:v>pastries</c:v>
                </c:pt>
                <c:pt idx="8">
                  <c:v>sandwiches</c:v>
                </c:pt>
                <c:pt idx="9">
                  <c:v>pizza</c:v>
                </c:pt>
              </c:strCache>
            </c:strRef>
          </c:cat>
          <c:val>
            <c:numRef>
              <c:f>Sheet1!$B$2:$B$11</c:f>
              <c:numCache>
                <c:formatCode>General</c:formatCode>
                <c:ptCount val="10"/>
                <c:pt idx="0">
                  <c:v>97</c:v>
                </c:pt>
                <c:pt idx="1">
                  <c:v>50</c:v>
                </c:pt>
                <c:pt idx="2">
                  <c:v>49</c:v>
                </c:pt>
                <c:pt idx="3">
                  <c:v>100</c:v>
                </c:pt>
                <c:pt idx="4">
                  <c:v>105</c:v>
                </c:pt>
                <c:pt idx="5">
                  <c:v>51</c:v>
                </c:pt>
                <c:pt idx="6">
                  <c:v>21</c:v>
                </c:pt>
                <c:pt idx="7">
                  <c:v>22</c:v>
                </c:pt>
                <c:pt idx="8">
                  <c:v>84</c:v>
                </c:pt>
                <c:pt idx="9">
                  <c:v>73</c:v>
                </c:pt>
              </c:numCache>
            </c:numRef>
          </c:val>
          <c:extLst xmlns:c16r2="http://schemas.microsoft.com/office/drawing/2015/06/chart">
            <c:ext xmlns:c16="http://schemas.microsoft.com/office/drawing/2014/chart" uri="{C3380CC4-5D6E-409C-BE32-E72D297353CC}">
              <c16:uniqueId val="{0000000A-C1DD-413C-A238-48E4A54F3F26}"/>
            </c:ext>
          </c:extLst>
        </c:ser>
      </c:pie3DChart>
    </c:plotArea>
    <c:legend>
      <c:legendPos val="r"/>
      <c:layout>
        <c:manualLayout>
          <c:xMode val="edge"/>
          <c:yMode val="edge"/>
          <c:x val="0.70095186078618865"/>
          <c:y val="0.25264593322482737"/>
          <c:w val="0.17663451353668716"/>
          <c:h val="0.67347908327101669"/>
        </c:manualLayout>
      </c:layout>
      <c:txPr>
        <a:bodyPr/>
        <a:lstStyle/>
        <a:p>
          <a:pPr>
            <a:defRPr lang="ro-RO" sz="1400"/>
          </a:pPr>
          <a:endParaRPr lang="en-US"/>
        </a:p>
      </c:txPr>
    </c:legend>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ro-RO" sz="1600" b="1" i="0" u="none" strike="noStrike" baseline="0" dirty="0" smtClean="0"/>
              <a:t>13) </a:t>
            </a:r>
            <a:r>
              <a:rPr lang="en-US" sz="1600" b="1" i="0" u="none" strike="noStrike" baseline="0" dirty="0" smtClean="0"/>
              <a:t>How </a:t>
            </a:r>
            <a:r>
              <a:rPr lang="en-US" sz="1600" b="1" i="0" u="none" strike="noStrike" baseline="0" dirty="0"/>
              <a:t>many servings of vegetables and fruit do you eat every day?  </a:t>
            </a:r>
            <a:endParaRPr lang="en-US" sz="1600" b="1" dirty="0"/>
          </a:p>
        </c:rich>
      </c:tx>
      <c:layout/>
      <c:overlay val="1"/>
    </c:title>
    <c:view3D>
      <c:rotX val="30"/>
      <c:perspective val="30"/>
    </c:view3D>
    <c:plotArea>
      <c:layout>
        <c:manualLayout>
          <c:layoutTarget val="inner"/>
          <c:xMode val="edge"/>
          <c:yMode val="edge"/>
          <c:x val="3.3300044594680021E-2"/>
          <c:y val="0.17456423367496382"/>
          <c:w val="0.60567461555419977"/>
          <c:h val="0.65394402035623522"/>
        </c:manualLayout>
      </c:layout>
      <c:pie3DChart>
        <c:varyColors val="1"/>
        <c:ser>
          <c:idx val="0"/>
          <c:order val="0"/>
          <c:dLbls>
            <c:dLbl>
              <c:idx val="0"/>
              <c:layout>
                <c:manualLayout>
                  <c:x val="-2.9048587627022102E-3"/>
                  <c:y val="-4.183713677011746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070-4F32-AB7D-C82E53E2C7A8}"/>
                </c:ext>
              </c:extLst>
            </c:dLbl>
            <c:dLbl>
              <c:idx val="1"/>
              <c:layout>
                <c:manualLayout>
                  <c:x val="2.2242493063961345E-2"/>
                  <c:y val="-2.403665190706123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070-4F32-AB7D-C82E53E2C7A8}"/>
                </c:ext>
              </c:extLst>
            </c:dLbl>
            <c:dLbl>
              <c:idx val="2"/>
              <c:layout>
                <c:manualLayout>
                  <c:x val="3.3545553240076367E-2"/>
                  <c:y val="-0.10039790827673259"/>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070-4F32-AB7D-C82E53E2C7A8}"/>
                </c:ext>
              </c:extLst>
            </c:dLbl>
            <c:dLbl>
              <c:idx val="4"/>
              <c:layout>
                <c:manualLayout>
                  <c:x val="0.10012328886781408"/>
                  <c:y val="-5.8373237696433093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070-4F32-AB7D-C82E53E2C7A8}"/>
                </c:ext>
              </c:extLst>
            </c:dLbl>
            <c:dLbl>
              <c:idx val="5"/>
              <c:layout>
                <c:manualLayout>
                  <c:x val="3.6859211932898248E-2"/>
                  <c:y val="7.528467338529248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070-4F32-AB7D-C82E53E2C7A8}"/>
                </c:ext>
              </c:extLst>
            </c:dLbl>
            <c:dLbl>
              <c:idx val="6"/>
              <c:layout>
                <c:manualLayout>
                  <c:x val="-3.7968395788878256E-2"/>
                  <c:y val="1.711579945636566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070-4F32-AB7D-C82E53E2C7A8}"/>
                </c:ext>
              </c:extLst>
            </c:dLbl>
            <c:dLbl>
              <c:idx val="7"/>
              <c:layout>
                <c:manualLayout>
                  <c:x val="4.3037381816971899E-2"/>
                  <c:y val="-0.1274433825542805"/>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070-4F32-AB7D-C82E53E2C7A8}"/>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Sheet1!$A$2:$A$9</c:f>
              <c:strCache>
                <c:ptCount val="8"/>
                <c:pt idx="0">
                  <c:v>five</c:v>
                </c:pt>
                <c:pt idx="1">
                  <c:v>four</c:v>
                </c:pt>
                <c:pt idx="2">
                  <c:v>one</c:v>
                </c:pt>
                <c:pt idx="3">
                  <c:v>seven</c:v>
                </c:pt>
                <c:pt idx="4">
                  <c:v>six</c:v>
                </c:pt>
                <c:pt idx="5">
                  <c:v>ten</c:v>
                </c:pt>
                <c:pt idx="6">
                  <c:v>three</c:v>
                </c:pt>
                <c:pt idx="7">
                  <c:v>two</c:v>
                </c:pt>
              </c:strCache>
            </c:strRef>
          </c:cat>
          <c:val>
            <c:numRef>
              <c:f>Sheet1!$B$2:$B$9</c:f>
              <c:numCache>
                <c:formatCode>General</c:formatCode>
                <c:ptCount val="8"/>
                <c:pt idx="0">
                  <c:v>3</c:v>
                </c:pt>
                <c:pt idx="1">
                  <c:v>9</c:v>
                </c:pt>
                <c:pt idx="2">
                  <c:v>13</c:v>
                </c:pt>
                <c:pt idx="3">
                  <c:v>1</c:v>
                </c:pt>
                <c:pt idx="4">
                  <c:v>1</c:v>
                </c:pt>
                <c:pt idx="5">
                  <c:v>1</c:v>
                </c:pt>
                <c:pt idx="6">
                  <c:v>12</c:v>
                </c:pt>
                <c:pt idx="7">
                  <c:v>29</c:v>
                </c:pt>
              </c:numCache>
            </c:numRef>
          </c:val>
          <c:extLst xmlns:c16r2="http://schemas.microsoft.com/office/drawing/2015/06/chart">
            <c:ext xmlns:c16="http://schemas.microsoft.com/office/drawing/2014/chart" uri="{C3380CC4-5D6E-409C-BE32-E72D297353CC}">
              <c16:uniqueId val="{00000007-6070-4F32-AB7D-C82E53E2C7A8}"/>
            </c:ext>
          </c:extLst>
        </c:ser>
      </c:pie3DChart>
    </c:plotArea>
    <c:legend>
      <c:legendPos val="r"/>
      <c:layout>
        <c:manualLayout>
          <c:xMode val="edge"/>
          <c:yMode val="edge"/>
          <c:x val="0.80007503816381298"/>
          <c:y val="0.31566855669758837"/>
          <c:w val="8.5820365956633074E-2"/>
          <c:h val="0.49080002404279632"/>
        </c:manualLayout>
      </c:layout>
      <c:txPr>
        <a:bodyPr/>
        <a:lstStyle/>
        <a:p>
          <a:pPr>
            <a:defRPr lang="ro-RO" sz="1400"/>
          </a:pPr>
          <a:endParaRPr lang="en-US"/>
        </a:p>
      </c:txPr>
    </c:legend>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ro-RO" sz="1600" dirty="0" smtClean="0"/>
              <a:t>15) </a:t>
            </a:r>
            <a:r>
              <a:rPr lang="en-US" sz="1600" dirty="0" smtClean="0"/>
              <a:t>How</a:t>
            </a:r>
            <a:r>
              <a:rPr lang="en-US" sz="1600" baseline="0" dirty="0" smtClean="0"/>
              <a:t> </a:t>
            </a:r>
            <a:r>
              <a:rPr lang="en-US" sz="1600" baseline="0" dirty="0"/>
              <a:t>many glasses/cans of fizzy drinks do you have a day?</a:t>
            </a:r>
            <a:endParaRPr lang="en-US" sz="1600" dirty="0"/>
          </a:p>
        </c:rich>
      </c:tx>
      <c:layout/>
      <c:overlay val="1"/>
    </c:title>
    <c:view3D>
      <c:rotX val="30"/>
      <c:perspective val="30"/>
    </c:view3D>
    <c:plotArea>
      <c:layout>
        <c:manualLayout>
          <c:layoutTarget val="inner"/>
          <c:xMode val="edge"/>
          <c:yMode val="edge"/>
          <c:x val="3.2351372507321577E-2"/>
          <c:y val="0.19907407407407407"/>
          <c:w val="0.61411242344706907"/>
          <c:h val="0.80092592592592549"/>
        </c:manualLayout>
      </c:layout>
      <c:pie3DChart>
        <c:varyColors val="1"/>
        <c:ser>
          <c:idx val="0"/>
          <c:order val="0"/>
          <c:explosion val="1"/>
          <c:dLbls>
            <c:dLbl>
              <c:idx val="0"/>
              <c:layout>
                <c:manualLayout>
                  <c:x val="-2.3494063242094739E-2"/>
                  <c:y val="-3.214891242043028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4D8-442C-A10A-8506EE19EF6E}"/>
                </c:ext>
              </c:extLst>
            </c:dLbl>
            <c:dLbl>
              <c:idx val="1"/>
              <c:layout>
                <c:manualLayout>
                  <c:x val="5.9377777777777793E-2"/>
                  <c:y val="6.551543126074771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4D8-442C-A10A-8506EE19EF6E}"/>
                </c:ext>
              </c:extLst>
            </c:dLbl>
            <c:dLbl>
              <c:idx val="2"/>
              <c:layout>
                <c:manualLayout>
                  <c:x val="4.3314285714285722E-2"/>
                  <c:y val="0.16659788216128199"/>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4D8-442C-A10A-8506EE19EF6E}"/>
                </c:ext>
              </c:extLst>
            </c:dLbl>
            <c:dLbl>
              <c:idx val="3"/>
              <c:layout>
                <c:manualLayout>
                  <c:x val="-4.2552680914885845E-3"/>
                  <c:y val="-9.358252632214082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4D8-442C-A10A-8506EE19EF6E}"/>
                </c:ext>
              </c:extLst>
            </c:dLbl>
            <c:dLbl>
              <c:idx val="4"/>
              <c:layout>
                <c:manualLayout>
                  <c:x val="2.1139957505311887E-2"/>
                  <c:y val="-6.942770084773906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4D8-442C-A10A-8506EE19EF6E}"/>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Sheet1!$A$2:$A$6</c:f>
              <c:strCache>
                <c:ptCount val="5"/>
                <c:pt idx="0">
                  <c:v>more than three</c:v>
                </c:pt>
                <c:pt idx="1">
                  <c:v>none</c:v>
                </c:pt>
                <c:pt idx="2">
                  <c:v>one</c:v>
                </c:pt>
                <c:pt idx="3">
                  <c:v>three</c:v>
                </c:pt>
                <c:pt idx="4">
                  <c:v>two</c:v>
                </c:pt>
              </c:strCache>
            </c:strRef>
          </c:cat>
          <c:val>
            <c:numRef>
              <c:f>Sheet1!$B$2:$B$6</c:f>
              <c:numCache>
                <c:formatCode>General</c:formatCode>
                <c:ptCount val="5"/>
                <c:pt idx="0">
                  <c:v>6</c:v>
                </c:pt>
                <c:pt idx="1">
                  <c:v>34</c:v>
                </c:pt>
                <c:pt idx="2">
                  <c:v>15</c:v>
                </c:pt>
                <c:pt idx="3">
                  <c:v>2</c:v>
                </c:pt>
                <c:pt idx="4">
                  <c:v>12</c:v>
                </c:pt>
              </c:numCache>
            </c:numRef>
          </c:val>
          <c:extLst xmlns:c16r2="http://schemas.microsoft.com/office/drawing/2015/06/chart">
            <c:ext xmlns:c16="http://schemas.microsoft.com/office/drawing/2014/chart" uri="{C3380CC4-5D6E-409C-BE32-E72D297353CC}">
              <c16:uniqueId val="{00000005-44D8-442C-A10A-8506EE19EF6E}"/>
            </c:ext>
          </c:extLst>
        </c:ser>
      </c:pie3DChart>
    </c:plotArea>
    <c:legend>
      <c:legendPos val="r"/>
      <c:layout/>
      <c:txPr>
        <a:bodyPr/>
        <a:lstStyle/>
        <a:p>
          <a:pPr>
            <a:defRPr lang="ro-RO" sz="1400"/>
          </a:pPr>
          <a:endParaRPr lang="en-US"/>
        </a:p>
      </c:txPr>
    </c:legend>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ro-RO"/>
            </a:pPr>
            <a:r>
              <a:rPr lang="ro-RO" sz="1600" b="1" i="0" u="none" strike="noStrike" baseline="0" dirty="0" smtClean="0"/>
              <a:t>16) </a:t>
            </a:r>
            <a:r>
              <a:rPr lang="en-US" sz="1600" b="1" i="0" u="none" strike="noStrike" baseline="0" dirty="0" smtClean="0"/>
              <a:t>How </a:t>
            </a:r>
            <a:r>
              <a:rPr lang="en-US" sz="1600" b="1" i="0" u="none" strike="noStrike" baseline="0" dirty="0"/>
              <a:t>many glasses of water do you drink every day</a:t>
            </a:r>
            <a:r>
              <a:rPr lang="en-US" sz="1800" b="0" i="0" u="none" strike="noStrike" baseline="0" dirty="0"/>
              <a:t>?</a:t>
            </a:r>
            <a:r>
              <a:rPr lang="en-US" sz="1800" b="1" i="0" u="none" strike="noStrike" baseline="0" dirty="0"/>
              <a:t> </a:t>
            </a:r>
            <a:endParaRPr lang="en-US" dirty="0"/>
          </a:p>
        </c:rich>
      </c:tx>
      <c:layout/>
      <c:overlay val="1"/>
    </c:title>
    <c:view3D>
      <c:rotX val="30"/>
      <c:perspective val="30"/>
    </c:view3D>
    <c:plotArea>
      <c:layout>
        <c:manualLayout>
          <c:layoutTarget val="inner"/>
          <c:xMode val="edge"/>
          <c:yMode val="edge"/>
          <c:x val="2.8534370946822311E-2"/>
          <c:y val="0.28861788617886247"/>
          <c:w val="0.52150576508675595"/>
          <c:h val="0.66666666666666663"/>
        </c:manualLayout>
      </c:layout>
      <c:pie3DChart>
        <c:varyColors val="1"/>
        <c:ser>
          <c:idx val="0"/>
          <c:order val="0"/>
          <c:dLbls>
            <c:dLbl>
              <c:idx val="0"/>
              <c:layout>
                <c:manualLayout>
                  <c:x val="-5.8149248853620926E-3"/>
                  <c:y val="-2.46101401958901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AC3-427D-9B9C-EE03E469929D}"/>
                </c:ext>
              </c:extLst>
            </c:dLbl>
            <c:dLbl>
              <c:idx val="1"/>
              <c:layout>
                <c:manualLayout>
                  <c:x val="3.0125820848269449E-2"/>
                  <c:y val="5.2583061263683523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AC3-427D-9B9C-EE03E469929D}"/>
                </c:ext>
              </c:extLst>
            </c:dLbl>
            <c:dLbl>
              <c:idx val="2"/>
              <c:layout>
                <c:manualLayout>
                  <c:x val="1.4134419967932048E-4"/>
                  <c:y val="6.281384034312788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AC3-427D-9B9C-EE03E469929D}"/>
                </c:ext>
              </c:extLst>
            </c:dLbl>
            <c:dLbl>
              <c:idx val="3"/>
              <c:layout>
                <c:manualLayout>
                  <c:x val="3.5176118549383725E-2"/>
                  <c:y val="3.736284488829140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AC3-427D-9B9C-EE03E469929D}"/>
                </c:ext>
              </c:extLst>
            </c:dLbl>
            <c:dLbl>
              <c:idx val="4"/>
              <c:layout>
                <c:manualLayout>
                  <c:x val="2.2573812514680883E-2"/>
                  <c:y val="6.607099417450869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AC3-427D-9B9C-EE03E469929D}"/>
                </c:ext>
              </c:extLst>
            </c:dLbl>
            <c:dLbl>
              <c:idx val="5"/>
              <c:layout>
                <c:manualLayout>
                  <c:x val="9.703422286222025E-3"/>
                  <c:y val="0.11330868702387799"/>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AC3-427D-9B9C-EE03E469929D}"/>
                </c:ext>
              </c:extLst>
            </c:dLbl>
            <c:dLbl>
              <c:idx val="6"/>
              <c:layout>
                <c:manualLayout>
                  <c:x val="5.2748756599977475E-3"/>
                  <c:y val="-6.713494654631588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AC3-427D-9B9C-EE03E469929D}"/>
                </c:ext>
              </c:extLst>
            </c:dLbl>
            <c:dLbl>
              <c:idx val="7"/>
              <c:layout>
                <c:manualLayout>
                  <c:x val="-1.2135584219287805E-2"/>
                  <c:y val="9.8188336214070828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AC3-427D-9B9C-EE03E469929D}"/>
                </c:ext>
              </c:extLst>
            </c:dLbl>
            <c:dLbl>
              <c:idx val="8"/>
              <c:layout>
                <c:manualLayout>
                  <c:x val="5.1982801760674859E-4"/>
                  <c:y val="-2.867518084629664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AC3-427D-9B9C-EE03E469929D}"/>
                </c:ext>
              </c:extLst>
            </c:dLbl>
            <c:spPr>
              <a:noFill/>
              <a:ln>
                <a:noFill/>
              </a:ln>
              <a:effectLst/>
            </c:spPr>
            <c:txPr>
              <a:bodyPr/>
              <a:lstStyle/>
              <a:p>
                <a:pPr>
                  <a:defRPr lang="ro-RO" sz="1400"/>
                </a:pPr>
                <a:endParaRPr lang="en-US"/>
              </a:p>
            </c:txPr>
            <c:showVal val="1"/>
            <c:showLeaderLines val="1"/>
            <c:extLst xmlns:c16r2="http://schemas.microsoft.com/office/drawing/2015/06/chart">
              <c:ext xmlns:c15="http://schemas.microsoft.com/office/drawing/2012/chart" uri="{CE6537A1-D6FC-4f65-9D91-7224C49458BB}"/>
            </c:extLst>
          </c:dLbls>
          <c:cat>
            <c:strRef>
              <c:f>Sheet1!$A$2:$A$10</c:f>
              <c:strCache>
                <c:ptCount val="9"/>
                <c:pt idx="0">
                  <c:v>eight</c:v>
                </c:pt>
                <c:pt idx="1">
                  <c:v>five</c:v>
                </c:pt>
                <c:pt idx="2">
                  <c:v>four</c:v>
                </c:pt>
                <c:pt idx="3">
                  <c:v>more than eight</c:v>
                </c:pt>
                <c:pt idx="4">
                  <c:v>one</c:v>
                </c:pt>
                <c:pt idx="5">
                  <c:v>seven</c:v>
                </c:pt>
                <c:pt idx="6">
                  <c:v>six</c:v>
                </c:pt>
                <c:pt idx="7">
                  <c:v>three</c:v>
                </c:pt>
                <c:pt idx="8">
                  <c:v>two</c:v>
                </c:pt>
              </c:strCache>
            </c:strRef>
          </c:cat>
          <c:val>
            <c:numRef>
              <c:f>Sheet1!$B$2:$B$10</c:f>
              <c:numCache>
                <c:formatCode>General</c:formatCode>
                <c:ptCount val="9"/>
                <c:pt idx="0">
                  <c:v>3</c:v>
                </c:pt>
                <c:pt idx="1">
                  <c:v>11</c:v>
                </c:pt>
                <c:pt idx="2">
                  <c:v>14</c:v>
                </c:pt>
                <c:pt idx="3">
                  <c:v>11</c:v>
                </c:pt>
                <c:pt idx="4">
                  <c:v>4</c:v>
                </c:pt>
                <c:pt idx="5">
                  <c:v>7</c:v>
                </c:pt>
                <c:pt idx="6">
                  <c:v>12</c:v>
                </c:pt>
                <c:pt idx="7">
                  <c:v>4</c:v>
                </c:pt>
                <c:pt idx="8">
                  <c:v>3</c:v>
                </c:pt>
              </c:numCache>
            </c:numRef>
          </c:val>
          <c:extLst xmlns:c16r2="http://schemas.microsoft.com/office/drawing/2015/06/chart">
            <c:ext xmlns:c16="http://schemas.microsoft.com/office/drawing/2014/chart" uri="{C3380CC4-5D6E-409C-BE32-E72D297353CC}">
              <c16:uniqueId val="{00000009-6AC3-427D-9B9C-EE03E469929D}"/>
            </c:ext>
          </c:extLst>
        </c:ser>
      </c:pie3DChart>
    </c:plotArea>
    <c:legend>
      <c:legendPos val="r"/>
      <c:layout>
        <c:manualLayout>
          <c:xMode val="edge"/>
          <c:yMode val="edge"/>
          <c:x val="0.67974182215550238"/>
          <c:y val="0.2627107739581333"/>
          <c:w val="0.2139027952245269"/>
          <c:h val="0.66157000192049165"/>
        </c:manualLayout>
      </c:layout>
      <c:txPr>
        <a:bodyPr/>
        <a:lstStyle/>
        <a:p>
          <a:pPr>
            <a:defRPr lang="ro-RO" sz="1400"/>
          </a:pPr>
          <a:endParaRPr lang="en-US"/>
        </a:p>
      </c:txPr>
    </c:legend>
    <c:plotVisOnly val="1"/>
    <c:dispBlanksAs val="zero"/>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46A3D-4546-48B2-A128-44993101AD37}"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46A3D-4546-48B2-A128-44993101AD37}"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46A3D-4546-48B2-A128-44993101AD37}" type="datetimeFigureOut">
              <a:rPr lang="en-US" smtClean="0"/>
              <a:pPr/>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46A3D-4546-48B2-A128-44993101AD37}" type="datetimeFigureOut">
              <a:rPr lang="en-US" smtClean="0"/>
              <a:pPr/>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46A3D-4546-48B2-A128-44993101AD37}" type="datetimeFigureOut">
              <a:rPr lang="en-US" smtClean="0"/>
              <a:pPr/>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46A3D-4546-48B2-A128-44993101AD37}"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46A3D-4546-48B2-A128-44993101AD37}"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C66B3-1D0D-472F-866F-F440AAC595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46A3D-4546-48B2-A128-44993101AD37}" type="datetimeFigureOut">
              <a:rPr lang="en-US" smtClean="0"/>
              <a:pPr/>
              <a:t>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C66B3-1D0D-472F-866F-F440AAC595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srcRect/>
          <a:stretch>
            <a:fillRect/>
          </a:stretch>
        </p:blipFill>
        <p:spPr bwMode="auto">
          <a:xfrm>
            <a:off x="0" y="0"/>
            <a:ext cx="4929190" cy="1500174"/>
          </a:xfrm>
          <a:prstGeom prst="rect">
            <a:avLst/>
          </a:prstGeom>
          <a:noFill/>
          <a:ln w="9525">
            <a:noFill/>
            <a:miter lim="800000"/>
            <a:headEnd/>
            <a:tailEnd/>
          </a:ln>
          <a:effectLst/>
        </p:spPr>
      </p:pic>
      <p:pic>
        <p:nvPicPr>
          <p:cNvPr id="3" name="Picture 2"/>
          <p:cNvPicPr>
            <a:picLocks noChangeAspect="1" noChangeArrowheads="1"/>
          </p:cNvPicPr>
          <p:nvPr/>
        </p:nvPicPr>
        <p:blipFill>
          <a:blip r:embed="rId3"/>
          <a:srcRect/>
          <a:stretch>
            <a:fillRect/>
          </a:stretch>
        </p:blipFill>
        <p:spPr bwMode="auto">
          <a:xfrm>
            <a:off x="4929190" y="0"/>
            <a:ext cx="4214811" cy="1500150"/>
          </a:xfrm>
          <a:prstGeom prst="rect">
            <a:avLst/>
          </a:prstGeom>
          <a:noFill/>
          <a:ln w="9525" algn="in">
            <a:noFill/>
            <a:miter lim="800000"/>
            <a:headEnd/>
            <a:tailEnd/>
          </a:ln>
          <a:effectLst/>
        </p:spPr>
      </p:pic>
      <p:sp>
        <p:nvSpPr>
          <p:cNvPr id="4" name="Rectangle 3"/>
          <p:cNvSpPr/>
          <p:nvPr/>
        </p:nvSpPr>
        <p:spPr>
          <a:xfrm>
            <a:off x="571472" y="2143116"/>
            <a:ext cx="8215370" cy="1384995"/>
          </a:xfrm>
          <a:prstGeom prst="rect">
            <a:avLst/>
          </a:prstGeom>
        </p:spPr>
        <p:txBody>
          <a:bodyPr wrap="square">
            <a:spAutoFit/>
          </a:bodyPr>
          <a:lstStyle/>
          <a:p>
            <a:pPr algn="ctr"/>
            <a:r>
              <a:rPr lang="en-GB" sz="2800" b="1" dirty="0" smtClean="0"/>
              <a:t>ERASMUS + PROGRAMME- STRATEGIC PARTNERSHIP</a:t>
            </a:r>
            <a:br>
              <a:rPr lang="en-GB" sz="2800" b="1" dirty="0" smtClean="0"/>
            </a:br>
            <a:r>
              <a:rPr lang="en-GB" sz="2800" b="1" dirty="0" smtClean="0">
                <a:solidFill>
                  <a:srgbClr val="000000"/>
                </a:solidFill>
                <a:latin typeface="Times New Roman" pitchFamily="18" charset="0"/>
                <a:cs typeface="Arial" pitchFamily="34" charset="0"/>
              </a:rPr>
              <a:t>‘</a:t>
            </a:r>
            <a:r>
              <a:rPr lang="ro-RO" sz="2800" b="1" dirty="0" smtClean="0">
                <a:solidFill>
                  <a:srgbClr val="000000"/>
                </a:solidFill>
                <a:latin typeface="Times New Roman" pitchFamily="18" charset="0"/>
                <a:cs typeface="Arial" pitchFamily="34" charset="0"/>
              </a:rPr>
              <a:t>Youngsters Nowadays. Where from, Where to?’</a:t>
            </a:r>
            <a:r>
              <a:rPr lang="en-GB" sz="2800" b="1" dirty="0" smtClean="0">
                <a:solidFill>
                  <a:srgbClr val="000000"/>
                </a:solidFill>
                <a:latin typeface="Times New Roman" pitchFamily="18" charset="0"/>
                <a:cs typeface="Arial" pitchFamily="34" charset="0"/>
              </a:rPr>
              <a:t/>
            </a:r>
            <a:br>
              <a:rPr lang="en-GB" sz="2800" b="1" dirty="0" smtClean="0">
                <a:solidFill>
                  <a:srgbClr val="000000"/>
                </a:solidFill>
                <a:latin typeface="Times New Roman" pitchFamily="18" charset="0"/>
                <a:cs typeface="Arial" pitchFamily="34" charset="0"/>
              </a:rPr>
            </a:br>
            <a:r>
              <a:rPr lang="ro-RO" sz="2800" b="1" dirty="0" smtClean="0"/>
              <a:t>2017-1-RO01-KA219-037190_1</a:t>
            </a:r>
            <a:endParaRPr lang="en-GB" sz="2800" dirty="0"/>
          </a:p>
        </p:txBody>
      </p:sp>
      <p:sp>
        <p:nvSpPr>
          <p:cNvPr id="5" name="Rectangle 4"/>
          <p:cNvSpPr/>
          <p:nvPr/>
        </p:nvSpPr>
        <p:spPr>
          <a:xfrm>
            <a:off x="714348" y="3929066"/>
            <a:ext cx="8001056" cy="2677656"/>
          </a:xfrm>
          <a:prstGeom prst="rect">
            <a:avLst/>
          </a:prstGeom>
        </p:spPr>
        <p:txBody>
          <a:bodyPr wrap="square">
            <a:spAutoFit/>
          </a:bodyPr>
          <a:lstStyle/>
          <a:p>
            <a:pPr algn="ctr"/>
            <a:r>
              <a:rPr lang="ro-RO" sz="4000" b="1" dirty="0" smtClean="0"/>
              <a:t>The Romanian team presents</a:t>
            </a:r>
          </a:p>
          <a:p>
            <a:pPr algn="ctr"/>
            <a:r>
              <a:rPr lang="en-GB" sz="4000" b="1" dirty="0" smtClean="0">
                <a:solidFill>
                  <a:srgbClr val="FF0000"/>
                </a:solidFill>
              </a:rPr>
              <a:t>‘Let’s </a:t>
            </a:r>
            <a:r>
              <a:rPr lang="ro-RO" sz="4000" b="1" dirty="0" smtClean="0">
                <a:solidFill>
                  <a:srgbClr val="FF0000"/>
                </a:solidFill>
              </a:rPr>
              <a:t>K</a:t>
            </a:r>
            <a:r>
              <a:rPr lang="en-GB" sz="4000" b="1" dirty="0" smtClean="0">
                <a:solidFill>
                  <a:srgbClr val="FF0000"/>
                </a:solidFill>
              </a:rPr>
              <a:t>now </a:t>
            </a:r>
            <a:r>
              <a:rPr lang="ro-RO" sz="4000" b="1" dirty="0" smtClean="0">
                <a:solidFill>
                  <a:srgbClr val="FFFF00"/>
                </a:solidFill>
              </a:rPr>
              <a:t>W</a:t>
            </a:r>
            <a:r>
              <a:rPr lang="en-GB" sz="4000" b="1" dirty="0" smtClean="0">
                <a:solidFill>
                  <a:srgbClr val="FFFF00"/>
                </a:solidFill>
              </a:rPr>
              <a:t>hat </a:t>
            </a:r>
            <a:r>
              <a:rPr lang="ro-RO" sz="4000" b="1" dirty="0" smtClean="0">
                <a:solidFill>
                  <a:srgbClr val="FFFF00"/>
                </a:solidFill>
              </a:rPr>
              <a:t>W</a:t>
            </a:r>
            <a:r>
              <a:rPr lang="en-GB" sz="4000" b="1" dirty="0" smtClean="0">
                <a:solidFill>
                  <a:srgbClr val="FFFF00"/>
                </a:solidFill>
              </a:rPr>
              <a:t>e </a:t>
            </a:r>
            <a:r>
              <a:rPr lang="ro-RO" sz="4000" b="1" dirty="0" smtClean="0">
                <a:solidFill>
                  <a:srgbClr val="FFFF00"/>
                </a:solidFill>
              </a:rPr>
              <a:t>E</a:t>
            </a:r>
            <a:r>
              <a:rPr lang="en-GB" sz="4000" b="1" dirty="0" smtClean="0">
                <a:solidFill>
                  <a:srgbClr val="FFFF00"/>
                </a:solidFill>
              </a:rPr>
              <a:t>at </a:t>
            </a:r>
            <a:r>
              <a:rPr lang="en-GB" sz="4000" b="1" dirty="0" smtClean="0">
                <a:solidFill>
                  <a:srgbClr val="002060"/>
                </a:solidFill>
              </a:rPr>
              <a:t>and </a:t>
            </a:r>
            <a:r>
              <a:rPr lang="ro-RO" sz="4000" b="1" dirty="0" smtClean="0">
                <a:solidFill>
                  <a:srgbClr val="002060"/>
                </a:solidFill>
              </a:rPr>
              <a:t>D</a:t>
            </a:r>
            <a:r>
              <a:rPr lang="en-GB" sz="4000" b="1" dirty="0" smtClean="0">
                <a:solidFill>
                  <a:srgbClr val="002060"/>
                </a:solidFill>
              </a:rPr>
              <a:t>rink</a:t>
            </a:r>
            <a:r>
              <a:rPr lang="ro-RO" sz="4000" b="1" dirty="0" smtClean="0">
                <a:solidFill>
                  <a:srgbClr val="002060"/>
                </a:solidFill>
              </a:rPr>
              <a:t>!</a:t>
            </a:r>
            <a:r>
              <a:rPr lang="en-GB" sz="4000" b="1" dirty="0" smtClean="0">
                <a:solidFill>
                  <a:srgbClr val="002060"/>
                </a:solidFill>
              </a:rPr>
              <a:t>’</a:t>
            </a:r>
            <a:endParaRPr lang="ro-RO" sz="4000" b="1" dirty="0" smtClean="0">
              <a:solidFill>
                <a:srgbClr val="002060"/>
              </a:solidFill>
            </a:endParaRPr>
          </a:p>
          <a:p>
            <a:pPr algn="ctr"/>
            <a:r>
              <a:rPr lang="ro-RO" sz="4000" b="1" dirty="0" smtClean="0">
                <a:solidFill>
                  <a:srgbClr val="002060"/>
                </a:solidFill>
              </a:rPr>
              <a:t> </a:t>
            </a:r>
            <a:r>
              <a:rPr lang="ro-RO" sz="2400" b="1" dirty="0" smtClean="0"/>
              <a:t>The survey was conducted on 150 students from our school</a:t>
            </a:r>
            <a:r>
              <a:rPr lang="en-GB" sz="2400" b="1" dirty="0" smtClean="0"/>
              <a:t> </a:t>
            </a:r>
            <a:endParaRPr lang="ro-RO" sz="2400" b="1" dirty="0" smtClean="0"/>
          </a:p>
          <a:p>
            <a:pPr algn="ctr"/>
            <a:endParaRPr lang="ro-RO" sz="2400" b="1" dirty="0" smtClean="0">
              <a:ln w="18000">
                <a:solidFill>
                  <a:schemeClr val="accent2">
                    <a:satMod val="140000"/>
                  </a:schemeClr>
                </a:solidFill>
                <a:prstDash val="solid"/>
                <a:miter lim="800000"/>
              </a:ln>
              <a:effectLst>
                <a:outerShdw blurRad="25500" dist="23000" dir="7020000" algn="tl">
                  <a:srgbClr val="000000">
                    <a:alpha val="50000"/>
                  </a:srgbClr>
                </a:outerShdw>
              </a:effectLst>
            </a:endParaRPr>
          </a:p>
          <a:p>
            <a:pPr algn="ctr"/>
            <a:endParaRPr lang="en-GB" sz="24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4181026685"/>
              </p:ext>
            </p:extLst>
          </p:nvPr>
        </p:nvGraphicFramePr>
        <p:xfrm>
          <a:off x="642910" y="428603"/>
          <a:ext cx="8286808" cy="3007853"/>
        </p:xfrm>
        <a:graphic>
          <a:graphicData uri="http://schemas.openxmlformats.org/drawingml/2006/table">
            <a:tbl>
              <a:tblPr/>
              <a:tblGrid>
                <a:gridCol w="6769996">
                  <a:extLst>
                    <a:ext uri="{9D8B030D-6E8A-4147-A177-3AD203B41FA5}">
                      <a16:colId xmlns="" xmlns:a16="http://schemas.microsoft.com/office/drawing/2014/main" val="20000"/>
                    </a:ext>
                  </a:extLst>
                </a:gridCol>
                <a:gridCol w="758406">
                  <a:extLst>
                    <a:ext uri="{9D8B030D-6E8A-4147-A177-3AD203B41FA5}">
                      <a16:colId xmlns="" xmlns:a16="http://schemas.microsoft.com/office/drawing/2014/main" val="20001"/>
                    </a:ext>
                  </a:extLst>
                </a:gridCol>
                <a:gridCol w="758406">
                  <a:extLst>
                    <a:ext uri="{9D8B030D-6E8A-4147-A177-3AD203B41FA5}">
                      <a16:colId xmlns="" xmlns:a16="http://schemas.microsoft.com/office/drawing/2014/main" val="20002"/>
                    </a:ext>
                  </a:extLst>
                </a:gridCol>
              </a:tblGrid>
              <a:tr h="274552">
                <a:tc>
                  <a:txBody>
                    <a:bodyPr/>
                    <a:lstStyle/>
                    <a:p>
                      <a:pPr algn="ctr" fontAlgn="b"/>
                      <a:r>
                        <a:rPr lang="ro-RO" sz="1600" b="1" i="0" u="none" strike="noStrike" dirty="0" smtClean="0">
                          <a:solidFill>
                            <a:srgbClr val="000000"/>
                          </a:solidFill>
                          <a:latin typeface="Calibri"/>
                        </a:rPr>
                        <a:t>7)</a:t>
                      </a:r>
                      <a:r>
                        <a:rPr lang="ro-RO" sz="1600" b="1" i="0" u="none" strike="noStrike" baseline="0" dirty="0" smtClean="0">
                          <a:solidFill>
                            <a:srgbClr val="000000"/>
                          </a:solidFill>
                          <a:latin typeface="Calibri"/>
                        </a:rPr>
                        <a:t> </a:t>
                      </a:r>
                      <a:r>
                        <a:rPr lang="en-US" sz="1600" b="1" i="0" u="none" strike="noStrike" dirty="0" smtClean="0">
                          <a:solidFill>
                            <a:srgbClr val="000000"/>
                          </a:solidFill>
                          <a:latin typeface="Calibri"/>
                        </a:rPr>
                        <a:t>How </a:t>
                      </a:r>
                      <a:r>
                        <a:rPr lang="en-US" sz="1600" b="1" i="0" u="none" strike="noStrike" dirty="0">
                          <a:solidFill>
                            <a:srgbClr val="000000"/>
                          </a:solidFill>
                          <a:latin typeface="Calibri"/>
                        </a:rPr>
                        <a:t>often a week do you eat fried food (</a:t>
                      </a:r>
                      <a:r>
                        <a:rPr lang="en-US" sz="1600" b="1" i="0" u="none" strike="noStrike" dirty="0" smtClean="0">
                          <a:solidFill>
                            <a:srgbClr val="000000"/>
                          </a:solidFill>
                          <a:latin typeface="Calibri"/>
                        </a:rPr>
                        <a:t>fried</a:t>
                      </a:r>
                      <a:r>
                        <a:rPr lang="ro-RO" sz="1600" b="1" i="0" u="none" strike="noStrike" baseline="0" dirty="0" smtClean="0">
                          <a:solidFill>
                            <a:srgbClr val="000000"/>
                          </a:solidFill>
                          <a:latin typeface="Calibri"/>
                        </a:rPr>
                        <a:t> </a:t>
                      </a:r>
                      <a:r>
                        <a:rPr lang="en-US" sz="1600" b="1" i="0" u="none" strike="noStrike" dirty="0" smtClean="0">
                          <a:solidFill>
                            <a:srgbClr val="000000"/>
                          </a:solidFill>
                          <a:latin typeface="Calibri"/>
                        </a:rPr>
                        <a:t>pork</a:t>
                      </a:r>
                      <a:r>
                        <a:rPr lang="en-US" sz="1600" b="1" i="0" u="none" strike="noStrike" dirty="0">
                          <a:solidFill>
                            <a:srgbClr val="000000"/>
                          </a:solidFill>
                          <a:latin typeface="Calibri"/>
                        </a:rPr>
                        <a:t>, chicken, fish, vegetables, French fries)?</a:t>
                      </a:r>
                    </a:p>
                  </a:txBody>
                  <a:tcPr marL="8643" marR="8643" marT="8643"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8643" marR="8643" marT="8643"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8643" marR="8643" marT="8643" marB="0" anchor="b">
                    <a:lnL>
                      <a:noFill/>
                    </a:lnL>
                    <a:lnR>
                      <a:noFill/>
                    </a:lnR>
                    <a:lnT>
                      <a:noFill/>
                    </a:lnT>
                    <a:lnB>
                      <a:noFill/>
                    </a:lnB>
                  </a:tcPr>
                </a:tc>
                <a:extLst>
                  <a:ext uri="{0D108BD9-81ED-4DB2-BD59-A6C34878D82A}">
                    <a16:rowId xmlns="" xmlns:a16="http://schemas.microsoft.com/office/drawing/2014/main" val="10000"/>
                  </a:ext>
                </a:extLst>
              </a:tr>
              <a:tr h="358790">
                <a:tc>
                  <a:txBody>
                    <a:bodyPr/>
                    <a:lstStyle/>
                    <a:p>
                      <a:pPr algn="l" fontAlgn="b"/>
                      <a:r>
                        <a:rPr lang="en-US" sz="1600" b="1" i="0" u="none" strike="noStrike" dirty="0">
                          <a:solidFill>
                            <a:srgbClr val="000000"/>
                          </a:solidFill>
                          <a:latin typeface="Calibri"/>
                        </a:rPr>
                        <a:t>five times</a:t>
                      </a: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11</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extLst>
                  <a:ext uri="{0D108BD9-81ED-4DB2-BD59-A6C34878D82A}">
                    <a16:rowId xmlns="" xmlns:a16="http://schemas.microsoft.com/office/drawing/2014/main" val="10001"/>
                  </a:ext>
                </a:extLst>
              </a:tr>
              <a:tr h="358790">
                <a:tc>
                  <a:txBody>
                    <a:bodyPr/>
                    <a:lstStyle/>
                    <a:p>
                      <a:pPr algn="l" fontAlgn="b"/>
                      <a:r>
                        <a:rPr lang="en-US" sz="1600" b="1" i="0" u="none" strike="noStrike" dirty="0">
                          <a:solidFill>
                            <a:srgbClr val="000000"/>
                          </a:solidFill>
                          <a:latin typeface="Calibri"/>
                        </a:rPr>
                        <a:t>four times</a:t>
                      </a: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10</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extLst>
                  <a:ext uri="{0D108BD9-81ED-4DB2-BD59-A6C34878D82A}">
                    <a16:rowId xmlns="" xmlns:a16="http://schemas.microsoft.com/office/drawing/2014/main" val="10002"/>
                  </a:ext>
                </a:extLst>
              </a:tr>
              <a:tr h="358790">
                <a:tc>
                  <a:txBody>
                    <a:bodyPr/>
                    <a:lstStyle/>
                    <a:p>
                      <a:pPr algn="l" fontAlgn="b"/>
                      <a:r>
                        <a:rPr lang="en-US" sz="1600" b="1" i="0" u="none" strike="noStrike" dirty="0">
                          <a:solidFill>
                            <a:srgbClr val="000000"/>
                          </a:solidFill>
                          <a:latin typeface="Calibri"/>
                        </a:rPr>
                        <a:t>more than ten times</a:t>
                      </a: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2</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extLst>
                  <a:ext uri="{0D108BD9-81ED-4DB2-BD59-A6C34878D82A}">
                    <a16:rowId xmlns="" xmlns:a16="http://schemas.microsoft.com/office/drawing/2014/main" val="10003"/>
                  </a:ext>
                </a:extLst>
              </a:tr>
              <a:tr h="358790">
                <a:tc>
                  <a:txBody>
                    <a:bodyPr/>
                    <a:lstStyle/>
                    <a:p>
                      <a:pPr algn="l" fontAlgn="b"/>
                      <a:r>
                        <a:rPr lang="en-US" sz="1600" b="1" i="0" u="none" strike="noStrike" dirty="0">
                          <a:solidFill>
                            <a:srgbClr val="000000"/>
                          </a:solidFill>
                          <a:latin typeface="Calibri"/>
                        </a:rPr>
                        <a:t>once</a:t>
                      </a: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15</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extLst>
                  <a:ext uri="{0D108BD9-81ED-4DB2-BD59-A6C34878D82A}">
                    <a16:rowId xmlns="" xmlns:a16="http://schemas.microsoft.com/office/drawing/2014/main" val="10004"/>
                  </a:ext>
                </a:extLst>
              </a:tr>
              <a:tr h="358790">
                <a:tc>
                  <a:txBody>
                    <a:bodyPr/>
                    <a:lstStyle/>
                    <a:p>
                      <a:pPr algn="l" fontAlgn="b"/>
                      <a:r>
                        <a:rPr lang="en-US" sz="1600" b="1" i="0" u="none" strike="noStrike" dirty="0">
                          <a:solidFill>
                            <a:srgbClr val="000000"/>
                          </a:solidFill>
                          <a:latin typeface="Calibri"/>
                        </a:rPr>
                        <a:t>six times</a:t>
                      </a: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4</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extLst>
                  <a:ext uri="{0D108BD9-81ED-4DB2-BD59-A6C34878D82A}">
                    <a16:rowId xmlns="" xmlns:a16="http://schemas.microsoft.com/office/drawing/2014/main" val="10005"/>
                  </a:ext>
                </a:extLst>
              </a:tr>
              <a:tr h="358790">
                <a:tc>
                  <a:txBody>
                    <a:bodyPr/>
                    <a:lstStyle/>
                    <a:p>
                      <a:pPr algn="l" fontAlgn="b"/>
                      <a:r>
                        <a:rPr lang="en-US" sz="1600" b="1" i="0" u="none" strike="noStrike" dirty="0">
                          <a:solidFill>
                            <a:srgbClr val="000000"/>
                          </a:solidFill>
                          <a:latin typeface="Calibri"/>
                        </a:rPr>
                        <a:t>three times</a:t>
                      </a: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14</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extLst>
                  <a:ext uri="{0D108BD9-81ED-4DB2-BD59-A6C34878D82A}">
                    <a16:rowId xmlns="" xmlns:a16="http://schemas.microsoft.com/office/drawing/2014/main" val="10006"/>
                  </a:ext>
                </a:extLst>
              </a:tr>
              <a:tr h="358790">
                <a:tc>
                  <a:txBody>
                    <a:bodyPr/>
                    <a:lstStyle/>
                    <a:p>
                      <a:pPr algn="l" fontAlgn="b"/>
                      <a:r>
                        <a:rPr lang="en-US" sz="1600" b="1" i="0" u="none" strike="noStrike" dirty="0">
                          <a:solidFill>
                            <a:srgbClr val="000000"/>
                          </a:solidFill>
                          <a:latin typeface="Calibri"/>
                        </a:rPr>
                        <a:t>twice</a:t>
                      </a:r>
                    </a:p>
                  </a:txBody>
                  <a:tcPr marL="8643" marR="8643" marT="8643" marB="0" anchor="b">
                    <a:lnL>
                      <a:noFill/>
                    </a:lnL>
                    <a:lnR>
                      <a:noFill/>
                    </a:lnR>
                    <a:lnT>
                      <a:noFill/>
                    </a:lnT>
                    <a:lnB>
                      <a:noFill/>
                    </a:lnB>
                  </a:tcPr>
                </a:tc>
                <a:tc>
                  <a:txBody>
                    <a:bodyPr/>
                    <a:lstStyle/>
                    <a:p>
                      <a:pPr algn="r" fontAlgn="b"/>
                      <a:r>
                        <a:rPr lang="en-US" sz="1600" b="1" i="0" u="none" strike="noStrike">
                          <a:solidFill>
                            <a:srgbClr val="000000"/>
                          </a:solidFill>
                          <a:latin typeface="Calibri"/>
                        </a:rPr>
                        <a:t>17</a:t>
                      </a:r>
                    </a:p>
                  </a:txBody>
                  <a:tcPr marL="8643" marR="8643" marT="8643"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8643" marR="8643" marT="8643" marB="0" anchor="b">
                    <a:lnL>
                      <a:noFill/>
                    </a:lnL>
                    <a:lnR>
                      <a:noFill/>
                    </a:lnR>
                    <a:lnT>
                      <a:noFill/>
                    </a:lnT>
                    <a:lnB>
                      <a:noFill/>
                    </a:lnB>
                  </a:tcPr>
                </a:tc>
                <a:extLst>
                  <a:ext uri="{0D108BD9-81ED-4DB2-BD59-A6C34878D82A}">
                    <a16:rowId xmlns="" xmlns:a16="http://schemas.microsoft.com/office/drawing/2014/main" val="10007"/>
                  </a:ext>
                </a:extLst>
              </a:tr>
            </a:tbl>
          </a:graphicData>
        </a:graphic>
      </p:graphicFrame>
      <p:sp>
        <p:nvSpPr>
          <p:cNvPr id="3" name="Rectangle 2"/>
          <p:cNvSpPr/>
          <p:nvPr/>
        </p:nvSpPr>
        <p:spPr>
          <a:xfrm>
            <a:off x="1000100" y="3929066"/>
            <a:ext cx="7429552" cy="1077218"/>
          </a:xfrm>
          <a:prstGeom prst="rect">
            <a:avLst/>
          </a:prstGeom>
        </p:spPr>
        <p:txBody>
          <a:bodyPr wrap="square">
            <a:spAutoFit/>
          </a:bodyPr>
          <a:lstStyle/>
          <a:p>
            <a:pPr algn="just"/>
            <a:r>
              <a:rPr lang="ro-RO" sz="1600" dirty="0" smtClean="0">
                <a:cs typeface="Calibri"/>
              </a:rPr>
              <a:t>At this question 11 students admit they eat fried food 5 times a week, 10 eat fried food 4 times a week, 2 students confess they eat fried food more than 10 times a week, 15 say they eat only 1 time a week, 4 choose to eat fried food 6 times, 14 prefer to eat fried food 3 times a week and 17 admit they eat fried food 2 a week.</a:t>
            </a:r>
            <a:endParaRPr lang="ro-RO" sz="1600" dirty="0">
              <a:cs typeface="Calibri"/>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023131256"/>
              </p:ext>
            </p:extLst>
          </p:nvPr>
        </p:nvGraphicFramePr>
        <p:xfrm>
          <a:off x="1071538" y="714356"/>
          <a:ext cx="6572295" cy="2000264"/>
        </p:xfrm>
        <a:graphic>
          <a:graphicData uri="http://schemas.openxmlformats.org/drawingml/2006/table">
            <a:tbl>
              <a:tblPr/>
              <a:tblGrid>
                <a:gridCol w="4913019">
                  <a:extLst>
                    <a:ext uri="{9D8B030D-6E8A-4147-A177-3AD203B41FA5}">
                      <a16:colId xmlns="" xmlns:a16="http://schemas.microsoft.com/office/drawing/2014/main" val="20000"/>
                    </a:ext>
                  </a:extLst>
                </a:gridCol>
                <a:gridCol w="829638">
                  <a:extLst>
                    <a:ext uri="{9D8B030D-6E8A-4147-A177-3AD203B41FA5}">
                      <a16:colId xmlns="" xmlns:a16="http://schemas.microsoft.com/office/drawing/2014/main" val="20001"/>
                    </a:ext>
                  </a:extLst>
                </a:gridCol>
                <a:gridCol w="829638">
                  <a:extLst>
                    <a:ext uri="{9D8B030D-6E8A-4147-A177-3AD203B41FA5}">
                      <a16:colId xmlns="" xmlns:a16="http://schemas.microsoft.com/office/drawing/2014/main" val="20002"/>
                    </a:ext>
                  </a:extLst>
                </a:gridCol>
              </a:tblGrid>
              <a:tr h="714380">
                <a:tc>
                  <a:txBody>
                    <a:bodyPr/>
                    <a:lstStyle/>
                    <a:p>
                      <a:pPr algn="ctr" fontAlgn="b"/>
                      <a:r>
                        <a:rPr lang="ro-RO" sz="1600" b="1" i="0" u="none" strike="noStrike" dirty="0" smtClean="0">
                          <a:solidFill>
                            <a:srgbClr val="000000"/>
                          </a:solidFill>
                          <a:latin typeface="Calibri"/>
                        </a:rPr>
                        <a:t>8) </a:t>
                      </a:r>
                      <a:r>
                        <a:rPr lang="en-US" sz="1600" b="1" i="0" u="none" strike="noStrike" dirty="0" smtClean="0">
                          <a:solidFill>
                            <a:srgbClr val="000000"/>
                          </a:solidFill>
                          <a:latin typeface="Calibri"/>
                        </a:rPr>
                        <a:t>Do </a:t>
                      </a:r>
                      <a:r>
                        <a:rPr lang="en-US" sz="1600" b="1" i="0" u="none" strike="noStrike" dirty="0">
                          <a:solidFill>
                            <a:srgbClr val="000000"/>
                          </a:solidFill>
                          <a:latin typeface="Calibri"/>
                        </a:rPr>
                        <a:t>you choose low-fat food when you have this option?   </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642942">
                <a:tc>
                  <a:txBody>
                    <a:bodyPr/>
                    <a:lstStyle/>
                    <a:p>
                      <a:pPr algn="l" fontAlgn="b"/>
                      <a:r>
                        <a:rPr lang="en-US" sz="1600" b="1" i="0" u="none" strike="noStrike" dirty="0">
                          <a:solidFill>
                            <a:srgbClr val="000000"/>
                          </a:solidFill>
                          <a:latin typeface="Calibri"/>
                        </a:rPr>
                        <a:t>no</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642942">
                <a:tc>
                  <a:txBody>
                    <a:bodyPr/>
                    <a:lstStyle/>
                    <a:p>
                      <a:pPr algn="l" fontAlgn="b"/>
                      <a:r>
                        <a:rPr lang="en-US" sz="1600" b="1" i="0" u="none" strike="noStrike" dirty="0">
                          <a:solidFill>
                            <a:srgbClr val="000000"/>
                          </a:solidFill>
                          <a:latin typeface="Calibri"/>
                        </a:rPr>
                        <a:t>yes</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12</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bl>
          </a:graphicData>
        </a:graphic>
      </p:graphicFrame>
      <p:sp>
        <p:nvSpPr>
          <p:cNvPr id="3" name="Rectangle 2"/>
          <p:cNvSpPr/>
          <p:nvPr/>
        </p:nvSpPr>
        <p:spPr>
          <a:xfrm>
            <a:off x="1214414" y="3983446"/>
            <a:ext cx="6357982" cy="830997"/>
          </a:xfrm>
          <a:prstGeom prst="rect">
            <a:avLst/>
          </a:prstGeom>
        </p:spPr>
        <p:txBody>
          <a:bodyPr wrap="square">
            <a:spAutoFit/>
          </a:bodyPr>
          <a:lstStyle/>
          <a:p>
            <a:pPr algn="ctr"/>
            <a:r>
              <a:rPr lang="ro-RO" sz="1600" dirty="0" smtClean="0">
                <a:cs typeface="Calibri"/>
              </a:rPr>
              <a:t>At this question 5 students admit they don't choose low-fat food when they can and 12 students say that every time they have the option to choose low-fat food, they do it.</a:t>
            </a:r>
            <a:endParaRPr lang="ro-RO" sz="1600" dirty="0" err="1">
              <a:cs typeface="Calibri"/>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714348" y="928670"/>
          <a:ext cx="7777165" cy="4381512"/>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2D829A8B-822D-4BA8-82B8-3F864D755183}"/>
              </a:ext>
            </a:extLst>
          </p:cNvPr>
          <p:cNvSpPr txBox="1"/>
          <p:nvPr/>
        </p:nvSpPr>
        <p:spPr>
          <a:xfrm>
            <a:off x="500034" y="5638800"/>
            <a:ext cx="8399491"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At </a:t>
            </a:r>
            <a:r>
              <a:rPr lang="ro-RO" sz="1600" dirty="0" err="1">
                <a:cs typeface="Calibri"/>
              </a:rPr>
              <a:t>this</a:t>
            </a:r>
            <a:r>
              <a:rPr lang="ro-RO" sz="1600" dirty="0">
                <a:cs typeface="Calibri"/>
              </a:rPr>
              <a:t> </a:t>
            </a:r>
            <a:r>
              <a:rPr lang="ro-RO" sz="1600" dirty="0" err="1">
                <a:cs typeface="Calibri"/>
              </a:rPr>
              <a:t>question</a:t>
            </a:r>
            <a:r>
              <a:rPr lang="ro-RO" sz="1600" dirty="0">
                <a:cs typeface="Calibri"/>
              </a:rPr>
              <a:t> 54 </a:t>
            </a:r>
            <a:r>
              <a:rPr lang="ro-RO" sz="1600" dirty="0" err="1">
                <a:cs typeface="Calibri"/>
              </a:rPr>
              <a:t>students</a:t>
            </a:r>
            <a:r>
              <a:rPr lang="ro-RO" sz="1600" dirty="0">
                <a:cs typeface="Calibri"/>
              </a:rPr>
              <a:t> admit </a:t>
            </a:r>
            <a:r>
              <a:rPr lang="ro-RO" sz="1600" dirty="0" err="1">
                <a:cs typeface="Calibri"/>
              </a:rPr>
              <a:t>they</a:t>
            </a:r>
            <a:r>
              <a:rPr lang="ro-RO" sz="1600" dirty="0">
                <a:cs typeface="Calibri"/>
              </a:rPr>
              <a:t> </a:t>
            </a:r>
            <a:r>
              <a:rPr lang="ro-RO" sz="1600" dirty="0" err="1">
                <a:cs typeface="Calibri"/>
              </a:rPr>
              <a:t>choose</a:t>
            </a:r>
            <a:r>
              <a:rPr lang="ro-RO" sz="1600" dirty="0">
                <a:cs typeface="Calibri"/>
              </a:rPr>
              <a:t> </a:t>
            </a:r>
            <a:r>
              <a:rPr lang="ro-RO" sz="1600" dirty="0" err="1">
                <a:cs typeface="Calibri"/>
              </a:rPr>
              <a:t>baked</a:t>
            </a:r>
            <a:r>
              <a:rPr lang="ro-RO" sz="1600" dirty="0">
                <a:cs typeface="Calibri"/>
              </a:rPr>
              <a:t>, </a:t>
            </a:r>
            <a:r>
              <a:rPr lang="ro-RO" sz="1600" dirty="0" err="1">
                <a:cs typeface="Calibri"/>
              </a:rPr>
              <a:t>steamed</a:t>
            </a:r>
            <a:r>
              <a:rPr lang="ro-RO" sz="1600" dirty="0">
                <a:cs typeface="Calibri"/>
              </a:rPr>
              <a:t> or </a:t>
            </a:r>
            <a:r>
              <a:rPr lang="ro-RO" sz="1600" dirty="0" err="1">
                <a:cs typeface="Calibri"/>
              </a:rPr>
              <a:t>grilled</a:t>
            </a:r>
            <a:r>
              <a:rPr lang="ro-RO" sz="1600" dirty="0">
                <a:cs typeface="Calibri"/>
              </a:rPr>
              <a:t> </a:t>
            </a:r>
            <a:r>
              <a:rPr lang="ro-RO" sz="1600" dirty="0" err="1">
                <a:cs typeface="Calibri"/>
              </a:rPr>
              <a:t>food</a:t>
            </a:r>
            <a:r>
              <a:rPr lang="ro-RO" sz="1600" dirty="0">
                <a:cs typeface="Calibri"/>
              </a:rPr>
              <a:t> over </a:t>
            </a:r>
            <a:r>
              <a:rPr lang="ro-RO" sz="1600" dirty="0" err="1">
                <a:cs typeface="Calibri"/>
              </a:rPr>
              <a:t>fried</a:t>
            </a:r>
            <a:r>
              <a:rPr lang="ro-RO" sz="1600" dirty="0">
                <a:cs typeface="Calibri"/>
              </a:rPr>
              <a:t> </a:t>
            </a:r>
            <a:r>
              <a:rPr lang="ro-RO" sz="1600" dirty="0" err="1">
                <a:cs typeface="Calibri"/>
              </a:rPr>
              <a:t>food</a:t>
            </a:r>
            <a:r>
              <a:rPr lang="ro-RO" sz="1600" dirty="0">
                <a:cs typeface="Calibri"/>
              </a:rPr>
              <a:t> </a:t>
            </a:r>
            <a:r>
              <a:rPr lang="ro-RO" sz="1600" dirty="0" err="1">
                <a:cs typeface="Calibri"/>
              </a:rPr>
              <a:t>and</a:t>
            </a:r>
            <a:r>
              <a:rPr lang="ro-RO" sz="1600" dirty="0">
                <a:cs typeface="Calibri"/>
              </a:rPr>
              <a:t> 15 </a:t>
            </a:r>
            <a:r>
              <a:rPr lang="ro-RO" sz="1600" dirty="0" err="1">
                <a:cs typeface="Calibri"/>
              </a:rPr>
              <a:t>students</a:t>
            </a:r>
            <a:r>
              <a:rPr lang="ro-RO" sz="1600" dirty="0">
                <a:cs typeface="Calibri"/>
              </a:rPr>
              <a:t> </a:t>
            </a:r>
            <a:r>
              <a:rPr lang="ro-RO" sz="1600" dirty="0" err="1">
                <a:cs typeface="Calibri"/>
              </a:rPr>
              <a:t>pick</a:t>
            </a:r>
            <a:r>
              <a:rPr lang="ro-RO" sz="1600" dirty="0">
                <a:cs typeface="Calibri"/>
              </a:rPr>
              <a:t> </a:t>
            </a:r>
            <a:r>
              <a:rPr lang="ro-RO" sz="1600" dirty="0" err="1">
                <a:cs typeface="Calibri"/>
              </a:rPr>
              <a:t>the</a:t>
            </a:r>
            <a:r>
              <a:rPr lang="ro-RO" sz="1600" dirty="0">
                <a:cs typeface="Calibri"/>
              </a:rPr>
              <a:t> </a:t>
            </a:r>
            <a:r>
              <a:rPr lang="ro-RO" sz="1600" dirty="0" err="1">
                <a:cs typeface="Calibri"/>
              </a:rPr>
              <a:t>opposite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944672779"/>
              </p:ext>
            </p:extLst>
          </p:nvPr>
        </p:nvGraphicFramePr>
        <p:xfrm>
          <a:off x="1790700" y="1071545"/>
          <a:ext cx="5441949" cy="2428895"/>
        </p:xfrm>
        <a:graphic>
          <a:graphicData uri="http://schemas.openxmlformats.org/drawingml/2006/table">
            <a:tbl>
              <a:tblPr/>
              <a:tblGrid>
                <a:gridCol w="3584431">
                  <a:extLst>
                    <a:ext uri="{9D8B030D-6E8A-4147-A177-3AD203B41FA5}">
                      <a16:colId xmlns="" xmlns:a16="http://schemas.microsoft.com/office/drawing/2014/main" val="20000"/>
                    </a:ext>
                  </a:extLst>
                </a:gridCol>
                <a:gridCol w="928759">
                  <a:extLst>
                    <a:ext uri="{9D8B030D-6E8A-4147-A177-3AD203B41FA5}">
                      <a16:colId xmlns="" xmlns:a16="http://schemas.microsoft.com/office/drawing/2014/main" val="20001"/>
                    </a:ext>
                  </a:extLst>
                </a:gridCol>
                <a:gridCol w="928759">
                  <a:extLst>
                    <a:ext uri="{9D8B030D-6E8A-4147-A177-3AD203B41FA5}">
                      <a16:colId xmlns="" xmlns:a16="http://schemas.microsoft.com/office/drawing/2014/main" val="20002"/>
                    </a:ext>
                  </a:extLst>
                </a:gridCol>
              </a:tblGrid>
              <a:tr h="485779">
                <a:tc>
                  <a:txBody>
                    <a:bodyPr/>
                    <a:lstStyle/>
                    <a:p>
                      <a:pPr algn="ctr" fontAlgn="b"/>
                      <a:r>
                        <a:rPr lang="ro-RO" sz="1600" b="1" i="0" u="none" strike="noStrike" dirty="0" smtClean="0">
                          <a:solidFill>
                            <a:srgbClr val="000000"/>
                          </a:solidFill>
                          <a:latin typeface="Calibri"/>
                        </a:rPr>
                        <a:t>10) </a:t>
                      </a:r>
                      <a:r>
                        <a:rPr lang="en-US" sz="1600" b="1" i="0" u="none" strike="noStrike" dirty="0" smtClean="0">
                          <a:solidFill>
                            <a:srgbClr val="000000"/>
                          </a:solidFill>
                          <a:latin typeface="Calibri"/>
                        </a:rPr>
                        <a:t>How </a:t>
                      </a:r>
                      <a:r>
                        <a:rPr lang="en-US" sz="1600" b="1" i="0" u="none" strike="noStrike" dirty="0">
                          <a:solidFill>
                            <a:srgbClr val="000000"/>
                          </a:solidFill>
                          <a:latin typeface="Calibri"/>
                        </a:rPr>
                        <a:t>often do you eat dessert?</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485779">
                <a:tc>
                  <a:txBody>
                    <a:bodyPr/>
                    <a:lstStyle/>
                    <a:p>
                      <a:pPr algn="l" fontAlgn="b"/>
                      <a:r>
                        <a:rPr lang="en-US" sz="1600" b="1" i="0" u="none" strike="noStrike" dirty="0">
                          <a:solidFill>
                            <a:srgbClr val="000000"/>
                          </a:solidFill>
                          <a:latin typeface="Calibri"/>
                        </a:rPr>
                        <a:t>daily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28</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485779">
                <a:tc>
                  <a:txBody>
                    <a:bodyPr/>
                    <a:lstStyle/>
                    <a:p>
                      <a:pPr algn="l" fontAlgn="b"/>
                      <a:r>
                        <a:rPr lang="en-US" sz="1600" b="1" i="0" u="none" strike="noStrike" dirty="0">
                          <a:solidFill>
                            <a:srgbClr val="000000"/>
                          </a:solidFill>
                          <a:latin typeface="Calibri"/>
                        </a:rPr>
                        <a:t>once-twice a week</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18</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485779">
                <a:tc>
                  <a:txBody>
                    <a:bodyPr/>
                    <a:lstStyle/>
                    <a:p>
                      <a:pPr algn="l" fontAlgn="b"/>
                      <a:r>
                        <a:rPr lang="en-US" sz="1600" b="1" i="0" u="none" strike="noStrike">
                          <a:solidFill>
                            <a:srgbClr val="000000"/>
                          </a:solidFill>
                          <a:latin typeface="Calibri"/>
                        </a:rPr>
                        <a:t>rarely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13</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485779">
                <a:tc>
                  <a:txBody>
                    <a:bodyPr/>
                    <a:lstStyle/>
                    <a:p>
                      <a:pPr algn="l" fontAlgn="b"/>
                      <a:r>
                        <a:rPr lang="en-US" sz="1600" b="1" i="0" u="none" strike="noStrike">
                          <a:solidFill>
                            <a:srgbClr val="000000"/>
                          </a:solidFill>
                          <a:latin typeface="Calibri"/>
                        </a:rPr>
                        <a:t>three-four times a week</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14</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bl>
          </a:graphicData>
        </a:graphic>
      </p:graphicFrame>
      <p:sp>
        <p:nvSpPr>
          <p:cNvPr id="3" name="Rectangle 2"/>
          <p:cNvSpPr/>
          <p:nvPr/>
        </p:nvSpPr>
        <p:spPr>
          <a:xfrm>
            <a:off x="1357290" y="4143380"/>
            <a:ext cx="6572296" cy="584775"/>
          </a:xfrm>
          <a:prstGeom prst="rect">
            <a:avLst/>
          </a:prstGeom>
        </p:spPr>
        <p:txBody>
          <a:bodyPr wrap="square">
            <a:spAutoFit/>
          </a:bodyPr>
          <a:lstStyle/>
          <a:p>
            <a:pPr algn="ctr"/>
            <a:r>
              <a:rPr lang="ro-RO" sz="1600" dirty="0" smtClean="0">
                <a:cs typeface="Calibri"/>
              </a:rPr>
              <a:t>28 students admit they eat dessert daily, 18 say they eat it only 1 or 2 times a week, 13 eat it rarely and 14 prefer to eat dessert 3 or 4 times a week.</a:t>
            </a:r>
            <a:endParaRPr lang="ro-RO" sz="1600" dirty="0">
              <a:cs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715590948"/>
              </p:ext>
            </p:extLst>
          </p:nvPr>
        </p:nvGraphicFramePr>
        <p:xfrm>
          <a:off x="1657350" y="895350"/>
          <a:ext cx="5822950" cy="2105022"/>
        </p:xfrm>
        <a:graphic>
          <a:graphicData uri="http://schemas.openxmlformats.org/drawingml/2006/table">
            <a:tbl>
              <a:tblPr/>
              <a:tblGrid>
                <a:gridCol w="3835384">
                  <a:extLst>
                    <a:ext uri="{9D8B030D-6E8A-4147-A177-3AD203B41FA5}">
                      <a16:colId xmlns="" xmlns:a16="http://schemas.microsoft.com/office/drawing/2014/main" val="20000"/>
                    </a:ext>
                  </a:extLst>
                </a:gridCol>
                <a:gridCol w="993783">
                  <a:extLst>
                    <a:ext uri="{9D8B030D-6E8A-4147-A177-3AD203B41FA5}">
                      <a16:colId xmlns="" xmlns:a16="http://schemas.microsoft.com/office/drawing/2014/main" val="20001"/>
                    </a:ext>
                  </a:extLst>
                </a:gridCol>
                <a:gridCol w="993783">
                  <a:extLst>
                    <a:ext uri="{9D8B030D-6E8A-4147-A177-3AD203B41FA5}">
                      <a16:colId xmlns="" xmlns:a16="http://schemas.microsoft.com/office/drawing/2014/main" val="20002"/>
                    </a:ext>
                  </a:extLst>
                </a:gridCol>
              </a:tblGrid>
              <a:tr h="349250">
                <a:tc>
                  <a:txBody>
                    <a:bodyPr/>
                    <a:lstStyle/>
                    <a:p>
                      <a:pPr algn="ctr" fontAlgn="b"/>
                      <a:r>
                        <a:rPr lang="ro-RO" sz="1600" b="1" i="0" u="none" strike="noStrike" dirty="0" smtClean="0">
                          <a:solidFill>
                            <a:srgbClr val="000000"/>
                          </a:solidFill>
                          <a:latin typeface="Calibri"/>
                        </a:rPr>
                        <a:t>11) </a:t>
                      </a:r>
                      <a:r>
                        <a:rPr lang="en-US" sz="1600" b="1" i="0" u="none" strike="noStrike" dirty="0" smtClean="0">
                          <a:solidFill>
                            <a:srgbClr val="000000"/>
                          </a:solidFill>
                          <a:latin typeface="Calibri"/>
                        </a:rPr>
                        <a:t>How </a:t>
                      </a:r>
                      <a:r>
                        <a:rPr lang="en-US" sz="1600" b="1" i="0" u="none" strike="noStrike" dirty="0">
                          <a:solidFill>
                            <a:srgbClr val="000000"/>
                          </a:solidFill>
                          <a:latin typeface="Calibri"/>
                        </a:rPr>
                        <a:t>many snacks a day do you eat?</a:t>
                      </a:r>
                    </a:p>
                  </a:txBody>
                  <a:tcPr marL="9525" marR="9525" marT="9525" marB="0" anchor="b">
                    <a:lnL>
                      <a:noFill/>
                    </a:lnL>
                    <a:lnR>
                      <a:noFill/>
                    </a:lnR>
                    <a:lnT>
                      <a:noFill/>
                    </a:lnT>
                    <a:lnB>
                      <a:noFill/>
                    </a:lnB>
                  </a:tcPr>
                </a:tc>
                <a:tc>
                  <a:txBody>
                    <a:bodyPr/>
                    <a:lstStyle/>
                    <a:p>
                      <a:pPr algn="ctr"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349250">
                <a:tc>
                  <a:txBody>
                    <a:bodyPr/>
                    <a:lstStyle/>
                    <a:p>
                      <a:pPr algn="l" fontAlgn="b"/>
                      <a:r>
                        <a:rPr lang="en-US" sz="1600" b="1" i="0" u="none" strike="noStrike" dirty="0">
                          <a:solidFill>
                            <a:srgbClr val="000000"/>
                          </a:solidFill>
                          <a:latin typeface="Calibri"/>
                        </a:rPr>
                        <a:t>four</a:t>
                      </a:r>
                    </a:p>
                  </a:txBody>
                  <a:tcPr marL="9525" marR="9525" marT="9525" marB="0" anchor="b">
                    <a:lnL>
                      <a:noFill/>
                    </a:lnL>
                    <a:lnR>
                      <a:noFill/>
                    </a:lnR>
                    <a:lnT>
                      <a:noFill/>
                    </a:lnT>
                    <a:lnB>
                      <a:noFill/>
                    </a:lnB>
                  </a:tcPr>
                </a:tc>
                <a:tc>
                  <a:txBody>
                    <a:bodyPr/>
                    <a:lstStyle/>
                    <a:p>
                      <a:pPr algn="l" fontAlgn="b"/>
                      <a:r>
                        <a:rPr lang="en-US" sz="1600" b="1" i="0" u="none" strike="noStrike">
                          <a:solidFill>
                            <a:srgbClr val="000000"/>
                          </a:solidFill>
                          <a:latin typeface="Calibri"/>
                        </a:rPr>
                        <a:t>8</a:t>
                      </a:r>
                    </a:p>
                  </a:txBody>
                  <a:tcPr marL="9525" marR="9525" marT="9525" marB="0" anchor="b">
                    <a:lnL>
                      <a:noFill/>
                    </a:lnL>
                    <a:lnR>
                      <a:noFill/>
                    </a:lnR>
                    <a:lnT>
                      <a:noFill/>
                    </a:lnT>
                    <a:lnB>
                      <a:noFill/>
                    </a:lnB>
                  </a:tcPr>
                </a:tc>
                <a:tc>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349250">
                <a:tc>
                  <a:txBody>
                    <a:bodyPr/>
                    <a:lstStyle/>
                    <a:p>
                      <a:pPr algn="l" fontAlgn="b"/>
                      <a:r>
                        <a:rPr lang="en-US" sz="1600" b="1" i="0" u="none" strike="noStrike" dirty="0">
                          <a:solidFill>
                            <a:srgbClr val="000000"/>
                          </a:solidFill>
                          <a:latin typeface="Calibri"/>
                        </a:rPr>
                        <a:t>more than four</a:t>
                      </a:r>
                    </a:p>
                  </a:txBody>
                  <a:tcPr marL="9525" marR="9525" marT="9525" marB="0" anchor="b">
                    <a:lnL>
                      <a:noFill/>
                    </a:lnL>
                    <a:lnR>
                      <a:noFill/>
                    </a:lnR>
                    <a:lnT>
                      <a:noFill/>
                    </a:lnT>
                    <a:lnB>
                      <a:noFill/>
                    </a:lnB>
                  </a:tcPr>
                </a:tc>
                <a:tc>
                  <a:txBody>
                    <a:bodyPr/>
                    <a:lstStyle/>
                    <a:p>
                      <a:pPr algn="l" fontAlgn="b"/>
                      <a:r>
                        <a:rPr lang="en-US" sz="1600" b="1" i="0"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349250">
                <a:tc>
                  <a:txBody>
                    <a:bodyPr/>
                    <a:lstStyle/>
                    <a:p>
                      <a:pPr algn="l" fontAlgn="b"/>
                      <a:r>
                        <a:rPr lang="en-US" sz="1600" b="1" i="0" u="none" strike="noStrike" dirty="0">
                          <a:solidFill>
                            <a:srgbClr val="000000"/>
                          </a:solidFill>
                          <a:latin typeface="Calibri"/>
                        </a:rPr>
                        <a:t>one </a:t>
                      </a:r>
                    </a:p>
                  </a:txBody>
                  <a:tcPr marL="9525" marR="9525" marT="9525" marB="0" anchor="b">
                    <a:lnL>
                      <a:noFill/>
                    </a:lnL>
                    <a:lnR>
                      <a:noFill/>
                    </a:lnR>
                    <a:lnT>
                      <a:noFill/>
                    </a:lnT>
                    <a:lnB>
                      <a:noFill/>
                    </a:lnB>
                  </a:tcPr>
                </a:tc>
                <a:tc>
                  <a:txBody>
                    <a:bodyPr/>
                    <a:lstStyle/>
                    <a:p>
                      <a:pPr algn="l" fontAlgn="b"/>
                      <a:r>
                        <a:rPr lang="en-US" sz="1600" b="1" i="0" u="none" strike="noStrike">
                          <a:solidFill>
                            <a:srgbClr val="000000"/>
                          </a:solidFill>
                          <a:latin typeface="Calibri"/>
                        </a:rPr>
                        <a:t>16</a:t>
                      </a:r>
                    </a:p>
                  </a:txBody>
                  <a:tcPr marL="9525" marR="9525" marT="9525" marB="0" anchor="b">
                    <a:lnL>
                      <a:noFill/>
                    </a:lnL>
                    <a:lnR>
                      <a:noFill/>
                    </a:lnR>
                    <a:lnT>
                      <a:noFill/>
                    </a:lnT>
                    <a:lnB>
                      <a:noFill/>
                    </a:lnB>
                  </a:tcPr>
                </a:tc>
                <a:tc>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349250">
                <a:tc>
                  <a:txBody>
                    <a:bodyPr/>
                    <a:lstStyle/>
                    <a:p>
                      <a:pPr algn="l" fontAlgn="b"/>
                      <a:r>
                        <a:rPr lang="en-US" sz="1600" b="1" i="0" u="none" strike="noStrike" dirty="0">
                          <a:solidFill>
                            <a:srgbClr val="000000"/>
                          </a:solidFill>
                          <a:latin typeface="Calibri"/>
                        </a:rPr>
                        <a:t>three </a:t>
                      </a:r>
                    </a:p>
                  </a:txBody>
                  <a:tcPr marL="9525" marR="9525" marT="9525" marB="0" anchor="b">
                    <a:lnL>
                      <a:noFill/>
                    </a:lnL>
                    <a:lnR>
                      <a:noFill/>
                    </a:lnR>
                    <a:lnT>
                      <a:noFill/>
                    </a:lnT>
                    <a:lnB>
                      <a:noFill/>
                    </a:lnB>
                  </a:tcPr>
                </a:tc>
                <a:tc>
                  <a:txBody>
                    <a:bodyPr/>
                    <a:lstStyle/>
                    <a:p>
                      <a:pPr algn="l" fontAlgn="b"/>
                      <a:r>
                        <a:rPr lang="en-US" sz="1600" b="1" i="0" u="none" strike="noStrike" dirty="0">
                          <a:solidFill>
                            <a:srgbClr val="000000"/>
                          </a:solidFill>
                          <a:latin typeface="Calibri"/>
                        </a:rPr>
                        <a:t>12</a:t>
                      </a:r>
                    </a:p>
                  </a:txBody>
                  <a:tcPr marL="9525" marR="9525" marT="9525" marB="0" anchor="b">
                    <a:lnL>
                      <a:noFill/>
                    </a:lnL>
                    <a:lnR>
                      <a:noFill/>
                    </a:lnR>
                    <a:lnT>
                      <a:noFill/>
                    </a:lnT>
                    <a:lnB>
                      <a:noFill/>
                    </a:lnB>
                  </a:tcPr>
                </a:tc>
                <a:tc>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358772">
                <a:tc>
                  <a:txBody>
                    <a:bodyPr/>
                    <a:lstStyle/>
                    <a:p>
                      <a:pPr algn="l" fontAlgn="b"/>
                      <a:r>
                        <a:rPr lang="en-US" sz="1600" b="1" i="0" u="none" strike="noStrike" dirty="0">
                          <a:solidFill>
                            <a:srgbClr val="000000"/>
                          </a:solidFill>
                          <a:latin typeface="Calibri"/>
                        </a:rPr>
                        <a:t>two</a:t>
                      </a:r>
                    </a:p>
                  </a:txBody>
                  <a:tcPr marL="9525" marR="9525" marT="9525" marB="0" anchor="b">
                    <a:lnL>
                      <a:noFill/>
                    </a:lnL>
                    <a:lnR>
                      <a:noFill/>
                    </a:lnR>
                    <a:lnT>
                      <a:noFill/>
                    </a:lnT>
                    <a:lnB>
                      <a:noFill/>
                    </a:lnB>
                  </a:tcPr>
                </a:tc>
                <a:tc>
                  <a:txBody>
                    <a:bodyPr/>
                    <a:lstStyle/>
                    <a:p>
                      <a:pPr algn="l" fontAlgn="b"/>
                      <a:r>
                        <a:rPr lang="en-US" sz="1600" b="1" i="0" u="none" strike="noStrike" dirty="0">
                          <a:solidFill>
                            <a:srgbClr val="000000"/>
                          </a:solidFill>
                          <a:latin typeface="Calibri"/>
                        </a:rPr>
                        <a:t>27</a:t>
                      </a:r>
                    </a:p>
                  </a:txBody>
                  <a:tcPr marL="9525" marR="9525" marT="9525" marB="0" anchor="b">
                    <a:lnL>
                      <a:noFill/>
                    </a:lnL>
                    <a:lnR>
                      <a:noFill/>
                    </a:lnR>
                    <a:lnT>
                      <a:noFill/>
                    </a:lnT>
                    <a:lnB>
                      <a:noFill/>
                    </a:lnB>
                  </a:tcPr>
                </a:tc>
                <a:tc>
                  <a:txBody>
                    <a:bodyPr/>
                    <a:lstStyle/>
                    <a:p>
                      <a:pPr algn="ct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3" name="Rectangle 2"/>
          <p:cNvSpPr/>
          <p:nvPr/>
        </p:nvSpPr>
        <p:spPr>
          <a:xfrm>
            <a:off x="714348" y="4143380"/>
            <a:ext cx="7215238" cy="830997"/>
          </a:xfrm>
          <a:prstGeom prst="rect">
            <a:avLst/>
          </a:prstGeom>
        </p:spPr>
        <p:txBody>
          <a:bodyPr wrap="square">
            <a:spAutoFit/>
          </a:bodyPr>
          <a:lstStyle/>
          <a:p>
            <a:pPr algn="just"/>
            <a:r>
              <a:rPr lang="ro-RO" sz="1600" dirty="0" smtClean="0">
                <a:cs typeface="Calibri"/>
              </a:rPr>
              <a:t>8 students admit they eat snacks 4 times a day, 10 prefer to eat more than 4 snacks, 16 say they eat only 1 snack a day, 12 students eat snacks 3 times a day and 27 choose to eat snacks 2 times a day</a:t>
            </a:r>
            <a:endParaRPr lang="en-GB"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 xmlns:p14="http://schemas.microsoft.com/office/powerpoint/2010/main" val="1372420173"/>
              </p:ext>
            </p:extLst>
          </p:nvPr>
        </p:nvGraphicFramePr>
        <p:xfrm>
          <a:off x="785786" y="276225"/>
          <a:ext cx="7929618" cy="4224345"/>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tăText 2">
            <a:extLst>
              <a:ext uri="{FF2B5EF4-FFF2-40B4-BE49-F238E27FC236}">
                <a16:creationId xmlns="" xmlns:a16="http://schemas.microsoft.com/office/drawing/2014/main" id="{DC20B0F7-C601-42C4-8897-F8C5CBBD98D5}"/>
              </a:ext>
            </a:extLst>
          </p:cNvPr>
          <p:cNvSpPr txBox="1"/>
          <p:nvPr/>
        </p:nvSpPr>
        <p:spPr>
          <a:xfrm>
            <a:off x="288266" y="5072074"/>
            <a:ext cx="8636154" cy="10772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97 </a:t>
            </a:r>
            <a:r>
              <a:rPr lang="ro-RO" sz="1600" dirty="0" err="1">
                <a:cs typeface="Calibri"/>
              </a:rPr>
              <a:t>students</a:t>
            </a:r>
            <a:r>
              <a:rPr lang="ro-RO" sz="1600" dirty="0">
                <a:cs typeface="Calibri"/>
              </a:rPr>
              <a:t> </a:t>
            </a:r>
            <a:r>
              <a:rPr lang="ro-RO" sz="1600" dirty="0" err="1">
                <a:cs typeface="Calibri"/>
              </a:rPr>
              <a:t>choose</a:t>
            </a:r>
            <a:r>
              <a:rPr lang="ro-RO" sz="1600" dirty="0">
                <a:cs typeface="Calibri"/>
              </a:rPr>
              <a:t> </a:t>
            </a:r>
            <a:r>
              <a:rPr lang="ro-RO" sz="1600" dirty="0" err="1">
                <a:cs typeface="Calibri"/>
              </a:rPr>
              <a:t>biscuits</a:t>
            </a:r>
            <a:r>
              <a:rPr lang="ro-RO" sz="1600" dirty="0">
                <a:cs typeface="Calibri"/>
              </a:rPr>
              <a:t> as </a:t>
            </a:r>
            <a:r>
              <a:rPr lang="ro-RO" sz="1600" dirty="0" err="1">
                <a:cs typeface="Calibri"/>
              </a:rPr>
              <a:t>their</a:t>
            </a:r>
            <a:r>
              <a:rPr lang="ro-RO" sz="1600" dirty="0">
                <a:cs typeface="Calibri"/>
              </a:rPr>
              <a:t> </a:t>
            </a:r>
            <a:r>
              <a:rPr lang="ro-RO" sz="1600" dirty="0" err="1">
                <a:cs typeface="Calibri"/>
              </a:rPr>
              <a:t>snacks</a:t>
            </a:r>
            <a:r>
              <a:rPr lang="ro-RO" sz="1600" dirty="0">
                <a:cs typeface="Calibri"/>
              </a:rPr>
              <a:t>, 50 admit </a:t>
            </a:r>
            <a:r>
              <a:rPr lang="ro-RO" sz="1600" dirty="0" err="1">
                <a:cs typeface="Calibri"/>
              </a:rPr>
              <a:t>they</a:t>
            </a:r>
            <a:r>
              <a:rPr lang="ro-RO" sz="1600" dirty="0">
                <a:cs typeface="Calibri"/>
              </a:rPr>
              <a:t> </a:t>
            </a:r>
            <a:r>
              <a:rPr lang="ro-RO" sz="1600" dirty="0" err="1">
                <a:cs typeface="Calibri"/>
              </a:rPr>
              <a:t>usually</a:t>
            </a:r>
            <a:r>
              <a:rPr lang="ro-RO" sz="1600" dirty="0">
                <a:cs typeface="Calibri"/>
              </a:rPr>
              <a:t> </a:t>
            </a:r>
            <a:r>
              <a:rPr lang="ro-RO" sz="1600" dirty="0" err="1">
                <a:cs typeface="Calibri"/>
              </a:rPr>
              <a:t>eat</a:t>
            </a:r>
            <a:r>
              <a:rPr lang="ro-RO" sz="1600" dirty="0">
                <a:cs typeface="Calibri"/>
              </a:rPr>
              <a:t> </a:t>
            </a:r>
            <a:r>
              <a:rPr lang="ro-RO" sz="1600" dirty="0" err="1">
                <a:cs typeface="Calibri"/>
              </a:rPr>
              <a:t>candies</a:t>
            </a:r>
            <a:r>
              <a:rPr lang="ro-RO" sz="1600" dirty="0">
                <a:cs typeface="Calibri"/>
              </a:rPr>
              <a:t>, 49 </a:t>
            </a:r>
            <a:r>
              <a:rPr lang="ro-RO" sz="1600" dirty="0" err="1">
                <a:cs typeface="Calibri"/>
              </a:rPr>
              <a:t>pick</a:t>
            </a:r>
            <a:r>
              <a:rPr lang="ro-RO" sz="1600" dirty="0">
                <a:cs typeface="Calibri"/>
              </a:rPr>
              <a:t> </a:t>
            </a:r>
            <a:r>
              <a:rPr lang="ro-RO" sz="1600" dirty="0" err="1">
                <a:cs typeface="Calibri"/>
              </a:rPr>
              <a:t>nuts</a:t>
            </a:r>
            <a:r>
              <a:rPr lang="ro-RO" sz="1600" dirty="0">
                <a:cs typeface="Calibri"/>
              </a:rPr>
              <a:t> or </a:t>
            </a:r>
            <a:r>
              <a:rPr lang="ro-RO" sz="1600" dirty="0" err="1">
                <a:cs typeface="Calibri"/>
              </a:rPr>
              <a:t>peanuts</a:t>
            </a:r>
            <a:r>
              <a:rPr lang="ro-RO" sz="1600" dirty="0">
                <a:cs typeface="Calibri"/>
              </a:rPr>
              <a:t>, 100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eat</a:t>
            </a:r>
            <a:r>
              <a:rPr lang="ro-RO" sz="1600" dirty="0">
                <a:cs typeface="Calibri"/>
              </a:rPr>
              <a:t> </a:t>
            </a:r>
            <a:r>
              <a:rPr lang="ro-RO" sz="1600" dirty="0" err="1">
                <a:cs typeface="Calibri"/>
              </a:rPr>
              <a:t>fruit</a:t>
            </a:r>
            <a:r>
              <a:rPr lang="ro-RO" sz="1600" dirty="0">
                <a:cs typeface="Calibri"/>
              </a:rPr>
              <a:t> as </a:t>
            </a:r>
            <a:r>
              <a:rPr lang="ro-RO" sz="1600" dirty="0" err="1">
                <a:cs typeface="Calibri"/>
              </a:rPr>
              <a:t>their</a:t>
            </a:r>
            <a:r>
              <a:rPr lang="ro-RO" sz="1600" dirty="0">
                <a:cs typeface="Calibri"/>
              </a:rPr>
              <a:t> snack, 105 </a:t>
            </a:r>
            <a:r>
              <a:rPr lang="ro-RO" sz="1600" dirty="0" err="1">
                <a:cs typeface="Calibri"/>
              </a:rPr>
              <a:t>think</a:t>
            </a:r>
            <a:r>
              <a:rPr lang="ro-RO" sz="1600" dirty="0">
                <a:cs typeface="Calibri"/>
              </a:rPr>
              <a:t> </a:t>
            </a:r>
            <a:r>
              <a:rPr lang="ro-RO" sz="1600" dirty="0" err="1">
                <a:cs typeface="Calibri"/>
              </a:rPr>
              <a:t>that</a:t>
            </a:r>
            <a:r>
              <a:rPr lang="ro-RO" sz="1600" dirty="0">
                <a:cs typeface="Calibri"/>
              </a:rPr>
              <a:t> </a:t>
            </a:r>
            <a:r>
              <a:rPr lang="ro-RO" sz="1600" dirty="0" err="1">
                <a:cs typeface="Calibri"/>
              </a:rPr>
              <a:t>chocolate</a:t>
            </a:r>
            <a:r>
              <a:rPr lang="ro-RO" sz="1600" dirty="0">
                <a:cs typeface="Calibri"/>
              </a:rPr>
              <a:t> </a:t>
            </a:r>
            <a:r>
              <a:rPr lang="ro-RO" sz="1600" dirty="0" err="1">
                <a:cs typeface="Calibri"/>
              </a:rPr>
              <a:t>is</a:t>
            </a:r>
            <a:r>
              <a:rPr lang="ro-RO" sz="1600" dirty="0">
                <a:cs typeface="Calibri"/>
              </a:rPr>
              <a:t> </a:t>
            </a:r>
            <a:r>
              <a:rPr lang="ro-RO" sz="1600" dirty="0" err="1">
                <a:cs typeface="Calibri"/>
              </a:rPr>
              <a:t>the</a:t>
            </a:r>
            <a:r>
              <a:rPr lang="ro-RO" sz="1600" dirty="0">
                <a:cs typeface="Calibri"/>
              </a:rPr>
              <a:t> </a:t>
            </a:r>
            <a:r>
              <a:rPr lang="ro-RO" sz="1600" dirty="0" err="1">
                <a:cs typeface="Calibri"/>
              </a:rPr>
              <a:t>best</a:t>
            </a:r>
            <a:r>
              <a:rPr lang="ro-RO" sz="1600" dirty="0">
                <a:cs typeface="Calibri"/>
              </a:rPr>
              <a:t> snack, 51 </a:t>
            </a:r>
            <a:r>
              <a:rPr lang="ro-RO" sz="1600" dirty="0" err="1">
                <a:cs typeface="Calibri"/>
              </a:rPr>
              <a:t>eat</a:t>
            </a:r>
            <a:r>
              <a:rPr lang="ro-RO" sz="1600" dirty="0">
                <a:cs typeface="Calibri"/>
              </a:rPr>
              <a:t> a lot of </a:t>
            </a:r>
            <a:r>
              <a:rPr lang="ro-RO" sz="1600" dirty="0" err="1">
                <a:cs typeface="Calibri"/>
              </a:rPr>
              <a:t>yoghurt</a:t>
            </a:r>
            <a:r>
              <a:rPr lang="ro-RO" sz="1600" dirty="0">
                <a:cs typeface="Calibri"/>
              </a:rPr>
              <a:t> as </a:t>
            </a:r>
            <a:r>
              <a:rPr lang="ro-RO" sz="1600" dirty="0" err="1">
                <a:cs typeface="Calibri"/>
              </a:rPr>
              <a:t>their</a:t>
            </a:r>
            <a:r>
              <a:rPr lang="ro-RO" sz="1600" dirty="0">
                <a:cs typeface="Calibri"/>
              </a:rPr>
              <a:t> snack, 21 </a:t>
            </a:r>
            <a:r>
              <a:rPr lang="ro-RO" sz="1600" dirty="0" err="1">
                <a:cs typeface="Calibri"/>
              </a:rPr>
              <a:t>students</a:t>
            </a:r>
            <a:r>
              <a:rPr lang="ro-RO" sz="1600" dirty="0">
                <a:cs typeface="Calibri"/>
              </a:rPr>
              <a:t> </a:t>
            </a:r>
            <a:r>
              <a:rPr lang="ro-RO" sz="1600" dirty="0" err="1">
                <a:cs typeface="Calibri"/>
              </a:rPr>
              <a:t>say</a:t>
            </a:r>
            <a:r>
              <a:rPr lang="ro-RO" sz="1600" dirty="0">
                <a:cs typeface="Calibri"/>
              </a:rPr>
              <a:t> </a:t>
            </a:r>
            <a:r>
              <a:rPr lang="ro-RO" sz="1600" dirty="0" err="1">
                <a:cs typeface="Calibri"/>
              </a:rPr>
              <a:t>that</a:t>
            </a:r>
            <a:r>
              <a:rPr lang="ro-RO" sz="1600" dirty="0">
                <a:cs typeface="Calibri"/>
              </a:rPr>
              <a:t> </a:t>
            </a:r>
            <a:r>
              <a:rPr lang="ro-RO" sz="1600" dirty="0" err="1">
                <a:cs typeface="Calibri"/>
              </a:rPr>
              <a:t>they</a:t>
            </a:r>
            <a:r>
              <a:rPr lang="ro-RO" sz="1600" dirty="0">
                <a:cs typeface="Calibri"/>
              </a:rPr>
              <a:t> </a:t>
            </a:r>
            <a:r>
              <a:rPr lang="ro-RO" sz="1600" dirty="0" err="1">
                <a:cs typeface="Calibri"/>
              </a:rPr>
              <a:t>eat</a:t>
            </a:r>
            <a:r>
              <a:rPr lang="ro-RO" sz="1600" dirty="0">
                <a:cs typeface="Calibri"/>
              </a:rPr>
              <a:t> </a:t>
            </a:r>
            <a:r>
              <a:rPr lang="ro-RO" sz="1600" dirty="0" err="1">
                <a:cs typeface="Calibri"/>
              </a:rPr>
              <a:t>veggies</a:t>
            </a:r>
            <a:r>
              <a:rPr lang="ro-RO" sz="1600" dirty="0">
                <a:cs typeface="Calibri"/>
              </a:rPr>
              <a:t>, 22 </a:t>
            </a:r>
            <a:r>
              <a:rPr lang="ro-RO" sz="1600" dirty="0" err="1">
                <a:cs typeface="Calibri"/>
              </a:rPr>
              <a:t>pick</a:t>
            </a:r>
            <a:r>
              <a:rPr lang="ro-RO" sz="1600" dirty="0">
                <a:cs typeface="Calibri"/>
              </a:rPr>
              <a:t> </a:t>
            </a:r>
            <a:r>
              <a:rPr lang="ro-RO" sz="1600" dirty="0" err="1">
                <a:cs typeface="Calibri"/>
              </a:rPr>
              <a:t>pastries</a:t>
            </a:r>
            <a:r>
              <a:rPr lang="ro-RO" sz="1600" dirty="0">
                <a:cs typeface="Calibri"/>
              </a:rPr>
              <a:t>, 84 </a:t>
            </a:r>
            <a:r>
              <a:rPr lang="ro-RO" sz="1600" dirty="0" err="1">
                <a:cs typeface="Calibri"/>
              </a:rPr>
              <a:t>students</a:t>
            </a:r>
            <a:r>
              <a:rPr lang="ro-RO" sz="1600" dirty="0">
                <a:cs typeface="Calibri"/>
              </a:rPr>
              <a:t> </a:t>
            </a:r>
            <a:r>
              <a:rPr lang="ro-RO" sz="1600" dirty="0" err="1">
                <a:cs typeface="Calibri"/>
              </a:rPr>
              <a:t>make</a:t>
            </a:r>
            <a:r>
              <a:rPr lang="ro-RO" sz="1600" dirty="0">
                <a:cs typeface="Calibri"/>
              </a:rPr>
              <a:t> a </a:t>
            </a:r>
            <a:r>
              <a:rPr lang="ro-RO" sz="1600" dirty="0" err="1">
                <a:cs typeface="Calibri"/>
              </a:rPr>
              <a:t>sandwich</a:t>
            </a:r>
            <a:r>
              <a:rPr lang="ro-RO" sz="1600" dirty="0">
                <a:cs typeface="Calibri"/>
              </a:rPr>
              <a:t> </a:t>
            </a:r>
            <a:r>
              <a:rPr lang="ro-RO" sz="1600" dirty="0" err="1">
                <a:cs typeface="Calibri"/>
              </a:rPr>
              <a:t>every</a:t>
            </a:r>
            <a:r>
              <a:rPr lang="ro-RO" sz="1600" dirty="0">
                <a:cs typeface="Calibri"/>
              </a:rPr>
              <a:t> </a:t>
            </a:r>
            <a:r>
              <a:rPr lang="ro-RO" sz="1600" dirty="0" err="1">
                <a:cs typeface="Calibri"/>
              </a:rPr>
              <a:t>time</a:t>
            </a:r>
            <a:r>
              <a:rPr lang="ro-RO" sz="1600" dirty="0">
                <a:cs typeface="Calibri"/>
              </a:rPr>
              <a:t> </a:t>
            </a:r>
            <a:r>
              <a:rPr lang="ro-RO" sz="1600" dirty="0" err="1">
                <a:cs typeface="Calibri"/>
              </a:rPr>
              <a:t>they</a:t>
            </a:r>
            <a:r>
              <a:rPr lang="ro-RO" sz="1600" dirty="0">
                <a:cs typeface="Calibri"/>
              </a:rPr>
              <a:t> </a:t>
            </a:r>
            <a:r>
              <a:rPr lang="ro-RO" sz="1600" dirty="0" err="1">
                <a:cs typeface="Calibri"/>
              </a:rPr>
              <a:t>want</a:t>
            </a:r>
            <a:r>
              <a:rPr lang="ro-RO" sz="1600" dirty="0">
                <a:cs typeface="Calibri"/>
              </a:rPr>
              <a:t> a snack </a:t>
            </a:r>
            <a:r>
              <a:rPr lang="ro-RO" sz="1600" dirty="0" err="1">
                <a:cs typeface="Calibri"/>
              </a:rPr>
              <a:t>and</a:t>
            </a:r>
            <a:r>
              <a:rPr lang="ro-RO" sz="1600" dirty="0">
                <a:cs typeface="Calibri"/>
              </a:rPr>
              <a:t> 73 </a:t>
            </a:r>
            <a:r>
              <a:rPr lang="ro-RO" sz="1600" dirty="0" err="1">
                <a:cs typeface="Calibri"/>
              </a:rPr>
              <a:t>pick</a:t>
            </a:r>
            <a:r>
              <a:rPr lang="ro-RO" sz="1600" dirty="0">
                <a:cs typeface="Calibri"/>
              </a:rPr>
              <a:t> pizza as </a:t>
            </a:r>
            <a:r>
              <a:rPr lang="ro-RO" sz="1600" dirty="0" err="1">
                <a:cs typeface="Calibri"/>
              </a:rPr>
              <a:t>the</a:t>
            </a:r>
            <a:r>
              <a:rPr lang="ro-RO" sz="1600" dirty="0">
                <a:cs typeface="Calibri"/>
              </a:rPr>
              <a:t> </a:t>
            </a:r>
            <a:r>
              <a:rPr lang="ro-RO" sz="1600" dirty="0" err="1">
                <a:cs typeface="Calibri"/>
              </a:rPr>
              <a:t>best</a:t>
            </a:r>
            <a:r>
              <a:rPr lang="ro-RO" sz="1600" dirty="0">
                <a:cs typeface="Calibri"/>
              </a:rPr>
              <a:t> snack </a:t>
            </a:r>
            <a:r>
              <a:rPr lang="ro-RO" sz="1600" dirty="0" err="1">
                <a:cs typeface="Calibri"/>
              </a:rPr>
              <a:t>choice</a:t>
            </a:r>
            <a:r>
              <a:rPr lang="ro-RO" sz="1600" dirty="0">
                <a:cs typeface="Calibri"/>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3548993958"/>
              </p:ext>
            </p:extLst>
          </p:nvPr>
        </p:nvGraphicFramePr>
        <p:xfrm>
          <a:off x="571472" y="285728"/>
          <a:ext cx="7862889" cy="4572032"/>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AB17FA8B-5A72-4CAA-B6D9-1D5033726214}"/>
              </a:ext>
            </a:extLst>
          </p:cNvPr>
          <p:cNvSpPr txBox="1"/>
          <p:nvPr/>
        </p:nvSpPr>
        <p:spPr>
          <a:xfrm>
            <a:off x="361950" y="5214949"/>
            <a:ext cx="8353979" cy="13234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At </a:t>
            </a:r>
            <a:r>
              <a:rPr lang="ro-RO" sz="1600" dirty="0" err="1">
                <a:cs typeface="Calibri"/>
              </a:rPr>
              <a:t>this</a:t>
            </a:r>
            <a:r>
              <a:rPr lang="ro-RO" sz="1600" dirty="0">
                <a:cs typeface="Calibri"/>
              </a:rPr>
              <a:t> </a:t>
            </a:r>
            <a:r>
              <a:rPr lang="ro-RO" sz="1600" dirty="0" err="1">
                <a:cs typeface="Calibri"/>
              </a:rPr>
              <a:t>question</a:t>
            </a:r>
            <a:r>
              <a:rPr lang="ro-RO" sz="1600" dirty="0">
                <a:cs typeface="Calibri"/>
              </a:rPr>
              <a:t> 3 </a:t>
            </a:r>
            <a:r>
              <a:rPr lang="ro-RO" sz="1600" dirty="0" err="1">
                <a:cs typeface="Calibri"/>
              </a:rPr>
              <a:t>students</a:t>
            </a:r>
            <a:r>
              <a:rPr lang="ro-RO" sz="1600" dirty="0">
                <a:cs typeface="Calibri"/>
              </a:rPr>
              <a:t>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eat</a:t>
            </a:r>
            <a:r>
              <a:rPr lang="ro-RO" sz="1600" dirty="0">
                <a:cs typeface="Calibri"/>
              </a:rPr>
              <a:t> 5 </a:t>
            </a:r>
            <a:r>
              <a:rPr lang="ro-RO" sz="1600" dirty="0" err="1">
                <a:cs typeface="Calibri"/>
              </a:rPr>
              <a:t>servings</a:t>
            </a:r>
            <a:r>
              <a:rPr lang="ro-RO" sz="1600" dirty="0">
                <a:cs typeface="Calibri"/>
              </a:rPr>
              <a:t> of </a:t>
            </a:r>
            <a:r>
              <a:rPr lang="ro-RO" sz="1600" dirty="0" err="1">
                <a:cs typeface="Calibri"/>
              </a:rPr>
              <a:t>vegetables</a:t>
            </a:r>
            <a:r>
              <a:rPr lang="ro-RO" sz="1600" dirty="0">
                <a:cs typeface="Calibri"/>
              </a:rPr>
              <a:t> </a:t>
            </a:r>
            <a:r>
              <a:rPr lang="ro-RO" sz="1600" dirty="0" err="1">
                <a:cs typeface="Calibri"/>
              </a:rPr>
              <a:t>and</a:t>
            </a:r>
            <a:r>
              <a:rPr lang="ro-RO" sz="1600" dirty="0">
                <a:cs typeface="Calibri"/>
              </a:rPr>
              <a:t> </a:t>
            </a:r>
            <a:r>
              <a:rPr lang="ro-RO" sz="1600" dirty="0" err="1">
                <a:cs typeface="Calibri"/>
              </a:rPr>
              <a:t>fruit</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 9 admit </a:t>
            </a:r>
            <a:r>
              <a:rPr lang="ro-RO" sz="1600" dirty="0" err="1">
                <a:cs typeface="Calibri"/>
              </a:rPr>
              <a:t>they</a:t>
            </a:r>
            <a:r>
              <a:rPr lang="ro-RO" sz="1600" dirty="0">
                <a:cs typeface="Calibri"/>
              </a:rPr>
              <a:t> </a:t>
            </a:r>
            <a:r>
              <a:rPr lang="ro-RO" sz="1600" dirty="0" err="1">
                <a:cs typeface="Calibri"/>
              </a:rPr>
              <a:t>eat</a:t>
            </a:r>
            <a:r>
              <a:rPr lang="ro-RO" sz="1600" dirty="0">
                <a:cs typeface="Calibri"/>
              </a:rPr>
              <a:t> 4 </a:t>
            </a:r>
            <a:r>
              <a:rPr lang="ro-RO" sz="1600" dirty="0" err="1">
                <a:cs typeface="Calibri"/>
              </a:rPr>
              <a:t>servings</a:t>
            </a:r>
            <a:r>
              <a:rPr lang="ro-RO" sz="1600" dirty="0">
                <a:cs typeface="Calibri"/>
              </a:rPr>
              <a:t>, 13 </a:t>
            </a:r>
            <a:r>
              <a:rPr lang="ro-RO" sz="1600" dirty="0" err="1">
                <a:cs typeface="Calibri"/>
              </a:rPr>
              <a:t>confess</a:t>
            </a:r>
            <a:r>
              <a:rPr lang="ro-RO" sz="1600" dirty="0">
                <a:cs typeface="Calibri"/>
              </a:rPr>
              <a:t> </a:t>
            </a:r>
            <a:r>
              <a:rPr lang="ro-RO" sz="1600" dirty="0" err="1">
                <a:cs typeface="Calibri"/>
              </a:rPr>
              <a:t>they</a:t>
            </a:r>
            <a:r>
              <a:rPr lang="ro-RO" sz="1600" dirty="0">
                <a:cs typeface="Calibri"/>
              </a:rPr>
              <a:t> </a:t>
            </a:r>
            <a:r>
              <a:rPr lang="ro-RO" sz="1600" dirty="0" err="1">
                <a:cs typeface="Calibri"/>
              </a:rPr>
              <a:t>eat</a:t>
            </a:r>
            <a:r>
              <a:rPr lang="ro-RO" sz="1600" dirty="0">
                <a:cs typeface="Calibri"/>
              </a:rPr>
              <a:t> </a:t>
            </a:r>
            <a:r>
              <a:rPr lang="ro-RO" sz="1600" dirty="0" err="1">
                <a:cs typeface="Calibri"/>
              </a:rPr>
              <a:t>only</a:t>
            </a:r>
            <a:r>
              <a:rPr lang="ro-RO" sz="1600" dirty="0">
                <a:cs typeface="Calibri"/>
              </a:rPr>
              <a:t> 1 </a:t>
            </a:r>
            <a:r>
              <a:rPr lang="ro-RO" sz="1600" dirty="0" err="1">
                <a:cs typeface="Calibri"/>
              </a:rPr>
              <a:t>serving</a:t>
            </a:r>
            <a:r>
              <a:rPr lang="ro-RO" sz="1600" dirty="0">
                <a:cs typeface="Calibri"/>
              </a:rPr>
              <a:t>, 1 student </a:t>
            </a:r>
            <a:r>
              <a:rPr lang="ro-RO" sz="1600" dirty="0" err="1">
                <a:cs typeface="Calibri"/>
              </a:rPr>
              <a:t>eats</a:t>
            </a:r>
            <a:r>
              <a:rPr lang="ro-RO" sz="1600" dirty="0">
                <a:cs typeface="Calibri"/>
              </a:rPr>
              <a:t> 7 </a:t>
            </a:r>
            <a:r>
              <a:rPr lang="ro-RO" sz="1600" dirty="0" err="1">
                <a:cs typeface="Calibri"/>
              </a:rPr>
              <a:t>servings</a:t>
            </a:r>
            <a:r>
              <a:rPr lang="ro-RO" sz="1600" dirty="0">
                <a:cs typeface="Calibri"/>
              </a:rPr>
              <a:t> of </a:t>
            </a:r>
            <a:r>
              <a:rPr lang="ro-RO" sz="1600" dirty="0" err="1">
                <a:cs typeface="Calibri"/>
              </a:rPr>
              <a:t>fruit</a:t>
            </a:r>
            <a:r>
              <a:rPr lang="ro-RO" sz="1600" dirty="0">
                <a:cs typeface="Calibri"/>
              </a:rPr>
              <a:t> </a:t>
            </a:r>
            <a:r>
              <a:rPr lang="ro-RO" sz="1600" dirty="0" err="1">
                <a:cs typeface="Calibri"/>
              </a:rPr>
              <a:t>and</a:t>
            </a:r>
            <a:r>
              <a:rPr lang="ro-RO" sz="1600" dirty="0">
                <a:cs typeface="Calibri"/>
              </a:rPr>
              <a:t> </a:t>
            </a:r>
            <a:r>
              <a:rPr lang="ro-RO" sz="1600" dirty="0" err="1">
                <a:cs typeface="Calibri"/>
              </a:rPr>
              <a:t>veggies</a:t>
            </a:r>
            <a:r>
              <a:rPr lang="ro-RO" sz="1600" dirty="0">
                <a:cs typeface="Calibri"/>
              </a:rPr>
              <a:t>, 1 student </a:t>
            </a:r>
            <a:r>
              <a:rPr lang="ro-RO" sz="1600" dirty="0" err="1">
                <a:cs typeface="Calibri"/>
              </a:rPr>
              <a:t>eats</a:t>
            </a:r>
            <a:r>
              <a:rPr lang="ro-RO" sz="1600" dirty="0">
                <a:cs typeface="Calibri"/>
              </a:rPr>
              <a:t> 6 </a:t>
            </a:r>
            <a:r>
              <a:rPr lang="ro-RO" sz="1600" dirty="0" err="1">
                <a:cs typeface="Calibri"/>
              </a:rPr>
              <a:t>servings</a:t>
            </a:r>
            <a:r>
              <a:rPr lang="ro-RO" sz="1600" dirty="0">
                <a:cs typeface="Calibri"/>
              </a:rPr>
              <a:t> , 1 student </a:t>
            </a:r>
            <a:r>
              <a:rPr lang="ro-RO" sz="1600" dirty="0" err="1">
                <a:cs typeface="Calibri"/>
              </a:rPr>
              <a:t>eats</a:t>
            </a:r>
            <a:r>
              <a:rPr lang="ro-RO" sz="1600" dirty="0">
                <a:cs typeface="Calibri"/>
              </a:rPr>
              <a:t> 10 </a:t>
            </a:r>
            <a:r>
              <a:rPr lang="ro-RO" sz="1600" dirty="0" err="1">
                <a:cs typeface="Calibri"/>
              </a:rPr>
              <a:t>servings</a:t>
            </a:r>
            <a:r>
              <a:rPr lang="ro-RO" sz="1600" dirty="0">
                <a:cs typeface="Calibri"/>
              </a:rPr>
              <a:t> of </a:t>
            </a:r>
            <a:r>
              <a:rPr lang="ro-RO" sz="1600" dirty="0" err="1">
                <a:cs typeface="Calibri"/>
              </a:rPr>
              <a:t>veggies</a:t>
            </a:r>
            <a:r>
              <a:rPr lang="ro-RO" sz="1600" dirty="0">
                <a:cs typeface="Calibri"/>
              </a:rPr>
              <a:t> </a:t>
            </a:r>
            <a:r>
              <a:rPr lang="ro-RO" sz="1600" dirty="0" err="1">
                <a:cs typeface="Calibri"/>
              </a:rPr>
              <a:t>and</a:t>
            </a:r>
            <a:r>
              <a:rPr lang="ro-RO" sz="1600" dirty="0">
                <a:cs typeface="Calibri"/>
              </a:rPr>
              <a:t> </a:t>
            </a:r>
            <a:r>
              <a:rPr lang="ro-RO" sz="1600" dirty="0" err="1">
                <a:cs typeface="Calibri"/>
              </a:rPr>
              <a:t>fruit</a:t>
            </a:r>
            <a:r>
              <a:rPr lang="ro-RO" sz="1600" dirty="0">
                <a:cs typeface="Calibri"/>
              </a:rPr>
              <a:t>, 12 </a:t>
            </a:r>
            <a:r>
              <a:rPr lang="ro-RO" sz="1600" dirty="0" err="1">
                <a:cs typeface="Calibri"/>
              </a:rPr>
              <a:t>students</a:t>
            </a:r>
            <a:r>
              <a:rPr lang="ro-RO" sz="1600" dirty="0">
                <a:cs typeface="Calibri"/>
              </a:rPr>
              <a:t> </a:t>
            </a:r>
            <a:r>
              <a:rPr lang="ro-RO" sz="1600" dirty="0" err="1">
                <a:cs typeface="Calibri"/>
              </a:rPr>
              <a:t>pick</a:t>
            </a:r>
            <a:r>
              <a:rPr lang="ro-RO" sz="1600" dirty="0">
                <a:cs typeface="Calibri"/>
              </a:rPr>
              <a:t> 3 </a:t>
            </a:r>
            <a:r>
              <a:rPr lang="ro-RO" sz="1600" dirty="0" err="1">
                <a:cs typeface="Calibri"/>
              </a:rPr>
              <a:t>servings</a:t>
            </a:r>
            <a:r>
              <a:rPr lang="ro-RO" sz="1600" dirty="0">
                <a:cs typeface="Calibri"/>
              </a:rPr>
              <a:t> as </a:t>
            </a:r>
            <a:r>
              <a:rPr lang="ro-RO" sz="1600" dirty="0" err="1">
                <a:cs typeface="Calibri"/>
              </a:rPr>
              <a:t>their</a:t>
            </a:r>
            <a:r>
              <a:rPr lang="ro-RO" sz="1600" dirty="0">
                <a:cs typeface="Calibri"/>
              </a:rPr>
              <a:t> </a:t>
            </a:r>
            <a:r>
              <a:rPr lang="ro-RO" sz="1600" dirty="0" err="1">
                <a:cs typeface="Calibri"/>
              </a:rPr>
              <a:t>answerand</a:t>
            </a:r>
            <a:r>
              <a:rPr lang="ro-RO" sz="1600" dirty="0">
                <a:cs typeface="Calibri"/>
              </a:rPr>
              <a:t> 29 admit </a:t>
            </a:r>
            <a:r>
              <a:rPr lang="ro-RO" sz="1600" dirty="0" err="1">
                <a:cs typeface="Calibri"/>
              </a:rPr>
              <a:t>they</a:t>
            </a:r>
            <a:r>
              <a:rPr lang="ro-RO" sz="1600" dirty="0">
                <a:cs typeface="Calibri"/>
              </a:rPr>
              <a:t> </a:t>
            </a:r>
            <a:r>
              <a:rPr lang="ro-RO" sz="1600" dirty="0" err="1">
                <a:cs typeface="Calibri"/>
              </a:rPr>
              <a:t>eat</a:t>
            </a:r>
            <a:r>
              <a:rPr lang="ro-RO" sz="1600" dirty="0">
                <a:cs typeface="Calibri"/>
              </a:rPr>
              <a:t> </a:t>
            </a:r>
            <a:r>
              <a:rPr lang="ro-RO" sz="1600" dirty="0" err="1">
                <a:cs typeface="Calibri"/>
              </a:rPr>
              <a:t>only</a:t>
            </a:r>
            <a:r>
              <a:rPr lang="ro-RO" sz="1600" dirty="0">
                <a:cs typeface="Calibri"/>
              </a:rPr>
              <a:t> 2 </a:t>
            </a:r>
            <a:r>
              <a:rPr lang="ro-RO" sz="1600" dirty="0" err="1">
                <a:cs typeface="Calibri"/>
              </a:rPr>
              <a:t>servings</a:t>
            </a:r>
            <a:r>
              <a:rPr lang="ro-RO" sz="1600" dirty="0">
                <a:cs typeface="Calibri"/>
              </a:rPr>
              <a:t> of </a:t>
            </a:r>
            <a:r>
              <a:rPr lang="ro-RO" sz="1600" dirty="0" err="1">
                <a:cs typeface="Calibri"/>
              </a:rPr>
              <a:t>vegetables</a:t>
            </a:r>
            <a:r>
              <a:rPr lang="ro-RO" sz="1600" dirty="0">
                <a:cs typeface="Calibri"/>
              </a:rPr>
              <a:t> </a:t>
            </a:r>
            <a:r>
              <a:rPr lang="ro-RO" sz="1600" dirty="0" err="1">
                <a:cs typeface="Calibri"/>
              </a:rPr>
              <a:t>and</a:t>
            </a:r>
            <a:r>
              <a:rPr lang="ro-RO" sz="1600" dirty="0">
                <a:cs typeface="Calibri"/>
              </a:rPr>
              <a:t> </a:t>
            </a:r>
            <a:r>
              <a:rPr lang="ro-RO" sz="1600" dirty="0" err="1">
                <a:cs typeface="Calibri"/>
              </a:rPr>
              <a:t>fruit</a:t>
            </a:r>
            <a:r>
              <a:rPr lang="ro-RO" sz="1600" dirty="0">
                <a:cs typeface="Calibri"/>
              </a:rPr>
              <a:t>.</a:t>
            </a:r>
          </a:p>
          <a:p>
            <a:pPr algn="ctr"/>
            <a:endParaRPr lang="ro-RO" sz="1600" dirty="0">
              <a:cs typeface="Calibri"/>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159207724"/>
              </p:ext>
            </p:extLst>
          </p:nvPr>
        </p:nvGraphicFramePr>
        <p:xfrm>
          <a:off x="785786" y="785795"/>
          <a:ext cx="7358114" cy="2428892"/>
        </p:xfrm>
        <a:graphic>
          <a:graphicData uri="http://schemas.openxmlformats.org/drawingml/2006/table">
            <a:tbl>
              <a:tblPr/>
              <a:tblGrid>
                <a:gridCol w="5249520">
                  <a:extLst>
                    <a:ext uri="{9D8B030D-6E8A-4147-A177-3AD203B41FA5}">
                      <a16:colId xmlns="" xmlns:a16="http://schemas.microsoft.com/office/drawing/2014/main" val="20000"/>
                    </a:ext>
                  </a:extLst>
                </a:gridCol>
                <a:gridCol w="1054297">
                  <a:extLst>
                    <a:ext uri="{9D8B030D-6E8A-4147-A177-3AD203B41FA5}">
                      <a16:colId xmlns="" xmlns:a16="http://schemas.microsoft.com/office/drawing/2014/main" val="20001"/>
                    </a:ext>
                  </a:extLst>
                </a:gridCol>
                <a:gridCol w="1054297">
                  <a:extLst>
                    <a:ext uri="{9D8B030D-6E8A-4147-A177-3AD203B41FA5}">
                      <a16:colId xmlns="" xmlns:a16="http://schemas.microsoft.com/office/drawing/2014/main" val="20002"/>
                    </a:ext>
                  </a:extLst>
                </a:gridCol>
              </a:tblGrid>
              <a:tr h="383510">
                <a:tc>
                  <a:txBody>
                    <a:bodyPr/>
                    <a:lstStyle/>
                    <a:p>
                      <a:pPr algn="l" fontAlgn="b"/>
                      <a:r>
                        <a:rPr lang="ro-RO" sz="1600" b="1" i="0" u="none" strike="noStrike" dirty="0" smtClean="0">
                          <a:solidFill>
                            <a:srgbClr val="000000"/>
                          </a:solidFill>
                          <a:latin typeface="Calibri"/>
                        </a:rPr>
                        <a:t>14) </a:t>
                      </a:r>
                      <a:r>
                        <a:rPr lang="en-US" sz="1600" b="1" i="0" u="none" strike="noStrike" dirty="0" smtClean="0">
                          <a:solidFill>
                            <a:srgbClr val="000000"/>
                          </a:solidFill>
                          <a:latin typeface="Calibri"/>
                        </a:rPr>
                        <a:t>How </a:t>
                      </a:r>
                      <a:r>
                        <a:rPr lang="en-US" sz="1600" b="1" i="0" u="none" strike="noStrike" dirty="0">
                          <a:solidFill>
                            <a:srgbClr val="000000"/>
                          </a:solidFill>
                          <a:latin typeface="Calibri"/>
                        </a:rPr>
                        <a:t>many cups of coffee/ tea do you have a day?</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383510">
                <a:tc>
                  <a:txBody>
                    <a:bodyPr/>
                    <a:lstStyle/>
                    <a:p>
                      <a:pPr algn="l" fontAlgn="b"/>
                      <a:r>
                        <a:rPr lang="en-US" sz="1600" b="1" i="0" u="none" strike="noStrike">
                          <a:solidFill>
                            <a:srgbClr val="000000"/>
                          </a:solidFill>
                          <a:latin typeface="Calibri"/>
                        </a:rPr>
                        <a:t>1 cup</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28</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383510">
                <a:tc>
                  <a:txBody>
                    <a:bodyPr/>
                    <a:lstStyle/>
                    <a:p>
                      <a:pPr algn="l" fontAlgn="b"/>
                      <a:r>
                        <a:rPr lang="en-US" sz="1600" b="1" i="0" u="none" strike="noStrike">
                          <a:solidFill>
                            <a:srgbClr val="000000"/>
                          </a:solidFill>
                          <a:latin typeface="Calibri"/>
                        </a:rPr>
                        <a:t>2 cups</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19</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511342">
                <a:tc>
                  <a:txBody>
                    <a:bodyPr/>
                    <a:lstStyle/>
                    <a:p>
                      <a:pPr algn="l" fontAlgn="b"/>
                      <a:r>
                        <a:rPr lang="en-US" sz="1600" b="1" i="0" u="none" strike="noStrike">
                          <a:solidFill>
                            <a:srgbClr val="000000"/>
                          </a:solidFill>
                          <a:latin typeface="Calibri"/>
                        </a:rPr>
                        <a:t>3 cups</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383510">
                <a:tc>
                  <a:txBody>
                    <a:bodyPr/>
                    <a:lstStyle/>
                    <a:p>
                      <a:pPr algn="l" fontAlgn="b"/>
                      <a:r>
                        <a:rPr lang="en-US" sz="1600" b="1" i="0" u="none" strike="noStrike">
                          <a:solidFill>
                            <a:srgbClr val="000000"/>
                          </a:solidFill>
                          <a:latin typeface="Calibri"/>
                        </a:rPr>
                        <a:t>more than 3 cups</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383510">
                <a:tc>
                  <a:txBody>
                    <a:bodyPr/>
                    <a:lstStyle/>
                    <a:p>
                      <a:pPr algn="l" fontAlgn="b"/>
                      <a:r>
                        <a:rPr lang="en-US" sz="1600" b="1" i="0" u="none" strike="noStrike">
                          <a:solidFill>
                            <a:srgbClr val="000000"/>
                          </a:solidFill>
                          <a:latin typeface="Calibri"/>
                        </a:rPr>
                        <a:t>none</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23</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3" name="Rectangle 2"/>
          <p:cNvSpPr/>
          <p:nvPr/>
        </p:nvSpPr>
        <p:spPr>
          <a:xfrm>
            <a:off x="1357290" y="4214817"/>
            <a:ext cx="6715172" cy="830997"/>
          </a:xfrm>
          <a:prstGeom prst="rect">
            <a:avLst/>
          </a:prstGeom>
        </p:spPr>
        <p:txBody>
          <a:bodyPr wrap="square">
            <a:spAutoFit/>
          </a:bodyPr>
          <a:lstStyle/>
          <a:p>
            <a:r>
              <a:rPr lang="ro-RO" sz="1600" dirty="0" smtClean="0">
                <a:cs typeface="Calibri"/>
              </a:rPr>
              <a:t>At this question 28 students admit they have only 1 cup of coffee or tea a day, 19 say they have 2 cups, 1 student chooses to have 3 cups, 2 prefer to have more than 3 cups a day and 23 students don't drink coffee or tea in a day</a:t>
            </a:r>
            <a:endParaRPr lang="en-GB"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2441388928"/>
              </p:ext>
            </p:extLst>
          </p:nvPr>
        </p:nvGraphicFramePr>
        <p:xfrm>
          <a:off x="904874" y="95250"/>
          <a:ext cx="7810529" cy="4405320"/>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21711219-1A6F-45DF-B03D-3F301DCC5BBB}"/>
              </a:ext>
            </a:extLst>
          </p:cNvPr>
          <p:cNvSpPr txBox="1"/>
          <p:nvPr/>
        </p:nvSpPr>
        <p:spPr>
          <a:xfrm>
            <a:off x="339386" y="5143500"/>
            <a:ext cx="8502989" cy="83099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6 </a:t>
            </a:r>
            <a:r>
              <a:rPr lang="ro-RO" sz="1600" dirty="0" err="1">
                <a:cs typeface="Calibri"/>
              </a:rPr>
              <a:t>students</a:t>
            </a:r>
            <a:r>
              <a:rPr lang="ro-RO" sz="1600" dirty="0">
                <a:cs typeface="Calibri"/>
              </a:rPr>
              <a:t> admit </a:t>
            </a:r>
            <a:r>
              <a:rPr lang="ro-RO" sz="1600" dirty="0" err="1">
                <a:cs typeface="Calibri"/>
              </a:rPr>
              <a:t>they</a:t>
            </a:r>
            <a:r>
              <a:rPr lang="ro-RO" sz="1600" dirty="0">
                <a:cs typeface="Calibri"/>
              </a:rPr>
              <a:t> </a:t>
            </a:r>
            <a:r>
              <a:rPr lang="ro-RO" sz="1600" dirty="0" err="1">
                <a:cs typeface="Calibri"/>
              </a:rPr>
              <a:t>drink</a:t>
            </a:r>
            <a:r>
              <a:rPr lang="ro-RO" sz="1600" dirty="0">
                <a:cs typeface="Calibri"/>
              </a:rPr>
              <a:t> more </a:t>
            </a:r>
            <a:r>
              <a:rPr lang="ro-RO" sz="1600" dirty="0" err="1">
                <a:cs typeface="Calibri"/>
              </a:rPr>
              <a:t>than</a:t>
            </a:r>
            <a:r>
              <a:rPr lang="ro-RO" sz="1600" dirty="0">
                <a:cs typeface="Calibri"/>
              </a:rPr>
              <a:t> 3 </a:t>
            </a:r>
            <a:r>
              <a:rPr lang="ro-RO" sz="1600" dirty="0" err="1">
                <a:cs typeface="Calibri"/>
              </a:rPr>
              <a:t>cans</a:t>
            </a:r>
            <a:r>
              <a:rPr lang="ro-RO" sz="1600" dirty="0">
                <a:cs typeface="Calibri"/>
              </a:rPr>
              <a:t> of </a:t>
            </a:r>
            <a:r>
              <a:rPr lang="ro-RO" sz="1600" dirty="0" err="1">
                <a:cs typeface="Calibri"/>
              </a:rPr>
              <a:t>fizzy</a:t>
            </a:r>
            <a:r>
              <a:rPr lang="ro-RO" sz="1600" dirty="0">
                <a:cs typeface="Calibri"/>
              </a:rPr>
              <a:t> </a:t>
            </a:r>
            <a:r>
              <a:rPr lang="ro-RO" sz="1600" dirty="0" err="1">
                <a:cs typeface="Calibri"/>
              </a:rPr>
              <a:t>drinks</a:t>
            </a:r>
            <a:r>
              <a:rPr lang="ro-RO" sz="1600" dirty="0">
                <a:cs typeface="Calibri"/>
              </a:rPr>
              <a:t> a </a:t>
            </a:r>
            <a:r>
              <a:rPr lang="ro-RO" sz="1600" dirty="0" err="1">
                <a:cs typeface="Calibri"/>
              </a:rPr>
              <a:t>day</a:t>
            </a:r>
            <a:r>
              <a:rPr lang="ro-RO" sz="1600" dirty="0">
                <a:cs typeface="Calibri"/>
              </a:rPr>
              <a:t>, 34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don't</a:t>
            </a:r>
            <a:r>
              <a:rPr lang="ro-RO" sz="1600" dirty="0">
                <a:cs typeface="Calibri"/>
              </a:rPr>
              <a:t> </a:t>
            </a:r>
            <a:r>
              <a:rPr lang="ro-RO" sz="1600" dirty="0" err="1">
                <a:cs typeface="Calibri"/>
              </a:rPr>
              <a:t>drink</a:t>
            </a:r>
            <a:r>
              <a:rPr lang="ro-RO" sz="1600" dirty="0">
                <a:cs typeface="Calibri"/>
              </a:rPr>
              <a:t> </a:t>
            </a:r>
            <a:r>
              <a:rPr lang="ro-RO" sz="1600" dirty="0" err="1">
                <a:cs typeface="Calibri"/>
              </a:rPr>
              <a:t>fizzy</a:t>
            </a:r>
            <a:r>
              <a:rPr lang="ro-RO" sz="1600" dirty="0">
                <a:cs typeface="Calibri"/>
              </a:rPr>
              <a:t> </a:t>
            </a:r>
            <a:r>
              <a:rPr lang="ro-RO" sz="1600" dirty="0" err="1">
                <a:cs typeface="Calibri"/>
              </a:rPr>
              <a:t>drinks</a:t>
            </a:r>
            <a:r>
              <a:rPr lang="ro-RO" sz="1600" dirty="0">
                <a:cs typeface="Calibri"/>
              </a:rPr>
              <a:t>, 15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drink</a:t>
            </a:r>
            <a:r>
              <a:rPr lang="ro-RO" sz="1600" dirty="0">
                <a:cs typeface="Calibri"/>
              </a:rPr>
              <a:t> </a:t>
            </a:r>
            <a:r>
              <a:rPr lang="ro-RO" sz="1600" dirty="0" err="1">
                <a:cs typeface="Calibri"/>
              </a:rPr>
              <a:t>only</a:t>
            </a:r>
            <a:r>
              <a:rPr lang="ro-RO" sz="1600" dirty="0">
                <a:cs typeface="Calibri"/>
              </a:rPr>
              <a:t> 1 </a:t>
            </a:r>
            <a:r>
              <a:rPr lang="ro-RO" sz="1600" dirty="0" err="1">
                <a:cs typeface="Calibri"/>
              </a:rPr>
              <a:t>glass</a:t>
            </a:r>
            <a:r>
              <a:rPr lang="ro-RO" sz="1600" dirty="0">
                <a:cs typeface="Calibri"/>
              </a:rPr>
              <a:t> of </a:t>
            </a:r>
            <a:r>
              <a:rPr lang="ro-RO" sz="1600" dirty="0" err="1">
                <a:cs typeface="Calibri"/>
              </a:rPr>
              <a:t>fizzy</a:t>
            </a:r>
            <a:r>
              <a:rPr lang="ro-RO" sz="1600" dirty="0">
                <a:cs typeface="Calibri"/>
              </a:rPr>
              <a:t> </a:t>
            </a:r>
            <a:r>
              <a:rPr lang="ro-RO" sz="1600" dirty="0" err="1">
                <a:cs typeface="Calibri"/>
              </a:rPr>
              <a:t>drinks</a:t>
            </a:r>
            <a:r>
              <a:rPr lang="ro-RO" sz="1600" dirty="0">
                <a:cs typeface="Calibri"/>
              </a:rPr>
              <a:t>, 2 </a:t>
            </a:r>
            <a:r>
              <a:rPr lang="ro-RO" sz="1600" dirty="0" err="1">
                <a:cs typeface="Calibri"/>
              </a:rPr>
              <a:t>students</a:t>
            </a:r>
            <a:r>
              <a:rPr lang="ro-RO" sz="1600" dirty="0">
                <a:cs typeface="Calibri"/>
              </a:rPr>
              <a:t> </a:t>
            </a:r>
            <a:r>
              <a:rPr lang="ro-RO" sz="1600" dirty="0" err="1">
                <a:cs typeface="Calibri"/>
              </a:rPr>
              <a:t>drink</a:t>
            </a:r>
            <a:r>
              <a:rPr lang="ro-RO" sz="1600" dirty="0">
                <a:cs typeface="Calibri"/>
              </a:rPr>
              <a:t> 3 </a:t>
            </a:r>
            <a:r>
              <a:rPr lang="ro-RO" sz="1600" dirty="0" err="1">
                <a:cs typeface="Calibri"/>
              </a:rPr>
              <a:t>glasses</a:t>
            </a:r>
            <a:r>
              <a:rPr lang="ro-RO" sz="1600" dirty="0">
                <a:cs typeface="Calibri"/>
              </a:rPr>
              <a:t> </a:t>
            </a:r>
            <a:r>
              <a:rPr lang="ro-RO" sz="1600" dirty="0" err="1">
                <a:cs typeface="Calibri"/>
              </a:rPr>
              <a:t>and</a:t>
            </a:r>
            <a:r>
              <a:rPr lang="ro-RO" sz="1600" dirty="0">
                <a:cs typeface="Calibri"/>
              </a:rPr>
              <a:t> 12 admit </a:t>
            </a:r>
            <a:r>
              <a:rPr lang="ro-RO" sz="1600" dirty="0" err="1">
                <a:cs typeface="Calibri"/>
              </a:rPr>
              <a:t>they</a:t>
            </a:r>
            <a:r>
              <a:rPr lang="ro-RO" sz="1600" dirty="0">
                <a:cs typeface="Calibri"/>
              </a:rPr>
              <a:t> </a:t>
            </a:r>
            <a:r>
              <a:rPr lang="ro-RO" sz="1600" dirty="0" err="1">
                <a:cs typeface="Calibri"/>
              </a:rPr>
              <a:t>drink</a:t>
            </a:r>
            <a:r>
              <a:rPr lang="ro-RO" sz="1600" dirty="0">
                <a:cs typeface="Calibri"/>
              </a:rPr>
              <a:t> 2 </a:t>
            </a:r>
            <a:r>
              <a:rPr lang="ro-RO" sz="1600" dirty="0" err="1">
                <a:cs typeface="Calibri"/>
              </a:rPr>
              <a:t>cups</a:t>
            </a:r>
            <a:r>
              <a:rPr lang="ro-RO" sz="1600" dirty="0">
                <a:cs typeface="Calibri"/>
              </a:rPr>
              <a:t> of </a:t>
            </a:r>
            <a:r>
              <a:rPr lang="ro-RO" sz="1600" dirty="0" err="1">
                <a:cs typeface="Calibri"/>
              </a:rPr>
              <a:t>fizzy</a:t>
            </a:r>
            <a:r>
              <a:rPr lang="ro-RO" sz="1600" dirty="0">
                <a:cs typeface="Calibri"/>
              </a:rPr>
              <a:t> </a:t>
            </a:r>
            <a:r>
              <a:rPr lang="ro-RO" sz="1600" dirty="0" err="1">
                <a:cs typeface="Calibri"/>
              </a:rPr>
              <a:t>drinks</a:t>
            </a:r>
            <a:r>
              <a:rPr lang="ro-RO" sz="1600" dirty="0">
                <a:cs typeface="Calibri"/>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77622638"/>
              </p:ext>
            </p:extLst>
          </p:nvPr>
        </p:nvGraphicFramePr>
        <p:xfrm>
          <a:off x="571472" y="76200"/>
          <a:ext cx="8001056" cy="4638684"/>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4CFEF4C3-791F-467E-8EDE-B47EF29F6642}"/>
              </a:ext>
            </a:extLst>
          </p:cNvPr>
          <p:cNvSpPr txBox="1"/>
          <p:nvPr/>
        </p:nvSpPr>
        <p:spPr>
          <a:xfrm>
            <a:off x="219075" y="5429263"/>
            <a:ext cx="8668814" cy="13234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At </a:t>
            </a:r>
            <a:r>
              <a:rPr lang="ro-RO" sz="1600" dirty="0" err="1">
                <a:cs typeface="Calibri"/>
              </a:rPr>
              <a:t>this</a:t>
            </a:r>
            <a:r>
              <a:rPr lang="ro-RO" sz="1600" dirty="0">
                <a:cs typeface="Calibri"/>
              </a:rPr>
              <a:t> </a:t>
            </a:r>
            <a:r>
              <a:rPr lang="ro-RO" sz="1600" dirty="0" err="1">
                <a:cs typeface="Calibri"/>
              </a:rPr>
              <a:t>question</a:t>
            </a:r>
            <a:r>
              <a:rPr lang="ro-RO" sz="1600" dirty="0">
                <a:cs typeface="Calibri"/>
              </a:rPr>
              <a:t> 3 </a:t>
            </a:r>
            <a:r>
              <a:rPr lang="ro-RO" sz="1600" dirty="0" err="1">
                <a:cs typeface="Calibri"/>
              </a:rPr>
              <a:t>students</a:t>
            </a:r>
            <a:r>
              <a:rPr lang="ro-RO" sz="1600" dirty="0">
                <a:cs typeface="Calibri"/>
              </a:rPr>
              <a:t> </a:t>
            </a:r>
            <a:r>
              <a:rPr lang="ro-RO" sz="1600" dirty="0" err="1">
                <a:cs typeface="Calibri"/>
              </a:rPr>
              <a:t>drink</a:t>
            </a:r>
            <a:r>
              <a:rPr lang="ro-RO" sz="1600" dirty="0">
                <a:cs typeface="Calibri"/>
              </a:rPr>
              <a:t> 8 </a:t>
            </a:r>
            <a:r>
              <a:rPr lang="ro-RO" sz="1600" dirty="0" err="1">
                <a:cs typeface="Calibri"/>
              </a:rPr>
              <a:t>glasses</a:t>
            </a:r>
            <a:r>
              <a:rPr lang="ro-RO" sz="1600" dirty="0">
                <a:cs typeface="Calibri"/>
              </a:rPr>
              <a:t> of </a:t>
            </a:r>
            <a:r>
              <a:rPr lang="ro-RO" sz="1600" dirty="0" err="1">
                <a:cs typeface="Calibri"/>
              </a:rPr>
              <a:t>water</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 11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drink</a:t>
            </a:r>
            <a:r>
              <a:rPr lang="ro-RO" sz="1600" dirty="0">
                <a:cs typeface="Calibri"/>
              </a:rPr>
              <a:t> 5 </a:t>
            </a:r>
            <a:r>
              <a:rPr lang="ro-RO" sz="1600" dirty="0" err="1">
                <a:cs typeface="Calibri"/>
              </a:rPr>
              <a:t>cups</a:t>
            </a:r>
            <a:r>
              <a:rPr lang="ro-RO" sz="1600" dirty="0">
                <a:cs typeface="Calibri"/>
              </a:rPr>
              <a:t>, 14 admit </a:t>
            </a:r>
            <a:r>
              <a:rPr lang="ro-RO" sz="1600" dirty="0" err="1">
                <a:cs typeface="Calibri"/>
              </a:rPr>
              <a:t>they</a:t>
            </a:r>
            <a:r>
              <a:rPr lang="ro-RO" sz="1600" dirty="0">
                <a:cs typeface="Calibri"/>
              </a:rPr>
              <a:t> </a:t>
            </a:r>
            <a:r>
              <a:rPr lang="ro-RO" sz="1600" dirty="0" err="1">
                <a:cs typeface="Calibri"/>
              </a:rPr>
              <a:t>drink</a:t>
            </a:r>
            <a:r>
              <a:rPr lang="ro-RO" sz="1600" dirty="0">
                <a:cs typeface="Calibri"/>
              </a:rPr>
              <a:t> 4 </a:t>
            </a:r>
            <a:r>
              <a:rPr lang="ro-RO" sz="1600" dirty="0" err="1">
                <a:cs typeface="Calibri"/>
              </a:rPr>
              <a:t>glasses</a:t>
            </a:r>
            <a:r>
              <a:rPr lang="ro-RO" sz="1600" dirty="0">
                <a:cs typeface="Calibri"/>
              </a:rPr>
              <a:t> of </a:t>
            </a:r>
            <a:r>
              <a:rPr lang="ro-RO" sz="1600" dirty="0" err="1">
                <a:cs typeface="Calibri"/>
              </a:rPr>
              <a:t>water</a:t>
            </a:r>
            <a:r>
              <a:rPr lang="ro-RO" sz="1600" dirty="0">
                <a:cs typeface="Calibri"/>
              </a:rPr>
              <a:t> a </a:t>
            </a:r>
            <a:r>
              <a:rPr lang="ro-RO" sz="1600" dirty="0" err="1">
                <a:cs typeface="Calibri"/>
              </a:rPr>
              <a:t>day</a:t>
            </a:r>
            <a:r>
              <a:rPr lang="ro-RO" sz="1600" dirty="0">
                <a:cs typeface="Calibri"/>
              </a:rPr>
              <a:t>, 11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drink</a:t>
            </a:r>
            <a:r>
              <a:rPr lang="ro-RO" sz="1600" dirty="0">
                <a:cs typeface="Calibri"/>
              </a:rPr>
              <a:t> more </a:t>
            </a:r>
            <a:r>
              <a:rPr lang="ro-RO" sz="1600" dirty="0" err="1">
                <a:cs typeface="Calibri"/>
              </a:rPr>
              <a:t>than</a:t>
            </a:r>
            <a:r>
              <a:rPr lang="ro-RO" sz="1600" dirty="0">
                <a:cs typeface="Calibri"/>
              </a:rPr>
              <a:t> 10 </a:t>
            </a:r>
            <a:r>
              <a:rPr lang="ro-RO" sz="1600" dirty="0" err="1">
                <a:cs typeface="Calibri"/>
              </a:rPr>
              <a:t>cups</a:t>
            </a:r>
            <a:r>
              <a:rPr lang="ro-RO" sz="1600" dirty="0">
                <a:cs typeface="Calibri"/>
              </a:rPr>
              <a:t> of </a:t>
            </a:r>
            <a:r>
              <a:rPr lang="ro-RO" sz="1600" dirty="0" err="1">
                <a:cs typeface="Calibri"/>
              </a:rPr>
              <a:t>water</a:t>
            </a:r>
            <a:r>
              <a:rPr lang="ro-RO" sz="1600" dirty="0">
                <a:cs typeface="Calibri"/>
              </a:rPr>
              <a:t> a </a:t>
            </a:r>
            <a:r>
              <a:rPr lang="ro-RO" sz="1600" dirty="0" err="1">
                <a:cs typeface="Calibri"/>
              </a:rPr>
              <a:t>day</a:t>
            </a:r>
            <a:r>
              <a:rPr lang="ro-RO" sz="1600" dirty="0">
                <a:cs typeface="Calibri"/>
              </a:rPr>
              <a:t>, 4 </a:t>
            </a:r>
            <a:r>
              <a:rPr lang="ro-RO" sz="1600" dirty="0" err="1">
                <a:cs typeface="Calibri"/>
              </a:rPr>
              <a:t>drink</a:t>
            </a:r>
            <a:r>
              <a:rPr lang="ro-RO" sz="1600" dirty="0">
                <a:cs typeface="Calibri"/>
              </a:rPr>
              <a:t> </a:t>
            </a:r>
            <a:r>
              <a:rPr lang="ro-RO" sz="1600" dirty="0" err="1">
                <a:cs typeface="Calibri"/>
              </a:rPr>
              <a:t>only</a:t>
            </a:r>
            <a:r>
              <a:rPr lang="ro-RO" sz="1600" dirty="0">
                <a:cs typeface="Calibri"/>
              </a:rPr>
              <a:t> 1 </a:t>
            </a:r>
            <a:r>
              <a:rPr lang="ro-RO" sz="1600" dirty="0" err="1">
                <a:cs typeface="Calibri"/>
              </a:rPr>
              <a:t>galss</a:t>
            </a:r>
            <a:r>
              <a:rPr lang="ro-RO" sz="1600" dirty="0">
                <a:cs typeface="Calibri"/>
              </a:rPr>
              <a:t> of </a:t>
            </a:r>
            <a:r>
              <a:rPr lang="ro-RO" sz="1600" dirty="0" err="1">
                <a:cs typeface="Calibri"/>
              </a:rPr>
              <a:t>water</a:t>
            </a:r>
            <a:r>
              <a:rPr lang="ro-RO" sz="1600" dirty="0">
                <a:cs typeface="Calibri"/>
              </a:rPr>
              <a:t>, 7 </a:t>
            </a:r>
            <a:r>
              <a:rPr lang="ro-RO" sz="1600" dirty="0" err="1">
                <a:cs typeface="Calibri"/>
              </a:rPr>
              <a:t>pick</a:t>
            </a:r>
            <a:r>
              <a:rPr lang="ro-RO" sz="1600" dirty="0">
                <a:cs typeface="Calibri"/>
              </a:rPr>
              <a:t> </a:t>
            </a:r>
            <a:r>
              <a:rPr lang="ro-RO" sz="1600" dirty="0" err="1">
                <a:cs typeface="Calibri"/>
              </a:rPr>
              <a:t>to</a:t>
            </a:r>
            <a:r>
              <a:rPr lang="ro-RO" sz="1600" dirty="0">
                <a:cs typeface="Calibri"/>
              </a:rPr>
              <a:t> </a:t>
            </a:r>
            <a:r>
              <a:rPr lang="ro-RO" sz="1600" dirty="0" err="1">
                <a:cs typeface="Calibri"/>
              </a:rPr>
              <a:t>drink</a:t>
            </a:r>
            <a:r>
              <a:rPr lang="ro-RO" sz="1600" dirty="0">
                <a:cs typeface="Calibri"/>
              </a:rPr>
              <a:t> 7 </a:t>
            </a:r>
            <a:r>
              <a:rPr lang="ro-RO" sz="1600" dirty="0" err="1">
                <a:cs typeface="Calibri"/>
              </a:rPr>
              <a:t>cups</a:t>
            </a:r>
            <a:r>
              <a:rPr lang="ro-RO" sz="1600" dirty="0">
                <a:cs typeface="Calibri"/>
              </a:rPr>
              <a:t> of </a:t>
            </a:r>
            <a:r>
              <a:rPr lang="ro-RO" sz="1600" dirty="0" err="1">
                <a:cs typeface="Calibri"/>
              </a:rPr>
              <a:t>water</a:t>
            </a:r>
            <a:r>
              <a:rPr lang="ro-RO" sz="1600" dirty="0">
                <a:cs typeface="Calibri"/>
              </a:rPr>
              <a:t>, 12 </a:t>
            </a:r>
            <a:r>
              <a:rPr lang="ro-RO" sz="1600" dirty="0" err="1">
                <a:cs typeface="Calibri"/>
              </a:rPr>
              <a:t>think</a:t>
            </a:r>
            <a:r>
              <a:rPr lang="ro-RO" sz="1600" dirty="0">
                <a:cs typeface="Calibri"/>
              </a:rPr>
              <a:t> </a:t>
            </a:r>
            <a:r>
              <a:rPr lang="ro-RO" sz="1600" dirty="0" err="1">
                <a:cs typeface="Calibri"/>
              </a:rPr>
              <a:t>that</a:t>
            </a:r>
            <a:r>
              <a:rPr lang="ro-RO" sz="1600" dirty="0">
                <a:cs typeface="Calibri"/>
              </a:rPr>
              <a:t> it </a:t>
            </a:r>
            <a:r>
              <a:rPr lang="ro-RO" sz="1600" dirty="0" err="1">
                <a:cs typeface="Calibri"/>
              </a:rPr>
              <a:t>is</a:t>
            </a:r>
            <a:r>
              <a:rPr lang="ro-RO" sz="1600" dirty="0">
                <a:cs typeface="Calibri"/>
              </a:rPr>
              <a:t> a </a:t>
            </a:r>
            <a:r>
              <a:rPr lang="ro-RO" sz="1600" dirty="0" err="1">
                <a:cs typeface="Calibri"/>
              </a:rPr>
              <a:t>great</a:t>
            </a:r>
            <a:r>
              <a:rPr lang="ro-RO" sz="1600" dirty="0">
                <a:cs typeface="Calibri"/>
              </a:rPr>
              <a:t> idea </a:t>
            </a:r>
            <a:r>
              <a:rPr lang="ro-RO" sz="1600" dirty="0" err="1">
                <a:cs typeface="Calibri"/>
              </a:rPr>
              <a:t>to</a:t>
            </a:r>
            <a:r>
              <a:rPr lang="ro-RO" sz="1600" dirty="0">
                <a:cs typeface="Calibri"/>
              </a:rPr>
              <a:t> </a:t>
            </a:r>
            <a:r>
              <a:rPr lang="ro-RO" sz="1600" dirty="0" err="1">
                <a:cs typeface="Calibri"/>
              </a:rPr>
              <a:t>drink</a:t>
            </a:r>
            <a:r>
              <a:rPr lang="ro-RO" sz="1600" dirty="0">
                <a:cs typeface="Calibri"/>
              </a:rPr>
              <a:t> 6 </a:t>
            </a:r>
            <a:r>
              <a:rPr lang="ro-RO" sz="1600" dirty="0" err="1">
                <a:cs typeface="Calibri"/>
              </a:rPr>
              <a:t>cups</a:t>
            </a:r>
            <a:r>
              <a:rPr lang="ro-RO" sz="1600" dirty="0">
                <a:cs typeface="Calibri"/>
              </a:rPr>
              <a:t>, 4 </a:t>
            </a:r>
            <a:r>
              <a:rPr lang="ro-RO" sz="1600" dirty="0" err="1">
                <a:cs typeface="Calibri"/>
              </a:rPr>
              <a:t>drink</a:t>
            </a:r>
            <a:r>
              <a:rPr lang="ro-RO" sz="1600" dirty="0">
                <a:cs typeface="Calibri"/>
              </a:rPr>
              <a:t> 3 </a:t>
            </a:r>
            <a:r>
              <a:rPr lang="ro-RO" sz="1600" dirty="0" err="1">
                <a:cs typeface="Calibri"/>
              </a:rPr>
              <a:t>glasses</a:t>
            </a:r>
            <a:r>
              <a:rPr lang="ro-RO" sz="1600" dirty="0">
                <a:cs typeface="Calibri"/>
              </a:rPr>
              <a:t> of </a:t>
            </a:r>
            <a:r>
              <a:rPr lang="ro-RO" sz="1600" dirty="0" err="1">
                <a:cs typeface="Calibri"/>
              </a:rPr>
              <a:t>water</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 </a:t>
            </a:r>
            <a:r>
              <a:rPr lang="ro-RO" sz="1600" dirty="0" err="1">
                <a:cs typeface="Calibri"/>
              </a:rPr>
              <a:t>and</a:t>
            </a:r>
            <a:r>
              <a:rPr lang="ro-RO" sz="1600" dirty="0">
                <a:cs typeface="Calibri"/>
              </a:rPr>
              <a:t> </a:t>
            </a:r>
            <a:r>
              <a:rPr lang="ro-RO" sz="1600" dirty="0" err="1">
                <a:cs typeface="Calibri"/>
              </a:rPr>
              <a:t>only</a:t>
            </a:r>
            <a:r>
              <a:rPr lang="ro-RO" sz="1600" dirty="0">
                <a:cs typeface="Calibri"/>
              </a:rPr>
              <a:t> 3 </a:t>
            </a:r>
            <a:r>
              <a:rPr lang="ro-RO" sz="1600" dirty="0" err="1">
                <a:cs typeface="Calibri"/>
              </a:rPr>
              <a:t>students</a:t>
            </a:r>
            <a:r>
              <a:rPr lang="ro-RO" sz="1600" dirty="0">
                <a:cs typeface="Calibri"/>
              </a:rPr>
              <a:t>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drink</a:t>
            </a:r>
            <a:r>
              <a:rPr lang="ro-RO" sz="1600" dirty="0">
                <a:cs typeface="Calibri"/>
              </a:rPr>
              <a:t> 2 </a:t>
            </a:r>
            <a:r>
              <a:rPr lang="ro-RO" sz="1600" dirty="0" err="1">
                <a:cs typeface="Calibri"/>
              </a:rPr>
              <a:t>cups</a:t>
            </a:r>
            <a:r>
              <a:rPr lang="ro-RO" sz="1600" dirty="0">
                <a:cs typeface="Calibri"/>
              </a:rPr>
              <a:t> of </a:t>
            </a:r>
            <a:r>
              <a:rPr lang="ro-RO" sz="1600" dirty="0" err="1">
                <a:cs typeface="Calibri"/>
              </a:rPr>
              <a:t>water</a:t>
            </a:r>
            <a:r>
              <a:rPr lang="ro-RO" sz="1600" dirty="0">
                <a:cs typeface="Calibri"/>
              </a:rPr>
              <a:t> a </a:t>
            </a:r>
            <a:r>
              <a:rPr lang="ro-RO" sz="1600" dirty="0" err="1">
                <a:cs typeface="Calibri"/>
              </a:rPr>
              <a:t>day</a:t>
            </a:r>
            <a:r>
              <a:rPr lang="ro-RO" sz="1600" dirty="0">
                <a:cs typeface="Calibri"/>
              </a:rPr>
              <a:t>.</a:t>
            </a:r>
          </a:p>
          <a:p>
            <a:pPr algn="ctr"/>
            <a:endParaRPr lang="ro-RO" sz="1600" dirty="0">
              <a:cs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28662" y="285728"/>
          <a:ext cx="7572428" cy="414340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43042" y="4572008"/>
            <a:ext cx="5572164" cy="1200329"/>
          </a:xfrm>
          <a:prstGeom prst="rect">
            <a:avLst/>
          </a:prstGeom>
          <a:noFill/>
        </p:spPr>
        <p:txBody>
          <a:bodyPr wrap="square" rtlCol="0">
            <a:spAutoFit/>
          </a:bodyPr>
          <a:lstStyle/>
          <a:p>
            <a:pPr algn="just"/>
            <a:r>
              <a:rPr lang="ro-RO" dirty="0" smtClean="0">
                <a:cs typeface="Calibri"/>
              </a:rPr>
              <a:t>10 students say they eat 1 meal a day during weekdays, 52 admit they eat 2 meals a day, 69 students have 3 meals a day and 19 confess they have more than 3 meals during a weekday.</a:t>
            </a:r>
            <a:endParaRPr lang="ro-RO" dirty="0">
              <a:cs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244683908"/>
              </p:ext>
            </p:extLst>
          </p:nvPr>
        </p:nvGraphicFramePr>
        <p:xfrm>
          <a:off x="1000099" y="1071545"/>
          <a:ext cx="7358116" cy="1928825"/>
        </p:xfrm>
        <a:graphic>
          <a:graphicData uri="http://schemas.openxmlformats.org/drawingml/2006/table">
            <a:tbl>
              <a:tblPr/>
              <a:tblGrid>
                <a:gridCol w="4405642">
                  <a:extLst>
                    <a:ext uri="{9D8B030D-6E8A-4147-A177-3AD203B41FA5}">
                      <a16:colId xmlns="" xmlns:a16="http://schemas.microsoft.com/office/drawing/2014/main" val="20000"/>
                    </a:ext>
                  </a:extLst>
                </a:gridCol>
                <a:gridCol w="1476237">
                  <a:extLst>
                    <a:ext uri="{9D8B030D-6E8A-4147-A177-3AD203B41FA5}">
                      <a16:colId xmlns="" xmlns:a16="http://schemas.microsoft.com/office/drawing/2014/main" val="20001"/>
                    </a:ext>
                  </a:extLst>
                </a:gridCol>
                <a:gridCol w="1476237">
                  <a:extLst>
                    <a:ext uri="{9D8B030D-6E8A-4147-A177-3AD203B41FA5}">
                      <a16:colId xmlns="" xmlns:a16="http://schemas.microsoft.com/office/drawing/2014/main" val="20002"/>
                    </a:ext>
                  </a:extLst>
                </a:gridCol>
              </a:tblGrid>
              <a:tr h="385765">
                <a:tc>
                  <a:txBody>
                    <a:bodyPr/>
                    <a:lstStyle/>
                    <a:p>
                      <a:pPr algn="ctr" fontAlgn="b"/>
                      <a:r>
                        <a:rPr lang="ro-RO" sz="1600" b="1" i="0" u="none" strike="noStrike" dirty="0" smtClean="0">
                          <a:solidFill>
                            <a:srgbClr val="000000"/>
                          </a:solidFill>
                          <a:latin typeface="Calibri"/>
                        </a:rPr>
                        <a:t>17) </a:t>
                      </a:r>
                      <a:r>
                        <a:rPr lang="en-US" sz="1600" b="1" i="0" u="none" strike="noStrike" dirty="0" smtClean="0">
                          <a:solidFill>
                            <a:srgbClr val="000000"/>
                          </a:solidFill>
                          <a:latin typeface="Calibri"/>
                        </a:rPr>
                        <a:t>Where </a:t>
                      </a:r>
                      <a:r>
                        <a:rPr lang="en-US" sz="1600" b="1" i="0" u="none" strike="noStrike" dirty="0">
                          <a:solidFill>
                            <a:srgbClr val="000000"/>
                          </a:solidFill>
                          <a:latin typeface="Calibri"/>
                        </a:rPr>
                        <a:t>do you buy food from?</a:t>
                      </a: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 xmlns:a16="http://schemas.microsoft.com/office/drawing/2014/main" val="10000"/>
                  </a:ext>
                </a:extLst>
              </a:tr>
              <a:tr h="385765">
                <a:tc>
                  <a:txBody>
                    <a:bodyPr/>
                    <a:lstStyle/>
                    <a:p>
                      <a:pPr algn="l" fontAlgn="b"/>
                      <a:r>
                        <a:rPr lang="en-US" sz="1600" b="1" i="0" u="none" strike="noStrike" dirty="0">
                          <a:solidFill>
                            <a:srgbClr val="000000"/>
                          </a:solidFill>
                          <a:latin typeface="Calibri"/>
                        </a:rPr>
                        <a:t>markets</a:t>
                      </a: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latin typeface="Calibri"/>
                        </a:rPr>
                        <a:t>41</a:t>
                      </a: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0" marR="0" marT="0" marB="0" anchor="b">
                    <a:lnL>
                      <a:noFill/>
                    </a:lnL>
                    <a:lnR>
                      <a:noFill/>
                    </a:lnR>
                    <a:lnT>
                      <a:noFill/>
                    </a:lnT>
                    <a:lnB>
                      <a:noFill/>
                    </a:lnB>
                  </a:tcPr>
                </a:tc>
                <a:extLst>
                  <a:ext uri="{0D108BD9-81ED-4DB2-BD59-A6C34878D82A}">
                    <a16:rowId xmlns="" xmlns:a16="http://schemas.microsoft.com/office/drawing/2014/main" val="10001"/>
                  </a:ext>
                </a:extLst>
              </a:tr>
              <a:tr h="385765">
                <a:tc>
                  <a:txBody>
                    <a:bodyPr/>
                    <a:lstStyle/>
                    <a:p>
                      <a:pPr algn="l" fontAlgn="b"/>
                      <a:r>
                        <a:rPr lang="en-US" sz="1600" b="1" i="0" u="none" strike="noStrike">
                          <a:solidFill>
                            <a:srgbClr val="000000"/>
                          </a:solidFill>
                          <a:latin typeface="Calibri"/>
                        </a:rPr>
                        <a:t>supermarkets</a:t>
                      </a: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latin typeface="Calibri"/>
                        </a:rPr>
                        <a:t>67</a:t>
                      </a: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0" marR="0" marT="0" marB="0" anchor="b">
                    <a:lnL>
                      <a:noFill/>
                    </a:lnL>
                    <a:lnR>
                      <a:noFill/>
                    </a:lnR>
                    <a:lnT>
                      <a:noFill/>
                    </a:lnT>
                    <a:lnB>
                      <a:noFill/>
                    </a:lnB>
                  </a:tcPr>
                </a:tc>
                <a:extLst>
                  <a:ext uri="{0D108BD9-81ED-4DB2-BD59-A6C34878D82A}">
                    <a16:rowId xmlns="" xmlns:a16="http://schemas.microsoft.com/office/drawing/2014/main" val="10002"/>
                  </a:ext>
                </a:extLst>
              </a:tr>
              <a:tr h="385765">
                <a:tc>
                  <a:txBody>
                    <a:bodyPr/>
                    <a:lstStyle/>
                    <a:p>
                      <a:pPr algn="l" fontAlgn="b"/>
                      <a:r>
                        <a:rPr lang="en-US" sz="1600" b="1" i="0" u="none" strike="noStrike">
                          <a:solidFill>
                            <a:srgbClr val="000000"/>
                          </a:solidFill>
                          <a:latin typeface="Calibri"/>
                        </a:rPr>
                        <a:t>organic food shops</a:t>
                      </a: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latin typeface="Calibri"/>
                        </a:rPr>
                        <a:t>7</a:t>
                      </a: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0" marR="0" marT="0" marB="0" anchor="b">
                    <a:lnL>
                      <a:noFill/>
                    </a:lnL>
                    <a:lnR>
                      <a:noFill/>
                    </a:lnR>
                    <a:lnT>
                      <a:noFill/>
                    </a:lnT>
                    <a:lnB>
                      <a:noFill/>
                    </a:lnB>
                  </a:tcPr>
                </a:tc>
                <a:extLst>
                  <a:ext uri="{0D108BD9-81ED-4DB2-BD59-A6C34878D82A}">
                    <a16:rowId xmlns="" xmlns:a16="http://schemas.microsoft.com/office/drawing/2014/main" val="10003"/>
                  </a:ext>
                </a:extLst>
              </a:tr>
              <a:tr h="385765">
                <a:tc>
                  <a:txBody>
                    <a:bodyPr/>
                    <a:lstStyle/>
                    <a:p>
                      <a:pPr algn="l" fontAlgn="b"/>
                      <a:r>
                        <a:rPr lang="en-US" sz="1600" b="1" i="0" u="none" strike="noStrike">
                          <a:solidFill>
                            <a:srgbClr val="000000"/>
                          </a:solidFill>
                          <a:latin typeface="Calibri"/>
                        </a:rPr>
                        <a:t>other</a:t>
                      </a: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latin typeface="Calibri"/>
                        </a:rPr>
                        <a:t>15</a:t>
                      </a: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0" marR="0" marT="0" marB="0" anchor="b">
                    <a:lnL>
                      <a:noFill/>
                    </a:lnL>
                    <a:lnR>
                      <a:noFill/>
                    </a:lnR>
                    <a:lnT>
                      <a:noFill/>
                    </a:lnT>
                    <a:lnB>
                      <a:noFill/>
                    </a:lnB>
                  </a:tcPr>
                </a:tc>
                <a:extLst>
                  <a:ext uri="{0D108BD9-81ED-4DB2-BD59-A6C34878D82A}">
                    <a16:rowId xmlns="" xmlns:a16="http://schemas.microsoft.com/office/drawing/2014/main" val="10004"/>
                  </a:ext>
                </a:extLst>
              </a:tr>
            </a:tbl>
          </a:graphicData>
        </a:graphic>
      </p:graphicFrame>
      <p:sp>
        <p:nvSpPr>
          <p:cNvPr id="4" name="Rectangle 3"/>
          <p:cNvSpPr/>
          <p:nvPr/>
        </p:nvSpPr>
        <p:spPr>
          <a:xfrm>
            <a:off x="1000100" y="4714884"/>
            <a:ext cx="7572428" cy="830997"/>
          </a:xfrm>
          <a:prstGeom prst="rect">
            <a:avLst/>
          </a:prstGeom>
        </p:spPr>
        <p:txBody>
          <a:bodyPr wrap="square">
            <a:spAutoFit/>
          </a:bodyPr>
          <a:lstStyle/>
          <a:p>
            <a:pPr algn="ctr"/>
            <a:r>
              <a:rPr lang="ro-RO" sz="1600" dirty="0" smtClean="0">
                <a:cs typeface="Calibri"/>
              </a:rPr>
              <a:t>41 students buy food from the market, 67 admit they go to the supermarket to buy food, 7 prefer to buy food from the organic food shop and 15 say they go to other places to buy food.</a:t>
            </a:r>
            <a:endParaRPr lang="ro-RO" sz="1600" dirty="0">
              <a:cs typeface="Calibr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2616089603"/>
              </p:ext>
            </p:extLst>
          </p:nvPr>
        </p:nvGraphicFramePr>
        <p:xfrm>
          <a:off x="357158" y="0"/>
          <a:ext cx="8643998" cy="4786322"/>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B42777E2-06B8-4480-B63E-38CB257BE8CC}"/>
              </a:ext>
            </a:extLst>
          </p:cNvPr>
          <p:cNvSpPr txBox="1"/>
          <p:nvPr/>
        </p:nvSpPr>
        <p:spPr>
          <a:xfrm>
            <a:off x="142844" y="5042118"/>
            <a:ext cx="9001156"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27 </a:t>
            </a:r>
            <a:r>
              <a:rPr lang="ro-RO" sz="1600" dirty="0" err="1">
                <a:cs typeface="Calibri"/>
              </a:rPr>
              <a:t>students</a:t>
            </a:r>
            <a:r>
              <a:rPr lang="ro-RO" sz="1600" dirty="0">
                <a:cs typeface="Calibri"/>
              </a:rPr>
              <a:t>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buy</a:t>
            </a:r>
            <a:r>
              <a:rPr lang="ro-RO" sz="1600" dirty="0">
                <a:cs typeface="Calibri"/>
              </a:rPr>
              <a:t> </a:t>
            </a:r>
            <a:r>
              <a:rPr lang="ro-RO" sz="1600" dirty="0" err="1">
                <a:cs typeface="Calibri"/>
              </a:rPr>
              <a:t>only</a:t>
            </a:r>
            <a:r>
              <a:rPr lang="ro-RO" sz="1600" dirty="0">
                <a:cs typeface="Calibri"/>
              </a:rPr>
              <a:t> </a:t>
            </a:r>
            <a:r>
              <a:rPr lang="ro-RO" sz="1600" dirty="0" err="1">
                <a:cs typeface="Calibri"/>
              </a:rPr>
              <a:t>fresh</a:t>
            </a:r>
            <a:r>
              <a:rPr lang="ro-RO" sz="1600" dirty="0">
                <a:cs typeface="Calibri"/>
              </a:rPr>
              <a:t> </a:t>
            </a:r>
            <a:r>
              <a:rPr lang="ro-RO" sz="1600" dirty="0" err="1">
                <a:cs typeface="Calibri"/>
              </a:rPr>
              <a:t>food</a:t>
            </a:r>
            <a:r>
              <a:rPr lang="ro-RO" sz="1600" dirty="0">
                <a:cs typeface="Calibri"/>
              </a:rPr>
              <a:t>, 1 student </a:t>
            </a:r>
            <a:r>
              <a:rPr lang="ro-RO" sz="1600" dirty="0" err="1">
                <a:cs typeface="Calibri"/>
              </a:rPr>
              <a:t>buys</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canned</a:t>
            </a:r>
            <a:r>
              <a:rPr lang="ro-RO" sz="1600" dirty="0">
                <a:cs typeface="Calibri"/>
              </a:rPr>
              <a:t> </a:t>
            </a:r>
            <a:r>
              <a:rPr lang="ro-RO" sz="1600" dirty="0" err="1">
                <a:cs typeface="Calibri"/>
              </a:rPr>
              <a:t>food</a:t>
            </a:r>
            <a:r>
              <a:rPr lang="ro-RO" sz="1600" dirty="0">
                <a:cs typeface="Calibri"/>
              </a:rPr>
              <a:t>, 13 </a:t>
            </a:r>
            <a:r>
              <a:rPr lang="ro-RO" sz="1600" dirty="0" err="1">
                <a:cs typeface="Calibri"/>
              </a:rPr>
              <a:t>students</a:t>
            </a:r>
            <a:r>
              <a:rPr lang="ro-RO" sz="1600" dirty="0">
                <a:cs typeface="Calibri"/>
              </a:rPr>
              <a:t> </a:t>
            </a:r>
            <a:r>
              <a:rPr lang="ro-RO" sz="1600" dirty="0" err="1">
                <a:cs typeface="Calibri"/>
              </a:rPr>
              <a:t>pick</a:t>
            </a:r>
            <a:r>
              <a:rPr lang="ro-RO" sz="1600" dirty="0">
                <a:cs typeface="Calibri"/>
              </a:rPr>
              <a:t> </a:t>
            </a:r>
            <a:r>
              <a:rPr lang="ro-RO" sz="1600" dirty="0" err="1">
                <a:cs typeface="Calibri"/>
              </a:rPr>
              <a:t>to</a:t>
            </a:r>
            <a:r>
              <a:rPr lang="ro-RO" sz="1600" dirty="0">
                <a:cs typeface="Calibri"/>
              </a:rPr>
              <a:t> </a:t>
            </a:r>
            <a:r>
              <a:rPr lang="ro-RO" sz="1600" dirty="0" err="1">
                <a:cs typeface="Calibri"/>
              </a:rPr>
              <a:t>buy</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frozen</a:t>
            </a:r>
            <a:r>
              <a:rPr lang="ro-RO" sz="1600" dirty="0">
                <a:cs typeface="Calibri"/>
              </a:rPr>
              <a:t> </a:t>
            </a:r>
            <a:r>
              <a:rPr lang="ro-RO" sz="1600" dirty="0" err="1">
                <a:cs typeface="Calibri"/>
              </a:rPr>
              <a:t>food</a:t>
            </a:r>
            <a:r>
              <a:rPr lang="ro-RO" sz="1600" dirty="0">
                <a:cs typeface="Calibri"/>
              </a:rPr>
              <a:t>, 3 </a:t>
            </a:r>
            <a:r>
              <a:rPr lang="ro-RO" sz="1600" dirty="0" err="1">
                <a:cs typeface="Calibri"/>
              </a:rPr>
              <a:t>students</a:t>
            </a:r>
            <a:r>
              <a:rPr lang="ro-RO" sz="1600" dirty="0">
                <a:cs typeface="Calibri"/>
              </a:rPr>
              <a:t>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buy</a:t>
            </a:r>
            <a:r>
              <a:rPr lang="ro-RO" sz="1600" dirty="0">
                <a:cs typeface="Calibri"/>
              </a:rPr>
              <a:t> </a:t>
            </a:r>
            <a:r>
              <a:rPr lang="ro-RO" sz="1600" dirty="0" err="1">
                <a:cs typeface="Calibri"/>
              </a:rPr>
              <a:t>fresh</a:t>
            </a:r>
            <a:r>
              <a:rPr lang="ro-RO" sz="1600" dirty="0">
                <a:cs typeface="Calibri"/>
              </a:rPr>
              <a:t>, </a:t>
            </a:r>
            <a:r>
              <a:rPr lang="ro-RO" sz="1600" dirty="0" err="1">
                <a:cs typeface="Calibri"/>
              </a:rPr>
              <a:t>frozen</a:t>
            </a:r>
            <a:r>
              <a:rPr lang="ro-RO" sz="1600" dirty="0">
                <a:cs typeface="Calibri"/>
              </a:rPr>
              <a:t> </a:t>
            </a:r>
            <a:r>
              <a:rPr lang="ro-RO" sz="1600" dirty="0" err="1">
                <a:cs typeface="Calibri"/>
              </a:rPr>
              <a:t>and</a:t>
            </a:r>
            <a:r>
              <a:rPr lang="ro-RO" sz="1600" dirty="0">
                <a:cs typeface="Calibri"/>
              </a:rPr>
              <a:t> </a:t>
            </a:r>
            <a:r>
              <a:rPr lang="ro-RO" sz="1600" dirty="0" err="1">
                <a:cs typeface="Calibri"/>
              </a:rPr>
              <a:t>canned</a:t>
            </a:r>
            <a:r>
              <a:rPr lang="ro-RO" sz="1600" dirty="0">
                <a:cs typeface="Calibri"/>
              </a:rPr>
              <a:t> </a:t>
            </a:r>
            <a:r>
              <a:rPr lang="ro-RO" sz="1600" dirty="0" err="1">
                <a:cs typeface="Calibri"/>
              </a:rPr>
              <a:t>food</a:t>
            </a:r>
            <a:r>
              <a:rPr lang="ro-RO" sz="1600" dirty="0">
                <a:cs typeface="Calibri"/>
              </a:rPr>
              <a:t>, 5 </a:t>
            </a:r>
            <a:r>
              <a:rPr lang="ro-RO" sz="1600" dirty="0" err="1">
                <a:cs typeface="Calibri"/>
              </a:rPr>
              <a:t>buy</a:t>
            </a:r>
            <a:r>
              <a:rPr lang="ro-RO" sz="1600" dirty="0">
                <a:cs typeface="Calibri"/>
              </a:rPr>
              <a:t> </a:t>
            </a:r>
            <a:r>
              <a:rPr lang="ro-RO" sz="1600" dirty="0" err="1">
                <a:cs typeface="Calibri"/>
              </a:rPr>
              <a:t>fresh</a:t>
            </a:r>
            <a:r>
              <a:rPr lang="ro-RO" sz="1600" dirty="0">
                <a:cs typeface="Calibri"/>
              </a:rPr>
              <a:t>, </a:t>
            </a:r>
            <a:r>
              <a:rPr lang="ro-RO" sz="1600" dirty="0" err="1">
                <a:cs typeface="Calibri"/>
              </a:rPr>
              <a:t>frozen</a:t>
            </a:r>
            <a:r>
              <a:rPr lang="ro-RO" sz="1600" dirty="0">
                <a:cs typeface="Calibri"/>
              </a:rPr>
              <a:t> </a:t>
            </a:r>
            <a:r>
              <a:rPr lang="ro-RO" sz="1600" dirty="0" err="1">
                <a:cs typeface="Calibri"/>
              </a:rPr>
              <a:t>and</a:t>
            </a:r>
            <a:r>
              <a:rPr lang="ro-RO" sz="1600" dirty="0">
                <a:cs typeface="Calibri"/>
              </a:rPr>
              <a:t> </a:t>
            </a:r>
            <a:r>
              <a:rPr lang="ro-RO" sz="1600" dirty="0" err="1">
                <a:cs typeface="Calibri"/>
              </a:rPr>
              <a:t>processed</a:t>
            </a:r>
            <a:r>
              <a:rPr lang="ro-RO" sz="1600" dirty="0">
                <a:cs typeface="Calibri"/>
              </a:rPr>
              <a:t> </a:t>
            </a:r>
            <a:r>
              <a:rPr lang="ro-RO" sz="1600" dirty="0" err="1">
                <a:cs typeface="Calibri"/>
              </a:rPr>
              <a:t>food</a:t>
            </a:r>
            <a:r>
              <a:rPr lang="ro-RO" sz="1600" dirty="0">
                <a:cs typeface="Calibri"/>
              </a:rPr>
              <a:t>, 3 </a:t>
            </a:r>
            <a:r>
              <a:rPr lang="ro-RO" sz="1600" dirty="0" err="1">
                <a:cs typeface="Calibri"/>
              </a:rPr>
              <a:t>students</a:t>
            </a:r>
            <a:r>
              <a:rPr lang="ro-RO" sz="1600" dirty="0">
                <a:cs typeface="Calibri"/>
              </a:rPr>
              <a:t>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buy</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processed</a:t>
            </a:r>
            <a:r>
              <a:rPr lang="ro-RO" sz="1600" dirty="0">
                <a:cs typeface="Calibri"/>
              </a:rPr>
              <a:t> </a:t>
            </a:r>
            <a:r>
              <a:rPr lang="ro-RO" sz="1600" dirty="0" err="1">
                <a:cs typeface="Calibri"/>
              </a:rPr>
              <a:t>food</a:t>
            </a:r>
            <a:r>
              <a:rPr lang="ro-RO" sz="1600" dirty="0">
                <a:cs typeface="Calibri"/>
              </a:rPr>
              <a:t>, 2 </a:t>
            </a:r>
            <a:r>
              <a:rPr lang="ro-RO" sz="1600" dirty="0" err="1">
                <a:cs typeface="Calibri"/>
              </a:rPr>
              <a:t>students</a:t>
            </a:r>
            <a:r>
              <a:rPr lang="ro-RO" sz="1600" dirty="0">
                <a:cs typeface="Calibri"/>
              </a:rPr>
              <a:t> admit </a:t>
            </a:r>
            <a:r>
              <a:rPr lang="ro-RO" sz="1600" dirty="0" err="1">
                <a:cs typeface="Calibri"/>
              </a:rPr>
              <a:t>they</a:t>
            </a:r>
            <a:r>
              <a:rPr lang="ro-RO" sz="1600" dirty="0">
                <a:cs typeface="Calibri"/>
              </a:rPr>
              <a:t> </a:t>
            </a:r>
            <a:r>
              <a:rPr lang="ro-RO" sz="1600" dirty="0" err="1">
                <a:cs typeface="Calibri"/>
              </a:rPr>
              <a:t>buy</a:t>
            </a:r>
            <a:r>
              <a:rPr lang="ro-RO" sz="1600" dirty="0">
                <a:cs typeface="Calibri"/>
              </a:rPr>
              <a:t> </a:t>
            </a:r>
            <a:r>
              <a:rPr lang="ro-RO" sz="1600" dirty="0" err="1">
                <a:cs typeface="Calibri"/>
              </a:rPr>
              <a:t>only</a:t>
            </a:r>
            <a:r>
              <a:rPr lang="ro-RO" sz="1600" dirty="0">
                <a:cs typeface="Calibri"/>
              </a:rPr>
              <a:t> </a:t>
            </a:r>
            <a:r>
              <a:rPr lang="ro-RO" sz="1600" dirty="0" err="1">
                <a:cs typeface="Calibri"/>
              </a:rPr>
              <a:t>frozen</a:t>
            </a:r>
            <a:r>
              <a:rPr lang="ro-RO" sz="1600" dirty="0">
                <a:cs typeface="Calibri"/>
              </a:rPr>
              <a:t> </a:t>
            </a:r>
            <a:r>
              <a:rPr lang="ro-RO" sz="1600" dirty="0" err="1">
                <a:cs typeface="Calibri"/>
              </a:rPr>
              <a:t>food</a:t>
            </a:r>
            <a:r>
              <a:rPr lang="ro-RO" sz="1600" dirty="0">
                <a:cs typeface="Calibri"/>
              </a:rPr>
              <a:t>, </a:t>
            </a:r>
            <a:r>
              <a:rPr lang="ro-RO" sz="1600" dirty="0" err="1">
                <a:cs typeface="Calibri"/>
              </a:rPr>
              <a:t>only</a:t>
            </a:r>
            <a:r>
              <a:rPr lang="ro-RO" sz="1600" dirty="0">
                <a:cs typeface="Calibri"/>
              </a:rPr>
              <a:t> 1 </a:t>
            </a:r>
            <a:r>
              <a:rPr lang="ro-RO" sz="1600" dirty="0" err="1">
                <a:cs typeface="Calibri"/>
              </a:rPr>
              <a:t>studet</a:t>
            </a:r>
            <a:r>
              <a:rPr lang="ro-RO" sz="1600" dirty="0">
                <a:cs typeface="Calibri"/>
              </a:rPr>
              <a:t> </a:t>
            </a:r>
            <a:r>
              <a:rPr lang="ro-RO" sz="1600" dirty="0" err="1">
                <a:cs typeface="Calibri"/>
              </a:rPr>
              <a:t>buys</a:t>
            </a:r>
            <a:r>
              <a:rPr lang="ro-RO" sz="1600" dirty="0">
                <a:cs typeface="Calibri"/>
              </a:rPr>
              <a:t> pre-</a:t>
            </a:r>
            <a:r>
              <a:rPr lang="ro-RO" sz="1600" dirty="0" err="1">
                <a:cs typeface="Calibri"/>
              </a:rPr>
              <a:t>cooked</a:t>
            </a:r>
            <a:r>
              <a:rPr lang="ro-RO" sz="1600" dirty="0">
                <a:cs typeface="Calibri"/>
              </a:rPr>
              <a:t> </a:t>
            </a:r>
            <a:r>
              <a:rPr lang="ro-RO" sz="1600" dirty="0" err="1">
                <a:cs typeface="Calibri"/>
              </a:rPr>
              <a:t>food</a:t>
            </a:r>
            <a:r>
              <a:rPr lang="ro-RO" sz="1600" dirty="0">
                <a:cs typeface="Calibri"/>
              </a:rPr>
              <a:t>, 5 </a:t>
            </a:r>
            <a:r>
              <a:rPr lang="ro-RO" sz="1600" dirty="0" err="1">
                <a:cs typeface="Calibri"/>
              </a:rPr>
              <a:t>confess</a:t>
            </a:r>
            <a:r>
              <a:rPr lang="ro-RO" sz="1600" dirty="0">
                <a:cs typeface="Calibri"/>
              </a:rPr>
              <a:t> </a:t>
            </a:r>
            <a:r>
              <a:rPr lang="ro-RO" sz="1600" dirty="0" err="1">
                <a:cs typeface="Calibri"/>
              </a:rPr>
              <a:t>they</a:t>
            </a:r>
            <a:r>
              <a:rPr lang="ro-RO" sz="1600" dirty="0">
                <a:cs typeface="Calibri"/>
              </a:rPr>
              <a:t> </a:t>
            </a:r>
            <a:r>
              <a:rPr lang="ro-RO" sz="1600" dirty="0" err="1">
                <a:cs typeface="Calibri"/>
              </a:rPr>
              <a:t>buy</a:t>
            </a:r>
            <a:r>
              <a:rPr lang="ro-RO" sz="1600" dirty="0">
                <a:cs typeface="Calibri"/>
              </a:rPr>
              <a:t> pre-</a:t>
            </a:r>
            <a:r>
              <a:rPr lang="ro-RO" sz="1600" dirty="0" err="1">
                <a:cs typeface="Calibri"/>
              </a:rPr>
              <a:t>cooked</a:t>
            </a:r>
            <a:r>
              <a:rPr lang="ro-RO" sz="1600" dirty="0">
                <a:cs typeface="Calibri"/>
              </a:rPr>
              <a:t> </a:t>
            </a:r>
            <a:r>
              <a:rPr lang="ro-RO" sz="1600" dirty="0" err="1">
                <a:cs typeface="Calibri"/>
              </a:rPr>
              <a:t>and</a:t>
            </a:r>
            <a:r>
              <a:rPr lang="ro-RO" sz="1600" dirty="0">
                <a:cs typeface="Calibri"/>
              </a:rPr>
              <a:t> </a:t>
            </a:r>
            <a:r>
              <a:rPr lang="ro-RO" sz="1600" dirty="0" err="1">
                <a:cs typeface="Calibri"/>
              </a:rPr>
              <a:t>fresh</a:t>
            </a:r>
            <a:r>
              <a:rPr lang="ro-RO" sz="1600" dirty="0">
                <a:cs typeface="Calibri"/>
              </a:rPr>
              <a:t> </a:t>
            </a:r>
            <a:r>
              <a:rPr lang="ro-RO" sz="1600" dirty="0" err="1">
                <a:cs typeface="Calibri"/>
              </a:rPr>
              <a:t>food</a:t>
            </a:r>
            <a:r>
              <a:rPr lang="ro-RO" sz="1600" dirty="0">
                <a:cs typeface="Calibri"/>
              </a:rPr>
              <a:t>, 4 admit </a:t>
            </a:r>
            <a:r>
              <a:rPr lang="ro-RO" sz="1600" dirty="0" err="1">
                <a:cs typeface="Calibri"/>
              </a:rPr>
              <a:t>they</a:t>
            </a:r>
            <a:r>
              <a:rPr lang="ro-RO" sz="1600" dirty="0">
                <a:cs typeface="Calibri"/>
              </a:rPr>
              <a:t> </a:t>
            </a:r>
            <a:r>
              <a:rPr lang="ro-RO" sz="1600" dirty="0" err="1">
                <a:cs typeface="Calibri"/>
              </a:rPr>
              <a:t>buy</a:t>
            </a:r>
            <a:r>
              <a:rPr lang="ro-RO" sz="1600" dirty="0">
                <a:cs typeface="Calibri"/>
              </a:rPr>
              <a:t> pre-</a:t>
            </a:r>
            <a:r>
              <a:rPr lang="ro-RO" sz="1600" dirty="0" err="1">
                <a:cs typeface="Calibri"/>
              </a:rPr>
              <a:t>cooked</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frozen</a:t>
            </a:r>
            <a:r>
              <a:rPr lang="ro-RO" sz="1600" dirty="0">
                <a:cs typeface="Calibri"/>
              </a:rPr>
              <a:t> </a:t>
            </a:r>
            <a:r>
              <a:rPr lang="ro-RO" sz="1600" dirty="0" err="1">
                <a:cs typeface="Calibri"/>
              </a:rPr>
              <a:t>food</a:t>
            </a:r>
            <a:r>
              <a:rPr lang="ro-RO" sz="1600" dirty="0">
                <a:cs typeface="Calibri"/>
              </a:rPr>
              <a:t>, 1 student </a:t>
            </a:r>
            <a:r>
              <a:rPr lang="ro-RO" sz="1600" dirty="0" err="1">
                <a:cs typeface="Calibri"/>
              </a:rPr>
              <a:t>buys</a:t>
            </a:r>
            <a:r>
              <a:rPr lang="ro-RO" sz="1600" dirty="0">
                <a:cs typeface="Calibri"/>
              </a:rPr>
              <a:t> </a:t>
            </a:r>
            <a:r>
              <a:rPr lang="ro-RO" sz="1600" dirty="0" err="1">
                <a:cs typeface="Calibri"/>
              </a:rPr>
              <a:t>only</a:t>
            </a:r>
            <a:r>
              <a:rPr lang="ro-RO" sz="1600" dirty="0">
                <a:cs typeface="Calibri"/>
              </a:rPr>
              <a:t> pre-</a:t>
            </a:r>
            <a:r>
              <a:rPr lang="ro-RO" sz="1600" dirty="0" err="1">
                <a:cs typeface="Calibri"/>
              </a:rPr>
              <a:t>cooked</a:t>
            </a:r>
            <a:r>
              <a:rPr lang="ro-RO" sz="1600" dirty="0">
                <a:cs typeface="Calibri"/>
              </a:rPr>
              <a:t>, </a:t>
            </a:r>
            <a:r>
              <a:rPr lang="ro-RO" sz="1600" dirty="0" err="1">
                <a:cs typeface="Calibri"/>
              </a:rPr>
              <a:t>fresh</a:t>
            </a:r>
            <a:r>
              <a:rPr lang="ro-RO" sz="1600" dirty="0">
                <a:cs typeface="Calibri"/>
              </a:rPr>
              <a:t> </a:t>
            </a:r>
            <a:r>
              <a:rPr lang="ro-RO" sz="1600" dirty="0" err="1">
                <a:cs typeface="Calibri"/>
              </a:rPr>
              <a:t>and</a:t>
            </a:r>
            <a:r>
              <a:rPr lang="ro-RO" sz="1600" dirty="0">
                <a:cs typeface="Calibri"/>
              </a:rPr>
              <a:t> </a:t>
            </a:r>
            <a:r>
              <a:rPr lang="ro-RO" sz="1600" dirty="0" err="1">
                <a:cs typeface="Calibri"/>
              </a:rPr>
              <a:t>processed</a:t>
            </a:r>
            <a:r>
              <a:rPr lang="ro-RO" sz="1600" dirty="0">
                <a:cs typeface="Calibri"/>
              </a:rPr>
              <a:t> </a:t>
            </a:r>
            <a:r>
              <a:rPr lang="ro-RO" sz="1600" dirty="0" err="1">
                <a:cs typeface="Calibri"/>
              </a:rPr>
              <a:t>food</a:t>
            </a:r>
            <a:r>
              <a:rPr lang="ro-RO" sz="1600" dirty="0">
                <a:cs typeface="Calibri"/>
              </a:rPr>
              <a:t>, 1 student </a:t>
            </a:r>
            <a:r>
              <a:rPr lang="ro-RO" sz="1600" dirty="0" err="1">
                <a:cs typeface="Calibri"/>
              </a:rPr>
              <a:t>picks</a:t>
            </a:r>
            <a:r>
              <a:rPr lang="ro-RO" sz="1600" dirty="0">
                <a:cs typeface="Calibri"/>
              </a:rPr>
              <a:t> </a:t>
            </a:r>
            <a:r>
              <a:rPr lang="ro-RO" sz="1600" dirty="0" err="1">
                <a:cs typeface="Calibri"/>
              </a:rPr>
              <a:t>to</a:t>
            </a:r>
            <a:r>
              <a:rPr lang="ro-RO" sz="1600" dirty="0">
                <a:cs typeface="Calibri"/>
              </a:rPr>
              <a:t> </a:t>
            </a:r>
            <a:r>
              <a:rPr lang="ro-RO" sz="1600" dirty="0" err="1">
                <a:cs typeface="Calibri"/>
              </a:rPr>
              <a:t>buy</a:t>
            </a:r>
            <a:r>
              <a:rPr lang="ro-RO" sz="1600" dirty="0">
                <a:cs typeface="Calibri"/>
              </a:rPr>
              <a:t> pre-</a:t>
            </a:r>
            <a:r>
              <a:rPr lang="ro-RO" sz="1600" dirty="0" err="1">
                <a:cs typeface="Calibri"/>
              </a:rPr>
              <a:t>cooked</a:t>
            </a:r>
            <a:r>
              <a:rPr lang="ro-RO" sz="1600" dirty="0">
                <a:cs typeface="Calibri"/>
              </a:rPr>
              <a:t> </a:t>
            </a:r>
            <a:r>
              <a:rPr lang="ro-RO" sz="1600" dirty="0" err="1">
                <a:cs typeface="Calibri"/>
              </a:rPr>
              <a:t>and</a:t>
            </a:r>
            <a:r>
              <a:rPr lang="ro-RO" sz="1600" dirty="0">
                <a:cs typeface="Calibri"/>
              </a:rPr>
              <a:t> </a:t>
            </a:r>
            <a:r>
              <a:rPr lang="ro-RO" sz="1600" dirty="0" err="1">
                <a:cs typeface="Calibri"/>
              </a:rPr>
              <a:t>frozen</a:t>
            </a:r>
            <a:r>
              <a:rPr lang="ro-RO" sz="1600" dirty="0">
                <a:cs typeface="Calibri"/>
              </a:rPr>
              <a:t> </a:t>
            </a:r>
            <a:r>
              <a:rPr lang="ro-RO" sz="1600" dirty="0" err="1">
                <a:cs typeface="Calibri"/>
              </a:rPr>
              <a:t>food</a:t>
            </a:r>
            <a:r>
              <a:rPr lang="ro-RO" sz="1600" dirty="0">
                <a:cs typeface="Calibri"/>
              </a:rPr>
              <a:t> </a:t>
            </a:r>
            <a:r>
              <a:rPr lang="ro-RO" sz="1600" dirty="0" err="1">
                <a:cs typeface="Calibri"/>
              </a:rPr>
              <a:t>and</a:t>
            </a:r>
            <a:r>
              <a:rPr lang="ro-RO" sz="1600" dirty="0">
                <a:cs typeface="Calibri"/>
              </a:rPr>
              <a:t> 3 </a:t>
            </a:r>
            <a:r>
              <a:rPr lang="ro-RO" sz="1600" dirty="0" err="1">
                <a:cs typeface="Calibri"/>
              </a:rPr>
              <a:t>students</a:t>
            </a:r>
            <a:r>
              <a:rPr lang="ro-RO" sz="1600" dirty="0">
                <a:cs typeface="Calibri"/>
              </a:rPr>
              <a:t> </a:t>
            </a:r>
            <a:r>
              <a:rPr lang="ro-RO" sz="1600" dirty="0" err="1">
                <a:cs typeface="Calibri"/>
              </a:rPr>
              <a:t>buy</a:t>
            </a:r>
            <a:r>
              <a:rPr lang="ro-RO" sz="1600" dirty="0">
                <a:cs typeface="Calibri"/>
              </a:rPr>
              <a:t> </a:t>
            </a:r>
            <a:r>
              <a:rPr lang="ro-RO" sz="1600" dirty="0" err="1">
                <a:cs typeface="Calibri"/>
              </a:rPr>
              <a:t>other</a:t>
            </a:r>
            <a:r>
              <a:rPr lang="ro-RO" sz="1600" dirty="0">
                <a:cs typeface="Calibri"/>
              </a:rPr>
              <a:t> </a:t>
            </a:r>
            <a:r>
              <a:rPr lang="ro-RO" sz="1600" dirty="0" err="1">
                <a:cs typeface="Calibri"/>
              </a:rPr>
              <a:t>food</a:t>
            </a:r>
            <a:r>
              <a:rPr lang="ro-RO" sz="1600" dirty="0">
                <a:cs typeface="Calibri"/>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11819439"/>
              </p:ext>
            </p:extLst>
          </p:nvPr>
        </p:nvGraphicFramePr>
        <p:xfrm>
          <a:off x="928663" y="1071543"/>
          <a:ext cx="7215236" cy="2614632"/>
        </p:xfrm>
        <a:graphic>
          <a:graphicData uri="http://schemas.openxmlformats.org/drawingml/2006/table">
            <a:tbl>
              <a:tblPr/>
              <a:tblGrid>
                <a:gridCol w="4778428">
                  <a:extLst>
                    <a:ext uri="{9D8B030D-6E8A-4147-A177-3AD203B41FA5}">
                      <a16:colId xmlns="" xmlns:a16="http://schemas.microsoft.com/office/drawing/2014/main" val="20000"/>
                    </a:ext>
                  </a:extLst>
                </a:gridCol>
                <a:gridCol w="1218404">
                  <a:extLst>
                    <a:ext uri="{9D8B030D-6E8A-4147-A177-3AD203B41FA5}">
                      <a16:colId xmlns="" xmlns:a16="http://schemas.microsoft.com/office/drawing/2014/main" val="20001"/>
                    </a:ext>
                  </a:extLst>
                </a:gridCol>
                <a:gridCol w="1218404">
                  <a:extLst>
                    <a:ext uri="{9D8B030D-6E8A-4147-A177-3AD203B41FA5}">
                      <a16:colId xmlns="" xmlns:a16="http://schemas.microsoft.com/office/drawing/2014/main" val="20002"/>
                    </a:ext>
                  </a:extLst>
                </a:gridCol>
              </a:tblGrid>
              <a:tr h="435772">
                <a:tc>
                  <a:txBody>
                    <a:bodyPr/>
                    <a:lstStyle/>
                    <a:p>
                      <a:pPr algn="ctr" fontAlgn="b"/>
                      <a:r>
                        <a:rPr lang="ro-RO" sz="1600" b="1" i="0" u="none" strike="noStrike" dirty="0" smtClean="0">
                          <a:solidFill>
                            <a:srgbClr val="000000"/>
                          </a:solidFill>
                          <a:latin typeface="Calibri"/>
                        </a:rPr>
                        <a:t>19) </a:t>
                      </a:r>
                      <a:r>
                        <a:rPr lang="en-US" sz="1600" b="1" i="0" u="none" strike="noStrike" dirty="0" smtClean="0">
                          <a:solidFill>
                            <a:srgbClr val="000000"/>
                          </a:solidFill>
                          <a:latin typeface="Calibri"/>
                        </a:rPr>
                        <a:t>Do </a:t>
                      </a:r>
                      <a:r>
                        <a:rPr lang="en-US" sz="1600" b="1" i="0" u="none" strike="noStrike" dirty="0">
                          <a:solidFill>
                            <a:srgbClr val="000000"/>
                          </a:solidFill>
                          <a:latin typeface="Calibri"/>
                        </a:rPr>
                        <a:t>you watch out for healthy eating?</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435772">
                <a:tc>
                  <a:txBody>
                    <a:bodyPr/>
                    <a:lstStyle/>
                    <a:p>
                      <a:pPr algn="l" fontAlgn="b"/>
                      <a:r>
                        <a:rPr lang="en-US" sz="1600" b="1" i="0" u="none" strike="noStrike" dirty="0">
                          <a:solidFill>
                            <a:srgbClr val="000000"/>
                          </a:solidFill>
                          <a:latin typeface="Calibri"/>
                        </a:rPr>
                        <a:t>always</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435772">
                <a:tc>
                  <a:txBody>
                    <a:bodyPr/>
                    <a:lstStyle/>
                    <a:p>
                      <a:pPr algn="l" fontAlgn="b"/>
                      <a:r>
                        <a:rPr lang="en-US" sz="1600" b="1" i="0" u="none" strike="noStrike">
                          <a:solidFill>
                            <a:srgbClr val="000000"/>
                          </a:solidFill>
                          <a:latin typeface="Calibri"/>
                        </a:rPr>
                        <a:t>never</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435772">
                <a:tc>
                  <a:txBody>
                    <a:bodyPr/>
                    <a:lstStyle/>
                    <a:p>
                      <a:pPr algn="l" fontAlgn="b"/>
                      <a:r>
                        <a:rPr lang="en-US" sz="1600" b="1" i="0" u="none" strike="noStrike" dirty="0">
                          <a:solidFill>
                            <a:srgbClr val="000000"/>
                          </a:solidFill>
                          <a:latin typeface="Calibri"/>
                        </a:rPr>
                        <a:t>occasionally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6</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435772">
                <a:tc>
                  <a:txBody>
                    <a:bodyPr/>
                    <a:lstStyle/>
                    <a:p>
                      <a:pPr algn="l" fontAlgn="b"/>
                      <a:r>
                        <a:rPr lang="en-US" sz="1600" b="1" i="0" u="none" strike="noStrike" dirty="0">
                          <a:solidFill>
                            <a:srgbClr val="000000"/>
                          </a:solidFill>
                          <a:latin typeface="Calibri"/>
                        </a:rPr>
                        <a:t>rarely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435772">
                <a:tc>
                  <a:txBody>
                    <a:bodyPr/>
                    <a:lstStyle/>
                    <a:p>
                      <a:pPr algn="l" fontAlgn="b"/>
                      <a:r>
                        <a:rPr lang="en-US" sz="1600" b="1" i="0" u="none" strike="noStrike">
                          <a:solidFill>
                            <a:srgbClr val="000000"/>
                          </a:solidFill>
                          <a:latin typeface="Calibri"/>
                        </a:rPr>
                        <a:t>usually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3" name="Rectangle 2"/>
          <p:cNvSpPr/>
          <p:nvPr/>
        </p:nvSpPr>
        <p:spPr>
          <a:xfrm>
            <a:off x="1142976" y="4500570"/>
            <a:ext cx="6786610" cy="830997"/>
          </a:xfrm>
          <a:prstGeom prst="rect">
            <a:avLst/>
          </a:prstGeom>
        </p:spPr>
        <p:txBody>
          <a:bodyPr wrap="square">
            <a:spAutoFit/>
          </a:bodyPr>
          <a:lstStyle/>
          <a:p>
            <a:pPr algn="ctr"/>
            <a:r>
              <a:rPr lang="ro-RO" sz="1600" dirty="0" smtClean="0">
                <a:cs typeface="Calibri"/>
              </a:rPr>
              <a:t>At this question 1 student chooses to always watch out for healthy eating, 1 dosen't watch out for healthy eating, 6 students occasionally watch out for healthy eating and 3 students usually watch out to eat healthy.</a:t>
            </a:r>
            <a:endParaRPr lang="ro-RO" sz="1600" dirty="0">
              <a:cs typeface="Calibri"/>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1875841402"/>
              </p:ext>
            </p:extLst>
          </p:nvPr>
        </p:nvGraphicFramePr>
        <p:xfrm>
          <a:off x="1214414" y="0"/>
          <a:ext cx="7067550" cy="4500570"/>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886EC3E5-DBB7-407F-94A2-8B4E42776EFA}"/>
              </a:ext>
            </a:extLst>
          </p:cNvPr>
          <p:cNvSpPr txBox="1"/>
          <p:nvPr/>
        </p:nvSpPr>
        <p:spPr>
          <a:xfrm>
            <a:off x="170341" y="4786322"/>
            <a:ext cx="8786334" cy="13234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At </a:t>
            </a:r>
            <a:r>
              <a:rPr lang="ro-RO" sz="1600" dirty="0" err="1">
                <a:cs typeface="Calibri"/>
              </a:rPr>
              <a:t>this</a:t>
            </a:r>
            <a:r>
              <a:rPr lang="ro-RO" sz="1600" dirty="0">
                <a:cs typeface="Calibri"/>
              </a:rPr>
              <a:t> </a:t>
            </a:r>
            <a:r>
              <a:rPr lang="ro-RO" sz="1600" dirty="0" err="1">
                <a:cs typeface="Calibri"/>
              </a:rPr>
              <a:t>question</a:t>
            </a:r>
            <a:r>
              <a:rPr lang="ro-RO" sz="1600" dirty="0">
                <a:cs typeface="Calibri"/>
              </a:rPr>
              <a:t> 13 </a:t>
            </a:r>
            <a:r>
              <a:rPr lang="ro-RO" sz="1600" dirty="0" err="1">
                <a:cs typeface="Calibri"/>
              </a:rPr>
              <a:t>students</a:t>
            </a:r>
            <a:r>
              <a:rPr lang="ro-RO" sz="1600" dirty="0">
                <a:cs typeface="Calibri"/>
              </a:rPr>
              <a:t> admit </a:t>
            </a:r>
            <a:r>
              <a:rPr lang="ro-RO" sz="1600" dirty="0" err="1">
                <a:cs typeface="Calibri"/>
              </a:rPr>
              <a:t>they</a:t>
            </a:r>
            <a:r>
              <a:rPr lang="ro-RO" sz="1600" dirty="0">
                <a:cs typeface="Calibri"/>
              </a:rPr>
              <a:t> </a:t>
            </a:r>
            <a:r>
              <a:rPr lang="ro-RO" sz="1600" dirty="0" err="1">
                <a:cs typeface="Calibri"/>
              </a:rPr>
              <a:t>would</a:t>
            </a:r>
            <a:r>
              <a:rPr lang="ro-RO" sz="1600" dirty="0">
                <a:cs typeface="Calibri"/>
              </a:rPr>
              <a:t> </a:t>
            </a:r>
            <a:r>
              <a:rPr lang="ro-RO" sz="1600" dirty="0" err="1">
                <a:cs typeface="Calibri"/>
              </a:rPr>
              <a:t>like</a:t>
            </a:r>
            <a:r>
              <a:rPr lang="ro-RO" sz="1600" dirty="0">
                <a:cs typeface="Calibri"/>
              </a:rPr>
              <a:t> </a:t>
            </a:r>
            <a:r>
              <a:rPr lang="ro-RO" sz="1600" dirty="0" err="1">
                <a:cs typeface="Calibri"/>
              </a:rPr>
              <a:t>to</a:t>
            </a:r>
            <a:r>
              <a:rPr lang="ro-RO" sz="1600" dirty="0">
                <a:cs typeface="Calibri"/>
              </a:rPr>
              <a:t> </a:t>
            </a:r>
            <a:r>
              <a:rPr lang="ro-RO" sz="1600" dirty="0" err="1">
                <a:cs typeface="Calibri"/>
              </a:rPr>
              <a:t>drink</a:t>
            </a:r>
            <a:r>
              <a:rPr lang="ro-RO" sz="1600" dirty="0">
                <a:cs typeface="Calibri"/>
              </a:rPr>
              <a:t> </a:t>
            </a:r>
            <a:r>
              <a:rPr lang="ro-RO" sz="1600" dirty="0" err="1">
                <a:cs typeface="Calibri"/>
              </a:rPr>
              <a:t>less</a:t>
            </a:r>
            <a:r>
              <a:rPr lang="ro-RO" sz="1600" dirty="0">
                <a:cs typeface="Calibri"/>
              </a:rPr>
              <a:t> soda, 14 </a:t>
            </a:r>
            <a:r>
              <a:rPr lang="ro-RO" sz="1600" dirty="0" err="1">
                <a:cs typeface="Calibri"/>
              </a:rPr>
              <a:t>would</a:t>
            </a:r>
            <a:r>
              <a:rPr lang="ro-RO" sz="1600" dirty="0">
                <a:cs typeface="Calibri"/>
              </a:rPr>
              <a:t> </a:t>
            </a:r>
            <a:r>
              <a:rPr lang="ro-RO" sz="1600" dirty="0" err="1">
                <a:cs typeface="Calibri"/>
              </a:rPr>
              <a:t>like</a:t>
            </a:r>
            <a:r>
              <a:rPr lang="ro-RO" sz="1600" dirty="0">
                <a:cs typeface="Calibri"/>
              </a:rPr>
              <a:t> </a:t>
            </a:r>
            <a:r>
              <a:rPr lang="ro-RO" sz="1600" dirty="0" err="1">
                <a:cs typeface="Calibri"/>
              </a:rPr>
              <a:t>to</a:t>
            </a:r>
            <a:r>
              <a:rPr lang="ro-RO" sz="1600" dirty="0">
                <a:cs typeface="Calibri"/>
              </a:rPr>
              <a:t> </a:t>
            </a:r>
            <a:r>
              <a:rPr lang="ro-RO" sz="1600" dirty="0" err="1">
                <a:cs typeface="Calibri"/>
              </a:rPr>
              <a:t>drink</a:t>
            </a:r>
            <a:r>
              <a:rPr lang="ro-RO" sz="1600" dirty="0">
                <a:cs typeface="Calibri"/>
              </a:rPr>
              <a:t> </a:t>
            </a:r>
            <a:r>
              <a:rPr lang="ro-RO" sz="1600" dirty="0" err="1">
                <a:cs typeface="Calibri"/>
              </a:rPr>
              <a:t>less</a:t>
            </a:r>
            <a:r>
              <a:rPr lang="ro-RO" sz="1600" dirty="0">
                <a:cs typeface="Calibri"/>
              </a:rPr>
              <a:t> juice or </a:t>
            </a:r>
            <a:r>
              <a:rPr lang="ro-RO" sz="1600" dirty="0" err="1">
                <a:cs typeface="Calibri"/>
              </a:rPr>
              <a:t>coffee</a:t>
            </a:r>
            <a:r>
              <a:rPr lang="ro-RO" sz="1600" dirty="0">
                <a:cs typeface="Calibri"/>
              </a:rPr>
              <a:t>, 27 </a:t>
            </a:r>
            <a:r>
              <a:rPr lang="ro-RO" sz="1600" dirty="0" err="1">
                <a:cs typeface="Calibri"/>
              </a:rPr>
              <a:t>think</a:t>
            </a:r>
            <a:r>
              <a:rPr lang="ro-RO" sz="1600" dirty="0">
                <a:cs typeface="Calibri"/>
              </a:rPr>
              <a:t> it </a:t>
            </a:r>
            <a:r>
              <a:rPr lang="ro-RO" sz="1600" dirty="0" err="1">
                <a:cs typeface="Calibri"/>
              </a:rPr>
              <a:t>would</a:t>
            </a:r>
            <a:r>
              <a:rPr lang="ro-RO" sz="1600" dirty="0">
                <a:cs typeface="Calibri"/>
              </a:rPr>
              <a:t> </a:t>
            </a:r>
            <a:r>
              <a:rPr lang="ro-RO" sz="1600" dirty="0" err="1">
                <a:cs typeface="Calibri"/>
              </a:rPr>
              <a:t>be</a:t>
            </a:r>
            <a:r>
              <a:rPr lang="ro-RO" sz="1600" dirty="0">
                <a:cs typeface="Calibri"/>
              </a:rPr>
              <a:t> a </a:t>
            </a:r>
            <a:r>
              <a:rPr lang="ro-RO" sz="1600" dirty="0" err="1">
                <a:cs typeface="Calibri"/>
              </a:rPr>
              <a:t>great</a:t>
            </a:r>
            <a:r>
              <a:rPr lang="ro-RO" sz="1600" dirty="0">
                <a:cs typeface="Calibri"/>
              </a:rPr>
              <a:t> idea </a:t>
            </a:r>
            <a:r>
              <a:rPr lang="ro-RO" sz="1600" dirty="0" err="1">
                <a:cs typeface="Calibri"/>
              </a:rPr>
              <a:t>to</a:t>
            </a:r>
            <a:r>
              <a:rPr lang="ro-RO" sz="1600" dirty="0">
                <a:cs typeface="Calibri"/>
              </a:rPr>
              <a:t> </a:t>
            </a:r>
            <a:r>
              <a:rPr lang="ro-RO" sz="1600" dirty="0" err="1">
                <a:cs typeface="Calibri"/>
              </a:rPr>
              <a:t>drink</a:t>
            </a:r>
            <a:r>
              <a:rPr lang="ro-RO" sz="1600" dirty="0">
                <a:cs typeface="Calibri"/>
              </a:rPr>
              <a:t> more </a:t>
            </a:r>
            <a:r>
              <a:rPr lang="ro-RO" sz="1600" dirty="0" err="1">
                <a:cs typeface="Calibri"/>
              </a:rPr>
              <a:t>water</a:t>
            </a:r>
            <a:r>
              <a:rPr lang="ro-RO" sz="1600" dirty="0">
                <a:cs typeface="Calibri"/>
              </a:rPr>
              <a:t>, 17 </a:t>
            </a:r>
            <a:r>
              <a:rPr lang="ro-RO" sz="1600" dirty="0" err="1">
                <a:cs typeface="Calibri"/>
              </a:rPr>
              <a:t>students</a:t>
            </a:r>
            <a:r>
              <a:rPr lang="ro-RO" sz="1600" dirty="0">
                <a:cs typeface="Calibri"/>
              </a:rPr>
              <a:t> </a:t>
            </a:r>
            <a:r>
              <a:rPr lang="ro-RO" sz="1600" dirty="0" err="1">
                <a:cs typeface="Calibri"/>
              </a:rPr>
              <a:t>want</a:t>
            </a:r>
            <a:r>
              <a:rPr lang="ro-RO" sz="1600" dirty="0">
                <a:cs typeface="Calibri"/>
              </a:rPr>
              <a:t> </a:t>
            </a:r>
            <a:r>
              <a:rPr lang="ro-RO" sz="1600" dirty="0" err="1">
                <a:cs typeface="Calibri"/>
              </a:rPr>
              <a:t>to</a:t>
            </a:r>
            <a:r>
              <a:rPr lang="ro-RO" sz="1600" dirty="0">
                <a:cs typeface="Calibri"/>
              </a:rPr>
              <a:t> </a:t>
            </a:r>
            <a:r>
              <a:rPr lang="ro-RO" sz="1600" dirty="0" err="1">
                <a:cs typeface="Calibri"/>
              </a:rPr>
              <a:t>eat</a:t>
            </a:r>
            <a:r>
              <a:rPr lang="ro-RO" sz="1600" dirty="0">
                <a:cs typeface="Calibri"/>
              </a:rPr>
              <a:t> </a:t>
            </a:r>
            <a:r>
              <a:rPr lang="ro-RO" sz="1600" dirty="0" err="1">
                <a:cs typeface="Calibri"/>
              </a:rPr>
              <a:t>less</a:t>
            </a:r>
            <a:r>
              <a:rPr lang="ro-RO" sz="1600" dirty="0">
                <a:cs typeface="Calibri"/>
              </a:rPr>
              <a:t> fast </a:t>
            </a:r>
            <a:r>
              <a:rPr lang="ro-RO" sz="1600" dirty="0" err="1">
                <a:cs typeface="Calibri"/>
              </a:rPr>
              <a:t>food</a:t>
            </a:r>
            <a:r>
              <a:rPr lang="ro-RO" sz="1600" dirty="0">
                <a:cs typeface="Calibri"/>
              </a:rPr>
              <a:t>, 19 </a:t>
            </a:r>
            <a:r>
              <a:rPr lang="ro-RO" sz="1600" dirty="0" err="1">
                <a:cs typeface="Calibri"/>
              </a:rPr>
              <a:t>confess</a:t>
            </a:r>
            <a:r>
              <a:rPr lang="ro-RO" sz="1600" dirty="0">
                <a:cs typeface="Calibri"/>
              </a:rPr>
              <a:t> </a:t>
            </a:r>
            <a:r>
              <a:rPr lang="ro-RO" sz="1600" dirty="0" err="1">
                <a:cs typeface="Calibri"/>
              </a:rPr>
              <a:t>they</a:t>
            </a:r>
            <a:r>
              <a:rPr lang="ro-RO" sz="1600" dirty="0">
                <a:cs typeface="Calibri"/>
              </a:rPr>
              <a:t> </a:t>
            </a:r>
            <a:r>
              <a:rPr lang="ro-RO" sz="1600" dirty="0" err="1">
                <a:cs typeface="Calibri"/>
              </a:rPr>
              <a:t>would</a:t>
            </a:r>
            <a:r>
              <a:rPr lang="ro-RO" sz="1600" dirty="0">
                <a:cs typeface="Calibri"/>
              </a:rPr>
              <a:t> </a:t>
            </a:r>
            <a:r>
              <a:rPr lang="ro-RO" sz="1600" dirty="0" err="1">
                <a:cs typeface="Calibri"/>
              </a:rPr>
              <a:t>like</a:t>
            </a:r>
            <a:r>
              <a:rPr lang="ro-RO" sz="1600" dirty="0">
                <a:cs typeface="Calibri"/>
              </a:rPr>
              <a:t> </a:t>
            </a:r>
            <a:r>
              <a:rPr lang="ro-RO" sz="1600" dirty="0" err="1">
                <a:cs typeface="Calibri"/>
              </a:rPr>
              <a:t>to</a:t>
            </a:r>
            <a:r>
              <a:rPr lang="ro-RO" sz="1600" dirty="0">
                <a:cs typeface="Calibri"/>
              </a:rPr>
              <a:t> </a:t>
            </a:r>
            <a:r>
              <a:rPr lang="ro-RO" sz="1600" dirty="0" err="1">
                <a:cs typeface="Calibri"/>
              </a:rPr>
              <a:t>eat</a:t>
            </a:r>
            <a:r>
              <a:rPr lang="ro-RO" sz="1600" dirty="0">
                <a:cs typeface="Calibri"/>
              </a:rPr>
              <a:t> </a:t>
            </a:r>
            <a:r>
              <a:rPr lang="ro-RO" sz="1600" dirty="0" err="1">
                <a:cs typeface="Calibri"/>
              </a:rPr>
              <a:t>less</a:t>
            </a:r>
            <a:r>
              <a:rPr lang="ro-RO" sz="1600" dirty="0">
                <a:cs typeface="Calibri"/>
              </a:rPr>
              <a:t> </a:t>
            </a:r>
            <a:r>
              <a:rPr lang="ro-RO" sz="1600" dirty="0" err="1">
                <a:cs typeface="Calibri"/>
              </a:rPr>
              <a:t>unhealthy</a:t>
            </a:r>
            <a:r>
              <a:rPr lang="ro-RO" sz="1600" dirty="0">
                <a:cs typeface="Calibri"/>
              </a:rPr>
              <a:t> </a:t>
            </a:r>
            <a:r>
              <a:rPr lang="ro-RO" sz="1600" dirty="0" err="1">
                <a:cs typeface="Calibri"/>
              </a:rPr>
              <a:t>snacks</a:t>
            </a:r>
            <a:r>
              <a:rPr lang="ro-RO" sz="1600" dirty="0">
                <a:cs typeface="Calibri"/>
              </a:rPr>
              <a:t>, 42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would</a:t>
            </a:r>
            <a:r>
              <a:rPr lang="ro-RO" sz="1600" dirty="0">
                <a:cs typeface="Calibri"/>
              </a:rPr>
              <a:t> </a:t>
            </a:r>
            <a:r>
              <a:rPr lang="ro-RO" sz="1600" dirty="0" err="1">
                <a:cs typeface="Calibri"/>
              </a:rPr>
              <a:t>like</a:t>
            </a:r>
            <a:r>
              <a:rPr lang="ro-RO" sz="1600" dirty="0">
                <a:cs typeface="Calibri"/>
              </a:rPr>
              <a:t> </a:t>
            </a:r>
            <a:r>
              <a:rPr lang="ro-RO" sz="1600" dirty="0" err="1">
                <a:cs typeface="Calibri"/>
              </a:rPr>
              <a:t>to</a:t>
            </a:r>
            <a:r>
              <a:rPr lang="ro-RO" sz="1600" dirty="0">
                <a:cs typeface="Calibri"/>
              </a:rPr>
              <a:t> </a:t>
            </a:r>
            <a:r>
              <a:rPr lang="ro-RO" sz="1600" dirty="0" err="1">
                <a:cs typeface="Calibri"/>
              </a:rPr>
              <a:t>eat</a:t>
            </a:r>
            <a:r>
              <a:rPr lang="ro-RO" sz="1600" dirty="0">
                <a:cs typeface="Calibri"/>
              </a:rPr>
              <a:t> more </a:t>
            </a:r>
            <a:r>
              <a:rPr lang="ro-RO" sz="1600" dirty="0" err="1">
                <a:cs typeface="Calibri"/>
              </a:rPr>
              <a:t>food</a:t>
            </a:r>
            <a:r>
              <a:rPr lang="ro-RO" sz="1600" dirty="0">
                <a:cs typeface="Calibri"/>
              </a:rPr>
              <a:t>, 9 </a:t>
            </a:r>
            <a:r>
              <a:rPr lang="ro-RO" sz="1600" dirty="0" err="1">
                <a:cs typeface="Calibri"/>
              </a:rPr>
              <a:t>would</a:t>
            </a:r>
            <a:r>
              <a:rPr lang="ro-RO" sz="1600" dirty="0">
                <a:cs typeface="Calibri"/>
              </a:rPr>
              <a:t> prefer </a:t>
            </a:r>
            <a:r>
              <a:rPr lang="ro-RO" sz="1600" dirty="0" err="1">
                <a:cs typeface="Calibri"/>
              </a:rPr>
              <a:t>to</a:t>
            </a:r>
            <a:r>
              <a:rPr lang="ro-RO" sz="1600" dirty="0">
                <a:cs typeface="Calibri"/>
              </a:rPr>
              <a:t> </a:t>
            </a:r>
            <a:r>
              <a:rPr lang="ro-RO" sz="1600" dirty="0" err="1">
                <a:cs typeface="Calibri"/>
              </a:rPr>
              <a:t>eat</a:t>
            </a:r>
            <a:r>
              <a:rPr lang="ro-RO" sz="1600" dirty="0">
                <a:cs typeface="Calibri"/>
              </a:rPr>
              <a:t> more </a:t>
            </a:r>
            <a:r>
              <a:rPr lang="ro-RO" sz="1600" dirty="0" err="1">
                <a:cs typeface="Calibri"/>
              </a:rPr>
              <a:t>home</a:t>
            </a:r>
            <a:r>
              <a:rPr lang="ro-RO" sz="1600" dirty="0">
                <a:cs typeface="Calibri"/>
              </a:rPr>
              <a:t>-made </a:t>
            </a:r>
            <a:r>
              <a:rPr lang="ro-RO" sz="1600" dirty="0" err="1">
                <a:cs typeface="Calibri"/>
              </a:rPr>
              <a:t>food</a:t>
            </a:r>
            <a:r>
              <a:rPr lang="ro-RO" sz="1600" dirty="0">
                <a:cs typeface="Calibri"/>
              </a:rPr>
              <a:t>, 29 admit </a:t>
            </a:r>
            <a:r>
              <a:rPr lang="ro-RO" sz="1600" dirty="0" err="1">
                <a:cs typeface="Calibri"/>
              </a:rPr>
              <a:t>they</a:t>
            </a:r>
            <a:r>
              <a:rPr lang="ro-RO" sz="1600" dirty="0">
                <a:cs typeface="Calibri"/>
              </a:rPr>
              <a:t> </a:t>
            </a:r>
            <a:r>
              <a:rPr lang="ro-RO" sz="1600" dirty="0" err="1">
                <a:cs typeface="Calibri"/>
              </a:rPr>
              <a:t>would</a:t>
            </a:r>
            <a:r>
              <a:rPr lang="ro-RO" sz="1600" dirty="0">
                <a:cs typeface="Calibri"/>
              </a:rPr>
              <a:t> </a:t>
            </a:r>
            <a:r>
              <a:rPr lang="ro-RO" sz="1600" dirty="0" err="1">
                <a:cs typeface="Calibri"/>
              </a:rPr>
              <a:t>like</a:t>
            </a:r>
            <a:r>
              <a:rPr lang="ro-RO" sz="1600" dirty="0">
                <a:cs typeface="Calibri"/>
              </a:rPr>
              <a:t> </a:t>
            </a:r>
            <a:r>
              <a:rPr lang="ro-RO" sz="1600" dirty="0" err="1">
                <a:cs typeface="Calibri"/>
              </a:rPr>
              <a:t>to</a:t>
            </a:r>
            <a:r>
              <a:rPr lang="ro-RO" sz="1600" dirty="0">
                <a:cs typeface="Calibri"/>
              </a:rPr>
              <a:t> </a:t>
            </a:r>
            <a:r>
              <a:rPr lang="ro-RO" sz="1600" dirty="0" err="1">
                <a:cs typeface="Calibri"/>
              </a:rPr>
              <a:t>eat</a:t>
            </a:r>
            <a:r>
              <a:rPr lang="ro-RO" sz="1600" dirty="0">
                <a:cs typeface="Calibri"/>
              </a:rPr>
              <a:t> more </a:t>
            </a:r>
            <a:r>
              <a:rPr lang="ro-RO" sz="1600" dirty="0" err="1">
                <a:cs typeface="Calibri"/>
              </a:rPr>
              <a:t>vegetables</a:t>
            </a:r>
            <a:r>
              <a:rPr lang="ro-RO" sz="1600" dirty="0">
                <a:cs typeface="Calibri"/>
              </a:rPr>
              <a:t> </a:t>
            </a:r>
            <a:r>
              <a:rPr lang="ro-RO" sz="1600" dirty="0" err="1">
                <a:cs typeface="Calibri"/>
              </a:rPr>
              <a:t>and</a:t>
            </a:r>
            <a:r>
              <a:rPr lang="ro-RO" sz="1600" dirty="0">
                <a:cs typeface="Calibri"/>
              </a:rPr>
              <a:t> 25 </a:t>
            </a:r>
            <a:r>
              <a:rPr lang="ro-RO" sz="1600" dirty="0" err="1">
                <a:cs typeface="Calibri"/>
              </a:rPr>
              <a:t>students</a:t>
            </a:r>
            <a:r>
              <a:rPr lang="ro-RO" sz="1600" dirty="0">
                <a:cs typeface="Calibri"/>
              </a:rPr>
              <a:t> </a:t>
            </a:r>
            <a:r>
              <a:rPr lang="ro-RO" sz="1600" dirty="0" err="1">
                <a:cs typeface="Calibri"/>
              </a:rPr>
              <a:t>would</a:t>
            </a:r>
            <a:r>
              <a:rPr lang="ro-RO" sz="1600" dirty="0">
                <a:cs typeface="Calibri"/>
              </a:rPr>
              <a:t> </a:t>
            </a:r>
            <a:r>
              <a:rPr lang="ro-RO" sz="1600" dirty="0" err="1">
                <a:cs typeface="Calibri"/>
              </a:rPr>
              <a:t>like</a:t>
            </a:r>
            <a:r>
              <a:rPr lang="ro-RO" sz="1600" dirty="0">
                <a:cs typeface="Calibri"/>
              </a:rPr>
              <a:t> </a:t>
            </a:r>
            <a:r>
              <a:rPr lang="ro-RO" sz="1600" dirty="0" err="1">
                <a:cs typeface="Calibri"/>
              </a:rPr>
              <a:t>to</a:t>
            </a:r>
            <a:r>
              <a:rPr lang="ro-RO" sz="1600" dirty="0">
                <a:cs typeface="Calibri"/>
              </a:rPr>
              <a:t> </a:t>
            </a:r>
            <a:r>
              <a:rPr lang="ro-RO" sz="1600" dirty="0" err="1">
                <a:cs typeface="Calibri"/>
              </a:rPr>
              <a:t>have</a:t>
            </a:r>
            <a:r>
              <a:rPr lang="ro-RO" sz="1600" dirty="0">
                <a:cs typeface="Calibri"/>
              </a:rPr>
              <a:t> breakfast.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1428736"/>
            <a:ext cx="7215238" cy="1938992"/>
          </a:xfrm>
          <a:prstGeom prst="rect">
            <a:avLst/>
          </a:prstGeom>
        </p:spPr>
        <p:txBody>
          <a:bodyPr wrap="square">
            <a:spAutoFit/>
          </a:bodyPr>
          <a:lstStyle/>
          <a:p>
            <a:pPr lvl="0" fontAlgn="base">
              <a:spcBef>
                <a:spcPct val="0"/>
              </a:spcBef>
              <a:spcAft>
                <a:spcPct val="0"/>
              </a:spcAft>
            </a:pPr>
            <a:r>
              <a:rPr lang="en-US" sz="2000" dirty="0" smtClean="0">
                <a:solidFill>
                  <a:srgbClr val="222222"/>
                </a:solidFill>
                <a:latin typeface="Trebuchet MS" pitchFamily="34" charset="0"/>
                <a:cs typeface="Arial" pitchFamily="34" charset="0"/>
              </a:rPr>
              <a:t>"</a:t>
            </a:r>
            <a:r>
              <a:rPr lang="en-US" sz="2000" b="1" dirty="0" smtClean="0">
                <a:solidFill>
                  <a:srgbClr val="222222"/>
                </a:solidFill>
                <a:latin typeface="Trebuchet MS" pitchFamily="34" charset="0"/>
                <a:cs typeface="Arial" pitchFamily="34"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2000" dirty="0" smtClean="0">
              <a:latin typeface="Arial" pitchFamily="34" charset="0"/>
              <a:cs typeface="Arial" pitchFamily="34" charset="0"/>
            </a:endParaRPr>
          </a:p>
          <a:p>
            <a:pPr lvl="0" eaLnBrk="0" fontAlgn="base" hangingPunct="0">
              <a:spcBef>
                <a:spcPct val="0"/>
              </a:spcBef>
              <a:spcAft>
                <a:spcPct val="0"/>
              </a:spcAft>
            </a:pPr>
            <a:r>
              <a:rPr lang="en-GB" sz="2000" dirty="0" smtClean="0">
                <a:solidFill>
                  <a:srgbClr val="000000"/>
                </a:solidFill>
                <a:latin typeface="Times New Roman" pitchFamily="18" charset="0"/>
                <a:cs typeface="Arial" pitchFamily="34" charset="0"/>
              </a:rPr>
              <a:t> </a:t>
            </a:r>
            <a:endParaRPr lang="en-GB"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785786" y="4214818"/>
            <a:ext cx="707236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tabLst/>
            </a:pPr>
            <a:endParaRPr kumimoji="0" lang="ro-RO" sz="16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tabLst/>
            </a:pPr>
            <a:endParaRPr lang="ro-RO" sz="1600" dirty="0" smtClean="0">
              <a:latin typeface="+mj-lt"/>
              <a:ea typeface="Calibri" pitchFamily="34"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tabLst/>
            </a:pPr>
            <a:endParaRPr kumimoji="0" lang="ro-RO" sz="16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tabLst/>
            </a:pPr>
            <a:endParaRPr lang="ro-RO" sz="1600" dirty="0" smtClean="0">
              <a:latin typeface="+mj-lt"/>
              <a:ea typeface="Calibri" pitchFamily="34" charset="0"/>
              <a:cs typeface="Times New Roman" pitchFamily="18" charset="0"/>
            </a:endParaRPr>
          </a:p>
          <a:p>
            <a:pPr indent="228600" algn="just" eaLnBrk="0" fontAlgn="base" hangingPunct="0">
              <a:spcBef>
                <a:spcPct val="0"/>
              </a:spcBef>
              <a:spcAft>
                <a:spcPct val="0"/>
              </a:spcAft>
            </a:pPr>
            <a:r>
              <a:rPr lang="ro-RO" sz="1600" dirty="0" smtClean="0">
                <a:latin typeface="+mj-lt"/>
                <a:cs typeface="Calibri"/>
              </a:rPr>
              <a:t>4 students admit they have only 1 meal during the weekend, 25 students say they have 2 meals, 31 have 3 meals evey day during the weekend and 13 students have more than 3 meals a day.</a:t>
            </a:r>
          </a:p>
          <a:p>
            <a:pPr marL="0" marR="0" lvl="0" indent="228600" algn="l" defTabSz="914400" rtl="0" eaLnBrk="0" fontAlgn="base" latinLnBrk="0" hangingPunct="0">
              <a:lnSpc>
                <a:spcPct val="100000"/>
              </a:lnSpc>
              <a:spcBef>
                <a:spcPct val="0"/>
              </a:spcBef>
              <a:spcAft>
                <a:spcPct val="0"/>
              </a:spcAft>
              <a:buClrTx/>
              <a:buSzTx/>
              <a:tabLst/>
            </a:pPr>
            <a:endParaRPr kumimoji="0" lang="ro-RO" sz="16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mj-lt"/>
              <a:cs typeface="Arial" pitchFamily="34" charset="0"/>
            </a:endParaRPr>
          </a:p>
        </p:txBody>
      </p:sp>
      <p:graphicFrame>
        <p:nvGraphicFramePr>
          <p:cNvPr id="3" name="Table 2"/>
          <p:cNvGraphicFramePr>
            <a:graphicFrameLocks noGrp="1"/>
          </p:cNvGraphicFramePr>
          <p:nvPr>
            <p:extLst>
              <p:ext uri="{D42A27DB-BD31-4B8C-83A1-F6EECF244321}">
                <p14:modId xmlns="" xmlns:p14="http://schemas.microsoft.com/office/powerpoint/2010/main" val="3661892081"/>
              </p:ext>
            </p:extLst>
          </p:nvPr>
        </p:nvGraphicFramePr>
        <p:xfrm>
          <a:off x="857225" y="928670"/>
          <a:ext cx="7527955" cy="3786434"/>
        </p:xfrm>
        <a:graphic>
          <a:graphicData uri="http://schemas.openxmlformats.org/drawingml/2006/table">
            <a:tbl>
              <a:tblPr/>
              <a:tblGrid>
                <a:gridCol w="5641053">
                  <a:extLst>
                    <a:ext uri="{9D8B030D-6E8A-4147-A177-3AD203B41FA5}">
                      <a16:colId xmlns="" xmlns:a16="http://schemas.microsoft.com/office/drawing/2014/main" val="20000"/>
                    </a:ext>
                  </a:extLst>
                </a:gridCol>
                <a:gridCol w="943451">
                  <a:extLst>
                    <a:ext uri="{9D8B030D-6E8A-4147-A177-3AD203B41FA5}">
                      <a16:colId xmlns="" xmlns:a16="http://schemas.microsoft.com/office/drawing/2014/main" val="20001"/>
                    </a:ext>
                  </a:extLst>
                </a:gridCol>
                <a:gridCol w="943451">
                  <a:extLst>
                    <a:ext uri="{9D8B030D-6E8A-4147-A177-3AD203B41FA5}">
                      <a16:colId xmlns="" xmlns:a16="http://schemas.microsoft.com/office/drawing/2014/main" val="20002"/>
                    </a:ext>
                  </a:extLst>
                </a:gridCol>
              </a:tblGrid>
              <a:tr h="1214446">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ro-RO" sz="1400" b="1" i="0" u="none" strike="noStrike" dirty="0" smtClean="0">
                          <a:solidFill>
                            <a:srgbClr val="000000"/>
                          </a:solidFill>
                          <a:latin typeface="+mj-lt"/>
                        </a:rPr>
                        <a:t>  1B)</a:t>
                      </a:r>
                      <a:r>
                        <a:rPr lang="ro-RO" sz="1400" b="1" i="0" u="none" strike="noStrike" baseline="0" dirty="0" smtClean="0">
                          <a:solidFill>
                            <a:srgbClr val="000000"/>
                          </a:solidFill>
                          <a:latin typeface="+mj-lt"/>
                        </a:rPr>
                        <a:t> </a:t>
                      </a:r>
                      <a:r>
                        <a:rPr lang="en-US" sz="1400" b="1" i="0" u="none" strike="noStrike" dirty="0" smtClean="0">
                          <a:solidFill>
                            <a:srgbClr val="000000"/>
                          </a:solidFill>
                          <a:latin typeface="+mj-lt"/>
                        </a:rPr>
                        <a:t>How </a:t>
                      </a:r>
                      <a:r>
                        <a:rPr lang="en-US" sz="1400" b="1" i="0" u="none" strike="noStrike" dirty="0">
                          <a:solidFill>
                            <a:srgbClr val="000000"/>
                          </a:solidFill>
                          <a:latin typeface="+mj-lt"/>
                        </a:rPr>
                        <a:t>many meals do you eat every day at the weekend</a:t>
                      </a:r>
                      <a:r>
                        <a:rPr lang="en-US" sz="1400" b="1" i="0" u="none" strike="noStrike" dirty="0" smtClean="0">
                          <a:solidFill>
                            <a:srgbClr val="000000"/>
                          </a:solidFill>
                          <a:latin typeface="+mj-lt"/>
                        </a:rPr>
                        <a:t>?</a:t>
                      </a:r>
                      <a:r>
                        <a:rPr lang="ro-RO" sz="1400" b="1" i="0" u="none" strike="noStrike" dirty="0" smtClean="0">
                          <a:solidFill>
                            <a:srgbClr val="000000"/>
                          </a:solidFill>
                          <a:latin typeface="+mj-lt"/>
                        </a:rPr>
                        <a:t> </a:t>
                      </a:r>
                      <a:r>
                        <a:rPr lang="en-US" sz="1400" b="1" kern="1200" dirty="0" smtClean="0">
                          <a:solidFill>
                            <a:schemeClr val="tx1"/>
                          </a:solidFill>
                          <a:latin typeface="+mj-lt"/>
                          <a:ea typeface="+mn-ea"/>
                          <a:cs typeface="+mn-cs"/>
                        </a:rPr>
                        <a:t>Take into account the main meals: breakfast, lunch, dinner and supper.</a:t>
                      </a:r>
                      <a:endParaRPr lang="en-GB" sz="1400" b="1" kern="1200" dirty="0" smtClean="0">
                        <a:solidFill>
                          <a:schemeClr val="tx1"/>
                        </a:solidFill>
                        <a:latin typeface="+mj-lt"/>
                        <a:ea typeface="+mn-ea"/>
                        <a:cs typeface="+mn-cs"/>
                      </a:endParaRPr>
                    </a:p>
                    <a:p>
                      <a:pPr algn="l" fontAlgn="b"/>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4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612451">
                <a:tc>
                  <a:txBody>
                    <a:bodyPr/>
                    <a:lstStyle/>
                    <a:p>
                      <a:pPr algn="l" fontAlgn="b"/>
                      <a:r>
                        <a:rPr lang="en-US" sz="1400" b="1" i="0" u="none" strike="noStrike" dirty="0">
                          <a:solidFill>
                            <a:srgbClr val="000000"/>
                          </a:solidFill>
                          <a:latin typeface="Calibri"/>
                        </a:rPr>
                        <a:t>1 meal a day</a:t>
                      </a:r>
                    </a:p>
                  </a:txBody>
                  <a:tcPr marL="9525" marR="9525" marT="9525" marB="0" anchor="b">
                    <a:lnL>
                      <a:noFill/>
                    </a:lnL>
                    <a:lnR>
                      <a:noFill/>
                    </a:lnR>
                    <a:lnT>
                      <a:noFill/>
                    </a:lnT>
                    <a:lnB>
                      <a:noFill/>
                    </a:lnB>
                  </a:tcPr>
                </a:tc>
                <a:tc>
                  <a:txBody>
                    <a:bodyPr/>
                    <a:lstStyle/>
                    <a:p>
                      <a:pPr algn="r" fontAlgn="b"/>
                      <a:r>
                        <a:rPr lang="en-US" sz="1400" b="1"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r" fontAlgn="b"/>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653179">
                <a:tc>
                  <a:txBody>
                    <a:bodyPr/>
                    <a:lstStyle/>
                    <a:p>
                      <a:pPr algn="l" fontAlgn="b"/>
                      <a:r>
                        <a:rPr lang="en-US" sz="1400" b="1" i="0" u="none" strike="noStrike" dirty="0">
                          <a:solidFill>
                            <a:srgbClr val="000000"/>
                          </a:solidFill>
                          <a:latin typeface="Calibri"/>
                        </a:rPr>
                        <a:t>2 meals a day</a:t>
                      </a:r>
                    </a:p>
                  </a:txBody>
                  <a:tcPr marL="9525" marR="9525" marT="9525" marB="0" anchor="b">
                    <a:lnL>
                      <a:noFill/>
                    </a:lnL>
                    <a:lnR>
                      <a:noFill/>
                    </a:lnR>
                    <a:lnT>
                      <a:noFill/>
                    </a:lnT>
                    <a:lnB>
                      <a:noFill/>
                    </a:lnB>
                  </a:tcPr>
                </a:tc>
                <a:tc>
                  <a:txBody>
                    <a:bodyPr/>
                    <a:lstStyle/>
                    <a:p>
                      <a:pPr algn="r" fontAlgn="b"/>
                      <a:r>
                        <a:rPr lang="en-US" sz="1400" b="1" i="0" u="none" strike="noStrike">
                          <a:solidFill>
                            <a:srgbClr val="000000"/>
                          </a:solidFill>
                          <a:latin typeface="Calibri"/>
                        </a:rPr>
                        <a:t>25</a:t>
                      </a:r>
                    </a:p>
                  </a:txBody>
                  <a:tcPr marL="9525" marR="9525" marT="9525" marB="0" anchor="b">
                    <a:lnL>
                      <a:noFill/>
                    </a:lnL>
                    <a:lnR>
                      <a:noFill/>
                    </a:lnR>
                    <a:lnT>
                      <a:noFill/>
                    </a:lnT>
                    <a:lnB>
                      <a:noFill/>
                    </a:lnB>
                  </a:tcPr>
                </a:tc>
                <a:tc>
                  <a:txBody>
                    <a:bodyPr/>
                    <a:lstStyle/>
                    <a:p>
                      <a:pPr algn="r" fontAlgn="b"/>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653179">
                <a:tc>
                  <a:txBody>
                    <a:bodyPr/>
                    <a:lstStyle/>
                    <a:p>
                      <a:pPr algn="l" fontAlgn="b"/>
                      <a:r>
                        <a:rPr lang="en-US" sz="1400" b="1" i="0" u="none" strike="noStrike">
                          <a:solidFill>
                            <a:srgbClr val="000000"/>
                          </a:solidFill>
                          <a:latin typeface="Calibri"/>
                        </a:rPr>
                        <a:t>3 meals a day</a:t>
                      </a:r>
                    </a:p>
                  </a:txBody>
                  <a:tcPr marL="9525" marR="9525" marT="9525" marB="0" anchor="b">
                    <a:lnL>
                      <a:noFill/>
                    </a:lnL>
                    <a:lnR>
                      <a:noFill/>
                    </a:lnR>
                    <a:lnT>
                      <a:noFill/>
                    </a:lnT>
                    <a:lnB>
                      <a:noFill/>
                    </a:lnB>
                  </a:tcPr>
                </a:tc>
                <a:tc>
                  <a:txBody>
                    <a:bodyPr/>
                    <a:lstStyle/>
                    <a:p>
                      <a:pPr algn="r" fontAlgn="b"/>
                      <a:r>
                        <a:rPr lang="en-US" sz="1400" b="1" i="0" u="none" strike="noStrike">
                          <a:solidFill>
                            <a:srgbClr val="000000"/>
                          </a:solidFill>
                          <a:latin typeface="Calibri"/>
                        </a:rPr>
                        <a:t>31</a:t>
                      </a:r>
                    </a:p>
                  </a:txBody>
                  <a:tcPr marL="9525" marR="9525" marT="9525" marB="0" anchor="b">
                    <a:lnL>
                      <a:noFill/>
                    </a:lnL>
                    <a:lnR>
                      <a:noFill/>
                    </a:lnR>
                    <a:lnT>
                      <a:noFill/>
                    </a:lnT>
                    <a:lnB>
                      <a:noFill/>
                    </a:lnB>
                  </a:tcPr>
                </a:tc>
                <a:tc>
                  <a:txBody>
                    <a:bodyPr/>
                    <a:lstStyle/>
                    <a:p>
                      <a:pPr algn="r" fontAlgn="b"/>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653179">
                <a:tc>
                  <a:txBody>
                    <a:bodyPr/>
                    <a:lstStyle/>
                    <a:p>
                      <a:pPr algn="l" fontAlgn="b"/>
                      <a:r>
                        <a:rPr lang="en-US" sz="1400" b="1" i="0" u="none" strike="noStrike" dirty="0">
                          <a:solidFill>
                            <a:srgbClr val="000000"/>
                          </a:solidFill>
                          <a:latin typeface="Calibri"/>
                        </a:rPr>
                        <a:t>more than 3 meals a day</a:t>
                      </a:r>
                    </a:p>
                  </a:txBody>
                  <a:tcPr marL="9525" marR="9525" marT="9525" marB="0" anchor="b">
                    <a:lnL>
                      <a:noFill/>
                    </a:lnL>
                    <a:lnR>
                      <a:noFill/>
                    </a:lnR>
                    <a:lnT>
                      <a:noFill/>
                    </a:lnT>
                    <a:lnB>
                      <a:noFill/>
                    </a:lnB>
                  </a:tcPr>
                </a:tc>
                <a:tc>
                  <a:txBody>
                    <a:bodyPr/>
                    <a:lstStyle/>
                    <a:p>
                      <a:pPr algn="r" fontAlgn="b"/>
                      <a:r>
                        <a:rPr lang="en-US" sz="1400" b="1" i="0" u="none" strike="noStrike">
                          <a:solidFill>
                            <a:srgbClr val="000000"/>
                          </a:solidFill>
                          <a:latin typeface="Calibri"/>
                        </a:rPr>
                        <a:t>13</a:t>
                      </a:r>
                    </a:p>
                  </a:txBody>
                  <a:tcPr marL="9525" marR="9525" marT="9525" marB="0" anchor="b">
                    <a:lnL>
                      <a:noFill/>
                    </a:lnL>
                    <a:lnR>
                      <a:noFill/>
                    </a:lnR>
                    <a:lnT>
                      <a:noFill/>
                    </a:lnT>
                    <a:lnB>
                      <a:noFill/>
                    </a:lnB>
                  </a:tcPr>
                </a:tc>
                <a:tc>
                  <a:txBody>
                    <a:bodyPr/>
                    <a:lstStyle/>
                    <a:p>
                      <a:pPr algn="r" fontAlgn="b"/>
                      <a:endParaRPr lang="en-US" sz="14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1000100" y="500042"/>
          <a:ext cx="7358114" cy="4500594"/>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7507C644-547C-436C-85B4-746768352290}"/>
              </a:ext>
            </a:extLst>
          </p:cNvPr>
          <p:cNvSpPr txBox="1"/>
          <p:nvPr/>
        </p:nvSpPr>
        <p:spPr>
          <a:xfrm>
            <a:off x="38100" y="5352178"/>
            <a:ext cx="8751733" cy="10772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At </a:t>
            </a:r>
            <a:r>
              <a:rPr lang="ro-RO" sz="1600" dirty="0" err="1">
                <a:cs typeface="Calibri"/>
              </a:rPr>
              <a:t>this</a:t>
            </a:r>
            <a:r>
              <a:rPr lang="ro-RO" sz="1600" dirty="0">
                <a:cs typeface="Calibri"/>
              </a:rPr>
              <a:t> </a:t>
            </a:r>
            <a:r>
              <a:rPr lang="ro-RO" sz="1600" dirty="0" err="1">
                <a:cs typeface="Calibri"/>
              </a:rPr>
              <a:t>question</a:t>
            </a:r>
            <a:r>
              <a:rPr lang="ro-RO" sz="1600" dirty="0">
                <a:cs typeface="Calibri"/>
              </a:rPr>
              <a:t> 34 consider </a:t>
            </a:r>
            <a:r>
              <a:rPr lang="ro-RO" sz="1600" dirty="0" err="1">
                <a:cs typeface="Calibri"/>
              </a:rPr>
              <a:t>that</a:t>
            </a:r>
            <a:r>
              <a:rPr lang="ro-RO" sz="1600" dirty="0">
                <a:cs typeface="Calibri"/>
              </a:rPr>
              <a:t> breakfast </a:t>
            </a:r>
            <a:r>
              <a:rPr lang="ro-RO" sz="1600" dirty="0" err="1">
                <a:cs typeface="Calibri"/>
              </a:rPr>
              <a:t>is</a:t>
            </a:r>
            <a:r>
              <a:rPr lang="ro-RO" sz="1600" dirty="0">
                <a:cs typeface="Calibri"/>
              </a:rPr>
              <a:t> </a:t>
            </a:r>
            <a:r>
              <a:rPr lang="ro-RO" sz="1600" dirty="0" err="1">
                <a:cs typeface="Calibri"/>
              </a:rPr>
              <a:t>the</a:t>
            </a:r>
            <a:r>
              <a:rPr lang="ro-RO" sz="1600" dirty="0">
                <a:cs typeface="Calibri"/>
              </a:rPr>
              <a:t> </a:t>
            </a:r>
            <a:r>
              <a:rPr lang="ro-RO" sz="1600" dirty="0" err="1">
                <a:cs typeface="Calibri"/>
              </a:rPr>
              <a:t>most</a:t>
            </a:r>
            <a:r>
              <a:rPr lang="ro-RO" sz="1600" dirty="0">
                <a:cs typeface="Calibri"/>
              </a:rPr>
              <a:t> important </a:t>
            </a:r>
            <a:r>
              <a:rPr lang="ro-RO" sz="1600" dirty="0" err="1">
                <a:cs typeface="Calibri"/>
              </a:rPr>
              <a:t>meal</a:t>
            </a:r>
            <a:r>
              <a:rPr lang="ro-RO" sz="1600" dirty="0">
                <a:cs typeface="Calibri"/>
              </a:rPr>
              <a:t> of </a:t>
            </a:r>
            <a:r>
              <a:rPr lang="ro-RO" sz="1600" dirty="0" err="1">
                <a:cs typeface="Calibri"/>
              </a:rPr>
              <a:t>the</a:t>
            </a:r>
            <a:r>
              <a:rPr lang="ro-RO" sz="1600" dirty="0">
                <a:cs typeface="Calibri"/>
              </a:rPr>
              <a:t> </a:t>
            </a:r>
            <a:r>
              <a:rPr lang="ro-RO" sz="1600" dirty="0" err="1">
                <a:cs typeface="Calibri"/>
              </a:rPr>
              <a:t>day</a:t>
            </a:r>
            <a:r>
              <a:rPr lang="ro-RO" sz="1600" dirty="0">
                <a:cs typeface="Calibri"/>
              </a:rPr>
              <a:t>, 3 </a:t>
            </a:r>
            <a:r>
              <a:rPr lang="ro-RO" sz="1600" dirty="0" err="1">
                <a:cs typeface="Calibri"/>
              </a:rPr>
              <a:t>say</a:t>
            </a:r>
            <a:r>
              <a:rPr lang="ro-RO" sz="1600" dirty="0">
                <a:cs typeface="Calibri"/>
              </a:rPr>
              <a:t> </a:t>
            </a:r>
            <a:r>
              <a:rPr lang="ro-RO" sz="1600" dirty="0" err="1">
                <a:cs typeface="Calibri"/>
              </a:rPr>
              <a:t>that</a:t>
            </a:r>
            <a:r>
              <a:rPr lang="ro-RO" sz="1600" dirty="0">
                <a:cs typeface="Calibri"/>
              </a:rPr>
              <a:t> </a:t>
            </a:r>
            <a:r>
              <a:rPr lang="ro-RO" sz="1600" dirty="0" err="1">
                <a:cs typeface="Calibri"/>
              </a:rPr>
              <a:t>they</a:t>
            </a:r>
            <a:r>
              <a:rPr lang="ro-RO" sz="1600" dirty="0">
                <a:cs typeface="Calibri"/>
              </a:rPr>
              <a:t> </a:t>
            </a:r>
            <a:r>
              <a:rPr lang="ro-RO" sz="1600" dirty="0" err="1">
                <a:cs typeface="Calibri"/>
              </a:rPr>
              <a:t>have</a:t>
            </a:r>
            <a:r>
              <a:rPr lang="ro-RO" sz="1600" dirty="0">
                <a:cs typeface="Calibri"/>
              </a:rPr>
              <a:t> breakfast </a:t>
            </a:r>
            <a:r>
              <a:rPr lang="ro-RO" sz="1600" dirty="0" err="1">
                <a:cs typeface="Calibri"/>
              </a:rPr>
              <a:t>and</a:t>
            </a:r>
            <a:r>
              <a:rPr lang="ro-RO" sz="1600" dirty="0">
                <a:cs typeface="Calibri"/>
              </a:rPr>
              <a:t> </a:t>
            </a:r>
            <a:r>
              <a:rPr lang="ro-RO" sz="1600" dirty="0" err="1">
                <a:cs typeface="Calibri"/>
              </a:rPr>
              <a:t>dinner</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 5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have</a:t>
            </a:r>
            <a:r>
              <a:rPr lang="ro-RO" sz="1600" dirty="0">
                <a:cs typeface="Calibri"/>
              </a:rPr>
              <a:t> breakfast </a:t>
            </a:r>
            <a:r>
              <a:rPr lang="ro-RO" sz="1600" dirty="0" err="1">
                <a:cs typeface="Calibri"/>
              </a:rPr>
              <a:t>and</a:t>
            </a:r>
            <a:r>
              <a:rPr lang="ro-RO" sz="1600" dirty="0">
                <a:cs typeface="Calibri"/>
              </a:rPr>
              <a:t> </a:t>
            </a:r>
            <a:r>
              <a:rPr lang="ro-RO" sz="1600" dirty="0" err="1">
                <a:cs typeface="Calibri"/>
              </a:rPr>
              <a:t>lunch</a:t>
            </a:r>
            <a:r>
              <a:rPr lang="ro-RO" sz="1600" dirty="0">
                <a:cs typeface="Calibri"/>
              </a:rPr>
              <a:t>, 2 </a:t>
            </a:r>
            <a:r>
              <a:rPr lang="ro-RO" sz="1600" dirty="0" err="1">
                <a:cs typeface="Calibri"/>
              </a:rPr>
              <a:t>students</a:t>
            </a:r>
            <a:r>
              <a:rPr lang="ro-RO" sz="1600" dirty="0">
                <a:cs typeface="Calibri"/>
              </a:rPr>
              <a:t> </a:t>
            </a:r>
            <a:r>
              <a:rPr lang="ro-RO" sz="1600" dirty="0" err="1">
                <a:cs typeface="Calibri"/>
              </a:rPr>
              <a:t>have</a:t>
            </a:r>
            <a:r>
              <a:rPr lang="ro-RO" sz="1600" dirty="0">
                <a:cs typeface="Calibri"/>
              </a:rPr>
              <a:t> </a:t>
            </a:r>
            <a:r>
              <a:rPr lang="ro-RO" sz="1600" dirty="0" err="1">
                <a:cs typeface="Calibri"/>
              </a:rPr>
              <a:t>all</a:t>
            </a:r>
            <a:r>
              <a:rPr lang="ro-RO" sz="1600" dirty="0">
                <a:cs typeface="Calibri"/>
              </a:rPr>
              <a:t> 3 </a:t>
            </a:r>
            <a:r>
              <a:rPr lang="ro-RO" sz="1600" dirty="0" err="1">
                <a:cs typeface="Calibri"/>
              </a:rPr>
              <a:t>meals</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 5 </a:t>
            </a:r>
            <a:r>
              <a:rPr lang="ro-RO" sz="1600" dirty="0" err="1">
                <a:cs typeface="Calibri"/>
              </a:rPr>
              <a:t>say</a:t>
            </a:r>
            <a:r>
              <a:rPr lang="ro-RO" sz="1600" dirty="0">
                <a:cs typeface="Calibri"/>
              </a:rPr>
              <a:t> </a:t>
            </a:r>
            <a:r>
              <a:rPr lang="ro-RO" sz="1600" dirty="0" err="1">
                <a:cs typeface="Calibri"/>
              </a:rPr>
              <a:t>that</a:t>
            </a:r>
            <a:r>
              <a:rPr lang="ro-RO" sz="1600" dirty="0">
                <a:cs typeface="Calibri"/>
              </a:rPr>
              <a:t> </a:t>
            </a:r>
            <a:r>
              <a:rPr lang="ro-RO" sz="1600" dirty="0" err="1">
                <a:cs typeface="Calibri"/>
              </a:rPr>
              <a:t>dinner</a:t>
            </a:r>
            <a:r>
              <a:rPr lang="ro-RO" sz="1600" dirty="0">
                <a:cs typeface="Calibri"/>
              </a:rPr>
              <a:t> </a:t>
            </a:r>
            <a:r>
              <a:rPr lang="ro-RO" sz="1600" dirty="0" err="1">
                <a:cs typeface="Calibri"/>
              </a:rPr>
              <a:t>is</a:t>
            </a:r>
            <a:r>
              <a:rPr lang="ro-RO" sz="1600" dirty="0">
                <a:cs typeface="Calibri"/>
              </a:rPr>
              <a:t> </a:t>
            </a:r>
            <a:r>
              <a:rPr lang="ro-RO" sz="1600" dirty="0" err="1">
                <a:cs typeface="Calibri"/>
              </a:rPr>
              <a:t>the</a:t>
            </a:r>
            <a:r>
              <a:rPr lang="ro-RO" sz="1600" dirty="0">
                <a:cs typeface="Calibri"/>
              </a:rPr>
              <a:t> </a:t>
            </a:r>
            <a:r>
              <a:rPr lang="ro-RO" sz="1600" dirty="0" err="1">
                <a:cs typeface="Calibri"/>
              </a:rPr>
              <a:t>most</a:t>
            </a:r>
            <a:r>
              <a:rPr lang="ro-RO" sz="1600" dirty="0">
                <a:cs typeface="Calibri"/>
              </a:rPr>
              <a:t> important, 17 </a:t>
            </a:r>
            <a:r>
              <a:rPr lang="ro-RO" sz="1600" dirty="0" err="1">
                <a:cs typeface="Calibri"/>
              </a:rPr>
              <a:t>students</a:t>
            </a:r>
            <a:r>
              <a:rPr lang="ro-RO" sz="1600" dirty="0">
                <a:cs typeface="Calibri"/>
              </a:rPr>
              <a:t> </a:t>
            </a:r>
            <a:r>
              <a:rPr lang="ro-RO" sz="1600" dirty="0" err="1">
                <a:cs typeface="Calibri"/>
              </a:rPr>
              <a:t>always</a:t>
            </a:r>
            <a:r>
              <a:rPr lang="ro-RO" sz="1600" dirty="0">
                <a:cs typeface="Calibri"/>
              </a:rPr>
              <a:t> </a:t>
            </a:r>
            <a:r>
              <a:rPr lang="ro-RO" sz="1600" dirty="0" err="1">
                <a:cs typeface="Calibri"/>
              </a:rPr>
              <a:t>have</a:t>
            </a:r>
            <a:r>
              <a:rPr lang="ro-RO" sz="1600" dirty="0">
                <a:cs typeface="Calibri"/>
              </a:rPr>
              <a:t> </a:t>
            </a:r>
            <a:r>
              <a:rPr lang="ro-RO" sz="1600" dirty="0" err="1">
                <a:cs typeface="Calibri"/>
              </a:rPr>
              <a:t>lunch</a:t>
            </a:r>
            <a:r>
              <a:rPr lang="ro-RO" sz="1600" dirty="0">
                <a:cs typeface="Calibri"/>
              </a:rPr>
              <a:t>, 2 </a:t>
            </a:r>
            <a:r>
              <a:rPr lang="ro-RO" sz="1600" dirty="0" err="1">
                <a:cs typeface="Calibri"/>
              </a:rPr>
              <a:t>say</a:t>
            </a:r>
            <a:r>
              <a:rPr lang="ro-RO" sz="1600" dirty="0">
                <a:cs typeface="Calibri"/>
              </a:rPr>
              <a:t> </a:t>
            </a:r>
            <a:r>
              <a:rPr lang="ro-RO" sz="1600" dirty="0" err="1">
                <a:cs typeface="Calibri"/>
              </a:rPr>
              <a:t>they</a:t>
            </a:r>
            <a:r>
              <a:rPr lang="ro-RO" sz="1600" dirty="0">
                <a:cs typeface="Calibri"/>
              </a:rPr>
              <a:t> </a:t>
            </a:r>
            <a:r>
              <a:rPr lang="ro-RO" sz="1600" dirty="0" err="1">
                <a:cs typeface="Calibri"/>
              </a:rPr>
              <a:t>have</a:t>
            </a:r>
            <a:r>
              <a:rPr lang="ro-RO" sz="1600" dirty="0">
                <a:cs typeface="Calibri"/>
              </a:rPr>
              <a:t> </a:t>
            </a:r>
            <a:r>
              <a:rPr lang="ro-RO" sz="1600" dirty="0" err="1">
                <a:cs typeface="Calibri"/>
              </a:rPr>
              <a:t>lunch</a:t>
            </a:r>
            <a:r>
              <a:rPr lang="ro-RO" sz="1600" dirty="0">
                <a:cs typeface="Calibri"/>
              </a:rPr>
              <a:t> </a:t>
            </a:r>
            <a:r>
              <a:rPr lang="ro-RO" sz="1600" dirty="0" err="1">
                <a:cs typeface="Calibri"/>
              </a:rPr>
              <a:t>and</a:t>
            </a:r>
            <a:r>
              <a:rPr lang="ro-RO" sz="1600" dirty="0">
                <a:cs typeface="Calibri"/>
              </a:rPr>
              <a:t> </a:t>
            </a:r>
            <a:r>
              <a:rPr lang="ro-RO" sz="1600" dirty="0" err="1">
                <a:cs typeface="Calibri"/>
              </a:rPr>
              <a:t>dinner</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 </a:t>
            </a:r>
            <a:r>
              <a:rPr lang="ro-RO" sz="1600" dirty="0" err="1">
                <a:cs typeface="Calibri"/>
              </a:rPr>
              <a:t>and</a:t>
            </a:r>
            <a:r>
              <a:rPr lang="ro-RO" sz="1600" dirty="0">
                <a:cs typeface="Calibri"/>
              </a:rPr>
              <a:t> 1 student </a:t>
            </a:r>
            <a:r>
              <a:rPr lang="ro-RO" sz="1600" dirty="0" err="1">
                <a:cs typeface="Calibri"/>
              </a:rPr>
              <a:t>chooses</a:t>
            </a:r>
            <a:r>
              <a:rPr lang="ro-RO" sz="1600" dirty="0">
                <a:cs typeface="Calibri"/>
              </a:rPr>
              <a:t> </a:t>
            </a:r>
            <a:r>
              <a:rPr lang="ro-RO" sz="1600" dirty="0" err="1">
                <a:cs typeface="Calibri"/>
              </a:rPr>
              <a:t>to</a:t>
            </a:r>
            <a:r>
              <a:rPr lang="ro-RO" sz="1600" dirty="0">
                <a:cs typeface="Calibri"/>
              </a:rPr>
              <a:t> </a:t>
            </a:r>
            <a:r>
              <a:rPr lang="ro-RO" sz="1600" dirty="0" err="1">
                <a:cs typeface="Calibri"/>
              </a:rPr>
              <a:t>have</a:t>
            </a:r>
            <a:r>
              <a:rPr lang="ro-RO" sz="1600" dirty="0">
                <a:cs typeface="Calibri"/>
              </a:rPr>
              <a:t> </a:t>
            </a:r>
            <a:r>
              <a:rPr lang="ro-RO" sz="1600" dirty="0" err="1">
                <a:cs typeface="Calibri"/>
              </a:rPr>
              <a:t>supper</a:t>
            </a:r>
            <a:r>
              <a:rPr lang="ro-RO" sz="1600" dirty="0">
                <a:cs typeface="Calibri"/>
              </a:rPr>
              <a:t> </a:t>
            </a:r>
            <a:r>
              <a:rPr lang="ro-RO" sz="1600" dirty="0" err="1">
                <a:cs typeface="Calibri"/>
              </a:rPr>
              <a:t>every</a:t>
            </a:r>
            <a:r>
              <a:rPr lang="ro-RO" sz="1600" dirty="0">
                <a:cs typeface="Calibri"/>
              </a:rPr>
              <a:t> </a:t>
            </a:r>
            <a:r>
              <a:rPr lang="ro-RO" sz="1600" dirty="0" err="1">
                <a:cs typeface="Calibri"/>
              </a:rPr>
              <a:t>day</a:t>
            </a:r>
            <a:r>
              <a:rPr lang="ro-RO" sz="1600" dirty="0">
                <a:cs typeface="Calibri"/>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21586714"/>
              </p:ext>
            </p:extLst>
          </p:nvPr>
        </p:nvGraphicFramePr>
        <p:xfrm>
          <a:off x="642910" y="571482"/>
          <a:ext cx="8001055" cy="2786080"/>
        </p:xfrm>
        <a:graphic>
          <a:graphicData uri="http://schemas.openxmlformats.org/drawingml/2006/table">
            <a:tbl>
              <a:tblPr/>
              <a:tblGrid>
                <a:gridCol w="5668401">
                  <a:extLst>
                    <a:ext uri="{9D8B030D-6E8A-4147-A177-3AD203B41FA5}">
                      <a16:colId xmlns="" xmlns:a16="http://schemas.microsoft.com/office/drawing/2014/main" val="20000"/>
                    </a:ext>
                  </a:extLst>
                </a:gridCol>
                <a:gridCol w="1166327">
                  <a:extLst>
                    <a:ext uri="{9D8B030D-6E8A-4147-A177-3AD203B41FA5}">
                      <a16:colId xmlns="" xmlns:a16="http://schemas.microsoft.com/office/drawing/2014/main" val="20001"/>
                    </a:ext>
                  </a:extLst>
                </a:gridCol>
                <a:gridCol w="1166327">
                  <a:extLst>
                    <a:ext uri="{9D8B030D-6E8A-4147-A177-3AD203B41FA5}">
                      <a16:colId xmlns="" xmlns:a16="http://schemas.microsoft.com/office/drawing/2014/main" val="20002"/>
                    </a:ext>
                  </a:extLst>
                </a:gridCol>
              </a:tblGrid>
              <a:tr h="463553">
                <a:tc gridSpan="2">
                  <a:txBody>
                    <a:bodyPr/>
                    <a:lstStyle/>
                    <a:p>
                      <a:pPr algn="l" fontAlgn="b"/>
                      <a:r>
                        <a:rPr lang="ro-RO" sz="1600" b="1" i="0" u="none" strike="noStrike" dirty="0" smtClean="0">
                          <a:solidFill>
                            <a:srgbClr val="000000"/>
                          </a:solidFill>
                          <a:latin typeface="Calibri"/>
                        </a:rPr>
                        <a:t>3A) </a:t>
                      </a:r>
                      <a:r>
                        <a:rPr lang="en-US" sz="1600" b="1" i="0" u="none" strike="noStrike" dirty="0" smtClean="0">
                          <a:solidFill>
                            <a:srgbClr val="000000"/>
                          </a:solidFill>
                          <a:latin typeface="Calibri"/>
                        </a:rPr>
                        <a:t>How </a:t>
                      </a:r>
                      <a:r>
                        <a:rPr lang="en-US" sz="1600" b="1" i="0" u="none" strike="noStrike" dirty="0">
                          <a:solidFill>
                            <a:srgbClr val="000000"/>
                          </a:solidFill>
                          <a:latin typeface="Calibri"/>
                        </a:rPr>
                        <a:t>often do you have hot meals during the week? </a:t>
                      </a:r>
                      <a:r>
                        <a:rPr lang="ro-RO" sz="1600" b="1" i="0" u="none" strike="noStrike" dirty="0" smtClean="0">
                          <a:solidFill>
                            <a:srgbClr val="000000"/>
                          </a:solidFill>
                          <a:latin typeface="Calibri"/>
                        </a:rPr>
                        <a:t> </a:t>
                      </a:r>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463553">
                <a:tc>
                  <a:txBody>
                    <a:bodyPr/>
                    <a:lstStyle/>
                    <a:p>
                      <a:pPr algn="l" fontAlgn="b"/>
                      <a:r>
                        <a:rPr lang="en-US" sz="1600" b="1" i="0" u="none" strike="noStrike" dirty="0">
                          <a:solidFill>
                            <a:srgbClr val="000000"/>
                          </a:solidFill>
                          <a:latin typeface="Calibri"/>
                        </a:rPr>
                        <a:t>more than 3 times a day</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3</a:t>
                      </a: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463553">
                <a:tc>
                  <a:txBody>
                    <a:bodyPr/>
                    <a:lstStyle/>
                    <a:p>
                      <a:pPr algn="l" fontAlgn="b"/>
                      <a:r>
                        <a:rPr lang="en-US" sz="1600" b="1" i="0" u="none" strike="noStrike" dirty="0">
                          <a:solidFill>
                            <a:srgbClr val="000000"/>
                          </a:solidFill>
                          <a:latin typeface="Calibri"/>
                        </a:rPr>
                        <a:t>never</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2</a:t>
                      </a: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463553">
                <a:tc>
                  <a:txBody>
                    <a:bodyPr/>
                    <a:lstStyle/>
                    <a:p>
                      <a:pPr algn="l" fontAlgn="b"/>
                      <a:r>
                        <a:rPr lang="en-US" sz="1600" b="1" i="0" u="none" strike="noStrike" dirty="0">
                          <a:solidFill>
                            <a:srgbClr val="000000"/>
                          </a:solidFill>
                          <a:latin typeface="Calibri"/>
                        </a:rPr>
                        <a:t>once a day</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34</a:t>
                      </a: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463553">
                <a:tc>
                  <a:txBody>
                    <a:bodyPr/>
                    <a:lstStyle/>
                    <a:p>
                      <a:pPr algn="l" fontAlgn="b"/>
                      <a:r>
                        <a:rPr lang="en-US" sz="1600" b="1" i="0" u="none" strike="noStrike">
                          <a:solidFill>
                            <a:srgbClr val="000000"/>
                          </a:solidFill>
                          <a:latin typeface="Calibri"/>
                        </a:rPr>
                        <a:t>three times a day</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7</a:t>
                      </a: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468315">
                <a:tc>
                  <a:txBody>
                    <a:bodyPr/>
                    <a:lstStyle/>
                    <a:p>
                      <a:pPr algn="l" fontAlgn="b"/>
                      <a:r>
                        <a:rPr lang="en-US" sz="1600" b="1" i="0" u="none" strike="noStrike" dirty="0">
                          <a:solidFill>
                            <a:srgbClr val="000000"/>
                          </a:solidFill>
                          <a:latin typeface="Calibri"/>
                        </a:rPr>
                        <a:t>twice a day</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27</a:t>
                      </a:r>
                    </a:p>
                  </a:txBody>
                  <a:tcPr marL="9525" marR="9525" marT="9525" marB="0" anchor="b">
                    <a:lnL>
                      <a:noFill/>
                    </a:lnL>
                    <a:lnR>
                      <a:noFill/>
                    </a:lnR>
                    <a:lnT>
                      <a:noFill/>
                    </a:lnT>
                    <a:lnB>
                      <a:noFill/>
                    </a:lnB>
                  </a:tcPr>
                </a:tc>
                <a:tc>
                  <a:txBody>
                    <a:bodyPr/>
                    <a:lstStyle/>
                    <a:p>
                      <a:pPr algn="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3" name="Rectangle 2"/>
          <p:cNvSpPr/>
          <p:nvPr/>
        </p:nvSpPr>
        <p:spPr>
          <a:xfrm>
            <a:off x="928662" y="3929066"/>
            <a:ext cx="7786742" cy="830997"/>
          </a:xfrm>
          <a:prstGeom prst="rect">
            <a:avLst/>
          </a:prstGeom>
        </p:spPr>
        <p:txBody>
          <a:bodyPr wrap="square">
            <a:spAutoFit/>
          </a:bodyPr>
          <a:lstStyle/>
          <a:p>
            <a:pPr algn="just"/>
            <a:r>
              <a:rPr lang="ro-RO" sz="1600" dirty="0" smtClean="0">
                <a:cs typeface="Calibri"/>
              </a:rPr>
              <a:t>At this question 3 students admit they have hot meals more than 3 times a day, 2 say they don't have hot meals, 34 choose to have 1 hot meal a day, 7 pick to have hot meals 3 times a day and 27 students have hot meals 2 times a day.</a:t>
            </a:r>
            <a:endParaRPr lang="ro-RO" sz="1600" dirty="0">
              <a:cs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806201808"/>
              </p:ext>
            </p:extLst>
          </p:nvPr>
        </p:nvGraphicFramePr>
        <p:xfrm>
          <a:off x="785786" y="785796"/>
          <a:ext cx="7215238" cy="2719404"/>
        </p:xfrm>
        <a:graphic>
          <a:graphicData uri="http://schemas.openxmlformats.org/drawingml/2006/table">
            <a:tbl>
              <a:tblPr/>
              <a:tblGrid>
                <a:gridCol w="5167456">
                  <a:extLst>
                    <a:ext uri="{9D8B030D-6E8A-4147-A177-3AD203B41FA5}">
                      <a16:colId xmlns="" xmlns:a16="http://schemas.microsoft.com/office/drawing/2014/main" val="20000"/>
                    </a:ext>
                  </a:extLst>
                </a:gridCol>
                <a:gridCol w="1023891">
                  <a:extLst>
                    <a:ext uri="{9D8B030D-6E8A-4147-A177-3AD203B41FA5}">
                      <a16:colId xmlns="" xmlns:a16="http://schemas.microsoft.com/office/drawing/2014/main" val="20001"/>
                    </a:ext>
                  </a:extLst>
                </a:gridCol>
                <a:gridCol w="1023891">
                  <a:extLst>
                    <a:ext uri="{9D8B030D-6E8A-4147-A177-3AD203B41FA5}">
                      <a16:colId xmlns="" xmlns:a16="http://schemas.microsoft.com/office/drawing/2014/main" val="20002"/>
                    </a:ext>
                  </a:extLst>
                </a:gridCol>
              </a:tblGrid>
              <a:tr h="453234">
                <a:tc>
                  <a:txBody>
                    <a:bodyPr/>
                    <a:lstStyle/>
                    <a:p>
                      <a:pPr algn="ctr" fontAlgn="b"/>
                      <a:r>
                        <a:rPr lang="ro-RO" sz="1600" b="1" i="0" u="none" strike="noStrike" dirty="0" smtClean="0">
                          <a:solidFill>
                            <a:srgbClr val="000000"/>
                          </a:solidFill>
                          <a:latin typeface="Calibri"/>
                        </a:rPr>
                        <a:t>3B) </a:t>
                      </a:r>
                      <a:r>
                        <a:rPr lang="en-US" sz="1600" b="1" i="0" u="none" strike="noStrike" dirty="0" smtClean="0">
                          <a:solidFill>
                            <a:srgbClr val="000000"/>
                          </a:solidFill>
                          <a:latin typeface="Calibri"/>
                        </a:rPr>
                        <a:t>How </a:t>
                      </a:r>
                      <a:r>
                        <a:rPr lang="en-US" sz="1600" b="1" i="0" u="none" strike="noStrike" dirty="0">
                          <a:solidFill>
                            <a:srgbClr val="000000"/>
                          </a:solidFill>
                          <a:latin typeface="Calibri"/>
                        </a:rPr>
                        <a:t>often do you have hot meals at the weekend? </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453234">
                <a:tc>
                  <a:txBody>
                    <a:bodyPr/>
                    <a:lstStyle/>
                    <a:p>
                      <a:pPr algn="l" fontAlgn="b"/>
                      <a:r>
                        <a:rPr lang="en-US" sz="1600" b="1" i="0" u="none" strike="noStrike" dirty="0">
                          <a:solidFill>
                            <a:srgbClr val="000000"/>
                          </a:solidFill>
                          <a:latin typeface="Calibri"/>
                        </a:rPr>
                        <a:t>more than 3 times a day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453234">
                <a:tc>
                  <a:txBody>
                    <a:bodyPr/>
                    <a:lstStyle/>
                    <a:p>
                      <a:pPr algn="l" fontAlgn="b"/>
                      <a:r>
                        <a:rPr lang="en-US" sz="1600" b="1" i="0" u="none" strike="noStrike" dirty="0">
                          <a:solidFill>
                            <a:srgbClr val="000000"/>
                          </a:solidFill>
                          <a:latin typeface="Calibri"/>
                        </a:rPr>
                        <a:t>never</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453234">
                <a:tc>
                  <a:txBody>
                    <a:bodyPr/>
                    <a:lstStyle/>
                    <a:p>
                      <a:pPr algn="l" fontAlgn="b"/>
                      <a:r>
                        <a:rPr lang="en-US" sz="1600" b="1" i="0" u="none" strike="noStrike" dirty="0">
                          <a:solidFill>
                            <a:srgbClr val="000000"/>
                          </a:solidFill>
                          <a:latin typeface="Calibri"/>
                        </a:rPr>
                        <a:t>once a day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29</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453234">
                <a:tc>
                  <a:txBody>
                    <a:bodyPr/>
                    <a:lstStyle/>
                    <a:p>
                      <a:pPr algn="l" fontAlgn="b"/>
                      <a:r>
                        <a:rPr lang="en-US" sz="1600" b="1" i="0" u="none" strike="noStrike" dirty="0">
                          <a:solidFill>
                            <a:srgbClr val="000000"/>
                          </a:solidFill>
                          <a:latin typeface="Calibri"/>
                        </a:rPr>
                        <a:t>three times a day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11</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453234">
                <a:tc>
                  <a:txBody>
                    <a:bodyPr/>
                    <a:lstStyle/>
                    <a:p>
                      <a:pPr algn="l" fontAlgn="b"/>
                      <a:r>
                        <a:rPr lang="en-US" sz="1600" b="1" i="0" u="none" strike="noStrike" dirty="0">
                          <a:solidFill>
                            <a:srgbClr val="000000"/>
                          </a:solidFill>
                          <a:latin typeface="Calibri"/>
                        </a:rPr>
                        <a:t>twice a day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27</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bl>
          </a:graphicData>
        </a:graphic>
      </p:graphicFrame>
      <p:sp>
        <p:nvSpPr>
          <p:cNvPr id="3" name="Rectangle 2"/>
          <p:cNvSpPr/>
          <p:nvPr/>
        </p:nvSpPr>
        <p:spPr>
          <a:xfrm>
            <a:off x="714348" y="4429132"/>
            <a:ext cx="7500990" cy="1077218"/>
          </a:xfrm>
          <a:prstGeom prst="rect">
            <a:avLst/>
          </a:prstGeom>
        </p:spPr>
        <p:txBody>
          <a:bodyPr wrap="square">
            <a:spAutoFit/>
          </a:bodyPr>
          <a:lstStyle/>
          <a:p>
            <a:pPr algn="ctr"/>
            <a:r>
              <a:rPr lang="ro-RO" sz="1600" dirty="0" smtClean="0">
                <a:cs typeface="Calibri"/>
              </a:rPr>
              <a:t>4 students have hot meals more than 3 times a day during the weekend, 2 say they don't have hot meals during the weekend, 29 admit they have only 1 hot meal, 11 students pick to have 3 hot meals and 27 admit they have hot meals 2 times a day.</a:t>
            </a:r>
          </a:p>
          <a:p>
            <a:pPr algn="ctr"/>
            <a:endParaRPr lang="ro-RO" sz="1600" dirty="0">
              <a:cs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142976" y="428604"/>
          <a:ext cx="7186612" cy="4572032"/>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a:extLst>
              <a:ext uri="{FF2B5EF4-FFF2-40B4-BE49-F238E27FC236}">
                <a16:creationId xmlns="" xmlns:a16="http://schemas.microsoft.com/office/drawing/2014/main" id="{CEE729AF-DF77-4E5B-A30F-7B95E1793CFF}"/>
              </a:ext>
            </a:extLst>
          </p:cNvPr>
          <p:cNvSpPr txBox="1"/>
          <p:nvPr/>
        </p:nvSpPr>
        <p:spPr>
          <a:xfrm>
            <a:off x="428596" y="5500702"/>
            <a:ext cx="8352099"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sz="1600" dirty="0">
                <a:cs typeface="Calibri"/>
              </a:rPr>
              <a:t>3 </a:t>
            </a:r>
            <a:r>
              <a:rPr lang="ro-RO" sz="1600" dirty="0" err="1">
                <a:cs typeface="Calibri"/>
              </a:rPr>
              <a:t>students</a:t>
            </a:r>
            <a:r>
              <a:rPr lang="ro-RO" sz="1600" dirty="0">
                <a:cs typeface="Calibri"/>
              </a:rPr>
              <a:t> admit </a:t>
            </a:r>
            <a:r>
              <a:rPr lang="ro-RO" sz="1600" dirty="0" err="1">
                <a:cs typeface="Calibri"/>
              </a:rPr>
              <a:t>their</a:t>
            </a:r>
            <a:r>
              <a:rPr lang="ro-RO" sz="1600" dirty="0">
                <a:cs typeface="Calibri"/>
              </a:rPr>
              <a:t> </a:t>
            </a:r>
            <a:r>
              <a:rPr lang="ro-RO" sz="1600" dirty="0" err="1">
                <a:cs typeface="Calibri"/>
              </a:rPr>
              <a:t>main</a:t>
            </a:r>
            <a:r>
              <a:rPr lang="ro-RO" sz="1600" dirty="0">
                <a:cs typeface="Calibri"/>
              </a:rPr>
              <a:t> </a:t>
            </a:r>
            <a:r>
              <a:rPr lang="ro-RO" sz="1600" dirty="0" err="1">
                <a:cs typeface="Calibri"/>
              </a:rPr>
              <a:t>meals</a:t>
            </a:r>
            <a:r>
              <a:rPr lang="ro-RO" sz="1600" dirty="0">
                <a:cs typeface="Calibri"/>
              </a:rPr>
              <a:t> are fast </a:t>
            </a:r>
            <a:r>
              <a:rPr lang="ro-RO" sz="1600" dirty="0" err="1">
                <a:cs typeface="Calibri"/>
              </a:rPr>
              <a:t>food</a:t>
            </a:r>
            <a:r>
              <a:rPr lang="ro-RO" sz="1600" dirty="0">
                <a:cs typeface="Calibri"/>
              </a:rPr>
              <a:t>, 61 </a:t>
            </a:r>
            <a:r>
              <a:rPr lang="ro-RO" sz="1600" dirty="0" err="1">
                <a:cs typeface="Calibri"/>
              </a:rPr>
              <a:t>say</a:t>
            </a:r>
            <a:r>
              <a:rPr lang="ro-RO" sz="1600" dirty="0">
                <a:cs typeface="Calibri"/>
              </a:rPr>
              <a:t> </a:t>
            </a:r>
            <a:r>
              <a:rPr lang="ro-RO" sz="1600" dirty="0" err="1">
                <a:cs typeface="Calibri"/>
              </a:rPr>
              <a:t>that</a:t>
            </a:r>
            <a:r>
              <a:rPr lang="ro-RO" sz="1600" dirty="0">
                <a:cs typeface="Calibri"/>
              </a:rPr>
              <a:t> </a:t>
            </a:r>
            <a:r>
              <a:rPr lang="ro-RO" sz="1600" dirty="0" err="1">
                <a:cs typeface="Calibri"/>
              </a:rPr>
              <a:t>they</a:t>
            </a:r>
            <a:r>
              <a:rPr lang="ro-RO" sz="1600" dirty="0">
                <a:cs typeface="Calibri"/>
              </a:rPr>
              <a:t> </a:t>
            </a:r>
            <a:r>
              <a:rPr lang="ro-RO" sz="1600" dirty="0" err="1">
                <a:cs typeface="Calibri"/>
              </a:rPr>
              <a:t>mostly</a:t>
            </a:r>
            <a:r>
              <a:rPr lang="ro-RO" sz="1600" dirty="0">
                <a:cs typeface="Calibri"/>
              </a:rPr>
              <a:t> </a:t>
            </a:r>
            <a:r>
              <a:rPr lang="ro-RO" sz="1600" dirty="0" err="1">
                <a:cs typeface="Calibri"/>
              </a:rPr>
              <a:t>have</a:t>
            </a:r>
            <a:r>
              <a:rPr lang="ro-RO" sz="1600" dirty="0">
                <a:cs typeface="Calibri"/>
              </a:rPr>
              <a:t> </a:t>
            </a:r>
            <a:r>
              <a:rPr lang="ro-RO" sz="1600" dirty="0" err="1">
                <a:cs typeface="Calibri"/>
              </a:rPr>
              <a:t>freshly</a:t>
            </a:r>
            <a:r>
              <a:rPr lang="ro-RO" sz="1600" dirty="0">
                <a:cs typeface="Calibri"/>
              </a:rPr>
              <a:t> </a:t>
            </a:r>
            <a:r>
              <a:rPr lang="ro-RO" sz="1600" dirty="0" err="1">
                <a:cs typeface="Calibri"/>
              </a:rPr>
              <a:t>home-cooked</a:t>
            </a:r>
            <a:r>
              <a:rPr lang="ro-RO" sz="1600" dirty="0">
                <a:cs typeface="Calibri"/>
              </a:rPr>
              <a:t> </a:t>
            </a:r>
            <a:r>
              <a:rPr lang="ro-RO" sz="1600" dirty="0" err="1">
                <a:cs typeface="Calibri"/>
              </a:rPr>
              <a:t>food</a:t>
            </a:r>
            <a:r>
              <a:rPr lang="ro-RO" sz="1600" dirty="0">
                <a:cs typeface="Calibri"/>
              </a:rPr>
              <a:t>, 4 </a:t>
            </a:r>
            <a:r>
              <a:rPr lang="ro-RO" sz="1600" dirty="0" err="1">
                <a:cs typeface="Calibri"/>
              </a:rPr>
              <a:t>choose</a:t>
            </a:r>
            <a:r>
              <a:rPr lang="ro-RO" sz="1600" dirty="0">
                <a:cs typeface="Calibri"/>
              </a:rPr>
              <a:t> </a:t>
            </a:r>
            <a:r>
              <a:rPr lang="ro-RO" sz="1600" dirty="0" err="1">
                <a:cs typeface="Calibri"/>
              </a:rPr>
              <a:t>to</a:t>
            </a:r>
            <a:r>
              <a:rPr lang="ro-RO" sz="1600" dirty="0">
                <a:cs typeface="Calibri"/>
              </a:rPr>
              <a:t> </a:t>
            </a:r>
            <a:r>
              <a:rPr lang="ro-RO" sz="1600" dirty="0" err="1">
                <a:cs typeface="Calibri"/>
              </a:rPr>
              <a:t>have</a:t>
            </a:r>
            <a:r>
              <a:rPr lang="ro-RO" sz="1600" dirty="0">
                <a:cs typeface="Calibri"/>
              </a:rPr>
              <a:t> pre-</a:t>
            </a:r>
            <a:r>
              <a:rPr lang="ro-RO" sz="1600" dirty="0" err="1">
                <a:cs typeface="Calibri"/>
              </a:rPr>
              <a:t>cooked</a:t>
            </a:r>
            <a:r>
              <a:rPr lang="ro-RO" sz="1600" dirty="0">
                <a:cs typeface="Calibri"/>
              </a:rPr>
              <a:t> </a:t>
            </a:r>
            <a:r>
              <a:rPr lang="ro-RO" sz="1600" dirty="0" err="1">
                <a:cs typeface="Calibri"/>
              </a:rPr>
              <a:t>meals</a:t>
            </a:r>
            <a:r>
              <a:rPr lang="ro-RO" sz="1600" dirty="0">
                <a:cs typeface="Calibri"/>
              </a:rPr>
              <a:t> </a:t>
            </a:r>
            <a:r>
              <a:rPr lang="ro-RO" sz="1600" dirty="0" err="1">
                <a:cs typeface="Calibri"/>
              </a:rPr>
              <a:t>and</a:t>
            </a:r>
            <a:r>
              <a:rPr lang="ro-RO" sz="1600" dirty="0">
                <a:cs typeface="Calibri"/>
              </a:rPr>
              <a:t> </a:t>
            </a:r>
            <a:r>
              <a:rPr lang="ro-RO" sz="1600" dirty="0" err="1">
                <a:cs typeface="Calibri"/>
              </a:rPr>
              <a:t>only</a:t>
            </a:r>
            <a:r>
              <a:rPr lang="ro-RO" sz="1600" dirty="0">
                <a:cs typeface="Calibri"/>
              </a:rPr>
              <a:t> 1 student </a:t>
            </a:r>
            <a:r>
              <a:rPr lang="ro-RO" sz="1600" dirty="0" err="1">
                <a:cs typeface="Calibri"/>
              </a:rPr>
              <a:t>usually</a:t>
            </a:r>
            <a:r>
              <a:rPr lang="ro-RO" sz="1600" dirty="0">
                <a:cs typeface="Calibri"/>
              </a:rPr>
              <a:t> </a:t>
            </a:r>
            <a:r>
              <a:rPr lang="ro-RO" sz="1600" dirty="0" err="1">
                <a:cs typeface="Calibri"/>
              </a:rPr>
              <a:t>eats</a:t>
            </a:r>
            <a:r>
              <a:rPr lang="ro-RO" sz="1600" dirty="0">
                <a:cs typeface="Calibri"/>
              </a:rPr>
              <a:t> at a restaurant.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 xmlns:p14="http://schemas.microsoft.com/office/powerpoint/2010/main" val="694471201"/>
              </p:ext>
            </p:extLst>
          </p:nvPr>
        </p:nvGraphicFramePr>
        <p:xfrm>
          <a:off x="719227" y="428604"/>
          <a:ext cx="7924739" cy="4429156"/>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tăText 2">
            <a:extLst>
              <a:ext uri="{FF2B5EF4-FFF2-40B4-BE49-F238E27FC236}">
                <a16:creationId xmlns="" xmlns:a16="http://schemas.microsoft.com/office/drawing/2014/main" id="{DFC4D7E0-DEFD-4B50-9C95-BD4D622B3CEF}"/>
              </a:ext>
            </a:extLst>
          </p:cNvPr>
          <p:cNvSpPr txBox="1"/>
          <p:nvPr/>
        </p:nvSpPr>
        <p:spPr>
          <a:xfrm>
            <a:off x="-71527" y="4857760"/>
            <a:ext cx="9151444"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ro-RO" sz="1600" dirty="0">
                <a:cs typeface="Calibri"/>
              </a:rPr>
              <a:t>At this question 92 say their main meals are sour, 68 choose dairy products as their main meals, 52 eat mostly fast food, 46 students admit they eat a lot of fish, 75 still eat salad as their main meals, 52 admit they eat bologna, 54 eat a lot of bacon, 51 students pick salami as their main meal, 57 admit they eat cereals as their main meals, 86 say their main meals consist of fruits, 63 eat a lot of pasta dishes, 87 choose vegetables, 23 students pick rice dishes as their main meals, 46 admit they consume lots of ham, 54 students say their main meals consist of sausages and 71 pick stake as their main meals.</a:t>
            </a:r>
            <a:endParaRPr lang="ro-RO" sz="1600" dirty="0" err="1">
              <a:cs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707829146"/>
              </p:ext>
            </p:extLst>
          </p:nvPr>
        </p:nvGraphicFramePr>
        <p:xfrm>
          <a:off x="785786" y="790575"/>
          <a:ext cx="7929617" cy="2424099"/>
        </p:xfrm>
        <a:graphic>
          <a:graphicData uri="http://schemas.openxmlformats.org/drawingml/2006/table">
            <a:tbl>
              <a:tblPr/>
              <a:tblGrid>
                <a:gridCol w="6164415">
                  <a:extLst>
                    <a:ext uri="{9D8B030D-6E8A-4147-A177-3AD203B41FA5}">
                      <a16:colId xmlns="" xmlns:a16="http://schemas.microsoft.com/office/drawing/2014/main" val="20000"/>
                    </a:ext>
                  </a:extLst>
                </a:gridCol>
                <a:gridCol w="882601">
                  <a:extLst>
                    <a:ext uri="{9D8B030D-6E8A-4147-A177-3AD203B41FA5}">
                      <a16:colId xmlns="" xmlns:a16="http://schemas.microsoft.com/office/drawing/2014/main" val="20001"/>
                    </a:ext>
                  </a:extLst>
                </a:gridCol>
                <a:gridCol w="882601">
                  <a:extLst>
                    <a:ext uri="{9D8B030D-6E8A-4147-A177-3AD203B41FA5}">
                      <a16:colId xmlns="" xmlns:a16="http://schemas.microsoft.com/office/drawing/2014/main" val="20002"/>
                    </a:ext>
                  </a:extLst>
                </a:gridCol>
              </a:tblGrid>
              <a:tr h="285750">
                <a:tc gridSpan="2">
                  <a:txBody>
                    <a:bodyPr/>
                    <a:lstStyle/>
                    <a:p>
                      <a:pPr algn="ctr" fontAlgn="b"/>
                      <a:r>
                        <a:rPr lang="ro-RO" sz="1600" b="1" i="0" u="none" strike="noStrike" dirty="0" smtClean="0">
                          <a:solidFill>
                            <a:srgbClr val="000000"/>
                          </a:solidFill>
                          <a:latin typeface="Calibri"/>
                        </a:rPr>
                        <a:t>6) </a:t>
                      </a:r>
                      <a:r>
                        <a:rPr lang="en-US" sz="1600" b="1" i="0" u="none" strike="noStrike" dirty="0" smtClean="0">
                          <a:solidFill>
                            <a:srgbClr val="000000"/>
                          </a:solidFill>
                          <a:latin typeface="Calibri"/>
                        </a:rPr>
                        <a:t>When </a:t>
                      </a:r>
                      <a:r>
                        <a:rPr lang="en-US" sz="1600" b="1" i="0" u="none" strike="noStrike" dirty="0">
                          <a:solidFill>
                            <a:srgbClr val="000000"/>
                          </a:solidFill>
                          <a:latin typeface="Calibri"/>
                        </a:rPr>
                        <a:t>you eat at a fast food restaurant, why do you choose to eat there?</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0"/>
                  </a:ext>
                </a:extLst>
              </a:tr>
              <a:tr h="423849">
                <a:tc>
                  <a:txBody>
                    <a:bodyPr/>
                    <a:lstStyle/>
                    <a:p>
                      <a:pPr algn="l" fontAlgn="b"/>
                      <a:r>
                        <a:rPr lang="en-US" sz="1600" b="1" i="0" u="none" strike="noStrike" dirty="0">
                          <a:solidFill>
                            <a:srgbClr val="000000"/>
                          </a:solidFill>
                          <a:latin typeface="Calibri"/>
                        </a:rPr>
                        <a:t>it has a variety of options</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11</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1"/>
                  </a:ext>
                </a:extLst>
              </a:tr>
              <a:tr h="285750">
                <a:tc>
                  <a:txBody>
                    <a:bodyPr/>
                    <a:lstStyle/>
                    <a:p>
                      <a:pPr algn="l" fontAlgn="b"/>
                      <a:r>
                        <a:rPr lang="en-US" sz="1600" b="1" i="0" u="none" strike="noStrike" dirty="0">
                          <a:solidFill>
                            <a:srgbClr val="000000"/>
                          </a:solidFill>
                          <a:latin typeface="Calibri"/>
                        </a:rPr>
                        <a:t>it is a </a:t>
                      </a:r>
                      <a:r>
                        <a:rPr lang="en-US" sz="1600" b="1" i="0" u="none" strike="noStrike" dirty="0" smtClean="0">
                          <a:solidFill>
                            <a:srgbClr val="000000"/>
                          </a:solidFill>
                          <a:latin typeface="Calibri"/>
                        </a:rPr>
                        <a:t>treat</a:t>
                      </a:r>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2"/>
                  </a:ext>
                </a:extLst>
              </a:tr>
              <a:tr h="285750">
                <a:tc>
                  <a:txBody>
                    <a:bodyPr/>
                    <a:lstStyle/>
                    <a:p>
                      <a:pPr algn="l" fontAlgn="b"/>
                      <a:r>
                        <a:rPr lang="en-US" sz="1600" b="1" i="0" u="none" strike="noStrike">
                          <a:solidFill>
                            <a:srgbClr val="000000"/>
                          </a:solidFill>
                          <a:latin typeface="Calibri"/>
                        </a:rPr>
                        <a:t>it is cheap</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8</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3"/>
                  </a:ext>
                </a:extLst>
              </a:tr>
              <a:tr h="285750">
                <a:tc>
                  <a:txBody>
                    <a:bodyPr/>
                    <a:lstStyle/>
                    <a:p>
                      <a:pPr algn="l" fontAlgn="b"/>
                      <a:r>
                        <a:rPr lang="en-US" sz="1600" b="1" i="0" u="none" strike="noStrike" dirty="0">
                          <a:solidFill>
                            <a:srgbClr val="000000"/>
                          </a:solidFill>
                          <a:latin typeface="Calibri"/>
                        </a:rPr>
                        <a:t>it is convenient</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8</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4"/>
                  </a:ext>
                </a:extLst>
              </a:tr>
              <a:tr h="285750">
                <a:tc>
                  <a:txBody>
                    <a:bodyPr/>
                    <a:lstStyle/>
                    <a:p>
                      <a:pPr algn="l" fontAlgn="b"/>
                      <a:r>
                        <a:rPr lang="en-US" sz="1600" b="1" i="0" u="none" strike="noStrike" dirty="0">
                          <a:solidFill>
                            <a:srgbClr val="000000"/>
                          </a:solidFill>
                          <a:latin typeface="Calibri"/>
                        </a:rPr>
                        <a:t>it is fashionable</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5"/>
                  </a:ext>
                </a:extLst>
              </a:tr>
              <a:tr h="285750">
                <a:tc>
                  <a:txBody>
                    <a:bodyPr/>
                    <a:lstStyle/>
                    <a:p>
                      <a:pPr algn="l" fontAlgn="b"/>
                      <a:r>
                        <a:rPr lang="en-US" sz="1600" b="1" i="0" u="none" strike="noStrike">
                          <a:solidFill>
                            <a:srgbClr val="000000"/>
                          </a:solidFill>
                          <a:latin typeface="Calibri"/>
                        </a:rPr>
                        <a:t>it is tasty</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37</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6"/>
                  </a:ext>
                </a:extLst>
              </a:tr>
              <a:tr h="285750">
                <a:tc>
                  <a:txBody>
                    <a:bodyPr/>
                    <a:lstStyle/>
                    <a:p>
                      <a:pPr algn="l" fontAlgn="b"/>
                      <a:r>
                        <a:rPr lang="en-US" sz="1600" b="1" i="0" u="none" strike="noStrike" dirty="0">
                          <a:solidFill>
                            <a:srgbClr val="000000"/>
                          </a:solidFill>
                          <a:latin typeface="Calibri"/>
                        </a:rPr>
                        <a:t>lack of time for my family to cook</a:t>
                      </a: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r" fontAlgn="b"/>
                      <a:endParaRPr lang="en-US" sz="16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 xmlns:a16="http://schemas.microsoft.com/office/drawing/2014/main" val="10007"/>
                  </a:ext>
                </a:extLst>
              </a:tr>
            </a:tbl>
          </a:graphicData>
        </a:graphic>
      </p:graphicFrame>
      <p:sp>
        <p:nvSpPr>
          <p:cNvPr id="3" name="Rectangle 2"/>
          <p:cNvSpPr/>
          <p:nvPr/>
        </p:nvSpPr>
        <p:spPr>
          <a:xfrm>
            <a:off x="857224" y="3571875"/>
            <a:ext cx="7358114" cy="1323439"/>
          </a:xfrm>
          <a:prstGeom prst="rect">
            <a:avLst/>
          </a:prstGeom>
        </p:spPr>
        <p:txBody>
          <a:bodyPr wrap="square">
            <a:spAutoFit/>
          </a:bodyPr>
          <a:lstStyle/>
          <a:p>
            <a:pPr algn="ctr"/>
            <a:r>
              <a:rPr lang="ro-RO" sz="1600" dirty="0" smtClean="0">
                <a:cs typeface="Calibri"/>
              </a:rPr>
              <a:t>11 students say they choose a restaurant because it has a variety of options, 2 admit they pick a restaurant because it is a trea</a:t>
            </a:r>
            <a:r>
              <a:rPr lang="en-GB" sz="1600" dirty="0" smtClean="0">
                <a:cs typeface="Calibri"/>
              </a:rPr>
              <a:t>t</a:t>
            </a:r>
            <a:r>
              <a:rPr lang="ro-RO" sz="1600" dirty="0" smtClean="0">
                <a:cs typeface="Calibri"/>
              </a:rPr>
              <a:t>, 8 students pick it because it's cheap, 8 students go to a restaurant because it's convenient, 3 students eat at a restaurant because it's fashionable, 37 choose to eat at a restaurant because it's tasty and 4 students go at a restaurant because they don't have time to cook. </a:t>
            </a:r>
            <a:endParaRPr lang="ro-RO" sz="1600" dirty="0">
              <a:cs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1151</Words>
  <Application>Microsoft Office PowerPoint</Application>
  <PresentationFormat>On-screen Show (4:3)</PresentationFormat>
  <Paragraphs>247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Mirandolina Matei</cp:lastModifiedBy>
  <cp:revision>59</cp:revision>
  <dcterms:created xsi:type="dcterms:W3CDTF">2018-02-19T14:22:38Z</dcterms:created>
  <dcterms:modified xsi:type="dcterms:W3CDTF">2018-03-01T21:19:28Z</dcterms:modified>
</cp:coreProperties>
</file>