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pl-PL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>
        <p:scale>
          <a:sx n="69" d="100"/>
          <a:sy n="69" d="100"/>
        </p:scale>
        <p:origin x="-2676" y="-85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79B469F-D92F-4855-93ED-F8A4557F519D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659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2E74ACF-9732-4C9B-8A17-824BEE6AF03B}" type="slidenum">
              <a:rPr/>
              <a:pPr lvl="0"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5558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78" marR="0" indent="-215978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May 9, 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9,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9,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9,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fld id="{5611CF4D-9E6C-4C8A-AA5C-A063F85C4CC1}" type="slidenum">
              <a:rPr lang="pl-PL" smtClean="0"/>
              <a:pPr lvl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Podtytuł 1"/>
          <p:cNvSpPr txBox="1">
            <a:spLocks noGrp="1"/>
          </p:cNvSpPr>
          <p:nvPr>
            <p:ph type="subTitle" idx="1"/>
          </p:nvPr>
        </p:nvSpPr>
        <p:spPr>
          <a:xfrm>
            <a:off x="588036" y="1457723"/>
            <a:ext cx="8659257" cy="6134199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indent="-215978" algn="ctr">
              <a:buNone/>
            </a:pPr>
            <a:endParaRPr lang="pl-PL" sz="4900" dirty="0">
              <a:solidFill>
                <a:srgbClr val="00CC00"/>
              </a:solidFill>
              <a:latin typeface="Albany" pitchFamily="34"/>
            </a:endParaRPr>
          </a:p>
          <a:p>
            <a:pPr indent="-215978" algn="ctr">
              <a:buNone/>
            </a:pPr>
            <a:r>
              <a:rPr lang="pl-PL" sz="4900" dirty="0">
                <a:solidFill>
                  <a:schemeClr val="bg1"/>
                </a:solidFill>
                <a:latin typeface="Albany" pitchFamily="34"/>
              </a:rPr>
              <a:t>Sierakowice</a:t>
            </a:r>
          </a:p>
          <a:p>
            <a:pPr indent="-215978" algn="ctr">
              <a:buNone/>
            </a:pPr>
            <a:r>
              <a:rPr lang="pl-PL" sz="4900" dirty="0" err="1" smtClean="0">
                <a:solidFill>
                  <a:schemeClr val="bg1"/>
                </a:solidFill>
                <a:latin typeface="Albany" pitchFamily="34"/>
              </a:rPr>
              <a:t>Autumn</a:t>
            </a:r>
            <a:r>
              <a:rPr lang="pl-PL" sz="4900" dirty="0" smtClean="0">
                <a:solidFill>
                  <a:schemeClr val="bg1"/>
                </a:solidFill>
                <a:latin typeface="Albany" pitchFamily="34"/>
              </a:rPr>
              <a:t> </a:t>
            </a:r>
            <a:r>
              <a:rPr lang="pl-PL" sz="4900" dirty="0">
                <a:solidFill>
                  <a:schemeClr val="bg1"/>
                </a:solidFill>
                <a:latin typeface="Albany" pitchFamily="34"/>
              </a:rPr>
              <a:t>2015</a:t>
            </a:r>
          </a:p>
          <a:p>
            <a:pPr indent="-215978" algn="ctr">
              <a:buNone/>
            </a:pPr>
            <a:r>
              <a:rPr lang="pl-PL" sz="4900" dirty="0" err="1" smtClean="0">
                <a:solidFill>
                  <a:schemeClr val="bg1"/>
                </a:solidFill>
                <a:latin typeface="Albany" pitchFamily="34"/>
              </a:rPr>
              <a:t>Findings</a:t>
            </a:r>
            <a:r>
              <a:rPr lang="pl-PL" sz="4900" dirty="0" smtClean="0">
                <a:solidFill>
                  <a:schemeClr val="bg1"/>
                </a:solidFill>
                <a:latin typeface="Albany" pitchFamily="34"/>
              </a:rPr>
              <a:t> </a:t>
            </a:r>
            <a:r>
              <a:rPr lang="pl-PL" sz="4900" dirty="0" err="1" smtClean="0">
                <a:solidFill>
                  <a:schemeClr val="bg1"/>
                </a:solidFill>
                <a:latin typeface="Albany" pitchFamily="34"/>
              </a:rPr>
              <a:t>after</a:t>
            </a:r>
            <a:r>
              <a:rPr lang="pl-PL" sz="4900" dirty="0" smtClean="0">
                <a:solidFill>
                  <a:schemeClr val="bg1"/>
                </a:solidFill>
                <a:latin typeface="Albany" pitchFamily="34"/>
              </a:rPr>
              <a:t> first data </a:t>
            </a:r>
            <a:r>
              <a:rPr lang="pl-PL" sz="4900" dirty="0" err="1" smtClean="0">
                <a:solidFill>
                  <a:schemeClr val="bg1"/>
                </a:solidFill>
                <a:latin typeface="Albany" pitchFamily="34"/>
              </a:rPr>
              <a:t>gathering</a:t>
            </a:r>
            <a:r>
              <a:rPr lang="pl-PL" sz="4900" dirty="0" smtClean="0">
                <a:solidFill>
                  <a:schemeClr val="bg1"/>
                </a:solidFill>
                <a:latin typeface="Albany" pitchFamily="34"/>
              </a:rPr>
              <a:t>.</a:t>
            </a:r>
            <a:endParaRPr lang="pl-PL" sz="4900" dirty="0">
              <a:solidFill>
                <a:schemeClr val="bg1"/>
              </a:solidFill>
              <a:latin typeface="Albany" pitchFamily="34"/>
            </a:endParaRPr>
          </a:p>
          <a:p>
            <a:pPr indent="-215978" algn="ctr">
              <a:buNone/>
            </a:pPr>
            <a:endParaRPr lang="pl-PL" sz="4900" dirty="0">
              <a:solidFill>
                <a:schemeClr val="bg1"/>
              </a:solidFill>
              <a:latin typeface="Albany" pitchFamily="34"/>
            </a:endParaRPr>
          </a:p>
          <a:p>
            <a:pPr indent="-215978" algn="ctr">
              <a:buNone/>
            </a:pPr>
            <a:endParaRPr lang="pl-PL" sz="4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47824" y="827509"/>
            <a:ext cx="8967465" cy="6073354"/>
          </a:xfrm>
        </p:spPr>
        <p:txBody>
          <a:bodyPr anchor="t">
            <a:no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en-US" sz="3200" b="1" dirty="0" smtClean="0">
                <a:solidFill>
                  <a:srgbClr val="00CC00"/>
                </a:solidFill>
              </a:rPr>
              <a:t>Research problem no. 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950E"/>
                </a:solidFill>
              </a:rPr>
              <a:t>Do the plant species in the center of the city differ from the sp</a:t>
            </a:r>
            <a:r>
              <a:rPr lang="pl-PL" sz="3200" dirty="0" smtClean="0">
                <a:solidFill>
                  <a:srgbClr val="FF950E"/>
                </a:solidFill>
              </a:rPr>
              <a:t>e</a:t>
            </a:r>
            <a:r>
              <a:rPr lang="en-US" sz="3200" dirty="0" smtClean="0">
                <a:solidFill>
                  <a:srgbClr val="FF950E"/>
                </a:solidFill>
              </a:rPr>
              <a:t>c</a:t>
            </a:r>
            <a:r>
              <a:rPr lang="pl-PL" sz="3200" dirty="0" smtClean="0">
                <a:solidFill>
                  <a:srgbClr val="FF950E"/>
                </a:solidFill>
              </a:rPr>
              <a:t>i</a:t>
            </a:r>
            <a:r>
              <a:rPr lang="en-US" sz="3200" dirty="0" err="1" smtClean="0">
                <a:solidFill>
                  <a:srgbClr val="FF950E"/>
                </a:solidFill>
              </a:rPr>
              <a:t>es</a:t>
            </a:r>
            <a:r>
              <a:rPr lang="en-US" sz="3200" dirty="0" smtClean="0">
                <a:solidFill>
                  <a:srgbClr val="FF950E"/>
                </a:solidFill>
              </a:rPr>
              <a:t> found in the suburbs?</a:t>
            </a:r>
            <a:r>
              <a:rPr lang="en-US" sz="3200" b="0" i="0" dirty="0" smtClean="0">
                <a:solidFill>
                  <a:srgbClr val="FF950E"/>
                </a:solidFill>
              </a:rPr>
              <a:t> </a:t>
            </a:r>
            <a:r>
              <a:rPr lang="pl-PL" sz="3200" dirty="0">
                <a:solidFill>
                  <a:srgbClr val="FF950E"/>
                </a:solidFill>
              </a:rPr>
              <a:t/>
            </a:r>
            <a:br>
              <a:rPr lang="pl-PL" sz="3200" dirty="0">
                <a:solidFill>
                  <a:srgbClr val="FF950E"/>
                </a:solidFill>
              </a:rPr>
            </a:br>
            <a:r>
              <a:rPr lang="pl-PL" sz="3200" dirty="0"/>
              <a:t/>
            </a:r>
            <a:br>
              <a:rPr lang="pl-PL" sz="3200" dirty="0"/>
            </a:br>
            <a:r>
              <a:rPr lang="en-US" sz="3200" b="1" dirty="0" smtClean="0">
                <a:solidFill>
                  <a:srgbClr val="00CC00"/>
                </a:solidFill>
              </a:rPr>
              <a:t>Hypothesis no. I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en-US" sz="3200" dirty="0" smtClean="0">
                <a:solidFill>
                  <a:srgbClr val="FF950E"/>
                </a:solidFill>
              </a:rPr>
              <a:t>There are different species of plants living in the suburbs than in the city center.</a:t>
            </a:r>
            <a:r>
              <a:rPr lang="en-US" sz="3200" b="0" i="0" dirty="0" smtClean="0">
                <a:solidFill>
                  <a:srgbClr val="FF950E"/>
                </a:solidFill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00CC00"/>
                </a:solidFill>
              </a:rPr>
              <a:t>Conclusion no.</a:t>
            </a:r>
            <a:r>
              <a:rPr lang="en-US" sz="3200" b="1" dirty="0" smtClean="0">
                <a:solidFill>
                  <a:srgbClr val="00CC00"/>
                </a:solidFill>
              </a:rPr>
              <a:t> I</a:t>
            </a:r>
            <a:r>
              <a:rPr lang="en-US" sz="3200" dirty="0" smtClean="0">
                <a:solidFill>
                  <a:srgbClr val="FF950E"/>
                </a:solidFill>
              </a:rPr>
              <a:t/>
            </a:r>
            <a:br>
              <a:rPr lang="en-US" sz="3200" dirty="0" smtClean="0">
                <a:solidFill>
                  <a:srgbClr val="FF950E"/>
                </a:solidFill>
              </a:rPr>
            </a:br>
            <a:r>
              <a:rPr lang="en-US" sz="3200" b="0" i="0" dirty="0" smtClean="0">
                <a:solidFill>
                  <a:srgbClr val="FF950E"/>
                </a:solidFill>
              </a:rPr>
              <a:t>8 plant species both live in the suburbs and the city center. </a:t>
            </a:r>
            <a:r>
              <a:rPr lang="en-US" sz="3200" dirty="0" smtClean="0">
                <a:solidFill>
                  <a:srgbClr val="FF950E"/>
                </a:solidFill>
              </a:rPr>
              <a:t>There is very marginal difference in species between both areas</a:t>
            </a:r>
            <a:r>
              <a:rPr lang="en-US" sz="3200" b="0" i="0" dirty="0" smtClean="0">
                <a:solidFill>
                  <a:srgbClr val="FF950E"/>
                </a:solidFill>
              </a:rPr>
              <a:t>.</a:t>
            </a:r>
            <a:r>
              <a:rPr lang="en-US" sz="3200" b="0" i="0" dirty="0" smtClean="0"/>
              <a:t/>
            </a:r>
            <a:br>
              <a:rPr lang="en-US" sz="3200" b="0" i="0" dirty="0" smtClean="0"/>
            </a:br>
            <a:endParaRPr lang="en-US" sz="3200" b="0" i="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92121" y="4320000"/>
            <a:ext cx="4547880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>
          <a:xfrm>
            <a:off x="1473200" y="282575"/>
            <a:ext cx="8607425" cy="1262063"/>
          </a:xfrm>
        </p:spPr>
        <p:txBody>
          <a:bodyPr>
            <a:norm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4000" b="1" i="1" dirty="0" smtClean="0">
                <a:solidFill>
                  <a:srgbClr val="00CC00"/>
                </a:solidFill>
              </a:rPr>
              <a:t>Examples of the same species</a:t>
            </a:r>
            <a:endParaRPr lang="en-US" sz="4000" b="1" i="1" dirty="0">
              <a:solidFill>
                <a:srgbClr val="00CC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752280" y="2004069"/>
            <a:ext cx="3410525" cy="255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4821121" y="4320000"/>
            <a:ext cx="3527616" cy="264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576000" y="1619597"/>
            <a:ext cx="4245121" cy="2940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215776" y="251445"/>
            <a:ext cx="9864849" cy="6649418"/>
          </a:xfrm>
        </p:spPr>
        <p:txBody>
          <a:bodyPr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5978">
              <a:buNone/>
            </a:pPr>
            <a:endParaRPr lang="pl-PL" b="1" i="1" dirty="0" smtClean="0">
              <a:solidFill>
                <a:srgbClr val="00CC00"/>
              </a:solidFill>
              <a:latin typeface="Albany" pitchFamily="34"/>
            </a:endParaRPr>
          </a:p>
          <a:p>
            <a:pPr marL="0" indent="-215978">
              <a:buNone/>
            </a:pPr>
            <a:r>
              <a:rPr lang="en-US" sz="4000" b="1" i="1" dirty="0" smtClean="0">
                <a:solidFill>
                  <a:srgbClr val="00CC00"/>
                </a:solidFill>
                <a:latin typeface="Albany" pitchFamily="34"/>
              </a:rPr>
              <a:t>Different species</a:t>
            </a:r>
            <a:endParaRPr lang="en-US" sz="4000" b="1" i="1" dirty="0">
              <a:solidFill>
                <a:srgbClr val="00CC00"/>
              </a:solidFill>
              <a:latin typeface="Albany" pitchFamily="34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079889" y="1532371"/>
            <a:ext cx="3816112" cy="286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954321" y="1097640"/>
            <a:ext cx="4394879" cy="32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76000" y="3957480"/>
            <a:ext cx="4335480" cy="288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4896001" y="4105439"/>
            <a:ext cx="4031999" cy="302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287784" y="899517"/>
            <a:ext cx="9505056" cy="6408712"/>
          </a:xfrm>
        </p:spPr>
        <p:txBody>
          <a:bodyPr anchor="t">
            <a:normAutofit fontScale="85000" lnSpcReduction="2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5978" algn="ctr">
              <a:buNone/>
            </a:pPr>
            <a:r>
              <a:rPr lang="en-US" sz="3500" b="1" i="1" dirty="0" smtClean="0">
                <a:solidFill>
                  <a:srgbClr val="00CC00"/>
                </a:solidFill>
                <a:latin typeface="Albany" pitchFamily="34"/>
              </a:rPr>
              <a:t>Research Problem no.</a:t>
            </a:r>
            <a:r>
              <a:rPr lang="en-US" sz="3500" b="1" i="1" dirty="0" smtClean="0">
                <a:solidFill>
                  <a:srgbClr val="00CC00"/>
                </a:solidFill>
                <a:latin typeface="Albany" pitchFamily="34"/>
              </a:rPr>
              <a:t> II</a:t>
            </a:r>
          </a:p>
          <a:p>
            <a:pPr marL="0" indent="-215978" algn="ctr">
              <a:buNone/>
            </a:pPr>
            <a:r>
              <a:rPr lang="en-US" sz="3500" dirty="0" smtClean="0">
                <a:solidFill>
                  <a:srgbClr val="FF950E"/>
                </a:solidFill>
                <a:latin typeface="Albany" pitchFamily="34"/>
              </a:rPr>
              <a:t>Do the green areas surrounding the research area influence the kinds of species living there?</a:t>
            </a:r>
            <a:r>
              <a:rPr lang="en-US" sz="3500" dirty="0" smtClean="0">
                <a:solidFill>
                  <a:srgbClr val="FF950E"/>
                </a:solidFill>
                <a:latin typeface="Albany" pitchFamily="34"/>
              </a:rPr>
              <a:t> </a:t>
            </a:r>
            <a:endParaRPr lang="en-US" sz="3500" b="1" i="1" dirty="0" smtClean="0">
              <a:solidFill>
                <a:srgbClr val="FF950E"/>
              </a:solidFill>
              <a:latin typeface="Albany" pitchFamily="34"/>
            </a:endParaRPr>
          </a:p>
          <a:p>
            <a:pPr marL="0" indent="-215978" algn="ctr">
              <a:buNone/>
            </a:pPr>
            <a:r>
              <a:rPr lang="en-US" sz="3500" b="1" i="1" dirty="0" smtClean="0">
                <a:solidFill>
                  <a:srgbClr val="00CC00"/>
                </a:solidFill>
                <a:latin typeface="Albany" pitchFamily="34"/>
              </a:rPr>
              <a:t>H</a:t>
            </a:r>
            <a:r>
              <a:rPr lang="en-US" sz="3500" b="1" i="1" dirty="0" smtClean="0">
                <a:solidFill>
                  <a:srgbClr val="00CC00"/>
                </a:solidFill>
                <a:latin typeface="Albany" pitchFamily="34"/>
              </a:rPr>
              <a:t>ypothesis no. II</a:t>
            </a:r>
          </a:p>
          <a:p>
            <a:pPr marL="0" indent="-215978" algn="ctr">
              <a:buNone/>
            </a:pPr>
            <a:r>
              <a:rPr lang="en-US" sz="3500" dirty="0" smtClean="0">
                <a:solidFill>
                  <a:srgbClr val="FF950E"/>
                </a:solidFill>
                <a:latin typeface="Albany" pitchFamily="34"/>
              </a:rPr>
              <a:t>Green areas that surround the research area have a significant impact on the variety of plant species in</a:t>
            </a:r>
            <a:r>
              <a:rPr lang="pl-PL" sz="3500" dirty="0" smtClean="0">
                <a:solidFill>
                  <a:srgbClr val="FF950E"/>
                </a:solidFill>
                <a:latin typeface="Albany" pitchFamily="34"/>
              </a:rPr>
              <a:t> </a:t>
            </a:r>
            <a:r>
              <a:rPr lang="pl-PL" sz="3500" dirty="0" err="1" smtClean="0">
                <a:solidFill>
                  <a:srgbClr val="FF950E"/>
                </a:solidFill>
                <a:latin typeface="Albany" pitchFamily="34"/>
              </a:rPr>
              <a:t>the</a:t>
            </a:r>
            <a:r>
              <a:rPr lang="en-US" sz="3500" dirty="0" smtClean="0">
                <a:solidFill>
                  <a:srgbClr val="FF950E"/>
                </a:solidFill>
                <a:latin typeface="Albany" pitchFamily="34"/>
              </a:rPr>
              <a:t> urban areas. </a:t>
            </a:r>
          </a:p>
          <a:p>
            <a:pPr marL="0" indent="-215978">
              <a:buNone/>
            </a:pPr>
            <a:endParaRPr lang="en-US" sz="3500" dirty="0" smtClean="0">
              <a:solidFill>
                <a:srgbClr val="00CC00"/>
              </a:solidFill>
            </a:endParaRPr>
          </a:p>
          <a:p>
            <a:pPr marL="0" indent="-215978" algn="ctr">
              <a:buNone/>
            </a:pPr>
            <a:r>
              <a:rPr lang="en-US" sz="3500" dirty="0" smtClean="0">
                <a:solidFill>
                  <a:srgbClr val="00CC00"/>
                </a:solidFill>
                <a:latin typeface="Albany" pitchFamily="34"/>
              </a:rPr>
              <a:t>Our research made in autumn do no allow us</a:t>
            </a:r>
            <a:r>
              <a:rPr lang="pl-PL" sz="3500" dirty="0" smtClean="0">
                <a:solidFill>
                  <a:srgbClr val="00CC00"/>
                </a:solidFill>
                <a:latin typeface="Albany" pitchFamily="34"/>
              </a:rPr>
              <a:t> to </a:t>
            </a:r>
            <a:r>
              <a:rPr lang="en-US" sz="3500" dirty="0" smtClean="0">
                <a:solidFill>
                  <a:srgbClr val="00CC00"/>
                </a:solidFill>
                <a:latin typeface="Albany" pitchFamily="34"/>
              </a:rPr>
              <a:t> precisely </a:t>
            </a:r>
            <a:r>
              <a:rPr lang="en-US" sz="3500" dirty="0" smtClean="0">
                <a:solidFill>
                  <a:srgbClr val="00CC00"/>
                </a:solidFill>
                <a:latin typeface="Albany" pitchFamily="34"/>
              </a:rPr>
              <a:t>answer this question but we strongly believe this hypothesis to be true. </a:t>
            </a:r>
            <a:endParaRPr lang="en-US" sz="3500" dirty="0" smtClean="0">
              <a:solidFill>
                <a:srgbClr val="00CC00"/>
              </a:solidFill>
              <a:latin typeface="Albany" pitchFamily="34"/>
            </a:endParaRPr>
          </a:p>
          <a:p>
            <a:pPr marL="0" indent="-215978" algn="ctr">
              <a:buNone/>
            </a:pPr>
            <a:r>
              <a:rPr lang="en-US" sz="3500" dirty="0" smtClean="0">
                <a:solidFill>
                  <a:srgbClr val="00CC00"/>
                </a:solidFill>
                <a:latin typeface="Albany" pitchFamily="34"/>
              </a:rPr>
              <a:t>During our next data gathering we will closely monitor the surroundin</a:t>
            </a:r>
            <a:r>
              <a:rPr lang="en-US" sz="3500" dirty="0" smtClean="0">
                <a:solidFill>
                  <a:srgbClr val="00CC00"/>
                </a:solidFill>
                <a:latin typeface="Albany" pitchFamily="34"/>
              </a:rPr>
              <a:t>g areas to prove or disprove this hypothesis.</a:t>
            </a:r>
            <a:endParaRPr lang="en-US" sz="3500" dirty="0" smtClean="0">
              <a:solidFill>
                <a:srgbClr val="00CC00"/>
              </a:solidFill>
              <a:latin typeface="Albany" pitchFamily="34"/>
            </a:endParaRPr>
          </a:p>
          <a:p>
            <a:pPr marL="0" indent="-215978" algn="ctr">
              <a:buNone/>
            </a:pPr>
            <a:endParaRPr lang="pl-PL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503808" y="282575"/>
            <a:ext cx="9576817" cy="6618288"/>
          </a:xfrm>
        </p:spPr>
        <p:txBody>
          <a:bodyPr anchor="t">
            <a:normAutofit fontScale="925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indent="-215978">
              <a:buNone/>
            </a:pPr>
            <a:endParaRPr lang="pl-PL" b="1" i="1" dirty="0" smtClean="0">
              <a:solidFill>
                <a:srgbClr val="00FF00"/>
              </a:solidFill>
              <a:latin typeface="Albany" pitchFamily="34"/>
            </a:endParaRPr>
          </a:p>
          <a:p>
            <a:pPr marL="0" indent="-215978" algn="ctr">
              <a:buNone/>
            </a:pPr>
            <a:r>
              <a:rPr lang="en-US" b="1" i="1" dirty="0" smtClean="0">
                <a:solidFill>
                  <a:srgbClr val="00FF00"/>
                </a:solidFill>
                <a:latin typeface="Albany" pitchFamily="34"/>
              </a:rPr>
              <a:t>Research problem no.</a:t>
            </a:r>
            <a:r>
              <a:rPr lang="en-US" b="1" i="1" dirty="0" smtClean="0">
                <a:solidFill>
                  <a:srgbClr val="00FF00"/>
                </a:solidFill>
                <a:latin typeface="Albany" pitchFamily="34"/>
              </a:rPr>
              <a:t> III</a:t>
            </a:r>
          </a:p>
          <a:p>
            <a:pPr marL="0" indent="-215978" algn="ctr">
              <a:buNone/>
            </a:pPr>
            <a:r>
              <a:rPr lang="en-US" dirty="0" smtClean="0">
                <a:solidFill>
                  <a:srgbClr val="FF9900"/>
                </a:solidFill>
                <a:latin typeface="Albany" pitchFamily="34"/>
              </a:rPr>
              <a:t>Which species</a:t>
            </a:r>
            <a:r>
              <a:rPr lang="en-US" dirty="0" smtClean="0">
                <a:solidFill>
                  <a:srgbClr val="FF9900"/>
                </a:solidFill>
                <a:latin typeface="Albany" pitchFamily="34"/>
              </a:rPr>
              <a:t> </a:t>
            </a:r>
            <a:r>
              <a:rPr lang="en-US" dirty="0" err="1" smtClean="0">
                <a:solidFill>
                  <a:srgbClr val="FF9900"/>
                </a:solidFill>
                <a:latin typeface="Albany" pitchFamily="34"/>
              </a:rPr>
              <a:t>entomophilous</a:t>
            </a:r>
            <a:r>
              <a:rPr lang="en-US" dirty="0" smtClean="0">
                <a:solidFill>
                  <a:srgbClr val="FF9900"/>
                </a:solidFill>
                <a:latin typeface="Albany" pitchFamily="34"/>
              </a:rPr>
              <a:t> or </a:t>
            </a:r>
            <a:r>
              <a:rPr lang="en-US" dirty="0" err="1" smtClean="0">
                <a:solidFill>
                  <a:srgbClr val="FF9900"/>
                </a:solidFill>
                <a:latin typeface="Albany" pitchFamily="34"/>
              </a:rPr>
              <a:t>anemophilious</a:t>
            </a:r>
            <a:r>
              <a:rPr lang="en-US" dirty="0" smtClean="0">
                <a:solidFill>
                  <a:srgbClr val="FF9900"/>
                </a:solidFill>
                <a:latin typeface="Albany" pitchFamily="34"/>
              </a:rPr>
              <a:t> are more numerous </a:t>
            </a:r>
            <a:r>
              <a:rPr lang="pl-PL" dirty="0" smtClean="0">
                <a:solidFill>
                  <a:srgbClr val="FF9900"/>
                </a:solidFill>
                <a:latin typeface="Albany" pitchFamily="34"/>
              </a:rPr>
              <a:t>o</a:t>
            </a:r>
            <a:r>
              <a:rPr lang="en-US" dirty="0" smtClean="0">
                <a:solidFill>
                  <a:srgbClr val="FF9900"/>
                </a:solidFill>
                <a:latin typeface="Albany" pitchFamily="34"/>
              </a:rPr>
              <a:t>n the research area? </a:t>
            </a:r>
            <a:endParaRPr lang="en-US" dirty="0" smtClean="0">
              <a:solidFill>
                <a:srgbClr val="FF9900"/>
              </a:solidFill>
            </a:endParaRPr>
          </a:p>
          <a:p>
            <a:pPr marL="0" indent="-215978" algn="ctr">
              <a:buNone/>
            </a:pPr>
            <a:endParaRPr lang="pl-PL" dirty="0">
              <a:solidFill>
                <a:srgbClr val="CCCCCC"/>
              </a:solidFill>
            </a:endParaRPr>
          </a:p>
          <a:p>
            <a:pPr marL="0" indent="-215978" algn="ctr">
              <a:buNone/>
            </a:pPr>
            <a:r>
              <a:rPr lang="en-US" b="1" i="1" dirty="0" smtClean="0">
                <a:solidFill>
                  <a:srgbClr val="00FF00"/>
                </a:solidFill>
                <a:latin typeface="Albany"/>
              </a:rPr>
              <a:t>Hypothesis no. </a:t>
            </a:r>
            <a:r>
              <a:rPr lang="en-US" b="1" i="1" dirty="0" smtClean="0">
                <a:solidFill>
                  <a:srgbClr val="00FF00"/>
                </a:solidFill>
                <a:latin typeface="Albany"/>
              </a:rPr>
              <a:t>III</a:t>
            </a:r>
          </a:p>
          <a:p>
            <a:pPr marL="0" indent="-215978" algn="ctr">
              <a:buNone/>
            </a:pPr>
            <a:r>
              <a:rPr lang="en-US" dirty="0" smtClean="0">
                <a:solidFill>
                  <a:srgbClr val="FF9900"/>
                </a:solidFill>
                <a:latin typeface="Albany"/>
              </a:rPr>
              <a:t>Different kind of pollination influences the number of species</a:t>
            </a:r>
            <a:r>
              <a:rPr lang="en-US" dirty="0" smtClean="0">
                <a:solidFill>
                  <a:srgbClr val="FFC000"/>
                </a:solidFill>
                <a:latin typeface="Albany"/>
              </a:rPr>
              <a:t>.</a:t>
            </a:r>
          </a:p>
          <a:p>
            <a:pPr marL="0" indent="-215978" algn="ctr">
              <a:buNone/>
            </a:pPr>
            <a:endParaRPr lang="en-US" dirty="0" smtClean="0">
              <a:solidFill>
                <a:srgbClr val="00CC00"/>
              </a:solidFill>
              <a:latin typeface="Albany"/>
            </a:endParaRPr>
          </a:p>
          <a:p>
            <a:pPr marL="0" indent="-215978" algn="ctr">
              <a:buNone/>
            </a:pPr>
            <a:endParaRPr lang="pl-PL" dirty="0">
              <a:solidFill>
                <a:srgbClr val="00CC00"/>
              </a:solidFill>
              <a:latin typeface="Albany" pitchFamily="34"/>
            </a:endParaRPr>
          </a:p>
          <a:p>
            <a:pPr marL="0" indent="-215978" algn="ctr">
              <a:buNone/>
            </a:pPr>
            <a:r>
              <a:rPr lang="en-US" b="1" i="1" dirty="0" smtClean="0">
                <a:solidFill>
                  <a:srgbClr val="00FF00"/>
                </a:solidFill>
                <a:latin typeface="Albany"/>
              </a:rPr>
              <a:t>Conclusion no.</a:t>
            </a:r>
            <a:r>
              <a:rPr lang="en-US" b="1" i="1" dirty="0" smtClean="0">
                <a:solidFill>
                  <a:srgbClr val="00FF00"/>
                </a:solidFill>
                <a:latin typeface="Albany"/>
              </a:rPr>
              <a:t> III</a:t>
            </a:r>
          </a:p>
          <a:p>
            <a:pPr marL="0" indent="-215978" algn="ctr">
              <a:buNone/>
            </a:pPr>
            <a:r>
              <a:rPr lang="en-US" dirty="0" err="1" smtClean="0">
                <a:solidFill>
                  <a:srgbClr val="FF9900"/>
                </a:solidFill>
                <a:latin typeface="Albany" pitchFamily="34"/>
              </a:rPr>
              <a:t>Entomophilious</a:t>
            </a:r>
            <a:r>
              <a:rPr lang="en-US" dirty="0" smtClean="0">
                <a:solidFill>
                  <a:srgbClr val="FF9900"/>
                </a:solidFill>
                <a:latin typeface="Albany" pitchFamily="34"/>
              </a:rPr>
              <a:t> plants are more numerous </a:t>
            </a:r>
            <a:r>
              <a:rPr lang="en-US" dirty="0" smtClean="0">
                <a:solidFill>
                  <a:srgbClr val="FF9900"/>
                </a:solidFill>
                <a:latin typeface="Albany" pitchFamily="34"/>
              </a:rPr>
              <a:t>on the designated research area. There was only one recorded species of </a:t>
            </a:r>
            <a:r>
              <a:rPr lang="en-US" dirty="0" err="1" smtClean="0">
                <a:solidFill>
                  <a:srgbClr val="FF9900"/>
                </a:solidFill>
                <a:latin typeface="Albany" pitchFamily="34"/>
              </a:rPr>
              <a:t>anemophilious</a:t>
            </a:r>
            <a:r>
              <a:rPr lang="en-US" dirty="0" smtClean="0">
                <a:solidFill>
                  <a:srgbClr val="FF9900"/>
                </a:solidFill>
                <a:latin typeface="Albany" pitchFamily="34"/>
              </a:rPr>
              <a:t> plant in the</a:t>
            </a:r>
            <a:r>
              <a:rPr lang="pl-PL" dirty="0" smtClean="0">
                <a:solidFill>
                  <a:srgbClr val="FF9900"/>
                </a:solidFill>
                <a:latin typeface="Albany" pitchFamily="34"/>
              </a:rPr>
              <a:t> </a:t>
            </a:r>
            <a:r>
              <a:rPr lang="pl-PL" dirty="0" err="1" smtClean="0">
                <a:solidFill>
                  <a:srgbClr val="FF9900"/>
                </a:solidFill>
                <a:latin typeface="Albany" pitchFamily="34"/>
              </a:rPr>
              <a:t>town</a:t>
            </a:r>
            <a:r>
              <a:rPr lang="en-US" dirty="0" smtClean="0">
                <a:solidFill>
                  <a:srgbClr val="FF9900"/>
                </a:solidFill>
                <a:latin typeface="Albany" pitchFamily="34"/>
              </a:rPr>
              <a:t> center and three in the suburbs.</a:t>
            </a:r>
            <a:r>
              <a:rPr lang="en-US" dirty="0" smtClean="0">
                <a:solidFill>
                  <a:srgbClr val="FF9900"/>
                </a:solidFill>
                <a:latin typeface="Albany" pitchFamily="34"/>
              </a:rPr>
              <a:t> </a:t>
            </a:r>
            <a:endParaRPr lang="en-US" dirty="0">
              <a:solidFill>
                <a:srgbClr val="FF9900"/>
              </a:solidFill>
              <a:latin typeface="Albany" pitchFamily="34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282575"/>
            <a:ext cx="8607425" cy="1262063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>
              <a:buNone/>
            </a:pPr>
            <a:r>
              <a:rPr lang="en-US" sz="4000" b="1" i="1" dirty="0" err="1" smtClean="0">
                <a:solidFill>
                  <a:srgbClr val="00CC00"/>
                </a:solidFill>
              </a:rPr>
              <a:t>Entomophilious</a:t>
            </a:r>
            <a:r>
              <a:rPr lang="en-US" sz="4000" b="1" i="1" dirty="0" smtClean="0">
                <a:solidFill>
                  <a:srgbClr val="00CC00"/>
                </a:solidFill>
              </a:rPr>
              <a:t> plants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endParaRPr lang="pl-PL" sz="4000" b="1" i="1" dirty="0">
              <a:solidFill>
                <a:srgbClr val="00CC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798652" y="959397"/>
            <a:ext cx="4552919" cy="302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936000" y="1728000"/>
            <a:ext cx="433188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4992142" y="4007881"/>
            <a:ext cx="3939120" cy="295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1224000" y="4392001"/>
            <a:ext cx="3863159" cy="25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3200" y="282575"/>
            <a:ext cx="8607425" cy="1262063"/>
          </a:xfrm>
        </p:spPr>
        <p:txBody>
          <a:bodyPr>
            <a:norm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pl-PL" sz="4000" b="1" i="1" dirty="0" err="1" smtClean="0">
                <a:solidFill>
                  <a:srgbClr val="00CC00"/>
                </a:solidFill>
              </a:rPr>
              <a:t>Anemophilious</a:t>
            </a:r>
            <a:r>
              <a:rPr lang="pl-PL" sz="4000" b="1" i="1" dirty="0" smtClean="0">
                <a:solidFill>
                  <a:srgbClr val="00CC00"/>
                </a:solidFill>
              </a:rPr>
              <a:t> </a:t>
            </a:r>
            <a:r>
              <a:rPr lang="pl-PL" sz="4000" b="1" i="1" dirty="0" err="1" smtClean="0">
                <a:solidFill>
                  <a:srgbClr val="00CC00"/>
                </a:solidFill>
              </a:rPr>
              <a:t>plants</a:t>
            </a:r>
            <a:endParaRPr lang="pl-PL" sz="4000" b="1" i="1" dirty="0">
              <a:solidFill>
                <a:srgbClr val="00CC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76159" y="1544760"/>
            <a:ext cx="4551839" cy="302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680000" y="2160000"/>
            <a:ext cx="4878001" cy="324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1224000" y="4465440"/>
            <a:ext cx="3744000" cy="280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608</TotalTime>
  <Words>182</Words>
  <Application>Microsoft Office PowerPoint</Application>
  <PresentationFormat>Niestandardowy</PresentationFormat>
  <Paragraphs>27</Paragraphs>
  <Slides>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Przepływ</vt:lpstr>
      <vt:lpstr>Slajd 1</vt:lpstr>
      <vt:lpstr>Research problem no. I Do the plant species in the center of the city differ from the species found in the suburbs?   Hypothesis no. I There are different species of plants living in the suburbs than in the city center.  Conclusion no. I 8 plant species both live in the suburbs and the city center. There is very marginal difference in species between both areas. </vt:lpstr>
      <vt:lpstr>Examples of the same species</vt:lpstr>
      <vt:lpstr>Slajd 4</vt:lpstr>
      <vt:lpstr>Slajd 5</vt:lpstr>
      <vt:lpstr>Slajd 6</vt:lpstr>
      <vt:lpstr>Entomophilious plants </vt:lpstr>
      <vt:lpstr>Anemophilious plants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Student</dc:creator>
  <cp:lastModifiedBy>Dawid</cp:lastModifiedBy>
  <cp:revision>19</cp:revision>
  <dcterms:created xsi:type="dcterms:W3CDTF">2016-05-03T16:05:39Z</dcterms:created>
  <dcterms:modified xsi:type="dcterms:W3CDTF">2016-05-09T20:56:06Z</dcterms:modified>
</cp:coreProperties>
</file>