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Spectral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pectral-bold.fntdata"/><Relationship Id="rId14" Type="http://schemas.openxmlformats.org/officeDocument/2006/relationships/font" Target="fonts/Spectral-regular.fntdata"/><Relationship Id="rId17" Type="http://schemas.openxmlformats.org/officeDocument/2006/relationships/font" Target="fonts/Spectral-boldItalic.fntdata"/><Relationship Id="rId16" Type="http://schemas.openxmlformats.org/officeDocument/2006/relationships/font" Target="fonts/Spectra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afa56b731b456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afa56b731b456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afa56b731b456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afa56b731b456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afa56b731b456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afa56b731b456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afa56b731b4565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afa56b731b456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afa56b731b4565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afa56b731b456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afa56b731b456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afa56b731b456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afa56b731b4565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afa56b731b4565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64450" y="-2"/>
            <a:ext cx="8015100" cy="20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500">
                <a:latin typeface="Georgia"/>
                <a:ea typeface="Georgia"/>
                <a:cs typeface="Georgia"/>
                <a:sym typeface="Georgia"/>
              </a:rPr>
              <a:t>THE CONSUMERIST</a:t>
            </a:r>
            <a:endParaRPr b="1" sz="5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500">
                <a:latin typeface="Georgia"/>
                <a:ea typeface="Georgia"/>
                <a:cs typeface="Georgia"/>
                <a:sym typeface="Georgia"/>
              </a:rPr>
              <a:t>SOCIETY</a:t>
            </a:r>
            <a:endParaRPr b="1" sz="5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968400"/>
            <a:ext cx="8520600" cy="6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pectral"/>
                <a:ea typeface="Spectral"/>
                <a:cs typeface="Spectral"/>
                <a:sym typeface="Spectral"/>
              </a:rPr>
              <a:t> work by: Yasmina El Ahrar (4ºB)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5000" l="0" r="0" t="25000"/>
          <a:stretch/>
        </p:blipFill>
        <p:spPr>
          <a:xfrm>
            <a:off x="0" y="2571762"/>
            <a:ext cx="9144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31202"/>
            <a:ext cx="8520600" cy="101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600"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b="1" lang="es" sz="4600">
                <a:latin typeface="Times New Roman"/>
                <a:ea typeface="Times New Roman"/>
                <a:cs typeface="Times New Roman"/>
                <a:sym typeface="Times New Roman"/>
              </a:rPr>
              <a:t>’s consumerism?</a:t>
            </a:r>
            <a:endParaRPr b="1" sz="4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50150" y="1450300"/>
            <a:ext cx="76437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Times New Roman"/>
                <a:ea typeface="Times New Roman"/>
                <a:cs typeface="Times New Roman"/>
                <a:sym typeface="Times New Roman"/>
              </a:rPr>
              <a:t>“The idea</a:t>
            </a:r>
            <a:r>
              <a:rPr lang="es" sz="2600">
                <a:latin typeface="Times New Roman"/>
                <a:ea typeface="Times New Roman"/>
                <a:cs typeface="Times New Roman"/>
                <a:sym typeface="Times New Roman"/>
              </a:rPr>
              <a:t> that happiness and well-being comes from purchasing material possessions, thus leading to the populations to mass consumerism and production.”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150" y="2932877"/>
            <a:ext cx="4040694" cy="19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975" y="2799524"/>
            <a:ext cx="3073425" cy="219531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 rot="2700000">
            <a:off x="390214" y="744104"/>
            <a:ext cx="1345341" cy="393293"/>
          </a:xfrm>
          <a:prstGeom prst="chevron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rot="8101030">
            <a:off x="7404228" y="788800"/>
            <a:ext cx="1415345" cy="403051"/>
          </a:xfrm>
          <a:prstGeom prst="chevron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646775"/>
            <a:ext cx="8520600" cy="13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s" sz="3300">
                <a:latin typeface="Times New Roman"/>
                <a:ea typeface="Times New Roman"/>
                <a:cs typeface="Times New Roman"/>
                <a:sym typeface="Times New Roman"/>
              </a:rPr>
              <a:t>ost people think of getting brand-new objects such as clothes, toys, etc, as a desirable idea.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12411" l="0" r="0" t="0"/>
          <a:stretch/>
        </p:blipFill>
        <p:spPr>
          <a:xfrm>
            <a:off x="4571998" y="2571750"/>
            <a:ext cx="3496574" cy="22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8299" l="0" r="0" t="3780"/>
          <a:stretch/>
        </p:blipFill>
        <p:spPr>
          <a:xfrm>
            <a:off x="1247390" y="2571750"/>
            <a:ext cx="2807919" cy="22521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 rot="1692363">
            <a:off x="446620" y="2202249"/>
            <a:ext cx="1339910" cy="5697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69600" y="532250"/>
            <a:ext cx="8439000" cy="15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Times New Roman"/>
                <a:ea typeface="Times New Roman"/>
                <a:cs typeface="Times New Roman"/>
                <a:sym typeface="Times New Roman"/>
              </a:rPr>
              <a:t>It’s inevitable to some extent, but what is the reality behind this economic system?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800" y="2236934"/>
            <a:ext cx="3716901" cy="247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525" y="2236925"/>
            <a:ext cx="2477950" cy="24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914400" y="468228"/>
            <a:ext cx="7315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258050" y="4359836"/>
            <a:ext cx="8892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W</a:t>
            </a:r>
            <a:r>
              <a:rPr lang="es" sz="2500"/>
              <a:t>hat happens with all those </a:t>
            </a:r>
            <a:r>
              <a:rPr lang="es" sz="2500"/>
              <a:t>objects at</a:t>
            </a:r>
            <a:r>
              <a:rPr lang="es" sz="2500"/>
              <a:t> the end of the chain?</a:t>
            </a:r>
            <a:endParaRPr sz="25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00" y="523170"/>
            <a:ext cx="8641800" cy="304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101" y="1547725"/>
            <a:ext cx="1491825" cy="99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7736" y="1547725"/>
            <a:ext cx="993550" cy="99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6">
            <a:alphaModFix/>
          </a:blip>
          <a:srcRect b="0" l="12894" r="11387" t="0"/>
          <a:stretch/>
        </p:blipFill>
        <p:spPr>
          <a:xfrm>
            <a:off x="7283035" y="1853693"/>
            <a:ext cx="1491824" cy="92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7">
            <a:alphaModFix/>
          </a:blip>
          <a:srcRect b="9266" l="0" r="0" t="5489"/>
          <a:stretch/>
        </p:blipFill>
        <p:spPr>
          <a:xfrm>
            <a:off x="5201275" y="3217775"/>
            <a:ext cx="1491825" cy="114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03376" y="3217775"/>
            <a:ext cx="1691768" cy="11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577700" y="198675"/>
            <a:ext cx="73152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>
                <a:solidFill>
                  <a:srgbClr val="FFFFFF"/>
                </a:solidFill>
                <a:highlight>
                  <a:srgbClr val="6666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PRODUCTION CHAIN</a:t>
            </a:r>
            <a:endParaRPr sz="4400">
              <a:solidFill>
                <a:srgbClr val="FFFFFF"/>
              </a:solidFill>
              <a:highlight>
                <a:srgbClr val="6666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940153"/>
            <a:ext cx="8520600" cy="14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s" sz="2900">
                <a:latin typeface="Times New Roman"/>
                <a:ea typeface="Times New Roman"/>
                <a:cs typeface="Times New Roman"/>
                <a:sym typeface="Times New Roman"/>
              </a:rPr>
              <a:t>he overexploitation of natural resources and the increase of the waste cause </a:t>
            </a:r>
            <a:r>
              <a:rPr lang="es" sz="2900">
                <a:latin typeface="Times New Roman"/>
                <a:ea typeface="Times New Roman"/>
                <a:cs typeface="Times New Roman"/>
                <a:sym typeface="Times New Roman"/>
              </a:rPr>
              <a:t>most of the current environmental problems and they are</a:t>
            </a:r>
            <a:r>
              <a:rPr lang="es" sz="2900">
                <a:latin typeface="Times New Roman"/>
                <a:ea typeface="Times New Roman"/>
                <a:cs typeface="Times New Roman"/>
                <a:sym typeface="Times New Roman"/>
              </a:rPr>
              <a:t> the most difficult things to deal w</a:t>
            </a:r>
            <a:r>
              <a:rPr lang="es" sz="2900">
                <a:latin typeface="Times New Roman"/>
                <a:ea typeface="Times New Roman"/>
                <a:cs typeface="Times New Roman"/>
                <a:sym typeface="Times New Roman"/>
              </a:rPr>
              <a:t>ith. 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050" y="2735409"/>
            <a:ext cx="3441849" cy="19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446" y="2735400"/>
            <a:ext cx="2917803" cy="19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515050" y="1073925"/>
            <a:ext cx="4878300" cy="3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" sz="2600">
                <a:latin typeface="Times New Roman"/>
                <a:ea typeface="Times New Roman"/>
                <a:cs typeface="Times New Roman"/>
                <a:sym typeface="Times New Roman"/>
              </a:rPr>
              <a:t> solution is to make a change on our economic system - and that</a:t>
            </a:r>
            <a:r>
              <a:rPr lang="es" sz="2600">
                <a:latin typeface="Times New Roman"/>
                <a:ea typeface="Times New Roman"/>
                <a:cs typeface="Times New Roman"/>
                <a:sym typeface="Times New Roman"/>
              </a:rPr>
              <a:t>’s</a:t>
            </a:r>
            <a:r>
              <a:rPr lang="es" sz="2600">
                <a:latin typeface="Times New Roman"/>
                <a:ea typeface="Times New Roman"/>
                <a:cs typeface="Times New Roman"/>
                <a:sym typeface="Times New Roman"/>
              </a:rPr>
              <a:t> up to our Governments.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Times New Roman"/>
                <a:ea typeface="Times New Roman"/>
                <a:cs typeface="Times New Roman"/>
                <a:sym typeface="Times New Roman"/>
              </a:rPr>
              <a:t>But that change will happen with difficulty</a:t>
            </a:r>
            <a:r>
              <a:rPr lang="es" sz="2600">
                <a:latin typeface="Times New Roman"/>
                <a:ea typeface="Times New Roman"/>
                <a:cs typeface="Times New Roman"/>
                <a:sym typeface="Times New Roman"/>
              </a:rPr>
              <a:t>, so we must make a change individually.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0" y="367125"/>
            <a:ext cx="67452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latin typeface="Times New Roman"/>
                <a:ea typeface="Times New Roman"/>
                <a:cs typeface="Times New Roman"/>
                <a:sym typeface="Times New Roman"/>
              </a:rPr>
              <a:t>What can we do?</a:t>
            </a:r>
            <a:endParaRPr b="1"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44093" t="0"/>
          <a:stretch/>
        </p:blipFill>
        <p:spPr>
          <a:xfrm>
            <a:off x="6745200" y="367125"/>
            <a:ext cx="2011025" cy="23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342" y="2326750"/>
            <a:ext cx="3139182" cy="23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816175" y="4362525"/>
            <a:ext cx="3988500" cy="173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38800" y="2771950"/>
            <a:ext cx="8493600" cy="19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1" lang="es" sz="4800">
                <a:latin typeface="Times New Roman"/>
                <a:ea typeface="Times New Roman"/>
                <a:cs typeface="Times New Roman"/>
                <a:sym typeface="Times New Roman"/>
              </a:rPr>
              <a:t>anks for y</a:t>
            </a:r>
            <a:r>
              <a:rPr b="1" lang="es" sz="4800">
                <a:latin typeface="Times New Roman"/>
                <a:ea typeface="Times New Roman"/>
                <a:cs typeface="Times New Roman"/>
                <a:sym typeface="Times New Roman"/>
              </a:rPr>
              <a:t>our attention</a:t>
            </a:r>
            <a:r>
              <a:rPr b="1" lang="es" sz="4800"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have any questions,</a:t>
            </a:r>
            <a:endParaRPr sz="2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feel</a:t>
            </a:r>
            <a:r>
              <a:rPr lang="es" sz="2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free to ask!</a:t>
            </a:r>
            <a:endParaRPr sz="2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13831" l="0" r="0" t="26003"/>
          <a:stretch/>
        </p:blipFill>
        <p:spPr>
          <a:xfrm>
            <a:off x="0" y="0"/>
            <a:ext cx="9144001" cy="25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7092200" y="3784000"/>
            <a:ext cx="1740204" cy="1185732"/>
          </a:xfrm>
          <a:prstGeom prst="cloud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485625" y="3784000"/>
            <a:ext cx="1740204" cy="1185732"/>
          </a:xfrm>
          <a:prstGeom prst="cloud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