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9"/>
  </p:notesMasterIdLst>
  <p:sldIdLst>
    <p:sldId id="266" r:id="rId2"/>
    <p:sldId id="309" r:id="rId3"/>
    <p:sldId id="311" r:id="rId4"/>
    <p:sldId id="313" r:id="rId5"/>
    <p:sldId id="314" r:id="rId6"/>
    <p:sldId id="315" r:id="rId7"/>
    <p:sldId id="274" r:id="rId8"/>
    <p:sldId id="304" r:id="rId9"/>
    <p:sldId id="316" r:id="rId10"/>
    <p:sldId id="317" r:id="rId11"/>
    <p:sldId id="319" r:id="rId12"/>
    <p:sldId id="320" r:id="rId13"/>
    <p:sldId id="280" r:id="rId14"/>
    <p:sldId id="264" r:id="rId15"/>
    <p:sldId id="272" r:id="rId16"/>
    <p:sldId id="262" r:id="rId17"/>
    <p:sldId id="261" r:id="rId18"/>
    <p:sldId id="281" r:id="rId19"/>
    <p:sldId id="282" r:id="rId20"/>
    <p:sldId id="283" r:id="rId21"/>
    <p:sldId id="321" r:id="rId22"/>
    <p:sldId id="322" r:id="rId23"/>
    <p:sldId id="323" r:id="rId24"/>
    <p:sldId id="325" r:id="rId25"/>
    <p:sldId id="326" r:id="rId26"/>
    <p:sldId id="270" r:id="rId27"/>
    <p:sldId id="267"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87C44-0D4B-4B5A-93AC-D2467A295623}" type="datetimeFigureOut">
              <a:rPr lang="tr-TR" smtClean="0"/>
              <a:pPr/>
              <a:t>28.10.2021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0C826-1E2F-48DF-ACEC-789EC2AF397F}" type="slidenum">
              <a:rPr lang="tr-TR" smtClean="0"/>
              <a:pPr/>
              <a:t>‹#›</a:t>
            </a:fld>
            <a:endParaRPr lang="tr-TR"/>
          </a:p>
        </p:txBody>
      </p:sp>
    </p:spTree>
    <p:extLst>
      <p:ext uri="{BB962C8B-B14F-4D97-AF65-F5344CB8AC3E}">
        <p14:creationId xmlns:p14="http://schemas.microsoft.com/office/powerpoint/2010/main" val="277465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1C2C02-FF4B-40F3-BF78-BC84AE7FA121}" type="slidenum">
              <a:rPr lang="tr-TR" smtClean="0"/>
              <a:pPr/>
              <a:t>6</a:t>
            </a:fld>
            <a:endParaRPr lang="tr-TR"/>
          </a:p>
        </p:txBody>
      </p:sp>
    </p:spTree>
    <p:extLst>
      <p:ext uri="{BB962C8B-B14F-4D97-AF65-F5344CB8AC3E}">
        <p14:creationId xmlns:p14="http://schemas.microsoft.com/office/powerpoint/2010/main" val="193645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fld id="{C51C2C02-FF4B-40F3-BF78-BC84AE7FA121}" type="slidenum">
              <a:rPr lang="tr-TR" smtClean="0"/>
              <a:pPr/>
              <a:t>27</a:t>
            </a:fld>
            <a:endParaRPr lang="tr-TR"/>
          </a:p>
        </p:txBody>
      </p:sp>
    </p:spTree>
    <p:extLst>
      <p:ext uri="{BB962C8B-B14F-4D97-AF65-F5344CB8AC3E}">
        <p14:creationId xmlns:p14="http://schemas.microsoft.com/office/powerpoint/2010/main" val="692062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pPr/>
              <a:t>28.10.2021</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D7076A7-E5CD-4A0B-A08F-0CC0A6430DE3}" type="datetimeFigureOut">
              <a:rPr lang="tr-TR" smtClean="0"/>
              <a:pPr/>
              <a:t>28.10.2021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3E92E57-E263-4714-98CC-21B7686A1B96}" type="slidenum">
              <a:rPr lang="tr-TR" smtClean="0"/>
              <a:pPr/>
              <a:t>‹#›</a:t>
            </a:fld>
            <a:endParaRPr lang="tr-TR" dirty="0"/>
          </a:p>
        </p:txBody>
      </p:sp>
    </p:spTree>
    <p:extLst>
      <p:ext uri="{BB962C8B-B14F-4D97-AF65-F5344CB8AC3E}">
        <p14:creationId xmlns:p14="http://schemas.microsoft.com/office/powerpoint/2010/main" val="145783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28.10.2021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pPr/>
              <a:t>28.10.2021</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pPr/>
              <a:t>28.10.2021</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pPr/>
              <a:t>28.10.2021</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sgmem"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s://twitter.com/sultangaziilc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2"/>
            <a:ext cx="6965245" cy="1675314"/>
          </a:xfrm>
        </p:spPr>
        <p:txBody>
          <a:bodyPr>
            <a:noAutofit/>
          </a:bodyPr>
          <a:lstStyle/>
          <a:p>
            <a:pPr algn="ct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TURKISH REPUBLIC</a:t>
            </a: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SULTANGAZI LOCAL AUTHORITY OF EDUCATION</a:t>
            </a: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DISSEMINATION OF PROJECT ACTIVITIES</a:t>
            </a:r>
          </a:p>
        </p:txBody>
      </p:sp>
      <p:pic>
        <p:nvPicPr>
          <p:cNvPr id="8" name="İçerik Yer Tutucusu 7">
            <a:extLst>
              <a:ext uri="{FF2B5EF4-FFF2-40B4-BE49-F238E27FC236}">
                <a16:creationId xmlns:a16="http://schemas.microsoft.com/office/drawing/2014/main" id="{6B9FAF8F-C227-43AD-BB84-22DAF56827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2814637"/>
            <a:ext cx="3705225" cy="1228725"/>
          </a:xfrm>
        </p:spPr>
      </p:pic>
      <p:sp>
        <p:nvSpPr>
          <p:cNvPr id="4" name="1 Başlık"/>
          <p:cNvSpPr txBox="1">
            <a:spLocks/>
          </p:cNvSpPr>
          <p:nvPr/>
        </p:nvSpPr>
        <p:spPr>
          <a:xfrm>
            <a:off x="714348" y="5786455"/>
            <a:ext cx="7851648" cy="82866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pic>
        <p:nvPicPr>
          <p:cNvPr id="5" name="4 Resim" descr="C:\Users\TA\Desktop\i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3" y="273972"/>
            <a:ext cx="1143008" cy="1143008"/>
          </a:xfrm>
          <a:prstGeom prst="rect">
            <a:avLst/>
          </a:prstGeom>
          <a:noFill/>
          <a:ln>
            <a:noFill/>
          </a:ln>
        </p:spPr>
      </p:pic>
      <p:pic>
        <p:nvPicPr>
          <p:cNvPr id="6" name="5 Resim" descr="C:\Users\TA\Desktop\meb.png"/>
          <p:cNvPicPr/>
          <p:nvPr/>
        </p:nvPicPr>
        <p:blipFill>
          <a:blip r:embed="rId4">
            <a:extLst>
              <a:ext uri="{28A0092B-C50C-407E-A947-70E740481C1C}">
                <a14:useLocalDpi xmlns:a14="http://schemas.microsoft.com/office/drawing/2010/main" val="0"/>
              </a:ext>
            </a:extLst>
          </a:blip>
          <a:srcRect/>
          <a:stretch>
            <a:fillRect/>
          </a:stretch>
        </p:blipFill>
        <p:spPr bwMode="auto">
          <a:xfrm>
            <a:off x="7786711" y="188641"/>
            <a:ext cx="1143008" cy="1143008"/>
          </a:xfrm>
          <a:prstGeom prst="rect">
            <a:avLst/>
          </a:prstGeom>
          <a:noFill/>
          <a:ln>
            <a:noFill/>
          </a:ln>
        </p:spPr>
      </p:pic>
    </p:spTree>
    <p:extLst>
      <p:ext uri="{BB962C8B-B14F-4D97-AF65-F5344CB8AC3E}">
        <p14:creationId xmlns:p14="http://schemas.microsoft.com/office/powerpoint/2010/main" val="3659321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9C725F-70EA-499D-BB7A-91D412FBB2E0}"/>
              </a:ext>
            </a:extLst>
          </p:cNvPr>
          <p:cNvSpPr>
            <a:spLocks noGrp="1"/>
          </p:cNvSpPr>
          <p:nvPr>
            <p:ph type="title"/>
          </p:nvPr>
        </p:nvSpPr>
        <p:spPr/>
        <p:txBody>
          <a:bodyPr/>
          <a:lstStyle/>
          <a:p>
            <a:r>
              <a:rPr lang="tr-TR" dirty="0">
                <a:latin typeface="Calibri" panose="020F0502020204030204" pitchFamily="34" charset="0"/>
                <a:ea typeface="Calibri" panose="020F0502020204030204" pitchFamily="34" charset="0"/>
                <a:cs typeface="Times New Roman" panose="02020603050405020304" pitchFamily="18" charset="0"/>
              </a:rPr>
              <a:t>M</a:t>
            </a:r>
            <a:r>
              <a:rPr lang="tr-TR" sz="4400" dirty="0">
                <a:effectLst/>
                <a:latin typeface="Calibri" panose="020F0502020204030204" pitchFamily="34" charset="0"/>
                <a:ea typeface="Calibri" panose="020F0502020204030204" pitchFamily="34" charset="0"/>
                <a:cs typeface="Times New Roman" panose="02020603050405020304" pitchFamily="18" charset="0"/>
              </a:rPr>
              <a:t>eeting </a:t>
            </a:r>
            <a:r>
              <a:rPr lang="tr-TR" sz="44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4400" dirty="0">
                <a:effectLst/>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a:t>
            </a:r>
            <a:r>
              <a:rPr lang="tr-TR" sz="4400" dirty="0" err="1">
                <a:effectLst/>
                <a:latin typeface="Calibri" panose="020F0502020204030204" pitchFamily="34" charset="0"/>
                <a:ea typeface="Calibri" panose="020F0502020204030204" pitchFamily="34" charset="0"/>
                <a:cs typeface="Times New Roman" panose="02020603050405020304" pitchFamily="18" charset="0"/>
              </a:rPr>
              <a:t>eachers</a:t>
            </a:r>
            <a:endParaRPr lang="tr-TR" dirty="0"/>
          </a:p>
        </p:txBody>
      </p:sp>
      <p:pic>
        <p:nvPicPr>
          <p:cNvPr id="5" name="İçerik Yer Tutucusu 4">
            <a:extLst>
              <a:ext uri="{FF2B5EF4-FFF2-40B4-BE49-F238E27FC236}">
                <a16:creationId xmlns:a16="http://schemas.microsoft.com/office/drawing/2014/main" id="{CD7F3946-A4CC-4D93-AB60-C170CC1936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916832"/>
            <a:ext cx="6034617" cy="4209331"/>
          </a:xfrm>
        </p:spPr>
      </p:pic>
    </p:spTree>
    <p:extLst>
      <p:ext uri="{BB962C8B-B14F-4D97-AF65-F5344CB8AC3E}">
        <p14:creationId xmlns:p14="http://schemas.microsoft.com/office/powerpoint/2010/main" val="7447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241B83-1CA3-4718-8391-524426EAB030}"/>
              </a:ext>
            </a:extLst>
          </p:cNvPr>
          <p:cNvSpPr>
            <a:spLocks noGrp="1"/>
          </p:cNvSpPr>
          <p:nvPr>
            <p:ph type="title"/>
          </p:nvPr>
        </p:nvSpPr>
        <p:spPr/>
        <p:txBody>
          <a:bodyPr/>
          <a:lstStyle/>
          <a:p>
            <a:r>
              <a:rPr lang="tr-TR" dirty="0">
                <a:latin typeface="Calibri" panose="020F0502020204030204" pitchFamily="34" charset="0"/>
                <a:ea typeface="Calibri" panose="020F0502020204030204" pitchFamily="34" charset="0"/>
                <a:cs typeface="Times New Roman" panose="02020603050405020304" pitchFamily="18" charset="0"/>
              </a:rPr>
              <a:t>M</a:t>
            </a:r>
            <a:r>
              <a:rPr lang="tr-TR" sz="4400" dirty="0">
                <a:effectLst/>
                <a:latin typeface="Calibri" panose="020F0502020204030204" pitchFamily="34" charset="0"/>
                <a:ea typeface="Calibri" panose="020F0502020204030204" pitchFamily="34" charset="0"/>
                <a:cs typeface="Times New Roman" panose="02020603050405020304" pitchFamily="18" charset="0"/>
              </a:rPr>
              <a:t>eeting </a:t>
            </a:r>
            <a:r>
              <a:rPr lang="tr-TR" sz="44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4400" dirty="0">
                <a:effectLst/>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a:t>
            </a:r>
            <a:r>
              <a:rPr lang="tr-TR" sz="4400" dirty="0" err="1">
                <a:effectLst/>
                <a:latin typeface="Calibri" panose="020F0502020204030204" pitchFamily="34" charset="0"/>
                <a:ea typeface="Calibri" panose="020F0502020204030204" pitchFamily="34" charset="0"/>
                <a:cs typeface="Times New Roman" panose="02020603050405020304" pitchFamily="18" charset="0"/>
              </a:rPr>
              <a:t>eachers</a:t>
            </a:r>
            <a:endParaRPr lang="tr-TR" dirty="0"/>
          </a:p>
        </p:txBody>
      </p:sp>
      <p:pic>
        <p:nvPicPr>
          <p:cNvPr id="5" name="İçerik Yer Tutucusu 4">
            <a:extLst>
              <a:ext uri="{FF2B5EF4-FFF2-40B4-BE49-F238E27FC236}">
                <a16:creationId xmlns:a16="http://schemas.microsoft.com/office/drawing/2014/main" id="{C9B2B36E-FCCB-411B-81B4-18C11388FC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020067"/>
            <a:ext cx="6034617" cy="4106096"/>
          </a:xfrm>
        </p:spPr>
      </p:pic>
    </p:spTree>
    <p:extLst>
      <p:ext uri="{BB962C8B-B14F-4D97-AF65-F5344CB8AC3E}">
        <p14:creationId xmlns:p14="http://schemas.microsoft.com/office/powerpoint/2010/main" val="368457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419826-F0D8-458B-9A41-C0DFF4FBC760}"/>
              </a:ext>
            </a:extLst>
          </p:cNvPr>
          <p:cNvSpPr>
            <a:spLocks noGrp="1"/>
          </p:cNvSpPr>
          <p:nvPr>
            <p:ph type="title"/>
          </p:nvPr>
        </p:nvSpPr>
        <p:spPr/>
        <p:txBody>
          <a:bodyPr/>
          <a:lstStyle/>
          <a:p>
            <a:r>
              <a:rPr lang="tr-TR" dirty="0">
                <a:latin typeface="Calibri" panose="020F0502020204030204" pitchFamily="34" charset="0"/>
                <a:ea typeface="Calibri" panose="020F0502020204030204" pitchFamily="34" charset="0"/>
                <a:cs typeface="Times New Roman" panose="02020603050405020304" pitchFamily="18" charset="0"/>
              </a:rPr>
              <a:t>M</a:t>
            </a:r>
            <a:r>
              <a:rPr lang="tr-TR" sz="4400" dirty="0">
                <a:effectLst/>
                <a:latin typeface="Calibri" panose="020F0502020204030204" pitchFamily="34" charset="0"/>
                <a:ea typeface="Calibri" panose="020F0502020204030204" pitchFamily="34" charset="0"/>
                <a:cs typeface="Times New Roman" panose="02020603050405020304" pitchFamily="18" charset="0"/>
              </a:rPr>
              <a:t>eeting </a:t>
            </a:r>
            <a:r>
              <a:rPr lang="tr-TR" sz="44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4400" dirty="0">
                <a:effectLst/>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a:t>
            </a:r>
            <a:r>
              <a:rPr lang="tr-TR" sz="4400" dirty="0" err="1">
                <a:effectLst/>
                <a:latin typeface="Calibri" panose="020F0502020204030204" pitchFamily="34" charset="0"/>
                <a:ea typeface="Calibri" panose="020F0502020204030204" pitchFamily="34" charset="0"/>
                <a:cs typeface="Times New Roman" panose="02020603050405020304" pitchFamily="18" charset="0"/>
              </a:rPr>
              <a:t>eachers</a:t>
            </a:r>
            <a:endParaRPr lang="tr-TR" dirty="0"/>
          </a:p>
        </p:txBody>
      </p:sp>
      <p:pic>
        <p:nvPicPr>
          <p:cNvPr id="5" name="İçerik Yer Tutucusu 4">
            <a:extLst>
              <a:ext uri="{FF2B5EF4-FFF2-40B4-BE49-F238E27FC236}">
                <a16:creationId xmlns:a16="http://schemas.microsoft.com/office/drawing/2014/main" id="{C2F2DA91-0A6E-4D10-9FB9-A05E6154EA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055" y="1772816"/>
            <a:ext cx="6725889" cy="4353347"/>
          </a:xfrm>
        </p:spPr>
      </p:pic>
    </p:spTree>
    <p:extLst>
      <p:ext uri="{BB962C8B-B14F-4D97-AF65-F5344CB8AC3E}">
        <p14:creationId xmlns:p14="http://schemas.microsoft.com/office/powerpoint/2010/main" val="49808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2043608"/>
            <a:ext cx="5781233" cy="792088"/>
          </a:xfrm>
        </p:spPr>
        <p:txBody>
          <a:bodyPr>
            <a:normAutofit/>
          </a:bodyPr>
          <a:lstStyle/>
          <a:p>
            <a:endParaRPr lang="tr-TR" dirty="0"/>
          </a:p>
        </p:txBody>
      </p:sp>
      <p:sp>
        <p:nvSpPr>
          <p:cNvPr id="3" name="İçerik Yer Tutucusu 2"/>
          <p:cNvSpPr>
            <a:spLocks noGrp="1"/>
          </p:cNvSpPr>
          <p:nvPr>
            <p:ph idx="1"/>
          </p:nvPr>
        </p:nvSpPr>
        <p:spPr>
          <a:xfrm>
            <a:off x="1463040" y="1340768"/>
            <a:ext cx="6196405" cy="4382301"/>
          </a:xfrm>
        </p:spPr>
        <p:txBody>
          <a:bodyPr>
            <a:normAutofit lnSpcReduction="10000"/>
          </a:bodyPr>
          <a:lstStyle/>
          <a:p>
            <a:r>
              <a:rPr lang="tr-TR" dirty="0" err="1"/>
              <a:t>Held</a:t>
            </a:r>
            <a:r>
              <a:rPr lang="tr-TR" dirty="0"/>
              <a:t> </a:t>
            </a:r>
            <a:r>
              <a:rPr lang="tr-TR" dirty="0" err="1"/>
              <a:t>meetings</a:t>
            </a:r>
            <a:r>
              <a:rPr lang="tr-TR" dirty="0"/>
              <a:t> </a:t>
            </a:r>
            <a:r>
              <a:rPr lang="tr-TR" dirty="0" err="1"/>
              <a:t>with</a:t>
            </a:r>
            <a:r>
              <a:rPr lang="tr-TR" dirty="0"/>
              <a:t> </a:t>
            </a:r>
            <a:r>
              <a:rPr lang="tr-TR" dirty="0" err="1"/>
              <a:t>school</a:t>
            </a:r>
            <a:r>
              <a:rPr lang="tr-TR" dirty="0"/>
              <a:t> </a:t>
            </a:r>
            <a:r>
              <a:rPr lang="tr-TR" dirty="0" err="1"/>
              <a:t>principals</a:t>
            </a:r>
            <a:r>
              <a:rPr lang="tr-TR" dirty="0"/>
              <a:t>, </a:t>
            </a:r>
            <a:r>
              <a:rPr lang="tr-TR" dirty="0" err="1"/>
              <a:t>teachers</a:t>
            </a:r>
            <a:r>
              <a:rPr lang="tr-TR" dirty="0"/>
              <a:t> </a:t>
            </a:r>
            <a:r>
              <a:rPr lang="tr-TR" dirty="0" err="1"/>
              <a:t>and</a:t>
            </a:r>
            <a:r>
              <a:rPr lang="tr-TR" dirty="0"/>
              <a:t> </a:t>
            </a:r>
            <a:r>
              <a:rPr lang="tr-TR" dirty="0" err="1"/>
              <a:t>students</a:t>
            </a:r>
            <a:endParaRPr lang="tr-TR" dirty="0"/>
          </a:p>
          <a:p>
            <a:r>
              <a:rPr lang="tr-TR" dirty="0" err="1"/>
              <a:t>Made</a:t>
            </a:r>
            <a:r>
              <a:rPr lang="tr-TR" dirty="0"/>
              <a:t> </a:t>
            </a:r>
            <a:r>
              <a:rPr lang="tr-TR" dirty="0" err="1"/>
              <a:t>presantations</a:t>
            </a:r>
            <a:r>
              <a:rPr lang="tr-TR" dirty="0"/>
              <a:t> of </a:t>
            </a:r>
            <a:r>
              <a:rPr lang="tr-TR" dirty="0" err="1"/>
              <a:t>the</a:t>
            </a:r>
            <a:r>
              <a:rPr lang="tr-TR" dirty="0"/>
              <a:t> </a:t>
            </a:r>
            <a:r>
              <a:rPr lang="tr-TR" dirty="0" err="1"/>
              <a:t>project</a:t>
            </a:r>
            <a:endParaRPr lang="tr-TR" dirty="0"/>
          </a:p>
          <a:p>
            <a:r>
              <a:rPr lang="tr-TR" dirty="0" err="1"/>
              <a:t>Gave</a:t>
            </a:r>
            <a:r>
              <a:rPr lang="tr-TR" dirty="0"/>
              <a:t> </a:t>
            </a:r>
            <a:r>
              <a:rPr lang="tr-TR" dirty="0" err="1"/>
              <a:t>information</a:t>
            </a:r>
            <a:r>
              <a:rPr lang="tr-TR" dirty="0"/>
              <a:t> </a:t>
            </a:r>
            <a:r>
              <a:rPr lang="tr-TR" dirty="0" err="1"/>
              <a:t>about</a:t>
            </a:r>
            <a:r>
              <a:rPr lang="tr-TR" dirty="0"/>
              <a:t> </a:t>
            </a:r>
            <a:r>
              <a:rPr lang="tr-TR" dirty="0" err="1"/>
              <a:t>the</a:t>
            </a:r>
            <a:r>
              <a:rPr lang="tr-TR" dirty="0"/>
              <a:t> </a:t>
            </a:r>
            <a:r>
              <a:rPr lang="tr-TR" dirty="0" err="1"/>
              <a:t>purposes</a:t>
            </a:r>
            <a:r>
              <a:rPr lang="tr-TR" dirty="0"/>
              <a:t> of </a:t>
            </a:r>
            <a:r>
              <a:rPr lang="tr-TR" dirty="0" err="1"/>
              <a:t>the</a:t>
            </a:r>
            <a:r>
              <a:rPr lang="tr-TR" dirty="0"/>
              <a:t> </a:t>
            </a:r>
            <a:r>
              <a:rPr lang="tr-TR" dirty="0" err="1"/>
              <a:t>project</a:t>
            </a:r>
            <a:endParaRPr lang="tr-TR" dirty="0"/>
          </a:p>
          <a:p>
            <a:r>
              <a:rPr lang="tr-TR" dirty="0" err="1"/>
              <a:t>Showed</a:t>
            </a:r>
            <a:r>
              <a:rPr lang="tr-TR" dirty="0"/>
              <a:t> </a:t>
            </a:r>
            <a:r>
              <a:rPr lang="tr-TR" dirty="0" err="1"/>
              <a:t>sample</a:t>
            </a:r>
            <a:r>
              <a:rPr lang="tr-TR" dirty="0"/>
              <a:t> </a:t>
            </a:r>
            <a:r>
              <a:rPr lang="tr-TR" dirty="0" err="1"/>
              <a:t>lesson</a:t>
            </a:r>
            <a:r>
              <a:rPr lang="tr-TR" dirty="0"/>
              <a:t> </a:t>
            </a:r>
            <a:r>
              <a:rPr lang="tr-TR" dirty="0" err="1"/>
              <a:t>plans</a:t>
            </a:r>
            <a:r>
              <a:rPr lang="tr-TR" dirty="0"/>
              <a:t> </a:t>
            </a:r>
            <a:r>
              <a:rPr lang="tr-TR" dirty="0" err="1"/>
              <a:t>and</a:t>
            </a:r>
            <a:r>
              <a:rPr lang="tr-TR" dirty="0"/>
              <a:t> </a:t>
            </a:r>
            <a:r>
              <a:rPr lang="tr-TR" dirty="0" err="1"/>
              <a:t>mentioned</a:t>
            </a:r>
            <a:r>
              <a:rPr lang="tr-TR" dirty="0"/>
              <a:t> </a:t>
            </a:r>
            <a:r>
              <a:rPr lang="tr-TR" dirty="0" err="1"/>
              <a:t>the</a:t>
            </a:r>
            <a:r>
              <a:rPr lang="tr-TR" dirty="0"/>
              <a:t> </a:t>
            </a:r>
            <a:r>
              <a:rPr lang="tr-TR" dirty="0" err="1"/>
              <a:t>project’s</a:t>
            </a:r>
            <a:r>
              <a:rPr lang="tr-TR" dirty="0"/>
              <a:t> </a:t>
            </a:r>
            <a:r>
              <a:rPr lang="tr-TR" dirty="0" err="1"/>
              <a:t>successful</a:t>
            </a:r>
            <a:r>
              <a:rPr lang="tr-TR" dirty="0"/>
              <a:t> </a:t>
            </a:r>
            <a:r>
              <a:rPr lang="tr-TR" dirty="0" err="1"/>
              <a:t>implementation</a:t>
            </a:r>
            <a:r>
              <a:rPr lang="tr-TR" dirty="0"/>
              <a:t> at Mobil </a:t>
            </a:r>
            <a:r>
              <a:rPr lang="tr-TR" dirty="0" err="1"/>
              <a:t>Imam</a:t>
            </a:r>
            <a:r>
              <a:rPr lang="tr-TR" dirty="0"/>
              <a:t> Hatip </a:t>
            </a:r>
            <a:r>
              <a:rPr lang="tr-TR" dirty="0" err="1"/>
              <a:t>Secondary</a:t>
            </a:r>
            <a:r>
              <a:rPr lang="tr-TR" dirty="0"/>
              <a:t> School</a:t>
            </a:r>
          </a:p>
          <a:p>
            <a:r>
              <a:rPr lang="tr-TR" dirty="0"/>
              <a:t>Project </a:t>
            </a:r>
            <a:r>
              <a:rPr lang="tr-TR" dirty="0" err="1"/>
              <a:t>welcomed</a:t>
            </a:r>
            <a:r>
              <a:rPr lang="tr-TR" dirty="0"/>
              <a:t> </a:t>
            </a:r>
            <a:r>
              <a:rPr lang="tr-TR" dirty="0" err="1"/>
              <a:t>with</a:t>
            </a:r>
            <a:r>
              <a:rPr lang="tr-TR" dirty="0"/>
              <a:t> </a:t>
            </a:r>
            <a:r>
              <a:rPr lang="tr-TR" dirty="0" err="1"/>
              <a:t>excitement</a:t>
            </a:r>
            <a:r>
              <a:rPr lang="tr-TR" dirty="0"/>
              <a:t> in </a:t>
            </a:r>
            <a:r>
              <a:rPr lang="tr-TR" dirty="0" err="1"/>
              <a:t>our</a:t>
            </a:r>
            <a:r>
              <a:rPr lang="tr-TR" dirty="0"/>
              <a:t> </a:t>
            </a:r>
            <a:r>
              <a:rPr lang="tr-TR" dirty="0" err="1"/>
              <a:t>schools</a:t>
            </a:r>
            <a:r>
              <a:rPr lang="tr-TR" dirty="0"/>
              <a:t> </a:t>
            </a:r>
            <a:r>
              <a:rPr lang="tr-TR" dirty="0" err="1"/>
              <a:t>and</a:t>
            </a:r>
            <a:r>
              <a:rPr lang="tr-TR" dirty="0"/>
              <a:t> </a:t>
            </a:r>
            <a:r>
              <a:rPr lang="tr-TR" dirty="0" err="1"/>
              <a:t>teachers</a:t>
            </a:r>
            <a:r>
              <a:rPr lang="tr-TR" dirty="0"/>
              <a:t> </a:t>
            </a:r>
            <a:r>
              <a:rPr lang="tr-TR" dirty="0" err="1"/>
              <a:t>started</a:t>
            </a:r>
            <a:r>
              <a:rPr lang="tr-TR" dirty="0"/>
              <a:t> </a:t>
            </a:r>
            <a:r>
              <a:rPr lang="tr-TR" dirty="0" err="1"/>
              <a:t>to</a:t>
            </a:r>
            <a:r>
              <a:rPr lang="tr-TR" dirty="0"/>
              <a:t> </a:t>
            </a:r>
            <a:r>
              <a:rPr lang="tr-TR" dirty="0" err="1"/>
              <a:t>apply</a:t>
            </a:r>
            <a:r>
              <a:rPr lang="tr-TR" dirty="0"/>
              <a:t> it in </a:t>
            </a:r>
            <a:r>
              <a:rPr lang="tr-TR" dirty="0" err="1"/>
              <a:t>their</a:t>
            </a:r>
            <a:r>
              <a:rPr lang="tr-TR" dirty="0"/>
              <a:t> </a:t>
            </a:r>
            <a:r>
              <a:rPr lang="tr-TR" dirty="0" err="1"/>
              <a:t>lessons</a:t>
            </a:r>
            <a:endParaRPr lang="tr-TR" dirty="0"/>
          </a:p>
        </p:txBody>
      </p:sp>
    </p:spTree>
    <p:extLst>
      <p:ext uri="{BB962C8B-B14F-4D97-AF65-F5344CB8AC3E}">
        <p14:creationId xmlns:p14="http://schemas.microsoft.com/office/powerpoint/2010/main" val="126509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br>
            <a:r>
              <a:rPr lang="tr-TR" b="1" dirty="0"/>
              <a:t>Meeting </a:t>
            </a:r>
            <a:br>
              <a:rPr lang="tr-TR" b="1" dirty="0"/>
            </a:br>
            <a:r>
              <a:rPr lang="tr-TR" b="1" dirty="0" err="1"/>
              <a:t>With</a:t>
            </a:r>
            <a:r>
              <a:rPr lang="tr-TR" b="1" dirty="0"/>
              <a:t> School </a:t>
            </a:r>
            <a:r>
              <a:rPr lang="tr-TR" b="1" dirty="0" err="1"/>
              <a:t>Principals</a:t>
            </a:r>
            <a:br>
              <a:rPr lang="tr-TR"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963" y="2119313"/>
            <a:ext cx="5405437" cy="3603625"/>
          </a:xfrm>
        </p:spPr>
      </p:pic>
    </p:spTree>
    <p:extLst>
      <p:ext uri="{BB962C8B-B14F-4D97-AF65-F5344CB8AC3E}">
        <p14:creationId xmlns:p14="http://schemas.microsoft.com/office/powerpoint/2010/main" val="188338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br>
            <a:r>
              <a:rPr lang="tr-TR" b="1" dirty="0"/>
              <a:t>Meeting </a:t>
            </a:r>
            <a:r>
              <a:rPr lang="tr-TR" b="1" dirty="0" err="1"/>
              <a:t>with</a:t>
            </a:r>
            <a:r>
              <a:rPr lang="tr-TR" b="1" dirty="0"/>
              <a:t> School </a:t>
            </a:r>
            <a:r>
              <a:rPr lang="tr-TR" b="1" dirty="0" err="1"/>
              <a:t>Principals</a:t>
            </a:r>
            <a:br>
              <a:rPr lang="tr-TR"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46375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Meeting </a:t>
            </a:r>
            <a:r>
              <a:rPr lang="tr-TR" b="1" dirty="0" err="1"/>
              <a:t>With</a:t>
            </a:r>
            <a:r>
              <a:rPr lang="tr-TR" b="1" dirty="0"/>
              <a:t> </a:t>
            </a:r>
            <a:r>
              <a:rPr lang="tr-TR" b="1" dirty="0" err="1"/>
              <a:t>Teachers</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963" y="2119313"/>
            <a:ext cx="5405437" cy="3603625"/>
          </a:xfrm>
        </p:spPr>
      </p:pic>
    </p:spTree>
    <p:extLst>
      <p:ext uri="{BB962C8B-B14F-4D97-AF65-F5344CB8AC3E}">
        <p14:creationId xmlns:p14="http://schemas.microsoft.com/office/powerpoint/2010/main" val="292972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Meeting </a:t>
            </a:r>
            <a:r>
              <a:rPr lang="tr-TR" b="1" dirty="0" err="1"/>
              <a:t>with</a:t>
            </a:r>
            <a:r>
              <a:rPr lang="tr-TR" b="1" dirty="0"/>
              <a:t> </a:t>
            </a:r>
            <a:r>
              <a:rPr lang="tr-TR" b="1" dirty="0" err="1"/>
              <a:t>Students</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346531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 </a:t>
            </a:r>
            <a:r>
              <a:rPr lang="tr-TR" dirty="0" err="1"/>
              <a:t>Dissemination</a:t>
            </a:r>
            <a:r>
              <a:rPr lang="tr-TR" dirty="0"/>
              <a:t> </a:t>
            </a:r>
            <a:r>
              <a:rPr lang="tr-TR" dirty="0" err="1"/>
              <a:t>Activities</a:t>
            </a:r>
            <a:r>
              <a:rPr lang="tr-TR" dirty="0"/>
              <a:t> </a:t>
            </a:r>
          </a:p>
        </p:txBody>
      </p:sp>
      <p:sp>
        <p:nvSpPr>
          <p:cNvPr id="3" name="İçerik Yer Tutucusu 2"/>
          <p:cNvSpPr>
            <a:spLocks noGrp="1"/>
          </p:cNvSpPr>
          <p:nvPr>
            <p:ph idx="1"/>
          </p:nvPr>
        </p:nvSpPr>
        <p:spPr/>
        <p:txBody>
          <a:bodyPr>
            <a:normAutofit lnSpcReduction="10000"/>
          </a:bodyPr>
          <a:lstStyle/>
          <a:p>
            <a:r>
              <a:rPr lang="tr-TR" dirty="0" err="1"/>
              <a:t>We</a:t>
            </a:r>
            <a:r>
              <a:rPr lang="tr-TR" dirty="0"/>
              <a:t> </a:t>
            </a:r>
            <a:r>
              <a:rPr lang="tr-TR" dirty="0" err="1"/>
              <a:t>tried</a:t>
            </a:r>
            <a:r>
              <a:rPr lang="tr-TR" dirty="0"/>
              <a:t> </a:t>
            </a:r>
            <a:r>
              <a:rPr lang="tr-TR" dirty="0" err="1"/>
              <a:t>to</a:t>
            </a:r>
            <a:r>
              <a:rPr lang="tr-TR" dirty="0"/>
              <a:t> </a:t>
            </a:r>
            <a:r>
              <a:rPr lang="tr-TR" dirty="0" err="1"/>
              <a:t>reach</a:t>
            </a:r>
            <a:r>
              <a:rPr lang="tr-TR" dirty="0"/>
              <a:t> </a:t>
            </a:r>
            <a:r>
              <a:rPr lang="tr-TR" dirty="0" err="1"/>
              <a:t>all</a:t>
            </a:r>
            <a:r>
              <a:rPr lang="tr-TR" dirty="0"/>
              <a:t> </a:t>
            </a:r>
            <a:r>
              <a:rPr lang="tr-TR" dirty="0" err="1"/>
              <a:t>teachers</a:t>
            </a:r>
            <a:r>
              <a:rPr lang="tr-TR" dirty="0"/>
              <a:t> in </a:t>
            </a:r>
            <a:r>
              <a:rPr lang="tr-TR" dirty="0" err="1"/>
              <a:t>our</a:t>
            </a:r>
            <a:r>
              <a:rPr lang="tr-TR" dirty="0"/>
              <a:t> </a:t>
            </a:r>
            <a:r>
              <a:rPr lang="tr-TR" dirty="0" err="1"/>
              <a:t>district</a:t>
            </a:r>
            <a:r>
              <a:rPr lang="tr-TR" dirty="0"/>
              <a:t> </a:t>
            </a:r>
            <a:r>
              <a:rPr lang="tr-TR" dirty="0" err="1"/>
              <a:t>and</a:t>
            </a:r>
            <a:r>
              <a:rPr lang="tr-TR" dirty="0"/>
              <a:t> </a:t>
            </a:r>
            <a:r>
              <a:rPr lang="tr-TR" dirty="0" err="1"/>
              <a:t>invited</a:t>
            </a:r>
            <a:r>
              <a:rPr lang="tr-TR" dirty="0"/>
              <a:t> </a:t>
            </a:r>
            <a:r>
              <a:rPr lang="tr-TR" dirty="0" err="1"/>
              <a:t>them</a:t>
            </a:r>
            <a:r>
              <a:rPr lang="tr-TR" dirty="0"/>
              <a:t> </a:t>
            </a:r>
            <a:r>
              <a:rPr lang="tr-TR" dirty="0" err="1"/>
              <a:t>to</a:t>
            </a:r>
            <a:r>
              <a:rPr lang="tr-TR" dirty="0"/>
              <a:t> </a:t>
            </a:r>
            <a:r>
              <a:rPr lang="tr-TR" dirty="0" err="1"/>
              <a:t>the</a:t>
            </a:r>
            <a:r>
              <a:rPr lang="tr-TR" dirty="0"/>
              <a:t> </a:t>
            </a:r>
            <a:r>
              <a:rPr lang="tr-TR" dirty="0" err="1"/>
              <a:t>meetings</a:t>
            </a:r>
            <a:r>
              <a:rPr lang="tr-TR" dirty="0"/>
              <a:t> </a:t>
            </a:r>
            <a:r>
              <a:rPr lang="tr-TR" dirty="0" err="1"/>
              <a:t>we</a:t>
            </a:r>
            <a:r>
              <a:rPr lang="tr-TR" dirty="0"/>
              <a:t> </a:t>
            </a:r>
            <a:r>
              <a:rPr lang="tr-TR" dirty="0" err="1"/>
              <a:t>organized</a:t>
            </a:r>
            <a:r>
              <a:rPr lang="tr-TR" dirty="0"/>
              <a:t> </a:t>
            </a:r>
            <a:r>
              <a:rPr lang="tr-TR" dirty="0" err="1"/>
              <a:t>for</a:t>
            </a:r>
            <a:r>
              <a:rPr lang="tr-TR" dirty="0"/>
              <a:t> </a:t>
            </a:r>
            <a:r>
              <a:rPr lang="tr-TR" dirty="0" err="1"/>
              <a:t>dissemination</a:t>
            </a:r>
            <a:r>
              <a:rPr lang="tr-TR" dirty="0"/>
              <a:t> </a:t>
            </a:r>
            <a:r>
              <a:rPr lang="tr-TR" dirty="0" err="1"/>
              <a:t>activities</a:t>
            </a:r>
            <a:r>
              <a:rPr lang="tr-TR" dirty="0"/>
              <a:t> of </a:t>
            </a:r>
            <a:r>
              <a:rPr lang="tr-TR" dirty="0" err="1"/>
              <a:t>the</a:t>
            </a:r>
            <a:r>
              <a:rPr lang="tr-TR" dirty="0"/>
              <a:t> </a:t>
            </a:r>
            <a:r>
              <a:rPr lang="tr-TR" dirty="0" err="1"/>
              <a:t>project</a:t>
            </a:r>
            <a:endParaRPr lang="tr-TR" dirty="0"/>
          </a:p>
          <a:p>
            <a:pPr lvl="0"/>
            <a:r>
              <a:rPr lang="tr-TR" dirty="0" err="1"/>
              <a:t>We</a:t>
            </a:r>
            <a:r>
              <a:rPr lang="tr-TR" dirty="0"/>
              <a:t> </a:t>
            </a:r>
            <a:r>
              <a:rPr lang="tr-TR" dirty="0" err="1"/>
              <a:t>tried</a:t>
            </a:r>
            <a:r>
              <a:rPr lang="tr-TR" dirty="0"/>
              <a:t> </a:t>
            </a:r>
            <a:r>
              <a:rPr lang="tr-TR" dirty="0" err="1"/>
              <a:t>to</a:t>
            </a:r>
            <a:r>
              <a:rPr lang="tr-TR" dirty="0"/>
              <a:t> </a:t>
            </a:r>
            <a:r>
              <a:rPr lang="tr-TR" dirty="0" err="1"/>
              <a:t>reach</a:t>
            </a:r>
            <a:r>
              <a:rPr lang="tr-TR" dirty="0"/>
              <a:t>  </a:t>
            </a:r>
            <a:r>
              <a:rPr lang="tr-TR" dirty="0" err="1"/>
              <a:t>many</a:t>
            </a:r>
            <a:r>
              <a:rPr lang="tr-TR" dirty="0"/>
              <a:t>  </a:t>
            </a:r>
            <a:r>
              <a:rPr lang="tr-TR" dirty="0" err="1"/>
              <a:t>students</a:t>
            </a:r>
            <a:r>
              <a:rPr lang="tr-TR" dirty="0"/>
              <a:t> in </a:t>
            </a:r>
            <a:r>
              <a:rPr lang="tr-TR" dirty="0" err="1"/>
              <a:t>our</a:t>
            </a:r>
            <a:r>
              <a:rPr lang="tr-TR" dirty="0"/>
              <a:t> </a:t>
            </a:r>
            <a:r>
              <a:rPr lang="tr-TR" dirty="0" err="1"/>
              <a:t>district</a:t>
            </a:r>
            <a:endParaRPr lang="tr-TR" dirty="0"/>
          </a:p>
          <a:p>
            <a:r>
              <a:rPr lang="tr-TR" dirty="0" err="1"/>
              <a:t>Organized</a:t>
            </a:r>
            <a:r>
              <a:rPr lang="tr-TR" dirty="0"/>
              <a:t> </a:t>
            </a:r>
            <a:r>
              <a:rPr lang="tr-TR" dirty="0" err="1"/>
              <a:t>meetings</a:t>
            </a:r>
            <a:r>
              <a:rPr lang="tr-TR" dirty="0"/>
              <a:t> </a:t>
            </a:r>
            <a:r>
              <a:rPr lang="tr-TR" dirty="0" err="1"/>
              <a:t>with</a:t>
            </a:r>
            <a:r>
              <a:rPr lang="tr-TR" dirty="0"/>
              <a:t> </a:t>
            </a:r>
            <a:r>
              <a:rPr lang="tr-TR" dirty="0" err="1"/>
              <a:t>the</a:t>
            </a:r>
            <a:r>
              <a:rPr lang="tr-TR" dirty="0"/>
              <a:t> </a:t>
            </a:r>
            <a:r>
              <a:rPr lang="tr-TR" dirty="0" err="1"/>
              <a:t>students</a:t>
            </a:r>
            <a:r>
              <a:rPr lang="tr-TR" dirty="0"/>
              <a:t> </a:t>
            </a:r>
            <a:r>
              <a:rPr lang="tr-TR" dirty="0" err="1"/>
              <a:t>and</a:t>
            </a:r>
            <a:r>
              <a:rPr lang="tr-TR" dirty="0"/>
              <a:t> </a:t>
            </a:r>
            <a:r>
              <a:rPr lang="tr-TR" dirty="0" err="1"/>
              <a:t>explained</a:t>
            </a:r>
            <a:r>
              <a:rPr lang="tr-TR" dirty="0"/>
              <a:t> </a:t>
            </a:r>
            <a:r>
              <a:rPr lang="tr-TR" dirty="0" err="1"/>
              <a:t>them</a:t>
            </a:r>
            <a:r>
              <a:rPr lang="tr-TR" dirty="0"/>
              <a:t> </a:t>
            </a:r>
            <a:r>
              <a:rPr lang="tr-TR" dirty="0" err="1"/>
              <a:t>the</a:t>
            </a:r>
            <a:r>
              <a:rPr lang="tr-TR" dirty="0"/>
              <a:t> </a:t>
            </a:r>
            <a:r>
              <a:rPr lang="tr-TR" dirty="0" err="1"/>
              <a:t>implementation</a:t>
            </a:r>
            <a:r>
              <a:rPr lang="tr-TR" dirty="0"/>
              <a:t> of </a:t>
            </a:r>
            <a:r>
              <a:rPr lang="tr-TR" dirty="0" err="1"/>
              <a:t>the</a:t>
            </a:r>
            <a:r>
              <a:rPr lang="tr-TR" dirty="0"/>
              <a:t> </a:t>
            </a:r>
            <a:r>
              <a:rPr lang="tr-TR" dirty="0" err="1"/>
              <a:t>project</a:t>
            </a:r>
            <a:r>
              <a:rPr lang="tr-TR" dirty="0"/>
              <a:t> </a:t>
            </a:r>
            <a:r>
              <a:rPr lang="tr-TR" dirty="0" err="1"/>
              <a:t>and</a:t>
            </a:r>
            <a:r>
              <a:rPr lang="tr-TR" dirty="0"/>
              <a:t> </a:t>
            </a:r>
            <a:r>
              <a:rPr lang="tr-TR" dirty="0" err="1"/>
              <a:t>its</a:t>
            </a:r>
            <a:r>
              <a:rPr lang="tr-TR" dirty="0"/>
              <a:t> </a:t>
            </a:r>
            <a:r>
              <a:rPr lang="tr-TR" dirty="0" err="1"/>
              <a:t>benefits</a:t>
            </a:r>
            <a:r>
              <a:rPr lang="tr-TR" dirty="0"/>
              <a:t> on </a:t>
            </a:r>
            <a:r>
              <a:rPr lang="tr-TR" dirty="0" err="1"/>
              <a:t>their</a:t>
            </a:r>
            <a:r>
              <a:rPr lang="tr-TR" dirty="0"/>
              <a:t> </a:t>
            </a:r>
            <a:r>
              <a:rPr lang="tr-TR" dirty="0" err="1"/>
              <a:t>learning</a:t>
            </a:r>
            <a:r>
              <a:rPr lang="tr-TR" dirty="0"/>
              <a:t> </a:t>
            </a:r>
            <a:r>
              <a:rPr lang="tr-TR" dirty="0" err="1"/>
              <a:t>processes</a:t>
            </a:r>
            <a:r>
              <a:rPr lang="tr-TR" dirty="0"/>
              <a:t>.</a:t>
            </a:r>
          </a:p>
          <a:p>
            <a:pPr marL="0" indent="0">
              <a:buNone/>
            </a:pPr>
            <a:endParaRPr lang="tr-TR" dirty="0"/>
          </a:p>
        </p:txBody>
      </p:sp>
    </p:spTree>
    <p:extLst>
      <p:ext uri="{BB962C8B-B14F-4D97-AF65-F5344CB8AC3E}">
        <p14:creationId xmlns:p14="http://schemas.microsoft.com/office/powerpoint/2010/main" val="145707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Dissemination</a:t>
            </a:r>
            <a:r>
              <a:rPr lang="tr-TR" dirty="0"/>
              <a:t> </a:t>
            </a:r>
            <a:r>
              <a:rPr lang="tr-TR" dirty="0" err="1"/>
              <a:t>Activities</a:t>
            </a:r>
            <a:r>
              <a:rPr lang="tr-TR" dirty="0"/>
              <a:t> in </a:t>
            </a:r>
            <a:r>
              <a:rPr lang="tr-TR" dirty="0" err="1"/>
              <a:t>Sultangazi</a:t>
            </a:r>
            <a:endParaRPr lang="tr-TR" dirty="0"/>
          </a:p>
        </p:txBody>
      </p:sp>
      <p:sp>
        <p:nvSpPr>
          <p:cNvPr id="3" name="İçerik Yer Tutucusu 2"/>
          <p:cNvSpPr>
            <a:spLocks noGrp="1"/>
          </p:cNvSpPr>
          <p:nvPr>
            <p:ph idx="1"/>
          </p:nvPr>
        </p:nvSpPr>
        <p:spPr/>
        <p:txBody>
          <a:bodyPr>
            <a:normAutofit/>
          </a:bodyPr>
          <a:lstStyle/>
          <a:p>
            <a:r>
              <a:rPr lang="tr-TR" dirty="0" err="1"/>
              <a:t>Meetings</a:t>
            </a:r>
            <a:r>
              <a:rPr lang="tr-TR" dirty="0"/>
              <a:t> </a:t>
            </a:r>
            <a:r>
              <a:rPr lang="tr-TR" dirty="0" err="1"/>
              <a:t>with</a:t>
            </a:r>
            <a:r>
              <a:rPr lang="tr-TR" dirty="0"/>
              <a:t> </a:t>
            </a:r>
            <a:r>
              <a:rPr lang="tr-TR" dirty="0" err="1"/>
              <a:t>school</a:t>
            </a:r>
            <a:r>
              <a:rPr lang="tr-TR" dirty="0"/>
              <a:t> </a:t>
            </a:r>
            <a:r>
              <a:rPr lang="tr-TR" dirty="0" err="1"/>
              <a:t>principals</a:t>
            </a:r>
            <a:endParaRPr lang="tr-TR" dirty="0"/>
          </a:p>
          <a:p>
            <a:r>
              <a:rPr lang="tr-TR" dirty="0" err="1"/>
              <a:t>Meetings</a:t>
            </a:r>
            <a:r>
              <a:rPr lang="tr-TR" dirty="0"/>
              <a:t> </a:t>
            </a:r>
            <a:r>
              <a:rPr lang="tr-TR" dirty="0" err="1"/>
              <a:t>with</a:t>
            </a:r>
            <a:r>
              <a:rPr lang="tr-TR" dirty="0"/>
              <a:t> </a:t>
            </a:r>
            <a:r>
              <a:rPr lang="tr-TR" dirty="0" err="1"/>
              <a:t>teachers</a:t>
            </a:r>
            <a:endParaRPr lang="tr-TR" dirty="0"/>
          </a:p>
          <a:p>
            <a:r>
              <a:rPr lang="tr-TR" dirty="0" err="1"/>
              <a:t>Meetings</a:t>
            </a:r>
            <a:r>
              <a:rPr lang="tr-TR" dirty="0"/>
              <a:t> </a:t>
            </a:r>
            <a:r>
              <a:rPr lang="tr-TR" dirty="0" err="1"/>
              <a:t>with</a:t>
            </a:r>
            <a:r>
              <a:rPr lang="tr-TR" dirty="0"/>
              <a:t> </a:t>
            </a:r>
            <a:r>
              <a:rPr lang="tr-TR" dirty="0" err="1"/>
              <a:t>students</a:t>
            </a:r>
            <a:endParaRPr lang="tr-TR" dirty="0"/>
          </a:p>
          <a:p>
            <a:r>
              <a:rPr lang="tr-TR" dirty="0" err="1"/>
              <a:t>We</a:t>
            </a:r>
            <a:r>
              <a:rPr lang="tr-TR" dirty="0"/>
              <a:t> </a:t>
            </a:r>
            <a:r>
              <a:rPr lang="tr-TR" dirty="0" err="1"/>
              <a:t>gave</a:t>
            </a:r>
            <a:r>
              <a:rPr lang="tr-TR" dirty="0"/>
              <a:t> </a:t>
            </a:r>
            <a:r>
              <a:rPr lang="tr-TR" dirty="0" err="1"/>
              <a:t>information</a:t>
            </a:r>
            <a:r>
              <a:rPr lang="tr-TR" dirty="0"/>
              <a:t> </a:t>
            </a:r>
            <a:r>
              <a:rPr lang="tr-TR" dirty="0" err="1"/>
              <a:t>about</a:t>
            </a:r>
            <a:r>
              <a:rPr lang="tr-TR" dirty="0"/>
              <a:t> how </a:t>
            </a:r>
            <a:r>
              <a:rPr lang="tr-TR" dirty="0" err="1"/>
              <a:t>to</a:t>
            </a:r>
            <a:r>
              <a:rPr lang="tr-TR" dirty="0"/>
              <a:t> </a:t>
            </a:r>
            <a:r>
              <a:rPr lang="tr-TR" dirty="0" err="1"/>
              <a:t>apply</a:t>
            </a:r>
            <a:r>
              <a:rPr lang="tr-TR" dirty="0"/>
              <a:t> </a:t>
            </a:r>
            <a:r>
              <a:rPr lang="tr-TR" dirty="0" err="1"/>
              <a:t>the</a:t>
            </a:r>
            <a:r>
              <a:rPr lang="tr-TR" dirty="0"/>
              <a:t> </a:t>
            </a:r>
            <a:r>
              <a:rPr lang="tr-TR" dirty="0" err="1"/>
              <a:t>project</a:t>
            </a:r>
            <a:r>
              <a:rPr lang="tr-TR" dirty="0"/>
              <a:t> in </a:t>
            </a:r>
            <a:r>
              <a:rPr lang="tr-TR" dirty="0" err="1"/>
              <a:t>their</a:t>
            </a:r>
            <a:r>
              <a:rPr lang="tr-TR" dirty="0"/>
              <a:t> </a:t>
            </a:r>
            <a:r>
              <a:rPr lang="tr-TR" dirty="0" err="1"/>
              <a:t>schools</a:t>
            </a:r>
            <a:endParaRPr lang="tr-TR" dirty="0"/>
          </a:p>
          <a:p>
            <a:r>
              <a:rPr lang="tr-TR" dirty="0" err="1"/>
              <a:t>Tried</a:t>
            </a:r>
            <a:r>
              <a:rPr lang="tr-TR" dirty="0"/>
              <a:t> </a:t>
            </a:r>
            <a:r>
              <a:rPr lang="tr-TR" dirty="0" err="1"/>
              <a:t>to</a:t>
            </a:r>
            <a:r>
              <a:rPr lang="tr-TR" dirty="0"/>
              <a:t> </a:t>
            </a:r>
            <a:r>
              <a:rPr lang="tr-TR" dirty="0" err="1"/>
              <a:t>develop</a:t>
            </a:r>
            <a:r>
              <a:rPr lang="tr-TR" dirty="0"/>
              <a:t> </a:t>
            </a:r>
            <a:r>
              <a:rPr lang="tr-TR" dirty="0" err="1"/>
              <a:t>topics</a:t>
            </a:r>
            <a:r>
              <a:rPr lang="tr-TR" dirty="0"/>
              <a:t> </a:t>
            </a:r>
            <a:r>
              <a:rPr lang="tr-TR" dirty="0" err="1"/>
              <a:t>related</a:t>
            </a:r>
            <a:r>
              <a:rPr lang="tr-TR" dirty="0"/>
              <a:t> </a:t>
            </a:r>
            <a:r>
              <a:rPr lang="tr-TR" dirty="0" err="1"/>
              <a:t>to</a:t>
            </a:r>
            <a:r>
              <a:rPr lang="tr-TR" dirty="0"/>
              <a:t> </a:t>
            </a:r>
            <a:r>
              <a:rPr lang="tr-TR" dirty="0" err="1"/>
              <a:t>our</a:t>
            </a:r>
            <a:r>
              <a:rPr lang="tr-TR" dirty="0"/>
              <a:t> </a:t>
            </a:r>
            <a:r>
              <a:rPr lang="tr-TR" dirty="0" err="1"/>
              <a:t>culture</a:t>
            </a:r>
            <a:r>
              <a:rPr lang="tr-TR" dirty="0"/>
              <a:t> </a:t>
            </a:r>
            <a:r>
              <a:rPr lang="tr-TR" dirty="0" err="1"/>
              <a:t>and</a:t>
            </a:r>
            <a:r>
              <a:rPr lang="tr-TR" dirty="0"/>
              <a:t> </a:t>
            </a:r>
            <a:r>
              <a:rPr lang="tr-TR" dirty="0" err="1"/>
              <a:t>experiences</a:t>
            </a:r>
            <a:endParaRPr lang="tr-TR" dirty="0"/>
          </a:p>
          <a:p>
            <a:endParaRPr lang="tr-TR" dirty="0"/>
          </a:p>
        </p:txBody>
      </p:sp>
    </p:spTree>
    <p:extLst>
      <p:ext uri="{BB962C8B-B14F-4D97-AF65-F5344CB8AC3E}">
        <p14:creationId xmlns:p14="http://schemas.microsoft.com/office/powerpoint/2010/main" val="218500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DBD4F4-1A71-4B7C-BF05-4AE7FF0027FA}"/>
              </a:ext>
            </a:extLst>
          </p:cNvPr>
          <p:cNvSpPr>
            <a:spLocks noGrp="1"/>
          </p:cNvSpPr>
          <p:nvPr>
            <p:ph type="title"/>
          </p:nvPr>
        </p:nvSpPr>
        <p:spPr>
          <a:xfrm>
            <a:off x="1095023" y="817582"/>
            <a:ext cx="6965245" cy="3547522"/>
          </a:xfrm>
        </p:spPr>
        <p:txBody>
          <a:bodyPr>
            <a:normAutofit fontScale="90000"/>
          </a:bodyPr>
          <a:lstStyle/>
          <a:p>
            <a:pPr marL="0" marR="0" lvl="0" indent="0" defTabSz="914400" rtl="0" eaLnBrk="1" fontAlgn="auto" latinLnBrk="0" hangingPunct="1">
              <a:lnSpc>
                <a:spcPct val="100000"/>
              </a:lnSpc>
              <a:spcBef>
                <a:spcPct val="20000"/>
              </a:spcBef>
              <a:spcAft>
                <a:spcPts val="0"/>
              </a:spcAft>
              <a:tabLst/>
              <a:defRPr/>
            </a:pPr>
            <a:r>
              <a:rPr kumimoji="0" lang="en-US" sz="3400" b="1" i="0" u="none" strike="noStrike" kern="1200" cap="none" spc="0" normalizeH="0" baseline="0" noProof="0" dirty="0">
                <a:ln>
                  <a:noFill/>
                </a:ln>
                <a:solidFill>
                  <a:srgbClr val="CCDDEA">
                    <a:lumMod val="10000"/>
                  </a:srgbClr>
                </a:solidFill>
                <a:effectLst/>
                <a:uLnTx/>
                <a:uFillTx/>
                <a:latin typeface="Constantia"/>
                <a:ea typeface="+mn-ea"/>
                <a:cs typeface="+mn-cs"/>
              </a:rPr>
              <a:t>Creating an Innovative Platform of Communication and Teaching in a Digital Society</a:t>
            </a:r>
            <a:br>
              <a:rPr kumimoji="0" lang="tr-TR" sz="3400" b="1" i="0" u="none" strike="noStrike" kern="1200" cap="none" spc="0" normalizeH="0" baseline="0" noProof="0" dirty="0">
                <a:ln>
                  <a:noFill/>
                </a:ln>
                <a:solidFill>
                  <a:srgbClr val="CCDDEA">
                    <a:lumMod val="10000"/>
                  </a:srgbClr>
                </a:solidFill>
                <a:effectLst/>
                <a:uLnTx/>
                <a:uFillTx/>
                <a:latin typeface="Constantia"/>
                <a:ea typeface="+mn-ea"/>
                <a:cs typeface="+mn-cs"/>
              </a:rPr>
            </a:br>
            <a:r>
              <a:rPr kumimoji="0" lang="tr-TR" sz="3400" b="1" i="0" u="none" strike="noStrike" kern="1200" cap="none" spc="0" normalizeH="0" baseline="0" noProof="0" dirty="0" err="1">
                <a:ln>
                  <a:noFill/>
                </a:ln>
                <a:solidFill>
                  <a:srgbClr val="CCDDEA">
                    <a:lumMod val="10000"/>
                  </a:srgbClr>
                </a:solidFill>
                <a:effectLst/>
                <a:uLnTx/>
                <a:uFillTx/>
                <a:latin typeface="Constantia"/>
                <a:ea typeface="+mn-ea"/>
                <a:cs typeface="+mn-cs"/>
              </a:rPr>
              <a:t>Implementation</a:t>
            </a:r>
            <a:r>
              <a:rPr kumimoji="0" lang="tr-TR" sz="3400" b="1" i="0" u="none" strike="noStrike" kern="1200" cap="none" spc="0" normalizeH="0" baseline="0" noProof="0" dirty="0">
                <a:ln>
                  <a:noFill/>
                </a:ln>
                <a:solidFill>
                  <a:srgbClr val="CCDDEA">
                    <a:lumMod val="10000"/>
                  </a:srgbClr>
                </a:solidFill>
                <a:effectLst/>
                <a:uLnTx/>
                <a:uFillTx/>
                <a:latin typeface="Constantia"/>
                <a:ea typeface="+mn-ea"/>
                <a:cs typeface="+mn-cs"/>
              </a:rPr>
              <a:t> of </a:t>
            </a:r>
            <a:r>
              <a:rPr kumimoji="0" lang="tr-TR" sz="3400" b="1" i="0" u="none" strike="noStrike" kern="1200" cap="none" spc="0" normalizeH="0" baseline="0" noProof="0" dirty="0" err="1">
                <a:ln>
                  <a:noFill/>
                </a:ln>
                <a:solidFill>
                  <a:srgbClr val="CCDDEA">
                    <a:lumMod val="10000"/>
                  </a:srgbClr>
                </a:solidFill>
                <a:effectLst/>
                <a:uLnTx/>
                <a:uFillTx/>
                <a:latin typeface="Constantia"/>
                <a:ea typeface="+mn-ea"/>
                <a:cs typeface="+mn-cs"/>
              </a:rPr>
              <a:t>the</a:t>
            </a:r>
            <a:r>
              <a:rPr kumimoji="0" lang="tr-TR" sz="3400" b="1" i="0" u="none" strike="noStrike" kern="1200" cap="none" spc="0" normalizeH="0" baseline="0" noProof="0" dirty="0">
                <a:ln>
                  <a:noFill/>
                </a:ln>
                <a:solidFill>
                  <a:srgbClr val="CCDDEA">
                    <a:lumMod val="10000"/>
                  </a:srgbClr>
                </a:solidFill>
                <a:effectLst/>
                <a:uLnTx/>
                <a:uFillTx/>
                <a:latin typeface="Constantia"/>
                <a:ea typeface="+mn-ea"/>
                <a:cs typeface="+mn-cs"/>
              </a:rPr>
              <a:t> Project at Mobil </a:t>
            </a:r>
            <a:r>
              <a:rPr kumimoji="0" lang="tr-TR" sz="3400" b="1" i="0" u="none" strike="noStrike" kern="1200" cap="none" spc="0" normalizeH="0" baseline="0" noProof="0" dirty="0" err="1">
                <a:ln>
                  <a:noFill/>
                </a:ln>
                <a:solidFill>
                  <a:srgbClr val="CCDDEA">
                    <a:lumMod val="10000"/>
                  </a:srgbClr>
                </a:solidFill>
                <a:effectLst/>
                <a:uLnTx/>
                <a:uFillTx/>
                <a:latin typeface="Constantia"/>
                <a:ea typeface="+mn-ea"/>
                <a:cs typeface="+mn-cs"/>
              </a:rPr>
              <a:t>Imam</a:t>
            </a:r>
            <a:r>
              <a:rPr kumimoji="0" lang="tr-TR" sz="3400" b="1" i="0" u="none" strike="noStrike" kern="1200" cap="none" spc="0" normalizeH="0" baseline="0" noProof="0" dirty="0">
                <a:ln>
                  <a:noFill/>
                </a:ln>
                <a:solidFill>
                  <a:srgbClr val="CCDDEA">
                    <a:lumMod val="10000"/>
                  </a:srgbClr>
                </a:solidFill>
                <a:effectLst/>
                <a:uLnTx/>
                <a:uFillTx/>
                <a:latin typeface="Constantia"/>
                <a:ea typeface="+mn-ea"/>
                <a:cs typeface="+mn-cs"/>
              </a:rPr>
              <a:t> Hatip </a:t>
            </a:r>
            <a:r>
              <a:rPr kumimoji="0" lang="tr-TR" sz="3400" b="1" i="0" u="none" strike="noStrike" kern="1200" cap="none" spc="0" normalizeH="0" baseline="0" noProof="0" dirty="0" err="1">
                <a:ln>
                  <a:noFill/>
                </a:ln>
                <a:solidFill>
                  <a:srgbClr val="CCDDEA">
                    <a:lumMod val="10000"/>
                  </a:srgbClr>
                </a:solidFill>
                <a:effectLst/>
                <a:uLnTx/>
                <a:uFillTx/>
                <a:latin typeface="Constantia"/>
                <a:ea typeface="+mn-ea"/>
                <a:cs typeface="+mn-cs"/>
              </a:rPr>
              <a:t>Secondary</a:t>
            </a:r>
            <a:r>
              <a:rPr kumimoji="0" lang="tr-TR" sz="3400" b="1" i="0" u="none" strike="noStrike" kern="1200" cap="none" spc="0" normalizeH="0" baseline="0" noProof="0" dirty="0">
                <a:ln>
                  <a:noFill/>
                </a:ln>
                <a:solidFill>
                  <a:srgbClr val="CCDDEA">
                    <a:lumMod val="10000"/>
                  </a:srgbClr>
                </a:solidFill>
                <a:effectLst/>
                <a:uLnTx/>
                <a:uFillTx/>
                <a:latin typeface="Constantia"/>
                <a:ea typeface="+mn-ea"/>
                <a:cs typeface="+mn-cs"/>
              </a:rPr>
              <a:t> School</a:t>
            </a:r>
            <a:br>
              <a:rPr kumimoji="0" lang="tr-TR" sz="3400" b="1" i="0" u="none" strike="noStrike" kern="1200" cap="none" spc="0" normalizeH="0" baseline="0" noProof="0" dirty="0">
                <a:ln>
                  <a:noFill/>
                </a:ln>
                <a:solidFill>
                  <a:srgbClr val="CCDDEA">
                    <a:lumMod val="10000"/>
                  </a:srgbClr>
                </a:solidFill>
                <a:effectLst/>
                <a:uLnTx/>
                <a:uFillTx/>
                <a:latin typeface="Constantia"/>
                <a:ea typeface="+mn-ea"/>
                <a:cs typeface="+mn-cs"/>
              </a:rPr>
            </a:br>
            <a:endParaRPr lang="tr-TR" dirty="0"/>
          </a:p>
        </p:txBody>
      </p:sp>
      <p:pic>
        <p:nvPicPr>
          <p:cNvPr id="5" name="İçerik Yer Tutucusu 4">
            <a:extLst>
              <a:ext uri="{FF2B5EF4-FFF2-40B4-BE49-F238E27FC236}">
                <a16:creationId xmlns:a16="http://schemas.microsoft.com/office/drawing/2014/main" id="{C6BF9A08-6EFB-44C8-9096-4F7181EEA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525" y="3573016"/>
            <a:ext cx="6838950" cy="2376264"/>
          </a:xfrm>
        </p:spPr>
      </p:pic>
    </p:spTree>
    <p:extLst>
      <p:ext uri="{BB962C8B-B14F-4D97-AF65-F5344CB8AC3E}">
        <p14:creationId xmlns:p14="http://schemas.microsoft.com/office/powerpoint/2010/main" val="1281867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Feedback </a:t>
            </a:r>
            <a:r>
              <a:rPr lang="tr-TR" dirty="0" err="1"/>
              <a:t>Sessions</a:t>
            </a:r>
            <a:endParaRPr lang="tr-TR" dirty="0"/>
          </a:p>
        </p:txBody>
      </p:sp>
      <p:sp>
        <p:nvSpPr>
          <p:cNvPr id="3" name="İçerik Yer Tutucusu 2"/>
          <p:cNvSpPr>
            <a:spLocks noGrp="1"/>
          </p:cNvSpPr>
          <p:nvPr>
            <p:ph idx="1"/>
          </p:nvPr>
        </p:nvSpPr>
        <p:spPr/>
        <p:txBody>
          <a:bodyPr/>
          <a:lstStyle/>
          <a:p>
            <a:r>
              <a:rPr lang="tr-TR" dirty="0" err="1"/>
              <a:t>We</a:t>
            </a:r>
            <a:r>
              <a:rPr lang="tr-TR" dirty="0"/>
              <a:t> </a:t>
            </a:r>
            <a:r>
              <a:rPr lang="tr-TR" dirty="0" err="1"/>
              <a:t>discussed</a:t>
            </a:r>
            <a:r>
              <a:rPr lang="tr-TR" dirty="0"/>
              <a:t> </a:t>
            </a:r>
            <a:r>
              <a:rPr lang="tr-TR" dirty="0" err="1"/>
              <a:t>the</a:t>
            </a:r>
            <a:r>
              <a:rPr lang="tr-TR" dirty="0"/>
              <a:t> </a:t>
            </a:r>
            <a:r>
              <a:rPr lang="tr-TR" dirty="0" err="1"/>
              <a:t>topics</a:t>
            </a:r>
            <a:r>
              <a:rPr lang="tr-TR" dirty="0"/>
              <a:t> </a:t>
            </a:r>
            <a:r>
              <a:rPr lang="tr-TR" dirty="0" err="1"/>
              <a:t>and</a:t>
            </a:r>
            <a:r>
              <a:rPr lang="tr-TR" dirty="0"/>
              <a:t> </a:t>
            </a:r>
            <a:r>
              <a:rPr lang="tr-TR" dirty="0" err="1"/>
              <a:t>metarials</a:t>
            </a:r>
            <a:r>
              <a:rPr lang="tr-TR" dirty="0"/>
              <a:t>, </a:t>
            </a:r>
            <a:r>
              <a:rPr lang="tr-TR" dirty="0" err="1"/>
              <a:t>evaluation</a:t>
            </a:r>
            <a:r>
              <a:rPr lang="tr-TR" dirty="0"/>
              <a:t> </a:t>
            </a:r>
            <a:r>
              <a:rPr lang="tr-TR" dirty="0" err="1"/>
              <a:t>methods</a:t>
            </a:r>
            <a:r>
              <a:rPr lang="tr-TR" dirty="0"/>
              <a:t> </a:t>
            </a:r>
            <a:r>
              <a:rPr lang="tr-TR" dirty="0" err="1"/>
              <a:t>selected</a:t>
            </a:r>
            <a:r>
              <a:rPr lang="tr-TR" dirty="0"/>
              <a:t> </a:t>
            </a:r>
            <a:r>
              <a:rPr lang="tr-TR" dirty="0" err="1"/>
              <a:t>and</a:t>
            </a:r>
            <a:r>
              <a:rPr lang="tr-TR" dirty="0"/>
              <a:t> </a:t>
            </a:r>
            <a:r>
              <a:rPr lang="tr-TR" dirty="0" err="1"/>
              <a:t>what</a:t>
            </a:r>
            <a:r>
              <a:rPr lang="tr-TR" dirty="0"/>
              <a:t> can be done </a:t>
            </a:r>
            <a:r>
              <a:rPr lang="tr-TR" dirty="0" err="1"/>
              <a:t>to</a:t>
            </a:r>
            <a:r>
              <a:rPr lang="tr-TR" dirty="0"/>
              <a:t> </a:t>
            </a:r>
            <a:r>
              <a:rPr lang="tr-TR" dirty="0" err="1"/>
              <a:t>develop</a:t>
            </a:r>
            <a:r>
              <a:rPr lang="tr-TR" dirty="0"/>
              <a:t> </a:t>
            </a:r>
            <a:r>
              <a:rPr lang="tr-TR" dirty="0" err="1"/>
              <a:t>them</a:t>
            </a:r>
            <a:r>
              <a:rPr lang="tr-TR" dirty="0"/>
              <a:t> </a:t>
            </a:r>
          </a:p>
          <a:p>
            <a:r>
              <a:rPr lang="tr-TR" dirty="0" err="1"/>
              <a:t>Evaluted</a:t>
            </a:r>
            <a:r>
              <a:rPr lang="tr-TR" dirty="0"/>
              <a:t> </a:t>
            </a:r>
            <a:r>
              <a:rPr lang="tr-TR" dirty="0" err="1"/>
              <a:t>the</a:t>
            </a:r>
            <a:r>
              <a:rPr lang="tr-TR" dirty="0"/>
              <a:t> </a:t>
            </a:r>
            <a:r>
              <a:rPr lang="tr-TR" dirty="0" err="1"/>
              <a:t>outcomes</a:t>
            </a:r>
            <a:r>
              <a:rPr lang="tr-TR" dirty="0"/>
              <a:t> of </a:t>
            </a:r>
            <a:r>
              <a:rPr lang="tr-TR" dirty="0" err="1"/>
              <a:t>the</a:t>
            </a:r>
            <a:r>
              <a:rPr lang="tr-TR" dirty="0"/>
              <a:t> </a:t>
            </a:r>
            <a:r>
              <a:rPr lang="tr-TR" dirty="0" err="1"/>
              <a:t>project</a:t>
            </a:r>
            <a:r>
              <a:rPr lang="tr-TR" dirty="0"/>
              <a:t> </a:t>
            </a:r>
          </a:p>
          <a:p>
            <a:r>
              <a:rPr lang="tr-TR" dirty="0" err="1"/>
              <a:t>Discussed</a:t>
            </a:r>
            <a:r>
              <a:rPr lang="tr-TR" dirty="0"/>
              <a:t> </a:t>
            </a:r>
            <a:r>
              <a:rPr lang="tr-TR" dirty="0" err="1"/>
              <a:t>the</a:t>
            </a:r>
            <a:r>
              <a:rPr lang="tr-TR" dirty="0"/>
              <a:t> </a:t>
            </a:r>
            <a:r>
              <a:rPr lang="tr-TR" dirty="0" err="1"/>
              <a:t>performances</a:t>
            </a:r>
            <a:r>
              <a:rPr lang="tr-TR" dirty="0"/>
              <a:t>  of </a:t>
            </a:r>
            <a:r>
              <a:rPr lang="tr-TR" dirty="0" err="1"/>
              <a:t>the</a:t>
            </a:r>
            <a:r>
              <a:rPr lang="tr-TR" dirty="0"/>
              <a:t> </a:t>
            </a:r>
            <a:r>
              <a:rPr lang="tr-TR" dirty="0" err="1"/>
              <a:t>students</a:t>
            </a:r>
            <a:r>
              <a:rPr lang="tr-TR" dirty="0"/>
              <a:t> </a:t>
            </a:r>
            <a:r>
              <a:rPr lang="tr-TR" dirty="0" err="1"/>
              <a:t>who</a:t>
            </a:r>
            <a:r>
              <a:rPr lang="tr-TR" dirty="0"/>
              <a:t> </a:t>
            </a:r>
            <a:r>
              <a:rPr lang="tr-TR" dirty="0" err="1"/>
              <a:t>took</a:t>
            </a:r>
            <a:r>
              <a:rPr lang="tr-TR" dirty="0"/>
              <a:t> </a:t>
            </a:r>
            <a:r>
              <a:rPr lang="tr-TR" dirty="0" err="1"/>
              <a:t>part</a:t>
            </a:r>
            <a:r>
              <a:rPr lang="tr-TR" dirty="0"/>
              <a:t> in </a:t>
            </a:r>
            <a:r>
              <a:rPr lang="tr-TR" dirty="0" err="1"/>
              <a:t>our</a:t>
            </a:r>
            <a:r>
              <a:rPr lang="tr-TR" dirty="0"/>
              <a:t> </a:t>
            </a:r>
            <a:r>
              <a:rPr lang="tr-TR" dirty="0" err="1"/>
              <a:t>project</a:t>
            </a:r>
            <a:r>
              <a:rPr lang="tr-TR" dirty="0"/>
              <a:t>.</a:t>
            </a:r>
          </a:p>
        </p:txBody>
      </p:sp>
    </p:spTree>
    <p:extLst>
      <p:ext uri="{BB962C8B-B14F-4D97-AF65-F5344CB8AC3E}">
        <p14:creationId xmlns:p14="http://schemas.microsoft.com/office/powerpoint/2010/main" val="246816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A21BE7-6657-4ADC-BC74-9832F7A455B1}"/>
              </a:ext>
            </a:extLst>
          </p:cNvPr>
          <p:cNvSpPr>
            <a:spLocks noGrp="1"/>
          </p:cNvSpPr>
          <p:nvPr>
            <p:ph type="title"/>
          </p:nvPr>
        </p:nvSpPr>
        <p:spPr/>
        <p:txBody>
          <a:bodyPr>
            <a:normAutofit fontScale="90000"/>
          </a:bodyPr>
          <a:lstStyle/>
          <a:p>
            <a:br>
              <a:rPr lang="tr-TR" dirty="0"/>
            </a:br>
            <a:r>
              <a:rPr lang="tr-TR" dirty="0"/>
              <a:t>Meeting </a:t>
            </a:r>
            <a:r>
              <a:rPr lang="tr-TR" dirty="0" err="1"/>
              <a:t>with</a:t>
            </a:r>
            <a:r>
              <a:rPr lang="tr-TR" dirty="0"/>
              <a:t> School </a:t>
            </a:r>
            <a:r>
              <a:rPr lang="tr-TR" dirty="0" err="1"/>
              <a:t>Principals</a:t>
            </a:r>
            <a:br>
              <a:rPr lang="tr-TR" dirty="0"/>
            </a:br>
            <a:endParaRPr lang="tr-TR" dirty="0"/>
          </a:p>
        </p:txBody>
      </p:sp>
      <p:pic>
        <p:nvPicPr>
          <p:cNvPr id="5" name="İçerik Yer Tutucusu 4">
            <a:extLst>
              <a:ext uri="{FF2B5EF4-FFF2-40B4-BE49-F238E27FC236}">
                <a16:creationId xmlns:a16="http://schemas.microsoft.com/office/drawing/2014/main" id="{87B1965E-2FDC-49AC-A9E0-5B0466EA2C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675" y="2178497"/>
            <a:ext cx="6196013" cy="3485257"/>
          </a:xfrm>
        </p:spPr>
      </p:pic>
    </p:spTree>
    <p:extLst>
      <p:ext uri="{BB962C8B-B14F-4D97-AF65-F5344CB8AC3E}">
        <p14:creationId xmlns:p14="http://schemas.microsoft.com/office/powerpoint/2010/main" val="213908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295E4B-389B-4785-BDCF-B5707A03988E}"/>
              </a:ext>
            </a:extLst>
          </p:cNvPr>
          <p:cNvSpPr>
            <a:spLocks noGrp="1"/>
          </p:cNvSpPr>
          <p:nvPr>
            <p:ph type="title"/>
          </p:nvPr>
        </p:nvSpPr>
        <p:spPr/>
        <p:txBody>
          <a:bodyPr>
            <a:normAutofit fontScale="90000"/>
          </a:bodyPr>
          <a:lstStyle/>
          <a:p>
            <a:r>
              <a:rPr lang="tr-TR" dirty="0"/>
              <a:t>Meeting </a:t>
            </a:r>
            <a:r>
              <a:rPr lang="tr-TR" dirty="0" err="1"/>
              <a:t>with</a:t>
            </a:r>
            <a:r>
              <a:rPr lang="tr-TR" dirty="0"/>
              <a:t> School </a:t>
            </a:r>
            <a:r>
              <a:rPr lang="tr-TR" dirty="0" err="1"/>
              <a:t>Principals</a:t>
            </a:r>
            <a:endParaRPr lang="tr-TR" dirty="0"/>
          </a:p>
        </p:txBody>
      </p:sp>
      <p:pic>
        <p:nvPicPr>
          <p:cNvPr id="5" name="İçerik Yer Tutucusu 4">
            <a:extLst>
              <a:ext uri="{FF2B5EF4-FFF2-40B4-BE49-F238E27FC236}">
                <a16:creationId xmlns:a16="http://schemas.microsoft.com/office/drawing/2014/main" id="{4C8CA4C5-231C-4C17-896B-8B6E23F8F0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675" y="2178497"/>
            <a:ext cx="6196013" cy="3485257"/>
          </a:xfrm>
        </p:spPr>
      </p:pic>
    </p:spTree>
    <p:extLst>
      <p:ext uri="{BB962C8B-B14F-4D97-AF65-F5344CB8AC3E}">
        <p14:creationId xmlns:p14="http://schemas.microsoft.com/office/powerpoint/2010/main" val="257435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D4D56F-9798-4DC8-AE9B-B05BC1274162}"/>
              </a:ext>
            </a:extLst>
          </p:cNvPr>
          <p:cNvSpPr>
            <a:spLocks noGrp="1"/>
          </p:cNvSpPr>
          <p:nvPr>
            <p:ph type="title"/>
          </p:nvPr>
        </p:nvSpPr>
        <p:spPr/>
        <p:txBody>
          <a:bodyPr/>
          <a:lstStyle/>
          <a:p>
            <a:r>
              <a:rPr lang="tr-TR" dirty="0"/>
              <a:t>Meeting </a:t>
            </a:r>
            <a:r>
              <a:rPr lang="tr-TR" dirty="0" err="1"/>
              <a:t>With</a:t>
            </a:r>
            <a:r>
              <a:rPr lang="tr-TR" dirty="0"/>
              <a:t> </a:t>
            </a:r>
            <a:r>
              <a:rPr lang="tr-TR" dirty="0" err="1"/>
              <a:t>Teachers</a:t>
            </a:r>
            <a:endParaRPr lang="tr-TR" dirty="0"/>
          </a:p>
        </p:txBody>
      </p:sp>
      <p:pic>
        <p:nvPicPr>
          <p:cNvPr id="5" name="İçerik Yer Tutucusu 4">
            <a:extLst>
              <a:ext uri="{FF2B5EF4-FFF2-40B4-BE49-F238E27FC236}">
                <a16:creationId xmlns:a16="http://schemas.microsoft.com/office/drawing/2014/main" id="{5E5C2AC1-A2A8-49FE-B413-5D4E0A5722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675" y="2178497"/>
            <a:ext cx="6196013" cy="3485257"/>
          </a:xfrm>
        </p:spPr>
      </p:pic>
    </p:spTree>
    <p:extLst>
      <p:ext uri="{BB962C8B-B14F-4D97-AF65-F5344CB8AC3E}">
        <p14:creationId xmlns:p14="http://schemas.microsoft.com/office/powerpoint/2010/main" val="426723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A633A-2B92-438F-9E2C-7D7B6B31FEA5}"/>
              </a:ext>
            </a:extLst>
          </p:cNvPr>
          <p:cNvSpPr>
            <a:spLocks noGrp="1"/>
          </p:cNvSpPr>
          <p:nvPr>
            <p:ph type="title"/>
          </p:nvPr>
        </p:nvSpPr>
        <p:spPr/>
        <p:txBody>
          <a:bodyPr>
            <a:normAutofit fontScale="90000"/>
          </a:bodyPr>
          <a:lstStyle/>
          <a:p>
            <a:br>
              <a:rPr lang="tr-TR" dirty="0"/>
            </a:br>
            <a:r>
              <a:rPr lang="tr-TR" dirty="0"/>
              <a:t>Meeting </a:t>
            </a:r>
            <a:r>
              <a:rPr lang="tr-TR" dirty="0" err="1"/>
              <a:t>with</a:t>
            </a:r>
            <a:r>
              <a:rPr lang="tr-TR" dirty="0"/>
              <a:t> </a:t>
            </a:r>
            <a:r>
              <a:rPr lang="tr-TR" dirty="0" err="1"/>
              <a:t>Teachers</a:t>
            </a:r>
            <a:br>
              <a:rPr lang="tr-TR" dirty="0"/>
            </a:br>
            <a:endParaRPr lang="tr-TR" dirty="0"/>
          </a:p>
        </p:txBody>
      </p:sp>
      <p:pic>
        <p:nvPicPr>
          <p:cNvPr id="5" name="İçerik Yer Tutucusu 4">
            <a:extLst>
              <a:ext uri="{FF2B5EF4-FFF2-40B4-BE49-F238E27FC236}">
                <a16:creationId xmlns:a16="http://schemas.microsoft.com/office/drawing/2014/main" id="{791AF727-C6AA-4223-9580-521FAACDA5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675" y="2178497"/>
            <a:ext cx="6196013" cy="3485257"/>
          </a:xfrm>
        </p:spPr>
      </p:pic>
    </p:spTree>
    <p:extLst>
      <p:ext uri="{BB962C8B-B14F-4D97-AF65-F5344CB8AC3E}">
        <p14:creationId xmlns:p14="http://schemas.microsoft.com/office/powerpoint/2010/main" val="152023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F2A088-CF54-4310-9F8C-6F760F1EAFC4}"/>
              </a:ext>
            </a:extLst>
          </p:cNvPr>
          <p:cNvSpPr>
            <a:spLocks noGrp="1"/>
          </p:cNvSpPr>
          <p:nvPr>
            <p:ph type="title"/>
          </p:nvPr>
        </p:nvSpPr>
        <p:spPr/>
        <p:txBody>
          <a:bodyPr/>
          <a:lstStyle/>
          <a:p>
            <a:r>
              <a:rPr lang="tr-TR" dirty="0"/>
              <a:t>Meeting </a:t>
            </a:r>
            <a:r>
              <a:rPr lang="tr-TR" dirty="0" err="1"/>
              <a:t>With</a:t>
            </a:r>
            <a:r>
              <a:rPr lang="tr-TR" dirty="0"/>
              <a:t> </a:t>
            </a:r>
            <a:r>
              <a:rPr lang="tr-TR" dirty="0" err="1"/>
              <a:t>Teachers</a:t>
            </a:r>
            <a:endParaRPr lang="tr-TR" dirty="0"/>
          </a:p>
        </p:txBody>
      </p:sp>
      <p:pic>
        <p:nvPicPr>
          <p:cNvPr id="5" name="İçerik Yer Tutucusu 4">
            <a:extLst>
              <a:ext uri="{FF2B5EF4-FFF2-40B4-BE49-F238E27FC236}">
                <a16:creationId xmlns:a16="http://schemas.microsoft.com/office/drawing/2014/main" id="{4CD2B555-EF28-443E-A174-0E8FD33F141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675" y="2178497"/>
            <a:ext cx="6196013" cy="3485257"/>
          </a:xfrm>
        </p:spPr>
      </p:pic>
    </p:spTree>
    <p:extLst>
      <p:ext uri="{BB962C8B-B14F-4D97-AF65-F5344CB8AC3E}">
        <p14:creationId xmlns:p14="http://schemas.microsoft.com/office/powerpoint/2010/main" val="2983891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rotWithShape="1">
          <a:blip r:embed="rId2"/>
          <a:srcRect l="31569" t="25554" r="3024" b="19637"/>
          <a:stretch/>
        </p:blipFill>
        <p:spPr bwMode="auto">
          <a:xfrm>
            <a:off x="683568" y="-243408"/>
            <a:ext cx="7139811" cy="2304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graphicFrame>
        <p:nvGraphicFramePr>
          <p:cNvPr id="5" name="4 Tablo"/>
          <p:cNvGraphicFramePr>
            <a:graphicFrameLocks noGrp="1"/>
          </p:cNvGraphicFramePr>
          <p:nvPr>
            <p:extLst>
              <p:ext uri="{D42A27DB-BD31-4B8C-83A1-F6EECF244321}">
                <p14:modId xmlns:p14="http://schemas.microsoft.com/office/powerpoint/2010/main" val="1311885913"/>
              </p:ext>
            </p:extLst>
          </p:nvPr>
        </p:nvGraphicFramePr>
        <p:xfrm>
          <a:off x="1619673" y="2204867"/>
          <a:ext cx="5400600" cy="4104455"/>
        </p:xfrm>
        <a:graphic>
          <a:graphicData uri="http://schemas.openxmlformats.org/drawingml/2006/table">
            <a:tbl>
              <a:tblPr/>
              <a:tblGrid>
                <a:gridCol w="1454008">
                  <a:extLst>
                    <a:ext uri="{9D8B030D-6E8A-4147-A177-3AD203B41FA5}">
                      <a16:colId xmlns:a16="http://schemas.microsoft.com/office/drawing/2014/main" val="20000"/>
                    </a:ext>
                  </a:extLst>
                </a:gridCol>
                <a:gridCol w="185524">
                  <a:extLst>
                    <a:ext uri="{9D8B030D-6E8A-4147-A177-3AD203B41FA5}">
                      <a16:colId xmlns:a16="http://schemas.microsoft.com/office/drawing/2014/main" val="20001"/>
                    </a:ext>
                  </a:extLst>
                </a:gridCol>
                <a:gridCol w="3761068">
                  <a:extLst>
                    <a:ext uri="{9D8B030D-6E8A-4147-A177-3AD203B41FA5}">
                      <a16:colId xmlns:a16="http://schemas.microsoft.com/office/drawing/2014/main" val="20002"/>
                    </a:ext>
                  </a:extLst>
                </a:gridCol>
              </a:tblGrid>
              <a:tr h="561240">
                <a:tc>
                  <a:txBody>
                    <a:bodyPr/>
                    <a:lstStyle/>
                    <a:p>
                      <a:pPr algn="l">
                        <a:lnSpc>
                          <a:spcPct val="110000"/>
                        </a:lnSpc>
                        <a:spcAft>
                          <a:spcPts val="0"/>
                        </a:spcAft>
                      </a:pPr>
                      <a:r>
                        <a:rPr lang="tr-TR" sz="1400" b="1" dirty="0">
                          <a:solidFill>
                            <a:srgbClr val="000000"/>
                          </a:solidFill>
                          <a:latin typeface="Calibri"/>
                          <a:ea typeface="Times New Roman"/>
                          <a:cs typeface="Times New Roman"/>
                        </a:rPr>
                        <a:t>NAME</a:t>
                      </a:r>
                      <a:r>
                        <a:rPr lang="tr-TR" sz="1400" b="1" baseline="0" dirty="0">
                          <a:solidFill>
                            <a:srgbClr val="000000"/>
                          </a:solidFill>
                          <a:latin typeface="Calibri"/>
                          <a:ea typeface="Times New Roman"/>
                          <a:cs typeface="Times New Roman"/>
                        </a:rPr>
                        <a:t> OF INSTITION</a:t>
                      </a:r>
                      <a:endParaRPr lang="tr-TR" sz="14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600" b="1" dirty="0">
                          <a:solidFill>
                            <a:srgbClr val="000000"/>
                          </a:solidFill>
                          <a:latin typeface="Calibri"/>
                          <a:ea typeface="Times New Roman"/>
                          <a:cs typeface="Calibri"/>
                        </a:rPr>
                        <a:t>SULTANGAZI</a:t>
                      </a:r>
                      <a:r>
                        <a:rPr lang="tr-TR" sz="1600" b="1" baseline="0" dirty="0">
                          <a:solidFill>
                            <a:srgbClr val="000000"/>
                          </a:solidFill>
                          <a:latin typeface="Calibri"/>
                          <a:ea typeface="Times New Roman"/>
                          <a:cs typeface="Calibri"/>
                        </a:rPr>
                        <a:t> LOCAL AUTHORITY OF EDUCATION</a:t>
                      </a:r>
                      <a:endParaRPr lang="tr-TR" sz="16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0"/>
                  </a:ext>
                </a:extLst>
              </a:tr>
              <a:tr h="262203">
                <a:tc>
                  <a:txBody>
                    <a:bodyPr/>
                    <a:lstStyle/>
                    <a:p>
                      <a:pPr algn="l">
                        <a:lnSpc>
                          <a:spcPct val="110000"/>
                        </a:lnSpc>
                        <a:spcAft>
                          <a:spcPts val="0"/>
                        </a:spcAft>
                      </a:pPr>
                      <a:r>
                        <a:rPr lang="tr-TR" sz="1500" b="1" dirty="0">
                          <a:solidFill>
                            <a:srgbClr val="000000"/>
                          </a:solidFill>
                          <a:latin typeface="Calibri"/>
                          <a:ea typeface="Times New Roman"/>
                          <a:cs typeface="Times New Roman"/>
                        </a:rPr>
                        <a:t>CITY</a:t>
                      </a:r>
                      <a:endParaRPr lang="tr-TR" sz="11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l">
                        <a:lnSpc>
                          <a:spcPct val="110000"/>
                        </a:lnSpc>
                        <a:spcAft>
                          <a:spcPts val="0"/>
                        </a:spcAft>
                      </a:pPr>
                      <a:r>
                        <a:rPr lang="tr-TR" sz="1500" dirty="0">
                          <a:solidFill>
                            <a:srgbClr val="000000"/>
                          </a:solidFill>
                          <a:latin typeface="Calibri"/>
                          <a:ea typeface="Times New Roman"/>
                          <a:cs typeface="Calibri"/>
                        </a:rPr>
                        <a:t>ISTANBUL</a:t>
                      </a:r>
                      <a:endParaRPr lang="tr-TR" sz="1100" dirty="0">
                        <a:solidFill>
                          <a:srgbClr val="E36C0A"/>
                        </a:solidFill>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extLst>
                  <a:ext uri="{0D108BD9-81ED-4DB2-BD59-A6C34878D82A}">
                    <a16:rowId xmlns:a16="http://schemas.microsoft.com/office/drawing/2014/main" val="10001"/>
                  </a:ext>
                </a:extLst>
              </a:tr>
              <a:tr h="262203">
                <a:tc>
                  <a:txBody>
                    <a:bodyPr/>
                    <a:lstStyle/>
                    <a:p>
                      <a:pPr algn="l">
                        <a:lnSpc>
                          <a:spcPct val="110000"/>
                        </a:lnSpc>
                        <a:spcAft>
                          <a:spcPts val="0"/>
                        </a:spcAft>
                      </a:pPr>
                      <a:r>
                        <a:rPr lang="tr-TR" sz="1500" b="1" dirty="0">
                          <a:solidFill>
                            <a:srgbClr val="000000"/>
                          </a:solidFill>
                          <a:latin typeface="Calibri"/>
                          <a:ea typeface="Times New Roman"/>
                          <a:cs typeface="Times New Roman"/>
                        </a:rPr>
                        <a:t>DISTRICT</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dirty="0">
                          <a:solidFill>
                            <a:srgbClr val="000000"/>
                          </a:solidFill>
                          <a:latin typeface="Calibri"/>
                          <a:ea typeface="Times New Roman"/>
                          <a:cs typeface="Calibri"/>
                        </a:rPr>
                        <a:t>SULTANGAZI</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534515">
                <a:tc>
                  <a:txBody>
                    <a:bodyPr/>
                    <a:lstStyle/>
                    <a:p>
                      <a:pPr algn="l">
                        <a:lnSpc>
                          <a:spcPct val="110000"/>
                        </a:lnSpc>
                        <a:spcAft>
                          <a:spcPts val="0"/>
                        </a:spcAft>
                      </a:pPr>
                      <a:r>
                        <a:rPr lang="tr-TR" sz="1500" b="1" dirty="0">
                          <a:solidFill>
                            <a:srgbClr val="000000"/>
                          </a:solidFill>
                          <a:latin typeface="Calibri"/>
                          <a:ea typeface="Times New Roman"/>
                          <a:cs typeface="Calibri"/>
                        </a:rPr>
                        <a:t>ADDRESS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dirty="0">
                          <a:solidFill>
                            <a:srgbClr val="000000"/>
                          </a:solidFill>
                          <a:latin typeface="Calibri"/>
                          <a:ea typeface="Times New Roman"/>
                          <a:cs typeface="Calibri"/>
                        </a:rPr>
                        <a:t>Uğur Mumcu Street</a:t>
                      </a:r>
                      <a:r>
                        <a:rPr lang="tr-TR" sz="1500" baseline="0" dirty="0">
                          <a:solidFill>
                            <a:srgbClr val="000000"/>
                          </a:solidFill>
                          <a:latin typeface="Calibri"/>
                          <a:ea typeface="Times New Roman"/>
                          <a:cs typeface="Calibri"/>
                        </a:rPr>
                        <a:t>  </a:t>
                      </a:r>
                      <a:r>
                        <a:rPr lang="tr-TR" sz="1500" dirty="0">
                          <a:solidFill>
                            <a:srgbClr val="000000"/>
                          </a:solidFill>
                          <a:latin typeface="Calibri"/>
                          <a:ea typeface="Times New Roman"/>
                          <a:cs typeface="Calibri"/>
                        </a:rPr>
                        <a:t>Atatürk </a:t>
                      </a:r>
                      <a:r>
                        <a:rPr lang="tr-TR" sz="1500" dirty="0" err="1">
                          <a:solidFill>
                            <a:srgbClr val="000000"/>
                          </a:solidFill>
                          <a:latin typeface="Calibri"/>
                          <a:ea typeface="Times New Roman"/>
                          <a:cs typeface="Calibri"/>
                        </a:rPr>
                        <a:t>Boulevard</a:t>
                      </a:r>
                      <a:r>
                        <a:rPr lang="tr-TR" sz="1500" dirty="0">
                          <a:solidFill>
                            <a:srgbClr val="000000"/>
                          </a:solidFill>
                          <a:latin typeface="Calibri"/>
                          <a:ea typeface="Times New Roman"/>
                          <a:cs typeface="Calibri"/>
                        </a:rPr>
                        <a:t> No:58 4. </a:t>
                      </a:r>
                      <a:r>
                        <a:rPr lang="tr-TR" sz="1500" dirty="0" err="1">
                          <a:solidFill>
                            <a:srgbClr val="000000"/>
                          </a:solidFill>
                          <a:latin typeface="Calibri"/>
                          <a:ea typeface="Times New Roman"/>
                          <a:cs typeface="Calibri"/>
                        </a:rPr>
                        <a:t>Floor</a:t>
                      </a:r>
                      <a:r>
                        <a:rPr lang="tr-TR" sz="1500" dirty="0">
                          <a:solidFill>
                            <a:srgbClr val="000000"/>
                          </a:solidFill>
                          <a:latin typeface="Calibri"/>
                          <a:ea typeface="Times New Roman"/>
                          <a:cs typeface="Calibri"/>
                        </a:rPr>
                        <a:t>  </a:t>
                      </a:r>
                      <a:r>
                        <a:rPr lang="tr-TR" sz="1500" dirty="0" err="1">
                          <a:solidFill>
                            <a:srgbClr val="000000"/>
                          </a:solidFill>
                          <a:latin typeface="Calibri"/>
                          <a:ea typeface="Times New Roman"/>
                          <a:cs typeface="Calibri"/>
                        </a:rPr>
                        <a:t>Sultangazi</a:t>
                      </a:r>
                      <a:r>
                        <a:rPr lang="tr-TR" sz="1500" dirty="0">
                          <a:solidFill>
                            <a:srgbClr val="000000"/>
                          </a:solidFill>
                          <a:latin typeface="Calibri"/>
                          <a:ea typeface="Times New Roman"/>
                          <a:cs typeface="Calibri"/>
                        </a:rPr>
                        <a:t> / </a:t>
                      </a:r>
                      <a:r>
                        <a:rPr lang="tr-TR" sz="1500" dirty="0" err="1">
                          <a:solidFill>
                            <a:srgbClr val="000000"/>
                          </a:solidFill>
                          <a:latin typeface="Calibri"/>
                          <a:ea typeface="Times New Roman"/>
                          <a:cs typeface="Calibri"/>
                        </a:rPr>
                        <a:t>Istanbul</a:t>
                      </a:r>
                      <a:r>
                        <a:rPr lang="tr-TR" sz="1500" dirty="0">
                          <a:solidFill>
                            <a:srgbClr val="000000"/>
                          </a:solidFill>
                          <a:latin typeface="Calibri"/>
                          <a:ea typeface="Times New Roman"/>
                          <a:cs typeface="Calibri"/>
                        </a:rPr>
                        <a:t> </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3"/>
                  </a:ext>
                </a:extLst>
              </a:tr>
              <a:tr h="356344">
                <a:tc>
                  <a:txBody>
                    <a:bodyPr/>
                    <a:lstStyle/>
                    <a:p>
                      <a:pPr algn="l">
                        <a:lnSpc>
                          <a:spcPct val="110000"/>
                        </a:lnSpc>
                        <a:spcAft>
                          <a:spcPts val="0"/>
                        </a:spcAft>
                      </a:pPr>
                      <a:r>
                        <a:rPr lang="tr-TR" sz="1500" b="1" dirty="0">
                          <a:solidFill>
                            <a:srgbClr val="000000"/>
                          </a:solidFill>
                          <a:latin typeface="Calibri"/>
                          <a:ea typeface="Times New Roman"/>
                          <a:cs typeface="Calibri"/>
                        </a:rPr>
                        <a:t>WEB ADDRESS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u="sng">
                          <a:solidFill>
                            <a:srgbClr val="0000FF"/>
                          </a:solidFill>
                          <a:latin typeface="Calibri"/>
                          <a:ea typeface="Times New Roman"/>
                          <a:cs typeface="Times New Roman"/>
                        </a:rPr>
                        <a:t>http://sultangazi.meb.gov.tr/</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890858">
                <a:tc>
                  <a:txBody>
                    <a:bodyPr/>
                    <a:lstStyle/>
                    <a:p>
                      <a:pPr algn="l">
                        <a:lnSpc>
                          <a:spcPct val="110000"/>
                        </a:lnSpc>
                        <a:spcAft>
                          <a:spcPts val="0"/>
                        </a:spcAft>
                      </a:pPr>
                      <a:r>
                        <a:rPr lang="tr-TR" sz="1500" b="1" dirty="0">
                          <a:solidFill>
                            <a:srgbClr val="000000"/>
                          </a:solidFill>
                          <a:latin typeface="Calibri"/>
                          <a:ea typeface="Times New Roman"/>
                          <a:cs typeface="Calibri"/>
                        </a:rPr>
                        <a:t>SOCIAL</a:t>
                      </a:r>
                      <a:r>
                        <a:rPr lang="tr-TR" sz="1500" b="1" baseline="0" dirty="0">
                          <a:solidFill>
                            <a:srgbClr val="000000"/>
                          </a:solidFill>
                          <a:latin typeface="Calibri"/>
                          <a:ea typeface="Times New Roman"/>
                          <a:cs typeface="Calibri"/>
                        </a:rPr>
                        <a:t> NETWORK ADDRESSES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 </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u="sng">
                          <a:solidFill>
                            <a:srgbClr val="E36C0A"/>
                          </a:solidFill>
                          <a:latin typeface="Calibri"/>
                          <a:ea typeface="Times New Roman"/>
                          <a:cs typeface="Calibri"/>
                          <a:hlinkClick r:id="rId3"/>
                        </a:rPr>
                        <a:t>https://www.facebook.com/sgmem</a:t>
                      </a:r>
                      <a:endParaRPr lang="tr-TR" sz="1100">
                        <a:solidFill>
                          <a:srgbClr val="E36C0A"/>
                        </a:solidFill>
                        <a:latin typeface="Calibri"/>
                        <a:ea typeface="Times New Roman"/>
                        <a:cs typeface="Times New Roman"/>
                      </a:endParaRPr>
                    </a:p>
                    <a:p>
                      <a:pPr algn="l">
                        <a:lnSpc>
                          <a:spcPct val="110000"/>
                        </a:lnSpc>
                        <a:spcAft>
                          <a:spcPts val="0"/>
                        </a:spcAft>
                      </a:pPr>
                      <a:r>
                        <a:rPr lang="tr-TR" sz="1500" u="sng">
                          <a:solidFill>
                            <a:srgbClr val="E36C0A"/>
                          </a:solidFill>
                          <a:latin typeface="Calibri"/>
                          <a:ea typeface="Times New Roman"/>
                          <a:cs typeface="Calibri"/>
                          <a:hlinkClick r:id="rId4"/>
                        </a:rPr>
                        <a:t>https://twitter.com/sultangaziilce</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5"/>
                  </a:ext>
                </a:extLst>
              </a:tr>
              <a:tr h="262203">
                <a:tc>
                  <a:txBody>
                    <a:bodyPr/>
                    <a:lstStyle/>
                    <a:p>
                      <a:pPr algn="l">
                        <a:lnSpc>
                          <a:spcPct val="110000"/>
                        </a:lnSpc>
                        <a:spcAft>
                          <a:spcPts val="0"/>
                        </a:spcAft>
                      </a:pPr>
                      <a:r>
                        <a:rPr lang="tr-TR" sz="1500" b="1" dirty="0">
                          <a:solidFill>
                            <a:srgbClr val="000000"/>
                          </a:solidFill>
                          <a:latin typeface="Calibri"/>
                          <a:ea typeface="Times New Roman"/>
                          <a:cs typeface="Calibri"/>
                        </a:rPr>
                        <a:t>E-MAIL</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0000"/>
                        </a:lnSpc>
                        <a:spcAft>
                          <a:spcPts val="0"/>
                        </a:spcAft>
                      </a:pPr>
                      <a:r>
                        <a:rPr lang="tr-TR" sz="1500" dirty="0">
                          <a:solidFill>
                            <a:srgbClr val="000000"/>
                          </a:solidFill>
                          <a:latin typeface="Calibri"/>
                          <a:ea typeface="Times New Roman"/>
                          <a:cs typeface="Calibri"/>
                        </a:rPr>
                        <a:t>sultangazi34@meb.gov.tr</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712686">
                <a:tc>
                  <a:txBody>
                    <a:bodyPr/>
                    <a:lstStyle/>
                    <a:p>
                      <a:pPr algn="l">
                        <a:lnSpc>
                          <a:spcPct val="110000"/>
                        </a:lnSpc>
                        <a:spcAft>
                          <a:spcPts val="0"/>
                        </a:spcAft>
                      </a:pPr>
                      <a:r>
                        <a:rPr lang="tr-TR" sz="1500" b="1" dirty="0">
                          <a:solidFill>
                            <a:srgbClr val="000000"/>
                          </a:solidFill>
                          <a:latin typeface="Calibri"/>
                          <a:ea typeface="Times New Roman"/>
                          <a:cs typeface="Times New Roman"/>
                        </a:rPr>
                        <a:t>PHONE</a:t>
                      </a:r>
                      <a:r>
                        <a:rPr lang="tr-TR" sz="1500" b="1" baseline="0" dirty="0">
                          <a:solidFill>
                            <a:srgbClr val="000000"/>
                          </a:solidFill>
                          <a:latin typeface="Calibri"/>
                          <a:ea typeface="Times New Roman"/>
                          <a:cs typeface="Times New Roman"/>
                        </a:rPr>
                        <a:t> NUMBERS</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tc>
                  <a:txBody>
                    <a:bodyPr/>
                    <a:lstStyle/>
                    <a:p>
                      <a:pPr algn="l">
                        <a:lnSpc>
                          <a:spcPct val="110000"/>
                        </a:lnSpc>
                        <a:spcAft>
                          <a:spcPts val="0"/>
                        </a:spcAft>
                      </a:pPr>
                      <a:r>
                        <a:rPr lang="tr-TR" sz="1500" dirty="0">
                          <a:solidFill>
                            <a:srgbClr val="000000"/>
                          </a:solidFill>
                          <a:latin typeface="Calibri"/>
                          <a:ea typeface="Times New Roman"/>
                          <a:cs typeface="Calibri"/>
                        </a:rPr>
                        <a:t>0212 - 606 00 76 / 606 04 52 / 606 08 94/ </a:t>
                      </a:r>
                      <a:br>
                        <a:rPr lang="tr-TR" sz="1500" dirty="0">
                          <a:solidFill>
                            <a:srgbClr val="000000"/>
                          </a:solidFill>
                          <a:latin typeface="Calibri"/>
                          <a:ea typeface="Times New Roman"/>
                          <a:cs typeface="Calibri"/>
                        </a:rPr>
                      </a:br>
                      <a:r>
                        <a:rPr lang="tr-TR" sz="1500" dirty="0">
                          <a:solidFill>
                            <a:srgbClr val="000000"/>
                          </a:solidFill>
                          <a:latin typeface="Calibri"/>
                          <a:ea typeface="Times New Roman"/>
                          <a:cs typeface="Calibri"/>
                        </a:rPr>
                        <a:t>606 08 95 / 606 04 52 / 606 01 25</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7"/>
                  </a:ext>
                </a:extLst>
              </a:tr>
              <a:tr h="262203">
                <a:tc>
                  <a:txBody>
                    <a:bodyPr/>
                    <a:lstStyle/>
                    <a:p>
                      <a:pPr algn="l">
                        <a:lnSpc>
                          <a:spcPct val="110000"/>
                        </a:lnSpc>
                        <a:spcAft>
                          <a:spcPts val="0"/>
                        </a:spcAft>
                      </a:pPr>
                      <a:r>
                        <a:rPr lang="tr-TR" sz="1500" b="1" dirty="0">
                          <a:solidFill>
                            <a:srgbClr val="000000"/>
                          </a:solidFill>
                          <a:latin typeface="Calibri"/>
                          <a:ea typeface="Times New Roman"/>
                          <a:cs typeface="Calibri"/>
                        </a:rPr>
                        <a:t>FAX</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500" b="1">
                          <a:solidFill>
                            <a:srgbClr val="000000"/>
                          </a:solidFill>
                          <a:latin typeface="Calibri"/>
                          <a:ea typeface="Times New Roman"/>
                          <a:cs typeface="Calibri"/>
                        </a:rPr>
                        <a:t>:</a:t>
                      </a:r>
                      <a:endParaRPr lang="tr-TR" sz="1100">
                        <a:solidFill>
                          <a:srgbClr val="E36C0A"/>
                        </a:solidFill>
                        <a:latin typeface="Calibri"/>
                        <a:ea typeface="Times New Roman"/>
                        <a:cs typeface="Times New Roman"/>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l">
                        <a:lnSpc>
                          <a:spcPct val="110000"/>
                        </a:lnSpc>
                        <a:spcAft>
                          <a:spcPts val="0"/>
                        </a:spcAft>
                      </a:pPr>
                      <a:r>
                        <a:rPr lang="tr-TR" sz="1500" dirty="0">
                          <a:solidFill>
                            <a:srgbClr val="000000"/>
                          </a:solidFill>
                          <a:latin typeface="Calibri"/>
                          <a:ea typeface="Times New Roman"/>
                          <a:cs typeface="Calibri"/>
                        </a:rPr>
                        <a:t>0 212 606 04 60 </a:t>
                      </a:r>
                      <a:endParaRPr lang="tr-TR" sz="1100" dirty="0">
                        <a:solidFill>
                          <a:srgbClr val="E36C0A"/>
                        </a:solidFill>
                        <a:latin typeface="Calibri"/>
                        <a:ea typeface="Times New Roman"/>
                        <a:cs typeface="Times New Roman"/>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5861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idx="4294967295"/>
          </p:nvPr>
        </p:nvSpPr>
        <p:spPr>
          <a:xfrm>
            <a:off x="323528" y="1412776"/>
            <a:ext cx="8229600" cy="79208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sz="10700" b="1" spc="50" dirty="0">
                <a:ln w="11430"/>
                <a:effectLst>
                  <a:outerShdw blurRad="76200" dist="50800" dir="5400000" algn="tl" rotWithShape="0">
                    <a:srgbClr val="000000">
                      <a:alpha val="65000"/>
                    </a:srgbClr>
                  </a:outerShdw>
                </a:effectLst>
              </a:rPr>
              <a:t>THANK YOU</a:t>
            </a:r>
          </a:p>
        </p:txBody>
      </p:sp>
    </p:spTree>
    <p:extLst>
      <p:ext uri="{BB962C8B-B14F-4D97-AF65-F5344CB8AC3E}">
        <p14:creationId xmlns:p14="http://schemas.microsoft.com/office/powerpoint/2010/main" val="230224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0D2189-AFC7-4602-B63F-1BB0A830132F}"/>
              </a:ext>
            </a:extLst>
          </p:cNvPr>
          <p:cNvSpPr>
            <a:spLocks noGrp="1"/>
          </p:cNvSpPr>
          <p:nvPr>
            <p:ph type="title"/>
          </p:nvPr>
        </p:nvSpPr>
        <p:spPr/>
        <p:txBody>
          <a:bodyPr/>
          <a:lstStyle/>
          <a:p>
            <a:r>
              <a:rPr lang="tr-TR" b="1" dirty="0"/>
              <a:t>Project Team</a:t>
            </a:r>
          </a:p>
        </p:txBody>
      </p:sp>
      <p:pic>
        <p:nvPicPr>
          <p:cNvPr id="5" name="İçerik Yer Tutucusu 4">
            <a:extLst>
              <a:ext uri="{FF2B5EF4-FFF2-40B4-BE49-F238E27FC236}">
                <a16:creationId xmlns:a16="http://schemas.microsoft.com/office/drawing/2014/main" id="{5272832E-F530-4501-A509-0D519FC0CE5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2020067"/>
            <a:ext cx="6401685" cy="3923534"/>
          </a:xfrm>
        </p:spPr>
      </p:pic>
    </p:spTree>
    <p:extLst>
      <p:ext uri="{BB962C8B-B14F-4D97-AF65-F5344CB8AC3E}">
        <p14:creationId xmlns:p14="http://schemas.microsoft.com/office/powerpoint/2010/main" val="275353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7BD1AE45-4A9F-4DED-BCB6-A9F550BF6846}"/>
              </a:ext>
            </a:extLst>
          </p:cNvPr>
          <p:cNvSpPr>
            <a:spLocks noGrp="1"/>
          </p:cNvSpPr>
          <p:nvPr>
            <p:ph type="title"/>
          </p:nvPr>
        </p:nvSpPr>
        <p:spPr>
          <a:xfrm>
            <a:off x="457200" y="274638"/>
            <a:ext cx="8229600" cy="3514402"/>
          </a:xfrm>
        </p:spPr>
        <p:txBody>
          <a:bodyPr>
            <a:normAutofit fontScale="90000"/>
          </a:bodyPr>
          <a:lstStyle/>
          <a:p>
            <a:pPr marR="0" lvl="0" algn="l" defTabSz="914400" rtl="0" eaLnBrk="1" fontAlgn="auto" latinLnBrk="0" hangingPunct="1">
              <a:lnSpc>
                <a:spcPct val="100000"/>
              </a:lnSpc>
              <a:spcBef>
                <a:spcPct val="20000"/>
              </a:spcBef>
              <a:spcAft>
                <a:spcPts val="0"/>
              </a:spcAft>
              <a:tabLst/>
              <a:defRPr/>
            </a:pP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en-US" sz="2400" b="0" i="0" u="none" strike="noStrike" kern="1200" cap="none" spc="0" normalizeH="0" baseline="0" noProof="0" dirty="0">
                <a:ln>
                  <a:noFill/>
                </a:ln>
                <a:solidFill>
                  <a:prstClr val="black"/>
                </a:solidFill>
                <a:effectLst/>
                <a:uLnTx/>
                <a:uFillTx/>
                <a:latin typeface="Franklin Gothic Book"/>
                <a:ea typeface="+mn-ea"/>
                <a:cs typeface="+mn-cs"/>
              </a:rPr>
              <a:t>Lessons are more interesting, fun and fulfill the needs of the </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br>
              <a:rPr lang="tr-TR" sz="2400" dirty="0">
                <a:solidFill>
                  <a:prstClr val="black"/>
                </a:solidFill>
                <a:latin typeface="Franklin Gothic Book"/>
                <a:ea typeface="+mn-ea"/>
                <a:cs typeface="+mn-cs"/>
              </a:rPr>
            </a:br>
            <a:r>
              <a:rPr lang="tr-TR" sz="2400" dirty="0">
                <a:solidFill>
                  <a:prstClr val="black"/>
                </a:solidFill>
                <a:latin typeface="Franklin Gothic Book"/>
                <a:ea typeface="+mn-ea"/>
                <a:cs typeface="+mn-cs"/>
              </a:rPr>
              <a:t>       </a:t>
            </a:r>
            <a:r>
              <a:rPr lang="tr-TR" sz="2400" dirty="0" err="1">
                <a:solidFill>
                  <a:prstClr val="black"/>
                </a:solidFill>
                <a:latin typeface="Franklin Gothic Book"/>
                <a:ea typeface="+mn-ea"/>
                <a:cs typeface="+mn-cs"/>
              </a:rPr>
              <a:t>students</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Students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are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better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following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instructions</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Students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are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better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pair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and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group</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works</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en-US" sz="2400" b="0" i="0" u="none" strike="noStrike" kern="1200" cap="none" spc="0" normalizeH="0" baseline="0" noProof="0" dirty="0">
                <a:ln>
                  <a:noFill/>
                </a:ln>
                <a:solidFill>
                  <a:prstClr val="black"/>
                </a:solidFill>
                <a:effectLst/>
                <a:uLnTx/>
                <a:uFillTx/>
                <a:latin typeface="Franklin Gothic Book"/>
                <a:ea typeface="+mn-ea"/>
                <a:cs typeface="+mn-cs"/>
              </a:rPr>
            </a:br>
            <a:endParaRPr lang="tr-TR" dirty="0"/>
          </a:p>
        </p:txBody>
      </p:sp>
      <p:pic>
        <p:nvPicPr>
          <p:cNvPr id="5" name="İçerik Yer Tutucusu 4">
            <a:extLst>
              <a:ext uri="{FF2B5EF4-FFF2-40B4-BE49-F238E27FC236}">
                <a16:creationId xmlns:a16="http://schemas.microsoft.com/office/drawing/2014/main" id="{D439C696-42B3-40B7-943C-32D0C1A84B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3284984"/>
            <a:ext cx="4038600" cy="3212758"/>
          </a:xfrm>
        </p:spPr>
      </p:pic>
      <p:pic>
        <p:nvPicPr>
          <p:cNvPr id="13" name="İçerik Yer Tutucusu 12">
            <a:extLst>
              <a:ext uri="{FF2B5EF4-FFF2-40B4-BE49-F238E27FC236}">
                <a16:creationId xmlns:a16="http://schemas.microsoft.com/office/drawing/2014/main" id="{83039131-C064-4547-B5C9-715581A3527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1872" y="3284984"/>
            <a:ext cx="4038600" cy="3212758"/>
          </a:xfrm>
        </p:spPr>
      </p:pic>
    </p:spTree>
    <p:extLst>
      <p:ext uri="{BB962C8B-B14F-4D97-AF65-F5344CB8AC3E}">
        <p14:creationId xmlns:p14="http://schemas.microsoft.com/office/powerpoint/2010/main" val="270334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05692357-0D03-4BEF-BFF0-19B8F96918DE}"/>
              </a:ext>
            </a:extLst>
          </p:cNvPr>
          <p:cNvSpPr>
            <a:spLocks noGrp="1"/>
          </p:cNvSpPr>
          <p:nvPr>
            <p:ph type="title"/>
          </p:nvPr>
        </p:nvSpPr>
        <p:spPr>
          <a:xfrm>
            <a:off x="457200" y="274638"/>
            <a:ext cx="8229600" cy="3370386"/>
          </a:xfrm>
        </p:spPr>
        <p:txBody>
          <a:bodyPr>
            <a:normAutofit/>
          </a:bodyPr>
          <a:lstStyle/>
          <a:p>
            <a:pPr marR="0" lvl="0" algn="l" defTabSz="914400" rtl="0" eaLnBrk="1" fontAlgn="auto" latinLnBrk="0" hangingPunct="1">
              <a:lnSpc>
                <a:spcPct val="100000"/>
              </a:lnSpc>
              <a:spcBef>
                <a:spcPct val="20000"/>
              </a:spcBef>
              <a:spcAft>
                <a:spcPts val="0"/>
              </a:spcAft>
              <a:tabLst/>
              <a:defRPr/>
            </a:pPr>
            <a:r>
              <a:rPr lang="tr-TR" sz="2400" dirty="0">
                <a:solidFill>
                  <a:prstClr val="black"/>
                </a:solidFill>
                <a:latin typeface="Franklin Gothic Book"/>
                <a:ea typeface="+mn-ea"/>
                <a:cs typeface="+mn-cs"/>
              </a:rPr>
              <a:t>    </a:t>
            </a:r>
            <a:br>
              <a:rPr lang="tr-TR" sz="2400" dirty="0">
                <a:solidFill>
                  <a:prstClr val="black"/>
                </a:solidFill>
                <a:latin typeface="Franklin Gothic Book"/>
                <a:ea typeface="+mn-ea"/>
                <a:cs typeface="+mn-cs"/>
              </a:rPr>
            </a:br>
            <a:r>
              <a:rPr lang="tr-TR" sz="2400" dirty="0">
                <a:solidFill>
                  <a:prstClr val="black"/>
                </a:solidFill>
                <a:latin typeface="Franklin Gothic Book"/>
                <a:ea typeface="+mn-ea"/>
                <a:cs typeface="+mn-cs"/>
              </a:rPr>
              <a:t>    </a:t>
            </a:r>
            <a:r>
              <a:rPr lang="tr-TR" sz="2400" dirty="0" err="1">
                <a:solidFill>
                  <a:prstClr val="black"/>
                </a:solidFill>
                <a:latin typeface="Franklin Gothic Book"/>
                <a:ea typeface="+mn-ea"/>
                <a:cs typeface="+mn-cs"/>
              </a:rPr>
              <a:t>Students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are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better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listening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and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understanding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English</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Expressing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their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ideas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clearly</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Better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collabration</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with</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peers</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Developed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their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debating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skills</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Active in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their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learning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process</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More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confident</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while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speaking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in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front</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of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audiance</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endParaRPr lang="tr-TR" dirty="0"/>
          </a:p>
        </p:txBody>
      </p:sp>
      <p:pic>
        <p:nvPicPr>
          <p:cNvPr id="12" name="İçerik Yer Tutucusu 11">
            <a:extLst>
              <a:ext uri="{FF2B5EF4-FFF2-40B4-BE49-F238E27FC236}">
                <a16:creationId xmlns:a16="http://schemas.microsoft.com/office/drawing/2014/main" id="{EAA769AB-0CAE-47BB-B9C2-FC0DFD7370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3429000"/>
            <a:ext cx="4038600" cy="2991856"/>
          </a:xfrm>
        </p:spPr>
      </p:pic>
      <p:pic>
        <p:nvPicPr>
          <p:cNvPr id="14" name="İçerik Yer Tutucusu 13">
            <a:extLst>
              <a:ext uri="{FF2B5EF4-FFF2-40B4-BE49-F238E27FC236}">
                <a16:creationId xmlns:a16="http://schemas.microsoft.com/office/drawing/2014/main" id="{3C383C25-1BE7-449C-9FF1-6B6BC992E6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3429000"/>
            <a:ext cx="4038600" cy="3011366"/>
          </a:xfrm>
        </p:spPr>
      </p:pic>
    </p:spTree>
    <p:extLst>
      <p:ext uri="{BB962C8B-B14F-4D97-AF65-F5344CB8AC3E}">
        <p14:creationId xmlns:p14="http://schemas.microsoft.com/office/powerpoint/2010/main" val="90436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59D0E3-B11A-443D-A0E4-F823339F5649}"/>
              </a:ext>
            </a:extLst>
          </p:cNvPr>
          <p:cNvSpPr>
            <a:spLocks noGrp="1"/>
          </p:cNvSpPr>
          <p:nvPr>
            <p:ph type="title"/>
          </p:nvPr>
        </p:nvSpPr>
        <p:spPr>
          <a:xfrm>
            <a:off x="457200" y="274638"/>
            <a:ext cx="8229600" cy="3730426"/>
          </a:xfrm>
        </p:spPr>
        <p:txBody>
          <a:bodyPr>
            <a:normAutofit fontScale="90000"/>
          </a:bodyPr>
          <a:lstStyle/>
          <a:p>
            <a:pPr marL="342900" marR="0" lvl="0" indent="-342900" algn="l" defTabSz="914400" rtl="0" eaLnBrk="1" fontAlgn="auto" latinLnBrk="0" hangingPunct="1">
              <a:lnSpc>
                <a:spcPct val="100000"/>
              </a:lnSpc>
              <a:spcBef>
                <a:spcPct val="20000"/>
              </a:spcBef>
              <a:spcAft>
                <a:spcPts val="0"/>
              </a:spcAft>
              <a:buFont typeface="Arial" panose="020B0604020202020204" pitchFamily="34" charset="0"/>
              <a:buChar char="•"/>
              <a:tabLst/>
              <a:defRPr/>
            </a:pP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The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classroom</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atmosphere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is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encouriging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motivational</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non</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judgemental</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Peer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evaluation</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is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encouraged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and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supported</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Students’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responses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are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praised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frequently</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Students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appear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to</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be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absorbed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and</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enjoying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classroom</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avtivities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they</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are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giving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full</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attention</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to</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legitimate</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class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activities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whether</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doing</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small</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group</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time,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class</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discussion</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 </a:t>
            </a:r>
            <a:r>
              <a:rPr kumimoji="0" lang="tr-TR" sz="2400" b="0" i="0" u="none" strike="noStrike" kern="1200" cap="none" spc="0" normalizeH="0" baseline="0" noProof="0" dirty="0" err="1">
                <a:ln>
                  <a:noFill/>
                </a:ln>
                <a:solidFill>
                  <a:prstClr val="black"/>
                </a:solidFill>
                <a:effectLst/>
                <a:uLnTx/>
                <a:uFillTx/>
                <a:latin typeface="Franklin Gothic Book"/>
                <a:ea typeface="+mn-ea"/>
                <a:cs typeface="+mn-cs"/>
              </a:rPr>
              <a:t>etc</a:t>
            </a:r>
            <a:r>
              <a:rPr kumimoji="0" lang="tr-TR" sz="2400" b="0" i="0" u="none" strike="noStrike" kern="1200" cap="none" spc="0" normalizeH="0" baseline="0" noProof="0" dirty="0">
                <a:ln>
                  <a:noFill/>
                </a:ln>
                <a:solidFill>
                  <a:prstClr val="black"/>
                </a:solidFill>
                <a:effectLst/>
                <a:uLnTx/>
                <a:uFillTx/>
                <a:latin typeface="Franklin Gothic Book"/>
                <a:ea typeface="+mn-ea"/>
                <a:cs typeface="+mn-cs"/>
              </a:rPr>
              <a:t>.</a:t>
            </a: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br>
              <a:rPr kumimoji="0" lang="tr-TR" sz="2400" b="0" i="0" u="none" strike="noStrike" kern="1200" cap="none" spc="0" normalizeH="0" baseline="0" noProof="0" dirty="0">
                <a:ln>
                  <a:noFill/>
                </a:ln>
                <a:solidFill>
                  <a:prstClr val="black"/>
                </a:solidFill>
                <a:effectLst/>
                <a:uLnTx/>
                <a:uFillTx/>
                <a:latin typeface="Franklin Gothic Book"/>
                <a:ea typeface="+mn-ea"/>
                <a:cs typeface="+mn-cs"/>
              </a:rPr>
            </a:br>
            <a:endParaRPr lang="tr-TR" dirty="0"/>
          </a:p>
        </p:txBody>
      </p:sp>
      <p:pic>
        <p:nvPicPr>
          <p:cNvPr id="8" name="İçerik Yer Tutucusu 7">
            <a:extLst>
              <a:ext uri="{FF2B5EF4-FFF2-40B4-BE49-F238E27FC236}">
                <a16:creationId xmlns:a16="http://schemas.microsoft.com/office/drawing/2014/main" id="{D7316711-C50A-4427-9698-3428FF044FE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4149081"/>
            <a:ext cx="4038600" cy="2321730"/>
          </a:xfrm>
        </p:spPr>
      </p:pic>
      <p:pic>
        <p:nvPicPr>
          <p:cNvPr id="6" name="İçerik Yer Tutucusu 5">
            <a:extLst>
              <a:ext uri="{FF2B5EF4-FFF2-40B4-BE49-F238E27FC236}">
                <a16:creationId xmlns:a16="http://schemas.microsoft.com/office/drawing/2014/main" id="{1A53F6E4-12E7-4B88-9171-BEE07F22332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2" y="4149080"/>
            <a:ext cx="4038600" cy="2321730"/>
          </a:xfrm>
        </p:spPr>
      </p:pic>
    </p:spTree>
    <p:extLst>
      <p:ext uri="{BB962C8B-B14F-4D97-AF65-F5344CB8AC3E}">
        <p14:creationId xmlns:p14="http://schemas.microsoft.com/office/powerpoint/2010/main" val="404360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340768"/>
            <a:ext cx="7772400" cy="2448272"/>
          </a:xfrm>
        </p:spPr>
        <p:txBody>
          <a:bodyPr>
            <a:normAutofit fontScale="90000"/>
          </a:bodyPr>
          <a:lstStyle/>
          <a:p>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br>
              <a:rPr lang="tr-TR" b="1" dirty="0">
                <a:solidFill>
                  <a:schemeClr val="accent3"/>
                </a:solidFill>
              </a:rPr>
            </a:br>
            <a:r>
              <a:rPr lang="en-GB" b="1" dirty="0"/>
              <a:t>Creating an Innovative Platform of Communication and Teaching in a Digital Society</a:t>
            </a:r>
            <a:endParaRPr lang="tr-TR" dirty="0"/>
          </a:p>
        </p:txBody>
      </p:sp>
      <p:sp>
        <p:nvSpPr>
          <p:cNvPr id="3" name="Alt Başlık 2"/>
          <p:cNvSpPr>
            <a:spLocks noGrp="1"/>
          </p:cNvSpPr>
          <p:nvPr>
            <p:ph type="subTitle" idx="1"/>
          </p:nvPr>
        </p:nvSpPr>
        <p:spPr>
          <a:xfrm>
            <a:off x="1727200" y="4005064"/>
            <a:ext cx="5712179" cy="1440160"/>
          </a:xfrm>
        </p:spPr>
        <p:txBody>
          <a:bodyPr>
            <a:normAutofit/>
          </a:bodyPr>
          <a:lstStyle/>
          <a:p>
            <a:r>
              <a:rPr lang="tr-TR" sz="4000" b="1" dirty="0" err="1">
                <a:solidFill>
                  <a:schemeClr val="bg2">
                    <a:lumMod val="10000"/>
                  </a:schemeClr>
                </a:solidFill>
                <a:latin typeface="+mj-lt"/>
              </a:rPr>
              <a:t>Dissemination</a:t>
            </a:r>
            <a:r>
              <a:rPr lang="tr-TR" sz="4000" b="1" dirty="0">
                <a:solidFill>
                  <a:schemeClr val="bg2">
                    <a:lumMod val="10000"/>
                  </a:schemeClr>
                </a:solidFill>
                <a:latin typeface="+mj-lt"/>
              </a:rPr>
              <a:t> </a:t>
            </a:r>
            <a:r>
              <a:rPr lang="tr-TR" sz="4000" b="1" dirty="0" err="1">
                <a:solidFill>
                  <a:schemeClr val="bg2">
                    <a:lumMod val="10000"/>
                  </a:schemeClr>
                </a:solidFill>
                <a:latin typeface="+mj-lt"/>
              </a:rPr>
              <a:t>Activities</a:t>
            </a:r>
            <a:r>
              <a:rPr lang="tr-TR" sz="4000" b="1" dirty="0">
                <a:solidFill>
                  <a:schemeClr val="bg2">
                    <a:lumMod val="10000"/>
                  </a:schemeClr>
                </a:solidFill>
                <a:latin typeface="+mj-lt"/>
              </a:rPr>
              <a:t> in </a:t>
            </a:r>
            <a:r>
              <a:rPr lang="tr-TR" sz="4000" b="1" dirty="0" err="1">
                <a:solidFill>
                  <a:schemeClr val="bg2">
                    <a:lumMod val="10000"/>
                  </a:schemeClr>
                </a:solidFill>
                <a:latin typeface="+mj-lt"/>
              </a:rPr>
              <a:t>Sultangazi</a:t>
            </a:r>
            <a:endParaRPr lang="tr-TR" sz="4000" b="1" dirty="0">
              <a:solidFill>
                <a:schemeClr val="bg2">
                  <a:lumMod val="10000"/>
                </a:schemeClr>
              </a:solidFill>
              <a:latin typeface="+mj-lt"/>
            </a:endParaRPr>
          </a:p>
          <a:p>
            <a:endParaRPr lang="tr-TR" sz="4000" b="1" dirty="0">
              <a:solidFill>
                <a:schemeClr val="tx1"/>
              </a:solidFill>
            </a:endParaRPr>
          </a:p>
          <a:p>
            <a:endParaRPr lang="tr-TR" dirty="0"/>
          </a:p>
        </p:txBody>
      </p:sp>
    </p:spTree>
    <p:extLst>
      <p:ext uri="{BB962C8B-B14F-4D97-AF65-F5344CB8AC3E}">
        <p14:creationId xmlns:p14="http://schemas.microsoft.com/office/powerpoint/2010/main" val="167674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457200" y="2705954"/>
            <a:ext cx="18473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12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Başlık 1030"/>
          <p:cNvSpPr>
            <a:spLocks noGrp="1"/>
          </p:cNvSpPr>
          <p:nvPr>
            <p:ph type="title"/>
          </p:nvPr>
        </p:nvSpPr>
        <p:spPr/>
        <p:txBody>
          <a:bodyPr>
            <a:normAutofit fontScale="90000"/>
          </a:bodyPr>
          <a:lstStyle/>
          <a:p>
            <a:r>
              <a:rPr lang="tr-TR" b="1" dirty="0"/>
              <a:t>STATISTICS ABOUT SCHOOLS IN SULTANGAZI</a:t>
            </a:r>
          </a:p>
        </p:txBody>
      </p:sp>
      <p:sp>
        <p:nvSpPr>
          <p:cNvPr id="22" name="İçerik Yer Tutucusu 21"/>
          <p:cNvSpPr>
            <a:spLocks noGrp="1"/>
          </p:cNvSpPr>
          <p:nvPr>
            <p:ph idx="1"/>
          </p:nvPr>
        </p:nvSpPr>
        <p:spPr/>
        <p:txBody>
          <a:bodyPr>
            <a:normAutofit/>
          </a:bodyPr>
          <a:lstStyle/>
          <a:p>
            <a:r>
              <a:rPr lang="tr-TR" dirty="0" err="1"/>
              <a:t>Number</a:t>
            </a:r>
            <a:r>
              <a:rPr lang="tr-TR" dirty="0"/>
              <a:t> of Students: 112.637</a:t>
            </a:r>
          </a:p>
          <a:p>
            <a:r>
              <a:rPr lang="tr-TR" dirty="0" err="1"/>
              <a:t>Number</a:t>
            </a:r>
            <a:r>
              <a:rPr lang="tr-TR" dirty="0"/>
              <a:t> of </a:t>
            </a:r>
            <a:r>
              <a:rPr lang="tr-TR" dirty="0" err="1"/>
              <a:t>Teachers</a:t>
            </a:r>
            <a:r>
              <a:rPr lang="tr-TR" dirty="0"/>
              <a:t>: 4.727 </a:t>
            </a:r>
          </a:p>
          <a:p>
            <a:r>
              <a:rPr lang="tr-TR" dirty="0" err="1"/>
              <a:t>Number</a:t>
            </a:r>
            <a:r>
              <a:rPr lang="tr-TR" dirty="0"/>
              <a:t> of </a:t>
            </a:r>
            <a:r>
              <a:rPr lang="tr-TR" dirty="0" err="1"/>
              <a:t>Classrooms</a:t>
            </a:r>
            <a:r>
              <a:rPr lang="tr-TR" dirty="0"/>
              <a:t>: 2.461</a:t>
            </a:r>
          </a:p>
          <a:p>
            <a:pPr marL="0" indent="0">
              <a:buNone/>
            </a:pP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996950"/>
            <a:ext cx="5469193" cy="308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012" y="2996950"/>
            <a:ext cx="4502540" cy="308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37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D3F2F2-CF4D-43CB-B01C-B97472DF6ED6}"/>
              </a:ext>
            </a:extLst>
          </p:cNvPr>
          <p:cNvSpPr>
            <a:spLocks noGrp="1"/>
          </p:cNvSpPr>
          <p:nvPr>
            <p:ph type="title"/>
          </p:nvPr>
        </p:nvSpPr>
        <p:spPr/>
        <p:txBody>
          <a:bodyPr>
            <a:normAutofit fontScale="90000"/>
          </a:bodyPr>
          <a:lstStyle/>
          <a:p>
            <a:r>
              <a:rPr lang="tr-TR" dirty="0"/>
              <a:t>Meeting </a:t>
            </a:r>
            <a:r>
              <a:rPr lang="tr-TR" dirty="0" err="1"/>
              <a:t>with</a:t>
            </a:r>
            <a:r>
              <a:rPr lang="tr-TR" dirty="0"/>
              <a:t> School </a:t>
            </a:r>
            <a:r>
              <a:rPr lang="tr-TR" dirty="0" err="1"/>
              <a:t>Principals</a:t>
            </a:r>
            <a:endParaRPr lang="tr-TR" dirty="0"/>
          </a:p>
        </p:txBody>
      </p:sp>
      <p:pic>
        <p:nvPicPr>
          <p:cNvPr id="5" name="İçerik Yer Tutucusu 4">
            <a:extLst>
              <a:ext uri="{FF2B5EF4-FFF2-40B4-BE49-F238E27FC236}">
                <a16:creationId xmlns:a16="http://schemas.microsoft.com/office/drawing/2014/main" id="{5AC20ABE-BFF0-4230-8F43-D0C4FA12C7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132856"/>
            <a:ext cx="6034617" cy="3993307"/>
          </a:xfrm>
        </p:spPr>
      </p:pic>
    </p:spTree>
    <p:extLst>
      <p:ext uri="{BB962C8B-B14F-4D97-AF65-F5344CB8AC3E}">
        <p14:creationId xmlns:p14="http://schemas.microsoft.com/office/powerpoint/2010/main" val="1393849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492</TotalTime>
  <Words>606</Words>
  <Application>Microsoft Office PowerPoint</Application>
  <PresentationFormat>On-screen Show (4:3)</PresentationFormat>
  <Paragraphs>81</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Brush Script MT</vt:lpstr>
      <vt:lpstr>Calibri</vt:lpstr>
      <vt:lpstr>Constantia</vt:lpstr>
      <vt:lpstr>Franklin Gothic Book</vt:lpstr>
      <vt:lpstr>Rage Italic</vt:lpstr>
      <vt:lpstr>Raptiye</vt:lpstr>
      <vt:lpstr>       TURKISH REPUBLIC SULTANGAZI LOCAL AUTHORITY OF EDUCATION      DISSEMINATION OF PROJECT ACTIVITIES</vt:lpstr>
      <vt:lpstr>Creating an Innovative Platform of Communication and Teaching in a Digital Society Implementation of the Project at Mobil Imam Hatip Secondary School </vt:lpstr>
      <vt:lpstr>Project Team</vt:lpstr>
      <vt:lpstr>         Lessons are more interesting, fun and fulfill the needs of the                    students        Students are better at following instructions         Students are better at pair and group works    </vt:lpstr>
      <vt:lpstr>         Students are better at listening and understanding  English     Expressing their ideas clearly     Better at collabration with peers     Developed their debating skills     Active in their learning process     More confident while speaking in front of audiance </vt:lpstr>
      <vt:lpstr>   The classroom atmosphere is encouriging , motivational, non-     judgemental Peer evaluation is encouraged and supported Students’ responses are praised frequently Students appear to be absorbed and enjoying classroom avtivities, they are giving full attention to legitimate class activities whether doing small group time, class discussion, etc.  </vt:lpstr>
      <vt:lpstr>            Creating an Innovative Platform of Communication and Teaching in a Digital Society</vt:lpstr>
      <vt:lpstr>STATISTICS ABOUT SCHOOLS IN SULTANGAZI</vt:lpstr>
      <vt:lpstr>Meeting with School Principals</vt:lpstr>
      <vt:lpstr>Meeting with Teachers</vt:lpstr>
      <vt:lpstr>Meeting with Teachers</vt:lpstr>
      <vt:lpstr>Meeting with Teachers</vt:lpstr>
      <vt:lpstr>PowerPoint Presentation</vt:lpstr>
      <vt:lpstr> Meeting  With School Principals </vt:lpstr>
      <vt:lpstr> Meeting with School Principals </vt:lpstr>
      <vt:lpstr>Meeting With Teachers</vt:lpstr>
      <vt:lpstr>Meeting with Students</vt:lpstr>
      <vt:lpstr> Dissemination Activities </vt:lpstr>
      <vt:lpstr>Dissemination Activities in Sultangazi</vt:lpstr>
      <vt:lpstr>Feedback Sessions</vt:lpstr>
      <vt:lpstr> Meeting with School Principals </vt:lpstr>
      <vt:lpstr>Meeting with School Principals</vt:lpstr>
      <vt:lpstr>Meeting With Teachers</vt:lpstr>
      <vt:lpstr> Meeting with Teachers </vt:lpstr>
      <vt:lpstr>Meeting With Teachers</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Innovative Platform of Communication and Teaching in a Digital Society</dc:title>
  <dc:creator>tolgaPC</dc:creator>
  <cp:lastModifiedBy>Anastasia Miteva</cp:lastModifiedBy>
  <cp:revision>39</cp:revision>
  <dcterms:created xsi:type="dcterms:W3CDTF">2020-02-12T20:58:35Z</dcterms:created>
  <dcterms:modified xsi:type="dcterms:W3CDTF">2021-10-28T15:56:02Z</dcterms:modified>
</cp:coreProperties>
</file>