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72" r:id="rId4"/>
    <p:sldId id="275" r:id="rId5"/>
    <p:sldId id="274" r:id="rId6"/>
    <p:sldId id="282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83" r:id="rId15"/>
    <p:sldId id="267" r:id="rId16"/>
    <p:sldId id="279" r:id="rId17"/>
    <p:sldId id="284" r:id="rId18"/>
    <p:sldId id="280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5583B11-CBC9-45A4-8B66-BC82B1A7CE16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71C4F7-26FD-4DE2-AE51-E1920FC646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wb.b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OcktbXSfx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3wKzyIN1y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7250" y="1071563"/>
            <a:ext cx="7443788" cy="3771900"/>
          </a:xfrm>
          <a:ln>
            <a:solidFill>
              <a:srgbClr val="FFC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CREATING AN INNOVATIVE PLATFORM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OF COMMUNICATION AND TEACHING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IN A DIGITAL SOCIETY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Forte" pitchFamily="66" charset="0"/>
                <a:cs typeface="Times New Roman" pitchFamily="18" charset="0"/>
              </a:rPr>
              <a:t>             THE HUMAN AND  THE </a:t>
            </a:r>
            <a:r>
              <a:rPr lang="en-US" sz="2400" dirty="0" smtClean="0">
                <a:latin typeface="Forte" pitchFamily="66" charset="0"/>
                <a:cs typeface="Times New Roman" pitchFamily="18" charset="0"/>
              </a:rPr>
              <a:t>POST-HUMAN</a:t>
            </a:r>
            <a:endParaRPr lang="en-US" sz="1600" dirty="0" smtClean="0">
              <a:latin typeface="Forte" pitchFamily="66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Project coordinator: Association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Education without Barriers: http://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www.ewb.bg</a:t>
            </a: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prepared by: Associate Professor Dr. Julia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Stefanova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jstefanova@fulbright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.bg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625"/>
            <a:ext cx="7566025" cy="903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№ 2018-1-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BG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01-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bg-BG" sz="1800" dirty="0" smtClean="0">
                <a:latin typeface="Times New Roman" pitchFamily="18" charset="0"/>
                <a:cs typeface="Times New Roman" pitchFamily="18" charset="0"/>
              </a:rPr>
              <a:t>201-047998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26971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357298"/>
            <a:ext cx="22574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The Romantic </a:t>
            </a:r>
            <a:r>
              <a:rPr lang="en-GB" dirty="0" smtClean="0">
                <a:latin typeface="Forte" pitchFamily="66" charset="0"/>
              </a:rPr>
              <a:t> H</a:t>
            </a:r>
            <a:r>
              <a:rPr lang="en-US" dirty="0" err="1" smtClean="0">
                <a:latin typeface="Forte" pitchFamily="66" charset="0"/>
              </a:rPr>
              <a:t>ero</a:t>
            </a:r>
            <a:endParaRPr lang="en-US" dirty="0">
              <a:latin typeface="Forte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428736"/>
            <a:ext cx="2286016" cy="32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ilde haro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736"/>
            <a:ext cx="3515771" cy="1968831"/>
          </a:xfrm>
          <a:prstGeom prst="rect">
            <a:avLst/>
          </a:prstGeom>
        </p:spPr>
      </p:pic>
      <p:pic>
        <p:nvPicPr>
          <p:cNvPr id="8" name="Picture 7" descr="werth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00438"/>
            <a:ext cx="3291673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4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66785"/>
            <a:ext cx="2714644" cy="38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The Modernist Self</a:t>
            </a:r>
            <a:endParaRPr lang="en-US" dirty="0">
              <a:latin typeface="Forte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357298"/>
            <a:ext cx="2714644" cy="381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af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928802"/>
            <a:ext cx="2643207" cy="26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4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Forte" pitchFamily="66" charset="0"/>
              </a:rPr>
              <a:t>Fluid, multiple,  inter-subjective, context-dependent, decentered, social construct, shifting, inconsistent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            The Postmodern Self</a:t>
            </a:r>
            <a:endParaRPr lang="en-US" dirty="0">
              <a:latin typeface="Forte" pitchFamily="66" charset="0"/>
            </a:endParaRPr>
          </a:p>
        </p:txBody>
      </p:sp>
      <p:pic>
        <p:nvPicPr>
          <p:cNvPr id="4" name="Picture 3" descr="postmodern-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357430"/>
            <a:ext cx="5167348" cy="38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9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08" y="1537849"/>
            <a:ext cx="3752338" cy="192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The  Post(Trans)human self</a:t>
            </a:r>
            <a:endParaRPr lang="en-US" dirty="0">
              <a:latin typeface="Forte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95871"/>
            <a:ext cx="3751834" cy="253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95871"/>
            <a:ext cx="3528392" cy="235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820304" cy="197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11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Forte" pitchFamily="66" charset="0"/>
              </a:rPr>
              <a:t>I am </a:t>
            </a:r>
            <a:r>
              <a:rPr lang="en-GB" sz="3200" dirty="0" err="1" smtClean="0">
                <a:latin typeface="Forte" pitchFamily="66" charset="0"/>
              </a:rPr>
              <a:t>transhuman</a:t>
            </a:r>
            <a:endParaRPr lang="en-GB" sz="3200" dirty="0">
              <a:latin typeface="Forte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https://www.youtube.com/watch?v=qOcktbXSfxU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142984"/>
            <a:ext cx="3500462" cy="27887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Robot Sophia</a:t>
            </a:r>
            <a:endParaRPr lang="en-US" dirty="0">
              <a:latin typeface="Forte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4" y="4000504"/>
            <a:ext cx="3643338" cy="2434412"/>
          </a:xfrm>
          <a:prstGeom prst="rect">
            <a:avLst/>
          </a:prstGeom>
        </p:spPr>
      </p:pic>
      <p:pic>
        <p:nvPicPr>
          <p:cNvPr id="6" name="Picture 5" descr="220px-Sophia_at_the_AI_for_Good_Global_Summit_2018_(27254369807)_(cropped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142984"/>
            <a:ext cx="2428892" cy="27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48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1142984"/>
            <a:ext cx="4500594" cy="3281683"/>
          </a:xfrm>
          <a:prstGeom prst="rect">
            <a:avLst/>
          </a:prstGeom>
        </p:spPr>
      </p:pic>
      <p:pic>
        <p:nvPicPr>
          <p:cNvPr id="3" name="Picture 2" descr="Mona L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4000528" cy="316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din's thinking 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9175" y="1481138"/>
            <a:ext cx="380565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Forte" pitchFamily="66" charset="0"/>
              </a:rPr>
              <a:t> T</a:t>
            </a:r>
            <a:r>
              <a:rPr lang="en-GB" sz="3200" dirty="0" smtClean="0">
                <a:latin typeface="Forte" pitchFamily="66" charset="0"/>
              </a:rPr>
              <a:t>o stay human, or to become </a:t>
            </a:r>
            <a:r>
              <a:rPr lang="en-GB" sz="3200" dirty="0" err="1" smtClean="0">
                <a:latin typeface="Forte" pitchFamily="66" charset="0"/>
              </a:rPr>
              <a:t>transhuman</a:t>
            </a:r>
            <a:r>
              <a:rPr lang="bg-BG" sz="3200" dirty="0" smtClean="0">
                <a:latin typeface="Forte" pitchFamily="66" charset="0"/>
              </a:rPr>
              <a:t> – </a:t>
            </a:r>
            <a:r>
              <a:rPr lang="en-GB" sz="3200" dirty="0" smtClean="0">
                <a:latin typeface="Forte" pitchFamily="66" charset="0"/>
              </a:rPr>
              <a:t>that </a:t>
            </a:r>
            <a:br>
              <a:rPr lang="en-GB" sz="3200" dirty="0" smtClean="0">
                <a:latin typeface="Forte" pitchFamily="66" charset="0"/>
              </a:rPr>
            </a:br>
            <a:r>
              <a:rPr lang="en-GB" sz="3200" dirty="0" smtClean="0">
                <a:latin typeface="Forte" pitchFamily="66" charset="0"/>
              </a:rPr>
              <a:t>                      is the question...</a:t>
            </a:r>
            <a:br>
              <a:rPr lang="en-GB" sz="3200" dirty="0" smtClean="0">
                <a:latin typeface="Forte" pitchFamily="66" charset="0"/>
              </a:rPr>
            </a:br>
            <a:endParaRPr lang="en-GB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785794"/>
            <a:ext cx="64294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Forte" pitchFamily="66" charset="0"/>
              </a:rPr>
              <a:t>Topic-related vocabulary</a:t>
            </a:r>
          </a:p>
          <a:p>
            <a:endParaRPr lang="en-US" sz="3200" dirty="0" smtClean="0">
              <a:latin typeface="Forte" pitchFamily="66" charset="0"/>
            </a:endParaRPr>
          </a:p>
          <a:p>
            <a:r>
              <a:rPr lang="en-US" sz="3200" dirty="0" smtClean="0">
                <a:latin typeface="Forte" pitchFamily="66" charset="0"/>
              </a:rPr>
              <a:t>Human, humane, humanity, humanness; inhuman, non-human, super/</a:t>
            </a:r>
            <a:r>
              <a:rPr lang="en-US" sz="3200" dirty="0" err="1" smtClean="0">
                <a:latin typeface="Forte" pitchFamily="66" charset="0"/>
              </a:rPr>
              <a:t>suprahuman</a:t>
            </a:r>
            <a:r>
              <a:rPr lang="en-US" sz="3200" dirty="0" smtClean="0">
                <a:latin typeface="Forte" pitchFamily="66" charset="0"/>
              </a:rPr>
              <a:t>, subhuman; post-human/ism; </a:t>
            </a:r>
            <a:r>
              <a:rPr lang="en-US" sz="3200" dirty="0" err="1" smtClean="0">
                <a:latin typeface="Forte" pitchFamily="66" charset="0"/>
              </a:rPr>
              <a:t>transhuman</a:t>
            </a:r>
            <a:r>
              <a:rPr lang="en-US" sz="3200" dirty="0" smtClean="0">
                <a:latin typeface="Forte" pitchFamily="66" charset="0"/>
              </a:rPr>
              <a:t>/ism; </a:t>
            </a:r>
            <a:r>
              <a:rPr lang="en-US" sz="3200" dirty="0" err="1" smtClean="0">
                <a:latin typeface="Forte" pitchFamily="66" charset="0"/>
              </a:rPr>
              <a:t>cyborg</a:t>
            </a:r>
            <a:r>
              <a:rPr lang="en-US" sz="3200" dirty="0" smtClean="0">
                <a:latin typeface="Forte" pitchFamily="66" charset="0"/>
              </a:rPr>
              <a:t>/</a:t>
            </a:r>
            <a:r>
              <a:rPr lang="en-US" sz="3200" dirty="0" err="1" smtClean="0">
                <a:latin typeface="Forte" pitchFamily="66" charset="0"/>
              </a:rPr>
              <a:t>isation;android</a:t>
            </a:r>
            <a:endParaRPr lang="en-US" sz="3200" dirty="0" smtClean="0">
              <a:latin typeface="Forte" pitchFamily="66" charset="0"/>
            </a:endParaRPr>
          </a:p>
          <a:p>
            <a:r>
              <a:rPr lang="en-US" sz="3200" dirty="0" err="1" smtClean="0">
                <a:latin typeface="Forte" pitchFamily="66" charset="0"/>
              </a:rPr>
              <a:t>Diminishment,belittlement</a:t>
            </a:r>
            <a:r>
              <a:rPr lang="en-US" sz="3200" dirty="0" smtClean="0">
                <a:latin typeface="Forte" pitchFamily="66" charset="0"/>
              </a:rPr>
              <a:t>; </a:t>
            </a:r>
            <a:r>
              <a:rPr lang="en-US" sz="3200" dirty="0" err="1" smtClean="0">
                <a:latin typeface="Forte" pitchFamily="66" charset="0"/>
              </a:rPr>
              <a:t>nanobiotechnological</a:t>
            </a:r>
            <a:r>
              <a:rPr lang="en-US" sz="3200" dirty="0" smtClean="0">
                <a:latin typeface="Forte" pitchFamily="66" charset="0"/>
              </a:rPr>
              <a:t> enhancement;</a:t>
            </a:r>
          </a:p>
          <a:p>
            <a:r>
              <a:rPr lang="en-US" sz="3200" dirty="0" smtClean="0">
                <a:latin typeface="Forte" pitchFamily="66" charset="0"/>
              </a:rPr>
              <a:t>epiphenomenon, prosthesis;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pPr algn="ctr">
              <a:buNone/>
            </a:pPr>
            <a:r>
              <a:rPr lang="en-GB" sz="1200" dirty="0" smtClean="0">
                <a:hlinkClick r:id="rId2"/>
              </a:rPr>
              <a:t>https://www.youtube.com/watch?v=L3wKzyIN1yk</a:t>
            </a:r>
            <a:endParaRPr lang="en-GB" sz="1200" dirty="0" smtClean="0"/>
          </a:p>
          <a:p>
            <a:pPr>
              <a:buNone/>
            </a:pPr>
            <a:endParaRPr lang="en-GB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82660"/>
          </a:xfrm>
        </p:spPr>
        <p:txBody>
          <a:bodyPr>
            <a:normAutofit/>
          </a:bodyPr>
          <a:lstStyle/>
          <a:p>
            <a:r>
              <a:rPr lang="en-GB" dirty="0" smtClean="0"/>
              <a:t>            </a:t>
            </a:r>
            <a:r>
              <a:rPr lang="en-GB" sz="3600" dirty="0" smtClean="0">
                <a:latin typeface="Forte" pitchFamily="66" charset="0"/>
              </a:rPr>
              <a:t>I am only human, </a:t>
            </a:r>
            <a:br>
              <a:rPr lang="en-GB" sz="3600" dirty="0" smtClean="0">
                <a:latin typeface="Forte" pitchFamily="66" charset="0"/>
              </a:rPr>
            </a:br>
            <a:r>
              <a:rPr lang="en-GB" sz="2200" dirty="0" smtClean="0">
                <a:latin typeface="Forte" pitchFamily="66" charset="0"/>
              </a:rPr>
              <a:t>                            Song by </a:t>
            </a:r>
            <a:r>
              <a:rPr lang="en-GB" sz="2200" dirty="0" err="1" smtClean="0">
                <a:latin typeface="Forte" pitchFamily="66" charset="0"/>
              </a:rPr>
              <a:t>Rag’n</a:t>
            </a:r>
            <a:r>
              <a:rPr lang="en-GB" sz="2200" dirty="0" smtClean="0">
                <a:latin typeface="Forte" pitchFamily="66" charset="0"/>
              </a:rPr>
              <a:t>’ Bone Man</a:t>
            </a:r>
            <a:endParaRPr lang="en-GB" sz="2200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Forte" pitchFamily="66" charset="0"/>
              </a:rPr>
              <a:t>If people from Poland are called Poles, why aren’t people from Holland called holes?</a:t>
            </a:r>
          </a:p>
          <a:p>
            <a:r>
              <a:rPr lang="en-US" sz="2400" dirty="0" smtClean="0">
                <a:latin typeface="Forte" pitchFamily="66" charset="0"/>
              </a:rPr>
              <a:t>Do infants enjoy infancy as much as adults enjoy adultery?</a:t>
            </a:r>
          </a:p>
          <a:p>
            <a:r>
              <a:rPr lang="en-US" sz="2400" dirty="0" smtClean="0">
                <a:latin typeface="Forte" pitchFamily="66" charset="0"/>
              </a:rPr>
              <a:t>If love is blind, why is lingerie popular?</a:t>
            </a:r>
          </a:p>
          <a:p>
            <a:r>
              <a:rPr lang="en-US" sz="2400" dirty="0" smtClean="0">
                <a:latin typeface="Forte" pitchFamily="66" charset="0"/>
              </a:rPr>
              <a:t>Why is the man who invests all your money, called a broker?</a:t>
            </a:r>
          </a:p>
          <a:p>
            <a:r>
              <a:rPr lang="en-US" sz="2400" dirty="0" smtClean="0">
                <a:latin typeface="Forte" pitchFamily="66" charset="0"/>
              </a:rPr>
              <a:t>Why are a wise man and a wise guy opposites</a:t>
            </a:r>
            <a:r>
              <a:rPr lang="en-US" dirty="0" smtClean="0">
                <a:latin typeface="Forte" pitchFamily="66" charset="0"/>
              </a:rPr>
              <a:t>?</a:t>
            </a:r>
          </a:p>
          <a:p>
            <a:r>
              <a:rPr lang="en-US" sz="2400" dirty="0" smtClean="0">
                <a:latin typeface="Forte" pitchFamily="66" charset="0"/>
              </a:rPr>
              <a:t>If lawyers are disbarred and clergymen defrocked, doesn’t it follow  that electricians can be  delighted, musicians denoted, cowboys deranged, models deposed, tree surgeons debarked, and dry cleaners depressed?</a:t>
            </a:r>
            <a:endParaRPr lang="en-US" sz="2400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Imponderables</a:t>
            </a:r>
            <a:endParaRPr lang="en-US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7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Forte" pitchFamily="66" charset="0"/>
              </a:rPr>
              <a:t>A clear conscience is  usually...</a:t>
            </a:r>
          </a:p>
          <a:p>
            <a:r>
              <a:rPr lang="en-GB" dirty="0" smtClean="0">
                <a:latin typeface="Forte" pitchFamily="66" charset="0"/>
              </a:rPr>
              <a:t>Money can’t buy happiness, but it sure makes... </a:t>
            </a:r>
          </a:p>
          <a:p>
            <a:r>
              <a:rPr lang="en-GB" dirty="0" smtClean="0">
                <a:latin typeface="Forte" pitchFamily="66" charset="0"/>
              </a:rPr>
              <a:t>Change is inevitable , except ...</a:t>
            </a:r>
          </a:p>
          <a:p>
            <a:r>
              <a:rPr lang="en-GB" dirty="0" smtClean="0">
                <a:latin typeface="Forte" pitchFamily="66" charset="0"/>
              </a:rPr>
              <a:t>To steal ideas from one person is plagiarism. To steal from many...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Forte" pitchFamily="66" charset="0"/>
              </a:rPr>
              <a:t>Paraprosdokians</a:t>
            </a:r>
            <a:endParaRPr lang="en-GB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1357298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Forte" pitchFamily="66" charset="0"/>
              </a:rPr>
              <a:t>A clear conscience is  usually a sign of bad memory.</a:t>
            </a:r>
          </a:p>
          <a:p>
            <a:r>
              <a:rPr lang="en-GB" sz="2400" dirty="0" smtClean="0">
                <a:latin typeface="Forte" pitchFamily="66" charset="0"/>
              </a:rPr>
              <a:t>Money can’t buy happiness, but it sure makes misery easier to live with.</a:t>
            </a:r>
          </a:p>
          <a:p>
            <a:r>
              <a:rPr lang="en-GB" sz="2400" dirty="0" smtClean="0">
                <a:latin typeface="Forte" pitchFamily="66" charset="0"/>
              </a:rPr>
              <a:t>Change is inevitable , except from a vending machine.</a:t>
            </a:r>
          </a:p>
          <a:p>
            <a:r>
              <a:rPr lang="en-GB" sz="2400" dirty="0" smtClean="0">
                <a:latin typeface="Forte" pitchFamily="66" charset="0"/>
              </a:rPr>
              <a:t>To steal ideas from one person is plagiarism. </a:t>
            </a:r>
          </a:p>
          <a:p>
            <a:r>
              <a:rPr lang="en-GB" sz="2400" dirty="0" smtClean="0">
                <a:latin typeface="Forte" pitchFamily="66" charset="0"/>
              </a:rPr>
              <a:t>To steal from many is research.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Human, humane, humanity, humanness; to humanize</a:t>
            </a:r>
          </a:p>
          <a:p>
            <a:r>
              <a:rPr lang="en-US" dirty="0" smtClean="0">
                <a:latin typeface="Forte" pitchFamily="66" charset="0"/>
              </a:rPr>
              <a:t>inhuman, non-human; to dehumanize</a:t>
            </a:r>
          </a:p>
          <a:p>
            <a:r>
              <a:rPr lang="en-US" dirty="0" smtClean="0">
                <a:latin typeface="Forte" pitchFamily="66" charset="0"/>
              </a:rPr>
              <a:t>super/</a:t>
            </a:r>
            <a:r>
              <a:rPr lang="en-US" dirty="0" err="1" smtClean="0">
                <a:latin typeface="Forte" pitchFamily="66" charset="0"/>
              </a:rPr>
              <a:t>suprahuman</a:t>
            </a:r>
            <a:r>
              <a:rPr lang="en-US" dirty="0" smtClean="0">
                <a:latin typeface="Forte" pitchFamily="66" charset="0"/>
              </a:rPr>
              <a:t>, subhuman;</a:t>
            </a:r>
          </a:p>
          <a:p>
            <a:r>
              <a:rPr lang="en-US" dirty="0" smtClean="0">
                <a:latin typeface="Forte" pitchFamily="66" charset="0"/>
              </a:rPr>
              <a:t> post-human/ism; </a:t>
            </a:r>
            <a:r>
              <a:rPr lang="en-US" dirty="0" err="1" smtClean="0">
                <a:latin typeface="Forte" pitchFamily="66" charset="0"/>
              </a:rPr>
              <a:t>transhuman</a:t>
            </a:r>
            <a:r>
              <a:rPr lang="en-US" dirty="0" smtClean="0">
                <a:latin typeface="Forte" pitchFamily="66" charset="0"/>
              </a:rPr>
              <a:t>/ism;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Vocabulary</a:t>
            </a:r>
            <a:endParaRPr lang="en-US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6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 smtClean="0">
              <a:latin typeface="Forte" pitchFamily="66" charset="0"/>
            </a:endParaRPr>
          </a:p>
          <a:p>
            <a:endParaRPr lang="en-GB" sz="3600" dirty="0" smtClean="0">
              <a:latin typeface="Forte" pitchFamily="66" charset="0"/>
            </a:endParaRPr>
          </a:p>
          <a:p>
            <a:pPr>
              <a:buNone/>
            </a:pPr>
            <a:r>
              <a:rPr lang="en-GB" sz="3600" dirty="0" smtClean="0">
                <a:latin typeface="Forte" pitchFamily="66" charset="0"/>
              </a:rPr>
              <a:t>    </a:t>
            </a:r>
            <a:r>
              <a:rPr lang="en-GB" sz="4000" dirty="0" smtClean="0">
                <a:latin typeface="Forte" pitchFamily="66" charset="0"/>
              </a:rPr>
              <a:t>What does it mean to be human?</a:t>
            </a:r>
            <a:endParaRPr lang="en-GB" sz="4000" dirty="0">
              <a:latin typeface="Forte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839" y="1271987"/>
            <a:ext cx="2680610" cy="38817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orte" pitchFamily="66" charset="0"/>
              </a:rPr>
              <a:t>The  Human in  Greek Mythology</a:t>
            </a:r>
            <a:endParaRPr lang="en-US" sz="2800" dirty="0">
              <a:latin typeface="Forte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9972" y="3896229"/>
            <a:ext cx="2592288" cy="2897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9972" y="1148377"/>
            <a:ext cx="3244476" cy="2654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89" y="1363590"/>
            <a:ext cx="2376264" cy="3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3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5241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5255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184" y="1628800"/>
            <a:ext cx="24325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ellini's Perse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619474"/>
            <a:ext cx="2500330" cy="41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1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7993"/>
            <a:ext cx="2489369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rte" pitchFamily="66" charset="0"/>
              </a:rPr>
              <a:t>The Human in the Renaissance</a:t>
            </a:r>
            <a:endParaRPr lang="en-US" dirty="0">
              <a:latin typeface="Forte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080" y="1500174"/>
            <a:ext cx="2848688" cy="32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50677"/>
            <a:ext cx="23812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01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347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        Project № 2018-1-BG01-KA201-047998  </vt:lpstr>
      <vt:lpstr>Imponderables</vt:lpstr>
      <vt:lpstr>Paraprosdokians</vt:lpstr>
      <vt:lpstr>Slide 4</vt:lpstr>
      <vt:lpstr>Vocabulary</vt:lpstr>
      <vt:lpstr>Slide 6</vt:lpstr>
      <vt:lpstr>The  Human in  Greek Mythology</vt:lpstr>
      <vt:lpstr>Slide 8</vt:lpstr>
      <vt:lpstr>The Human in the Renaissance</vt:lpstr>
      <vt:lpstr>The Romantic  Hero</vt:lpstr>
      <vt:lpstr>The Modernist Self</vt:lpstr>
      <vt:lpstr>            The Postmodern Self</vt:lpstr>
      <vt:lpstr>The  Post(Trans)human self</vt:lpstr>
      <vt:lpstr>I am transhuman</vt:lpstr>
      <vt:lpstr>Robot Sophia</vt:lpstr>
      <vt:lpstr>Slide 16</vt:lpstr>
      <vt:lpstr> To stay human, or to become transhuman – that                        is the question... </vt:lpstr>
      <vt:lpstr>Slide 18</vt:lpstr>
      <vt:lpstr>            I am only human,                              Song by Rag’n’ Bone Man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AND THE POST-HUMAN</dc:title>
  <dc:creator>Stefanova</dc:creator>
  <cp:lastModifiedBy>Windows User</cp:lastModifiedBy>
  <cp:revision>103</cp:revision>
  <dcterms:created xsi:type="dcterms:W3CDTF">2018-04-09T08:45:51Z</dcterms:created>
  <dcterms:modified xsi:type="dcterms:W3CDTF">2021-04-28T14:24:14Z</dcterms:modified>
</cp:coreProperties>
</file>