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314" r:id="rId3"/>
    <p:sldId id="257" r:id="rId4"/>
    <p:sldId id="315" r:id="rId5"/>
    <p:sldId id="258" r:id="rId6"/>
    <p:sldId id="260" r:id="rId7"/>
    <p:sldId id="261" r:id="rId8"/>
    <p:sldId id="266" r:id="rId9"/>
    <p:sldId id="262" r:id="rId10"/>
    <p:sldId id="263" r:id="rId11"/>
    <p:sldId id="264" r:id="rId12"/>
    <p:sldId id="265" r:id="rId13"/>
    <p:sldId id="267" r:id="rId14"/>
    <p:sldId id="271" r:id="rId15"/>
    <p:sldId id="275" r:id="rId16"/>
    <p:sldId id="276" r:id="rId17"/>
    <p:sldId id="277" r:id="rId18"/>
    <p:sldId id="278" r:id="rId19"/>
    <p:sldId id="279" r:id="rId20"/>
    <p:sldId id="280" r:id="rId21"/>
    <p:sldId id="281" r:id="rId22"/>
    <p:sldId id="282" r:id="rId23"/>
    <p:sldId id="283" r:id="rId24"/>
    <p:sldId id="288" r:id="rId25"/>
    <p:sldId id="289" r:id="rId26"/>
    <p:sldId id="284" r:id="rId27"/>
    <p:sldId id="309" r:id="rId28"/>
    <p:sldId id="285" r:id="rId29"/>
    <p:sldId id="286" r:id="rId30"/>
    <p:sldId id="287" r:id="rId31"/>
    <p:sldId id="310" r:id="rId32"/>
    <p:sldId id="290" r:id="rId33"/>
    <p:sldId id="291" r:id="rId34"/>
    <p:sldId id="292" r:id="rId35"/>
    <p:sldId id="293" r:id="rId36"/>
    <p:sldId id="294" r:id="rId37"/>
    <p:sldId id="295" r:id="rId38"/>
    <p:sldId id="311" r:id="rId39"/>
    <p:sldId id="296" r:id="rId40"/>
    <p:sldId id="297" r:id="rId41"/>
    <p:sldId id="298" r:id="rId42"/>
    <p:sldId id="299" r:id="rId43"/>
    <p:sldId id="312" r:id="rId44"/>
    <p:sldId id="300" r:id="rId45"/>
    <p:sldId id="301" r:id="rId46"/>
    <p:sldId id="302" r:id="rId47"/>
    <p:sldId id="303" r:id="rId48"/>
    <p:sldId id="304" r:id="rId49"/>
    <p:sldId id="313" r:id="rId50"/>
    <p:sldId id="305" r:id="rId51"/>
    <p:sldId id="306" r:id="rId52"/>
    <p:sldId id="308" r:id="rId53"/>
    <p:sldId id="268" r:id="rId54"/>
    <p:sldId id="269" r:id="rId55"/>
    <p:sldId id="270" r:id="rId56"/>
    <p:sldId id="272" r:id="rId57"/>
    <p:sldId id="273" r:id="rId58"/>
    <p:sldId id="274" r:id="rId59"/>
    <p:sldId id="316"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AA4688-181E-4997-9798-7D68BC9E804F}">
          <p14:sldIdLst>
            <p14:sldId id="256"/>
            <p14:sldId id="314"/>
          </p14:sldIdLst>
        </p14:section>
        <p14:section name="Introduction" id="{34812CB6-2990-4037-AAF5-1C12F0A08425}">
          <p14:sldIdLst>
            <p14:sldId id="257"/>
            <p14:sldId id="315"/>
            <p14:sldId id="258"/>
            <p14:sldId id="260"/>
            <p14:sldId id="261"/>
          </p14:sldIdLst>
        </p14:section>
        <p14:section name="Primary Education" id="{9CFAED04-B725-468A-AAA3-649A15114F5E}">
          <p14:sldIdLst>
            <p14:sldId id="266"/>
            <p14:sldId id="262"/>
            <p14:sldId id="263"/>
            <p14:sldId id="264"/>
            <p14:sldId id="265"/>
          </p14:sldIdLst>
        </p14:section>
        <p14:section name="Secondary Education" id="{E1607626-12C0-4380-83FE-C7E5DE477BF1}">
          <p14:sldIdLst>
            <p14:sldId id="267"/>
            <p14:sldId id="271"/>
            <p14:sldId id="275"/>
            <p14:sldId id="276"/>
            <p14:sldId id="277"/>
          </p14:sldIdLst>
        </p14:section>
        <p14:section name="HAVO" id="{3A3968FB-B8CE-4520-AAB1-1A24969568A1}">
          <p14:sldIdLst>
            <p14:sldId id="278"/>
          </p14:sldIdLst>
        </p14:section>
        <p14:section name="VWO" id="{B7EF4D55-786B-49B6-B3C8-BE4B822D1205}">
          <p14:sldIdLst>
            <p14:sldId id="279"/>
            <p14:sldId id="280"/>
          </p14:sldIdLst>
        </p14:section>
        <p14:section name="VMBO" id="{1D581DA2-8F1D-4132-B865-B4B599ED0DCB}">
          <p14:sldIdLst>
            <p14:sldId id="281"/>
            <p14:sldId id="282"/>
          </p14:sldIdLst>
        </p14:section>
        <p14:section name="Vocational Education and Training (VET) = MBO" id="{7EF32DBA-5BC9-4DE8-94B9-434F517A4AC0}">
          <p14:sldIdLst>
            <p14:sldId id="283"/>
            <p14:sldId id="288"/>
            <p14:sldId id="289"/>
            <p14:sldId id="284"/>
            <p14:sldId id="309"/>
          </p14:sldIdLst>
        </p14:section>
        <p14:section name="Admission" id="{1EF69BF3-669F-41DD-A53C-3F5DBED420C0}">
          <p14:sldIdLst>
            <p14:sldId id="285"/>
            <p14:sldId id="286"/>
            <p14:sldId id="287"/>
          </p14:sldIdLst>
        </p14:section>
        <p14:section name="Higher Education" id="{E6DD251B-33D0-4B68-9F1E-C1B16F1893A2}">
          <p14:sldIdLst>
            <p14:sldId id="310"/>
            <p14:sldId id="290"/>
            <p14:sldId id="291"/>
            <p14:sldId id="292"/>
            <p14:sldId id="293"/>
            <p14:sldId id="294"/>
            <p14:sldId id="295"/>
          </p14:sldIdLst>
        </p14:section>
        <p14:section name="Research-oriented higher education (WO)" id="{4A75F5BB-8C12-4F1B-8681-675984EBED75}">
          <p14:sldIdLst>
            <p14:sldId id="311"/>
            <p14:sldId id="296"/>
            <p14:sldId id="297"/>
            <p14:sldId id="298"/>
            <p14:sldId id="299"/>
          </p14:sldIdLst>
        </p14:section>
        <p14:section name="Higher professional education (HBO)" id="{AB2400E8-27FD-4A89-A94A-7082CA1B766D}">
          <p14:sldIdLst>
            <p14:sldId id="312"/>
            <p14:sldId id="300"/>
            <p14:sldId id="301"/>
            <p14:sldId id="302"/>
            <p14:sldId id="303"/>
            <p14:sldId id="304"/>
          </p14:sldIdLst>
        </p14:section>
        <p14:section name="Extra" id="{4E7CA68E-785B-4406-8335-56B940840ED4}">
          <p14:sldIdLst>
            <p14:sldId id="313"/>
            <p14:sldId id="305"/>
            <p14:sldId id="306"/>
            <p14:sldId id="308"/>
            <p14:sldId id="268"/>
            <p14:sldId id="269"/>
            <p14:sldId id="270"/>
            <p14:sldId id="272"/>
            <p14:sldId id="273"/>
            <p14:sldId id="274"/>
            <p14:sldId id="3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F5FD7-344C-4435-AE7A-9D4C2BF524DD}" type="datetimeFigureOut">
              <a:rPr lang="nl-NL" smtClean="0"/>
              <a:t>23-6-2019</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5AF7B-5BEE-43DA-83A6-A8BA15861C05}" type="slidenum">
              <a:rPr lang="nl-NL" smtClean="0"/>
              <a:t>‹#›</a:t>
            </a:fld>
            <a:endParaRPr lang="nl-NL"/>
          </a:p>
        </p:txBody>
      </p:sp>
    </p:spTree>
    <p:extLst>
      <p:ext uri="{BB962C8B-B14F-4D97-AF65-F5344CB8AC3E}">
        <p14:creationId xmlns:p14="http://schemas.microsoft.com/office/powerpoint/2010/main" val="3870249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picture from the first movie!</a:t>
            </a:r>
            <a:endParaRPr lang="nl-NL" dirty="0"/>
          </a:p>
        </p:txBody>
      </p:sp>
      <p:sp>
        <p:nvSpPr>
          <p:cNvPr id="4" name="Slide Number Placeholder 3"/>
          <p:cNvSpPr>
            <a:spLocks noGrp="1"/>
          </p:cNvSpPr>
          <p:nvPr>
            <p:ph type="sldNum" sz="quarter" idx="5"/>
          </p:nvPr>
        </p:nvSpPr>
        <p:spPr/>
        <p:txBody>
          <a:bodyPr/>
          <a:lstStyle/>
          <a:p>
            <a:fld id="{A8C5AF7B-5BEE-43DA-83A6-A8BA15861C05}" type="slidenum">
              <a:rPr lang="nl-NL" smtClean="0"/>
              <a:t>14</a:t>
            </a:fld>
            <a:endParaRPr lang="nl-NL"/>
          </a:p>
        </p:txBody>
      </p:sp>
    </p:spTree>
    <p:extLst>
      <p:ext uri="{BB962C8B-B14F-4D97-AF65-F5344CB8AC3E}">
        <p14:creationId xmlns:p14="http://schemas.microsoft.com/office/powerpoint/2010/main" val="914516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other representation of the same education system</a:t>
            </a:r>
            <a:endParaRPr lang="nl-NL" dirty="0"/>
          </a:p>
        </p:txBody>
      </p:sp>
      <p:sp>
        <p:nvSpPr>
          <p:cNvPr id="4" name="Slide Number Placeholder 3"/>
          <p:cNvSpPr>
            <a:spLocks noGrp="1"/>
          </p:cNvSpPr>
          <p:nvPr>
            <p:ph type="sldNum" sz="quarter" idx="5"/>
          </p:nvPr>
        </p:nvSpPr>
        <p:spPr/>
        <p:txBody>
          <a:bodyPr/>
          <a:lstStyle/>
          <a:p>
            <a:fld id="{A8C5AF7B-5BEE-43DA-83A6-A8BA15861C05}" type="slidenum">
              <a:rPr lang="nl-NL" smtClean="0"/>
              <a:t>15</a:t>
            </a:fld>
            <a:endParaRPr lang="nl-NL"/>
          </a:p>
        </p:txBody>
      </p:sp>
    </p:spTree>
    <p:extLst>
      <p:ext uri="{BB962C8B-B14F-4D97-AF65-F5344CB8AC3E}">
        <p14:creationId xmlns:p14="http://schemas.microsoft.com/office/powerpoint/2010/main" val="359209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A8C5AF7B-5BEE-43DA-83A6-A8BA15861C05}" type="slidenum">
              <a:rPr lang="nl-NL" smtClean="0"/>
              <a:t>55</a:t>
            </a:fld>
            <a:endParaRPr lang="nl-NL"/>
          </a:p>
        </p:txBody>
      </p:sp>
    </p:spTree>
    <p:extLst>
      <p:ext uri="{BB962C8B-B14F-4D97-AF65-F5344CB8AC3E}">
        <p14:creationId xmlns:p14="http://schemas.microsoft.com/office/powerpoint/2010/main" val="1840307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05DE61-BA88-4264-BB19-0A2B4447F827}" type="datetimeFigureOut">
              <a:rPr lang="nl-NL" smtClean="0"/>
              <a:t>23-6-2019</a:t>
            </a:fld>
            <a:endParaRPr lang="nl-NL"/>
          </a:p>
        </p:txBody>
      </p:sp>
      <p:sp>
        <p:nvSpPr>
          <p:cNvPr id="5" name="Footer Placeholder 4"/>
          <p:cNvSpPr>
            <a:spLocks noGrp="1"/>
          </p:cNvSpPr>
          <p:nvPr>
            <p:ph type="ftr" sz="quarter" idx="11"/>
          </p:nvPr>
        </p:nvSpPr>
        <p:spPr/>
        <p:txBody>
          <a:bodyPr/>
          <a:lstStyle/>
          <a:p>
            <a:endParaRPr lang="nl-N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353070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05DE61-BA88-4264-BB19-0A2B4447F827}" type="datetimeFigureOut">
              <a:rPr lang="nl-NL" smtClean="0"/>
              <a:t>23-6-2019</a:t>
            </a:fld>
            <a:endParaRPr lang="nl-NL"/>
          </a:p>
        </p:txBody>
      </p:sp>
      <p:sp>
        <p:nvSpPr>
          <p:cNvPr id="5" name="Footer Placeholder 4"/>
          <p:cNvSpPr>
            <a:spLocks noGrp="1"/>
          </p:cNvSpPr>
          <p:nvPr>
            <p:ph type="ftr" sz="quarter" idx="11"/>
          </p:nvPr>
        </p:nvSpPr>
        <p:spPr/>
        <p:txBody>
          <a:bodyPr/>
          <a:lstStyle/>
          <a:p>
            <a:endParaRPr lang="nl-N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139587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05DE61-BA88-4264-BB19-0A2B4447F827}" type="datetimeFigureOut">
              <a:rPr lang="nl-NL" smtClean="0"/>
              <a:t>23-6-2019</a:t>
            </a:fld>
            <a:endParaRPr lang="nl-NL"/>
          </a:p>
        </p:txBody>
      </p:sp>
      <p:sp>
        <p:nvSpPr>
          <p:cNvPr id="5" name="Footer Placeholder 4"/>
          <p:cNvSpPr>
            <a:spLocks noGrp="1"/>
          </p:cNvSpPr>
          <p:nvPr>
            <p:ph type="ftr" sz="quarter" idx="11"/>
          </p:nvPr>
        </p:nvSpPr>
        <p:spPr/>
        <p:txBody>
          <a:bodyPr/>
          <a:lstStyle/>
          <a:p>
            <a:endParaRPr lang="nl-N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5422B5F-DD10-4076-8361-43F7AFA19E5D}" type="slidenum">
              <a:rPr lang="nl-NL" smtClean="0"/>
              <a:t>‹#›</a:t>
            </a:fld>
            <a:endParaRPr lang="nl-N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93023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E05DE61-BA88-4264-BB19-0A2B4447F827}" type="datetimeFigureOut">
              <a:rPr lang="nl-NL" smtClean="0"/>
              <a:t>23-6-2019</a:t>
            </a:fld>
            <a:endParaRPr lang="nl-NL"/>
          </a:p>
        </p:txBody>
      </p:sp>
      <p:sp>
        <p:nvSpPr>
          <p:cNvPr id="6" name="Footer Placeholder 5"/>
          <p:cNvSpPr>
            <a:spLocks noGrp="1"/>
          </p:cNvSpPr>
          <p:nvPr>
            <p:ph type="ftr" sz="quarter" idx="11"/>
          </p:nvPr>
        </p:nvSpPr>
        <p:spPr/>
        <p:txBody>
          <a:bodyPr/>
          <a:lstStyle/>
          <a:p>
            <a:endParaRPr lang="nl-N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4165364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E05DE61-BA88-4264-BB19-0A2B4447F827}" type="datetimeFigureOut">
              <a:rPr lang="nl-NL" smtClean="0"/>
              <a:t>23-6-2019</a:t>
            </a:fld>
            <a:endParaRPr lang="nl-NL"/>
          </a:p>
        </p:txBody>
      </p:sp>
      <p:sp>
        <p:nvSpPr>
          <p:cNvPr id="6" name="Footer Placeholder 5"/>
          <p:cNvSpPr>
            <a:spLocks noGrp="1"/>
          </p:cNvSpPr>
          <p:nvPr>
            <p:ph type="ftr" sz="quarter" idx="11"/>
          </p:nvPr>
        </p:nvSpPr>
        <p:spPr/>
        <p:txBody>
          <a:bodyPr/>
          <a:lstStyle/>
          <a:p>
            <a:endParaRPr lang="nl-N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5422B5F-DD10-4076-8361-43F7AFA19E5D}" type="slidenum">
              <a:rPr lang="nl-NL" smtClean="0"/>
              <a:t>‹#›</a:t>
            </a:fld>
            <a:endParaRPr lang="nl-N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57795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E05DE61-BA88-4264-BB19-0A2B4447F827}" type="datetimeFigureOut">
              <a:rPr lang="nl-NL" smtClean="0"/>
              <a:t>23-6-2019</a:t>
            </a:fld>
            <a:endParaRPr lang="nl-NL"/>
          </a:p>
        </p:txBody>
      </p:sp>
      <p:sp>
        <p:nvSpPr>
          <p:cNvPr id="6" name="Footer Placeholder 5"/>
          <p:cNvSpPr>
            <a:spLocks noGrp="1"/>
          </p:cNvSpPr>
          <p:nvPr>
            <p:ph type="ftr" sz="quarter" idx="11"/>
          </p:nvPr>
        </p:nvSpPr>
        <p:spPr/>
        <p:txBody>
          <a:bodyPr/>
          <a:lstStyle/>
          <a:p>
            <a:endParaRPr lang="nl-N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67426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05DE61-BA88-4264-BB19-0A2B4447F827}" type="datetimeFigureOut">
              <a:rPr lang="nl-NL" smtClean="0"/>
              <a:t>23-6-2019</a:t>
            </a:fld>
            <a:endParaRPr lang="nl-NL"/>
          </a:p>
        </p:txBody>
      </p:sp>
      <p:sp>
        <p:nvSpPr>
          <p:cNvPr id="5" name="Footer Placeholder 4"/>
          <p:cNvSpPr>
            <a:spLocks noGrp="1"/>
          </p:cNvSpPr>
          <p:nvPr>
            <p:ph type="ftr" sz="quarter" idx="11"/>
          </p:nvPr>
        </p:nvSpPr>
        <p:spPr/>
        <p:txBody>
          <a:bodyPr/>
          <a:lstStyle/>
          <a:p>
            <a:endParaRPr lang="nl-N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177315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05DE61-BA88-4264-BB19-0A2B4447F827}" type="datetimeFigureOut">
              <a:rPr lang="nl-NL" smtClean="0"/>
              <a:t>23-6-2019</a:t>
            </a:fld>
            <a:endParaRPr lang="nl-NL"/>
          </a:p>
        </p:txBody>
      </p:sp>
      <p:sp>
        <p:nvSpPr>
          <p:cNvPr id="5" name="Footer Placeholder 4"/>
          <p:cNvSpPr>
            <a:spLocks noGrp="1"/>
          </p:cNvSpPr>
          <p:nvPr>
            <p:ph type="ftr" sz="quarter" idx="11"/>
          </p:nvPr>
        </p:nvSpPr>
        <p:spPr/>
        <p:txBody>
          <a:bodyPr/>
          <a:lstStyle/>
          <a:p>
            <a:endParaRPr lang="nl-N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3441288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05DE61-BA88-4264-BB19-0A2B4447F827}" type="datetimeFigureOut">
              <a:rPr lang="nl-NL" smtClean="0"/>
              <a:t>23-6-2019</a:t>
            </a:fld>
            <a:endParaRPr lang="nl-NL"/>
          </a:p>
        </p:txBody>
      </p:sp>
      <p:sp>
        <p:nvSpPr>
          <p:cNvPr id="5" name="Footer Placeholder 4"/>
          <p:cNvSpPr>
            <a:spLocks noGrp="1"/>
          </p:cNvSpPr>
          <p:nvPr>
            <p:ph type="ftr" sz="quarter" idx="11"/>
          </p:nvPr>
        </p:nvSpPr>
        <p:spPr/>
        <p:txBody>
          <a:bodyPr/>
          <a:lstStyle/>
          <a:p>
            <a:endParaRPr lang="nl-N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11675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05DE61-BA88-4264-BB19-0A2B4447F827}" type="datetimeFigureOut">
              <a:rPr lang="nl-NL" smtClean="0"/>
              <a:t>23-6-2019</a:t>
            </a:fld>
            <a:endParaRPr lang="nl-NL"/>
          </a:p>
        </p:txBody>
      </p:sp>
      <p:sp>
        <p:nvSpPr>
          <p:cNvPr id="5" name="Footer Placeholder 4"/>
          <p:cNvSpPr>
            <a:spLocks noGrp="1"/>
          </p:cNvSpPr>
          <p:nvPr>
            <p:ph type="ftr" sz="quarter" idx="11"/>
          </p:nvPr>
        </p:nvSpPr>
        <p:spPr/>
        <p:txBody>
          <a:bodyPr/>
          <a:lstStyle/>
          <a:p>
            <a:endParaRPr lang="nl-N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212502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05DE61-BA88-4264-BB19-0A2B4447F827}" type="datetimeFigureOut">
              <a:rPr lang="nl-NL" smtClean="0"/>
              <a:t>23-6-2019</a:t>
            </a:fld>
            <a:endParaRPr lang="nl-NL"/>
          </a:p>
        </p:txBody>
      </p:sp>
      <p:sp>
        <p:nvSpPr>
          <p:cNvPr id="6" name="Footer Placeholder 5"/>
          <p:cNvSpPr>
            <a:spLocks noGrp="1"/>
          </p:cNvSpPr>
          <p:nvPr>
            <p:ph type="ftr" sz="quarter" idx="11"/>
          </p:nvPr>
        </p:nvSpPr>
        <p:spPr/>
        <p:txBody>
          <a:bodyPr/>
          <a:lstStyle/>
          <a:p>
            <a:endParaRPr lang="nl-N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1211622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05DE61-BA88-4264-BB19-0A2B4447F827}" type="datetimeFigureOut">
              <a:rPr lang="nl-NL" smtClean="0"/>
              <a:t>23-6-2019</a:t>
            </a:fld>
            <a:endParaRPr lang="nl-NL"/>
          </a:p>
        </p:txBody>
      </p:sp>
      <p:sp>
        <p:nvSpPr>
          <p:cNvPr id="8" name="Footer Placeholder 7"/>
          <p:cNvSpPr>
            <a:spLocks noGrp="1"/>
          </p:cNvSpPr>
          <p:nvPr>
            <p:ph type="ftr" sz="quarter" idx="11"/>
          </p:nvPr>
        </p:nvSpPr>
        <p:spPr/>
        <p:txBody>
          <a:bodyPr/>
          <a:lstStyle/>
          <a:p>
            <a:endParaRPr lang="nl-N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15415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05DE61-BA88-4264-BB19-0A2B4447F827}" type="datetimeFigureOut">
              <a:rPr lang="nl-NL" smtClean="0"/>
              <a:t>23-6-2019</a:t>
            </a:fld>
            <a:endParaRPr lang="nl-NL"/>
          </a:p>
        </p:txBody>
      </p:sp>
      <p:sp>
        <p:nvSpPr>
          <p:cNvPr id="4" name="Footer Placeholder 3"/>
          <p:cNvSpPr>
            <a:spLocks noGrp="1"/>
          </p:cNvSpPr>
          <p:nvPr>
            <p:ph type="ftr" sz="quarter" idx="11"/>
          </p:nvPr>
        </p:nvSpPr>
        <p:spPr/>
        <p:txBody>
          <a:bodyPr/>
          <a:lstStyle/>
          <a:p>
            <a:endParaRPr lang="nl-N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3686182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05DE61-BA88-4264-BB19-0A2B4447F827}" type="datetimeFigureOut">
              <a:rPr lang="nl-NL" smtClean="0"/>
              <a:t>23-6-2019</a:t>
            </a:fld>
            <a:endParaRPr lang="nl-NL"/>
          </a:p>
        </p:txBody>
      </p:sp>
      <p:sp>
        <p:nvSpPr>
          <p:cNvPr id="3" name="Footer Placeholder 2"/>
          <p:cNvSpPr>
            <a:spLocks noGrp="1"/>
          </p:cNvSpPr>
          <p:nvPr>
            <p:ph type="ftr" sz="quarter" idx="11"/>
          </p:nvPr>
        </p:nvSpPr>
        <p:spPr/>
        <p:txBody>
          <a:bodyPr/>
          <a:lstStyle/>
          <a:p>
            <a:endParaRPr lang="nl-N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2590072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05DE61-BA88-4264-BB19-0A2B4447F827}" type="datetimeFigureOut">
              <a:rPr lang="nl-NL" smtClean="0"/>
              <a:t>23-6-2019</a:t>
            </a:fld>
            <a:endParaRPr lang="nl-NL"/>
          </a:p>
        </p:txBody>
      </p:sp>
      <p:sp>
        <p:nvSpPr>
          <p:cNvPr id="6" name="Footer Placeholder 5"/>
          <p:cNvSpPr>
            <a:spLocks noGrp="1"/>
          </p:cNvSpPr>
          <p:nvPr>
            <p:ph type="ftr" sz="quarter" idx="11"/>
          </p:nvPr>
        </p:nvSpPr>
        <p:spPr/>
        <p:txBody>
          <a:bodyPr/>
          <a:lstStyle/>
          <a:p>
            <a:endParaRPr lang="nl-N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2086791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05DE61-BA88-4264-BB19-0A2B4447F827}" type="datetimeFigureOut">
              <a:rPr lang="nl-NL" smtClean="0"/>
              <a:t>23-6-2019</a:t>
            </a:fld>
            <a:endParaRPr lang="nl-NL"/>
          </a:p>
        </p:txBody>
      </p:sp>
      <p:sp>
        <p:nvSpPr>
          <p:cNvPr id="6" name="Footer Placeholder 5"/>
          <p:cNvSpPr>
            <a:spLocks noGrp="1"/>
          </p:cNvSpPr>
          <p:nvPr>
            <p:ph type="ftr" sz="quarter" idx="11"/>
          </p:nvPr>
        </p:nvSpPr>
        <p:spPr/>
        <p:txBody>
          <a:bodyPr/>
          <a:lstStyle/>
          <a:p>
            <a:endParaRPr lang="nl-N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5422B5F-DD10-4076-8361-43F7AFA19E5D}" type="slidenum">
              <a:rPr lang="nl-NL" smtClean="0"/>
              <a:t>‹#›</a:t>
            </a:fld>
            <a:endParaRPr lang="nl-NL"/>
          </a:p>
        </p:txBody>
      </p:sp>
    </p:spTree>
    <p:extLst>
      <p:ext uri="{BB962C8B-B14F-4D97-AF65-F5344CB8AC3E}">
        <p14:creationId xmlns:p14="http://schemas.microsoft.com/office/powerpoint/2010/main" val="49120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E05DE61-BA88-4264-BB19-0A2B4447F827}" type="datetimeFigureOut">
              <a:rPr lang="nl-NL" smtClean="0"/>
              <a:t>23-6-2019</a:t>
            </a:fld>
            <a:endParaRPr lang="nl-N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5422B5F-DD10-4076-8361-43F7AFA19E5D}" type="slidenum">
              <a:rPr lang="nl-NL" smtClean="0"/>
              <a:t>‹#›</a:t>
            </a:fld>
            <a:endParaRPr lang="nl-NL"/>
          </a:p>
        </p:txBody>
      </p:sp>
    </p:spTree>
    <p:extLst>
      <p:ext uri="{BB962C8B-B14F-4D97-AF65-F5344CB8AC3E}">
        <p14:creationId xmlns:p14="http://schemas.microsoft.com/office/powerpoint/2010/main" val="4104472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D34CD-4FCB-4298-9D8B-E5597E078423}"/>
              </a:ext>
            </a:extLst>
          </p:cNvPr>
          <p:cNvSpPr>
            <a:spLocks noGrp="1"/>
          </p:cNvSpPr>
          <p:nvPr>
            <p:ph type="ctrTitle"/>
          </p:nvPr>
        </p:nvSpPr>
        <p:spPr>
          <a:xfrm>
            <a:off x="2123440" y="2006283"/>
            <a:ext cx="8544560" cy="2387600"/>
          </a:xfrm>
        </p:spPr>
        <p:txBody>
          <a:bodyPr/>
          <a:lstStyle/>
          <a:p>
            <a:r>
              <a:rPr lang="en-US" dirty="0"/>
              <a:t>Education system in The Netherlands</a:t>
            </a:r>
            <a:endParaRPr lang="nl-NL" dirty="0"/>
          </a:p>
        </p:txBody>
      </p:sp>
      <p:sp>
        <p:nvSpPr>
          <p:cNvPr id="3" name="Subtitle 2">
            <a:extLst>
              <a:ext uri="{FF2B5EF4-FFF2-40B4-BE49-F238E27FC236}">
                <a16:creationId xmlns:a16="http://schemas.microsoft.com/office/drawing/2014/main" id="{76120020-E9E4-484D-8227-4B1BDA0EA4C7}"/>
              </a:ext>
            </a:extLst>
          </p:cNvPr>
          <p:cNvSpPr>
            <a:spLocks noGrp="1"/>
          </p:cNvSpPr>
          <p:nvPr>
            <p:ph type="subTitle" idx="1"/>
          </p:nvPr>
        </p:nvSpPr>
        <p:spPr>
          <a:xfrm>
            <a:off x="2021840" y="4719638"/>
            <a:ext cx="8646160" cy="1655762"/>
          </a:xfrm>
        </p:spPr>
        <p:txBody>
          <a:bodyPr/>
          <a:lstStyle/>
          <a:p>
            <a:r>
              <a:rPr lang="en-US" dirty="0"/>
              <a:t>An introduction to the education system in The Netherlands</a:t>
            </a:r>
          </a:p>
          <a:p>
            <a:endParaRPr lang="en-US" dirty="0"/>
          </a:p>
          <a:p>
            <a:r>
              <a:rPr lang="en-US" dirty="0"/>
              <a:t>©2019 </a:t>
            </a:r>
            <a:r>
              <a:rPr lang="en-US" b="1" dirty="0">
                <a:solidFill>
                  <a:srgbClr val="0070C0"/>
                </a:solidFill>
                <a:latin typeface="Monotype Corsiva" panose="03010101010201010101" pitchFamily="66" charset="0"/>
              </a:rPr>
              <a:t>Stichting International Youth Bridges</a:t>
            </a:r>
            <a:endParaRPr lang="nl-NL" b="1" dirty="0">
              <a:solidFill>
                <a:srgbClr val="0070C0"/>
              </a:solidFill>
              <a:latin typeface="Monotype Corsiva" panose="03010101010201010101" pitchFamily="66" charset="0"/>
            </a:endParaRPr>
          </a:p>
        </p:txBody>
      </p:sp>
      <p:pic>
        <p:nvPicPr>
          <p:cNvPr id="4" name="Picture 3" descr="Logo_SIYB_jpg.JPG">
            <a:extLst>
              <a:ext uri="{FF2B5EF4-FFF2-40B4-BE49-F238E27FC236}">
                <a16:creationId xmlns:a16="http://schemas.microsoft.com/office/drawing/2014/main" id="{F5E17993-1219-4904-8C7E-779435A5CF1E}"/>
              </a:ext>
            </a:extLst>
          </p:cNvPr>
          <p:cNvPicPr>
            <a:picLocks noChangeAspect="1"/>
          </p:cNvPicPr>
          <p:nvPr/>
        </p:nvPicPr>
        <p:blipFill>
          <a:blip r:embed="rId2" cstate="print"/>
          <a:stretch>
            <a:fillRect/>
          </a:stretch>
        </p:blipFill>
        <p:spPr>
          <a:xfrm>
            <a:off x="5101580" y="352976"/>
            <a:ext cx="1988840" cy="1988840"/>
          </a:xfrm>
          <a:prstGeom prst="rect">
            <a:avLst/>
          </a:prstGeom>
        </p:spPr>
      </p:pic>
    </p:spTree>
    <p:extLst>
      <p:ext uri="{BB962C8B-B14F-4D97-AF65-F5344CB8AC3E}">
        <p14:creationId xmlns:p14="http://schemas.microsoft.com/office/powerpoint/2010/main" val="1005217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FC61-FFBA-4138-87DB-39812C2CC450}"/>
              </a:ext>
            </a:extLst>
          </p:cNvPr>
          <p:cNvSpPr>
            <a:spLocks noGrp="1"/>
          </p:cNvSpPr>
          <p:nvPr>
            <p:ph type="title"/>
          </p:nvPr>
        </p:nvSpPr>
        <p:spPr/>
        <p:txBody>
          <a:bodyPr>
            <a:normAutofit/>
          </a:bodyPr>
          <a:lstStyle/>
          <a:p>
            <a:r>
              <a:rPr lang="en-US" sz="3200" dirty="0"/>
              <a:t>Number of primary schools (</a:t>
            </a:r>
            <a:r>
              <a:rPr lang="nl-NL" sz="3200" dirty="0"/>
              <a:t>6.739 in 2018)</a:t>
            </a:r>
          </a:p>
        </p:txBody>
      </p:sp>
      <p:pic>
        <p:nvPicPr>
          <p:cNvPr id="5" name="Content Placeholder 4" descr="A screenshot of a cell phone&#10;&#10;Description automatically generated">
            <a:extLst>
              <a:ext uri="{FF2B5EF4-FFF2-40B4-BE49-F238E27FC236}">
                <a16:creationId xmlns:a16="http://schemas.microsoft.com/office/drawing/2014/main" id="{AF6097D1-9D1F-4D81-9D37-0E191DDE37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3225" y="1564640"/>
            <a:ext cx="6232868" cy="4612323"/>
          </a:xfrm>
        </p:spPr>
      </p:pic>
      <p:sp>
        <p:nvSpPr>
          <p:cNvPr id="3" name="TextBox 2">
            <a:extLst>
              <a:ext uri="{FF2B5EF4-FFF2-40B4-BE49-F238E27FC236}">
                <a16:creationId xmlns:a16="http://schemas.microsoft.com/office/drawing/2014/main" id="{B6C592F7-08A9-4592-A418-E8D60ABA41B5}"/>
              </a:ext>
            </a:extLst>
          </p:cNvPr>
          <p:cNvSpPr txBox="1"/>
          <p:nvPr/>
        </p:nvSpPr>
        <p:spPr>
          <a:xfrm>
            <a:off x="1391308" y="5830391"/>
            <a:ext cx="7644785" cy="1200329"/>
          </a:xfrm>
          <a:prstGeom prst="rect">
            <a:avLst/>
          </a:prstGeom>
          <a:noFill/>
        </p:spPr>
        <p:txBody>
          <a:bodyPr wrap="none" rtlCol="0">
            <a:spAutoFit/>
          </a:bodyPr>
          <a:lstStyle/>
          <a:p>
            <a:r>
              <a:rPr lang="en-US" dirty="0"/>
              <a:t>Bao = normal primary school</a:t>
            </a:r>
          </a:p>
          <a:p>
            <a:r>
              <a:rPr lang="en-US" dirty="0" err="1"/>
              <a:t>Sbao</a:t>
            </a:r>
            <a:r>
              <a:rPr lang="en-US" dirty="0"/>
              <a:t> = Special bao; handicap or need more attention (about 300)</a:t>
            </a:r>
          </a:p>
          <a:p>
            <a:r>
              <a:rPr lang="en-US" dirty="0"/>
              <a:t>So/</a:t>
            </a:r>
            <a:r>
              <a:rPr lang="en-US" dirty="0" err="1"/>
              <a:t>vso</a:t>
            </a:r>
            <a:r>
              <a:rPr lang="en-US" dirty="0"/>
              <a:t> = Special Education; severe handicap or behavioral problems (about 300)</a:t>
            </a:r>
          </a:p>
          <a:p>
            <a:endParaRPr lang="nl-NL" dirty="0"/>
          </a:p>
        </p:txBody>
      </p:sp>
    </p:spTree>
    <p:extLst>
      <p:ext uri="{BB962C8B-B14F-4D97-AF65-F5344CB8AC3E}">
        <p14:creationId xmlns:p14="http://schemas.microsoft.com/office/powerpoint/2010/main" val="853422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4F89-FA79-47D7-ABF6-CD1C4314552F}"/>
              </a:ext>
            </a:extLst>
          </p:cNvPr>
          <p:cNvSpPr>
            <a:spLocks noGrp="1"/>
          </p:cNvSpPr>
          <p:nvPr>
            <p:ph type="title"/>
          </p:nvPr>
        </p:nvSpPr>
        <p:spPr>
          <a:xfrm>
            <a:off x="2621281" y="0"/>
            <a:ext cx="8911687" cy="1280890"/>
          </a:xfrm>
        </p:spPr>
        <p:txBody>
          <a:bodyPr>
            <a:normAutofit fontScale="90000"/>
          </a:bodyPr>
          <a:lstStyle/>
          <a:p>
            <a:r>
              <a:rPr lang="en-US" dirty="0"/>
              <a:t>Types of primary schools: (percentages)</a:t>
            </a:r>
            <a:br>
              <a:rPr lang="en-US" sz="2200" dirty="0"/>
            </a:br>
            <a:r>
              <a:rPr lang="en-US" sz="2200" dirty="0"/>
              <a:t>Openbaar = normal public</a:t>
            </a:r>
            <a:br>
              <a:rPr lang="en-US" sz="2200" dirty="0"/>
            </a:br>
            <a:r>
              <a:rPr lang="nl-NL" sz="2200" dirty="0"/>
              <a:t>Overig bijzonder </a:t>
            </a:r>
            <a:r>
              <a:rPr lang="en-US" sz="2200" dirty="0"/>
              <a:t>= all other special schools (</a:t>
            </a:r>
            <a:r>
              <a:rPr lang="en-US" sz="2400" dirty="0"/>
              <a:t>e.g. Dalton Plan and Montessori schools)</a:t>
            </a:r>
            <a:br>
              <a:rPr lang="en-US" sz="2200" dirty="0"/>
            </a:br>
            <a:r>
              <a:rPr lang="nl-NL" sz="2200" dirty="0"/>
              <a:t>Protestants christelijk </a:t>
            </a:r>
            <a:r>
              <a:rPr lang="en-US" sz="2200" dirty="0"/>
              <a:t>= protestant religion</a:t>
            </a:r>
            <a:br>
              <a:rPr lang="en-US" sz="2200" dirty="0"/>
            </a:br>
            <a:r>
              <a:rPr lang="nl-NL" sz="2200" dirty="0"/>
              <a:t>Rooms katholiek </a:t>
            </a:r>
            <a:r>
              <a:rPr lang="en-US" sz="2200" dirty="0"/>
              <a:t>= Roman catholic religion</a:t>
            </a:r>
            <a:endParaRPr lang="nl-NL" sz="2200" dirty="0"/>
          </a:p>
        </p:txBody>
      </p:sp>
      <p:pic>
        <p:nvPicPr>
          <p:cNvPr id="5" name="Content Placeholder 4" descr="A screenshot of a cell phone&#10;&#10;Description automatically generated">
            <a:extLst>
              <a:ext uri="{FF2B5EF4-FFF2-40B4-BE49-F238E27FC236}">
                <a16:creationId xmlns:a16="http://schemas.microsoft.com/office/drawing/2014/main" id="{F1017812-3B9C-4BB2-B3FE-98FC9C3CDA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1281" y="2200388"/>
            <a:ext cx="6520656" cy="4657612"/>
          </a:xfrm>
        </p:spPr>
      </p:pic>
    </p:spTree>
    <p:extLst>
      <p:ext uri="{BB962C8B-B14F-4D97-AF65-F5344CB8AC3E}">
        <p14:creationId xmlns:p14="http://schemas.microsoft.com/office/powerpoint/2010/main" val="2830030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BD24-761A-4E02-AF60-3CE00DAAC7C0}"/>
              </a:ext>
            </a:extLst>
          </p:cNvPr>
          <p:cNvSpPr>
            <a:spLocks noGrp="1"/>
          </p:cNvSpPr>
          <p:nvPr>
            <p:ph type="title"/>
          </p:nvPr>
        </p:nvSpPr>
        <p:spPr/>
        <p:txBody>
          <a:bodyPr/>
          <a:lstStyle/>
          <a:p>
            <a:r>
              <a:rPr lang="en-US" dirty="0"/>
              <a:t>How to choose secondary education?</a:t>
            </a:r>
            <a:endParaRPr lang="nl-NL" dirty="0"/>
          </a:p>
        </p:txBody>
      </p:sp>
      <p:sp>
        <p:nvSpPr>
          <p:cNvPr id="3" name="Content Placeholder 2">
            <a:extLst>
              <a:ext uri="{FF2B5EF4-FFF2-40B4-BE49-F238E27FC236}">
                <a16:creationId xmlns:a16="http://schemas.microsoft.com/office/drawing/2014/main" id="{097F2558-7509-45D4-80F0-4CEEE1EBD512}"/>
              </a:ext>
            </a:extLst>
          </p:cNvPr>
          <p:cNvSpPr>
            <a:spLocks noGrp="1"/>
          </p:cNvSpPr>
          <p:nvPr>
            <p:ph idx="1"/>
          </p:nvPr>
        </p:nvSpPr>
        <p:spPr/>
        <p:txBody>
          <a:bodyPr/>
          <a:lstStyle/>
          <a:p>
            <a:r>
              <a:rPr lang="en-US" dirty="0"/>
              <a:t>Pupils subsequently transfer to secondary education institutions at various levels, depending on their results. </a:t>
            </a:r>
          </a:p>
          <a:p>
            <a:r>
              <a:rPr lang="en-US" dirty="0"/>
              <a:t>Pupils in group 8, the final year of primary education, choose a secondary education pathway. This choice will generally be based on the school type recommendation, usually after a special test (</a:t>
            </a:r>
            <a:r>
              <a:rPr lang="en-US" dirty="0" err="1"/>
              <a:t>Cito</a:t>
            </a:r>
            <a:r>
              <a:rPr lang="en-US" dirty="0"/>
              <a:t>). </a:t>
            </a:r>
            <a:endParaRPr lang="nl-NL" dirty="0"/>
          </a:p>
        </p:txBody>
      </p:sp>
    </p:spTree>
    <p:extLst>
      <p:ext uri="{BB962C8B-B14F-4D97-AF65-F5344CB8AC3E}">
        <p14:creationId xmlns:p14="http://schemas.microsoft.com/office/powerpoint/2010/main" val="2297395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496A-4D0B-4478-8634-408927393763}"/>
              </a:ext>
            </a:extLst>
          </p:cNvPr>
          <p:cNvSpPr>
            <a:spLocks noGrp="1"/>
          </p:cNvSpPr>
          <p:nvPr>
            <p:ph type="title"/>
          </p:nvPr>
        </p:nvSpPr>
        <p:spPr/>
        <p:txBody>
          <a:bodyPr/>
          <a:lstStyle/>
          <a:p>
            <a:r>
              <a:rPr lang="en-US" dirty="0"/>
              <a:t>Secondary Education</a:t>
            </a:r>
            <a:endParaRPr lang="nl-NL" dirty="0"/>
          </a:p>
        </p:txBody>
      </p:sp>
      <p:sp>
        <p:nvSpPr>
          <p:cNvPr id="3" name="Text Placeholder 2">
            <a:extLst>
              <a:ext uri="{FF2B5EF4-FFF2-40B4-BE49-F238E27FC236}">
                <a16:creationId xmlns:a16="http://schemas.microsoft.com/office/drawing/2014/main" id="{20FB9691-A8CA-4DBC-8E23-260D4FF3F5BB}"/>
              </a:ext>
            </a:extLst>
          </p:cNvPr>
          <p:cNvSpPr>
            <a:spLocks noGrp="1"/>
          </p:cNvSpPr>
          <p:nvPr>
            <p:ph type="body" idx="1"/>
          </p:nvPr>
        </p:nvSpPr>
        <p:spPr>
          <a:xfrm>
            <a:off x="2184400" y="4589463"/>
            <a:ext cx="9163050" cy="1933257"/>
          </a:xfrm>
        </p:spPr>
        <p:txBody>
          <a:bodyPr>
            <a:normAutofit fontScale="77500" lnSpcReduction="20000"/>
          </a:bodyPr>
          <a:lstStyle/>
          <a:p>
            <a:r>
              <a:rPr lang="en-US" dirty="0"/>
              <a:t>Two schema’s about education system</a:t>
            </a:r>
          </a:p>
          <a:p>
            <a:r>
              <a:rPr lang="en-US" dirty="0"/>
              <a:t>Information &amp; 2 types</a:t>
            </a:r>
          </a:p>
          <a:p>
            <a:r>
              <a:rPr lang="en-US" b="1" dirty="0"/>
              <a:t>Senior general secondary education (HAVO)</a:t>
            </a:r>
          </a:p>
          <a:p>
            <a:r>
              <a:rPr lang="nl-NL" b="1" dirty="0"/>
              <a:t>Pre </a:t>
            </a:r>
            <a:r>
              <a:rPr lang="nl-NL" b="1" dirty="0" err="1"/>
              <a:t>university</a:t>
            </a:r>
            <a:r>
              <a:rPr lang="nl-NL" b="1" dirty="0"/>
              <a:t> </a:t>
            </a:r>
            <a:r>
              <a:rPr lang="nl-NL" b="1" dirty="0" err="1"/>
              <a:t>education</a:t>
            </a:r>
            <a:r>
              <a:rPr lang="nl-NL" b="1" dirty="0"/>
              <a:t> (VWO)</a:t>
            </a:r>
          </a:p>
          <a:p>
            <a:r>
              <a:rPr lang="nl-NL" b="1" dirty="0"/>
              <a:t>Pre-</a:t>
            </a:r>
            <a:r>
              <a:rPr lang="nl-NL" b="1" dirty="0" err="1"/>
              <a:t>vocational</a:t>
            </a:r>
            <a:r>
              <a:rPr lang="nl-NL" b="1" dirty="0"/>
              <a:t> </a:t>
            </a:r>
            <a:r>
              <a:rPr lang="nl-NL" b="1" dirty="0" err="1"/>
              <a:t>secondary</a:t>
            </a:r>
            <a:r>
              <a:rPr lang="nl-NL" b="1" dirty="0"/>
              <a:t> </a:t>
            </a:r>
            <a:r>
              <a:rPr lang="nl-NL" b="1" dirty="0" err="1"/>
              <a:t>education</a:t>
            </a:r>
            <a:r>
              <a:rPr lang="nl-NL" b="1" dirty="0"/>
              <a:t> </a:t>
            </a:r>
            <a:r>
              <a:rPr lang="nl-NL" dirty="0"/>
              <a:t>(VMBO)</a:t>
            </a:r>
          </a:p>
          <a:p>
            <a:r>
              <a:rPr lang="en-US" dirty="0"/>
              <a:t>Vocational Education and Training (VET)</a:t>
            </a:r>
            <a:endParaRPr lang="nl-NL" dirty="0"/>
          </a:p>
        </p:txBody>
      </p:sp>
    </p:spTree>
    <p:extLst>
      <p:ext uri="{BB962C8B-B14F-4D97-AF65-F5344CB8AC3E}">
        <p14:creationId xmlns:p14="http://schemas.microsoft.com/office/powerpoint/2010/main" val="811139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picture containing sky, indoor, wall&#10;&#10;Description automatically generated">
            <a:extLst>
              <a:ext uri="{FF2B5EF4-FFF2-40B4-BE49-F238E27FC236}">
                <a16:creationId xmlns:a16="http://schemas.microsoft.com/office/drawing/2014/main" id="{DF85A7D3-E482-4026-8DFF-E2409E78E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67" y="289163"/>
            <a:ext cx="11163865" cy="6279674"/>
          </a:xfrm>
          <a:prstGeom prst="rect">
            <a:avLst/>
          </a:prstGeom>
        </p:spPr>
      </p:pic>
    </p:spTree>
    <p:extLst>
      <p:ext uri="{BB962C8B-B14F-4D97-AF65-F5344CB8AC3E}">
        <p14:creationId xmlns:p14="http://schemas.microsoft.com/office/powerpoint/2010/main" val="3505630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0CD4A5-E4C3-473F-8B13-DBFBCBCC03B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444809" y="0"/>
            <a:ext cx="6140727" cy="6858000"/>
          </a:xfrm>
        </p:spPr>
      </p:pic>
      <p:pic>
        <p:nvPicPr>
          <p:cNvPr id="6" name="Picture 5">
            <a:extLst>
              <a:ext uri="{FF2B5EF4-FFF2-40B4-BE49-F238E27FC236}">
                <a16:creationId xmlns:a16="http://schemas.microsoft.com/office/drawing/2014/main" id="{22A33532-79DF-409D-B410-E5449EDCFEE1}"/>
              </a:ext>
            </a:extLst>
          </p:cNvPr>
          <p:cNvPicPr>
            <a:picLocks noChangeAspect="1"/>
          </p:cNvPicPr>
          <p:nvPr/>
        </p:nvPicPr>
        <p:blipFill>
          <a:blip r:embed="rId4"/>
          <a:stretch>
            <a:fillRect/>
          </a:stretch>
        </p:blipFill>
        <p:spPr>
          <a:xfrm>
            <a:off x="10275533" y="5735296"/>
            <a:ext cx="1435174" cy="914447"/>
          </a:xfrm>
          <a:prstGeom prst="rect">
            <a:avLst/>
          </a:prstGeom>
        </p:spPr>
      </p:pic>
    </p:spTree>
    <p:extLst>
      <p:ext uri="{BB962C8B-B14F-4D97-AF65-F5344CB8AC3E}">
        <p14:creationId xmlns:p14="http://schemas.microsoft.com/office/powerpoint/2010/main" val="2145207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F0FC-C9E8-4A79-83F0-826A28686375}"/>
              </a:ext>
            </a:extLst>
          </p:cNvPr>
          <p:cNvSpPr>
            <a:spLocks noGrp="1"/>
          </p:cNvSpPr>
          <p:nvPr>
            <p:ph type="title"/>
          </p:nvPr>
        </p:nvSpPr>
        <p:spPr/>
        <p:txBody>
          <a:bodyPr/>
          <a:lstStyle/>
          <a:p>
            <a:r>
              <a:rPr lang="en-US" b="1" dirty="0"/>
              <a:t>Secondary Education</a:t>
            </a:r>
            <a:endParaRPr lang="nl-NL" b="1" dirty="0"/>
          </a:p>
        </p:txBody>
      </p:sp>
      <p:sp>
        <p:nvSpPr>
          <p:cNvPr id="3" name="Content Placeholder 2">
            <a:extLst>
              <a:ext uri="{FF2B5EF4-FFF2-40B4-BE49-F238E27FC236}">
                <a16:creationId xmlns:a16="http://schemas.microsoft.com/office/drawing/2014/main" id="{3E9C707F-FD1F-4ADD-8016-766AEE92D575}"/>
              </a:ext>
            </a:extLst>
          </p:cNvPr>
          <p:cNvSpPr>
            <a:spLocks noGrp="1"/>
          </p:cNvSpPr>
          <p:nvPr>
            <p:ph idx="1"/>
          </p:nvPr>
        </p:nvSpPr>
        <p:spPr/>
        <p:txBody>
          <a:bodyPr/>
          <a:lstStyle/>
          <a:p>
            <a:r>
              <a:rPr lang="en-US" dirty="0"/>
              <a:t>There are 2 basic pathways: </a:t>
            </a:r>
          </a:p>
          <a:p>
            <a:pPr lvl="1"/>
            <a:r>
              <a:rPr lang="en-US" dirty="0"/>
              <a:t>general secondary education (VMBO-T, and HAVO or VWO); </a:t>
            </a:r>
          </a:p>
          <a:p>
            <a:pPr lvl="1"/>
            <a:r>
              <a:rPr lang="nl-NL" dirty="0"/>
              <a:t>pre-</a:t>
            </a:r>
            <a:r>
              <a:rPr lang="nl-NL" dirty="0" err="1"/>
              <a:t>vocational</a:t>
            </a:r>
            <a:r>
              <a:rPr lang="nl-NL" dirty="0"/>
              <a:t> </a:t>
            </a:r>
            <a:r>
              <a:rPr lang="nl-NL" dirty="0" err="1"/>
              <a:t>secondary</a:t>
            </a:r>
            <a:r>
              <a:rPr lang="nl-NL" dirty="0"/>
              <a:t> </a:t>
            </a:r>
            <a:r>
              <a:rPr lang="nl-NL" dirty="0" err="1"/>
              <a:t>education</a:t>
            </a:r>
            <a:r>
              <a:rPr lang="nl-NL" dirty="0"/>
              <a:t> (VMBO-</a:t>
            </a:r>
            <a:r>
              <a:rPr lang="nl-NL" dirty="0" err="1"/>
              <a:t>bb</a:t>
            </a:r>
            <a:r>
              <a:rPr lang="nl-NL" dirty="0"/>
              <a:t>/</a:t>
            </a:r>
            <a:r>
              <a:rPr lang="nl-NL" dirty="0" err="1"/>
              <a:t>kb</a:t>
            </a:r>
            <a:r>
              <a:rPr lang="nl-NL" dirty="0"/>
              <a:t>/gl). </a:t>
            </a:r>
          </a:p>
          <a:p>
            <a:endParaRPr lang="en-US" dirty="0"/>
          </a:p>
          <a:p>
            <a:endParaRPr lang="en-US" dirty="0"/>
          </a:p>
          <a:p>
            <a:r>
              <a:rPr lang="en-US" dirty="0"/>
              <a:t>Education is compulsory for pupils aged 5 to 16. Young people between the ages of 16–18 are subject to basic qualification requirement, i.e. they must attend school until they have obtained a diploma (basic qualification) or reached the age of 18. </a:t>
            </a:r>
            <a:endParaRPr lang="nl-NL" dirty="0"/>
          </a:p>
        </p:txBody>
      </p:sp>
    </p:spTree>
    <p:extLst>
      <p:ext uri="{BB962C8B-B14F-4D97-AF65-F5344CB8AC3E}">
        <p14:creationId xmlns:p14="http://schemas.microsoft.com/office/powerpoint/2010/main" val="3810616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A0B23-3CF6-49B4-AD56-F0A28430384C}"/>
              </a:ext>
            </a:extLst>
          </p:cNvPr>
          <p:cNvSpPr>
            <a:spLocks noGrp="1"/>
          </p:cNvSpPr>
          <p:nvPr>
            <p:ph type="title"/>
          </p:nvPr>
        </p:nvSpPr>
        <p:spPr/>
        <p:txBody>
          <a:bodyPr/>
          <a:lstStyle/>
          <a:p>
            <a:r>
              <a:rPr lang="en-US" b="1" dirty="0"/>
              <a:t>General secondary education (HAVO/VWO) </a:t>
            </a:r>
            <a:endParaRPr lang="nl-NL" dirty="0"/>
          </a:p>
        </p:txBody>
      </p:sp>
      <p:sp>
        <p:nvSpPr>
          <p:cNvPr id="3" name="Content Placeholder 2">
            <a:extLst>
              <a:ext uri="{FF2B5EF4-FFF2-40B4-BE49-F238E27FC236}">
                <a16:creationId xmlns:a16="http://schemas.microsoft.com/office/drawing/2014/main" id="{2F0B1AD1-45CF-4374-9BF8-276B7702681E}"/>
              </a:ext>
            </a:extLst>
          </p:cNvPr>
          <p:cNvSpPr>
            <a:spLocks noGrp="1"/>
          </p:cNvSpPr>
          <p:nvPr>
            <p:ph idx="1"/>
          </p:nvPr>
        </p:nvSpPr>
        <p:spPr/>
        <p:txBody>
          <a:bodyPr>
            <a:normAutofit/>
          </a:bodyPr>
          <a:lstStyle/>
          <a:p>
            <a:r>
              <a:rPr lang="en-US" dirty="0"/>
              <a:t>Pupils can choose between 2 types of education: </a:t>
            </a:r>
          </a:p>
          <a:p>
            <a:pPr lvl="1"/>
            <a:r>
              <a:rPr lang="en-US" dirty="0"/>
              <a:t>senior general secondary education (HAVO); </a:t>
            </a:r>
          </a:p>
          <a:p>
            <a:pPr lvl="1"/>
            <a:r>
              <a:rPr lang="nl-NL" dirty="0"/>
              <a:t>pre </a:t>
            </a:r>
            <a:r>
              <a:rPr lang="nl-NL" dirty="0" err="1"/>
              <a:t>university</a:t>
            </a:r>
            <a:r>
              <a:rPr lang="nl-NL" dirty="0"/>
              <a:t> </a:t>
            </a:r>
            <a:r>
              <a:rPr lang="nl-NL" dirty="0" err="1"/>
              <a:t>education</a:t>
            </a:r>
            <a:r>
              <a:rPr lang="nl-NL" dirty="0"/>
              <a:t> (VWO). </a:t>
            </a:r>
          </a:p>
          <a:p>
            <a:endParaRPr lang="en-US" dirty="0"/>
          </a:p>
          <a:p>
            <a:endParaRPr lang="en-US" dirty="0"/>
          </a:p>
          <a:p>
            <a:r>
              <a:rPr lang="en-US" dirty="0"/>
              <a:t>VWO and HAVO pupils can opt for a </a:t>
            </a:r>
            <a:r>
              <a:rPr lang="en-US" b="1" i="1" dirty="0" err="1"/>
              <a:t>technasium</a:t>
            </a:r>
            <a:r>
              <a:rPr lang="en-US" dirty="0"/>
              <a:t>. </a:t>
            </a:r>
            <a:br>
              <a:rPr lang="en-US" dirty="0"/>
            </a:br>
            <a:r>
              <a:rPr lang="en-US" dirty="0"/>
              <a:t>This is a type of school that emphasizes research &amp; design and focuses on the development of sciences-related skills. </a:t>
            </a:r>
            <a:endParaRPr lang="nl-NL" dirty="0"/>
          </a:p>
        </p:txBody>
      </p:sp>
    </p:spTree>
    <p:extLst>
      <p:ext uri="{BB962C8B-B14F-4D97-AF65-F5344CB8AC3E}">
        <p14:creationId xmlns:p14="http://schemas.microsoft.com/office/powerpoint/2010/main" val="1962432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AEDF-D78D-430E-9D75-1279CA44D339}"/>
              </a:ext>
            </a:extLst>
          </p:cNvPr>
          <p:cNvSpPr>
            <a:spLocks noGrp="1"/>
          </p:cNvSpPr>
          <p:nvPr>
            <p:ph type="title"/>
          </p:nvPr>
        </p:nvSpPr>
        <p:spPr/>
        <p:txBody>
          <a:bodyPr/>
          <a:lstStyle/>
          <a:p>
            <a:r>
              <a:rPr lang="en-US" b="1" dirty="0"/>
              <a:t>Senior general secondary education (HAVO): </a:t>
            </a:r>
            <a:endParaRPr lang="nl-NL" b="1" dirty="0"/>
          </a:p>
        </p:txBody>
      </p:sp>
      <p:sp>
        <p:nvSpPr>
          <p:cNvPr id="3" name="Content Placeholder 2">
            <a:extLst>
              <a:ext uri="{FF2B5EF4-FFF2-40B4-BE49-F238E27FC236}">
                <a16:creationId xmlns:a16="http://schemas.microsoft.com/office/drawing/2014/main" id="{8646F666-A840-4F7A-9AC3-405B8363CBB4}"/>
              </a:ext>
            </a:extLst>
          </p:cNvPr>
          <p:cNvSpPr>
            <a:spLocks noGrp="1"/>
          </p:cNvSpPr>
          <p:nvPr>
            <p:ph idx="1"/>
          </p:nvPr>
        </p:nvSpPr>
        <p:spPr/>
        <p:txBody>
          <a:bodyPr/>
          <a:lstStyle/>
          <a:p>
            <a:r>
              <a:rPr lang="en-US" dirty="0"/>
              <a:t>Duration: 5 years (3 initial lower-level years + 2 upper years). </a:t>
            </a:r>
          </a:p>
          <a:p>
            <a:r>
              <a:rPr lang="en-US" dirty="0"/>
              <a:t>Content: broad range of subjects during the initial years, followed by a subject cluster (</a:t>
            </a:r>
            <a:r>
              <a:rPr lang="en-US" i="1" dirty="0" err="1"/>
              <a:t>profiel</a:t>
            </a:r>
            <a:r>
              <a:rPr lang="en-US" dirty="0"/>
              <a:t>) for more in-depth </a:t>
            </a:r>
            <a:r>
              <a:rPr lang="en-US" dirty="0" err="1"/>
              <a:t>specialisation</a:t>
            </a:r>
            <a:r>
              <a:rPr lang="en-US" dirty="0"/>
              <a:t>. </a:t>
            </a:r>
          </a:p>
          <a:p>
            <a:r>
              <a:rPr lang="en-US" dirty="0"/>
              <a:t>Diploma: HAVO diploma, following a national examination in at least 7 subjects. </a:t>
            </a:r>
          </a:p>
          <a:p>
            <a:endParaRPr lang="nl-NL" dirty="0"/>
          </a:p>
        </p:txBody>
      </p:sp>
    </p:spTree>
    <p:extLst>
      <p:ext uri="{BB962C8B-B14F-4D97-AF65-F5344CB8AC3E}">
        <p14:creationId xmlns:p14="http://schemas.microsoft.com/office/powerpoint/2010/main" val="1311954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E1EF3-F3A8-4838-9A7C-F4D92FB372DD}"/>
              </a:ext>
            </a:extLst>
          </p:cNvPr>
          <p:cNvSpPr>
            <a:spLocks noGrp="1"/>
          </p:cNvSpPr>
          <p:nvPr>
            <p:ph type="title"/>
          </p:nvPr>
        </p:nvSpPr>
        <p:spPr/>
        <p:txBody>
          <a:bodyPr/>
          <a:lstStyle/>
          <a:p>
            <a:r>
              <a:rPr lang="nl-NL" b="1" dirty="0"/>
              <a:t>Pre </a:t>
            </a:r>
            <a:r>
              <a:rPr lang="nl-NL" b="1" dirty="0" err="1"/>
              <a:t>university</a:t>
            </a:r>
            <a:r>
              <a:rPr lang="nl-NL" b="1" dirty="0"/>
              <a:t> </a:t>
            </a:r>
            <a:r>
              <a:rPr lang="nl-NL" b="1" dirty="0" err="1"/>
              <a:t>education</a:t>
            </a:r>
            <a:r>
              <a:rPr lang="nl-NL" b="1" dirty="0"/>
              <a:t> (VWO): </a:t>
            </a:r>
          </a:p>
        </p:txBody>
      </p:sp>
      <p:sp>
        <p:nvSpPr>
          <p:cNvPr id="3" name="Content Placeholder 2">
            <a:extLst>
              <a:ext uri="{FF2B5EF4-FFF2-40B4-BE49-F238E27FC236}">
                <a16:creationId xmlns:a16="http://schemas.microsoft.com/office/drawing/2014/main" id="{477B66E9-F3EA-4B9E-AF1C-C9ECCCC0CB28}"/>
              </a:ext>
            </a:extLst>
          </p:cNvPr>
          <p:cNvSpPr>
            <a:spLocks noGrp="1"/>
          </p:cNvSpPr>
          <p:nvPr>
            <p:ph idx="1"/>
          </p:nvPr>
        </p:nvSpPr>
        <p:spPr>
          <a:xfrm>
            <a:off x="1859280" y="1835784"/>
            <a:ext cx="9916160" cy="5032375"/>
          </a:xfrm>
        </p:spPr>
        <p:txBody>
          <a:bodyPr>
            <a:normAutofit/>
          </a:bodyPr>
          <a:lstStyle/>
          <a:p>
            <a:r>
              <a:rPr lang="en-US" dirty="0"/>
              <a:t>Duration: 6 years (3 initial lower-level years + 3 upper years). </a:t>
            </a:r>
          </a:p>
          <a:p>
            <a:r>
              <a:rPr lang="en-US" dirty="0"/>
              <a:t>Content: broad range of subjects during the initial years, followed by a subject cluster (</a:t>
            </a:r>
            <a:r>
              <a:rPr lang="en-US" i="1" dirty="0" err="1"/>
              <a:t>profiel</a:t>
            </a:r>
            <a:r>
              <a:rPr lang="en-US" dirty="0"/>
              <a:t>) for more in-depth </a:t>
            </a:r>
            <a:r>
              <a:rPr lang="en-US" dirty="0" err="1"/>
              <a:t>specialisation</a:t>
            </a:r>
            <a:r>
              <a:rPr lang="en-US" dirty="0"/>
              <a:t>. </a:t>
            </a:r>
          </a:p>
          <a:p>
            <a:r>
              <a:rPr lang="en-US" dirty="0"/>
              <a:t>Diploma: VWO diploma, following a national examination in at least 8 subjects. </a:t>
            </a:r>
          </a:p>
          <a:p>
            <a:endParaRPr lang="en-US" dirty="0"/>
          </a:p>
          <a:p>
            <a:r>
              <a:rPr lang="en-US" dirty="0"/>
              <a:t>There are various types of VWO schools: </a:t>
            </a:r>
          </a:p>
          <a:p>
            <a:pPr lvl="1"/>
            <a:r>
              <a:rPr lang="nl-NL" i="1" dirty="0"/>
              <a:t>gymnasium </a:t>
            </a:r>
            <a:endParaRPr lang="nl-NL" dirty="0"/>
          </a:p>
          <a:p>
            <a:pPr lvl="1"/>
            <a:r>
              <a:rPr lang="nl-NL" i="1" dirty="0"/>
              <a:t>atheneum </a:t>
            </a:r>
            <a:endParaRPr lang="nl-NL" dirty="0"/>
          </a:p>
          <a:p>
            <a:pPr lvl="1"/>
            <a:r>
              <a:rPr lang="nl-NL" dirty="0"/>
              <a:t>VWO+ </a:t>
            </a:r>
          </a:p>
          <a:p>
            <a:pPr lvl="1"/>
            <a:r>
              <a:rPr lang="nl-NL" i="1" dirty="0" err="1"/>
              <a:t>technasium</a:t>
            </a:r>
            <a:endParaRPr lang="nl-NL" dirty="0"/>
          </a:p>
          <a:p>
            <a:r>
              <a:rPr lang="en-US" dirty="0"/>
              <a:t>Pupils at a </a:t>
            </a:r>
            <a:r>
              <a:rPr lang="en-US" i="1" dirty="0"/>
              <a:t>gymnasium </a:t>
            </a:r>
            <a:r>
              <a:rPr lang="en-US" dirty="0"/>
              <a:t>follow all regular </a:t>
            </a:r>
            <a:r>
              <a:rPr lang="en-US" i="1" dirty="0" err="1"/>
              <a:t>atheneum</a:t>
            </a:r>
            <a:r>
              <a:rPr lang="en-US" i="1" dirty="0"/>
              <a:t> </a:t>
            </a:r>
            <a:r>
              <a:rPr lang="en-US" dirty="0"/>
              <a:t>subjects supplemented with Greek and Latin. </a:t>
            </a:r>
          </a:p>
          <a:p>
            <a:r>
              <a:rPr lang="en-US" dirty="0"/>
              <a:t>VWO+ (VWO plus) consists of </a:t>
            </a:r>
            <a:r>
              <a:rPr lang="en-US" i="1" dirty="0" err="1"/>
              <a:t>atheneum</a:t>
            </a:r>
            <a:r>
              <a:rPr lang="en-US" i="1" dirty="0"/>
              <a:t> </a:t>
            </a:r>
            <a:r>
              <a:rPr lang="en-US" dirty="0"/>
              <a:t>subjects supplemented with Latin. </a:t>
            </a:r>
          </a:p>
          <a:p>
            <a:endParaRPr lang="nl-NL" dirty="0"/>
          </a:p>
        </p:txBody>
      </p:sp>
    </p:spTree>
    <p:extLst>
      <p:ext uri="{BB962C8B-B14F-4D97-AF65-F5344CB8AC3E}">
        <p14:creationId xmlns:p14="http://schemas.microsoft.com/office/powerpoint/2010/main" val="3488221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74CC02-3D13-4042-B104-240BEE1DF1B3}"/>
              </a:ext>
            </a:extLst>
          </p:cNvPr>
          <p:cNvSpPr>
            <a:spLocks noGrp="1"/>
          </p:cNvSpPr>
          <p:nvPr>
            <p:ph type="title"/>
          </p:nvPr>
        </p:nvSpPr>
        <p:spPr/>
        <p:txBody>
          <a:bodyPr/>
          <a:lstStyle/>
          <a:p>
            <a:r>
              <a:rPr lang="en-US" dirty="0"/>
              <a:t>Agenda:</a:t>
            </a:r>
            <a:endParaRPr lang="nl-NL" dirty="0"/>
          </a:p>
        </p:txBody>
      </p:sp>
      <p:sp>
        <p:nvSpPr>
          <p:cNvPr id="5" name="Content Placeholder 4">
            <a:extLst>
              <a:ext uri="{FF2B5EF4-FFF2-40B4-BE49-F238E27FC236}">
                <a16:creationId xmlns:a16="http://schemas.microsoft.com/office/drawing/2014/main" id="{D6E2A05A-E59D-40E7-A870-C6E601B86A42}"/>
              </a:ext>
            </a:extLst>
          </p:cNvPr>
          <p:cNvSpPr>
            <a:spLocks noGrp="1"/>
          </p:cNvSpPr>
          <p:nvPr>
            <p:ph idx="1"/>
          </p:nvPr>
        </p:nvSpPr>
        <p:spPr/>
        <p:txBody>
          <a:bodyPr/>
          <a:lstStyle/>
          <a:p>
            <a:pPr marL="514350" indent="-514350">
              <a:buFont typeface="+mj-lt"/>
              <a:buAutoNum type="arabicPeriod"/>
            </a:pPr>
            <a:r>
              <a:rPr lang="en-US" dirty="0"/>
              <a:t>Introduction</a:t>
            </a:r>
          </a:p>
          <a:p>
            <a:pPr marL="514350" indent="-514350">
              <a:buFont typeface="+mj-lt"/>
              <a:buAutoNum type="arabicPeriod"/>
            </a:pPr>
            <a:r>
              <a:rPr lang="en-US" dirty="0"/>
              <a:t>Primary Education</a:t>
            </a:r>
          </a:p>
          <a:p>
            <a:pPr marL="514350" indent="-514350">
              <a:buFont typeface="+mj-lt"/>
              <a:buAutoNum type="arabicPeriod"/>
            </a:pPr>
            <a:r>
              <a:rPr lang="en-US" dirty="0"/>
              <a:t>Secondary Education</a:t>
            </a:r>
          </a:p>
          <a:p>
            <a:pPr marL="514350" indent="-514350">
              <a:buFont typeface="+mj-lt"/>
              <a:buAutoNum type="arabicPeriod"/>
            </a:pPr>
            <a:r>
              <a:rPr lang="en-US" dirty="0"/>
              <a:t>Higher Education</a:t>
            </a:r>
          </a:p>
          <a:p>
            <a:pPr marL="971550" lvl="1" indent="-514350">
              <a:buFont typeface="+mj-lt"/>
              <a:buAutoNum type="arabicPeriod"/>
            </a:pPr>
            <a:r>
              <a:rPr lang="nl-NL" dirty="0"/>
              <a:t>Research-</a:t>
            </a:r>
            <a:r>
              <a:rPr lang="nl-NL" dirty="0" err="1"/>
              <a:t>oriented</a:t>
            </a:r>
            <a:r>
              <a:rPr lang="nl-NL" dirty="0"/>
              <a:t> </a:t>
            </a:r>
            <a:r>
              <a:rPr lang="nl-NL" dirty="0" err="1"/>
              <a:t>higher</a:t>
            </a:r>
            <a:r>
              <a:rPr lang="nl-NL" dirty="0"/>
              <a:t> </a:t>
            </a:r>
            <a:r>
              <a:rPr lang="nl-NL" dirty="0" err="1"/>
              <a:t>education</a:t>
            </a:r>
            <a:endParaRPr lang="nl-NL" dirty="0"/>
          </a:p>
          <a:p>
            <a:pPr marL="971550" lvl="1" indent="-514350">
              <a:buFont typeface="+mj-lt"/>
              <a:buAutoNum type="arabicPeriod"/>
            </a:pPr>
            <a:r>
              <a:rPr lang="nl-NL" dirty="0" err="1"/>
              <a:t>Higher</a:t>
            </a:r>
            <a:r>
              <a:rPr lang="nl-NL" dirty="0"/>
              <a:t> professional </a:t>
            </a:r>
            <a:r>
              <a:rPr lang="nl-NL" dirty="0" err="1"/>
              <a:t>education</a:t>
            </a:r>
            <a:endParaRPr lang="nl-NL" dirty="0"/>
          </a:p>
          <a:p>
            <a:pPr marL="514350" indent="-514350">
              <a:buFont typeface="+mj-lt"/>
              <a:buAutoNum type="arabicPeriod"/>
            </a:pPr>
            <a:r>
              <a:rPr lang="nl-NL" dirty="0"/>
              <a:t>Some more information</a:t>
            </a:r>
          </a:p>
        </p:txBody>
      </p:sp>
    </p:spTree>
    <p:extLst>
      <p:ext uri="{BB962C8B-B14F-4D97-AF65-F5344CB8AC3E}">
        <p14:creationId xmlns:p14="http://schemas.microsoft.com/office/powerpoint/2010/main" val="4056775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6D26A-8EA9-40DF-8DD6-83DF24C902CA}"/>
              </a:ext>
            </a:extLst>
          </p:cNvPr>
          <p:cNvSpPr>
            <a:spLocks noGrp="1"/>
          </p:cNvSpPr>
          <p:nvPr>
            <p:ph type="title"/>
          </p:nvPr>
        </p:nvSpPr>
        <p:spPr/>
        <p:txBody>
          <a:bodyPr>
            <a:normAutofit fontScale="90000"/>
          </a:bodyPr>
          <a:lstStyle/>
          <a:p>
            <a:r>
              <a:rPr lang="en-US" b="1" dirty="0"/>
              <a:t>Senior general secondary education (HAVO) &amp; </a:t>
            </a:r>
            <a:r>
              <a:rPr lang="nl-NL" b="1" dirty="0"/>
              <a:t>Pre </a:t>
            </a:r>
            <a:r>
              <a:rPr lang="nl-NL" b="1" dirty="0" err="1"/>
              <a:t>university</a:t>
            </a:r>
            <a:r>
              <a:rPr lang="nl-NL" b="1" dirty="0"/>
              <a:t> </a:t>
            </a:r>
            <a:r>
              <a:rPr lang="nl-NL" b="1" dirty="0" err="1"/>
              <a:t>education</a:t>
            </a:r>
            <a:r>
              <a:rPr lang="nl-NL" b="1" dirty="0"/>
              <a:t> (VWO): </a:t>
            </a:r>
          </a:p>
        </p:txBody>
      </p:sp>
      <p:sp>
        <p:nvSpPr>
          <p:cNvPr id="3" name="Content Placeholder 2">
            <a:extLst>
              <a:ext uri="{FF2B5EF4-FFF2-40B4-BE49-F238E27FC236}">
                <a16:creationId xmlns:a16="http://schemas.microsoft.com/office/drawing/2014/main" id="{A3982A4D-A496-4F6E-98E2-86111050FE1A}"/>
              </a:ext>
            </a:extLst>
          </p:cNvPr>
          <p:cNvSpPr>
            <a:spLocks noGrp="1"/>
          </p:cNvSpPr>
          <p:nvPr>
            <p:ph idx="1"/>
          </p:nvPr>
        </p:nvSpPr>
        <p:spPr>
          <a:xfrm>
            <a:off x="1595120" y="1825625"/>
            <a:ext cx="10231120" cy="4667250"/>
          </a:xfrm>
        </p:spPr>
        <p:txBody>
          <a:bodyPr>
            <a:normAutofit/>
          </a:bodyPr>
          <a:lstStyle/>
          <a:p>
            <a:r>
              <a:rPr lang="en-US" dirty="0"/>
              <a:t>The lower-level years offer a broad range of subjects that are basically accessible to all pupils with a HAVO or VWO recommendation. All pupils must also take part in orientation </a:t>
            </a:r>
            <a:r>
              <a:rPr lang="en-US" dirty="0" err="1"/>
              <a:t>programmes</a:t>
            </a:r>
            <a:r>
              <a:rPr lang="en-US" dirty="0"/>
              <a:t> aimed at finding a suitable future study and profession. After 1 or 2 years of transition class, pupils will be issued a recommendation for HAVO or VWO. </a:t>
            </a:r>
          </a:p>
          <a:p>
            <a:r>
              <a:rPr lang="en-US" dirty="0"/>
              <a:t>By the end of year 3, pupils must choose 1 of the 4 available subject clusters in preparation for the various higher education tracks: </a:t>
            </a:r>
          </a:p>
          <a:p>
            <a:pPr lvl="1"/>
            <a:r>
              <a:rPr lang="nl-NL" dirty="0"/>
              <a:t>culture and society            (Cultuur en Maatschappij)</a:t>
            </a:r>
          </a:p>
          <a:p>
            <a:pPr lvl="1"/>
            <a:r>
              <a:rPr lang="nl-NL" dirty="0" err="1"/>
              <a:t>economics</a:t>
            </a:r>
            <a:r>
              <a:rPr lang="nl-NL" dirty="0"/>
              <a:t> and society     (Economie en Maatschappij)</a:t>
            </a:r>
          </a:p>
          <a:p>
            <a:pPr lvl="1"/>
            <a:r>
              <a:rPr lang="nl-NL" dirty="0"/>
              <a:t>nature and health              (Natuur en Gezondheid)</a:t>
            </a:r>
          </a:p>
          <a:p>
            <a:pPr lvl="1"/>
            <a:r>
              <a:rPr lang="nl-NL" dirty="0"/>
              <a:t>nature and </a:t>
            </a:r>
            <a:r>
              <a:rPr lang="nl-NL" dirty="0" err="1"/>
              <a:t>technology</a:t>
            </a:r>
            <a:r>
              <a:rPr lang="nl-NL" dirty="0"/>
              <a:t>      (Natuur en Techniek)</a:t>
            </a:r>
          </a:p>
          <a:p>
            <a:r>
              <a:rPr lang="en-US" dirty="0"/>
              <a:t>The upper years (second phase) offer education within the framework of these clusters. This comprises both a general component that is the same for all pupils, and an elective component.</a:t>
            </a:r>
            <a:endParaRPr lang="nl-NL" dirty="0"/>
          </a:p>
        </p:txBody>
      </p:sp>
    </p:spTree>
    <p:extLst>
      <p:ext uri="{BB962C8B-B14F-4D97-AF65-F5344CB8AC3E}">
        <p14:creationId xmlns:p14="http://schemas.microsoft.com/office/powerpoint/2010/main" val="2689341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585C-68B0-48DF-BC13-0F5E08F845C9}"/>
              </a:ext>
            </a:extLst>
          </p:cNvPr>
          <p:cNvSpPr>
            <a:spLocks noGrp="1"/>
          </p:cNvSpPr>
          <p:nvPr>
            <p:ph type="title"/>
          </p:nvPr>
        </p:nvSpPr>
        <p:spPr/>
        <p:txBody>
          <a:bodyPr>
            <a:normAutofit/>
          </a:bodyPr>
          <a:lstStyle/>
          <a:p>
            <a:r>
              <a:rPr lang="nl-NL" b="1" dirty="0"/>
              <a:t>Pre-</a:t>
            </a:r>
            <a:r>
              <a:rPr lang="nl-NL" b="1" dirty="0" err="1"/>
              <a:t>vocational</a:t>
            </a:r>
            <a:r>
              <a:rPr lang="nl-NL" b="1" dirty="0"/>
              <a:t> </a:t>
            </a:r>
            <a:r>
              <a:rPr lang="nl-NL" b="1" dirty="0" err="1"/>
              <a:t>secondary</a:t>
            </a:r>
            <a:r>
              <a:rPr lang="nl-NL" b="1" dirty="0"/>
              <a:t> </a:t>
            </a:r>
            <a:r>
              <a:rPr lang="nl-NL" b="1" dirty="0" err="1"/>
              <a:t>education</a:t>
            </a:r>
            <a:r>
              <a:rPr lang="nl-NL" b="1" dirty="0"/>
              <a:t> </a:t>
            </a:r>
            <a:r>
              <a:rPr lang="nl-NL" dirty="0"/>
              <a:t>(VMBO) </a:t>
            </a:r>
          </a:p>
        </p:txBody>
      </p:sp>
      <p:sp>
        <p:nvSpPr>
          <p:cNvPr id="3" name="Content Placeholder 2">
            <a:extLst>
              <a:ext uri="{FF2B5EF4-FFF2-40B4-BE49-F238E27FC236}">
                <a16:creationId xmlns:a16="http://schemas.microsoft.com/office/drawing/2014/main" id="{F90EFF27-6A09-4AF1-AD15-A7E3391011BE}"/>
              </a:ext>
            </a:extLst>
          </p:cNvPr>
          <p:cNvSpPr>
            <a:spLocks noGrp="1"/>
          </p:cNvSpPr>
          <p:nvPr>
            <p:ph idx="1"/>
          </p:nvPr>
        </p:nvSpPr>
        <p:spPr/>
        <p:txBody>
          <a:bodyPr/>
          <a:lstStyle/>
          <a:p>
            <a:r>
              <a:rPr lang="en-US" dirty="0"/>
              <a:t>By the end of year 2, pupils choose 1 of the following 4 learning pathways: </a:t>
            </a:r>
          </a:p>
          <a:p>
            <a:pPr lvl="1"/>
            <a:r>
              <a:rPr lang="en-US" dirty="0"/>
              <a:t>basic vocational </a:t>
            </a:r>
            <a:r>
              <a:rPr lang="en-US" dirty="0" err="1"/>
              <a:t>programme</a:t>
            </a:r>
            <a:r>
              <a:rPr lang="en-US" dirty="0"/>
              <a:t>             (VMBO-bb/VMBO-</a:t>
            </a:r>
            <a:r>
              <a:rPr lang="en-US" i="1" dirty="0"/>
              <a:t>basis</a:t>
            </a:r>
            <a:r>
              <a:rPr lang="en-US" dirty="0"/>
              <a:t>); </a:t>
            </a:r>
          </a:p>
          <a:p>
            <a:pPr lvl="1"/>
            <a:r>
              <a:rPr lang="en-US" dirty="0"/>
              <a:t>advanced vocational </a:t>
            </a:r>
            <a:r>
              <a:rPr lang="en-US" dirty="0" err="1"/>
              <a:t>programme</a:t>
            </a:r>
            <a:r>
              <a:rPr lang="en-US" dirty="0"/>
              <a:t>     (VMBO-kb/VMBO-</a:t>
            </a:r>
            <a:r>
              <a:rPr lang="en-US" i="1" dirty="0" err="1"/>
              <a:t>kader</a:t>
            </a:r>
            <a:r>
              <a:rPr lang="en-US" dirty="0"/>
              <a:t>); </a:t>
            </a:r>
          </a:p>
          <a:p>
            <a:pPr lvl="1"/>
            <a:r>
              <a:rPr lang="nl-NL" dirty="0" err="1"/>
              <a:t>combined</a:t>
            </a:r>
            <a:r>
              <a:rPr lang="nl-NL" dirty="0"/>
              <a:t> </a:t>
            </a:r>
            <a:r>
              <a:rPr lang="nl-NL" dirty="0" err="1"/>
              <a:t>programme</a:t>
            </a:r>
            <a:r>
              <a:rPr lang="nl-NL" dirty="0"/>
              <a:t>                        (VMBO-gl); </a:t>
            </a:r>
          </a:p>
          <a:p>
            <a:pPr lvl="1"/>
            <a:r>
              <a:rPr lang="en-US" dirty="0"/>
              <a:t>theoretical </a:t>
            </a:r>
            <a:r>
              <a:rPr lang="en-US" dirty="0" err="1"/>
              <a:t>programme</a:t>
            </a:r>
            <a:r>
              <a:rPr lang="en-US" dirty="0"/>
              <a:t>      (VMBO-</a:t>
            </a:r>
            <a:r>
              <a:rPr lang="en-US" dirty="0" err="1"/>
              <a:t>tl</a:t>
            </a:r>
            <a:r>
              <a:rPr lang="en-US" dirty="0"/>
              <a:t>, more commonly referred to as VMBO-T). </a:t>
            </a:r>
          </a:p>
          <a:p>
            <a:endParaRPr lang="nl-NL" dirty="0"/>
          </a:p>
        </p:txBody>
      </p:sp>
    </p:spTree>
    <p:extLst>
      <p:ext uri="{BB962C8B-B14F-4D97-AF65-F5344CB8AC3E}">
        <p14:creationId xmlns:p14="http://schemas.microsoft.com/office/powerpoint/2010/main" val="4093145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9845-D6FE-4975-BF34-3F9136DEA777}"/>
              </a:ext>
            </a:extLst>
          </p:cNvPr>
          <p:cNvSpPr>
            <a:spLocks noGrp="1"/>
          </p:cNvSpPr>
          <p:nvPr>
            <p:ph type="title"/>
          </p:nvPr>
        </p:nvSpPr>
        <p:spPr/>
        <p:txBody>
          <a:bodyPr/>
          <a:lstStyle/>
          <a:p>
            <a:r>
              <a:rPr lang="en-US" dirty="0"/>
              <a:t>Some rules: what is allowed to study next?</a:t>
            </a:r>
            <a:endParaRPr lang="nl-NL" dirty="0"/>
          </a:p>
        </p:txBody>
      </p:sp>
      <p:sp>
        <p:nvSpPr>
          <p:cNvPr id="3" name="Content Placeholder 2">
            <a:extLst>
              <a:ext uri="{FF2B5EF4-FFF2-40B4-BE49-F238E27FC236}">
                <a16:creationId xmlns:a16="http://schemas.microsoft.com/office/drawing/2014/main" id="{86BD1C48-684A-4384-BED3-89DA88C59202}"/>
              </a:ext>
            </a:extLst>
          </p:cNvPr>
          <p:cNvSpPr>
            <a:spLocks noGrp="1"/>
          </p:cNvSpPr>
          <p:nvPr>
            <p:ph idx="1"/>
          </p:nvPr>
        </p:nvSpPr>
        <p:spPr>
          <a:xfrm>
            <a:off x="1727200" y="1825624"/>
            <a:ext cx="9626600" cy="4951095"/>
          </a:xfrm>
        </p:spPr>
        <p:txBody>
          <a:bodyPr>
            <a:normAutofit/>
          </a:bodyPr>
          <a:lstStyle/>
          <a:p>
            <a:r>
              <a:rPr lang="en-US" dirty="0"/>
              <a:t>A VMBO-T diploma (theoretical </a:t>
            </a:r>
            <a:r>
              <a:rPr lang="en-US" dirty="0" err="1"/>
              <a:t>programme</a:t>
            </a:r>
            <a:r>
              <a:rPr lang="en-US" dirty="0"/>
              <a:t>) grants admission to HAVO and to the vocational and middle-management </a:t>
            </a:r>
            <a:r>
              <a:rPr lang="en-US" dirty="0" err="1"/>
              <a:t>programmes</a:t>
            </a:r>
            <a:r>
              <a:rPr lang="en-US" dirty="0"/>
              <a:t> at senior secondary vocational education and training (VET) level. </a:t>
            </a:r>
          </a:p>
          <a:p>
            <a:r>
              <a:rPr lang="en-US" dirty="0"/>
              <a:t>In some cases pupils who have obtained a diploma from the combined </a:t>
            </a:r>
            <a:r>
              <a:rPr lang="en-US" dirty="0" err="1"/>
              <a:t>programme</a:t>
            </a:r>
            <a:r>
              <a:rPr lang="en-US" dirty="0"/>
              <a:t> (VMBO-</a:t>
            </a:r>
            <a:r>
              <a:rPr lang="en-US" dirty="0" err="1"/>
              <a:t>gl</a:t>
            </a:r>
            <a:r>
              <a:rPr lang="en-US" dirty="0"/>
              <a:t>) can also transfer to HAVO and receive exemptions from the first 2 years. The Ministry of Education, Culture and Science is currently working on legislation that will make it possible to give these pupils (with a VMBO-</a:t>
            </a:r>
            <a:r>
              <a:rPr lang="en-US" dirty="0" err="1"/>
              <a:t>tl</a:t>
            </a:r>
            <a:r>
              <a:rPr lang="en-US" dirty="0"/>
              <a:t> or VMBO-</a:t>
            </a:r>
            <a:r>
              <a:rPr lang="en-US" dirty="0" err="1"/>
              <a:t>gl</a:t>
            </a:r>
            <a:r>
              <a:rPr lang="en-US" dirty="0"/>
              <a:t> diploma) the right to transfer to HAVO. Until then, schools determine their own admission policy. </a:t>
            </a:r>
          </a:p>
          <a:p>
            <a:r>
              <a:rPr lang="en-US" dirty="0"/>
              <a:t>The basic vocational and advanced vocational </a:t>
            </a:r>
            <a:r>
              <a:rPr lang="en-US" dirty="0" err="1"/>
              <a:t>programme</a:t>
            </a:r>
            <a:r>
              <a:rPr lang="en-US" dirty="0"/>
              <a:t> do not grant admission to HAVO, they do serve as an effective preparation for VET. Depending on their chosen learning pathway, pupils may enter the MBO system at various levels. </a:t>
            </a:r>
            <a:endParaRPr lang="nl-NL" dirty="0"/>
          </a:p>
        </p:txBody>
      </p:sp>
    </p:spTree>
    <p:extLst>
      <p:ext uri="{BB962C8B-B14F-4D97-AF65-F5344CB8AC3E}">
        <p14:creationId xmlns:p14="http://schemas.microsoft.com/office/powerpoint/2010/main" val="546740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68406-75FE-4A54-8977-15D11972E2EE}"/>
              </a:ext>
            </a:extLst>
          </p:cNvPr>
          <p:cNvSpPr>
            <a:spLocks noGrp="1"/>
          </p:cNvSpPr>
          <p:nvPr>
            <p:ph type="title"/>
          </p:nvPr>
        </p:nvSpPr>
        <p:spPr>
          <a:xfrm>
            <a:off x="1666240" y="354965"/>
            <a:ext cx="9687560" cy="1325563"/>
          </a:xfrm>
        </p:spPr>
        <p:txBody>
          <a:bodyPr/>
          <a:lstStyle/>
          <a:p>
            <a:r>
              <a:rPr lang="en-US" dirty="0"/>
              <a:t>Vocational Education and Training (VET)</a:t>
            </a:r>
            <a:endParaRPr lang="nl-NL" dirty="0"/>
          </a:p>
        </p:txBody>
      </p:sp>
      <p:sp>
        <p:nvSpPr>
          <p:cNvPr id="3" name="Content Placeholder 2">
            <a:extLst>
              <a:ext uri="{FF2B5EF4-FFF2-40B4-BE49-F238E27FC236}">
                <a16:creationId xmlns:a16="http://schemas.microsoft.com/office/drawing/2014/main" id="{4622BE8B-24EB-4026-9533-C21A19A0F940}"/>
              </a:ext>
            </a:extLst>
          </p:cNvPr>
          <p:cNvSpPr>
            <a:spLocks noGrp="1"/>
          </p:cNvSpPr>
          <p:nvPr>
            <p:ph idx="1"/>
          </p:nvPr>
        </p:nvSpPr>
        <p:spPr>
          <a:xfrm>
            <a:off x="1666240" y="1825624"/>
            <a:ext cx="10525760" cy="4910455"/>
          </a:xfrm>
        </p:spPr>
        <p:txBody>
          <a:bodyPr>
            <a:normAutofit/>
          </a:bodyPr>
          <a:lstStyle/>
          <a:p>
            <a:r>
              <a:rPr lang="en-US" dirty="0"/>
              <a:t>Senior secondary vocational education and training, or VET (MBO in Dutch) prepares pupils for the professional practice or further study. This type of education follows on from VMBO; its duration will depend on the chosen qualification. </a:t>
            </a:r>
          </a:p>
          <a:p>
            <a:r>
              <a:rPr lang="en-US" dirty="0"/>
              <a:t>MBO students can choose between 2 learning pathways: </a:t>
            </a:r>
          </a:p>
          <a:p>
            <a:pPr lvl="1"/>
            <a:r>
              <a:rPr lang="en-US" dirty="0"/>
              <a:t>80% follows the school-based pathway (BOL), whereby students spend at least 20% and no more than 60% of their study </a:t>
            </a:r>
            <a:r>
              <a:rPr lang="en-US" dirty="0" err="1"/>
              <a:t>programme</a:t>
            </a:r>
            <a:r>
              <a:rPr lang="en-US" dirty="0"/>
              <a:t> working in the professional practice;</a:t>
            </a:r>
          </a:p>
          <a:p>
            <a:pPr lvl="1"/>
            <a:r>
              <a:rPr lang="en-US" dirty="0"/>
              <a:t>20% follows the work-based pathway (BBL), whereby students spend at least 60% of their study </a:t>
            </a:r>
            <a:r>
              <a:rPr lang="en-US" dirty="0" err="1"/>
              <a:t>programme</a:t>
            </a:r>
            <a:r>
              <a:rPr lang="en-US" dirty="0"/>
              <a:t> working in the professional practice. </a:t>
            </a:r>
          </a:p>
          <a:p>
            <a:r>
              <a:rPr lang="en-US" dirty="0"/>
              <a:t>The </a:t>
            </a:r>
            <a:r>
              <a:rPr lang="en-US" b="1" dirty="0"/>
              <a:t>professional practice </a:t>
            </a:r>
            <a:r>
              <a:rPr lang="en-US" dirty="0"/>
              <a:t>makes up a key aspect of both pathways. </a:t>
            </a:r>
          </a:p>
          <a:p>
            <a:r>
              <a:rPr lang="en-US" sz="3900" b="1" dirty="0"/>
              <a:t>VET education trains 40% of </a:t>
            </a:r>
            <a:r>
              <a:rPr lang="en-US" sz="3900" b="1" dirty="0" err="1"/>
              <a:t>workingforce</a:t>
            </a:r>
            <a:endParaRPr lang="en-US" sz="3900" b="1" dirty="0"/>
          </a:p>
          <a:p>
            <a:r>
              <a:rPr lang="en-US" dirty="0"/>
              <a:t>66 schools, 492700 students, 54000 employees.</a:t>
            </a:r>
          </a:p>
          <a:p>
            <a:r>
              <a:rPr lang="nl-NL" dirty="0"/>
              <a:t>VET is for starters, </a:t>
            </a:r>
            <a:r>
              <a:rPr lang="nl-NL" dirty="0" err="1"/>
              <a:t>continuing</a:t>
            </a:r>
            <a:r>
              <a:rPr lang="nl-NL" dirty="0"/>
              <a:t> </a:t>
            </a:r>
            <a:r>
              <a:rPr lang="nl-NL" dirty="0" err="1"/>
              <a:t>students</a:t>
            </a:r>
            <a:r>
              <a:rPr lang="nl-NL" dirty="0"/>
              <a:t> and </a:t>
            </a:r>
            <a:r>
              <a:rPr lang="nl-NL" dirty="0" err="1"/>
              <a:t>restarters</a:t>
            </a:r>
            <a:r>
              <a:rPr lang="nl-NL" dirty="0"/>
              <a:t> (</a:t>
            </a:r>
            <a:r>
              <a:rPr lang="nl-NL" dirty="0" err="1"/>
              <a:t>lifelong</a:t>
            </a:r>
            <a:r>
              <a:rPr lang="nl-NL" dirty="0"/>
              <a:t> </a:t>
            </a:r>
            <a:r>
              <a:rPr lang="nl-NL" dirty="0" err="1"/>
              <a:t>learning</a:t>
            </a:r>
            <a:r>
              <a:rPr lang="nl-NL" dirty="0"/>
              <a:t>).</a:t>
            </a:r>
          </a:p>
        </p:txBody>
      </p:sp>
    </p:spTree>
    <p:extLst>
      <p:ext uri="{BB962C8B-B14F-4D97-AF65-F5344CB8AC3E}">
        <p14:creationId xmlns:p14="http://schemas.microsoft.com/office/powerpoint/2010/main" val="2764373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EFD0-44D7-446E-A44B-E5D2C0F8DA51}"/>
              </a:ext>
            </a:extLst>
          </p:cNvPr>
          <p:cNvSpPr>
            <a:spLocks noGrp="1"/>
          </p:cNvSpPr>
          <p:nvPr>
            <p:ph type="title"/>
          </p:nvPr>
        </p:nvSpPr>
        <p:spPr/>
        <p:txBody>
          <a:bodyPr/>
          <a:lstStyle/>
          <a:p>
            <a:r>
              <a:rPr lang="en-US" dirty="0"/>
              <a:t>Vocational education and training in the Netherlands (2:30 minutes)</a:t>
            </a:r>
            <a:endParaRPr lang="nl-NL" dirty="0"/>
          </a:p>
        </p:txBody>
      </p:sp>
      <p:pic>
        <p:nvPicPr>
          <p:cNvPr id="5" name="Content Placeholder 4" descr="A screenshot of a social media post&#10;&#10;Description automatically generated">
            <a:extLst>
              <a:ext uri="{FF2B5EF4-FFF2-40B4-BE49-F238E27FC236}">
                <a16:creationId xmlns:a16="http://schemas.microsoft.com/office/drawing/2014/main" id="{B5FCB09D-8C07-4405-AECE-9BC5DC0B9C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6916" y="1830546"/>
            <a:ext cx="8937696" cy="5027454"/>
          </a:xfrm>
        </p:spPr>
      </p:pic>
    </p:spTree>
    <p:extLst>
      <p:ext uri="{BB962C8B-B14F-4D97-AF65-F5344CB8AC3E}">
        <p14:creationId xmlns:p14="http://schemas.microsoft.com/office/powerpoint/2010/main" val="3345970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FE6A-3478-4A71-B77C-44D26CB8B646}"/>
              </a:ext>
            </a:extLst>
          </p:cNvPr>
          <p:cNvSpPr>
            <a:spLocks noGrp="1"/>
          </p:cNvSpPr>
          <p:nvPr>
            <p:ph type="title"/>
          </p:nvPr>
        </p:nvSpPr>
        <p:spPr/>
        <p:txBody>
          <a:bodyPr/>
          <a:lstStyle/>
          <a:p>
            <a:endParaRPr lang="nl-NL"/>
          </a:p>
        </p:txBody>
      </p:sp>
      <p:pic>
        <p:nvPicPr>
          <p:cNvPr id="4" name="Vocational education and training in the Netherlands">
            <a:hlinkClick r:id="" action="ppaction://media"/>
            <a:extLst>
              <a:ext uri="{FF2B5EF4-FFF2-40B4-BE49-F238E27FC236}">
                <a16:creationId xmlns:a16="http://schemas.microsoft.com/office/drawing/2014/main" id="{52CC20DD-5D3A-49DD-9090-8D3DD56F871A}"/>
              </a:ext>
            </a:extLst>
          </p:cNvPr>
          <p:cNvPicPr>
            <a:picLocks noGrp="1" noChangeAspect="1"/>
          </p:cNvPicPr>
          <p:nvPr>
            <p:ph idx="1"/>
            <a:videoFile r:link="rId1"/>
            <p:extLst>
              <p:ext uri="{DAA4B4D4-6D71-4841-9C94-3DE7FCFB9230}">
                <p14:media xmlns:p14="http://schemas.microsoft.com/office/powerpoint/2010/main" r:embed="rId2">
                  <p14:trim end="13163.1444"/>
                </p14:media>
              </p:ext>
            </p:extLst>
          </p:nvPr>
        </p:nvPicPr>
        <p:blipFill>
          <a:blip r:embed="rId4"/>
          <a:stretch>
            <a:fillRect/>
          </a:stretch>
        </p:blipFill>
        <p:spPr>
          <a:xfrm>
            <a:off x="1539875" y="-26988"/>
            <a:ext cx="9180513" cy="6884988"/>
          </a:xfrm>
        </p:spPr>
      </p:pic>
    </p:spTree>
    <p:extLst>
      <p:ext uri="{BB962C8B-B14F-4D97-AF65-F5344CB8AC3E}">
        <p14:creationId xmlns:p14="http://schemas.microsoft.com/office/powerpoint/2010/main" val="29078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719D-16CF-489D-AED0-22AE84504AF4}"/>
              </a:ext>
            </a:extLst>
          </p:cNvPr>
          <p:cNvSpPr>
            <a:spLocks noGrp="1"/>
          </p:cNvSpPr>
          <p:nvPr>
            <p:ph type="title"/>
          </p:nvPr>
        </p:nvSpPr>
        <p:spPr/>
        <p:txBody>
          <a:bodyPr/>
          <a:lstStyle/>
          <a:p>
            <a:r>
              <a:rPr lang="fr-FR" dirty="0"/>
              <a:t>4 </a:t>
            </a:r>
            <a:r>
              <a:rPr lang="fr-FR" dirty="0" err="1"/>
              <a:t>different</a:t>
            </a:r>
            <a:r>
              <a:rPr lang="fr-FR" dirty="0"/>
              <a:t> </a:t>
            </a:r>
            <a:r>
              <a:rPr lang="fr-FR" dirty="0" err="1"/>
              <a:t>levels</a:t>
            </a:r>
            <a:r>
              <a:rPr lang="fr-FR" dirty="0"/>
              <a:t> in Senior </a:t>
            </a:r>
            <a:r>
              <a:rPr lang="fr-FR" dirty="0" err="1"/>
              <a:t>Secondary</a:t>
            </a:r>
            <a:r>
              <a:rPr lang="fr-FR" dirty="0"/>
              <a:t> </a:t>
            </a:r>
            <a:r>
              <a:rPr lang="fr-FR" dirty="0" err="1"/>
              <a:t>Vocational</a:t>
            </a:r>
            <a:r>
              <a:rPr lang="fr-FR" dirty="0"/>
              <a:t> Education (MBO):</a:t>
            </a:r>
            <a:endParaRPr lang="nl-NL" dirty="0"/>
          </a:p>
        </p:txBody>
      </p:sp>
      <p:sp>
        <p:nvSpPr>
          <p:cNvPr id="3" name="Content Placeholder 2">
            <a:extLst>
              <a:ext uri="{FF2B5EF4-FFF2-40B4-BE49-F238E27FC236}">
                <a16:creationId xmlns:a16="http://schemas.microsoft.com/office/drawing/2014/main" id="{90E794F7-BF19-4E26-9984-E6BEFCDF9C6C}"/>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qualification level 1 lasts1 year and leads to a Certificate Senior Secondary Vocational Education, qualification level 1 (MBO 1); </a:t>
            </a:r>
          </a:p>
          <a:p>
            <a:pPr marL="514350" indent="-514350">
              <a:buFont typeface="+mj-lt"/>
              <a:buAutoNum type="arabicPeriod"/>
            </a:pPr>
            <a:r>
              <a:rPr lang="en-US" dirty="0"/>
              <a:t>20% = qualification level 2 lasts 2 years and leads to Certificate Senior Secondary Vocational Education, qualification level 2 (MBO 2); </a:t>
            </a:r>
          </a:p>
          <a:p>
            <a:pPr marL="514350" indent="-514350">
              <a:buFont typeface="+mj-lt"/>
              <a:buAutoNum type="arabicPeriod"/>
            </a:pPr>
            <a:r>
              <a:rPr lang="en-US" dirty="0"/>
              <a:t>30% = a qualification level 3 lasts 3 years and leads to a Certificate Senior Secondary Vocational Education, qualification level 3 (MBO 3); </a:t>
            </a:r>
          </a:p>
          <a:p>
            <a:pPr marL="514350" indent="-514350">
              <a:buFont typeface="+mj-lt"/>
              <a:buAutoNum type="arabicPeriod"/>
            </a:pPr>
            <a:r>
              <a:rPr lang="en-US" dirty="0"/>
              <a:t>50% = qualification level 4 includes a management training </a:t>
            </a:r>
            <a:r>
              <a:rPr lang="en-US" dirty="0" err="1"/>
              <a:t>programme</a:t>
            </a:r>
            <a:r>
              <a:rPr lang="en-US" dirty="0"/>
              <a:t> with a duration of 3 or 4 years. Certificate Senior Secondary Vocational Education, qualification level 4 (MBO 4). This certificate grants access to higher professional education; </a:t>
            </a:r>
            <a:br>
              <a:rPr lang="en-US" dirty="0"/>
            </a:br>
            <a:r>
              <a:rPr lang="en-US" dirty="0"/>
              <a:t>qualification level 4 includes a specialist </a:t>
            </a:r>
            <a:r>
              <a:rPr lang="en-US" dirty="0" err="1"/>
              <a:t>programme</a:t>
            </a:r>
            <a:r>
              <a:rPr lang="en-US" dirty="0"/>
              <a:t> with a duration of 1 year, and is open to students who have completed a vocational or management </a:t>
            </a:r>
            <a:r>
              <a:rPr lang="en-US" dirty="0" err="1"/>
              <a:t>programme</a:t>
            </a:r>
            <a:r>
              <a:rPr lang="en-US" dirty="0"/>
              <a:t>. The diploma grants access to higher professional education. </a:t>
            </a:r>
          </a:p>
          <a:p>
            <a:endParaRPr lang="nl-NL" dirty="0"/>
          </a:p>
        </p:txBody>
      </p:sp>
    </p:spTree>
    <p:extLst>
      <p:ext uri="{BB962C8B-B14F-4D97-AF65-F5344CB8AC3E}">
        <p14:creationId xmlns:p14="http://schemas.microsoft.com/office/powerpoint/2010/main" val="1071962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2856-317E-406D-863E-CC2D25A56273}"/>
              </a:ext>
            </a:extLst>
          </p:cNvPr>
          <p:cNvSpPr>
            <a:spLocks noGrp="1"/>
          </p:cNvSpPr>
          <p:nvPr>
            <p:ph type="title"/>
          </p:nvPr>
        </p:nvSpPr>
        <p:spPr/>
        <p:txBody>
          <a:bodyPr/>
          <a:lstStyle/>
          <a:p>
            <a:r>
              <a:rPr lang="fr-FR" dirty="0"/>
              <a:t>4 </a:t>
            </a:r>
            <a:r>
              <a:rPr lang="fr-FR" dirty="0" err="1"/>
              <a:t>different</a:t>
            </a:r>
            <a:r>
              <a:rPr lang="fr-FR" dirty="0"/>
              <a:t> </a:t>
            </a:r>
            <a:r>
              <a:rPr lang="fr-FR" dirty="0" err="1"/>
              <a:t>levels</a:t>
            </a:r>
            <a:r>
              <a:rPr lang="fr-FR" dirty="0"/>
              <a:t> in Senior </a:t>
            </a:r>
            <a:r>
              <a:rPr lang="fr-FR" dirty="0" err="1"/>
              <a:t>Secondary</a:t>
            </a:r>
            <a:r>
              <a:rPr lang="fr-FR" dirty="0"/>
              <a:t> </a:t>
            </a:r>
            <a:r>
              <a:rPr lang="fr-FR" dirty="0" err="1"/>
              <a:t>Vocational</a:t>
            </a:r>
            <a:r>
              <a:rPr lang="fr-FR" dirty="0"/>
              <a:t> Education (MBO):</a:t>
            </a:r>
            <a:endParaRPr lang="nl-NL" dirty="0"/>
          </a:p>
        </p:txBody>
      </p:sp>
      <p:sp>
        <p:nvSpPr>
          <p:cNvPr id="3" name="Content Placeholder 2">
            <a:extLst>
              <a:ext uri="{FF2B5EF4-FFF2-40B4-BE49-F238E27FC236}">
                <a16:creationId xmlns:a16="http://schemas.microsoft.com/office/drawing/2014/main" id="{1AD8CC3D-4C75-4710-94C9-CA72A00928A9}"/>
              </a:ext>
            </a:extLst>
          </p:cNvPr>
          <p:cNvSpPr>
            <a:spLocks noGrp="1"/>
          </p:cNvSpPr>
          <p:nvPr>
            <p:ph idx="1"/>
          </p:nvPr>
        </p:nvSpPr>
        <p:spPr/>
        <p:txBody>
          <a:bodyPr/>
          <a:lstStyle/>
          <a:p>
            <a:endParaRPr lang="nl-NL"/>
          </a:p>
        </p:txBody>
      </p:sp>
      <p:pic>
        <p:nvPicPr>
          <p:cNvPr id="4" name="Content Placeholder 4" descr="A screenshot of a social media post&#10;&#10;Description automatically generated">
            <a:extLst>
              <a:ext uri="{FF2B5EF4-FFF2-40B4-BE49-F238E27FC236}">
                <a16:creationId xmlns:a16="http://schemas.microsoft.com/office/drawing/2014/main" id="{F7006993-9D58-405E-8CDF-279ABFFF0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1814433"/>
            <a:ext cx="8937696" cy="5027454"/>
          </a:xfrm>
          <a:prstGeom prst="rect">
            <a:avLst/>
          </a:prstGeom>
        </p:spPr>
      </p:pic>
      <p:sp>
        <p:nvSpPr>
          <p:cNvPr id="5" name="Rectangle 4">
            <a:extLst>
              <a:ext uri="{FF2B5EF4-FFF2-40B4-BE49-F238E27FC236}">
                <a16:creationId xmlns:a16="http://schemas.microsoft.com/office/drawing/2014/main" id="{C5B10E6F-5659-4D71-9808-F9E3CB542E0E}"/>
              </a:ext>
            </a:extLst>
          </p:cNvPr>
          <p:cNvSpPr/>
          <p:nvPr/>
        </p:nvSpPr>
        <p:spPr>
          <a:xfrm>
            <a:off x="5283200" y="4519302"/>
            <a:ext cx="3749040" cy="1391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09886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9FD6-B7EB-4861-A171-2C4B415F4EC9}"/>
              </a:ext>
            </a:extLst>
          </p:cNvPr>
          <p:cNvSpPr>
            <a:spLocks noGrp="1"/>
          </p:cNvSpPr>
          <p:nvPr>
            <p:ph type="title"/>
          </p:nvPr>
        </p:nvSpPr>
        <p:spPr/>
        <p:txBody>
          <a:bodyPr/>
          <a:lstStyle/>
          <a:p>
            <a:r>
              <a:rPr lang="nl-NL" b="1" dirty="0" err="1"/>
              <a:t>Admission</a:t>
            </a:r>
            <a:r>
              <a:rPr lang="nl-NL" b="1" dirty="0"/>
              <a:t> to </a:t>
            </a:r>
            <a:r>
              <a:rPr lang="nl-NL" b="1" dirty="0" err="1"/>
              <a:t>higher</a:t>
            </a:r>
            <a:r>
              <a:rPr lang="nl-NL" b="1" dirty="0"/>
              <a:t> </a:t>
            </a:r>
            <a:r>
              <a:rPr lang="nl-NL" b="1" dirty="0" err="1"/>
              <a:t>education</a:t>
            </a:r>
            <a:r>
              <a:rPr lang="nl-NL" b="1" dirty="0"/>
              <a:t> (1/3)</a:t>
            </a:r>
            <a:endParaRPr lang="nl-NL" dirty="0"/>
          </a:p>
        </p:txBody>
      </p:sp>
      <p:sp>
        <p:nvSpPr>
          <p:cNvPr id="3" name="Content Placeholder 2">
            <a:extLst>
              <a:ext uri="{FF2B5EF4-FFF2-40B4-BE49-F238E27FC236}">
                <a16:creationId xmlns:a16="http://schemas.microsoft.com/office/drawing/2014/main" id="{6BDD897A-7F4A-40DE-88D8-11186BA14A9F}"/>
              </a:ext>
            </a:extLst>
          </p:cNvPr>
          <p:cNvSpPr>
            <a:spLocks noGrp="1"/>
          </p:cNvSpPr>
          <p:nvPr>
            <p:ph idx="1"/>
          </p:nvPr>
        </p:nvSpPr>
        <p:spPr/>
        <p:txBody>
          <a:bodyPr>
            <a:normAutofit fontScale="92500"/>
          </a:bodyPr>
          <a:lstStyle/>
          <a:p>
            <a:r>
              <a:rPr lang="en-US" dirty="0"/>
              <a:t>Students require one of the following secondary education diplomas in order to be admitted to higher education: </a:t>
            </a:r>
          </a:p>
          <a:p>
            <a:pPr lvl="1"/>
            <a:r>
              <a:rPr lang="nl-NL" dirty="0"/>
              <a:t>MBO diploma (</a:t>
            </a:r>
            <a:r>
              <a:rPr lang="nl-NL" dirty="0" err="1"/>
              <a:t>qualification</a:t>
            </a:r>
            <a:r>
              <a:rPr lang="nl-NL" dirty="0"/>
              <a:t> level 4) </a:t>
            </a:r>
          </a:p>
          <a:p>
            <a:pPr lvl="1"/>
            <a:r>
              <a:rPr lang="nl-NL" dirty="0"/>
              <a:t>HAVO diploma </a:t>
            </a:r>
          </a:p>
          <a:p>
            <a:pPr lvl="1"/>
            <a:r>
              <a:rPr lang="nl-NL" dirty="0"/>
              <a:t>VWO diploma </a:t>
            </a:r>
          </a:p>
          <a:p>
            <a:r>
              <a:rPr lang="en-US" dirty="0"/>
              <a:t>Requirements will vary depending on the relevant type of higher education. </a:t>
            </a:r>
          </a:p>
          <a:p>
            <a:endParaRPr lang="en-US" dirty="0"/>
          </a:p>
          <a:p>
            <a:r>
              <a:rPr lang="nl-NL" b="1" dirty="0"/>
              <a:t>Research-</a:t>
            </a:r>
            <a:r>
              <a:rPr lang="nl-NL" b="1" dirty="0" err="1"/>
              <a:t>oriented</a:t>
            </a:r>
            <a:r>
              <a:rPr lang="nl-NL" b="1" dirty="0"/>
              <a:t> </a:t>
            </a:r>
            <a:r>
              <a:rPr lang="nl-NL" b="1" dirty="0" err="1"/>
              <a:t>higher</a:t>
            </a:r>
            <a:r>
              <a:rPr lang="nl-NL" b="1" dirty="0"/>
              <a:t> </a:t>
            </a:r>
            <a:r>
              <a:rPr lang="nl-NL" b="1" dirty="0" err="1"/>
              <a:t>education</a:t>
            </a:r>
            <a:r>
              <a:rPr lang="nl-NL" b="1" dirty="0"/>
              <a:t> </a:t>
            </a:r>
            <a:endParaRPr lang="nl-NL" dirty="0"/>
          </a:p>
          <a:p>
            <a:pPr lvl="1"/>
            <a:r>
              <a:rPr lang="en-US" dirty="0"/>
              <a:t>Admission to research-oriented higher education (WO) will require a VWO diploma or HBO first-year certificate (</a:t>
            </a:r>
            <a:r>
              <a:rPr lang="en-US" i="1" dirty="0" err="1"/>
              <a:t>propedeuse</a:t>
            </a:r>
            <a:r>
              <a:rPr lang="en-US" dirty="0"/>
              <a:t>). In some cases, additional requirements – e.g. a specific profile – may apply.</a:t>
            </a:r>
            <a:endParaRPr lang="nl-NL" dirty="0"/>
          </a:p>
        </p:txBody>
      </p:sp>
    </p:spTree>
    <p:extLst>
      <p:ext uri="{BB962C8B-B14F-4D97-AF65-F5344CB8AC3E}">
        <p14:creationId xmlns:p14="http://schemas.microsoft.com/office/powerpoint/2010/main" val="4034286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8E22-12F9-48CB-AD8F-528E14BD7639}"/>
              </a:ext>
            </a:extLst>
          </p:cNvPr>
          <p:cNvSpPr>
            <a:spLocks noGrp="1"/>
          </p:cNvSpPr>
          <p:nvPr>
            <p:ph type="title"/>
          </p:nvPr>
        </p:nvSpPr>
        <p:spPr/>
        <p:txBody>
          <a:bodyPr/>
          <a:lstStyle/>
          <a:p>
            <a:r>
              <a:rPr lang="nl-NL" b="1" dirty="0" err="1"/>
              <a:t>Admission</a:t>
            </a:r>
            <a:r>
              <a:rPr lang="nl-NL" b="1" dirty="0"/>
              <a:t> to </a:t>
            </a:r>
            <a:r>
              <a:rPr lang="nl-NL" b="1" dirty="0" err="1"/>
              <a:t>higher</a:t>
            </a:r>
            <a:r>
              <a:rPr lang="nl-NL" b="1" dirty="0"/>
              <a:t> </a:t>
            </a:r>
            <a:r>
              <a:rPr lang="nl-NL" b="1" dirty="0" err="1"/>
              <a:t>education</a:t>
            </a:r>
            <a:r>
              <a:rPr lang="nl-NL" b="1" dirty="0"/>
              <a:t> (2/3)</a:t>
            </a:r>
            <a:endParaRPr lang="nl-NL" dirty="0"/>
          </a:p>
        </p:txBody>
      </p:sp>
      <p:sp>
        <p:nvSpPr>
          <p:cNvPr id="3" name="Content Placeholder 2">
            <a:extLst>
              <a:ext uri="{FF2B5EF4-FFF2-40B4-BE49-F238E27FC236}">
                <a16:creationId xmlns:a16="http://schemas.microsoft.com/office/drawing/2014/main" id="{5BA38CD1-47B9-4750-B22D-BAE8F19196CA}"/>
              </a:ext>
            </a:extLst>
          </p:cNvPr>
          <p:cNvSpPr>
            <a:spLocks noGrp="1"/>
          </p:cNvSpPr>
          <p:nvPr>
            <p:ph idx="1"/>
          </p:nvPr>
        </p:nvSpPr>
        <p:spPr/>
        <p:txBody>
          <a:bodyPr>
            <a:normAutofit/>
          </a:bodyPr>
          <a:lstStyle/>
          <a:p>
            <a:r>
              <a:rPr lang="nl-NL" b="1" dirty="0" err="1"/>
              <a:t>Higher</a:t>
            </a:r>
            <a:r>
              <a:rPr lang="nl-NL" b="1" dirty="0"/>
              <a:t> professional </a:t>
            </a:r>
            <a:r>
              <a:rPr lang="nl-NL" b="1" dirty="0" err="1"/>
              <a:t>education</a:t>
            </a:r>
            <a:r>
              <a:rPr lang="nl-NL" b="1" dirty="0"/>
              <a:t> </a:t>
            </a:r>
            <a:endParaRPr lang="nl-NL" dirty="0"/>
          </a:p>
          <a:p>
            <a:pPr lvl="1"/>
            <a:r>
              <a:rPr lang="en-US" dirty="0"/>
              <a:t>Admission to higher professional education (HBO) will require a HAVO or VWO diploma. Some HBO </a:t>
            </a:r>
            <a:r>
              <a:rPr lang="en-US" dirty="0" err="1"/>
              <a:t>programmes</a:t>
            </a:r>
            <a:r>
              <a:rPr lang="en-US" dirty="0"/>
              <a:t> also apply additional profile requirements. Students with a VWO diploma may be granted an exemption from the first year of study (see: Section 7.9a WHW). However, study </a:t>
            </a:r>
            <a:r>
              <a:rPr lang="en-US" dirty="0" err="1"/>
              <a:t>programmes</a:t>
            </a:r>
            <a:r>
              <a:rPr lang="en-US" dirty="0"/>
              <a:t> may also apply additional requirements. </a:t>
            </a:r>
          </a:p>
          <a:p>
            <a:pPr lvl="1"/>
            <a:r>
              <a:rPr lang="en-US" dirty="0"/>
              <a:t>Admission to HBO is also possible on the basis of an MBO diploma (qualification level 4) or a management training or specialist </a:t>
            </a:r>
            <a:r>
              <a:rPr lang="en-US" dirty="0" err="1"/>
              <a:t>programme</a:t>
            </a:r>
            <a:r>
              <a:rPr lang="en-US" dirty="0"/>
              <a:t>. Here too, HBO </a:t>
            </a:r>
            <a:r>
              <a:rPr lang="en-US" dirty="0" err="1"/>
              <a:t>programmes</a:t>
            </a:r>
            <a:r>
              <a:rPr lang="en-US" dirty="0"/>
              <a:t> may apply additional requirements. </a:t>
            </a:r>
            <a:r>
              <a:rPr lang="en-US" i="1" dirty="0"/>
              <a:t>Associate degree </a:t>
            </a:r>
            <a:r>
              <a:rPr lang="en-US" dirty="0" err="1"/>
              <a:t>programmes</a:t>
            </a:r>
            <a:r>
              <a:rPr lang="en-US" dirty="0"/>
              <a:t> apply the same admission requirements as equivalent HBO </a:t>
            </a:r>
            <a:r>
              <a:rPr lang="en-US" dirty="0" err="1"/>
              <a:t>programmes</a:t>
            </a:r>
            <a:r>
              <a:rPr lang="en-US" dirty="0"/>
              <a:t>. </a:t>
            </a:r>
            <a:endParaRPr lang="nl-NL" dirty="0"/>
          </a:p>
        </p:txBody>
      </p:sp>
    </p:spTree>
    <p:extLst>
      <p:ext uri="{BB962C8B-B14F-4D97-AF65-F5344CB8AC3E}">
        <p14:creationId xmlns:p14="http://schemas.microsoft.com/office/powerpoint/2010/main" val="262760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496A-4D0B-4478-8634-408927393763}"/>
              </a:ext>
            </a:extLst>
          </p:cNvPr>
          <p:cNvSpPr>
            <a:spLocks noGrp="1"/>
          </p:cNvSpPr>
          <p:nvPr>
            <p:ph type="title"/>
          </p:nvPr>
        </p:nvSpPr>
        <p:spPr/>
        <p:txBody>
          <a:bodyPr/>
          <a:lstStyle/>
          <a:p>
            <a:r>
              <a:rPr lang="en-US" dirty="0"/>
              <a:t>Introduction</a:t>
            </a:r>
            <a:endParaRPr lang="nl-NL" dirty="0"/>
          </a:p>
        </p:txBody>
      </p:sp>
      <p:sp>
        <p:nvSpPr>
          <p:cNvPr id="3" name="Text Placeholder 2">
            <a:extLst>
              <a:ext uri="{FF2B5EF4-FFF2-40B4-BE49-F238E27FC236}">
                <a16:creationId xmlns:a16="http://schemas.microsoft.com/office/drawing/2014/main" id="{20FB9691-A8CA-4DBC-8E23-260D4FF3F5BB}"/>
              </a:ext>
            </a:extLst>
          </p:cNvPr>
          <p:cNvSpPr>
            <a:spLocks noGrp="1"/>
          </p:cNvSpPr>
          <p:nvPr>
            <p:ph type="body" idx="1"/>
          </p:nvPr>
        </p:nvSpPr>
        <p:spPr/>
        <p:txBody>
          <a:bodyPr>
            <a:normAutofit fontScale="70000" lnSpcReduction="20000"/>
          </a:bodyPr>
          <a:lstStyle/>
          <a:p>
            <a:r>
              <a:rPr lang="en-US" dirty="0"/>
              <a:t>The Netherlands</a:t>
            </a:r>
          </a:p>
          <a:p>
            <a:r>
              <a:rPr lang="en-US" dirty="0"/>
              <a:t>Introduction of Education system</a:t>
            </a:r>
          </a:p>
          <a:p>
            <a:r>
              <a:rPr lang="en-US" dirty="0"/>
              <a:t>Movie: </a:t>
            </a:r>
            <a:r>
              <a:rPr lang="en-US" b="1" dirty="0"/>
              <a:t>School system in The Netherlands </a:t>
            </a:r>
            <a:endParaRPr lang="nl-NL" dirty="0"/>
          </a:p>
        </p:txBody>
      </p:sp>
    </p:spTree>
    <p:extLst>
      <p:ext uri="{BB962C8B-B14F-4D97-AF65-F5344CB8AC3E}">
        <p14:creationId xmlns:p14="http://schemas.microsoft.com/office/powerpoint/2010/main" val="2435046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AF657-3E86-4BC9-AF0B-0B4E9599B559}"/>
              </a:ext>
            </a:extLst>
          </p:cNvPr>
          <p:cNvSpPr>
            <a:spLocks noGrp="1"/>
          </p:cNvSpPr>
          <p:nvPr>
            <p:ph type="title"/>
          </p:nvPr>
        </p:nvSpPr>
        <p:spPr/>
        <p:txBody>
          <a:bodyPr/>
          <a:lstStyle/>
          <a:p>
            <a:r>
              <a:rPr lang="nl-NL" b="1" dirty="0" err="1"/>
              <a:t>Admission</a:t>
            </a:r>
            <a:r>
              <a:rPr lang="nl-NL" b="1" dirty="0"/>
              <a:t> to </a:t>
            </a:r>
            <a:r>
              <a:rPr lang="nl-NL" b="1" dirty="0" err="1"/>
              <a:t>higher</a:t>
            </a:r>
            <a:r>
              <a:rPr lang="nl-NL" b="1" dirty="0"/>
              <a:t> </a:t>
            </a:r>
            <a:r>
              <a:rPr lang="nl-NL" b="1" dirty="0" err="1"/>
              <a:t>education</a:t>
            </a:r>
            <a:r>
              <a:rPr lang="nl-NL" b="1" dirty="0"/>
              <a:t> (3/3)</a:t>
            </a:r>
            <a:endParaRPr lang="nl-NL" dirty="0"/>
          </a:p>
        </p:txBody>
      </p:sp>
      <p:sp>
        <p:nvSpPr>
          <p:cNvPr id="3" name="Content Placeholder 2">
            <a:extLst>
              <a:ext uri="{FF2B5EF4-FFF2-40B4-BE49-F238E27FC236}">
                <a16:creationId xmlns:a16="http://schemas.microsoft.com/office/drawing/2014/main" id="{AAECF975-584E-4F31-B60C-61AC26C444DD}"/>
              </a:ext>
            </a:extLst>
          </p:cNvPr>
          <p:cNvSpPr>
            <a:spLocks noGrp="1"/>
          </p:cNvSpPr>
          <p:nvPr>
            <p:ph idx="1"/>
          </p:nvPr>
        </p:nvSpPr>
        <p:spPr>
          <a:xfrm>
            <a:off x="2442112" y="1825625"/>
            <a:ext cx="8911687" cy="4667250"/>
          </a:xfrm>
        </p:spPr>
        <p:txBody>
          <a:bodyPr/>
          <a:lstStyle/>
          <a:p>
            <a:r>
              <a:rPr lang="nl-NL" b="1" dirty="0"/>
              <a:t>Special </a:t>
            </a:r>
            <a:r>
              <a:rPr lang="nl-NL" b="1" dirty="0" err="1"/>
              <a:t>requirements</a:t>
            </a:r>
            <a:r>
              <a:rPr lang="nl-NL" b="1" dirty="0"/>
              <a:t> </a:t>
            </a:r>
            <a:endParaRPr lang="nl-NL" dirty="0"/>
          </a:p>
          <a:p>
            <a:pPr lvl="1"/>
            <a:r>
              <a:rPr lang="en-US" dirty="0"/>
              <a:t>Some study </a:t>
            </a:r>
            <a:r>
              <a:rPr lang="en-US" dirty="0" err="1"/>
              <a:t>programmes</a:t>
            </a:r>
            <a:r>
              <a:rPr lang="en-US" dirty="0"/>
              <a:t>, such as </a:t>
            </a:r>
            <a:r>
              <a:rPr lang="en-US" b="1" dirty="0"/>
              <a:t>art</a:t>
            </a:r>
            <a:r>
              <a:rPr lang="en-US" dirty="0"/>
              <a:t> </a:t>
            </a:r>
            <a:r>
              <a:rPr lang="en-US" dirty="0" err="1"/>
              <a:t>programmes</a:t>
            </a:r>
            <a:r>
              <a:rPr lang="en-US" dirty="0"/>
              <a:t>, also require specific skills determined by the institution itself. </a:t>
            </a:r>
          </a:p>
          <a:p>
            <a:pPr lvl="1"/>
            <a:r>
              <a:rPr lang="en-US" dirty="0"/>
              <a:t>In addition, some study </a:t>
            </a:r>
            <a:r>
              <a:rPr lang="en-US" dirty="0" err="1"/>
              <a:t>programmes</a:t>
            </a:r>
            <a:r>
              <a:rPr lang="en-US" dirty="0"/>
              <a:t> apply an </a:t>
            </a:r>
            <a:r>
              <a:rPr lang="en-US" b="1" dirty="0"/>
              <a:t>enrolment quota</a:t>
            </a:r>
            <a:r>
              <a:rPr lang="en-US" dirty="0"/>
              <a:t>: the number of first-year students to be admitted is subject to a maximum limit. </a:t>
            </a:r>
            <a:br>
              <a:rPr lang="en-US" dirty="0"/>
            </a:br>
            <a:r>
              <a:rPr lang="en-US" dirty="0"/>
              <a:t>This is mostly seen at popular study </a:t>
            </a:r>
            <a:r>
              <a:rPr lang="en-US" dirty="0" err="1"/>
              <a:t>programmes</a:t>
            </a:r>
            <a:r>
              <a:rPr lang="en-US" dirty="0"/>
              <a:t> with a limited number of places, such as medicine, veterinary medicine, dentistry, journalism and physiotherapy. </a:t>
            </a:r>
          </a:p>
          <a:p>
            <a:pPr lvl="1"/>
            <a:r>
              <a:rPr lang="en-US" dirty="0"/>
              <a:t>Institutions may select students for these </a:t>
            </a:r>
            <a:r>
              <a:rPr lang="en-US" dirty="0" err="1"/>
              <a:t>programmes</a:t>
            </a:r>
            <a:r>
              <a:rPr lang="en-US" dirty="0"/>
              <a:t> on the basis of their average final examination marks, motivation, personality and previous school performance. </a:t>
            </a:r>
            <a:endParaRPr lang="nl-NL" dirty="0"/>
          </a:p>
        </p:txBody>
      </p:sp>
    </p:spTree>
    <p:extLst>
      <p:ext uri="{BB962C8B-B14F-4D97-AF65-F5344CB8AC3E}">
        <p14:creationId xmlns:p14="http://schemas.microsoft.com/office/powerpoint/2010/main" val="246084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496A-4D0B-4478-8634-408927393763}"/>
              </a:ext>
            </a:extLst>
          </p:cNvPr>
          <p:cNvSpPr>
            <a:spLocks noGrp="1"/>
          </p:cNvSpPr>
          <p:nvPr>
            <p:ph type="title"/>
          </p:nvPr>
        </p:nvSpPr>
        <p:spPr/>
        <p:txBody>
          <a:bodyPr/>
          <a:lstStyle/>
          <a:p>
            <a:r>
              <a:rPr lang="en-US" dirty="0"/>
              <a:t>Higher Education</a:t>
            </a:r>
            <a:endParaRPr lang="nl-NL" dirty="0"/>
          </a:p>
        </p:txBody>
      </p:sp>
      <p:sp>
        <p:nvSpPr>
          <p:cNvPr id="3" name="Text Placeholder 2">
            <a:extLst>
              <a:ext uri="{FF2B5EF4-FFF2-40B4-BE49-F238E27FC236}">
                <a16:creationId xmlns:a16="http://schemas.microsoft.com/office/drawing/2014/main" id="{20FB9691-A8CA-4DBC-8E23-260D4FF3F5BB}"/>
              </a:ext>
            </a:extLst>
          </p:cNvPr>
          <p:cNvSpPr>
            <a:spLocks noGrp="1"/>
          </p:cNvSpPr>
          <p:nvPr>
            <p:ph type="body" idx="1"/>
          </p:nvPr>
        </p:nvSpPr>
        <p:spPr/>
        <p:txBody>
          <a:bodyPr>
            <a:normAutofit fontScale="70000" lnSpcReduction="20000"/>
          </a:bodyPr>
          <a:lstStyle/>
          <a:p>
            <a:r>
              <a:rPr lang="en-US" b="1" dirty="0"/>
              <a:t>Types of universities of applied sciences and research universities</a:t>
            </a:r>
          </a:p>
          <a:p>
            <a:r>
              <a:rPr lang="en-US" b="1" dirty="0"/>
              <a:t>Some numbers</a:t>
            </a:r>
          </a:p>
          <a:p>
            <a:r>
              <a:rPr lang="nl-NL" b="1" dirty="0"/>
              <a:t>Binding </a:t>
            </a:r>
            <a:r>
              <a:rPr lang="nl-NL" b="1" dirty="0" err="1"/>
              <a:t>recommendations</a:t>
            </a:r>
            <a:r>
              <a:rPr lang="nl-NL" b="1" dirty="0"/>
              <a:t> (BSA)</a:t>
            </a:r>
            <a:endParaRPr lang="en-US" b="1" dirty="0"/>
          </a:p>
          <a:p>
            <a:endParaRPr lang="nl-NL" dirty="0"/>
          </a:p>
        </p:txBody>
      </p:sp>
    </p:spTree>
    <p:extLst>
      <p:ext uri="{BB962C8B-B14F-4D97-AF65-F5344CB8AC3E}">
        <p14:creationId xmlns:p14="http://schemas.microsoft.com/office/powerpoint/2010/main" val="109256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C3453-18FF-46C5-9204-0FE4CC0D749C}"/>
              </a:ext>
            </a:extLst>
          </p:cNvPr>
          <p:cNvSpPr>
            <a:spLocks noGrp="1"/>
          </p:cNvSpPr>
          <p:nvPr>
            <p:ph type="title"/>
          </p:nvPr>
        </p:nvSpPr>
        <p:spPr/>
        <p:txBody>
          <a:bodyPr/>
          <a:lstStyle/>
          <a:p>
            <a:r>
              <a:rPr lang="nl-NL" b="1" dirty="0" err="1"/>
              <a:t>Higher</a:t>
            </a:r>
            <a:r>
              <a:rPr lang="nl-NL" b="1" dirty="0"/>
              <a:t> </a:t>
            </a:r>
            <a:r>
              <a:rPr lang="nl-NL" b="1" dirty="0" err="1"/>
              <a:t>education</a:t>
            </a:r>
            <a:r>
              <a:rPr lang="nl-NL" b="1" dirty="0"/>
              <a:t> </a:t>
            </a:r>
            <a:endParaRPr lang="nl-NL" dirty="0"/>
          </a:p>
        </p:txBody>
      </p:sp>
      <p:sp>
        <p:nvSpPr>
          <p:cNvPr id="3" name="Content Placeholder 2">
            <a:extLst>
              <a:ext uri="{FF2B5EF4-FFF2-40B4-BE49-F238E27FC236}">
                <a16:creationId xmlns:a16="http://schemas.microsoft.com/office/drawing/2014/main" id="{4A1DC98D-7011-4F0A-A920-09E7BD915ED7}"/>
              </a:ext>
            </a:extLst>
          </p:cNvPr>
          <p:cNvSpPr>
            <a:spLocks noGrp="1"/>
          </p:cNvSpPr>
          <p:nvPr>
            <p:ph idx="1"/>
          </p:nvPr>
        </p:nvSpPr>
        <p:spPr/>
        <p:txBody>
          <a:bodyPr/>
          <a:lstStyle/>
          <a:p>
            <a:r>
              <a:rPr lang="en-US" dirty="0"/>
              <a:t>Dutch higher education is based around a binary system that distinguishes between </a:t>
            </a:r>
            <a:r>
              <a:rPr lang="en-US" b="1" dirty="0"/>
              <a:t>research-oriented higher education </a:t>
            </a:r>
            <a:r>
              <a:rPr lang="en-US" dirty="0"/>
              <a:t>(</a:t>
            </a:r>
            <a:r>
              <a:rPr lang="en-US" i="1" dirty="0" err="1"/>
              <a:t>wetenschappelijk</a:t>
            </a:r>
            <a:r>
              <a:rPr lang="en-US" i="1" dirty="0"/>
              <a:t> </a:t>
            </a:r>
            <a:r>
              <a:rPr lang="en-US" i="1" dirty="0" err="1"/>
              <a:t>onderwijs</a:t>
            </a:r>
            <a:r>
              <a:rPr lang="en-US" dirty="0"/>
              <a:t>) and </a:t>
            </a:r>
            <a:r>
              <a:rPr lang="en-US" b="1" dirty="0"/>
              <a:t>higher professional education </a:t>
            </a:r>
            <a:r>
              <a:rPr lang="en-US" dirty="0"/>
              <a:t>(</a:t>
            </a:r>
            <a:r>
              <a:rPr lang="en-US" i="1" dirty="0" err="1"/>
              <a:t>hoger</a:t>
            </a:r>
            <a:r>
              <a:rPr lang="en-US" i="1" dirty="0"/>
              <a:t> </a:t>
            </a:r>
            <a:r>
              <a:rPr lang="en-US" i="1" dirty="0" err="1"/>
              <a:t>beroepsonderwijs</a:t>
            </a:r>
            <a:r>
              <a:rPr lang="en-US" dirty="0"/>
              <a:t>). This distinction remained in place after the introduction of the bachelor's-master's degree structure in 2002.</a:t>
            </a:r>
          </a:p>
          <a:p>
            <a:r>
              <a:rPr lang="en-US" dirty="0"/>
              <a:t>Research universities mainly provide academic or research-oriented higher education, while universities of applied sciences mainly offer higher professional education. These 2 types of education each have their own admission requirements, duration and official titles.</a:t>
            </a:r>
            <a:endParaRPr lang="nl-NL" dirty="0"/>
          </a:p>
        </p:txBody>
      </p:sp>
    </p:spTree>
    <p:extLst>
      <p:ext uri="{BB962C8B-B14F-4D97-AF65-F5344CB8AC3E}">
        <p14:creationId xmlns:p14="http://schemas.microsoft.com/office/powerpoint/2010/main" val="3125231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4473-C2B0-41F6-87AF-C74738F18742}"/>
              </a:ext>
            </a:extLst>
          </p:cNvPr>
          <p:cNvSpPr>
            <a:spLocks noGrp="1"/>
          </p:cNvSpPr>
          <p:nvPr>
            <p:ph type="title"/>
          </p:nvPr>
        </p:nvSpPr>
        <p:spPr>
          <a:xfrm>
            <a:off x="1727200" y="334645"/>
            <a:ext cx="9626600" cy="1325563"/>
          </a:xfrm>
        </p:spPr>
        <p:txBody>
          <a:bodyPr>
            <a:normAutofit fontScale="90000"/>
          </a:bodyPr>
          <a:lstStyle/>
          <a:p>
            <a:r>
              <a:rPr lang="en-US" b="1" dirty="0"/>
              <a:t>Types of universities of applied sciences and research universities in the Netherlands: </a:t>
            </a:r>
            <a:endParaRPr lang="nl-NL" b="1" dirty="0"/>
          </a:p>
        </p:txBody>
      </p:sp>
      <p:sp>
        <p:nvSpPr>
          <p:cNvPr id="3" name="Content Placeholder 2">
            <a:extLst>
              <a:ext uri="{FF2B5EF4-FFF2-40B4-BE49-F238E27FC236}">
                <a16:creationId xmlns:a16="http://schemas.microsoft.com/office/drawing/2014/main" id="{1EB6A8C2-3531-4D6B-907F-E7EE17F7D1F8}"/>
              </a:ext>
            </a:extLst>
          </p:cNvPr>
          <p:cNvSpPr>
            <a:spLocks noGrp="1"/>
          </p:cNvSpPr>
          <p:nvPr>
            <p:ph idx="1"/>
          </p:nvPr>
        </p:nvSpPr>
        <p:spPr/>
        <p:txBody>
          <a:bodyPr>
            <a:normAutofit fontScale="92500" lnSpcReduction="20000"/>
          </a:bodyPr>
          <a:lstStyle/>
          <a:p>
            <a:pPr marL="0" indent="0">
              <a:buNone/>
            </a:pPr>
            <a:r>
              <a:rPr lang="en-US" dirty="0"/>
              <a:t>There are 3 types of universities of applied sciences and research universities in the Netherlands: </a:t>
            </a:r>
          </a:p>
          <a:p>
            <a:pPr marL="0" indent="0">
              <a:buNone/>
            </a:pPr>
            <a:endParaRPr lang="nl-NL" dirty="0"/>
          </a:p>
          <a:p>
            <a:pPr marL="514350" indent="-514350">
              <a:buFont typeface="+mj-lt"/>
              <a:buAutoNum type="arabicPeriod"/>
            </a:pPr>
            <a:r>
              <a:rPr lang="en-US" b="1" dirty="0"/>
              <a:t>Government-funded institutions </a:t>
            </a:r>
            <a:r>
              <a:rPr lang="en-US" dirty="0"/>
              <a:t>(13 research universities, the Open University and 36 universities of applied sciences) are financed by the Ministry of Education, Culture and Science, and are entitled to issue legally </a:t>
            </a:r>
            <a:r>
              <a:rPr lang="en-US" dirty="0" err="1"/>
              <a:t>recognised</a:t>
            </a:r>
            <a:r>
              <a:rPr lang="en-US" dirty="0"/>
              <a:t> degrees. These institutions offer study </a:t>
            </a:r>
            <a:r>
              <a:rPr lang="en-US" dirty="0" err="1"/>
              <a:t>programmes</a:t>
            </a:r>
            <a:r>
              <a:rPr lang="en-US" dirty="0"/>
              <a:t> for the statutory tuition fee. </a:t>
            </a:r>
          </a:p>
          <a:p>
            <a:pPr marL="514350" indent="-514350">
              <a:buFont typeface="+mj-lt"/>
              <a:buAutoNum type="arabicPeriod"/>
            </a:pPr>
            <a:r>
              <a:rPr lang="en-US" b="1" dirty="0"/>
              <a:t>Approved institutions</a:t>
            </a:r>
            <a:r>
              <a:rPr lang="en-US" dirty="0"/>
              <a:t>, such as </a:t>
            </a:r>
            <a:r>
              <a:rPr lang="en-US" dirty="0" err="1"/>
              <a:t>Nyenrode</a:t>
            </a:r>
            <a:r>
              <a:rPr lang="en-US" dirty="0"/>
              <a:t> Business Universiteit, do not receive funding from the Dutch government but may also issue legally </a:t>
            </a:r>
            <a:r>
              <a:rPr lang="en-US" dirty="0" err="1"/>
              <a:t>recognised</a:t>
            </a:r>
            <a:r>
              <a:rPr lang="en-US" dirty="0"/>
              <a:t> bachelor's and master's degrees. These institutions are not bound by statutory tuition fees, and are free to determine their own tuition fees. </a:t>
            </a:r>
          </a:p>
          <a:p>
            <a:pPr marL="514350" indent="-514350">
              <a:buFont typeface="+mj-lt"/>
              <a:buAutoNum type="arabicPeriod"/>
            </a:pPr>
            <a:r>
              <a:rPr lang="en-US" b="1" dirty="0"/>
              <a:t>Private institutions</a:t>
            </a:r>
            <a:r>
              <a:rPr lang="en-US" dirty="0"/>
              <a:t>, such as international universities, are not bound by Dutch government regulations. However, these institutions may apply for accreditation by the Accreditation </a:t>
            </a:r>
            <a:r>
              <a:rPr lang="en-US" dirty="0" err="1"/>
              <a:t>Organisation</a:t>
            </a:r>
            <a:r>
              <a:rPr lang="en-US" dirty="0"/>
              <a:t> of the Netherlands and Flanders (NVAO), subject to specific conditions.</a:t>
            </a:r>
          </a:p>
          <a:p>
            <a:endParaRPr lang="nl-NL" dirty="0"/>
          </a:p>
        </p:txBody>
      </p:sp>
    </p:spTree>
    <p:extLst>
      <p:ext uri="{BB962C8B-B14F-4D97-AF65-F5344CB8AC3E}">
        <p14:creationId xmlns:p14="http://schemas.microsoft.com/office/powerpoint/2010/main" val="4128452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47E40-23C5-4D66-BFD2-EFD4824751C1}"/>
              </a:ext>
            </a:extLst>
          </p:cNvPr>
          <p:cNvSpPr>
            <a:spLocks noGrp="1"/>
          </p:cNvSpPr>
          <p:nvPr>
            <p:ph type="title"/>
          </p:nvPr>
        </p:nvSpPr>
        <p:spPr/>
        <p:txBody>
          <a:bodyPr/>
          <a:lstStyle/>
          <a:p>
            <a:r>
              <a:rPr lang="en-US" b="1" dirty="0"/>
              <a:t>Universities</a:t>
            </a:r>
            <a:endParaRPr lang="nl-NL" b="1" dirty="0"/>
          </a:p>
        </p:txBody>
      </p:sp>
      <p:sp>
        <p:nvSpPr>
          <p:cNvPr id="3" name="Content Placeholder 2">
            <a:extLst>
              <a:ext uri="{FF2B5EF4-FFF2-40B4-BE49-F238E27FC236}">
                <a16:creationId xmlns:a16="http://schemas.microsoft.com/office/drawing/2014/main" id="{631B1007-0071-4E60-A97A-D629EA2F08A9}"/>
              </a:ext>
            </a:extLst>
          </p:cNvPr>
          <p:cNvSpPr>
            <a:spLocks noGrp="1"/>
          </p:cNvSpPr>
          <p:nvPr>
            <p:ph idx="1"/>
          </p:nvPr>
        </p:nvSpPr>
        <p:spPr/>
        <p:txBody>
          <a:bodyPr>
            <a:normAutofit/>
          </a:bodyPr>
          <a:lstStyle/>
          <a:p>
            <a:r>
              <a:rPr lang="en-US" dirty="0"/>
              <a:t>Research-oriented higher education is provided at </a:t>
            </a:r>
            <a:r>
              <a:rPr lang="en-US" b="1" dirty="0"/>
              <a:t>14 Dutch research universities </a:t>
            </a:r>
            <a:r>
              <a:rPr lang="en-US" dirty="0"/>
              <a:t>in the Netherlands, including the Open University, although these institutions also collaborate with universities of applied sciences. </a:t>
            </a:r>
          </a:p>
          <a:p>
            <a:r>
              <a:rPr lang="en-US" dirty="0"/>
              <a:t>Most research universities offer study </a:t>
            </a:r>
            <a:r>
              <a:rPr lang="en-US" dirty="0" err="1"/>
              <a:t>programmes</a:t>
            </a:r>
            <a:r>
              <a:rPr lang="en-US" dirty="0"/>
              <a:t> in various areas of </a:t>
            </a:r>
            <a:r>
              <a:rPr lang="en-US" dirty="0" err="1"/>
              <a:t>specialisation</a:t>
            </a:r>
            <a:r>
              <a:rPr lang="en-US" dirty="0"/>
              <a:t>, such as economics, law, medicine, language &amp; culture, and natural sciences and management. One research university </a:t>
            </a:r>
            <a:r>
              <a:rPr lang="en-US" dirty="0" err="1"/>
              <a:t>specialises</a:t>
            </a:r>
            <a:r>
              <a:rPr lang="en-US" dirty="0"/>
              <a:t> in agriculture and the environment, while 3 universities offer largely technological </a:t>
            </a:r>
            <a:r>
              <a:rPr lang="en-US" dirty="0" err="1"/>
              <a:t>programmes</a:t>
            </a:r>
            <a:r>
              <a:rPr lang="en-US" dirty="0"/>
              <a:t>. University colleges also provide research-oriented higher education and are generally part of a research university. These colleges offer English-language education and are mainly focused on undergraduate liberal arts </a:t>
            </a:r>
            <a:r>
              <a:rPr lang="en-US" dirty="0" err="1"/>
              <a:t>programmes</a:t>
            </a:r>
            <a:r>
              <a:rPr lang="en-US" dirty="0"/>
              <a:t>. </a:t>
            </a:r>
            <a:endParaRPr lang="nl-NL" dirty="0"/>
          </a:p>
        </p:txBody>
      </p:sp>
    </p:spTree>
    <p:extLst>
      <p:ext uri="{BB962C8B-B14F-4D97-AF65-F5344CB8AC3E}">
        <p14:creationId xmlns:p14="http://schemas.microsoft.com/office/powerpoint/2010/main" val="2996922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5C2C-2499-4FDD-8BA5-9DC17AC4EC25}"/>
              </a:ext>
            </a:extLst>
          </p:cNvPr>
          <p:cNvSpPr>
            <a:spLocks noGrp="1"/>
          </p:cNvSpPr>
          <p:nvPr>
            <p:ph type="title"/>
          </p:nvPr>
        </p:nvSpPr>
        <p:spPr/>
        <p:txBody>
          <a:bodyPr/>
          <a:lstStyle/>
          <a:p>
            <a:r>
              <a:rPr lang="nl-NL" b="1" dirty="0" err="1"/>
              <a:t>Universities</a:t>
            </a:r>
            <a:r>
              <a:rPr lang="nl-NL" b="1" dirty="0"/>
              <a:t> of </a:t>
            </a:r>
            <a:r>
              <a:rPr lang="nl-NL" b="1" dirty="0" err="1"/>
              <a:t>applied</a:t>
            </a:r>
            <a:r>
              <a:rPr lang="nl-NL" b="1" dirty="0"/>
              <a:t> </a:t>
            </a:r>
            <a:r>
              <a:rPr lang="nl-NL" b="1" dirty="0" err="1"/>
              <a:t>sciences</a:t>
            </a:r>
            <a:r>
              <a:rPr lang="nl-NL" b="1" dirty="0"/>
              <a:t> </a:t>
            </a:r>
            <a:endParaRPr lang="nl-NL" dirty="0"/>
          </a:p>
        </p:txBody>
      </p:sp>
      <p:sp>
        <p:nvSpPr>
          <p:cNvPr id="3" name="Content Placeholder 2">
            <a:extLst>
              <a:ext uri="{FF2B5EF4-FFF2-40B4-BE49-F238E27FC236}">
                <a16:creationId xmlns:a16="http://schemas.microsoft.com/office/drawing/2014/main" id="{95F96AF1-6688-47CB-91A3-BF091B57DA08}"/>
              </a:ext>
            </a:extLst>
          </p:cNvPr>
          <p:cNvSpPr>
            <a:spLocks noGrp="1"/>
          </p:cNvSpPr>
          <p:nvPr>
            <p:ph idx="1"/>
          </p:nvPr>
        </p:nvSpPr>
        <p:spPr>
          <a:xfrm>
            <a:off x="2336800" y="1825625"/>
            <a:ext cx="9017000" cy="4667250"/>
          </a:xfrm>
        </p:spPr>
        <p:txBody>
          <a:bodyPr>
            <a:normAutofit lnSpcReduction="10000"/>
          </a:bodyPr>
          <a:lstStyle/>
          <a:p>
            <a:pPr marL="0" indent="0">
              <a:buNone/>
            </a:pPr>
            <a:r>
              <a:rPr lang="en-US" dirty="0"/>
              <a:t>Higher professional education (HBO) is mainly provided by universities of applied sciences. HBO consists of 7 sectors: </a:t>
            </a:r>
          </a:p>
          <a:p>
            <a:pPr marL="971550" lvl="1" indent="-514350">
              <a:buFont typeface="+mj-lt"/>
              <a:buAutoNum type="arabicPeriod"/>
            </a:pPr>
            <a:r>
              <a:rPr lang="nl-NL" dirty="0" err="1"/>
              <a:t>economics</a:t>
            </a:r>
            <a:r>
              <a:rPr lang="nl-NL" dirty="0"/>
              <a:t> </a:t>
            </a:r>
          </a:p>
          <a:p>
            <a:pPr marL="971550" lvl="1" indent="-514350">
              <a:buFont typeface="+mj-lt"/>
              <a:buAutoNum type="arabicPeriod"/>
            </a:pPr>
            <a:r>
              <a:rPr lang="nl-NL" dirty="0" err="1"/>
              <a:t>healthcare</a:t>
            </a:r>
            <a:r>
              <a:rPr lang="nl-NL" dirty="0"/>
              <a:t> </a:t>
            </a:r>
          </a:p>
          <a:p>
            <a:pPr marL="971550" lvl="1" indent="-514350">
              <a:buFont typeface="+mj-lt"/>
              <a:buAutoNum type="arabicPeriod"/>
            </a:pPr>
            <a:r>
              <a:rPr lang="nl-NL" dirty="0" err="1"/>
              <a:t>agriculture</a:t>
            </a:r>
            <a:r>
              <a:rPr lang="nl-NL" dirty="0"/>
              <a:t> </a:t>
            </a:r>
          </a:p>
          <a:p>
            <a:pPr marL="971550" lvl="1" indent="-514350">
              <a:buFont typeface="+mj-lt"/>
              <a:buAutoNum type="arabicPeriod"/>
            </a:pPr>
            <a:r>
              <a:rPr lang="nl-NL" dirty="0" err="1"/>
              <a:t>education</a:t>
            </a:r>
            <a:r>
              <a:rPr lang="nl-NL" dirty="0"/>
              <a:t> </a:t>
            </a:r>
          </a:p>
          <a:p>
            <a:pPr marL="971550" lvl="1" indent="-514350">
              <a:buFont typeface="+mj-lt"/>
              <a:buAutoNum type="arabicPeriod"/>
            </a:pPr>
            <a:r>
              <a:rPr lang="nl-NL" dirty="0" err="1"/>
              <a:t>social</a:t>
            </a:r>
            <a:r>
              <a:rPr lang="nl-NL" dirty="0"/>
              <a:t> and community </a:t>
            </a:r>
            <a:r>
              <a:rPr lang="nl-NL" dirty="0" err="1"/>
              <a:t>work</a:t>
            </a:r>
            <a:r>
              <a:rPr lang="nl-NL" dirty="0"/>
              <a:t> </a:t>
            </a:r>
          </a:p>
          <a:p>
            <a:pPr marL="971550" lvl="1" indent="-514350">
              <a:buFont typeface="+mj-lt"/>
              <a:buAutoNum type="arabicPeriod"/>
            </a:pPr>
            <a:r>
              <a:rPr lang="nl-NL" dirty="0"/>
              <a:t>art </a:t>
            </a:r>
          </a:p>
          <a:p>
            <a:pPr marL="971550" lvl="1" indent="-514350">
              <a:buFont typeface="+mj-lt"/>
              <a:buAutoNum type="arabicPeriod"/>
            </a:pPr>
            <a:r>
              <a:rPr lang="nl-NL" dirty="0" err="1"/>
              <a:t>technology</a:t>
            </a:r>
            <a:r>
              <a:rPr lang="nl-NL" dirty="0"/>
              <a:t> </a:t>
            </a:r>
          </a:p>
          <a:p>
            <a:endParaRPr lang="nl-NL" dirty="0"/>
          </a:p>
          <a:p>
            <a:r>
              <a:rPr lang="en-US" dirty="0"/>
              <a:t>Students can </a:t>
            </a:r>
            <a:r>
              <a:rPr lang="en-US" dirty="0" err="1"/>
              <a:t>enrol</a:t>
            </a:r>
            <a:r>
              <a:rPr lang="en-US" dirty="0"/>
              <a:t> in various study </a:t>
            </a:r>
            <a:r>
              <a:rPr lang="en-US" dirty="0" err="1"/>
              <a:t>programmes</a:t>
            </a:r>
            <a:r>
              <a:rPr lang="en-US" dirty="0"/>
              <a:t> in each of these sectors at universities of applied sciences throughout the Netherlands. </a:t>
            </a:r>
            <a:br>
              <a:rPr lang="en-US" dirty="0"/>
            </a:br>
            <a:r>
              <a:rPr lang="en-US" dirty="0"/>
              <a:t>Some universities of applied sciences </a:t>
            </a:r>
            <a:r>
              <a:rPr lang="en-US" dirty="0" err="1"/>
              <a:t>specialise</a:t>
            </a:r>
            <a:r>
              <a:rPr lang="en-US" dirty="0"/>
              <a:t> in a particular domain, such as arts, agriculture or teacher training. </a:t>
            </a:r>
            <a:endParaRPr lang="nl-NL" dirty="0"/>
          </a:p>
        </p:txBody>
      </p:sp>
    </p:spTree>
    <p:extLst>
      <p:ext uri="{BB962C8B-B14F-4D97-AF65-F5344CB8AC3E}">
        <p14:creationId xmlns:p14="http://schemas.microsoft.com/office/powerpoint/2010/main" val="750786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9AE2A-951C-466A-BCF6-6BABDE589F89}"/>
              </a:ext>
            </a:extLst>
          </p:cNvPr>
          <p:cNvSpPr>
            <a:spLocks noGrp="1"/>
          </p:cNvSpPr>
          <p:nvPr>
            <p:ph type="title"/>
          </p:nvPr>
        </p:nvSpPr>
        <p:spPr/>
        <p:txBody>
          <a:bodyPr/>
          <a:lstStyle/>
          <a:p>
            <a:r>
              <a:rPr lang="en-US" b="1" dirty="0"/>
              <a:t>Institutes for International Education:</a:t>
            </a:r>
            <a:endParaRPr lang="nl-NL" b="1" dirty="0"/>
          </a:p>
        </p:txBody>
      </p:sp>
      <p:sp>
        <p:nvSpPr>
          <p:cNvPr id="3" name="Content Placeholder 2">
            <a:extLst>
              <a:ext uri="{FF2B5EF4-FFF2-40B4-BE49-F238E27FC236}">
                <a16:creationId xmlns:a16="http://schemas.microsoft.com/office/drawing/2014/main" id="{3AA1F55E-5059-4DE2-A4FF-4BE0751DCA6C}"/>
              </a:ext>
            </a:extLst>
          </p:cNvPr>
          <p:cNvSpPr>
            <a:spLocks noGrp="1"/>
          </p:cNvSpPr>
          <p:nvPr>
            <p:ph idx="1"/>
          </p:nvPr>
        </p:nvSpPr>
        <p:spPr/>
        <p:txBody>
          <a:bodyPr/>
          <a:lstStyle/>
          <a:p>
            <a:r>
              <a:rPr lang="en-US" dirty="0"/>
              <a:t>Finally, the Netherlands has various Institutes for International Education (IE institutes) with a relatively small student population.</a:t>
            </a:r>
          </a:p>
          <a:p>
            <a:r>
              <a:rPr lang="en-US" dirty="0"/>
              <a:t>Most of these IE </a:t>
            </a:r>
            <a:r>
              <a:rPr lang="en-US" i="1" dirty="0"/>
              <a:t>institutes </a:t>
            </a:r>
            <a:r>
              <a:rPr lang="en-US" dirty="0"/>
              <a:t>are part of a Dutch university. </a:t>
            </a:r>
          </a:p>
          <a:p>
            <a:r>
              <a:rPr lang="en-US" dirty="0"/>
              <a:t>They offer a broad range of study </a:t>
            </a:r>
            <a:r>
              <a:rPr lang="en-US" dirty="0" err="1"/>
              <a:t>programmes</a:t>
            </a:r>
            <a:r>
              <a:rPr lang="en-US" dirty="0"/>
              <a:t> in specific fields of study, and generally lead to a master's degree or PhD. </a:t>
            </a:r>
            <a:endParaRPr lang="nl-NL" dirty="0"/>
          </a:p>
        </p:txBody>
      </p:sp>
    </p:spTree>
    <p:extLst>
      <p:ext uri="{BB962C8B-B14F-4D97-AF65-F5344CB8AC3E}">
        <p14:creationId xmlns:p14="http://schemas.microsoft.com/office/powerpoint/2010/main" val="738003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F3506-EF19-4263-BDEC-2B35EDE9733A}"/>
              </a:ext>
            </a:extLst>
          </p:cNvPr>
          <p:cNvSpPr>
            <a:spLocks noGrp="1"/>
          </p:cNvSpPr>
          <p:nvPr>
            <p:ph type="title"/>
          </p:nvPr>
        </p:nvSpPr>
        <p:spPr/>
        <p:txBody>
          <a:bodyPr/>
          <a:lstStyle/>
          <a:p>
            <a:r>
              <a:rPr lang="nl-NL" b="1" dirty="0"/>
              <a:t>Binding </a:t>
            </a:r>
            <a:r>
              <a:rPr lang="nl-NL" b="1" dirty="0" err="1"/>
              <a:t>recommendations</a:t>
            </a:r>
            <a:r>
              <a:rPr lang="nl-NL" b="1" dirty="0"/>
              <a:t> (BSA) </a:t>
            </a:r>
            <a:endParaRPr lang="nl-NL" dirty="0"/>
          </a:p>
        </p:txBody>
      </p:sp>
      <p:sp>
        <p:nvSpPr>
          <p:cNvPr id="3" name="Content Placeholder 2">
            <a:extLst>
              <a:ext uri="{FF2B5EF4-FFF2-40B4-BE49-F238E27FC236}">
                <a16:creationId xmlns:a16="http://schemas.microsoft.com/office/drawing/2014/main" id="{496B71A2-8DEC-4DED-8954-FDB3953942BC}"/>
              </a:ext>
            </a:extLst>
          </p:cNvPr>
          <p:cNvSpPr>
            <a:spLocks noGrp="1"/>
          </p:cNvSpPr>
          <p:nvPr>
            <p:ph idx="1"/>
          </p:nvPr>
        </p:nvSpPr>
        <p:spPr/>
        <p:txBody>
          <a:bodyPr>
            <a:normAutofit fontScale="92500" lnSpcReduction="10000"/>
          </a:bodyPr>
          <a:lstStyle/>
          <a:p>
            <a:r>
              <a:rPr lang="en-US" dirty="0"/>
              <a:t>Students will receive a binding recommendation on continuation of studies (</a:t>
            </a:r>
            <a:r>
              <a:rPr lang="en-US" i="1" dirty="0" err="1"/>
              <a:t>bindend</a:t>
            </a:r>
            <a:r>
              <a:rPr lang="en-US" i="1" dirty="0"/>
              <a:t> </a:t>
            </a:r>
            <a:r>
              <a:rPr lang="en-US" i="1" dirty="0" err="1"/>
              <a:t>studieadvies</a:t>
            </a:r>
            <a:r>
              <a:rPr lang="en-US" dirty="0"/>
              <a:t>, BSA) at the end of their first year of study. </a:t>
            </a:r>
          </a:p>
          <a:p>
            <a:r>
              <a:rPr lang="en-US" dirty="0"/>
              <a:t>This means that students will have to gain a certain minimum of ECTS during their first year in order to be allowed to proceed to the second year. </a:t>
            </a:r>
          </a:p>
          <a:p>
            <a:r>
              <a:rPr lang="en-US" dirty="0"/>
              <a:t>Most HBO and academic </a:t>
            </a:r>
            <a:r>
              <a:rPr lang="en-US" dirty="0" err="1"/>
              <a:t>programmes</a:t>
            </a:r>
            <a:r>
              <a:rPr lang="en-US" dirty="0"/>
              <a:t> apply a minimum of 30 or 45 ECTS. A small number of </a:t>
            </a:r>
            <a:r>
              <a:rPr lang="en-US" dirty="0" err="1"/>
              <a:t>programmes</a:t>
            </a:r>
            <a:r>
              <a:rPr lang="en-US" dirty="0"/>
              <a:t> apply a minimum of 60 ECTS. </a:t>
            </a:r>
          </a:p>
          <a:p>
            <a:r>
              <a:rPr lang="en-US" dirty="0"/>
              <a:t>If a student fails to meet this standard, in most cases his or her enrolment will be automatically terminated. These students are then generally barred from enrolling in the same study </a:t>
            </a:r>
            <a:r>
              <a:rPr lang="en-US" dirty="0" err="1"/>
              <a:t>programme</a:t>
            </a:r>
            <a:r>
              <a:rPr lang="en-US" dirty="0"/>
              <a:t> for several years. </a:t>
            </a:r>
          </a:p>
          <a:p>
            <a:r>
              <a:rPr lang="en-US" dirty="0"/>
              <a:t>Students are issued a first-year certificate when they have obtained 60 ECTS. Students enrolled in a </a:t>
            </a:r>
            <a:r>
              <a:rPr lang="en-US" dirty="0" err="1"/>
              <a:t>programme</a:t>
            </a:r>
            <a:r>
              <a:rPr lang="en-US" dirty="0"/>
              <a:t> where the binding recommendation is set at 45 ECTS per year do not necessarily have to obtain this certificate within the first year.</a:t>
            </a:r>
            <a:endParaRPr lang="nl-NL" dirty="0"/>
          </a:p>
        </p:txBody>
      </p:sp>
    </p:spTree>
    <p:extLst>
      <p:ext uri="{BB962C8B-B14F-4D97-AF65-F5344CB8AC3E}">
        <p14:creationId xmlns:p14="http://schemas.microsoft.com/office/powerpoint/2010/main" val="3131507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496A-4D0B-4478-8634-408927393763}"/>
              </a:ext>
            </a:extLst>
          </p:cNvPr>
          <p:cNvSpPr>
            <a:spLocks noGrp="1"/>
          </p:cNvSpPr>
          <p:nvPr>
            <p:ph type="title"/>
          </p:nvPr>
        </p:nvSpPr>
        <p:spPr/>
        <p:txBody>
          <a:bodyPr/>
          <a:lstStyle/>
          <a:p>
            <a:r>
              <a:rPr lang="nl-NL" b="1" dirty="0"/>
              <a:t>Research-</a:t>
            </a:r>
            <a:r>
              <a:rPr lang="nl-NL" b="1" dirty="0" err="1"/>
              <a:t>oriented</a:t>
            </a:r>
            <a:r>
              <a:rPr lang="nl-NL" b="1" dirty="0"/>
              <a:t> </a:t>
            </a:r>
            <a:r>
              <a:rPr lang="nl-NL" b="1" dirty="0" err="1"/>
              <a:t>higher</a:t>
            </a:r>
            <a:r>
              <a:rPr lang="nl-NL" b="1" dirty="0"/>
              <a:t> </a:t>
            </a:r>
            <a:r>
              <a:rPr lang="nl-NL" b="1" dirty="0" err="1"/>
              <a:t>education</a:t>
            </a:r>
            <a:r>
              <a:rPr lang="nl-NL" b="1" dirty="0"/>
              <a:t> (WO) </a:t>
            </a:r>
            <a:endParaRPr lang="nl-NL" dirty="0"/>
          </a:p>
        </p:txBody>
      </p:sp>
      <p:sp>
        <p:nvSpPr>
          <p:cNvPr id="3" name="Text Placeholder 2">
            <a:extLst>
              <a:ext uri="{FF2B5EF4-FFF2-40B4-BE49-F238E27FC236}">
                <a16:creationId xmlns:a16="http://schemas.microsoft.com/office/drawing/2014/main" id="{20FB9691-A8CA-4DBC-8E23-260D4FF3F5BB}"/>
              </a:ext>
            </a:extLst>
          </p:cNvPr>
          <p:cNvSpPr>
            <a:spLocks noGrp="1"/>
          </p:cNvSpPr>
          <p:nvPr>
            <p:ph type="body" idx="1"/>
          </p:nvPr>
        </p:nvSpPr>
        <p:spPr/>
        <p:txBody>
          <a:bodyPr>
            <a:normAutofit fontScale="70000" lnSpcReduction="20000"/>
          </a:bodyPr>
          <a:lstStyle/>
          <a:p>
            <a:r>
              <a:rPr lang="en-US" dirty="0"/>
              <a:t>Bachelor</a:t>
            </a:r>
          </a:p>
          <a:p>
            <a:r>
              <a:rPr lang="en-US" dirty="0"/>
              <a:t>Master</a:t>
            </a:r>
          </a:p>
          <a:p>
            <a:r>
              <a:rPr lang="en-US" dirty="0"/>
              <a:t>PhD</a:t>
            </a:r>
            <a:endParaRPr lang="nl-NL" dirty="0"/>
          </a:p>
        </p:txBody>
      </p:sp>
    </p:spTree>
    <p:extLst>
      <p:ext uri="{BB962C8B-B14F-4D97-AF65-F5344CB8AC3E}">
        <p14:creationId xmlns:p14="http://schemas.microsoft.com/office/powerpoint/2010/main" val="3691674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10F2-6101-4693-98EF-1AF29F358BA9}"/>
              </a:ext>
            </a:extLst>
          </p:cNvPr>
          <p:cNvSpPr>
            <a:spLocks noGrp="1"/>
          </p:cNvSpPr>
          <p:nvPr>
            <p:ph type="title"/>
          </p:nvPr>
        </p:nvSpPr>
        <p:spPr/>
        <p:txBody>
          <a:bodyPr/>
          <a:lstStyle/>
          <a:p>
            <a:r>
              <a:rPr lang="nl-NL" b="1" dirty="0"/>
              <a:t>Research-</a:t>
            </a:r>
            <a:r>
              <a:rPr lang="nl-NL" b="1" dirty="0" err="1"/>
              <a:t>oriented</a:t>
            </a:r>
            <a:r>
              <a:rPr lang="nl-NL" b="1" dirty="0"/>
              <a:t> </a:t>
            </a:r>
            <a:r>
              <a:rPr lang="nl-NL" b="1" dirty="0" err="1"/>
              <a:t>higher</a:t>
            </a:r>
            <a:r>
              <a:rPr lang="nl-NL" b="1" dirty="0"/>
              <a:t> </a:t>
            </a:r>
            <a:r>
              <a:rPr lang="nl-NL" b="1" dirty="0" err="1"/>
              <a:t>education</a:t>
            </a:r>
            <a:r>
              <a:rPr lang="nl-NL" b="1" dirty="0"/>
              <a:t> (WO) </a:t>
            </a:r>
            <a:endParaRPr lang="nl-NL" dirty="0"/>
          </a:p>
        </p:txBody>
      </p:sp>
      <p:sp>
        <p:nvSpPr>
          <p:cNvPr id="3" name="Content Placeholder 2">
            <a:extLst>
              <a:ext uri="{FF2B5EF4-FFF2-40B4-BE49-F238E27FC236}">
                <a16:creationId xmlns:a16="http://schemas.microsoft.com/office/drawing/2014/main" id="{3E6E5133-BBC3-4C1E-A0D1-B310CCBB1D89}"/>
              </a:ext>
            </a:extLst>
          </p:cNvPr>
          <p:cNvSpPr>
            <a:spLocks noGrp="1"/>
          </p:cNvSpPr>
          <p:nvPr>
            <p:ph idx="1"/>
          </p:nvPr>
        </p:nvSpPr>
        <p:spPr/>
        <p:txBody>
          <a:bodyPr>
            <a:normAutofit/>
          </a:bodyPr>
          <a:lstStyle/>
          <a:p>
            <a:r>
              <a:rPr lang="en-US" dirty="0"/>
              <a:t>Research-oriented higher education offers education </a:t>
            </a:r>
            <a:r>
              <a:rPr lang="en-US" dirty="0" err="1"/>
              <a:t>programmes</a:t>
            </a:r>
            <a:r>
              <a:rPr lang="en-US" dirty="0"/>
              <a:t> with the following key aim: ‘independent scientific research or the professional application of scientific knowledge’ (see Section 1.1.c of the Higher Education and Research Act). </a:t>
            </a:r>
          </a:p>
          <a:p>
            <a:r>
              <a:rPr lang="en-US" dirty="0"/>
              <a:t>Academic study </a:t>
            </a:r>
            <a:r>
              <a:rPr lang="en-US" dirty="0" err="1"/>
              <a:t>programmes</a:t>
            </a:r>
            <a:r>
              <a:rPr lang="en-US" dirty="0"/>
              <a:t> are divided into 3 consecutive stages: </a:t>
            </a:r>
          </a:p>
          <a:p>
            <a:pPr marL="971550" lvl="1" indent="-514350">
              <a:buFont typeface="+mj-lt"/>
              <a:buAutoNum type="arabicPeriod"/>
            </a:pPr>
            <a:r>
              <a:rPr lang="en-US" dirty="0"/>
              <a:t>a 3-year </a:t>
            </a:r>
            <a:r>
              <a:rPr lang="en-US" b="1" dirty="0"/>
              <a:t>bachelor’s</a:t>
            </a:r>
            <a:r>
              <a:rPr lang="en-US" dirty="0"/>
              <a:t> degree </a:t>
            </a:r>
            <a:r>
              <a:rPr lang="en-US" dirty="0" err="1"/>
              <a:t>programme</a:t>
            </a:r>
            <a:r>
              <a:rPr lang="en-US" dirty="0"/>
              <a:t>; </a:t>
            </a:r>
          </a:p>
          <a:p>
            <a:pPr marL="971550" lvl="1" indent="-514350">
              <a:buFont typeface="+mj-lt"/>
              <a:buAutoNum type="arabicPeriod"/>
            </a:pPr>
            <a:r>
              <a:rPr lang="en-US" dirty="0"/>
              <a:t>a 1, 2 or 3-year </a:t>
            </a:r>
            <a:r>
              <a:rPr lang="en-US" b="1" dirty="0"/>
              <a:t>master’s</a:t>
            </a:r>
            <a:r>
              <a:rPr lang="en-US" dirty="0"/>
              <a:t> degree </a:t>
            </a:r>
            <a:r>
              <a:rPr lang="en-US" dirty="0" err="1"/>
              <a:t>programme</a:t>
            </a:r>
            <a:r>
              <a:rPr lang="en-US" dirty="0"/>
              <a:t>, depending on the </a:t>
            </a:r>
            <a:r>
              <a:rPr lang="en-US" dirty="0" err="1"/>
              <a:t>specialisation</a:t>
            </a:r>
            <a:r>
              <a:rPr lang="en-US" dirty="0"/>
              <a:t>; </a:t>
            </a:r>
          </a:p>
          <a:p>
            <a:pPr marL="971550" lvl="1" indent="-514350">
              <a:buFont typeface="+mj-lt"/>
              <a:buAutoNum type="arabicPeriod"/>
            </a:pPr>
            <a:r>
              <a:rPr lang="en-US" dirty="0"/>
              <a:t>doctoral research (</a:t>
            </a:r>
            <a:r>
              <a:rPr lang="en-US" b="1" dirty="0"/>
              <a:t>PHD)</a:t>
            </a:r>
            <a:r>
              <a:rPr lang="en-US" dirty="0"/>
              <a:t>, generally lasting a total of 4 years. </a:t>
            </a:r>
          </a:p>
          <a:p>
            <a:endParaRPr lang="nl-NL" dirty="0"/>
          </a:p>
        </p:txBody>
      </p:sp>
    </p:spTree>
    <p:extLst>
      <p:ext uri="{BB962C8B-B14F-4D97-AF65-F5344CB8AC3E}">
        <p14:creationId xmlns:p14="http://schemas.microsoft.com/office/powerpoint/2010/main" val="502153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90DB8D-7D1C-4400-A44E-D5A8A5F33CA2}"/>
              </a:ext>
            </a:extLst>
          </p:cNvPr>
          <p:cNvSpPr>
            <a:spLocks noGrp="1"/>
          </p:cNvSpPr>
          <p:nvPr>
            <p:ph type="title"/>
          </p:nvPr>
        </p:nvSpPr>
        <p:spPr/>
        <p:txBody>
          <a:bodyPr/>
          <a:lstStyle/>
          <a:p>
            <a:r>
              <a:rPr lang="en-US" dirty="0"/>
              <a:t>The Netherlands</a:t>
            </a:r>
            <a:endParaRPr lang="nl-NL" dirty="0"/>
          </a:p>
        </p:txBody>
      </p:sp>
      <p:sp>
        <p:nvSpPr>
          <p:cNvPr id="5" name="Content Placeholder 4">
            <a:extLst>
              <a:ext uri="{FF2B5EF4-FFF2-40B4-BE49-F238E27FC236}">
                <a16:creationId xmlns:a16="http://schemas.microsoft.com/office/drawing/2014/main" id="{BFA67E2D-8A7F-4C96-8A5A-983B8121A4DE}"/>
              </a:ext>
            </a:extLst>
          </p:cNvPr>
          <p:cNvSpPr>
            <a:spLocks noGrp="1"/>
          </p:cNvSpPr>
          <p:nvPr>
            <p:ph idx="1"/>
          </p:nvPr>
        </p:nvSpPr>
        <p:spPr>
          <a:xfrm>
            <a:off x="1564640" y="1795144"/>
            <a:ext cx="10083800" cy="4798695"/>
          </a:xfrm>
        </p:spPr>
        <p:txBody>
          <a:bodyPr>
            <a:normAutofit fontScale="92500" lnSpcReduction="10000"/>
          </a:bodyPr>
          <a:lstStyle/>
          <a:p>
            <a:r>
              <a:rPr lang="en-US" b="1" dirty="0"/>
              <a:t>Netherlands is officially part of the Kingdom of the Netherlands, an independent country which also comprises 3 other constituent countries: Aruba, Curaçao and Sint Maarten. </a:t>
            </a:r>
            <a:endParaRPr lang="en-US" dirty="0"/>
          </a:p>
          <a:p>
            <a:pPr lvl="1"/>
            <a:r>
              <a:rPr lang="en-US" dirty="0"/>
              <a:t>Aruba, Curaçao and Sint Maarten made up part of the Netherlands Antilles until their dissolution in 2010. The Netherlands has since governed the other Netherlands Antilles islands as (special) municipalities: Bonaire, Sint Eustatius and Saba. </a:t>
            </a:r>
          </a:p>
          <a:p>
            <a:r>
              <a:rPr lang="nl-NL" b="1" dirty="0"/>
              <a:t>Form of </a:t>
            </a:r>
            <a:r>
              <a:rPr lang="nl-NL" b="1" dirty="0" err="1"/>
              <a:t>government</a:t>
            </a:r>
            <a:r>
              <a:rPr lang="nl-NL" b="1" dirty="0"/>
              <a:t> </a:t>
            </a:r>
            <a:endParaRPr lang="nl-NL" dirty="0"/>
          </a:p>
          <a:p>
            <a:pPr lvl="1"/>
            <a:r>
              <a:rPr lang="en-US" dirty="0"/>
              <a:t>The Netherlands is a </a:t>
            </a:r>
            <a:r>
              <a:rPr lang="en-US" b="1" dirty="0"/>
              <a:t>parliamentary democracy with a king </a:t>
            </a:r>
            <a:r>
              <a:rPr lang="en-US" dirty="0"/>
              <a:t>as its head of state and a government led by a prime minister. Parliament comprises the Senate, with a total of 75 members, and the House of Representatives with 150 members. </a:t>
            </a:r>
          </a:p>
          <a:p>
            <a:pPr lvl="1"/>
            <a:r>
              <a:rPr lang="en-US" dirty="0"/>
              <a:t>The Netherlands is divided into 12 provinces. </a:t>
            </a:r>
          </a:p>
          <a:p>
            <a:pPr lvl="1"/>
            <a:r>
              <a:rPr lang="en-US" dirty="0"/>
              <a:t>The responsibilities of the government and provinces are set out in the constitution.</a:t>
            </a:r>
          </a:p>
          <a:p>
            <a:r>
              <a:rPr lang="nl-NL" b="1" dirty="0"/>
              <a:t>European Union </a:t>
            </a:r>
            <a:endParaRPr lang="nl-NL" dirty="0"/>
          </a:p>
          <a:p>
            <a:pPr lvl="1"/>
            <a:r>
              <a:rPr lang="en-US" dirty="0"/>
              <a:t>As a Western European nation, the Netherlands has been a member of the EU since 1958.</a:t>
            </a:r>
          </a:p>
          <a:p>
            <a:r>
              <a:rPr lang="nl-NL" b="1" dirty="0" err="1"/>
              <a:t>Education</a:t>
            </a:r>
            <a:r>
              <a:rPr lang="nl-NL" b="1" dirty="0"/>
              <a:t> </a:t>
            </a:r>
            <a:endParaRPr lang="nl-NL" dirty="0"/>
          </a:p>
          <a:p>
            <a:pPr lvl="1"/>
            <a:r>
              <a:rPr lang="en-US" dirty="0"/>
              <a:t>The Ministry of Education, Culture and Science (OCW) is responsible for the education system</a:t>
            </a:r>
            <a:endParaRPr lang="nl-NL" dirty="0"/>
          </a:p>
        </p:txBody>
      </p:sp>
    </p:spTree>
    <p:extLst>
      <p:ext uri="{BB962C8B-B14F-4D97-AF65-F5344CB8AC3E}">
        <p14:creationId xmlns:p14="http://schemas.microsoft.com/office/powerpoint/2010/main" val="1992226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00689-F239-4CB6-805C-10951973EC15}"/>
              </a:ext>
            </a:extLst>
          </p:cNvPr>
          <p:cNvSpPr>
            <a:spLocks noGrp="1"/>
          </p:cNvSpPr>
          <p:nvPr>
            <p:ph type="title"/>
          </p:nvPr>
        </p:nvSpPr>
        <p:spPr/>
        <p:txBody>
          <a:bodyPr/>
          <a:lstStyle/>
          <a:p>
            <a:r>
              <a:rPr lang="en-US" b="1" dirty="0"/>
              <a:t>Bachelor: </a:t>
            </a:r>
            <a:endParaRPr lang="nl-NL" b="1" dirty="0"/>
          </a:p>
        </p:txBody>
      </p:sp>
      <p:sp>
        <p:nvSpPr>
          <p:cNvPr id="3" name="Content Placeholder 2">
            <a:extLst>
              <a:ext uri="{FF2B5EF4-FFF2-40B4-BE49-F238E27FC236}">
                <a16:creationId xmlns:a16="http://schemas.microsoft.com/office/drawing/2014/main" id="{27CC65A4-5D18-4D79-9E66-D626C456E1DE}"/>
              </a:ext>
            </a:extLst>
          </p:cNvPr>
          <p:cNvSpPr>
            <a:spLocks noGrp="1"/>
          </p:cNvSpPr>
          <p:nvPr>
            <p:ph idx="1"/>
          </p:nvPr>
        </p:nvSpPr>
        <p:spPr>
          <a:xfrm>
            <a:off x="2042160" y="1825624"/>
            <a:ext cx="9311640" cy="4930775"/>
          </a:xfrm>
        </p:spPr>
        <p:txBody>
          <a:bodyPr>
            <a:normAutofit/>
          </a:bodyPr>
          <a:lstStyle/>
          <a:p>
            <a:r>
              <a:rPr lang="en-US" dirty="0"/>
              <a:t>This is the first stage of research-oriented higher education. </a:t>
            </a:r>
          </a:p>
          <a:p>
            <a:pPr lvl="1"/>
            <a:r>
              <a:rPr lang="en-US" dirty="0"/>
              <a:t>A VWO diploma or HBO first-year certificate (</a:t>
            </a:r>
            <a:r>
              <a:rPr lang="en-US" i="1" dirty="0" err="1"/>
              <a:t>propedeuse</a:t>
            </a:r>
            <a:r>
              <a:rPr lang="en-US" dirty="0"/>
              <a:t>). </a:t>
            </a:r>
          </a:p>
          <a:p>
            <a:pPr lvl="1"/>
            <a:r>
              <a:rPr lang="en-US" dirty="0"/>
              <a:t>Duration: 3 years (180 ECTS). </a:t>
            </a:r>
          </a:p>
          <a:p>
            <a:pPr lvl="1"/>
            <a:r>
              <a:rPr lang="en-US" dirty="0"/>
              <a:t>Content: generally a first-year phase leading to a first-year certificate; mainly (theoretical) education in 1 area of </a:t>
            </a:r>
            <a:r>
              <a:rPr lang="en-US" dirty="0" err="1"/>
              <a:t>specialisation</a:t>
            </a:r>
            <a:r>
              <a:rPr lang="en-US" dirty="0"/>
              <a:t> or a </a:t>
            </a:r>
            <a:r>
              <a:rPr lang="en-US" i="1" dirty="0"/>
              <a:t>major/minor </a:t>
            </a:r>
            <a:r>
              <a:rPr lang="en-US" dirty="0"/>
              <a:t>structure; often followed by a short thesis in the 3rd year</a:t>
            </a:r>
            <a:r>
              <a:rPr lang="en-US" i="1" dirty="0"/>
              <a:t>. </a:t>
            </a:r>
            <a:endParaRPr lang="en-US" dirty="0"/>
          </a:p>
          <a:p>
            <a:r>
              <a:rPr lang="en-US" dirty="0"/>
              <a:t>Diploma: one of the following bachelor's degrees: </a:t>
            </a:r>
            <a:r>
              <a:rPr lang="en-US" i="1" dirty="0"/>
              <a:t>Bachelor of Arts </a:t>
            </a:r>
            <a:r>
              <a:rPr lang="en-US" dirty="0"/>
              <a:t>(BA), </a:t>
            </a:r>
            <a:r>
              <a:rPr lang="en-US" i="1" dirty="0"/>
              <a:t>Bachelor of Science </a:t>
            </a:r>
            <a:r>
              <a:rPr lang="en-US" dirty="0"/>
              <a:t>(BSc), </a:t>
            </a:r>
            <a:r>
              <a:rPr lang="en-US" i="1" dirty="0"/>
              <a:t>Bachelor of Laws </a:t>
            </a:r>
            <a:r>
              <a:rPr lang="en-US" dirty="0"/>
              <a:t>(LLB). </a:t>
            </a:r>
          </a:p>
          <a:p>
            <a:r>
              <a:rPr lang="en-US" dirty="0"/>
              <a:t>Students who have completed a bachelor's degree </a:t>
            </a:r>
            <a:r>
              <a:rPr lang="en-US" dirty="0" err="1"/>
              <a:t>programme</a:t>
            </a:r>
            <a:r>
              <a:rPr lang="en-US" dirty="0"/>
              <a:t> may </a:t>
            </a:r>
            <a:r>
              <a:rPr lang="en-US" dirty="0" err="1"/>
              <a:t>enrol</a:t>
            </a:r>
            <a:r>
              <a:rPr lang="en-US" dirty="0"/>
              <a:t> in a master's degree </a:t>
            </a:r>
            <a:r>
              <a:rPr lang="en-US" dirty="0" err="1"/>
              <a:t>programme</a:t>
            </a:r>
            <a:r>
              <a:rPr lang="en-US" dirty="0"/>
              <a:t>. However, they will not be automatically admitted to any specific master's </a:t>
            </a:r>
            <a:r>
              <a:rPr lang="en-US" dirty="0" err="1"/>
              <a:t>programme</a:t>
            </a:r>
            <a:r>
              <a:rPr lang="en-US" dirty="0"/>
              <a:t>. </a:t>
            </a:r>
            <a:r>
              <a:rPr lang="en-US" b="1" dirty="0"/>
              <a:t>Admission may be subject to selection criteria. </a:t>
            </a:r>
            <a:r>
              <a:rPr lang="en-US" dirty="0"/>
              <a:t>As a result, it is important for students to make a conscious decision when choosing a master's </a:t>
            </a:r>
            <a:r>
              <a:rPr lang="en-US" dirty="0" err="1"/>
              <a:t>programme</a:t>
            </a:r>
            <a:r>
              <a:rPr lang="en-US" dirty="0"/>
              <a:t>. </a:t>
            </a:r>
            <a:endParaRPr lang="nl-NL" dirty="0"/>
          </a:p>
        </p:txBody>
      </p:sp>
    </p:spTree>
    <p:extLst>
      <p:ext uri="{BB962C8B-B14F-4D97-AF65-F5344CB8AC3E}">
        <p14:creationId xmlns:p14="http://schemas.microsoft.com/office/powerpoint/2010/main" val="156332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F874C-35DB-4A6A-9E9F-5E6E64CB48FA}"/>
              </a:ext>
            </a:extLst>
          </p:cNvPr>
          <p:cNvSpPr>
            <a:spLocks noGrp="1"/>
          </p:cNvSpPr>
          <p:nvPr>
            <p:ph type="title"/>
          </p:nvPr>
        </p:nvSpPr>
        <p:spPr/>
        <p:txBody>
          <a:bodyPr/>
          <a:lstStyle/>
          <a:p>
            <a:r>
              <a:rPr lang="en-US" b="1" dirty="0"/>
              <a:t>Master:</a:t>
            </a:r>
            <a:endParaRPr lang="nl-NL" b="1" dirty="0"/>
          </a:p>
        </p:txBody>
      </p:sp>
      <p:sp>
        <p:nvSpPr>
          <p:cNvPr id="3" name="Content Placeholder 2">
            <a:extLst>
              <a:ext uri="{FF2B5EF4-FFF2-40B4-BE49-F238E27FC236}">
                <a16:creationId xmlns:a16="http://schemas.microsoft.com/office/drawing/2014/main" id="{0F4EBF72-E7CD-4C1A-8A5E-65EDC95FF7F1}"/>
              </a:ext>
            </a:extLst>
          </p:cNvPr>
          <p:cNvSpPr>
            <a:spLocks noGrp="1"/>
          </p:cNvSpPr>
          <p:nvPr>
            <p:ph idx="1"/>
          </p:nvPr>
        </p:nvSpPr>
        <p:spPr/>
        <p:txBody>
          <a:bodyPr>
            <a:normAutofit/>
          </a:bodyPr>
          <a:lstStyle/>
          <a:p>
            <a:r>
              <a:rPr lang="en-US" dirty="0"/>
              <a:t>The first stage of research-oriented higher education. </a:t>
            </a:r>
          </a:p>
          <a:p>
            <a:pPr lvl="1"/>
            <a:r>
              <a:rPr lang="en-US" dirty="0"/>
              <a:t>Admission: a bachelor's degree – with additional requirements in some cases – has been compulsory since 2010/2011. </a:t>
            </a:r>
          </a:p>
          <a:p>
            <a:pPr lvl="1"/>
            <a:r>
              <a:rPr lang="en-US" dirty="0"/>
              <a:t>Duration: 1 year (60 ECTS; most </a:t>
            </a:r>
            <a:r>
              <a:rPr lang="en-US" dirty="0" err="1"/>
              <a:t>specialisations</a:t>
            </a:r>
            <a:r>
              <a:rPr lang="en-US" dirty="0"/>
              <a:t>), 2 years (120 ECTS; technical and natural sciences </a:t>
            </a:r>
            <a:r>
              <a:rPr lang="en-US" dirty="0" err="1"/>
              <a:t>specialisations</a:t>
            </a:r>
            <a:r>
              <a:rPr lang="en-US" dirty="0"/>
              <a:t>), 3 years (180 ECTS; medicine, veterinary medicine, pharmacy and dentistry). </a:t>
            </a:r>
          </a:p>
          <a:p>
            <a:pPr lvl="1"/>
            <a:r>
              <a:rPr lang="en-US" dirty="0"/>
              <a:t>Content: specific </a:t>
            </a:r>
            <a:r>
              <a:rPr lang="en-US" dirty="0" err="1"/>
              <a:t>specialisation</a:t>
            </a:r>
            <a:r>
              <a:rPr lang="en-US" dirty="0"/>
              <a:t> and training in research methods; generally includes a compulsory thesis. </a:t>
            </a:r>
          </a:p>
          <a:p>
            <a:r>
              <a:rPr lang="en-US" dirty="0"/>
              <a:t>Diploma: one of the following master's degrees: </a:t>
            </a:r>
            <a:r>
              <a:rPr lang="en-US" i="1" dirty="0"/>
              <a:t>Master of Arts </a:t>
            </a:r>
            <a:r>
              <a:rPr lang="en-US" dirty="0"/>
              <a:t>(MA)/</a:t>
            </a:r>
            <a:r>
              <a:rPr lang="en-US" i="1" dirty="0"/>
              <a:t>Master of Science </a:t>
            </a:r>
            <a:r>
              <a:rPr lang="en-US" dirty="0"/>
              <a:t>(MSc)/</a:t>
            </a:r>
            <a:r>
              <a:rPr lang="en-US" i="1" dirty="0"/>
              <a:t>Master of Laws </a:t>
            </a:r>
            <a:r>
              <a:rPr lang="en-US" dirty="0"/>
              <a:t>(LLM). </a:t>
            </a:r>
            <a:br>
              <a:rPr lang="en-US" dirty="0"/>
            </a:br>
            <a:r>
              <a:rPr lang="en-US" dirty="0"/>
              <a:t>These titles have been in use since introduction of the bachelor's-master's degree structure in 2002. </a:t>
            </a:r>
          </a:p>
          <a:p>
            <a:endParaRPr lang="nl-NL" dirty="0"/>
          </a:p>
        </p:txBody>
      </p:sp>
    </p:spTree>
    <p:extLst>
      <p:ext uri="{BB962C8B-B14F-4D97-AF65-F5344CB8AC3E}">
        <p14:creationId xmlns:p14="http://schemas.microsoft.com/office/powerpoint/2010/main" val="17114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1627-9F5B-402B-88E1-08CC29615F31}"/>
              </a:ext>
            </a:extLst>
          </p:cNvPr>
          <p:cNvSpPr>
            <a:spLocks noGrp="1"/>
          </p:cNvSpPr>
          <p:nvPr>
            <p:ph type="title"/>
          </p:nvPr>
        </p:nvSpPr>
        <p:spPr/>
        <p:txBody>
          <a:bodyPr/>
          <a:lstStyle/>
          <a:p>
            <a:r>
              <a:rPr lang="en-US" b="1" dirty="0"/>
              <a:t>PhD:</a:t>
            </a:r>
            <a:endParaRPr lang="nl-NL" b="1" dirty="0"/>
          </a:p>
        </p:txBody>
      </p:sp>
      <p:sp>
        <p:nvSpPr>
          <p:cNvPr id="3" name="Content Placeholder 2">
            <a:extLst>
              <a:ext uri="{FF2B5EF4-FFF2-40B4-BE49-F238E27FC236}">
                <a16:creationId xmlns:a16="http://schemas.microsoft.com/office/drawing/2014/main" id="{8A985B20-ACE7-45C6-9674-93AA974CC44B}"/>
              </a:ext>
            </a:extLst>
          </p:cNvPr>
          <p:cNvSpPr>
            <a:spLocks noGrp="1"/>
          </p:cNvSpPr>
          <p:nvPr>
            <p:ph idx="1"/>
          </p:nvPr>
        </p:nvSpPr>
        <p:spPr/>
        <p:txBody>
          <a:bodyPr>
            <a:normAutofit fontScale="92500" lnSpcReduction="20000"/>
          </a:bodyPr>
          <a:lstStyle/>
          <a:p>
            <a:r>
              <a:rPr lang="en-US" dirty="0"/>
              <a:t>This comprises the third stage of research-oriented higher education. </a:t>
            </a:r>
          </a:p>
          <a:p>
            <a:pPr lvl="1"/>
            <a:r>
              <a:rPr lang="en-US" dirty="0"/>
              <a:t>Admission: a master's degree (HBO/WO), with additional requirements in specific cases. </a:t>
            </a:r>
          </a:p>
          <a:p>
            <a:pPr lvl="1"/>
            <a:r>
              <a:rPr lang="en-US" dirty="0"/>
              <a:t>Duration: generally 4 years (often without ECTS). </a:t>
            </a:r>
          </a:p>
          <a:p>
            <a:pPr lvl="1"/>
            <a:r>
              <a:rPr lang="en-US" dirty="0"/>
              <a:t>Content: conducting independent research, possibly in combination with training, and the writing of a dissertation under the supervision of 1 or more PhD supervisors. </a:t>
            </a:r>
          </a:p>
          <a:p>
            <a:r>
              <a:rPr lang="en-US" dirty="0"/>
              <a:t>Diploma</a:t>
            </a:r>
            <a:r>
              <a:rPr lang="en-US" i="1" dirty="0"/>
              <a:t>: </a:t>
            </a:r>
            <a:r>
              <a:rPr lang="en-US" dirty="0"/>
              <a:t>the degree of </a:t>
            </a:r>
            <a:r>
              <a:rPr lang="en-US" i="1" dirty="0"/>
              <a:t>doctor (dr.) </a:t>
            </a:r>
            <a:r>
              <a:rPr lang="en-US" dirty="0"/>
              <a:t>following public </a:t>
            </a:r>
            <a:r>
              <a:rPr lang="en-US" dirty="0" err="1"/>
              <a:t>defence</a:t>
            </a:r>
            <a:r>
              <a:rPr lang="en-US" dirty="0"/>
              <a:t> of the dissertation. </a:t>
            </a:r>
          </a:p>
          <a:p>
            <a:endParaRPr lang="nl-NL" dirty="0"/>
          </a:p>
          <a:p>
            <a:r>
              <a:rPr lang="en-US" dirty="0"/>
              <a:t>The 3 universities of technology also offer alternative PhD </a:t>
            </a:r>
            <a:r>
              <a:rPr lang="en-US" dirty="0" err="1"/>
              <a:t>programmes</a:t>
            </a:r>
            <a:r>
              <a:rPr lang="en-US" dirty="0"/>
              <a:t>. </a:t>
            </a:r>
          </a:p>
          <a:p>
            <a:pPr lvl="1"/>
            <a:r>
              <a:rPr lang="nl-NL" dirty="0" err="1"/>
              <a:t>Duration</a:t>
            </a:r>
            <a:r>
              <a:rPr lang="nl-NL" dirty="0"/>
              <a:t>: 2 </a:t>
            </a:r>
            <a:r>
              <a:rPr lang="nl-NL" dirty="0" err="1"/>
              <a:t>years</a:t>
            </a:r>
            <a:r>
              <a:rPr lang="nl-NL" dirty="0"/>
              <a:t>. </a:t>
            </a:r>
          </a:p>
          <a:p>
            <a:pPr lvl="1"/>
            <a:r>
              <a:rPr lang="nl-NL" dirty="0"/>
              <a:t>Content: a </a:t>
            </a:r>
            <a:r>
              <a:rPr lang="nl-NL" dirty="0" err="1"/>
              <a:t>technological</a:t>
            </a:r>
            <a:r>
              <a:rPr lang="nl-NL" dirty="0"/>
              <a:t> design </a:t>
            </a:r>
            <a:r>
              <a:rPr lang="nl-NL" dirty="0" err="1"/>
              <a:t>programme</a:t>
            </a:r>
            <a:r>
              <a:rPr lang="nl-NL" dirty="0"/>
              <a:t> </a:t>
            </a:r>
            <a:r>
              <a:rPr lang="nl-NL" dirty="0" err="1"/>
              <a:t>including</a:t>
            </a:r>
            <a:r>
              <a:rPr lang="nl-NL" dirty="0"/>
              <a:t> a personal design </a:t>
            </a:r>
            <a:r>
              <a:rPr lang="nl-NL" dirty="0" err="1"/>
              <a:t>assignment</a:t>
            </a:r>
            <a:r>
              <a:rPr lang="nl-NL" dirty="0"/>
              <a:t>. </a:t>
            </a:r>
          </a:p>
          <a:p>
            <a:r>
              <a:rPr lang="en-US" dirty="0"/>
              <a:t>Diploma: the title of </a:t>
            </a:r>
            <a:r>
              <a:rPr lang="en-US" i="1" dirty="0"/>
              <a:t>Professional Doctorate in Engineering </a:t>
            </a:r>
            <a:r>
              <a:rPr lang="en-US" dirty="0"/>
              <a:t>(</a:t>
            </a:r>
            <a:r>
              <a:rPr lang="en-US" dirty="0" err="1"/>
              <a:t>PDEng</a:t>
            </a:r>
            <a:r>
              <a:rPr lang="en-US" dirty="0"/>
              <a:t>). </a:t>
            </a:r>
          </a:p>
          <a:p>
            <a:endParaRPr lang="nl-NL" dirty="0"/>
          </a:p>
        </p:txBody>
      </p:sp>
    </p:spTree>
    <p:extLst>
      <p:ext uri="{BB962C8B-B14F-4D97-AF65-F5344CB8AC3E}">
        <p14:creationId xmlns:p14="http://schemas.microsoft.com/office/powerpoint/2010/main" val="1035828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496A-4D0B-4478-8634-408927393763}"/>
              </a:ext>
            </a:extLst>
          </p:cNvPr>
          <p:cNvSpPr>
            <a:spLocks noGrp="1"/>
          </p:cNvSpPr>
          <p:nvPr>
            <p:ph type="title"/>
          </p:nvPr>
        </p:nvSpPr>
        <p:spPr/>
        <p:txBody>
          <a:bodyPr/>
          <a:lstStyle/>
          <a:p>
            <a:r>
              <a:rPr lang="nl-NL" b="1" dirty="0" err="1"/>
              <a:t>Higher</a:t>
            </a:r>
            <a:r>
              <a:rPr lang="nl-NL" b="1" dirty="0"/>
              <a:t> professional </a:t>
            </a:r>
            <a:r>
              <a:rPr lang="nl-NL" b="1" dirty="0" err="1"/>
              <a:t>education</a:t>
            </a:r>
            <a:r>
              <a:rPr lang="nl-NL" b="1" dirty="0"/>
              <a:t> (HBO) </a:t>
            </a:r>
            <a:endParaRPr lang="nl-NL" dirty="0"/>
          </a:p>
        </p:txBody>
      </p:sp>
      <p:sp>
        <p:nvSpPr>
          <p:cNvPr id="3" name="Text Placeholder 2">
            <a:extLst>
              <a:ext uri="{FF2B5EF4-FFF2-40B4-BE49-F238E27FC236}">
                <a16:creationId xmlns:a16="http://schemas.microsoft.com/office/drawing/2014/main" id="{20FB9691-A8CA-4DBC-8E23-260D4FF3F5BB}"/>
              </a:ext>
            </a:extLst>
          </p:cNvPr>
          <p:cNvSpPr>
            <a:spLocks noGrp="1"/>
          </p:cNvSpPr>
          <p:nvPr>
            <p:ph type="body" idx="1"/>
          </p:nvPr>
        </p:nvSpPr>
        <p:spPr>
          <a:xfrm>
            <a:off x="2589212" y="3530128"/>
            <a:ext cx="8915399" cy="1306031"/>
          </a:xfrm>
        </p:spPr>
        <p:txBody>
          <a:bodyPr>
            <a:normAutofit/>
          </a:bodyPr>
          <a:lstStyle/>
          <a:p>
            <a:r>
              <a:rPr lang="en-US" dirty="0"/>
              <a:t>Bachelor</a:t>
            </a:r>
          </a:p>
          <a:p>
            <a:r>
              <a:rPr lang="en-US" dirty="0"/>
              <a:t>Master</a:t>
            </a:r>
          </a:p>
          <a:p>
            <a:r>
              <a:rPr lang="en-US" dirty="0"/>
              <a:t>PhD</a:t>
            </a:r>
            <a:endParaRPr lang="nl-NL" dirty="0"/>
          </a:p>
        </p:txBody>
      </p:sp>
    </p:spTree>
    <p:extLst>
      <p:ext uri="{BB962C8B-B14F-4D97-AF65-F5344CB8AC3E}">
        <p14:creationId xmlns:p14="http://schemas.microsoft.com/office/powerpoint/2010/main" val="3321581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7778-84A8-42E3-9880-31B17DBD1D39}"/>
              </a:ext>
            </a:extLst>
          </p:cNvPr>
          <p:cNvSpPr>
            <a:spLocks noGrp="1"/>
          </p:cNvSpPr>
          <p:nvPr>
            <p:ph type="title"/>
          </p:nvPr>
        </p:nvSpPr>
        <p:spPr/>
        <p:txBody>
          <a:bodyPr/>
          <a:lstStyle/>
          <a:p>
            <a:r>
              <a:rPr lang="nl-NL" b="1" dirty="0" err="1"/>
              <a:t>Higher</a:t>
            </a:r>
            <a:r>
              <a:rPr lang="nl-NL" b="1" dirty="0"/>
              <a:t> professional </a:t>
            </a:r>
            <a:r>
              <a:rPr lang="nl-NL" b="1" dirty="0" err="1"/>
              <a:t>education</a:t>
            </a:r>
            <a:r>
              <a:rPr lang="nl-NL" b="1" dirty="0"/>
              <a:t> (HBO) </a:t>
            </a:r>
            <a:endParaRPr lang="nl-NL" dirty="0"/>
          </a:p>
        </p:txBody>
      </p:sp>
      <p:sp>
        <p:nvSpPr>
          <p:cNvPr id="3" name="Content Placeholder 2">
            <a:extLst>
              <a:ext uri="{FF2B5EF4-FFF2-40B4-BE49-F238E27FC236}">
                <a16:creationId xmlns:a16="http://schemas.microsoft.com/office/drawing/2014/main" id="{E4BE6006-C96F-4D27-95B6-93D116017C9A}"/>
              </a:ext>
            </a:extLst>
          </p:cNvPr>
          <p:cNvSpPr>
            <a:spLocks noGrp="1"/>
          </p:cNvSpPr>
          <p:nvPr>
            <p:ph idx="1"/>
          </p:nvPr>
        </p:nvSpPr>
        <p:spPr/>
        <p:txBody>
          <a:bodyPr>
            <a:normAutofit/>
          </a:bodyPr>
          <a:lstStyle/>
          <a:p>
            <a:r>
              <a:rPr lang="en-US" dirty="0"/>
              <a:t>Higher professional education (HBO) is a more practically-oriented form of higher education with the following main purpose: ‘the transfer of theoretical knowledge and development skills in close alignment with the professional practice’. </a:t>
            </a:r>
          </a:p>
          <a:p>
            <a:r>
              <a:rPr lang="en-US" dirty="0"/>
              <a:t>Universities of applied sciences offer both bachelor's degree </a:t>
            </a:r>
            <a:r>
              <a:rPr lang="en-US" dirty="0" err="1"/>
              <a:t>programmes</a:t>
            </a:r>
            <a:r>
              <a:rPr lang="en-US" dirty="0"/>
              <a:t> and </a:t>
            </a:r>
            <a:r>
              <a:rPr lang="en-US" i="1" dirty="0"/>
              <a:t>associate degree </a:t>
            </a:r>
            <a:r>
              <a:rPr lang="en-US" dirty="0" err="1"/>
              <a:t>programmes</a:t>
            </a:r>
            <a:r>
              <a:rPr lang="en-US" dirty="0"/>
              <a:t>. </a:t>
            </a:r>
          </a:p>
          <a:p>
            <a:r>
              <a:rPr lang="en-US" dirty="0"/>
              <a:t>However, since the introduction of the bachelor's-master's degree structure, universities of applied sciences have also been allowed to offer master's </a:t>
            </a:r>
            <a:r>
              <a:rPr lang="en-US" dirty="0" err="1"/>
              <a:t>programmes</a:t>
            </a:r>
            <a:r>
              <a:rPr lang="en-US" dirty="0"/>
              <a:t>. These study </a:t>
            </a:r>
            <a:r>
              <a:rPr lang="en-US" dirty="0" err="1"/>
              <a:t>programmes</a:t>
            </a:r>
            <a:r>
              <a:rPr lang="en-US" dirty="0"/>
              <a:t> are legally </a:t>
            </a:r>
            <a:r>
              <a:rPr lang="en-US" dirty="0" err="1"/>
              <a:t>recognised</a:t>
            </a:r>
            <a:r>
              <a:rPr lang="en-US" dirty="0"/>
              <a:t> once they have been accredited by the NVAO, the Accreditation </a:t>
            </a:r>
            <a:r>
              <a:rPr lang="en-US" dirty="0" err="1"/>
              <a:t>Organisation</a:t>
            </a:r>
            <a:r>
              <a:rPr lang="en-US" dirty="0"/>
              <a:t> of the Netherlands and Flanders </a:t>
            </a:r>
            <a:endParaRPr lang="nl-NL" dirty="0"/>
          </a:p>
        </p:txBody>
      </p:sp>
    </p:spTree>
    <p:extLst>
      <p:ext uri="{BB962C8B-B14F-4D97-AF65-F5344CB8AC3E}">
        <p14:creationId xmlns:p14="http://schemas.microsoft.com/office/powerpoint/2010/main" val="446208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898A-BA0C-455D-B4FD-38B072A1EC66}"/>
              </a:ext>
            </a:extLst>
          </p:cNvPr>
          <p:cNvSpPr>
            <a:spLocks noGrp="1"/>
          </p:cNvSpPr>
          <p:nvPr>
            <p:ph type="title"/>
          </p:nvPr>
        </p:nvSpPr>
        <p:spPr/>
        <p:txBody>
          <a:bodyPr/>
          <a:lstStyle/>
          <a:p>
            <a:r>
              <a:rPr lang="en-US" b="1" dirty="0"/>
              <a:t>Stages in Higher professional education:</a:t>
            </a:r>
            <a:endParaRPr lang="nl-NL" b="1" dirty="0"/>
          </a:p>
        </p:txBody>
      </p:sp>
      <p:sp>
        <p:nvSpPr>
          <p:cNvPr id="3" name="Content Placeholder 2">
            <a:extLst>
              <a:ext uri="{FF2B5EF4-FFF2-40B4-BE49-F238E27FC236}">
                <a16:creationId xmlns:a16="http://schemas.microsoft.com/office/drawing/2014/main" id="{6C2ACBDE-9BF7-40F4-A52F-1D6AECB46BD3}"/>
              </a:ext>
            </a:extLst>
          </p:cNvPr>
          <p:cNvSpPr>
            <a:spLocks noGrp="1"/>
          </p:cNvSpPr>
          <p:nvPr>
            <p:ph idx="1"/>
          </p:nvPr>
        </p:nvSpPr>
        <p:spPr/>
        <p:txBody>
          <a:bodyPr/>
          <a:lstStyle/>
          <a:p>
            <a:r>
              <a:rPr lang="en-US" dirty="0"/>
              <a:t>Higher professional education is </a:t>
            </a:r>
            <a:r>
              <a:rPr lang="en-US" dirty="0" err="1"/>
              <a:t>organised</a:t>
            </a:r>
            <a:r>
              <a:rPr lang="en-US" dirty="0"/>
              <a:t> in 2 stages: </a:t>
            </a:r>
          </a:p>
          <a:p>
            <a:pPr marL="514350" indent="-514350">
              <a:buFont typeface="+mj-lt"/>
              <a:buAutoNum type="arabicPeriod"/>
            </a:pPr>
            <a:r>
              <a:rPr lang="en-US" dirty="0"/>
              <a:t>a 4-year bachelor’s degree </a:t>
            </a:r>
            <a:r>
              <a:rPr lang="en-US" dirty="0" err="1"/>
              <a:t>programme</a:t>
            </a:r>
            <a:r>
              <a:rPr lang="en-US" dirty="0"/>
              <a:t>; </a:t>
            </a:r>
          </a:p>
          <a:p>
            <a:pPr marL="514350" indent="-514350">
              <a:buFont typeface="+mj-lt"/>
              <a:buAutoNum type="arabicPeriod"/>
            </a:pPr>
            <a:r>
              <a:rPr lang="en-US" dirty="0"/>
              <a:t>a 1 or 2-year master’s degree </a:t>
            </a:r>
            <a:r>
              <a:rPr lang="en-US" dirty="0" err="1"/>
              <a:t>programme</a:t>
            </a:r>
            <a:r>
              <a:rPr lang="en-US" dirty="0"/>
              <a:t>, depending on the </a:t>
            </a:r>
            <a:r>
              <a:rPr lang="en-US" dirty="0" err="1"/>
              <a:t>specialisation</a:t>
            </a:r>
            <a:r>
              <a:rPr lang="en-US" dirty="0"/>
              <a:t>. </a:t>
            </a:r>
          </a:p>
          <a:p>
            <a:endParaRPr lang="nl-NL" dirty="0"/>
          </a:p>
          <a:p>
            <a:r>
              <a:rPr lang="en-US" dirty="0"/>
              <a:t>A master's degree at HBO level can offer admission to a PhD </a:t>
            </a:r>
            <a:r>
              <a:rPr lang="en-US" dirty="0" err="1"/>
              <a:t>programme</a:t>
            </a:r>
            <a:r>
              <a:rPr lang="en-US" dirty="0"/>
              <a:t>, the third stage of higher education. </a:t>
            </a:r>
            <a:endParaRPr lang="nl-NL" dirty="0"/>
          </a:p>
        </p:txBody>
      </p:sp>
    </p:spTree>
    <p:extLst>
      <p:ext uri="{BB962C8B-B14F-4D97-AF65-F5344CB8AC3E}">
        <p14:creationId xmlns:p14="http://schemas.microsoft.com/office/powerpoint/2010/main" val="1104087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14DB-3B42-4281-BB4B-6975AB2F7380}"/>
              </a:ext>
            </a:extLst>
          </p:cNvPr>
          <p:cNvSpPr>
            <a:spLocks noGrp="1"/>
          </p:cNvSpPr>
          <p:nvPr>
            <p:ph type="title"/>
          </p:nvPr>
        </p:nvSpPr>
        <p:spPr/>
        <p:txBody>
          <a:bodyPr/>
          <a:lstStyle/>
          <a:p>
            <a:r>
              <a:rPr lang="nl-NL" b="1" dirty="0" err="1"/>
              <a:t>Bachelor’s</a:t>
            </a:r>
            <a:r>
              <a:rPr lang="nl-NL" b="1" dirty="0"/>
              <a:t> </a:t>
            </a:r>
            <a:r>
              <a:rPr lang="nl-NL" b="1" dirty="0" err="1"/>
              <a:t>degree</a:t>
            </a:r>
            <a:r>
              <a:rPr lang="nl-NL" b="1" dirty="0"/>
              <a:t> </a:t>
            </a:r>
            <a:r>
              <a:rPr lang="nl-NL" b="1" dirty="0" err="1"/>
              <a:t>programmes</a:t>
            </a:r>
            <a:r>
              <a:rPr lang="nl-NL" b="1" dirty="0"/>
              <a:t> </a:t>
            </a:r>
            <a:endParaRPr lang="nl-NL" dirty="0"/>
          </a:p>
        </p:txBody>
      </p:sp>
      <p:sp>
        <p:nvSpPr>
          <p:cNvPr id="3" name="Content Placeholder 2">
            <a:extLst>
              <a:ext uri="{FF2B5EF4-FFF2-40B4-BE49-F238E27FC236}">
                <a16:creationId xmlns:a16="http://schemas.microsoft.com/office/drawing/2014/main" id="{0CB8EA6A-5C3A-4458-9576-DAAEC6C4B7DD}"/>
              </a:ext>
            </a:extLst>
          </p:cNvPr>
          <p:cNvSpPr>
            <a:spLocks noGrp="1"/>
          </p:cNvSpPr>
          <p:nvPr>
            <p:ph idx="1"/>
          </p:nvPr>
        </p:nvSpPr>
        <p:spPr/>
        <p:txBody>
          <a:bodyPr>
            <a:normAutofit/>
          </a:bodyPr>
          <a:lstStyle/>
          <a:p>
            <a:r>
              <a:rPr lang="en-US" dirty="0"/>
              <a:t>The bachelor's degree </a:t>
            </a:r>
            <a:r>
              <a:rPr lang="en-US" dirty="0" err="1"/>
              <a:t>programme</a:t>
            </a:r>
            <a:r>
              <a:rPr lang="en-US" dirty="0"/>
              <a:t> comprises the first stage of higher professional education. </a:t>
            </a:r>
          </a:p>
          <a:p>
            <a:pPr lvl="1"/>
            <a:r>
              <a:rPr lang="en-US" dirty="0"/>
              <a:t>Duration: 4 years (240 ECTS). </a:t>
            </a:r>
          </a:p>
          <a:p>
            <a:pPr lvl="1"/>
            <a:r>
              <a:rPr lang="en-US" dirty="0"/>
              <a:t>Content: a first-year phase, generally a compulsory work placement of around 9 months in the 3rd year and a thesis or final project during the 4th year. </a:t>
            </a:r>
          </a:p>
          <a:p>
            <a:pPr lvl="1"/>
            <a:r>
              <a:rPr lang="nl-NL" dirty="0" err="1"/>
              <a:t>Admission</a:t>
            </a:r>
            <a:r>
              <a:rPr lang="nl-NL" dirty="0"/>
              <a:t>: HAVO diploma or MBO diploma (</a:t>
            </a:r>
            <a:r>
              <a:rPr lang="nl-NL" dirty="0" err="1"/>
              <a:t>qualification</a:t>
            </a:r>
            <a:r>
              <a:rPr lang="nl-NL" dirty="0"/>
              <a:t> level 4). </a:t>
            </a:r>
          </a:p>
          <a:p>
            <a:r>
              <a:rPr lang="en-US" dirty="0"/>
              <a:t>Diploma: generally a </a:t>
            </a:r>
            <a:r>
              <a:rPr lang="en-US" i="1" dirty="0"/>
              <a:t>Bachelor of Arts </a:t>
            </a:r>
            <a:r>
              <a:rPr lang="en-US" dirty="0"/>
              <a:t>(BA) or </a:t>
            </a:r>
            <a:r>
              <a:rPr lang="en-US" i="1" dirty="0"/>
              <a:t>Bachelor of Science </a:t>
            </a:r>
            <a:r>
              <a:rPr lang="en-US" dirty="0"/>
              <a:t>(BSc) degree, although </a:t>
            </a:r>
            <a:r>
              <a:rPr lang="en-US" dirty="0" err="1"/>
              <a:t>programmes</a:t>
            </a:r>
            <a:r>
              <a:rPr lang="en-US" dirty="0"/>
              <a:t> in the fields of law, business </a:t>
            </a:r>
            <a:r>
              <a:rPr lang="en-US" dirty="0" err="1"/>
              <a:t>administraiton</a:t>
            </a:r>
            <a:r>
              <a:rPr lang="en-US" dirty="0"/>
              <a:t>, social work, music and education lead to an LLB/BBA/BSW/BM or Bed degree. </a:t>
            </a:r>
          </a:p>
          <a:p>
            <a:endParaRPr lang="nl-NL" dirty="0"/>
          </a:p>
        </p:txBody>
      </p:sp>
    </p:spTree>
    <p:extLst>
      <p:ext uri="{BB962C8B-B14F-4D97-AF65-F5344CB8AC3E}">
        <p14:creationId xmlns:p14="http://schemas.microsoft.com/office/powerpoint/2010/main" val="2795555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6EB2-5A7F-42D2-86B1-240F22944FAB}"/>
              </a:ext>
            </a:extLst>
          </p:cNvPr>
          <p:cNvSpPr>
            <a:spLocks noGrp="1"/>
          </p:cNvSpPr>
          <p:nvPr>
            <p:ph type="title"/>
          </p:nvPr>
        </p:nvSpPr>
        <p:spPr/>
        <p:txBody>
          <a:bodyPr/>
          <a:lstStyle/>
          <a:p>
            <a:r>
              <a:rPr lang="it-IT" b="1" i="1" dirty="0"/>
              <a:t>Associate degree </a:t>
            </a:r>
            <a:r>
              <a:rPr lang="it-IT" b="1" dirty="0"/>
              <a:t>programme (AD programme) </a:t>
            </a:r>
            <a:endParaRPr lang="nl-NL" dirty="0"/>
          </a:p>
        </p:txBody>
      </p:sp>
      <p:sp>
        <p:nvSpPr>
          <p:cNvPr id="3" name="Content Placeholder 2">
            <a:extLst>
              <a:ext uri="{FF2B5EF4-FFF2-40B4-BE49-F238E27FC236}">
                <a16:creationId xmlns:a16="http://schemas.microsoft.com/office/drawing/2014/main" id="{B670E420-7463-4BA7-B008-2F0F1D454263}"/>
              </a:ext>
            </a:extLst>
          </p:cNvPr>
          <p:cNvSpPr>
            <a:spLocks noGrp="1"/>
          </p:cNvSpPr>
          <p:nvPr>
            <p:ph idx="1"/>
          </p:nvPr>
        </p:nvSpPr>
        <p:spPr>
          <a:xfrm>
            <a:off x="2337068" y="1925320"/>
            <a:ext cx="9423400" cy="4768215"/>
          </a:xfrm>
        </p:spPr>
        <p:txBody>
          <a:bodyPr>
            <a:normAutofit/>
          </a:bodyPr>
          <a:lstStyle/>
          <a:p>
            <a:r>
              <a:rPr lang="en-US" dirty="0"/>
              <a:t>The </a:t>
            </a:r>
            <a:r>
              <a:rPr lang="en-US" i="1" dirty="0"/>
              <a:t>Associate Degree </a:t>
            </a:r>
            <a:r>
              <a:rPr lang="en-US" dirty="0"/>
              <a:t>(AD) was legally introduced as part of the HBO </a:t>
            </a:r>
            <a:r>
              <a:rPr lang="en-US" dirty="0" err="1"/>
              <a:t>programme</a:t>
            </a:r>
            <a:r>
              <a:rPr lang="en-US" dirty="0"/>
              <a:t> structure in 2007. The </a:t>
            </a:r>
            <a:r>
              <a:rPr lang="en-US" i="1" dirty="0"/>
              <a:t>associate degree </a:t>
            </a:r>
            <a:r>
              <a:rPr lang="en-US" dirty="0" err="1"/>
              <a:t>programme</a:t>
            </a:r>
            <a:r>
              <a:rPr lang="en-US" dirty="0"/>
              <a:t> has been offered independently since 2018. The </a:t>
            </a:r>
            <a:r>
              <a:rPr lang="en-US" dirty="0" err="1"/>
              <a:t>programme</a:t>
            </a:r>
            <a:r>
              <a:rPr lang="en-US" dirty="0"/>
              <a:t> is mainly designed to prepare students for the </a:t>
            </a:r>
            <a:r>
              <a:rPr lang="en-US" dirty="0" err="1"/>
              <a:t>labour</a:t>
            </a:r>
            <a:r>
              <a:rPr lang="en-US" dirty="0"/>
              <a:t> market in a shorter space of time. </a:t>
            </a:r>
          </a:p>
          <a:p>
            <a:pPr lvl="1"/>
            <a:r>
              <a:rPr lang="nl-NL" dirty="0" err="1"/>
              <a:t>Admission</a:t>
            </a:r>
            <a:r>
              <a:rPr lang="nl-NL" dirty="0"/>
              <a:t>: HAVO diploma or MBO diploma (</a:t>
            </a:r>
            <a:r>
              <a:rPr lang="nl-NL" dirty="0" err="1"/>
              <a:t>qualification</a:t>
            </a:r>
            <a:r>
              <a:rPr lang="nl-NL" dirty="0"/>
              <a:t> level 4). </a:t>
            </a:r>
          </a:p>
          <a:p>
            <a:pPr lvl="1"/>
            <a:r>
              <a:rPr lang="en-US" dirty="0"/>
              <a:t>Duration: 2 years (120 ECTS). </a:t>
            </a:r>
          </a:p>
          <a:p>
            <a:pPr lvl="1"/>
            <a:r>
              <a:rPr lang="en-US" dirty="0"/>
              <a:t>Content: often more practically oriented than HBO bachelor's </a:t>
            </a:r>
            <a:r>
              <a:rPr lang="en-US" dirty="0" err="1"/>
              <a:t>programmes</a:t>
            </a:r>
            <a:r>
              <a:rPr lang="en-US" dirty="0"/>
              <a:t>. Graduates will have obtained a level somewhere between MBO-4 and HBO bachelor's. </a:t>
            </a:r>
          </a:p>
          <a:p>
            <a:r>
              <a:rPr lang="nl-NL" dirty="0"/>
              <a:t>Diploma: </a:t>
            </a:r>
            <a:r>
              <a:rPr lang="nl-NL" i="1" dirty="0" err="1"/>
              <a:t>Associate</a:t>
            </a:r>
            <a:r>
              <a:rPr lang="nl-NL" i="1" dirty="0"/>
              <a:t> </a:t>
            </a:r>
            <a:r>
              <a:rPr lang="nl-NL" i="1" dirty="0" err="1"/>
              <a:t>Degree</a:t>
            </a:r>
            <a:r>
              <a:rPr lang="nl-NL" i="1" dirty="0"/>
              <a:t> </a:t>
            </a:r>
            <a:r>
              <a:rPr lang="nl-NL" dirty="0"/>
              <a:t>(AD). </a:t>
            </a:r>
          </a:p>
          <a:p>
            <a:r>
              <a:rPr lang="en-US" dirty="0"/>
              <a:t>Students who have obtained an </a:t>
            </a:r>
            <a:r>
              <a:rPr lang="en-US" i="1" dirty="0"/>
              <a:t>Associate Degree </a:t>
            </a:r>
            <a:r>
              <a:rPr lang="en-US" dirty="0"/>
              <a:t>may then opt to seek employment or take the associated HBO bachelor's </a:t>
            </a:r>
            <a:r>
              <a:rPr lang="en-US" dirty="0" err="1"/>
              <a:t>programme</a:t>
            </a:r>
            <a:r>
              <a:rPr lang="en-US" dirty="0"/>
              <a:t>. In many cases, they will be able to complete this bachelor's </a:t>
            </a:r>
            <a:r>
              <a:rPr lang="en-US" dirty="0" err="1"/>
              <a:t>programme</a:t>
            </a:r>
            <a:r>
              <a:rPr lang="en-US" dirty="0"/>
              <a:t> in a relatively short space of time (2 years). </a:t>
            </a:r>
            <a:endParaRPr lang="nl-NL" dirty="0"/>
          </a:p>
          <a:p>
            <a:endParaRPr lang="nl-NL" dirty="0"/>
          </a:p>
        </p:txBody>
      </p:sp>
    </p:spTree>
    <p:extLst>
      <p:ext uri="{BB962C8B-B14F-4D97-AF65-F5344CB8AC3E}">
        <p14:creationId xmlns:p14="http://schemas.microsoft.com/office/powerpoint/2010/main" val="1324455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CAD17-268A-4AC3-97DC-5F873E090771}"/>
              </a:ext>
            </a:extLst>
          </p:cNvPr>
          <p:cNvSpPr>
            <a:spLocks noGrp="1"/>
          </p:cNvSpPr>
          <p:nvPr>
            <p:ph type="title"/>
          </p:nvPr>
        </p:nvSpPr>
        <p:spPr/>
        <p:txBody>
          <a:bodyPr/>
          <a:lstStyle/>
          <a:p>
            <a:r>
              <a:rPr lang="nl-NL" b="1" dirty="0" err="1"/>
              <a:t>Master’s</a:t>
            </a:r>
            <a:r>
              <a:rPr lang="nl-NL" b="1" dirty="0"/>
              <a:t> </a:t>
            </a:r>
            <a:r>
              <a:rPr lang="nl-NL" b="1" dirty="0" err="1"/>
              <a:t>degree</a:t>
            </a:r>
            <a:r>
              <a:rPr lang="nl-NL" b="1" dirty="0"/>
              <a:t> </a:t>
            </a:r>
            <a:r>
              <a:rPr lang="nl-NL" b="1" dirty="0" err="1"/>
              <a:t>programmes</a:t>
            </a:r>
            <a:r>
              <a:rPr lang="nl-NL" b="1" dirty="0"/>
              <a:t> </a:t>
            </a:r>
          </a:p>
        </p:txBody>
      </p:sp>
      <p:sp>
        <p:nvSpPr>
          <p:cNvPr id="3" name="Content Placeholder 2">
            <a:extLst>
              <a:ext uri="{FF2B5EF4-FFF2-40B4-BE49-F238E27FC236}">
                <a16:creationId xmlns:a16="http://schemas.microsoft.com/office/drawing/2014/main" id="{37204422-D87E-4A0A-B6AE-9F5CFB6E9E96}"/>
              </a:ext>
            </a:extLst>
          </p:cNvPr>
          <p:cNvSpPr>
            <a:spLocks noGrp="1"/>
          </p:cNvSpPr>
          <p:nvPr>
            <p:ph idx="1"/>
          </p:nvPr>
        </p:nvSpPr>
        <p:spPr/>
        <p:txBody>
          <a:bodyPr>
            <a:normAutofit/>
          </a:bodyPr>
          <a:lstStyle/>
          <a:p>
            <a:r>
              <a:rPr lang="en-US" dirty="0"/>
              <a:t>The master's degree </a:t>
            </a:r>
            <a:r>
              <a:rPr lang="en-US" dirty="0" err="1"/>
              <a:t>programme</a:t>
            </a:r>
            <a:r>
              <a:rPr lang="en-US" dirty="0"/>
              <a:t> comprises the second higher professional education stage. </a:t>
            </a:r>
          </a:p>
          <a:p>
            <a:pPr lvl="1"/>
            <a:r>
              <a:rPr lang="en-US" dirty="0"/>
              <a:t>Admission: generally a bachelor's degree. </a:t>
            </a:r>
          </a:p>
          <a:p>
            <a:pPr lvl="1"/>
            <a:r>
              <a:rPr lang="en-US" dirty="0"/>
              <a:t>Duration: generally 1 year (60 ECTS), although several </a:t>
            </a:r>
            <a:r>
              <a:rPr lang="en-US" dirty="0" err="1"/>
              <a:t>specialisations</a:t>
            </a:r>
            <a:r>
              <a:rPr lang="en-US" dirty="0"/>
              <a:t> - such as music </a:t>
            </a:r>
            <a:r>
              <a:rPr lang="en-US" dirty="0" err="1"/>
              <a:t>programmes</a:t>
            </a:r>
            <a:r>
              <a:rPr lang="en-US" dirty="0"/>
              <a:t> - have a duration of 2 years (120 ECTS). </a:t>
            </a:r>
          </a:p>
          <a:p>
            <a:pPr lvl="1"/>
            <a:r>
              <a:rPr lang="en-US" dirty="0"/>
              <a:t>Content: students acquire more in-depth knowledge of a specific profession; this culminates in a thesis or final project, with an emphasis on applied research</a:t>
            </a:r>
            <a:r>
              <a:rPr lang="en-US" i="1" dirty="0"/>
              <a:t>. </a:t>
            </a:r>
            <a:endParaRPr lang="en-US" dirty="0"/>
          </a:p>
          <a:p>
            <a:r>
              <a:rPr lang="en-US" dirty="0"/>
              <a:t>Diploma: generally a </a:t>
            </a:r>
            <a:r>
              <a:rPr lang="en-US" i="1" dirty="0"/>
              <a:t>Master of Arts </a:t>
            </a:r>
            <a:r>
              <a:rPr lang="en-US" dirty="0"/>
              <a:t>or </a:t>
            </a:r>
            <a:r>
              <a:rPr lang="en-US" i="1" dirty="0"/>
              <a:t>Master of Science </a:t>
            </a:r>
            <a:r>
              <a:rPr lang="en-US" dirty="0"/>
              <a:t>(MA/MSc) degree, although </a:t>
            </a:r>
            <a:r>
              <a:rPr lang="en-US" dirty="0" err="1"/>
              <a:t>programmes</a:t>
            </a:r>
            <a:r>
              <a:rPr lang="en-US" dirty="0"/>
              <a:t> in the fields of law, business administration, social work, music and education lead to an LLM/MBA/MSW/MM or MEd degree. </a:t>
            </a:r>
          </a:p>
          <a:p>
            <a:endParaRPr lang="nl-NL" dirty="0"/>
          </a:p>
        </p:txBody>
      </p:sp>
    </p:spTree>
    <p:extLst>
      <p:ext uri="{BB962C8B-B14F-4D97-AF65-F5344CB8AC3E}">
        <p14:creationId xmlns:p14="http://schemas.microsoft.com/office/powerpoint/2010/main" val="1789339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496A-4D0B-4478-8634-408927393763}"/>
              </a:ext>
            </a:extLst>
          </p:cNvPr>
          <p:cNvSpPr>
            <a:spLocks noGrp="1"/>
          </p:cNvSpPr>
          <p:nvPr>
            <p:ph type="title"/>
          </p:nvPr>
        </p:nvSpPr>
        <p:spPr/>
        <p:txBody>
          <a:bodyPr/>
          <a:lstStyle/>
          <a:p>
            <a:r>
              <a:rPr lang="nl-NL" b="1" dirty="0"/>
              <a:t>Some more information:</a:t>
            </a:r>
            <a:endParaRPr lang="nl-NL" dirty="0"/>
          </a:p>
        </p:txBody>
      </p:sp>
      <p:sp>
        <p:nvSpPr>
          <p:cNvPr id="3" name="Text Placeholder 2">
            <a:extLst>
              <a:ext uri="{FF2B5EF4-FFF2-40B4-BE49-F238E27FC236}">
                <a16:creationId xmlns:a16="http://schemas.microsoft.com/office/drawing/2014/main" id="{20FB9691-A8CA-4DBC-8E23-260D4FF3F5BB}"/>
              </a:ext>
            </a:extLst>
          </p:cNvPr>
          <p:cNvSpPr>
            <a:spLocks noGrp="1"/>
          </p:cNvSpPr>
          <p:nvPr>
            <p:ph type="body" idx="1"/>
          </p:nvPr>
        </p:nvSpPr>
        <p:spPr/>
        <p:txBody>
          <a:bodyPr>
            <a:normAutofit fontScale="70000" lnSpcReduction="20000"/>
          </a:bodyPr>
          <a:lstStyle/>
          <a:p>
            <a:r>
              <a:rPr lang="nl-NL" b="1" dirty="0" err="1"/>
              <a:t>Qualification</a:t>
            </a:r>
            <a:r>
              <a:rPr lang="nl-NL" b="1" dirty="0"/>
              <a:t> </a:t>
            </a:r>
            <a:r>
              <a:rPr lang="nl-NL" b="1" dirty="0" err="1"/>
              <a:t>frameworks</a:t>
            </a:r>
            <a:r>
              <a:rPr lang="nl-NL" b="1" dirty="0"/>
              <a:t> EQF and NLQF</a:t>
            </a:r>
          </a:p>
          <a:p>
            <a:r>
              <a:rPr lang="en-US" b="1" dirty="0"/>
              <a:t>Grading system</a:t>
            </a:r>
          </a:p>
          <a:p>
            <a:r>
              <a:rPr lang="en-US" b="1" dirty="0"/>
              <a:t>Special schools</a:t>
            </a:r>
            <a:endParaRPr lang="nl-NL" b="1" dirty="0"/>
          </a:p>
        </p:txBody>
      </p:sp>
    </p:spTree>
    <p:extLst>
      <p:ext uri="{BB962C8B-B14F-4D97-AF65-F5344CB8AC3E}">
        <p14:creationId xmlns:p14="http://schemas.microsoft.com/office/powerpoint/2010/main" val="1110046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FF22E-1D03-481F-A008-A2B6174523B6}"/>
              </a:ext>
            </a:extLst>
          </p:cNvPr>
          <p:cNvSpPr>
            <a:spLocks noGrp="1"/>
          </p:cNvSpPr>
          <p:nvPr>
            <p:ph type="title"/>
          </p:nvPr>
        </p:nvSpPr>
        <p:spPr/>
        <p:txBody>
          <a:bodyPr/>
          <a:lstStyle/>
          <a:p>
            <a:r>
              <a:rPr lang="en-US" b="1" dirty="0"/>
              <a:t>Introduction:</a:t>
            </a:r>
            <a:endParaRPr lang="nl-NL" b="1" dirty="0"/>
          </a:p>
        </p:txBody>
      </p:sp>
      <p:sp>
        <p:nvSpPr>
          <p:cNvPr id="3" name="Content Placeholder 2">
            <a:extLst>
              <a:ext uri="{FF2B5EF4-FFF2-40B4-BE49-F238E27FC236}">
                <a16:creationId xmlns:a16="http://schemas.microsoft.com/office/drawing/2014/main" id="{2EBAEEF5-5669-4608-A9B3-2BE36FA31370}"/>
              </a:ext>
            </a:extLst>
          </p:cNvPr>
          <p:cNvSpPr>
            <a:spLocks noGrp="1"/>
          </p:cNvSpPr>
          <p:nvPr>
            <p:ph idx="1"/>
          </p:nvPr>
        </p:nvSpPr>
        <p:spPr>
          <a:xfrm>
            <a:off x="1325880" y="1825624"/>
            <a:ext cx="10515600" cy="4808855"/>
          </a:xfrm>
        </p:spPr>
        <p:txBody>
          <a:bodyPr>
            <a:normAutofit/>
          </a:bodyPr>
          <a:lstStyle/>
          <a:p>
            <a:r>
              <a:rPr lang="en-US" dirty="0"/>
              <a:t>The Dutch education system is made up of primary education, secondary education and higher education. </a:t>
            </a:r>
          </a:p>
          <a:p>
            <a:r>
              <a:rPr lang="en-US" dirty="0"/>
              <a:t>Higher education is based around a binary system, which distinguishes between:</a:t>
            </a:r>
          </a:p>
          <a:p>
            <a:pPr lvl="1"/>
            <a:r>
              <a:rPr lang="en-US" dirty="0"/>
              <a:t>research-oriented higher education (WO)</a:t>
            </a:r>
          </a:p>
          <a:p>
            <a:pPr lvl="1"/>
            <a:r>
              <a:rPr lang="en-US" dirty="0"/>
              <a:t>higher professional education (HBO). </a:t>
            </a:r>
          </a:p>
          <a:p>
            <a:r>
              <a:rPr lang="nl-NL" dirty="0"/>
              <a:t>Some </a:t>
            </a:r>
            <a:r>
              <a:rPr lang="nl-NL" dirty="0" err="1"/>
              <a:t>general</a:t>
            </a:r>
            <a:r>
              <a:rPr lang="nl-NL" dirty="0"/>
              <a:t> </a:t>
            </a:r>
            <a:r>
              <a:rPr lang="nl-NL" dirty="0" err="1"/>
              <a:t>characteristics</a:t>
            </a:r>
            <a:r>
              <a:rPr lang="nl-NL" dirty="0"/>
              <a:t> are: </a:t>
            </a:r>
          </a:p>
          <a:p>
            <a:pPr lvl="1"/>
            <a:r>
              <a:rPr lang="en-US" dirty="0"/>
              <a:t>Compulsory education: age 5 to 18 (or having a diploma). </a:t>
            </a:r>
            <a:br>
              <a:rPr lang="en-US" dirty="0"/>
            </a:br>
            <a:r>
              <a:rPr lang="en-US" dirty="0"/>
              <a:t>In practice most children start at 4.</a:t>
            </a:r>
          </a:p>
          <a:p>
            <a:pPr lvl="1"/>
            <a:r>
              <a:rPr lang="en-US" dirty="0"/>
              <a:t>Language of instruction: Dutch, although English is increasingly common (at all levels). At international schools is still about 50% of lessons in Dutch, unless a few really international schools.</a:t>
            </a:r>
          </a:p>
          <a:p>
            <a:pPr lvl="1"/>
            <a:r>
              <a:rPr lang="en-US" dirty="0"/>
              <a:t>Duration of school year: August to July (varies depending on the region).</a:t>
            </a:r>
          </a:p>
          <a:p>
            <a:pPr lvl="1"/>
            <a:r>
              <a:rPr lang="en-US" dirty="0"/>
              <a:t>Duration of academic year: 1 September to 31 August.</a:t>
            </a:r>
          </a:p>
          <a:p>
            <a:endParaRPr lang="nl-NL" dirty="0"/>
          </a:p>
        </p:txBody>
      </p:sp>
    </p:spTree>
    <p:extLst>
      <p:ext uri="{BB962C8B-B14F-4D97-AF65-F5344CB8AC3E}">
        <p14:creationId xmlns:p14="http://schemas.microsoft.com/office/powerpoint/2010/main" val="3633902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5D8E-326B-4832-8B01-64AE8D85704C}"/>
              </a:ext>
            </a:extLst>
          </p:cNvPr>
          <p:cNvSpPr>
            <a:spLocks noGrp="1"/>
          </p:cNvSpPr>
          <p:nvPr>
            <p:ph type="title"/>
          </p:nvPr>
        </p:nvSpPr>
        <p:spPr/>
        <p:txBody>
          <a:bodyPr/>
          <a:lstStyle/>
          <a:p>
            <a:r>
              <a:rPr lang="nl-NL" b="1" dirty="0" err="1"/>
              <a:t>Qualification</a:t>
            </a:r>
            <a:r>
              <a:rPr lang="nl-NL" b="1" dirty="0"/>
              <a:t> </a:t>
            </a:r>
            <a:r>
              <a:rPr lang="nl-NL" b="1" dirty="0" err="1"/>
              <a:t>frameworks</a:t>
            </a:r>
            <a:r>
              <a:rPr lang="nl-NL" b="1" dirty="0"/>
              <a:t> </a:t>
            </a:r>
            <a:endParaRPr lang="nl-NL" dirty="0"/>
          </a:p>
        </p:txBody>
      </p:sp>
      <p:sp>
        <p:nvSpPr>
          <p:cNvPr id="3" name="Content Placeholder 2">
            <a:extLst>
              <a:ext uri="{FF2B5EF4-FFF2-40B4-BE49-F238E27FC236}">
                <a16:creationId xmlns:a16="http://schemas.microsoft.com/office/drawing/2014/main" id="{FAF2FC46-4ABB-4DA5-9A68-5CB5993A6039}"/>
              </a:ext>
            </a:extLst>
          </p:cNvPr>
          <p:cNvSpPr>
            <a:spLocks noGrp="1"/>
          </p:cNvSpPr>
          <p:nvPr>
            <p:ph idx="1"/>
          </p:nvPr>
        </p:nvSpPr>
        <p:spPr>
          <a:xfrm>
            <a:off x="2592924" y="1825625"/>
            <a:ext cx="8760875" cy="4667250"/>
          </a:xfrm>
        </p:spPr>
        <p:txBody>
          <a:bodyPr>
            <a:normAutofit/>
          </a:bodyPr>
          <a:lstStyle/>
          <a:p>
            <a:r>
              <a:rPr lang="en-US" dirty="0"/>
              <a:t>Qualification frameworks offer an overview of the various diplomas and degrees available within the higher education system. They describe the learning outcomes (knowledge and skills) for each of these qualifications. This facilitates the qualification accreditation process, allowing students and job seekers to transition more rapidly to suitable study </a:t>
            </a:r>
            <a:r>
              <a:rPr lang="en-US" dirty="0" err="1"/>
              <a:t>programmes</a:t>
            </a:r>
            <a:r>
              <a:rPr lang="en-US" dirty="0"/>
              <a:t> and jobs. </a:t>
            </a:r>
          </a:p>
          <a:p>
            <a:r>
              <a:rPr lang="en-US" dirty="0"/>
              <a:t>The Netherlands applies 2 qualification frameworks: </a:t>
            </a:r>
          </a:p>
          <a:p>
            <a:pPr marL="971550" lvl="1" indent="-514350">
              <a:buFont typeface="+mj-lt"/>
              <a:buAutoNum type="arabicPeriod"/>
            </a:pPr>
            <a:r>
              <a:rPr lang="en-US" dirty="0"/>
              <a:t>the Dutch Qualifications Framework (NLQF), describing educational qualifications at 8 levels; </a:t>
            </a:r>
          </a:p>
          <a:p>
            <a:pPr marL="971550" lvl="1" indent="-514350">
              <a:buFont typeface="+mj-lt"/>
              <a:buAutoNum type="arabicPeriod"/>
            </a:pPr>
            <a:r>
              <a:rPr lang="en-US" dirty="0"/>
              <a:t>the Dutch Higher Education Qualifications Framework, describing higher education in 3 stages.</a:t>
            </a:r>
          </a:p>
          <a:p>
            <a:endParaRPr lang="nl-NL" dirty="0"/>
          </a:p>
        </p:txBody>
      </p:sp>
    </p:spTree>
    <p:extLst>
      <p:ext uri="{BB962C8B-B14F-4D97-AF65-F5344CB8AC3E}">
        <p14:creationId xmlns:p14="http://schemas.microsoft.com/office/powerpoint/2010/main" val="1979217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6FA9C-9136-45D2-995D-1412002AB5EA}"/>
              </a:ext>
            </a:extLst>
          </p:cNvPr>
          <p:cNvSpPr>
            <a:spLocks noGrp="1"/>
          </p:cNvSpPr>
          <p:nvPr>
            <p:ph type="title"/>
          </p:nvPr>
        </p:nvSpPr>
        <p:spPr/>
        <p:txBody>
          <a:bodyPr/>
          <a:lstStyle/>
          <a:p>
            <a:r>
              <a:rPr lang="nl-NL" b="1" dirty="0"/>
              <a:t>Dutch </a:t>
            </a:r>
            <a:r>
              <a:rPr lang="nl-NL" b="1" dirty="0" err="1"/>
              <a:t>Qualifications</a:t>
            </a:r>
            <a:r>
              <a:rPr lang="nl-NL" b="1" dirty="0"/>
              <a:t> Framework (NLQF) </a:t>
            </a:r>
            <a:endParaRPr lang="nl-NL" dirty="0"/>
          </a:p>
        </p:txBody>
      </p:sp>
      <p:sp>
        <p:nvSpPr>
          <p:cNvPr id="3" name="Content Placeholder 2">
            <a:extLst>
              <a:ext uri="{FF2B5EF4-FFF2-40B4-BE49-F238E27FC236}">
                <a16:creationId xmlns:a16="http://schemas.microsoft.com/office/drawing/2014/main" id="{72A2270F-5662-4EFC-B691-0B6163E382C8}"/>
              </a:ext>
            </a:extLst>
          </p:cNvPr>
          <p:cNvSpPr>
            <a:spLocks noGrp="1"/>
          </p:cNvSpPr>
          <p:nvPr>
            <p:ph idx="1"/>
          </p:nvPr>
        </p:nvSpPr>
        <p:spPr/>
        <p:txBody>
          <a:bodyPr>
            <a:normAutofit/>
          </a:bodyPr>
          <a:lstStyle/>
          <a:p>
            <a:r>
              <a:rPr lang="en-US" dirty="0"/>
              <a:t>The NLQF is based on the overarching European Qualifications Framework (EQF). </a:t>
            </a:r>
          </a:p>
          <a:p>
            <a:r>
              <a:rPr lang="en-US" dirty="0"/>
              <a:t>The overarching EQF specifies the specific knowledge, skills, degree of independence and responsibility associated with each of the 8 levels, rather than individual qualifications. </a:t>
            </a:r>
          </a:p>
          <a:p>
            <a:r>
              <a:rPr lang="en-US" dirty="0"/>
              <a:t>As a part of the effort to develop a national framework of qualifications (in the Netherlands: NLQF), each specific qualification is classified under 1 of 8 levels. </a:t>
            </a:r>
          </a:p>
          <a:p>
            <a:r>
              <a:rPr lang="en-US" dirty="0"/>
              <a:t>Students may attain these qualifications at regular secondary, higher, professional or adult education institutions, our outside of the regular education system. </a:t>
            </a:r>
            <a:endParaRPr lang="nl-NL" dirty="0"/>
          </a:p>
        </p:txBody>
      </p:sp>
    </p:spTree>
    <p:extLst>
      <p:ext uri="{BB962C8B-B14F-4D97-AF65-F5344CB8AC3E}">
        <p14:creationId xmlns:p14="http://schemas.microsoft.com/office/powerpoint/2010/main" val="1151823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5D1F-7533-493D-983B-53863563E994}"/>
              </a:ext>
            </a:extLst>
          </p:cNvPr>
          <p:cNvSpPr>
            <a:spLocks noGrp="1"/>
          </p:cNvSpPr>
          <p:nvPr>
            <p:ph type="title"/>
          </p:nvPr>
        </p:nvSpPr>
        <p:spPr>
          <a:xfrm>
            <a:off x="2235200" y="365125"/>
            <a:ext cx="9118600" cy="823595"/>
          </a:xfrm>
        </p:spPr>
        <p:txBody>
          <a:bodyPr/>
          <a:lstStyle/>
          <a:p>
            <a:r>
              <a:rPr lang="en-US" dirty="0"/>
              <a:t>Dutch Qualifications Framework (NLQF)</a:t>
            </a:r>
            <a:endParaRPr lang="nl-NL" dirty="0"/>
          </a:p>
        </p:txBody>
      </p:sp>
      <p:pic>
        <p:nvPicPr>
          <p:cNvPr id="4" name="Content Placeholder 3">
            <a:extLst>
              <a:ext uri="{FF2B5EF4-FFF2-40B4-BE49-F238E27FC236}">
                <a16:creationId xmlns:a16="http://schemas.microsoft.com/office/drawing/2014/main" id="{BEAF75B4-E325-4A83-8485-7529EC5B87CA}"/>
              </a:ext>
            </a:extLst>
          </p:cNvPr>
          <p:cNvPicPr>
            <a:picLocks noGrp="1" noChangeAspect="1"/>
          </p:cNvPicPr>
          <p:nvPr>
            <p:ph idx="1"/>
          </p:nvPr>
        </p:nvPicPr>
        <p:blipFill>
          <a:blip r:embed="rId2"/>
          <a:stretch>
            <a:fillRect/>
          </a:stretch>
        </p:blipFill>
        <p:spPr>
          <a:xfrm>
            <a:off x="485026" y="970598"/>
            <a:ext cx="11544414" cy="5844278"/>
          </a:xfrm>
          <a:prstGeom prst="rect">
            <a:avLst/>
          </a:prstGeom>
        </p:spPr>
      </p:pic>
    </p:spTree>
    <p:extLst>
      <p:ext uri="{BB962C8B-B14F-4D97-AF65-F5344CB8AC3E}">
        <p14:creationId xmlns:p14="http://schemas.microsoft.com/office/powerpoint/2010/main" val="2568147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3BBA6-A3ED-4D63-9EBF-60504725C177}"/>
              </a:ext>
            </a:extLst>
          </p:cNvPr>
          <p:cNvSpPr>
            <a:spLocks noGrp="1"/>
          </p:cNvSpPr>
          <p:nvPr>
            <p:ph type="title"/>
          </p:nvPr>
        </p:nvSpPr>
        <p:spPr/>
        <p:txBody>
          <a:bodyPr/>
          <a:lstStyle/>
          <a:p>
            <a:r>
              <a:rPr lang="en-US" dirty="0"/>
              <a:t>Grading system</a:t>
            </a:r>
            <a:endParaRPr lang="nl-NL" dirty="0"/>
          </a:p>
        </p:txBody>
      </p:sp>
      <p:sp>
        <p:nvSpPr>
          <p:cNvPr id="3" name="Content Placeholder 2">
            <a:extLst>
              <a:ext uri="{FF2B5EF4-FFF2-40B4-BE49-F238E27FC236}">
                <a16:creationId xmlns:a16="http://schemas.microsoft.com/office/drawing/2014/main" id="{E952EF66-4DBF-4E08-ADC9-98DC59752B98}"/>
              </a:ext>
            </a:extLst>
          </p:cNvPr>
          <p:cNvSpPr>
            <a:spLocks noGrp="1"/>
          </p:cNvSpPr>
          <p:nvPr>
            <p:ph idx="1"/>
          </p:nvPr>
        </p:nvSpPr>
        <p:spPr/>
        <p:txBody>
          <a:bodyPr/>
          <a:lstStyle/>
          <a:p>
            <a:r>
              <a:rPr lang="en-US" dirty="0"/>
              <a:t>In the Netherlands, the traditional grading scale is from 1 through to 10, where 1 is the lowest and 10 the highest grade. </a:t>
            </a:r>
          </a:p>
          <a:p>
            <a:r>
              <a:rPr lang="en-US" dirty="0"/>
              <a:t>The pass mark for a single subject is 6, but for school leaving examinations, where six or more subjects are examined, two 5s or one 4 may be condoned if compensated by high grades in other subjects (average minimal 6).</a:t>
            </a:r>
            <a:endParaRPr lang="nl-NL" dirty="0"/>
          </a:p>
        </p:txBody>
      </p:sp>
    </p:spTree>
    <p:extLst>
      <p:ext uri="{BB962C8B-B14F-4D97-AF65-F5344CB8AC3E}">
        <p14:creationId xmlns:p14="http://schemas.microsoft.com/office/powerpoint/2010/main" val="4039772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C15C6-5DF7-433B-856B-400236D4A010}"/>
              </a:ext>
            </a:extLst>
          </p:cNvPr>
          <p:cNvSpPr>
            <a:spLocks noGrp="1"/>
          </p:cNvSpPr>
          <p:nvPr>
            <p:ph type="title"/>
          </p:nvPr>
        </p:nvSpPr>
        <p:spPr/>
        <p:txBody>
          <a:bodyPr>
            <a:normAutofit fontScale="90000"/>
          </a:bodyPr>
          <a:lstStyle/>
          <a:p>
            <a:r>
              <a:rPr lang="nl-NL" dirty="0"/>
              <a:t>Distribution (in </a:t>
            </a:r>
            <a:r>
              <a:rPr lang="en-US" dirty="0"/>
              <a:t>percentages) of the grades awarded:</a:t>
            </a:r>
            <a:br>
              <a:rPr lang="en-US" sz="1800" dirty="0"/>
            </a:br>
            <a:r>
              <a:rPr lang="en-US" sz="1800" dirty="0"/>
              <a:t>Data from 2010 on examination results for the pre-university stream (VWO1)</a:t>
            </a:r>
            <a:endParaRPr lang="nl-NL" sz="1800" dirty="0"/>
          </a:p>
        </p:txBody>
      </p:sp>
      <p:sp>
        <p:nvSpPr>
          <p:cNvPr id="3" name="Content Placeholder 2">
            <a:extLst>
              <a:ext uri="{FF2B5EF4-FFF2-40B4-BE49-F238E27FC236}">
                <a16:creationId xmlns:a16="http://schemas.microsoft.com/office/drawing/2014/main" id="{A1AF0807-4808-46E9-9EA0-DEA493AA98A0}"/>
              </a:ext>
            </a:extLst>
          </p:cNvPr>
          <p:cNvSpPr>
            <a:spLocks noGrp="1"/>
          </p:cNvSpPr>
          <p:nvPr>
            <p:ph idx="1"/>
          </p:nvPr>
        </p:nvSpPr>
        <p:spPr/>
        <p:txBody>
          <a:bodyPr>
            <a:normAutofit fontScale="92500" lnSpcReduction="10000"/>
          </a:bodyPr>
          <a:lstStyle/>
          <a:p>
            <a:pPr marL="0" indent="0">
              <a:buNone/>
            </a:pPr>
            <a:r>
              <a:rPr lang="nl-NL" dirty="0"/>
              <a:t>10 = 0.1</a:t>
            </a:r>
          </a:p>
          <a:p>
            <a:pPr marL="0" indent="0">
              <a:buNone/>
            </a:pPr>
            <a:r>
              <a:rPr lang="nl-NL" dirty="0"/>
              <a:t>  9 = 2.4</a:t>
            </a:r>
          </a:p>
          <a:p>
            <a:pPr marL="0" indent="0">
              <a:buNone/>
            </a:pPr>
            <a:r>
              <a:rPr lang="nl-NL" dirty="0"/>
              <a:t>  8 = 12.5</a:t>
            </a:r>
          </a:p>
          <a:p>
            <a:pPr marL="0" indent="0">
              <a:buNone/>
            </a:pPr>
            <a:r>
              <a:rPr lang="nl-NL" b="1" dirty="0"/>
              <a:t>  7 = 34.3</a:t>
            </a:r>
          </a:p>
          <a:p>
            <a:pPr marL="0" indent="0">
              <a:buNone/>
            </a:pPr>
            <a:r>
              <a:rPr lang="nl-NL" b="1" dirty="0"/>
              <a:t>  6 = 38.5</a:t>
            </a:r>
          </a:p>
          <a:p>
            <a:pPr marL="0" indent="0">
              <a:buNone/>
            </a:pPr>
            <a:r>
              <a:rPr lang="nl-NL" dirty="0"/>
              <a:t>  5 = 10.7</a:t>
            </a:r>
          </a:p>
          <a:p>
            <a:pPr marL="0" indent="0">
              <a:buNone/>
            </a:pPr>
            <a:r>
              <a:rPr lang="nl-NL" dirty="0"/>
              <a:t>  4 = 1.4</a:t>
            </a:r>
          </a:p>
          <a:p>
            <a:pPr marL="0" indent="0">
              <a:buNone/>
            </a:pPr>
            <a:r>
              <a:rPr lang="nl-NL" dirty="0"/>
              <a:t>  3 = 0.08</a:t>
            </a:r>
          </a:p>
          <a:p>
            <a:pPr marL="0" indent="0">
              <a:buNone/>
            </a:pPr>
            <a:r>
              <a:rPr lang="nl-NL" dirty="0"/>
              <a:t>  2 = 0.01</a:t>
            </a:r>
          </a:p>
          <a:p>
            <a:pPr marL="0" indent="0">
              <a:buNone/>
            </a:pPr>
            <a:r>
              <a:rPr lang="nl-NL" dirty="0"/>
              <a:t>  1 = 0.0</a:t>
            </a:r>
          </a:p>
        </p:txBody>
      </p:sp>
    </p:spTree>
    <p:extLst>
      <p:ext uri="{BB962C8B-B14F-4D97-AF65-F5344CB8AC3E}">
        <p14:creationId xmlns:p14="http://schemas.microsoft.com/office/powerpoint/2010/main" val="2793478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E9C8-3C78-49E4-8B30-0C0898AF6C03}"/>
              </a:ext>
            </a:extLst>
          </p:cNvPr>
          <p:cNvSpPr>
            <a:spLocks noGrp="1"/>
          </p:cNvSpPr>
          <p:nvPr>
            <p:ph type="title"/>
          </p:nvPr>
        </p:nvSpPr>
        <p:spPr>
          <a:xfrm>
            <a:off x="838200" y="-173355"/>
            <a:ext cx="10515600" cy="1325563"/>
          </a:xfrm>
        </p:spPr>
        <p:txBody>
          <a:bodyPr/>
          <a:lstStyle/>
          <a:p>
            <a:r>
              <a:rPr lang="en-US" dirty="0"/>
              <a:t>Grading compared with UK &amp; US system:</a:t>
            </a:r>
            <a:endParaRPr lang="nl-NL" dirty="0"/>
          </a:p>
        </p:txBody>
      </p:sp>
      <p:graphicFrame>
        <p:nvGraphicFramePr>
          <p:cNvPr id="4" name="Content Placeholder 3">
            <a:extLst>
              <a:ext uri="{FF2B5EF4-FFF2-40B4-BE49-F238E27FC236}">
                <a16:creationId xmlns:a16="http://schemas.microsoft.com/office/drawing/2014/main" id="{7E6FA4E9-2530-4909-8751-924023609F54}"/>
              </a:ext>
            </a:extLst>
          </p:cNvPr>
          <p:cNvGraphicFramePr>
            <a:graphicFrameLocks noGrp="1"/>
          </p:cNvGraphicFramePr>
          <p:nvPr>
            <p:ph idx="1"/>
            <p:extLst>
              <p:ext uri="{D42A27DB-BD31-4B8C-83A1-F6EECF244321}">
                <p14:modId xmlns:p14="http://schemas.microsoft.com/office/powerpoint/2010/main" val="3902848896"/>
              </p:ext>
            </p:extLst>
          </p:nvPr>
        </p:nvGraphicFramePr>
        <p:xfrm>
          <a:off x="838200" y="782320"/>
          <a:ext cx="10515600" cy="59334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368323327"/>
                    </a:ext>
                  </a:extLst>
                </a:gridCol>
                <a:gridCol w="2199640">
                  <a:extLst>
                    <a:ext uri="{9D8B030D-6E8A-4147-A177-3AD203B41FA5}">
                      <a16:colId xmlns:a16="http://schemas.microsoft.com/office/drawing/2014/main" val="2166309909"/>
                    </a:ext>
                  </a:extLst>
                </a:gridCol>
                <a:gridCol w="2153920">
                  <a:extLst>
                    <a:ext uri="{9D8B030D-6E8A-4147-A177-3AD203B41FA5}">
                      <a16:colId xmlns:a16="http://schemas.microsoft.com/office/drawing/2014/main" val="3947757117"/>
                    </a:ext>
                  </a:extLst>
                </a:gridCol>
                <a:gridCol w="2656840">
                  <a:extLst>
                    <a:ext uri="{9D8B030D-6E8A-4147-A177-3AD203B41FA5}">
                      <a16:colId xmlns:a16="http://schemas.microsoft.com/office/drawing/2014/main" val="4120614216"/>
                    </a:ext>
                  </a:extLst>
                </a:gridCol>
              </a:tblGrid>
              <a:tr h="370840">
                <a:tc>
                  <a:txBody>
                    <a:bodyPr/>
                    <a:lstStyle/>
                    <a:p>
                      <a:pPr algn="ctr"/>
                      <a:r>
                        <a:rPr lang="en-US" dirty="0"/>
                        <a:t>NL</a:t>
                      </a:r>
                      <a:endParaRPr lang="nl-NL" dirty="0"/>
                    </a:p>
                  </a:txBody>
                  <a:tcPr/>
                </a:tc>
                <a:tc>
                  <a:txBody>
                    <a:bodyPr/>
                    <a:lstStyle/>
                    <a:p>
                      <a:pPr algn="ctr"/>
                      <a:r>
                        <a:rPr lang="en-US" dirty="0"/>
                        <a:t>NL</a:t>
                      </a:r>
                      <a:endParaRPr lang="nl-NL" dirty="0"/>
                    </a:p>
                  </a:txBody>
                  <a:tcPr/>
                </a:tc>
                <a:tc>
                  <a:txBody>
                    <a:bodyPr/>
                    <a:lstStyle/>
                    <a:p>
                      <a:pPr algn="ctr"/>
                      <a:r>
                        <a:rPr lang="en-US" dirty="0"/>
                        <a:t>UK</a:t>
                      </a:r>
                      <a:endParaRPr lang="nl-NL" dirty="0"/>
                    </a:p>
                  </a:txBody>
                  <a:tcPr/>
                </a:tc>
                <a:tc>
                  <a:txBody>
                    <a:bodyPr/>
                    <a:lstStyle/>
                    <a:p>
                      <a:pPr algn="ctr"/>
                      <a:r>
                        <a:rPr lang="en-US" dirty="0"/>
                        <a:t>US</a:t>
                      </a:r>
                      <a:endParaRPr lang="nl-NL" dirty="0"/>
                    </a:p>
                  </a:txBody>
                  <a:tcPr/>
                </a:tc>
                <a:extLst>
                  <a:ext uri="{0D108BD9-81ED-4DB2-BD59-A6C34878D82A}">
                    <a16:rowId xmlns:a16="http://schemas.microsoft.com/office/drawing/2014/main" val="2773856238"/>
                  </a:ext>
                </a:extLst>
              </a:tr>
              <a:tr h="370840">
                <a:tc>
                  <a:txBody>
                    <a:bodyPr/>
                    <a:lstStyle/>
                    <a:p>
                      <a:pPr algn="ctr"/>
                      <a:r>
                        <a:rPr lang="en-US" dirty="0"/>
                        <a:t>Excellent</a:t>
                      </a:r>
                      <a:endParaRPr lang="nl-NL" dirty="0"/>
                    </a:p>
                  </a:txBody>
                  <a:tcPr/>
                </a:tc>
                <a:tc>
                  <a:txBody>
                    <a:bodyPr/>
                    <a:lstStyle/>
                    <a:p>
                      <a:pPr algn="ctr"/>
                      <a:r>
                        <a:rPr lang="en-US" dirty="0"/>
                        <a:t>10</a:t>
                      </a:r>
                      <a:endParaRPr lang="nl-NL" dirty="0"/>
                    </a:p>
                  </a:txBody>
                  <a:tcPr/>
                </a:tc>
                <a:tc>
                  <a:txBody>
                    <a:bodyPr/>
                    <a:lstStyle/>
                    <a:p>
                      <a:pPr algn="ctr"/>
                      <a:r>
                        <a:rPr lang="en-US" dirty="0"/>
                        <a:t>A*</a:t>
                      </a:r>
                      <a:endParaRPr lang="nl-NL" dirty="0"/>
                    </a:p>
                  </a:txBody>
                  <a:tcPr/>
                </a:tc>
                <a:tc>
                  <a:txBody>
                    <a:bodyPr/>
                    <a:lstStyle/>
                    <a:p>
                      <a:pPr algn="ctr"/>
                      <a:r>
                        <a:rPr lang="en-US" dirty="0"/>
                        <a:t>A+</a:t>
                      </a:r>
                      <a:endParaRPr lang="nl-NL" dirty="0"/>
                    </a:p>
                  </a:txBody>
                  <a:tcPr/>
                </a:tc>
                <a:extLst>
                  <a:ext uri="{0D108BD9-81ED-4DB2-BD59-A6C34878D82A}">
                    <a16:rowId xmlns:a16="http://schemas.microsoft.com/office/drawing/2014/main" val="2274787425"/>
                  </a:ext>
                </a:extLst>
              </a:tr>
              <a:tr h="370840">
                <a:tc>
                  <a:txBody>
                    <a:bodyPr/>
                    <a:lstStyle/>
                    <a:p>
                      <a:pPr algn="ctr"/>
                      <a:endParaRPr lang="nl-NL" dirty="0"/>
                    </a:p>
                  </a:txBody>
                  <a:tcPr/>
                </a:tc>
                <a:tc>
                  <a:txBody>
                    <a:bodyPr/>
                    <a:lstStyle/>
                    <a:p>
                      <a:pPr algn="ctr"/>
                      <a:r>
                        <a:rPr lang="en-US" dirty="0"/>
                        <a:t>9.5</a:t>
                      </a:r>
                      <a:endParaRPr lang="nl-NL" dirty="0"/>
                    </a:p>
                  </a:txBody>
                  <a:tcPr/>
                </a:tc>
                <a:tc>
                  <a:txBody>
                    <a:bodyPr/>
                    <a:lstStyle/>
                    <a:p>
                      <a:pPr algn="ctr"/>
                      <a:r>
                        <a:rPr lang="en-US" dirty="0"/>
                        <a:t>A*</a:t>
                      </a:r>
                      <a:endParaRPr lang="nl-NL" dirty="0"/>
                    </a:p>
                  </a:txBody>
                  <a:tcPr/>
                </a:tc>
                <a:tc>
                  <a:txBody>
                    <a:bodyPr/>
                    <a:lstStyle/>
                    <a:p>
                      <a:pPr algn="ctr"/>
                      <a:r>
                        <a:rPr lang="en-US" dirty="0"/>
                        <a:t>A+</a:t>
                      </a:r>
                      <a:endParaRPr lang="nl-NL" dirty="0"/>
                    </a:p>
                  </a:txBody>
                  <a:tcPr/>
                </a:tc>
                <a:extLst>
                  <a:ext uri="{0D108BD9-81ED-4DB2-BD59-A6C34878D82A}">
                    <a16:rowId xmlns:a16="http://schemas.microsoft.com/office/drawing/2014/main" val="3842541890"/>
                  </a:ext>
                </a:extLst>
              </a:tr>
              <a:tr h="370840">
                <a:tc>
                  <a:txBody>
                    <a:bodyPr/>
                    <a:lstStyle/>
                    <a:p>
                      <a:pPr algn="ctr"/>
                      <a:r>
                        <a:rPr lang="en-US" dirty="0"/>
                        <a:t>Very good</a:t>
                      </a:r>
                      <a:endParaRPr lang="nl-NL" dirty="0"/>
                    </a:p>
                  </a:txBody>
                  <a:tcPr/>
                </a:tc>
                <a:tc>
                  <a:txBody>
                    <a:bodyPr/>
                    <a:lstStyle/>
                    <a:p>
                      <a:pPr algn="ctr"/>
                      <a:r>
                        <a:rPr lang="en-US" dirty="0"/>
                        <a:t>9</a:t>
                      </a:r>
                      <a:endParaRPr lang="nl-NL" dirty="0"/>
                    </a:p>
                  </a:txBody>
                  <a:tcPr/>
                </a:tc>
                <a:tc>
                  <a:txBody>
                    <a:bodyPr/>
                    <a:lstStyle/>
                    <a:p>
                      <a:pPr algn="ctr"/>
                      <a:r>
                        <a:rPr lang="en-US" dirty="0"/>
                        <a:t>A*</a:t>
                      </a:r>
                      <a:endParaRPr lang="nl-NL" dirty="0"/>
                    </a:p>
                  </a:txBody>
                  <a:tcPr/>
                </a:tc>
                <a:tc>
                  <a:txBody>
                    <a:bodyPr/>
                    <a:lstStyle/>
                    <a:p>
                      <a:pPr algn="ctr"/>
                      <a:r>
                        <a:rPr lang="en-US" dirty="0"/>
                        <a:t>A+</a:t>
                      </a:r>
                      <a:endParaRPr lang="nl-NL" dirty="0"/>
                    </a:p>
                  </a:txBody>
                  <a:tcPr/>
                </a:tc>
                <a:extLst>
                  <a:ext uri="{0D108BD9-81ED-4DB2-BD59-A6C34878D82A}">
                    <a16:rowId xmlns:a16="http://schemas.microsoft.com/office/drawing/2014/main" val="2184397129"/>
                  </a:ext>
                </a:extLst>
              </a:tr>
              <a:tr h="370840">
                <a:tc>
                  <a:txBody>
                    <a:bodyPr/>
                    <a:lstStyle/>
                    <a:p>
                      <a:pPr algn="ctr"/>
                      <a:endParaRPr lang="nl-NL" dirty="0"/>
                    </a:p>
                  </a:txBody>
                  <a:tcPr/>
                </a:tc>
                <a:tc>
                  <a:txBody>
                    <a:bodyPr/>
                    <a:lstStyle/>
                    <a:p>
                      <a:pPr algn="ctr"/>
                      <a:r>
                        <a:rPr lang="en-US" dirty="0"/>
                        <a:t>8.5</a:t>
                      </a:r>
                      <a:endParaRPr lang="nl-NL" dirty="0"/>
                    </a:p>
                  </a:txBody>
                  <a:tcPr/>
                </a:tc>
                <a:tc>
                  <a:txBody>
                    <a:bodyPr/>
                    <a:lstStyle/>
                    <a:p>
                      <a:pPr algn="ctr"/>
                      <a:r>
                        <a:rPr lang="en-US" dirty="0"/>
                        <a:t>A*</a:t>
                      </a:r>
                      <a:endParaRPr lang="nl-NL" dirty="0"/>
                    </a:p>
                  </a:txBody>
                  <a:tcPr/>
                </a:tc>
                <a:tc>
                  <a:txBody>
                    <a:bodyPr/>
                    <a:lstStyle/>
                    <a:p>
                      <a:pPr algn="ctr"/>
                      <a:r>
                        <a:rPr lang="en-US" dirty="0"/>
                        <a:t>A+</a:t>
                      </a:r>
                      <a:endParaRPr lang="nl-NL" dirty="0"/>
                    </a:p>
                  </a:txBody>
                  <a:tcPr/>
                </a:tc>
                <a:extLst>
                  <a:ext uri="{0D108BD9-81ED-4DB2-BD59-A6C34878D82A}">
                    <a16:rowId xmlns:a16="http://schemas.microsoft.com/office/drawing/2014/main" val="1481193100"/>
                  </a:ext>
                </a:extLst>
              </a:tr>
              <a:tr h="370840">
                <a:tc>
                  <a:txBody>
                    <a:bodyPr/>
                    <a:lstStyle/>
                    <a:p>
                      <a:pPr algn="ctr"/>
                      <a:r>
                        <a:rPr lang="en-US" dirty="0"/>
                        <a:t>Good</a:t>
                      </a:r>
                      <a:endParaRPr lang="nl-NL" dirty="0"/>
                    </a:p>
                  </a:txBody>
                  <a:tcPr/>
                </a:tc>
                <a:tc>
                  <a:txBody>
                    <a:bodyPr/>
                    <a:lstStyle/>
                    <a:p>
                      <a:pPr algn="ctr"/>
                      <a:r>
                        <a:rPr lang="en-US" dirty="0"/>
                        <a:t>8</a:t>
                      </a:r>
                      <a:endParaRPr lang="nl-NL" dirty="0"/>
                    </a:p>
                  </a:txBody>
                  <a:tcPr/>
                </a:tc>
                <a:tc>
                  <a:txBody>
                    <a:bodyPr/>
                    <a:lstStyle/>
                    <a:p>
                      <a:pPr algn="ctr"/>
                      <a:r>
                        <a:rPr lang="en-US" dirty="0"/>
                        <a:t>A</a:t>
                      </a:r>
                      <a:endParaRPr lang="nl-NL" dirty="0"/>
                    </a:p>
                  </a:txBody>
                  <a:tcPr/>
                </a:tc>
                <a:tc>
                  <a:txBody>
                    <a:bodyPr/>
                    <a:lstStyle/>
                    <a:p>
                      <a:pPr algn="ctr"/>
                      <a:r>
                        <a:rPr lang="en-US" dirty="0"/>
                        <a:t>A</a:t>
                      </a:r>
                      <a:endParaRPr lang="nl-NL" dirty="0"/>
                    </a:p>
                  </a:txBody>
                  <a:tcPr/>
                </a:tc>
                <a:extLst>
                  <a:ext uri="{0D108BD9-81ED-4DB2-BD59-A6C34878D82A}">
                    <a16:rowId xmlns:a16="http://schemas.microsoft.com/office/drawing/2014/main" val="1954446367"/>
                  </a:ext>
                </a:extLst>
              </a:tr>
              <a:tr h="370840">
                <a:tc>
                  <a:txBody>
                    <a:bodyPr/>
                    <a:lstStyle/>
                    <a:p>
                      <a:pPr algn="ctr"/>
                      <a:endParaRPr lang="nl-NL" dirty="0"/>
                    </a:p>
                  </a:txBody>
                  <a:tcPr/>
                </a:tc>
                <a:tc>
                  <a:txBody>
                    <a:bodyPr/>
                    <a:lstStyle/>
                    <a:p>
                      <a:pPr algn="ctr"/>
                      <a:r>
                        <a:rPr lang="en-US" dirty="0"/>
                        <a:t>7.5</a:t>
                      </a:r>
                      <a:endParaRPr lang="nl-NL" dirty="0"/>
                    </a:p>
                  </a:txBody>
                  <a:tcPr/>
                </a:tc>
                <a:tc>
                  <a:txBody>
                    <a:bodyPr/>
                    <a:lstStyle/>
                    <a:p>
                      <a:pPr algn="ctr"/>
                      <a:r>
                        <a:rPr lang="en-US" dirty="0"/>
                        <a:t>A-</a:t>
                      </a:r>
                      <a:endParaRPr lang="nl-NL" dirty="0"/>
                    </a:p>
                  </a:txBody>
                  <a:tcPr/>
                </a:tc>
                <a:tc>
                  <a:txBody>
                    <a:bodyPr/>
                    <a:lstStyle/>
                    <a:p>
                      <a:pPr algn="ctr"/>
                      <a:r>
                        <a:rPr lang="en-US" dirty="0"/>
                        <a:t>A</a:t>
                      </a:r>
                      <a:endParaRPr lang="nl-NL" dirty="0"/>
                    </a:p>
                  </a:txBody>
                  <a:tcPr/>
                </a:tc>
                <a:extLst>
                  <a:ext uri="{0D108BD9-81ED-4DB2-BD59-A6C34878D82A}">
                    <a16:rowId xmlns:a16="http://schemas.microsoft.com/office/drawing/2014/main" val="3056569564"/>
                  </a:ext>
                </a:extLst>
              </a:tr>
              <a:tr h="370840">
                <a:tc>
                  <a:txBody>
                    <a:bodyPr/>
                    <a:lstStyle/>
                    <a:p>
                      <a:pPr algn="ctr"/>
                      <a:r>
                        <a:rPr lang="en-US" dirty="0"/>
                        <a:t>Very satisfactory </a:t>
                      </a:r>
                      <a:endParaRPr lang="nl-NL" dirty="0"/>
                    </a:p>
                  </a:txBody>
                  <a:tcPr/>
                </a:tc>
                <a:tc>
                  <a:txBody>
                    <a:bodyPr/>
                    <a:lstStyle/>
                    <a:p>
                      <a:pPr algn="ctr"/>
                      <a:r>
                        <a:rPr lang="en-US" dirty="0"/>
                        <a:t>7</a:t>
                      </a:r>
                      <a:endParaRPr lang="nl-NL" dirty="0"/>
                    </a:p>
                  </a:txBody>
                  <a:tcPr/>
                </a:tc>
                <a:tc>
                  <a:txBody>
                    <a:bodyPr/>
                    <a:lstStyle/>
                    <a:p>
                      <a:pPr algn="ctr"/>
                      <a:r>
                        <a:rPr lang="en-US" dirty="0"/>
                        <a:t>B</a:t>
                      </a:r>
                      <a:endParaRPr lang="nl-NL" dirty="0"/>
                    </a:p>
                  </a:txBody>
                  <a:tcPr/>
                </a:tc>
                <a:tc>
                  <a:txBody>
                    <a:bodyPr/>
                    <a:lstStyle/>
                    <a:p>
                      <a:pPr algn="ctr"/>
                      <a:r>
                        <a:rPr lang="en-US" dirty="0"/>
                        <a:t>B+</a:t>
                      </a:r>
                      <a:endParaRPr lang="nl-NL" dirty="0"/>
                    </a:p>
                  </a:txBody>
                  <a:tcPr/>
                </a:tc>
                <a:extLst>
                  <a:ext uri="{0D108BD9-81ED-4DB2-BD59-A6C34878D82A}">
                    <a16:rowId xmlns:a16="http://schemas.microsoft.com/office/drawing/2014/main" val="1736565745"/>
                  </a:ext>
                </a:extLst>
              </a:tr>
              <a:tr h="370840">
                <a:tc>
                  <a:txBody>
                    <a:bodyPr/>
                    <a:lstStyle/>
                    <a:p>
                      <a:pPr algn="ctr"/>
                      <a:endParaRPr lang="nl-NL" dirty="0"/>
                    </a:p>
                  </a:txBody>
                  <a:tcPr/>
                </a:tc>
                <a:tc>
                  <a:txBody>
                    <a:bodyPr/>
                    <a:lstStyle/>
                    <a:p>
                      <a:pPr algn="ctr"/>
                      <a:r>
                        <a:rPr lang="en-US" dirty="0"/>
                        <a:t>6.5</a:t>
                      </a:r>
                      <a:endParaRPr lang="nl-NL" dirty="0"/>
                    </a:p>
                  </a:txBody>
                  <a:tcPr/>
                </a:tc>
                <a:tc>
                  <a:txBody>
                    <a:bodyPr/>
                    <a:lstStyle/>
                    <a:p>
                      <a:pPr algn="ctr"/>
                      <a:r>
                        <a:rPr lang="en-US" dirty="0"/>
                        <a:t>C</a:t>
                      </a:r>
                      <a:endParaRPr lang="nl-NL" dirty="0"/>
                    </a:p>
                  </a:txBody>
                  <a:tcPr/>
                </a:tc>
                <a:tc>
                  <a:txBody>
                    <a:bodyPr/>
                    <a:lstStyle/>
                    <a:p>
                      <a:pPr algn="ctr"/>
                      <a:r>
                        <a:rPr lang="en-US" dirty="0"/>
                        <a:t>B</a:t>
                      </a:r>
                      <a:endParaRPr lang="nl-NL" dirty="0"/>
                    </a:p>
                  </a:txBody>
                  <a:tcPr/>
                </a:tc>
                <a:extLst>
                  <a:ext uri="{0D108BD9-81ED-4DB2-BD59-A6C34878D82A}">
                    <a16:rowId xmlns:a16="http://schemas.microsoft.com/office/drawing/2014/main" val="1381357316"/>
                  </a:ext>
                </a:extLst>
              </a:tr>
              <a:tr h="370840">
                <a:tc>
                  <a:txBody>
                    <a:bodyPr/>
                    <a:lstStyle/>
                    <a:p>
                      <a:pPr algn="ctr"/>
                      <a:r>
                        <a:rPr lang="en-US" dirty="0"/>
                        <a:t>Satisfactory </a:t>
                      </a:r>
                      <a:endParaRPr lang="nl-NL" dirty="0"/>
                    </a:p>
                  </a:txBody>
                  <a:tcPr/>
                </a:tc>
                <a:tc>
                  <a:txBody>
                    <a:bodyPr/>
                    <a:lstStyle/>
                    <a:p>
                      <a:pPr algn="ctr"/>
                      <a:r>
                        <a:rPr lang="en-US" dirty="0"/>
                        <a:t>6</a:t>
                      </a:r>
                      <a:endParaRPr lang="nl-NL" dirty="0"/>
                    </a:p>
                  </a:txBody>
                  <a:tcPr/>
                </a:tc>
                <a:tc>
                  <a:txBody>
                    <a:bodyPr/>
                    <a:lstStyle/>
                    <a:p>
                      <a:pPr algn="ctr"/>
                      <a:r>
                        <a:rPr lang="en-US" dirty="0"/>
                        <a:t>D</a:t>
                      </a:r>
                      <a:endParaRPr lang="nl-NL" dirty="0"/>
                    </a:p>
                  </a:txBody>
                  <a:tcPr/>
                </a:tc>
                <a:tc>
                  <a:txBody>
                    <a:bodyPr/>
                    <a:lstStyle/>
                    <a:p>
                      <a:pPr algn="ctr"/>
                      <a:r>
                        <a:rPr lang="en-US" dirty="0"/>
                        <a:t>C</a:t>
                      </a:r>
                      <a:endParaRPr lang="nl-NL" dirty="0"/>
                    </a:p>
                  </a:txBody>
                  <a:tcPr/>
                </a:tc>
                <a:extLst>
                  <a:ext uri="{0D108BD9-81ED-4DB2-BD59-A6C34878D82A}">
                    <a16:rowId xmlns:a16="http://schemas.microsoft.com/office/drawing/2014/main" val="1988609974"/>
                  </a:ext>
                </a:extLst>
              </a:tr>
              <a:tr h="370840">
                <a:tc>
                  <a:txBody>
                    <a:bodyPr/>
                    <a:lstStyle/>
                    <a:p>
                      <a:pPr algn="ctr"/>
                      <a:endParaRPr lang="nl-NL" dirty="0"/>
                    </a:p>
                  </a:txBody>
                  <a:tcPr/>
                </a:tc>
                <a:tc>
                  <a:txBody>
                    <a:bodyPr/>
                    <a:lstStyle/>
                    <a:p>
                      <a:pPr algn="ctr"/>
                      <a:r>
                        <a:rPr lang="en-US" dirty="0"/>
                        <a:t>5.5</a:t>
                      </a:r>
                      <a:endParaRPr lang="nl-NL" dirty="0"/>
                    </a:p>
                  </a:txBody>
                  <a:tcPr/>
                </a:tc>
                <a:tc>
                  <a:txBody>
                    <a:bodyPr/>
                    <a:lstStyle/>
                    <a:p>
                      <a:pPr algn="ctr"/>
                      <a:r>
                        <a:rPr lang="en-US" dirty="0"/>
                        <a:t>E</a:t>
                      </a:r>
                      <a:endParaRPr lang="nl-NL" dirty="0"/>
                    </a:p>
                  </a:txBody>
                  <a:tcPr/>
                </a:tc>
                <a:tc>
                  <a:txBody>
                    <a:bodyPr/>
                    <a:lstStyle/>
                    <a:p>
                      <a:pPr algn="ctr"/>
                      <a:r>
                        <a:rPr lang="en-US" dirty="0"/>
                        <a:t>D</a:t>
                      </a:r>
                      <a:endParaRPr lang="nl-NL" dirty="0"/>
                    </a:p>
                  </a:txBody>
                  <a:tcPr/>
                </a:tc>
                <a:extLst>
                  <a:ext uri="{0D108BD9-81ED-4DB2-BD59-A6C34878D82A}">
                    <a16:rowId xmlns:a16="http://schemas.microsoft.com/office/drawing/2014/main" val="2436139541"/>
                  </a:ext>
                </a:extLst>
              </a:tr>
              <a:tr h="370840">
                <a:tc>
                  <a:txBody>
                    <a:bodyPr/>
                    <a:lstStyle/>
                    <a:p>
                      <a:pPr algn="ctr"/>
                      <a:r>
                        <a:rPr lang="en-US" dirty="0"/>
                        <a:t>Almost Satisfactory</a:t>
                      </a:r>
                      <a:endParaRPr lang="nl-NL" dirty="0"/>
                    </a:p>
                  </a:txBody>
                  <a:tcPr/>
                </a:tc>
                <a:tc>
                  <a:txBody>
                    <a:bodyPr/>
                    <a:lstStyle/>
                    <a:p>
                      <a:pPr algn="ctr"/>
                      <a:r>
                        <a:rPr lang="en-US" dirty="0"/>
                        <a:t>5</a:t>
                      </a:r>
                      <a:endParaRPr lang="nl-NL" dirty="0"/>
                    </a:p>
                  </a:txBody>
                  <a:tcPr/>
                </a:tc>
                <a:tc>
                  <a:txBody>
                    <a:bodyPr/>
                    <a:lstStyle/>
                    <a:p>
                      <a:pPr algn="ctr"/>
                      <a:r>
                        <a:rPr lang="en-US" dirty="0"/>
                        <a:t>F</a:t>
                      </a:r>
                      <a:endParaRPr lang="nl-NL" dirty="0"/>
                    </a:p>
                  </a:txBody>
                  <a:tcPr/>
                </a:tc>
                <a:tc>
                  <a:txBody>
                    <a:bodyPr/>
                    <a:lstStyle/>
                    <a:p>
                      <a:pPr algn="ctr"/>
                      <a:r>
                        <a:rPr lang="en-US" dirty="0"/>
                        <a:t>F</a:t>
                      </a:r>
                      <a:endParaRPr lang="nl-NL" dirty="0"/>
                    </a:p>
                  </a:txBody>
                  <a:tcPr/>
                </a:tc>
                <a:extLst>
                  <a:ext uri="{0D108BD9-81ED-4DB2-BD59-A6C34878D82A}">
                    <a16:rowId xmlns:a16="http://schemas.microsoft.com/office/drawing/2014/main" val="1833740860"/>
                  </a:ext>
                </a:extLst>
              </a:tr>
              <a:tr h="370840">
                <a:tc>
                  <a:txBody>
                    <a:bodyPr/>
                    <a:lstStyle/>
                    <a:p>
                      <a:pPr algn="ctr"/>
                      <a:r>
                        <a:rPr lang="en-US" dirty="0"/>
                        <a:t>Unsatisfactory</a:t>
                      </a:r>
                      <a:endParaRPr lang="nl-NL" dirty="0"/>
                    </a:p>
                  </a:txBody>
                  <a:tcPr/>
                </a:tc>
                <a:tc>
                  <a:txBody>
                    <a:bodyPr/>
                    <a:lstStyle/>
                    <a:p>
                      <a:pPr algn="ctr"/>
                      <a:r>
                        <a:rPr lang="en-US" dirty="0"/>
                        <a:t>4</a:t>
                      </a:r>
                      <a:endParaRPr lang="nl-NL" dirty="0"/>
                    </a:p>
                  </a:txBody>
                  <a:tcPr/>
                </a:tc>
                <a:tc>
                  <a:txBody>
                    <a:bodyPr/>
                    <a:lstStyle/>
                    <a:p>
                      <a:pPr algn="ctr"/>
                      <a:r>
                        <a:rPr lang="en-US" dirty="0"/>
                        <a:t>F</a:t>
                      </a:r>
                      <a:endParaRPr lang="nl-NL" dirty="0"/>
                    </a:p>
                  </a:txBody>
                  <a:tcPr/>
                </a:tc>
                <a:tc>
                  <a:txBody>
                    <a:bodyPr/>
                    <a:lstStyle/>
                    <a:p>
                      <a:pPr algn="ctr"/>
                      <a:r>
                        <a:rPr lang="en-US" dirty="0"/>
                        <a:t>F</a:t>
                      </a:r>
                      <a:endParaRPr lang="nl-NL" dirty="0"/>
                    </a:p>
                  </a:txBody>
                  <a:tcPr/>
                </a:tc>
                <a:extLst>
                  <a:ext uri="{0D108BD9-81ED-4DB2-BD59-A6C34878D82A}">
                    <a16:rowId xmlns:a16="http://schemas.microsoft.com/office/drawing/2014/main" val="2305812454"/>
                  </a:ext>
                </a:extLst>
              </a:tr>
              <a:tr h="370840">
                <a:tc>
                  <a:txBody>
                    <a:bodyPr/>
                    <a:lstStyle/>
                    <a:p>
                      <a:pPr algn="ctr"/>
                      <a:r>
                        <a:rPr lang="en-US" dirty="0"/>
                        <a:t>Very unsatisfactory</a:t>
                      </a:r>
                      <a:endParaRPr lang="nl-NL" dirty="0"/>
                    </a:p>
                  </a:txBody>
                  <a:tcPr/>
                </a:tc>
                <a:tc>
                  <a:txBody>
                    <a:bodyPr/>
                    <a:lstStyle/>
                    <a:p>
                      <a:pPr algn="ctr"/>
                      <a:r>
                        <a:rPr lang="en-US" dirty="0"/>
                        <a:t>3</a:t>
                      </a:r>
                      <a:endParaRPr lang="nl-NL" dirty="0"/>
                    </a:p>
                  </a:txBody>
                  <a:tcPr/>
                </a:tc>
                <a:tc>
                  <a:txBody>
                    <a:bodyPr/>
                    <a:lstStyle/>
                    <a:p>
                      <a:pPr algn="ctr"/>
                      <a:r>
                        <a:rPr lang="en-US" dirty="0"/>
                        <a:t>F</a:t>
                      </a:r>
                      <a:endParaRPr lang="nl-NL" dirty="0"/>
                    </a:p>
                  </a:txBody>
                  <a:tcPr/>
                </a:tc>
                <a:tc>
                  <a:txBody>
                    <a:bodyPr/>
                    <a:lstStyle/>
                    <a:p>
                      <a:pPr algn="ctr"/>
                      <a:r>
                        <a:rPr lang="en-US" dirty="0"/>
                        <a:t>F</a:t>
                      </a:r>
                      <a:endParaRPr lang="nl-NL" dirty="0"/>
                    </a:p>
                  </a:txBody>
                  <a:tcPr/>
                </a:tc>
                <a:extLst>
                  <a:ext uri="{0D108BD9-81ED-4DB2-BD59-A6C34878D82A}">
                    <a16:rowId xmlns:a16="http://schemas.microsoft.com/office/drawing/2014/main" val="2916777776"/>
                  </a:ext>
                </a:extLst>
              </a:tr>
              <a:tr h="370840">
                <a:tc>
                  <a:txBody>
                    <a:bodyPr/>
                    <a:lstStyle/>
                    <a:p>
                      <a:pPr algn="ctr"/>
                      <a:r>
                        <a:rPr lang="en-US" dirty="0"/>
                        <a:t>Poor</a:t>
                      </a:r>
                      <a:endParaRPr lang="nl-NL" dirty="0"/>
                    </a:p>
                  </a:txBody>
                  <a:tcPr/>
                </a:tc>
                <a:tc>
                  <a:txBody>
                    <a:bodyPr/>
                    <a:lstStyle/>
                    <a:p>
                      <a:pPr algn="ctr"/>
                      <a:r>
                        <a:rPr lang="en-US" dirty="0"/>
                        <a:t>2</a:t>
                      </a:r>
                      <a:endParaRPr lang="nl-NL" dirty="0"/>
                    </a:p>
                  </a:txBody>
                  <a:tcPr/>
                </a:tc>
                <a:tc>
                  <a:txBody>
                    <a:bodyPr/>
                    <a:lstStyle/>
                    <a:p>
                      <a:pPr algn="ctr"/>
                      <a:r>
                        <a:rPr lang="en-US" dirty="0"/>
                        <a:t>F</a:t>
                      </a:r>
                      <a:endParaRPr lang="nl-NL" dirty="0"/>
                    </a:p>
                  </a:txBody>
                  <a:tcPr/>
                </a:tc>
                <a:tc>
                  <a:txBody>
                    <a:bodyPr/>
                    <a:lstStyle/>
                    <a:p>
                      <a:pPr algn="ctr"/>
                      <a:r>
                        <a:rPr lang="en-US" dirty="0"/>
                        <a:t>F</a:t>
                      </a:r>
                      <a:endParaRPr lang="nl-NL" dirty="0"/>
                    </a:p>
                  </a:txBody>
                  <a:tcPr/>
                </a:tc>
                <a:extLst>
                  <a:ext uri="{0D108BD9-81ED-4DB2-BD59-A6C34878D82A}">
                    <a16:rowId xmlns:a16="http://schemas.microsoft.com/office/drawing/2014/main" val="3117850242"/>
                  </a:ext>
                </a:extLst>
              </a:tr>
              <a:tr h="370840">
                <a:tc>
                  <a:txBody>
                    <a:bodyPr/>
                    <a:lstStyle/>
                    <a:p>
                      <a:pPr algn="ctr"/>
                      <a:r>
                        <a:rPr lang="en-US" dirty="0"/>
                        <a:t>Very Poor</a:t>
                      </a:r>
                      <a:endParaRPr lang="nl-NL" dirty="0"/>
                    </a:p>
                  </a:txBody>
                  <a:tcPr/>
                </a:tc>
                <a:tc>
                  <a:txBody>
                    <a:bodyPr/>
                    <a:lstStyle/>
                    <a:p>
                      <a:pPr algn="ctr"/>
                      <a:r>
                        <a:rPr lang="en-US" dirty="0"/>
                        <a:t>1</a:t>
                      </a:r>
                      <a:endParaRPr lang="nl-NL" dirty="0"/>
                    </a:p>
                  </a:txBody>
                  <a:tcPr/>
                </a:tc>
                <a:tc>
                  <a:txBody>
                    <a:bodyPr/>
                    <a:lstStyle/>
                    <a:p>
                      <a:pPr algn="ctr"/>
                      <a:r>
                        <a:rPr lang="en-US" dirty="0"/>
                        <a:t>F</a:t>
                      </a:r>
                      <a:endParaRPr lang="nl-NL" dirty="0"/>
                    </a:p>
                  </a:txBody>
                  <a:tcPr/>
                </a:tc>
                <a:tc>
                  <a:txBody>
                    <a:bodyPr/>
                    <a:lstStyle/>
                    <a:p>
                      <a:pPr algn="ctr"/>
                      <a:r>
                        <a:rPr lang="en-US" dirty="0"/>
                        <a:t>F</a:t>
                      </a:r>
                      <a:endParaRPr lang="nl-NL" dirty="0"/>
                    </a:p>
                  </a:txBody>
                  <a:tcPr/>
                </a:tc>
                <a:extLst>
                  <a:ext uri="{0D108BD9-81ED-4DB2-BD59-A6C34878D82A}">
                    <a16:rowId xmlns:a16="http://schemas.microsoft.com/office/drawing/2014/main" val="4220433"/>
                  </a:ext>
                </a:extLst>
              </a:tr>
            </a:tbl>
          </a:graphicData>
        </a:graphic>
      </p:graphicFrame>
    </p:spTree>
    <p:extLst>
      <p:ext uri="{BB962C8B-B14F-4D97-AF65-F5344CB8AC3E}">
        <p14:creationId xmlns:p14="http://schemas.microsoft.com/office/powerpoint/2010/main" val="2976421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CD8A-B810-47C2-9615-5D3F371FC0F3}"/>
              </a:ext>
            </a:extLst>
          </p:cNvPr>
          <p:cNvSpPr>
            <a:spLocks noGrp="1"/>
          </p:cNvSpPr>
          <p:nvPr>
            <p:ph type="title"/>
          </p:nvPr>
        </p:nvSpPr>
        <p:spPr/>
        <p:txBody>
          <a:bodyPr/>
          <a:lstStyle/>
          <a:p>
            <a:r>
              <a:rPr lang="en-US" dirty="0"/>
              <a:t>Some Special schools  (1/3)</a:t>
            </a:r>
            <a:endParaRPr lang="nl-NL" dirty="0"/>
          </a:p>
        </p:txBody>
      </p:sp>
      <p:sp>
        <p:nvSpPr>
          <p:cNvPr id="3" name="Content Placeholder 2">
            <a:extLst>
              <a:ext uri="{FF2B5EF4-FFF2-40B4-BE49-F238E27FC236}">
                <a16:creationId xmlns:a16="http://schemas.microsoft.com/office/drawing/2014/main" id="{7AD66C99-AE18-49BF-AAB1-B1086D5EDC3E}"/>
              </a:ext>
            </a:extLst>
          </p:cNvPr>
          <p:cNvSpPr>
            <a:spLocks noGrp="1"/>
          </p:cNvSpPr>
          <p:nvPr>
            <p:ph idx="1"/>
          </p:nvPr>
        </p:nvSpPr>
        <p:spPr/>
        <p:txBody>
          <a:bodyPr>
            <a:normAutofit fontScale="92500" lnSpcReduction="10000"/>
          </a:bodyPr>
          <a:lstStyle/>
          <a:p>
            <a:r>
              <a:rPr lang="en-US" b="1" dirty="0"/>
              <a:t>Religious schools</a:t>
            </a:r>
          </a:p>
          <a:p>
            <a:pPr marL="0" indent="0">
              <a:buNone/>
            </a:pPr>
            <a:r>
              <a:rPr lang="en-US" dirty="0"/>
              <a:t>Religious schools in the Netherlands are founded on a specific faith such as Protestant Christian, Catholic, Ecumenical, Islamic or Jewish. </a:t>
            </a:r>
            <a:br>
              <a:rPr lang="en-US" dirty="0"/>
            </a:br>
            <a:r>
              <a:rPr lang="en-US" dirty="0"/>
              <a:t>Many of these schools are moderate in their religious perspectives, accepting children with a different religion or no religion at all.</a:t>
            </a:r>
          </a:p>
          <a:p>
            <a:r>
              <a:rPr lang="en-US" b="1" dirty="0"/>
              <a:t>Montessori schools</a:t>
            </a:r>
          </a:p>
          <a:p>
            <a:pPr marL="0" indent="0">
              <a:buNone/>
            </a:pPr>
            <a:r>
              <a:rPr lang="en-US" dirty="0"/>
              <a:t>Based on the philosophy of Italian educator Maria Montessori, this educational approach revolves around the principle: "help me to do it myself". The Montessori method supports children’s sense of curiosity and initiative, and encourages the development of their natural abilities, particularly through practical play.</a:t>
            </a:r>
          </a:p>
          <a:p>
            <a:pPr marL="0" indent="0">
              <a:buNone/>
            </a:pPr>
            <a:r>
              <a:rPr lang="en-US" dirty="0"/>
              <a:t>Montessori schools help students to develop at their own pace, learning via activities that involve exploration, manipulation, repetition, order, abstraction and communication.</a:t>
            </a:r>
          </a:p>
        </p:txBody>
      </p:sp>
    </p:spTree>
    <p:extLst>
      <p:ext uri="{BB962C8B-B14F-4D97-AF65-F5344CB8AC3E}">
        <p14:creationId xmlns:p14="http://schemas.microsoft.com/office/powerpoint/2010/main" val="2562231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CD8A-B810-47C2-9615-5D3F371FC0F3}"/>
              </a:ext>
            </a:extLst>
          </p:cNvPr>
          <p:cNvSpPr>
            <a:spLocks noGrp="1"/>
          </p:cNvSpPr>
          <p:nvPr>
            <p:ph type="title"/>
          </p:nvPr>
        </p:nvSpPr>
        <p:spPr/>
        <p:txBody>
          <a:bodyPr/>
          <a:lstStyle/>
          <a:p>
            <a:r>
              <a:rPr lang="en-US" dirty="0"/>
              <a:t>Some Special schools  (2/3)</a:t>
            </a:r>
            <a:endParaRPr lang="nl-NL" dirty="0"/>
          </a:p>
        </p:txBody>
      </p:sp>
      <p:sp>
        <p:nvSpPr>
          <p:cNvPr id="3" name="Content Placeholder 2">
            <a:extLst>
              <a:ext uri="{FF2B5EF4-FFF2-40B4-BE49-F238E27FC236}">
                <a16:creationId xmlns:a16="http://schemas.microsoft.com/office/drawing/2014/main" id="{7AD66C99-AE18-49BF-AAB1-B1086D5EDC3E}"/>
              </a:ext>
            </a:extLst>
          </p:cNvPr>
          <p:cNvSpPr>
            <a:spLocks noGrp="1"/>
          </p:cNvSpPr>
          <p:nvPr>
            <p:ph idx="1"/>
          </p:nvPr>
        </p:nvSpPr>
        <p:spPr/>
        <p:txBody>
          <a:bodyPr>
            <a:normAutofit fontScale="92500" lnSpcReduction="20000"/>
          </a:bodyPr>
          <a:lstStyle/>
          <a:p>
            <a:r>
              <a:rPr lang="en-US" b="1" i="1" dirty="0"/>
              <a:t>De </a:t>
            </a:r>
            <a:r>
              <a:rPr lang="en-US" b="1" i="1" dirty="0" err="1"/>
              <a:t>vrijeschool</a:t>
            </a:r>
            <a:r>
              <a:rPr lang="en-US" b="1" dirty="0"/>
              <a:t> (Steiner)</a:t>
            </a:r>
          </a:p>
          <a:p>
            <a:pPr marL="0" indent="0">
              <a:buNone/>
            </a:pPr>
            <a:r>
              <a:rPr lang="en-US" dirty="0"/>
              <a:t>Founded by Austrian social reformer Rudolf Steiner, and known in other countries as Steiner or Waldorf education, the </a:t>
            </a:r>
            <a:r>
              <a:rPr lang="en-US" i="1" dirty="0" err="1"/>
              <a:t>vrijeschool</a:t>
            </a:r>
            <a:r>
              <a:rPr lang="en-US" dirty="0"/>
              <a:t> (free school) is a holistic educational approach that supports personal development on an intellectual, practical, artistic and social level.</a:t>
            </a:r>
          </a:p>
          <a:p>
            <a:pPr marL="0" indent="0">
              <a:buNone/>
            </a:pPr>
            <a:r>
              <a:rPr lang="en-US" dirty="0"/>
              <a:t>The </a:t>
            </a:r>
            <a:r>
              <a:rPr lang="en-US" i="1" dirty="0" err="1"/>
              <a:t>vrijeschool</a:t>
            </a:r>
            <a:r>
              <a:rPr lang="en-US" dirty="0"/>
              <a:t> </a:t>
            </a:r>
            <a:r>
              <a:rPr lang="en-US" dirty="0" err="1"/>
              <a:t>emphasises</a:t>
            </a:r>
            <a:r>
              <a:rPr lang="en-US" dirty="0"/>
              <a:t> creativity and imagination, and caters to the individual development of each child, helping them to grow and learn at their own pace.</a:t>
            </a:r>
          </a:p>
          <a:p>
            <a:r>
              <a:rPr lang="en-US" b="1" dirty="0"/>
              <a:t>Dalton (</a:t>
            </a:r>
            <a:r>
              <a:rPr lang="en-US" b="1" i="1" dirty="0" err="1"/>
              <a:t>Daltonschool</a:t>
            </a:r>
            <a:r>
              <a:rPr lang="en-US" b="1" dirty="0"/>
              <a:t>)</a:t>
            </a:r>
          </a:p>
          <a:p>
            <a:pPr marL="0" indent="0">
              <a:buNone/>
            </a:pPr>
            <a:r>
              <a:rPr lang="en-US" dirty="0"/>
              <a:t>The Dalton Plan, developed by American teacher Helen Parkhurst, is an educational concept based on the principles of freedom and responsibility.</a:t>
            </a:r>
          </a:p>
          <a:p>
            <a:pPr marL="0" indent="0">
              <a:buNone/>
            </a:pPr>
            <a:r>
              <a:rPr lang="en-US" dirty="0"/>
              <a:t>The Dalton approach, which was influenced by Montessori, gives students the independence to work in a self-directed way at their own pace, while being responsible for the outcome. It also encourages students to teach and learn from each other.</a:t>
            </a:r>
          </a:p>
        </p:txBody>
      </p:sp>
    </p:spTree>
    <p:extLst>
      <p:ext uri="{BB962C8B-B14F-4D97-AF65-F5344CB8AC3E}">
        <p14:creationId xmlns:p14="http://schemas.microsoft.com/office/powerpoint/2010/main" val="189837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CD8A-B810-47C2-9615-5D3F371FC0F3}"/>
              </a:ext>
            </a:extLst>
          </p:cNvPr>
          <p:cNvSpPr>
            <a:spLocks noGrp="1"/>
          </p:cNvSpPr>
          <p:nvPr>
            <p:ph type="title"/>
          </p:nvPr>
        </p:nvSpPr>
        <p:spPr/>
        <p:txBody>
          <a:bodyPr/>
          <a:lstStyle/>
          <a:p>
            <a:r>
              <a:rPr lang="en-US" dirty="0"/>
              <a:t>Some Special schools  (3/3)</a:t>
            </a:r>
            <a:endParaRPr lang="nl-NL" dirty="0"/>
          </a:p>
        </p:txBody>
      </p:sp>
      <p:sp>
        <p:nvSpPr>
          <p:cNvPr id="3" name="Content Placeholder 2">
            <a:extLst>
              <a:ext uri="{FF2B5EF4-FFF2-40B4-BE49-F238E27FC236}">
                <a16:creationId xmlns:a16="http://schemas.microsoft.com/office/drawing/2014/main" id="{7AD66C99-AE18-49BF-AAB1-B1086D5EDC3E}"/>
              </a:ext>
            </a:extLst>
          </p:cNvPr>
          <p:cNvSpPr>
            <a:spLocks noGrp="1"/>
          </p:cNvSpPr>
          <p:nvPr>
            <p:ph idx="1"/>
          </p:nvPr>
        </p:nvSpPr>
        <p:spPr/>
        <p:txBody>
          <a:bodyPr>
            <a:normAutofit/>
          </a:bodyPr>
          <a:lstStyle/>
          <a:p>
            <a:r>
              <a:rPr lang="en-US" b="1" dirty="0" err="1"/>
              <a:t>Jenaplan</a:t>
            </a:r>
            <a:endParaRPr lang="en-US" b="1" dirty="0"/>
          </a:p>
          <a:p>
            <a:pPr marL="0" indent="0">
              <a:buNone/>
            </a:pPr>
            <a:r>
              <a:rPr lang="en-US" dirty="0" err="1"/>
              <a:t>Jenaplan</a:t>
            </a:r>
            <a:r>
              <a:rPr lang="en-US" dirty="0"/>
              <a:t> education is based on the ideas of German pedagogue Peter Petersen and is defined by features such as cooperation, independent learning by doing and shared responsibility. </a:t>
            </a:r>
            <a:br>
              <a:rPr lang="en-US" dirty="0"/>
            </a:br>
            <a:r>
              <a:rPr lang="en-US" dirty="0"/>
              <a:t>Basic activities are often divided into four fields: working/teaching, discussions, playing and celebrating.</a:t>
            </a:r>
          </a:p>
          <a:p>
            <a:endParaRPr lang="nl-NL" dirty="0"/>
          </a:p>
        </p:txBody>
      </p:sp>
    </p:spTree>
    <p:extLst>
      <p:ext uri="{BB962C8B-B14F-4D97-AF65-F5344CB8AC3E}">
        <p14:creationId xmlns:p14="http://schemas.microsoft.com/office/powerpoint/2010/main" val="2732099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F1C225-FB20-4519-9654-FF4347E42F14}"/>
              </a:ext>
            </a:extLst>
          </p:cNvPr>
          <p:cNvSpPr>
            <a:spLocks noGrp="1"/>
          </p:cNvSpPr>
          <p:nvPr>
            <p:ph type="title"/>
          </p:nvPr>
        </p:nvSpPr>
        <p:spPr/>
        <p:txBody>
          <a:bodyPr/>
          <a:lstStyle/>
          <a:p>
            <a:r>
              <a:rPr lang="en-US" dirty="0"/>
              <a:t>Thanks for your attention</a:t>
            </a:r>
            <a:endParaRPr lang="nl-NL" dirty="0"/>
          </a:p>
        </p:txBody>
      </p:sp>
      <p:sp>
        <p:nvSpPr>
          <p:cNvPr id="5" name="Text Placeholder 4">
            <a:extLst>
              <a:ext uri="{FF2B5EF4-FFF2-40B4-BE49-F238E27FC236}">
                <a16:creationId xmlns:a16="http://schemas.microsoft.com/office/drawing/2014/main" id="{3DB0ACB4-C9CE-4083-B17E-03A7174D64C6}"/>
              </a:ext>
            </a:extLst>
          </p:cNvPr>
          <p:cNvSpPr>
            <a:spLocks noGrp="1"/>
          </p:cNvSpPr>
          <p:nvPr>
            <p:ph type="body" sz="half" idx="2"/>
          </p:nvPr>
        </p:nvSpPr>
        <p:spPr/>
        <p:txBody>
          <a:bodyPr/>
          <a:lstStyle/>
          <a:p>
            <a:endParaRPr lang="nl-NL"/>
          </a:p>
        </p:txBody>
      </p:sp>
    </p:spTree>
    <p:extLst>
      <p:ext uri="{BB962C8B-B14F-4D97-AF65-F5344CB8AC3E}">
        <p14:creationId xmlns:p14="http://schemas.microsoft.com/office/powerpoint/2010/main" val="579040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B670-E61C-408F-92ED-E8DCBE381624}"/>
              </a:ext>
            </a:extLst>
          </p:cNvPr>
          <p:cNvSpPr>
            <a:spLocks noGrp="1"/>
          </p:cNvSpPr>
          <p:nvPr>
            <p:ph type="title"/>
          </p:nvPr>
        </p:nvSpPr>
        <p:spPr/>
        <p:txBody>
          <a:bodyPr/>
          <a:lstStyle/>
          <a:p>
            <a:pPr algn="ctr"/>
            <a:r>
              <a:rPr lang="en-US" dirty="0"/>
              <a:t>Movie: </a:t>
            </a:r>
            <a:r>
              <a:rPr lang="en-US" b="1" dirty="0"/>
              <a:t>School system in The Netherlands (2:35 minutes)</a:t>
            </a:r>
            <a:endParaRPr lang="nl-NL" b="1" dirty="0"/>
          </a:p>
        </p:txBody>
      </p:sp>
      <p:pic>
        <p:nvPicPr>
          <p:cNvPr id="5" name="Content Placeholder 4" descr="A picture containing sky, indoor, wall&#10;&#10;Description automatically generated">
            <a:extLst>
              <a:ext uri="{FF2B5EF4-FFF2-40B4-BE49-F238E27FC236}">
                <a16:creationId xmlns:a16="http://schemas.microsoft.com/office/drawing/2014/main" id="{1F2AE680-3153-4729-96DF-AFD8A83C6F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8469" y="2133600"/>
            <a:ext cx="6716888" cy="3778250"/>
          </a:xfrm>
        </p:spPr>
      </p:pic>
    </p:spTree>
    <p:extLst>
      <p:ext uri="{BB962C8B-B14F-4D97-AF65-F5344CB8AC3E}">
        <p14:creationId xmlns:p14="http://schemas.microsoft.com/office/powerpoint/2010/main" val="1251768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1E30-8EAF-42FE-887B-3089DD543F69}"/>
              </a:ext>
            </a:extLst>
          </p:cNvPr>
          <p:cNvSpPr>
            <a:spLocks noGrp="1"/>
          </p:cNvSpPr>
          <p:nvPr>
            <p:ph type="title"/>
          </p:nvPr>
        </p:nvSpPr>
        <p:spPr/>
        <p:txBody>
          <a:bodyPr/>
          <a:lstStyle/>
          <a:p>
            <a:endParaRPr lang="nl-NL"/>
          </a:p>
        </p:txBody>
      </p:sp>
      <p:pic>
        <p:nvPicPr>
          <p:cNvPr id="4" name="School system in The Netherlands">
            <a:hlinkClick r:id="" action="ppaction://media"/>
            <a:extLst>
              <a:ext uri="{FF2B5EF4-FFF2-40B4-BE49-F238E27FC236}">
                <a16:creationId xmlns:a16="http://schemas.microsoft.com/office/drawing/2014/main" id="{55A38860-99FD-4E9E-BD48-A5FDD55239CB}"/>
              </a:ext>
            </a:extLst>
          </p:cNvPr>
          <p:cNvPicPr>
            <a:picLocks noGrp="1" noChangeAspect="1"/>
          </p:cNvPicPr>
          <p:nvPr>
            <p:ph idx="1"/>
            <a:videoFile r:link="rId1"/>
            <p:extLst>
              <p:ext uri="{DAA4B4D4-6D71-4841-9C94-3DE7FCFB9230}">
                <p14:media xmlns:p14="http://schemas.microsoft.com/office/powerpoint/2010/main" r:embed="rId2">
                  <p14:trim end="4917.3666"/>
                </p14:media>
              </p:ext>
            </p:extLst>
          </p:nvPr>
        </p:nvPicPr>
        <p:blipFill>
          <a:blip r:embed="rId4"/>
          <a:stretch>
            <a:fillRect/>
          </a:stretch>
        </p:blipFill>
        <p:spPr>
          <a:xfrm>
            <a:off x="1524000" y="0"/>
            <a:ext cx="9144000" cy="6858000"/>
          </a:xfrm>
        </p:spPr>
      </p:pic>
    </p:spTree>
    <p:extLst>
      <p:ext uri="{BB962C8B-B14F-4D97-AF65-F5344CB8AC3E}">
        <p14:creationId xmlns:p14="http://schemas.microsoft.com/office/powerpoint/2010/main" val="379767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496A-4D0B-4478-8634-408927393763}"/>
              </a:ext>
            </a:extLst>
          </p:cNvPr>
          <p:cNvSpPr>
            <a:spLocks noGrp="1"/>
          </p:cNvSpPr>
          <p:nvPr>
            <p:ph type="title"/>
          </p:nvPr>
        </p:nvSpPr>
        <p:spPr/>
        <p:txBody>
          <a:bodyPr/>
          <a:lstStyle/>
          <a:p>
            <a:r>
              <a:rPr lang="en-US" dirty="0"/>
              <a:t>Primary Education</a:t>
            </a:r>
            <a:endParaRPr lang="nl-NL" dirty="0"/>
          </a:p>
        </p:txBody>
      </p:sp>
      <p:sp>
        <p:nvSpPr>
          <p:cNvPr id="3" name="Text Placeholder 2">
            <a:extLst>
              <a:ext uri="{FF2B5EF4-FFF2-40B4-BE49-F238E27FC236}">
                <a16:creationId xmlns:a16="http://schemas.microsoft.com/office/drawing/2014/main" id="{20FB9691-A8CA-4DBC-8E23-260D4FF3F5BB}"/>
              </a:ext>
            </a:extLst>
          </p:cNvPr>
          <p:cNvSpPr>
            <a:spLocks noGrp="1"/>
          </p:cNvSpPr>
          <p:nvPr>
            <p:ph type="body" idx="1"/>
          </p:nvPr>
        </p:nvSpPr>
        <p:spPr/>
        <p:txBody>
          <a:bodyPr>
            <a:normAutofit fontScale="70000" lnSpcReduction="20000"/>
          </a:bodyPr>
          <a:lstStyle/>
          <a:p>
            <a:r>
              <a:rPr lang="en-US" dirty="0"/>
              <a:t>Information</a:t>
            </a:r>
          </a:p>
          <a:p>
            <a:r>
              <a:rPr lang="en-US" dirty="0"/>
              <a:t>Number and types of primary schools</a:t>
            </a:r>
          </a:p>
          <a:p>
            <a:r>
              <a:rPr lang="en-US" dirty="0"/>
              <a:t>How to choose your secondary education?</a:t>
            </a:r>
            <a:endParaRPr lang="nl-NL" dirty="0"/>
          </a:p>
        </p:txBody>
      </p:sp>
    </p:spTree>
    <p:extLst>
      <p:ext uri="{BB962C8B-B14F-4D97-AF65-F5344CB8AC3E}">
        <p14:creationId xmlns:p14="http://schemas.microsoft.com/office/powerpoint/2010/main" val="2395744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E0F69-0DC1-45D4-ACB5-B40066477D5F}"/>
              </a:ext>
            </a:extLst>
          </p:cNvPr>
          <p:cNvSpPr>
            <a:spLocks noGrp="1"/>
          </p:cNvSpPr>
          <p:nvPr>
            <p:ph type="title"/>
          </p:nvPr>
        </p:nvSpPr>
        <p:spPr/>
        <p:txBody>
          <a:bodyPr/>
          <a:lstStyle/>
          <a:p>
            <a:r>
              <a:rPr lang="en-US" dirty="0"/>
              <a:t>Primary education</a:t>
            </a:r>
            <a:endParaRPr lang="nl-NL" dirty="0"/>
          </a:p>
        </p:txBody>
      </p:sp>
      <p:sp>
        <p:nvSpPr>
          <p:cNvPr id="3" name="Content Placeholder 2">
            <a:extLst>
              <a:ext uri="{FF2B5EF4-FFF2-40B4-BE49-F238E27FC236}">
                <a16:creationId xmlns:a16="http://schemas.microsoft.com/office/drawing/2014/main" id="{7FAB3D9F-4675-4C52-A446-12082EC13841}"/>
              </a:ext>
            </a:extLst>
          </p:cNvPr>
          <p:cNvSpPr>
            <a:spLocks noGrp="1"/>
          </p:cNvSpPr>
          <p:nvPr>
            <p:ph idx="1"/>
          </p:nvPr>
        </p:nvSpPr>
        <p:spPr/>
        <p:txBody>
          <a:bodyPr>
            <a:normAutofit/>
          </a:bodyPr>
          <a:lstStyle/>
          <a:p>
            <a:pPr marL="0" indent="0">
              <a:buNone/>
            </a:pPr>
            <a:r>
              <a:rPr lang="en-US" dirty="0"/>
              <a:t>Dutch children receive primary education (</a:t>
            </a:r>
            <a:r>
              <a:rPr lang="en-US" i="1" dirty="0" err="1"/>
              <a:t>basisonderwijs</a:t>
            </a:r>
            <a:r>
              <a:rPr lang="en-US" dirty="0"/>
              <a:t>): </a:t>
            </a:r>
          </a:p>
          <a:p>
            <a:r>
              <a:rPr lang="en-US" dirty="0"/>
              <a:t>between the ages of 4 and 12; </a:t>
            </a:r>
          </a:p>
          <a:p>
            <a:r>
              <a:rPr lang="en-US" dirty="0"/>
              <a:t>it is compulsory from age 5. </a:t>
            </a:r>
          </a:p>
          <a:p>
            <a:r>
              <a:rPr lang="en-US" dirty="0"/>
              <a:t>Primary education lasts 8 years (groups 1-8) and is offered at primary schools and special needs primary schools. </a:t>
            </a:r>
          </a:p>
          <a:p>
            <a:r>
              <a:rPr lang="en-US" dirty="0"/>
              <a:t>There are both public and special primary schools; the latter are based around a specific belief and/or didactic principle (e.g. Dalton Plan and Montessori schools). </a:t>
            </a:r>
          </a:p>
          <a:p>
            <a:r>
              <a:rPr lang="en-US" dirty="0"/>
              <a:t>A total of 19 primary schools also offer bilingual education (</a:t>
            </a:r>
            <a:r>
              <a:rPr lang="en-US" dirty="0" err="1"/>
              <a:t>vvto</a:t>
            </a:r>
            <a:r>
              <a:rPr lang="en-US" dirty="0"/>
              <a:t>) as a pilot. At these schools children are taught in English for 30% to 50% of the day, from age 4.</a:t>
            </a:r>
            <a:endParaRPr lang="nl-NL" dirty="0"/>
          </a:p>
        </p:txBody>
      </p:sp>
    </p:spTree>
    <p:extLst>
      <p:ext uri="{BB962C8B-B14F-4D97-AF65-F5344CB8AC3E}">
        <p14:creationId xmlns:p14="http://schemas.microsoft.com/office/powerpoint/2010/main" val="410752417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1182</TotalTime>
  <Words>4193</Words>
  <Application>Microsoft Office PowerPoint</Application>
  <PresentationFormat>Widescreen</PresentationFormat>
  <Paragraphs>361</Paragraphs>
  <Slides>59</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Century Gothic</vt:lpstr>
      <vt:lpstr>Monotype Corsiva</vt:lpstr>
      <vt:lpstr>Wingdings 3</vt:lpstr>
      <vt:lpstr>Wisp</vt:lpstr>
      <vt:lpstr>Education system in The Netherlands</vt:lpstr>
      <vt:lpstr>Agenda:</vt:lpstr>
      <vt:lpstr>Introduction</vt:lpstr>
      <vt:lpstr>The Netherlands</vt:lpstr>
      <vt:lpstr>Introduction:</vt:lpstr>
      <vt:lpstr>Movie: School system in The Netherlands (2:35 minutes)</vt:lpstr>
      <vt:lpstr>PowerPoint Presentation</vt:lpstr>
      <vt:lpstr>Primary Education</vt:lpstr>
      <vt:lpstr>Primary education</vt:lpstr>
      <vt:lpstr>Number of primary schools (6.739 in 2018)</vt:lpstr>
      <vt:lpstr>Types of primary schools: (percentages) Openbaar = normal public Overig bijzonder = all other special schools (e.g. Dalton Plan and Montessori schools) Protestants christelijk = protestant religion Rooms katholiek = Roman catholic religion</vt:lpstr>
      <vt:lpstr>How to choose secondary education?</vt:lpstr>
      <vt:lpstr>Secondary Education</vt:lpstr>
      <vt:lpstr>PowerPoint Presentation</vt:lpstr>
      <vt:lpstr>PowerPoint Presentation</vt:lpstr>
      <vt:lpstr>Secondary Education</vt:lpstr>
      <vt:lpstr>General secondary education (HAVO/VWO) </vt:lpstr>
      <vt:lpstr>Senior general secondary education (HAVO): </vt:lpstr>
      <vt:lpstr>Pre university education (VWO): </vt:lpstr>
      <vt:lpstr>Senior general secondary education (HAVO) &amp; Pre university education (VWO): </vt:lpstr>
      <vt:lpstr>Pre-vocational secondary education (VMBO) </vt:lpstr>
      <vt:lpstr>Some rules: what is allowed to study next?</vt:lpstr>
      <vt:lpstr>Vocational Education and Training (VET)</vt:lpstr>
      <vt:lpstr>Vocational education and training in the Netherlands (2:30 minutes)</vt:lpstr>
      <vt:lpstr>PowerPoint Presentation</vt:lpstr>
      <vt:lpstr>4 different levels in Senior Secondary Vocational Education (MBO):</vt:lpstr>
      <vt:lpstr>4 different levels in Senior Secondary Vocational Education (MBO):</vt:lpstr>
      <vt:lpstr>Admission to higher education (1/3)</vt:lpstr>
      <vt:lpstr>Admission to higher education (2/3)</vt:lpstr>
      <vt:lpstr>Admission to higher education (3/3)</vt:lpstr>
      <vt:lpstr>Higher Education</vt:lpstr>
      <vt:lpstr>Higher education </vt:lpstr>
      <vt:lpstr>Types of universities of applied sciences and research universities in the Netherlands: </vt:lpstr>
      <vt:lpstr>Universities</vt:lpstr>
      <vt:lpstr>Universities of applied sciences </vt:lpstr>
      <vt:lpstr>Institutes for International Education:</vt:lpstr>
      <vt:lpstr>Binding recommendations (BSA) </vt:lpstr>
      <vt:lpstr>Research-oriented higher education (WO) </vt:lpstr>
      <vt:lpstr>Research-oriented higher education (WO) </vt:lpstr>
      <vt:lpstr>Bachelor: </vt:lpstr>
      <vt:lpstr>Master:</vt:lpstr>
      <vt:lpstr>PhD:</vt:lpstr>
      <vt:lpstr>Higher professional education (HBO) </vt:lpstr>
      <vt:lpstr>Higher professional education (HBO) </vt:lpstr>
      <vt:lpstr>Stages in Higher professional education:</vt:lpstr>
      <vt:lpstr>Bachelor’s degree programmes </vt:lpstr>
      <vt:lpstr>Associate degree programme (AD programme) </vt:lpstr>
      <vt:lpstr>Master’s degree programmes </vt:lpstr>
      <vt:lpstr>Some more information:</vt:lpstr>
      <vt:lpstr>Qualification frameworks </vt:lpstr>
      <vt:lpstr>Dutch Qualifications Framework (NLQF) </vt:lpstr>
      <vt:lpstr>Dutch Qualifications Framework (NLQF)</vt:lpstr>
      <vt:lpstr>Grading system</vt:lpstr>
      <vt:lpstr>Distribution (in percentages) of the grades awarded: Data from 2010 on examination results for the pre-university stream (VWO1)</vt:lpstr>
      <vt:lpstr>Grading compared with UK &amp; US system:</vt:lpstr>
      <vt:lpstr>Some Special schools  (1/3)</vt:lpstr>
      <vt:lpstr>Some Special schools  (2/3)</vt:lpstr>
      <vt:lpstr>Some Special schools  (3/3)</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system in The Netherlands</dc:title>
  <dc:creator>Marc Jongen</dc:creator>
  <cp:lastModifiedBy>Marc Jongen</cp:lastModifiedBy>
  <cp:revision>54</cp:revision>
  <dcterms:created xsi:type="dcterms:W3CDTF">2019-06-04T05:56:23Z</dcterms:created>
  <dcterms:modified xsi:type="dcterms:W3CDTF">2019-06-23T18:29:26Z</dcterms:modified>
</cp:coreProperties>
</file>