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1" r:id="rId5"/>
    <p:sldId id="262" r:id="rId6"/>
    <p:sldId id="263" r:id="rId7"/>
    <p:sldId id="264" r:id="rId8"/>
    <p:sldId id="270" r:id="rId9"/>
    <p:sldId id="271" r:id="rId10"/>
    <p:sldId id="272" r:id="rId11"/>
    <p:sldId id="273" r:id="rId12"/>
    <p:sldId id="274" r:id="rId13"/>
    <p:sldId id="275" r:id="rId14"/>
    <p:sldId id="276" r:id="rId15"/>
    <p:sldId id="277" r:id="rId16"/>
    <p:sldId id="278" r:id="rId17"/>
    <p:sldId id="280" r:id="rId18"/>
    <p:sldId id="282"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etya_29\Downloads\youth%20in%20transition\figures_module%20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Petq\AppData\Local\Temp\Edu_8.1_en.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downloads\Gdansk\graphs.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010079809633306"/>
          <c:y val="5.0925959836415922E-2"/>
          <c:w val="0.82831116399074856"/>
          <c:h val="0.62723554904474155"/>
        </c:manualLayout>
      </c:layout>
      <c:bar3DChart>
        <c:barDir val="bar"/>
        <c:grouping val="percentStacked"/>
        <c:varyColors val="0"/>
        <c:ser>
          <c:idx val="0"/>
          <c:order val="0"/>
          <c:tx>
            <c:strRef>
              <c:f>Sheet1!$B$942</c:f>
              <c:strCache>
                <c:ptCount val="1"/>
                <c:pt idx="0">
                  <c:v>Higher</c:v>
                </c:pt>
              </c:strCache>
            </c:strRef>
          </c:tx>
          <c:spPr>
            <a:solidFill>
              <a:schemeClr val="accent6">
                <a:lumMod val="60000"/>
                <a:lumOff val="40000"/>
              </a:schemeClr>
            </a:solidFill>
          </c:spPr>
          <c:invertIfNegative val="0"/>
          <c:dLbls>
            <c:spPr>
              <a:noFill/>
              <a:ln>
                <a:noFill/>
              </a:ln>
              <a:effectLst/>
            </c:spPr>
            <c:txPr>
              <a:bodyPr/>
              <a:lstStyle/>
              <a:p>
                <a:pPr>
                  <a:defRPr lang="bg-BG"/>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Sheet1!$A$943:$A$947</c:f>
              <c:numCache>
                <c:formatCode>General</c:formatCode>
                <c:ptCount val="5"/>
                <c:pt idx="0">
                  <c:v>1975</c:v>
                </c:pt>
                <c:pt idx="1">
                  <c:v>1985</c:v>
                </c:pt>
                <c:pt idx="2">
                  <c:v>1992</c:v>
                </c:pt>
                <c:pt idx="3">
                  <c:v>2001</c:v>
                </c:pt>
                <c:pt idx="4">
                  <c:v>2011</c:v>
                </c:pt>
              </c:numCache>
            </c:numRef>
          </c:cat>
          <c:val>
            <c:numRef>
              <c:f>Sheet1!$B$943:$B$947</c:f>
              <c:numCache>
                <c:formatCode>General</c:formatCode>
                <c:ptCount val="5"/>
                <c:pt idx="0">
                  <c:v>3.29</c:v>
                </c:pt>
                <c:pt idx="1">
                  <c:v>4.5</c:v>
                </c:pt>
                <c:pt idx="2">
                  <c:v>5.05</c:v>
                </c:pt>
                <c:pt idx="3">
                  <c:v>8.08</c:v>
                </c:pt>
                <c:pt idx="4">
                  <c:v>14.89</c:v>
                </c:pt>
              </c:numCache>
            </c:numRef>
          </c:val>
          <c:extLst>
            <c:ext xmlns:c16="http://schemas.microsoft.com/office/drawing/2014/chart" uri="{C3380CC4-5D6E-409C-BE32-E72D297353CC}">
              <c16:uniqueId val="{00000000-37CD-4FD9-8753-E0F3076D10D4}"/>
            </c:ext>
          </c:extLst>
        </c:ser>
        <c:ser>
          <c:idx val="1"/>
          <c:order val="1"/>
          <c:tx>
            <c:strRef>
              <c:f>Sheet1!$C$942</c:f>
              <c:strCache>
                <c:ptCount val="1"/>
                <c:pt idx="0">
                  <c:v>Upper secondary</c:v>
                </c:pt>
              </c:strCache>
            </c:strRef>
          </c:tx>
          <c:spPr>
            <a:solidFill>
              <a:schemeClr val="accent4">
                <a:lumMod val="60000"/>
                <a:lumOff val="40000"/>
              </a:schemeClr>
            </a:solidFill>
          </c:spPr>
          <c:invertIfNegative val="0"/>
          <c:dLbls>
            <c:spPr>
              <a:noFill/>
              <a:ln>
                <a:noFill/>
              </a:ln>
              <a:effectLst/>
            </c:spPr>
            <c:txPr>
              <a:bodyPr/>
              <a:lstStyle/>
              <a:p>
                <a:pPr>
                  <a:defRPr lang="bg-BG"/>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Sheet1!$A$943:$A$947</c:f>
              <c:numCache>
                <c:formatCode>General</c:formatCode>
                <c:ptCount val="5"/>
                <c:pt idx="0">
                  <c:v>1975</c:v>
                </c:pt>
                <c:pt idx="1">
                  <c:v>1985</c:v>
                </c:pt>
                <c:pt idx="2">
                  <c:v>1992</c:v>
                </c:pt>
                <c:pt idx="3">
                  <c:v>2001</c:v>
                </c:pt>
                <c:pt idx="4">
                  <c:v>2011</c:v>
                </c:pt>
              </c:numCache>
            </c:numRef>
          </c:cat>
          <c:val>
            <c:numRef>
              <c:f>Sheet1!$C$943:$C$947</c:f>
              <c:numCache>
                <c:formatCode>General</c:formatCode>
                <c:ptCount val="5"/>
                <c:pt idx="0">
                  <c:v>38.54</c:v>
                </c:pt>
                <c:pt idx="1">
                  <c:v>52.839999999999996</c:v>
                </c:pt>
                <c:pt idx="2">
                  <c:v>55.3</c:v>
                </c:pt>
                <c:pt idx="3">
                  <c:v>51.08</c:v>
                </c:pt>
                <c:pt idx="4">
                  <c:v>47.349999999999994</c:v>
                </c:pt>
              </c:numCache>
            </c:numRef>
          </c:val>
          <c:extLst>
            <c:ext xmlns:c16="http://schemas.microsoft.com/office/drawing/2014/chart" uri="{C3380CC4-5D6E-409C-BE32-E72D297353CC}">
              <c16:uniqueId val="{00000001-37CD-4FD9-8753-E0F3076D10D4}"/>
            </c:ext>
          </c:extLst>
        </c:ser>
        <c:ser>
          <c:idx val="2"/>
          <c:order val="2"/>
          <c:tx>
            <c:strRef>
              <c:f>Sheet1!$D$942</c:f>
              <c:strCache>
                <c:ptCount val="1"/>
                <c:pt idx="0">
                  <c:v>Lower secondary</c:v>
                </c:pt>
              </c:strCache>
            </c:strRef>
          </c:tx>
          <c:spPr>
            <a:solidFill>
              <a:schemeClr val="bg1">
                <a:lumMod val="85000"/>
              </a:schemeClr>
            </a:solidFill>
          </c:spPr>
          <c:invertIfNegative val="0"/>
          <c:dLbls>
            <c:spPr>
              <a:noFill/>
              <a:ln>
                <a:noFill/>
              </a:ln>
              <a:effectLst/>
            </c:spPr>
            <c:txPr>
              <a:bodyPr/>
              <a:lstStyle/>
              <a:p>
                <a:pPr>
                  <a:defRPr lang="bg-BG"/>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Sheet1!$A$943:$A$947</c:f>
              <c:numCache>
                <c:formatCode>General</c:formatCode>
                <c:ptCount val="5"/>
                <c:pt idx="0">
                  <c:v>1975</c:v>
                </c:pt>
                <c:pt idx="1">
                  <c:v>1985</c:v>
                </c:pt>
                <c:pt idx="2">
                  <c:v>1992</c:v>
                </c:pt>
                <c:pt idx="3">
                  <c:v>2001</c:v>
                </c:pt>
                <c:pt idx="4">
                  <c:v>2011</c:v>
                </c:pt>
              </c:numCache>
            </c:numRef>
          </c:cat>
          <c:val>
            <c:numRef>
              <c:f>Sheet1!$D$943:$D$947</c:f>
              <c:numCache>
                <c:formatCode>General</c:formatCode>
                <c:ptCount val="5"/>
                <c:pt idx="0">
                  <c:v>48</c:v>
                </c:pt>
                <c:pt idx="1">
                  <c:v>36.949999999999996</c:v>
                </c:pt>
                <c:pt idx="2">
                  <c:v>33.910000000000004</c:v>
                </c:pt>
                <c:pt idx="3">
                  <c:v>31.54</c:v>
                </c:pt>
                <c:pt idx="4">
                  <c:v>29.54</c:v>
                </c:pt>
              </c:numCache>
            </c:numRef>
          </c:val>
          <c:extLst>
            <c:ext xmlns:c16="http://schemas.microsoft.com/office/drawing/2014/chart" uri="{C3380CC4-5D6E-409C-BE32-E72D297353CC}">
              <c16:uniqueId val="{00000002-37CD-4FD9-8753-E0F3076D10D4}"/>
            </c:ext>
          </c:extLst>
        </c:ser>
        <c:ser>
          <c:idx val="3"/>
          <c:order val="3"/>
          <c:tx>
            <c:strRef>
              <c:f>Sheet1!$E$942</c:f>
              <c:strCache>
                <c:ptCount val="1"/>
                <c:pt idx="0">
                  <c:v>Primary</c:v>
                </c:pt>
              </c:strCache>
            </c:strRef>
          </c:tx>
          <c:spPr>
            <a:solidFill>
              <a:schemeClr val="bg1">
                <a:lumMod val="65000"/>
              </a:schemeClr>
            </a:solidFill>
          </c:spPr>
          <c:invertIfNegative val="0"/>
          <c:dLbls>
            <c:spPr>
              <a:noFill/>
              <a:ln>
                <a:noFill/>
              </a:ln>
              <a:effectLst/>
            </c:spPr>
            <c:txPr>
              <a:bodyPr/>
              <a:lstStyle/>
              <a:p>
                <a:pPr>
                  <a:defRPr lang="bg-BG"/>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Sheet1!$A$943:$A$947</c:f>
              <c:numCache>
                <c:formatCode>General</c:formatCode>
                <c:ptCount val="5"/>
                <c:pt idx="0">
                  <c:v>1975</c:v>
                </c:pt>
                <c:pt idx="1">
                  <c:v>1985</c:v>
                </c:pt>
                <c:pt idx="2">
                  <c:v>1992</c:v>
                </c:pt>
                <c:pt idx="3">
                  <c:v>2001</c:v>
                </c:pt>
                <c:pt idx="4">
                  <c:v>2011</c:v>
                </c:pt>
              </c:numCache>
            </c:numRef>
          </c:cat>
          <c:val>
            <c:numRef>
              <c:f>Sheet1!$E$943:$E$947</c:f>
              <c:numCache>
                <c:formatCode>General</c:formatCode>
                <c:ptCount val="5"/>
                <c:pt idx="0">
                  <c:v>8.34</c:v>
                </c:pt>
                <c:pt idx="1">
                  <c:v>4.4300000000000024</c:v>
                </c:pt>
                <c:pt idx="2">
                  <c:v>4.0599999999999996</c:v>
                </c:pt>
                <c:pt idx="3">
                  <c:v>5.92</c:v>
                </c:pt>
                <c:pt idx="4">
                  <c:v>5.14</c:v>
                </c:pt>
              </c:numCache>
            </c:numRef>
          </c:val>
          <c:extLst>
            <c:ext xmlns:c16="http://schemas.microsoft.com/office/drawing/2014/chart" uri="{C3380CC4-5D6E-409C-BE32-E72D297353CC}">
              <c16:uniqueId val="{00000003-37CD-4FD9-8753-E0F3076D10D4}"/>
            </c:ext>
          </c:extLst>
        </c:ser>
        <c:ser>
          <c:idx val="4"/>
          <c:order val="4"/>
          <c:tx>
            <c:strRef>
              <c:f>Sheet1!$F$942</c:f>
              <c:strCache>
                <c:ptCount val="1"/>
                <c:pt idx="0">
                  <c:v>Not completed primary education, illiterate</c:v>
                </c:pt>
              </c:strCache>
            </c:strRef>
          </c:tx>
          <c:invertIfNegative val="0"/>
          <c:dLbls>
            <c:dLbl>
              <c:idx val="0"/>
              <c:layout>
                <c:manualLayout>
                  <c:x val="4.1666666666666692E-2"/>
                  <c:y val="-4.24377813600709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CD-4FD9-8753-E0F3076D10D4}"/>
                </c:ext>
              </c:extLst>
            </c:dLbl>
            <c:dLbl>
              <c:idx val="1"/>
              <c:layout>
                <c:manualLayout>
                  <c:x val="4.166666666666678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CD-4FD9-8753-E0F3076D10D4}"/>
                </c:ext>
              </c:extLst>
            </c:dLbl>
            <c:dLbl>
              <c:idx val="2"/>
              <c:layout>
                <c:manualLayout>
                  <c:x val="4.166673026937873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7CD-4FD9-8753-E0F3076D10D4}"/>
                </c:ext>
              </c:extLst>
            </c:dLbl>
            <c:dLbl>
              <c:idx val="3"/>
              <c:layout>
                <c:manualLayout>
                  <c:x val="5.034112254546536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CD-4FD9-8753-E0F3076D10D4}"/>
                </c:ext>
              </c:extLst>
            </c:dLbl>
            <c:dLbl>
              <c:idx val="4"/>
              <c:layout>
                <c:manualLayout>
                  <c:x val="4.756329529891232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CD-4FD9-8753-E0F3076D10D4}"/>
                </c:ext>
              </c:extLst>
            </c:dLbl>
            <c:spPr>
              <a:noFill/>
              <a:ln>
                <a:noFill/>
              </a:ln>
              <a:effectLst/>
            </c:spPr>
            <c:txPr>
              <a:bodyPr/>
              <a:lstStyle/>
              <a:p>
                <a:pPr>
                  <a:defRPr lang="bg-BG"/>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Sheet1!$A$943:$A$947</c:f>
              <c:numCache>
                <c:formatCode>General</c:formatCode>
                <c:ptCount val="5"/>
                <c:pt idx="0">
                  <c:v>1975</c:v>
                </c:pt>
                <c:pt idx="1">
                  <c:v>1985</c:v>
                </c:pt>
                <c:pt idx="2">
                  <c:v>1992</c:v>
                </c:pt>
                <c:pt idx="3">
                  <c:v>2001</c:v>
                </c:pt>
                <c:pt idx="4">
                  <c:v>2011</c:v>
                </c:pt>
              </c:numCache>
            </c:numRef>
          </c:cat>
          <c:val>
            <c:numRef>
              <c:f>Sheet1!$F$943:$F$947</c:f>
              <c:numCache>
                <c:formatCode>General</c:formatCode>
                <c:ptCount val="5"/>
                <c:pt idx="0">
                  <c:v>1.84</c:v>
                </c:pt>
                <c:pt idx="1">
                  <c:v>1.28</c:v>
                </c:pt>
                <c:pt idx="2">
                  <c:v>1.7000000000000028</c:v>
                </c:pt>
                <c:pt idx="3">
                  <c:v>3.3899999999999997</c:v>
                </c:pt>
                <c:pt idx="4">
                  <c:v>3.08</c:v>
                </c:pt>
              </c:numCache>
            </c:numRef>
          </c:val>
          <c:extLst>
            <c:ext xmlns:c16="http://schemas.microsoft.com/office/drawing/2014/chart" uri="{C3380CC4-5D6E-409C-BE32-E72D297353CC}">
              <c16:uniqueId val="{00000009-37CD-4FD9-8753-E0F3076D10D4}"/>
            </c:ext>
          </c:extLst>
        </c:ser>
        <c:dLbls>
          <c:showLegendKey val="0"/>
          <c:showVal val="0"/>
          <c:showCatName val="0"/>
          <c:showSerName val="0"/>
          <c:showPercent val="0"/>
          <c:showBubbleSize val="0"/>
        </c:dLbls>
        <c:gapWidth val="75"/>
        <c:shape val="box"/>
        <c:axId val="118511104"/>
        <c:axId val="118512640"/>
        <c:axId val="0"/>
      </c:bar3DChart>
      <c:catAx>
        <c:axId val="118511104"/>
        <c:scaling>
          <c:orientation val="minMax"/>
        </c:scaling>
        <c:delete val="0"/>
        <c:axPos val="l"/>
        <c:numFmt formatCode="General" sourceLinked="1"/>
        <c:majorTickMark val="none"/>
        <c:minorTickMark val="none"/>
        <c:tickLblPos val="nextTo"/>
        <c:txPr>
          <a:bodyPr/>
          <a:lstStyle/>
          <a:p>
            <a:pPr>
              <a:defRPr lang="bg-BG"/>
            </a:pPr>
            <a:endParaRPr lang="bg-BG"/>
          </a:p>
        </c:txPr>
        <c:crossAx val="118512640"/>
        <c:crosses val="autoZero"/>
        <c:auto val="1"/>
        <c:lblAlgn val="ctr"/>
        <c:lblOffset val="100"/>
        <c:noMultiLvlLbl val="0"/>
      </c:catAx>
      <c:valAx>
        <c:axId val="118512640"/>
        <c:scaling>
          <c:orientation val="minMax"/>
        </c:scaling>
        <c:delete val="0"/>
        <c:axPos val="b"/>
        <c:majorGridlines/>
        <c:numFmt formatCode="0%" sourceLinked="1"/>
        <c:majorTickMark val="none"/>
        <c:minorTickMark val="none"/>
        <c:tickLblPos val="nextTo"/>
        <c:txPr>
          <a:bodyPr/>
          <a:lstStyle/>
          <a:p>
            <a:pPr>
              <a:defRPr lang="bg-BG"/>
            </a:pPr>
            <a:endParaRPr lang="bg-BG"/>
          </a:p>
        </c:txPr>
        <c:crossAx val="118511104"/>
        <c:crosses val="autoZero"/>
        <c:crossBetween val="between"/>
      </c:valAx>
    </c:plotArea>
    <c:legend>
      <c:legendPos val="b"/>
      <c:overlay val="0"/>
      <c:txPr>
        <a:bodyPr/>
        <a:lstStyle/>
        <a:p>
          <a:pPr>
            <a:defRPr lang="bg-BG"/>
          </a:pPr>
          <a:endParaRPr lang="bg-BG"/>
        </a:p>
      </c:txPr>
    </c:legend>
    <c:plotVisOnly val="1"/>
    <c:dispBlanksAs val="gap"/>
    <c:showDLblsOverMax val="0"/>
  </c:chart>
  <c:txPr>
    <a:bodyPr/>
    <a:lstStyle/>
    <a:p>
      <a:pPr>
        <a:defRPr sz="1400"/>
      </a:pPr>
      <a:endParaRPr lang="bg-BG"/>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5453467412958922E-2"/>
          <c:y val="3.8251585519294556E-2"/>
          <c:w val="0.59915488726559785"/>
          <c:h val="0.77864528370066366"/>
        </c:manualLayout>
      </c:layout>
      <c:lineChart>
        <c:grouping val="standard"/>
        <c:varyColors val="0"/>
        <c:ser>
          <c:idx val="0"/>
          <c:order val="0"/>
          <c:tx>
            <c:strRef>
              <c:f>T.8.1.Trend!$A$4</c:f>
              <c:strCache>
                <c:ptCount val="1"/>
                <c:pt idx="0">
                  <c:v>General and special schools</c:v>
                </c:pt>
              </c:strCache>
            </c:strRef>
          </c:tx>
          <c:dLbls>
            <c:dLbl>
              <c:idx val="0"/>
              <c:layout>
                <c:manualLayout>
                  <c:x val="-3.8152610441767078E-2"/>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37-4201-8013-6E47153D00F0}"/>
                </c:ext>
              </c:extLst>
            </c:dLbl>
            <c:dLbl>
              <c:idx val="1"/>
              <c:layout>
                <c:manualLayout>
                  <c:x val="-3.4136546184738957E-2"/>
                  <c:y val="4.8234293877608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37-4201-8013-6E47153D00F0}"/>
                </c:ext>
              </c:extLst>
            </c:dLbl>
            <c:dLbl>
              <c:idx val="2"/>
              <c:layout>
                <c:manualLayout>
                  <c:x val="-2.8112449799196727E-2"/>
                  <c:y val="4.47889871720651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37-4201-8013-6E47153D00F0}"/>
                </c:ext>
              </c:extLst>
            </c:dLbl>
            <c:dLbl>
              <c:idx val="3"/>
              <c:layout>
                <c:manualLayout>
                  <c:x val="-2.4096385542168676E-2"/>
                  <c:y val="4.47889871720651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37-4201-8013-6E47153D00F0}"/>
                </c:ext>
              </c:extLst>
            </c:dLbl>
            <c:dLbl>
              <c:idx val="4"/>
              <c:layout>
                <c:manualLayout>
                  <c:x val="-2.2088353413654824E-2"/>
                  <c:y val="4.8234293877608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37-4201-8013-6E47153D00F0}"/>
                </c:ext>
              </c:extLst>
            </c:dLbl>
            <c:dLbl>
              <c:idx val="5"/>
              <c:layout>
                <c:manualLayout>
                  <c:x val="-2.2088353413654824E-2"/>
                  <c:y val="5.1679600583151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37-4201-8013-6E47153D00F0}"/>
                </c:ext>
              </c:extLst>
            </c:dLbl>
            <c:dLbl>
              <c:idx val="6"/>
              <c:layout>
                <c:manualLayout>
                  <c:x val="-2.2088353413654824E-2"/>
                  <c:y val="4.1343680466521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37-4201-8013-6E47153D00F0}"/>
                </c:ext>
              </c:extLst>
            </c:dLbl>
            <c:dLbl>
              <c:idx val="7"/>
              <c:layout>
                <c:manualLayout>
                  <c:x val="-1.6182797204102477E-2"/>
                  <c:y val="3.6577366232101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437-4201-8013-6E47153D00F0}"/>
                </c:ext>
              </c:extLst>
            </c:dLbl>
            <c:dLbl>
              <c:idx val="8"/>
              <c:layout>
                <c:manualLayout>
                  <c:x val="-6.4257028112449793E-2"/>
                  <c:y val="1.37812268221738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437-4201-8013-6E47153D00F0}"/>
                </c:ext>
              </c:extLst>
            </c:dLbl>
            <c:dLbl>
              <c:idx val="9"/>
              <c:layout>
                <c:manualLayout>
                  <c:x val="-5.2208835341365459E-2"/>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437-4201-8013-6E47153D00F0}"/>
                </c:ext>
              </c:extLst>
            </c:dLbl>
            <c:dLbl>
              <c:idx val="10"/>
              <c:layout>
                <c:manualLayout>
                  <c:x val="-4.4176706827309516E-2"/>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437-4201-8013-6E47153D00F0}"/>
                </c:ext>
              </c:extLst>
            </c:dLbl>
            <c:dLbl>
              <c:idx val="11"/>
              <c:layout>
                <c:manualLayout>
                  <c:x val="-2.8112449799196727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37-4201-8013-6E47153D00F0}"/>
                </c:ext>
              </c:extLst>
            </c:dLbl>
            <c:dLbl>
              <c:idx val="12"/>
              <c:layout>
                <c:manualLayout>
                  <c:x val="-1.6064257028112521E-2"/>
                  <c:y val="3.7898373760978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437-4201-8013-6E47153D00F0}"/>
                </c:ext>
              </c:extLst>
            </c:dLbl>
            <c:dLbl>
              <c:idx val="13"/>
              <c:layout>
                <c:manualLayout>
                  <c:x val="-6.0240963855422046E-3"/>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437-4201-8013-6E47153D00F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T.8.1.Trend!$B$3:$O$3</c:f>
              <c:strCache>
                <c:ptCount val="14"/>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strCache>
            </c:strRef>
          </c:cat>
          <c:val>
            <c:numRef>
              <c:f>T.8.1.Trend!$B$4:$O$4</c:f>
              <c:numCache>
                <c:formatCode>General</c:formatCode>
                <c:ptCount val="14"/>
                <c:pt idx="0">
                  <c:v>2981</c:v>
                </c:pt>
                <c:pt idx="1">
                  <c:v>2948</c:v>
                </c:pt>
                <c:pt idx="2">
                  <c:v>2852</c:v>
                </c:pt>
                <c:pt idx="3">
                  <c:v>2823</c:v>
                </c:pt>
                <c:pt idx="4">
                  <c:v>2784</c:v>
                </c:pt>
                <c:pt idx="5">
                  <c:v>2757</c:v>
                </c:pt>
                <c:pt idx="6">
                  <c:v>2654</c:v>
                </c:pt>
                <c:pt idx="7">
                  <c:v>2563</c:v>
                </c:pt>
                <c:pt idx="8">
                  <c:v>2254</c:v>
                </c:pt>
                <c:pt idx="9">
                  <c:v>2201</c:v>
                </c:pt>
                <c:pt idx="10" formatCode="#,##0">
                  <c:v>2175</c:v>
                </c:pt>
                <c:pt idx="11">
                  <c:v>2143</c:v>
                </c:pt>
                <c:pt idx="12">
                  <c:v>2112</c:v>
                </c:pt>
                <c:pt idx="13">
                  <c:v>2097</c:v>
                </c:pt>
              </c:numCache>
            </c:numRef>
          </c:val>
          <c:smooth val="0"/>
          <c:extLst>
            <c:ext xmlns:c16="http://schemas.microsoft.com/office/drawing/2014/chart" uri="{C3380CC4-5D6E-409C-BE32-E72D297353CC}">
              <c16:uniqueId val="{0000000E-2437-4201-8013-6E47153D00F0}"/>
            </c:ext>
          </c:extLst>
        </c:ser>
        <c:ser>
          <c:idx val="1"/>
          <c:order val="1"/>
          <c:tx>
            <c:strRef>
              <c:f>T.8.1.Trend!$A$5</c:f>
              <c:strCache>
                <c:ptCount val="1"/>
                <c:pt idx="0">
                  <c:v>Vocational</c:v>
                </c:pt>
              </c:strCache>
            </c:strRef>
          </c:tx>
          <c:dLbls>
            <c:dLbl>
              <c:idx val="0"/>
              <c:layout>
                <c:manualLayout>
                  <c:x val="-3.2128514056224897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437-4201-8013-6E47153D00F0}"/>
                </c:ext>
              </c:extLst>
            </c:dLbl>
            <c:dLbl>
              <c:idx val="1"/>
              <c:layout>
                <c:manualLayout>
                  <c:x val="-3.0120481927710788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437-4201-8013-6E47153D00F0}"/>
                </c:ext>
              </c:extLst>
            </c:dLbl>
            <c:dLbl>
              <c:idx val="2"/>
              <c:layout>
                <c:manualLayout>
                  <c:x val="-3.0120481927710788E-2"/>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437-4201-8013-6E47153D00F0}"/>
                </c:ext>
              </c:extLst>
            </c:dLbl>
            <c:dLbl>
              <c:idx val="3"/>
              <c:layout>
                <c:manualLayout>
                  <c:x val="-3.2128514056224897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437-4201-8013-6E47153D00F0}"/>
                </c:ext>
              </c:extLst>
            </c:dLbl>
            <c:dLbl>
              <c:idx val="4"/>
              <c:layout>
                <c:manualLayout>
                  <c:x val="-3.614457831325301E-2"/>
                  <c:y val="-3.4453067055434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437-4201-8013-6E47153D00F0}"/>
                </c:ext>
              </c:extLst>
            </c:dLbl>
            <c:dLbl>
              <c:idx val="5"/>
              <c:layout>
                <c:manualLayout>
                  <c:x val="-3.6144562251116188E-2"/>
                  <c:y val="-3.78984418501202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437-4201-8013-6E47153D00F0}"/>
                </c:ext>
              </c:extLst>
            </c:dLbl>
            <c:dLbl>
              <c:idx val="6"/>
              <c:layout>
                <c:manualLayout>
                  <c:x val="-3.614457831325301E-2"/>
                  <c:y val="-2.7562453644347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437-4201-8013-6E47153D00F0}"/>
                </c:ext>
              </c:extLst>
            </c:dLbl>
            <c:dLbl>
              <c:idx val="7"/>
              <c:layout>
                <c:manualLayout>
                  <c:x val="-2.8112449799196727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437-4201-8013-6E47153D00F0}"/>
                </c:ext>
              </c:extLst>
            </c:dLbl>
            <c:dLbl>
              <c:idx val="8"/>
              <c:layout>
                <c:manualLayout>
                  <c:x val="-3.0120481927710788E-2"/>
                  <c:y val="-2.7562453644347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437-4201-8013-6E47153D00F0}"/>
                </c:ext>
              </c:extLst>
            </c:dLbl>
            <c:dLbl>
              <c:idx val="9"/>
              <c:layout>
                <c:manualLayout>
                  <c:x val="-3.4136546184738957E-2"/>
                  <c:y val="-3.100776034989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2437-4201-8013-6E47153D00F0}"/>
                </c:ext>
              </c:extLst>
            </c:dLbl>
            <c:dLbl>
              <c:idx val="10"/>
              <c:layout>
                <c:manualLayout>
                  <c:x val="-3.4136546184738881E-2"/>
                  <c:y val="-2.7562453644347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2437-4201-8013-6E47153D00F0}"/>
                </c:ext>
              </c:extLst>
            </c:dLbl>
            <c:dLbl>
              <c:idx val="11"/>
              <c:layout>
                <c:manualLayout>
                  <c:x val="-3.0120481927710788E-2"/>
                  <c:y val="-2.0671840233260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2437-4201-8013-6E47153D00F0}"/>
                </c:ext>
              </c:extLst>
            </c:dLbl>
            <c:dLbl>
              <c:idx val="12"/>
              <c:layout>
                <c:manualLayout>
                  <c:x val="-3.614457831325301E-2"/>
                  <c:y val="-2.7562453644347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437-4201-8013-6E47153D00F0}"/>
                </c:ext>
              </c:extLst>
            </c:dLbl>
            <c:dLbl>
              <c:idx val="13"/>
              <c:layout>
                <c:manualLayout>
                  <c:x val="-3.6144578313253094E-2"/>
                  <c:y val="-2.0671840233260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2437-4201-8013-6E47153D00F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T.8.1.Trend!$B$3:$O$3</c:f>
              <c:strCache>
                <c:ptCount val="14"/>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strCache>
            </c:strRef>
          </c:cat>
          <c:val>
            <c:numRef>
              <c:f>T.8.1.Trend!$B$5:$O$5</c:f>
              <c:numCache>
                <c:formatCode>General</c:formatCode>
                <c:ptCount val="14"/>
                <c:pt idx="0">
                  <c:v>516</c:v>
                </c:pt>
                <c:pt idx="1">
                  <c:v>506</c:v>
                </c:pt>
                <c:pt idx="2">
                  <c:v>504</c:v>
                </c:pt>
                <c:pt idx="3">
                  <c:v>496</c:v>
                </c:pt>
                <c:pt idx="4">
                  <c:v>500</c:v>
                </c:pt>
                <c:pt idx="5">
                  <c:v>495</c:v>
                </c:pt>
                <c:pt idx="6">
                  <c:v>506</c:v>
                </c:pt>
                <c:pt idx="7">
                  <c:v>503</c:v>
                </c:pt>
                <c:pt idx="8">
                  <c:v>487</c:v>
                </c:pt>
                <c:pt idx="9">
                  <c:v>487</c:v>
                </c:pt>
                <c:pt idx="10">
                  <c:v>484</c:v>
                </c:pt>
                <c:pt idx="11">
                  <c:v>499</c:v>
                </c:pt>
                <c:pt idx="12">
                  <c:v>494</c:v>
                </c:pt>
                <c:pt idx="13">
                  <c:v>488</c:v>
                </c:pt>
              </c:numCache>
            </c:numRef>
          </c:val>
          <c:smooth val="0"/>
          <c:extLst>
            <c:ext xmlns:c16="http://schemas.microsoft.com/office/drawing/2014/chart" uri="{C3380CC4-5D6E-409C-BE32-E72D297353CC}">
              <c16:uniqueId val="{0000001D-2437-4201-8013-6E47153D00F0}"/>
            </c:ext>
          </c:extLst>
        </c:ser>
        <c:ser>
          <c:idx val="2"/>
          <c:order val="2"/>
          <c:tx>
            <c:strRef>
              <c:f>T.8.1.Trend!$A$6</c:f>
              <c:strCache>
                <c:ptCount val="1"/>
                <c:pt idx="0">
                  <c:v>Higher</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T.8.1.Trend!$B$3:$O$3</c:f>
              <c:strCache>
                <c:ptCount val="14"/>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strCache>
            </c:strRef>
          </c:cat>
          <c:val>
            <c:numRef>
              <c:f>T.8.1.Trend!$B$6:$O$6</c:f>
              <c:numCache>
                <c:formatCode>General</c:formatCode>
                <c:ptCount val="14"/>
                <c:pt idx="0">
                  <c:v>45</c:v>
                </c:pt>
                <c:pt idx="1">
                  <c:v>50</c:v>
                </c:pt>
                <c:pt idx="2">
                  <c:v>51</c:v>
                </c:pt>
                <c:pt idx="3">
                  <c:v>51</c:v>
                </c:pt>
                <c:pt idx="4">
                  <c:v>53</c:v>
                </c:pt>
                <c:pt idx="5">
                  <c:v>53</c:v>
                </c:pt>
                <c:pt idx="6">
                  <c:v>53</c:v>
                </c:pt>
                <c:pt idx="7">
                  <c:v>53</c:v>
                </c:pt>
                <c:pt idx="8">
                  <c:v>53</c:v>
                </c:pt>
                <c:pt idx="9">
                  <c:v>53</c:v>
                </c:pt>
                <c:pt idx="10">
                  <c:v>53</c:v>
                </c:pt>
                <c:pt idx="11">
                  <c:v>53</c:v>
                </c:pt>
                <c:pt idx="12">
                  <c:v>53</c:v>
                </c:pt>
                <c:pt idx="13">
                  <c:v>53</c:v>
                </c:pt>
              </c:numCache>
            </c:numRef>
          </c:val>
          <c:smooth val="0"/>
          <c:extLst>
            <c:ext xmlns:c16="http://schemas.microsoft.com/office/drawing/2014/chart" uri="{C3380CC4-5D6E-409C-BE32-E72D297353CC}">
              <c16:uniqueId val="{0000001E-2437-4201-8013-6E47153D00F0}"/>
            </c:ext>
          </c:extLst>
        </c:ser>
        <c:dLbls>
          <c:showLegendKey val="0"/>
          <c:showVal val="0"/>
          <c:showCatName val="0"/>
          <c:showSerName val="0"/>
          <c:showPercent val="0"/>
          <c:showBubbleSize val="0"/>
        </c:dLbls>
        <c:marker val="1"/>
        <c:smooth val="0"/>
        <c:axId val="118747904"/>
        <c:axId val="118749440"/>
      </c:lineChart>
      <c:catAx>
        <c:axId val="118747904"/>
        <c:scaling>
          <c:orientation val="minMax"/>
        </c:scaling>
        <c:delete val="0"/>
        <c:axPos val="b"/>
        <c:numFmt formatCode="General" sourceLinked="0"/>
        <c:majorTickMark val="out"/>
        <c:minorTickMark val="none"/>
        <c:tickLblPos val="nextTo"/>
        <c:crossAx val="118749440"/>
        <c:crosses val="autoZero"/>
        <c:auto val="1"/>
        <c:lblAlgn val="ctr"/>
        <c:lblOffset val="100"/>
        <c:noMultiLvlLbl val="0"/>
      </c:catAx>
      <c:valAx>
        <c:axId val="118749440"/>
        <c:scaling>
          <c:orientation val="minMax"/>
        </c:scaling>
        <c:delete val="0"/>
        <c:axPos val="l"/>
        <c:majorGridlines/>
        <c:numFmt formatCode="General" sourceLinked="1"/>
        <c:majorTickMark val="out"/>
        <c:minorTickMark val="none"/>
        <c:tickLblPos val="nextTo"/>
        <c:crossAx val="118747904"/>
        <c:crosses val="autoZero"/>
        <c:crossBetween val="between"/>
      </c:valAx>
    </c:plotArea>
    <c:legend>
      <c:legendPos val="r"/>
      <c:layout>
        <c:manualLayout>
          <c:xMode val="edge"/>
          <c:yMode val="edge"/>
          <c:x val="0.70468867596370011"/>
          <c:y val="0.40654809024207894"/>
          <c:w val="0.28527116339373282"/>
          <c:h val="0.1869035482318524"/>
        </c:manualLayout>
      </c:layout>
      <c:overlay val="0"/>
    </c:legend>
    <c:plotVisOnly val="1"/>
    <c:dispBlanksAs val="gap"/>
    <c:showDLblsOverMax val="0"/>
  </c:chart>
  <c:txPr>
    <a:bodyPr/>
    <a:lstStyle/>
    <a:p>
      <a:pPr>
        <a:defRPr sz="1200"/>
      </a:pPr>
      <a:endParaRPr lang="bg-BG"/>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PISA 2012</a:t>
            </a:r>
          </a:p>
        </c:rich>
      </c:tx>
      <c:overlay val="0"/>
    </c:title>
    <c:autoTitleDeleted val="0"/>
    <c:plotArea>
      <c:layout/>
      <c:barChart>
        <c:barDir val="col"/>
        <c:grouping val="clustered"/>
        <c:varyColors val="0"/>
        <c:ser>
          <c:idx val="0"/>
          <c:order val="0"/>
          <c:tx>
            <c:strRef>
              <c:f>T.8.1.Trend!$A$34</c:f>
              <c:strCache>
                <c:ptCount val="1"/>
                <c:pt idx="0">
                  <c:v>OECD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T.8.1.Trend!$B$33:$D$33</c:f>
              <c:strCache>
                <c:ptCount val="3"/>
                <c:pt idx="0">
                  <c:v>Mathematics</c:v>
                </c:pt>
                <c:pt idx="1">
                  <c:v> Reading</c:v>
                </c:pt>
                <c:pt idx="2">
                  <c:v>Science</c:v>
                </c:pt>
              </c:strCache>
            </c:strRef>
          </c:cat>
          <c:val>
            <c:numRef>
              <c:f>T.8.1.Trend!$B$34:$D$34</c:f>
              <c:numCache>
                <c:formatCode>General</c:formatCode>
                <c:ptCount val="3"/>
                <c:pt idx="0">
                  <c:v>494</c:v>
                </c:pt>
                <c:pt idx="1">
                  <c:v>496</c:v>
                </c:pt>
                <c:pt idx="2">
                  <c:v>501</c:v>
                </c:pt>
              </c:numCache>
            </c:numRef>
          </c:val>
          <c:extLst>
            <c:ext xmlns:c16="http://schemas.microsoft.com/office/drawing/2014/chart" uri="{C3380CC4-5D6E-409C-BE32-E72D297353CC}">
              <c16:uniqueId val="{00000000-E3DE-4096-9969-FDFB45C4749B}"/>
            </c:ext>
          </c:extLst>
        </c:ser>
        <c:ser>
          <c:idx val="1"/>
          <c:order val="1"/>
          <c:tx>
            <c:strRef>
              <c:f>T.8.1.Trend!$A$35</c:f>
              <c:strCache>
                <c:ptCount val="1"/>
                <c:pt idx="0">
                  <c:v>Bulgaria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T.8.1.Trend!$B$33:$D$33</c:f>
              <c:strCache>
                <c:ptCount val="3"/>
                <c:pt idx="0">
                  <c:v>Mathematics</c:v>
                </c:pt>
                <c:pt idx="1">
                  <c:v> Reading</c:v>
                </c:pt>
                <c:pt idx="2">
                  <c:v>Science</c:v>
                </c:pt>
              </c:strCache>
            </c:strRef>
          </c:cat>
          <c:val>
            <c:numRef>
              <c:f>T.8.1.Trend!$B$35:$D$35</c:f>
              <c:numCache>
                <c:formatCode>General</c:formatCode>
                <c:ptCount val="3"/>
                <c:pt idx="0">
                  <c:v>439</c:v>
                </c:pt>
                <c:pt idx="1">
                  <c:v>436</c:v>
                </c:pt>
                <c:pt idx="2">
                  <c:v>446</c:v>
                </c:pt>
              </c:numCache>
            </c:numRef>
          </c:val>
          <c:extLst>
            <c:ext xmlns:c16="http://schemas.microsoft.com/office/drawing/2014/chart" uri="{C3380CC4-5D6E-409C-BE32-E72D297353CC}">
              <c16:uniqueId val="{00000001-E3DE-4096-9969-FDFB45C4749B}"/>
            </c:ext>
          </c:extLst>
        </c:ser>
        <c:dLbls>
          <c:showLegendKey val="0"/>
          <c:showVal val="0"/>
          <c:showCatName val="0"/>
          <c:showSerName val="0"/>
          <c:showPercent val="0"/>
          <c:showBubbleSize val="0"/>
        </c:dLbls>
        <c:gapWidth val="75"/>
        <c:axId val="118884608"/>
        <c:axId val="118902784"/>
      </c:barChart>
      <c:catAx>
        <c:axId val="118884608"/>
        <c:scaling>
          <c:orientation val="minMax"/>
        </c:scaling>
        <c:delete val="0"/>
        <c:axPos val="b"/>
        <c:numFmt formatCode="General" sourceLinked="1"/>
        <c:majorTickMark val="none"/>
        <c:minorTickMark val="none"/>
        <c:tickLblPos val="nextTo"/>
        <c:crossAx val="118902784"/>
        <c:crosses val="autoZero"/>
        <c:auto val="1"/>
        <c:lblAlgn val="ctr"/>
        <c:lblOffset val="100"/>
        <c:noMultiLvlLbl val="0"/>
      </c:catAx>
      <c:valAx>
        <c:axId val="118902784"/>
        <c:scaling>
          <c:orientation val="minMax"/>
        </c:scaling>
        <c:delete val="0"/>
        <c:axPos val="l"/>
        <c:majorGridlines/>
        <c:numFmt formatCode="General" sourceLinked="1"/>
        <c:majorTickMark val="none"/>
        <c:minorTickMark val="none"/>
        <c:tickLblPos val="nextTo"/>
        <c:spPr>
          <a:ln w="9525">
            <a:noFill/>
          </a:ln>
        </c:spPr>
        <c:crossAx val="118884608"/>
        <c:crosses val="autoZero"/>
        <c:crossBetween val="between"/>
      </c:valAx>
    </c:plotArea>
    <c:legend>
      <c:legendPos val="b"/>
      <c:overlay val="0"/>
    </c:legend>
    <c:plotVisOnly val="1"/>
    <c:dispBlanksAs val="gap"/>
    <c:showDLblsOverMax val="0"/>
  </c:chart>
  <c:txPr>
    <a:bodyPr/>
    <a:lstStyle/>
    <a:p>
      <a:pPr>
        <a:defRPr sz="1400"/>
      </a:pPr>
      <a:endParaRPr lang="bg-BG"/>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5A9C5-4F42-46C7-82A9-A1F89E7680C4}" type="datetimeFigureOut">
              <a:rPr lang="en-US" smtClean="0"/>
              <a:pPr/>
              <a:t>8/13/2021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6746D-9228-466F-B673-ADD5810F0D5D}" type="slidenum">
              <a:rPr lang="en-US" smtClean="0"/>
              <a:pPr/>
              <a:t>‹#›</a:t>
            </a:fld>
            <a:endParaRPr lang="en-US"/>
          </a:p>
        </p:txBody>
      </p:sp>
    </p:spTree>
    <p:extLst>
      <p:ext uri="{BB962C8B-B14F-4D97-AF65-F5344CB8AC3E}">
        <p14:creationId xmlns:p14="http://schemas.microsoft.com/office/powerpoint/2010/main" val="85577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koko.bg/page.php?c=10&amp;d=98"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ckoko.bg/"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endParaRPr lang="bg-BG" altLang="bg-B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bg-BG"/>
              <a:t>The educational expansion, the introduction of market mechanisms in education and the transformation of the opportunities for employment changed the thinking about education among the youth but also among the whole population. It is perceived mainly in instrumental terms and as a way to make them more competitive on the labour market </a:t>
            </a:r>
            <a:r>
              <a:rPr lang="en-US" altLang="bg-BG" b="1"/>
              <a:t>Focus on the instrumental value of education</a:t>
            </a:r>
          </a:p>
        </p:txBody>
      </p:sp>
      <p:sp>
        <p:nvSpPr>
          <p:cNvPr id="47108" name="Slide Number Placeholder 3"/>
          <p:cNvSpPr>
            <a:spLocks noGrp="1"/>
          </p:cNvSpPr>
          <p:nvPr>
            <p:ph type="sldNum" sz="quarter" idx="5"/>
          </p:nvPr>
        </p:nvSpPr>
        <p:spPr bwMode="auto">
          <a:noFill/>
          <a:ln>
            <a:miter lim="800000"/>
            <a:headEnd/>
            <a:tailEnd/>
          </a:ln>
        </p:spPr>
        <p:txBody>
          <a:bodyPr/>
          <a:lstStyle/>
          <a:p>
            <a:fld id="{E2926422-E1BA-4024-99A2-15C4ECF438CD}" type="slidenum">
              <a:rPr lang="en-US" altLang="bg-BG" smtClean="0">
                <a:latin typeface="Arial" charset="0"/>
              </a:rPr>
              <a:pPr/>
              <a:t>14</a:t>
            </a:fld>
            <a:endParaRPr lang="en-US" altLang="bg-BG">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endParaRPr lang="bg-BG" alt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bg-BG"/>
          </a:p>
        </p:txBody>
      </p:sp>
      <p:sp>
        <p:nvSpPr>
          <p:cNvPr id="48132" name="Slide Number Placeholder 3"/>
          <p:cNvSpPr>
            <a:spLocks noGrp="1"/>
          </p:cNvSpPr>
          <p:nvPr>
            <p:ph type="sldNum" sz="quarter" idx="5"/>
          </p:nvPr>
        </p:nvSpPr>
        <p:spPr bwMode="auto">
          <a:noFill/>
          <a:ln>
            <a:miter lim="800000"/>
            <a:headEnd/>
            <a:tailEnd/>
          </a:ln>
        </p:spPr>
        <p:txBody>
          <a:bodyPr/>
          <a:lstStyle/>
          <a:p>
            <a:fld id="{F9B97BF0-3803-4F82-B604-BB2CF59A5E6D}" type="slidenum">
              <a:rPr lang="en-US" altLang="bg-BG" smtClean="0">
                <a:latin typeface="Arial" charset="0"/>
              </a:rPr>
              <a:pPr/>
              <a:t>19</a:t>
            </a:fld>
            <a:endParaRPr lang="en-US" altLang="bg-BG">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bg-BG"/>
          </a:p>
        </p:txBody>
      </p:sp>
      <p:sp>
        <p:nvSpPr>
          <p:cNvPr id="35844" name="Slide Number Placeholder 3"/>
          <p:cNvSpPr>
            <a:spLocks noGrp="1"/>
          </p:cNvSpPr>
          <p:nvPr>
            <p:ph type="sldNum" sz="quarter" idx="5"/>
          </p:nvPr>
        </p:nvSpPr>
        <p:spPr bwMode="auto">
          <a:noFill/>
          <a:ln>
            <a:miter lim="800000"/>
            <a:headEnd/>
            <a:tailEnd/>
          </a:ln>
        </p:spPr>
        <p:txBody>
          <a:bodyPr/>
          <a:lstStyle/>
          <a:p>
            <a:fld id="{F5814436-2C66-4EFC-8AF1-EE00F7A9D4F7}" type="slidenum">
              <a:rPr lang="en-US" altLang="bg-BG" smtClean="0">
                <a:latin typeface="Arial" charset="0"/>
              </a:rPr>
              <a:pPr/>
              <a:t>2</a:t>
            </a:fld>
            <a:endParaRPr lang="en-US" altLang="bg-BG">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altLang="bg-BG"/>
              <a:t>Following the overall trend of educational expansion, the percentage of tertiary degree holders among the young people has increased over time among Bulgarian youth. Thus, for the period 1992 and 2011 it was threefold. Despite that in 2011 approximately 40% of the population aged 15-29 is with lower secondary and less education.</a:t>
            </a:r>
            <a:endParaRPr lang="bg-BG" altLang="bg-BG"/>
          </a:p>
        </p:txBody>
      </p:sp>
      <p:sp>
        <p:nvSpPr>
          <p:cNvPr id="37892" name="Slide Number Placeholder 3"/>
          <p:cNvSpPr>
            <a:spLocks noGrp="1"/>
          </p:cNvSpPr>
          <p:nvPr>
            <p:ph type="sldNum" sz="quarter" idx="5"/>
          </p:nvPr>
        </p:nvSpPr>
        <p:spPr bwMode="auto">
          <a:noFill/>
          <a:ln>
            <a:miter lim="800000"/>
            <a:headEnd/>
            <a:tailEnd/>
          </a:ln>
        </p:spPr>
        <p:txBody>
          <a:bodyPr/>
          <a:lstStyle/>
          <a:p>
            <a:fld id="{C57B36CF-40B9-4A38-B8FD-28D67ECEC8B7}" type="slidenum">
              <a:rPr lang="en-US" altLang="bg-BG" smtClean="0">
                <a:latin typeface="Arial" charset="0"/>
              </a:rPr>
              <a:pPr/>
              <a:t>3</a:t>
            </a:fld>
            <a:endParaRPr lang="en-US" altLang="bg-BG">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bg-BG" b="1"/>
          </a:p>
        </p:txBody>
      </p:sp>
      <p:sp>
        <p:nvSpPr>
          <p:cNvPr id="36868" name="Slide Number Placeholder 3"/>
          <p:cNvSpPr>
            <a:spLocks noGrp="1"/>
          </p:cNvSpPr>
          <p:nvPr>
            <p:ph type="sldNum" sz="quarter" idx="5"/>
          </p:nvPr>
        </p:nvSpPr>
        <p:spPr bwMode="auto">
          <a:noFill/>
          <a:ln>
            <a:miter lim="800000"/>
            <a:headEnd/>
            <a:tailEnd/>
          </a:ln>
        </p:spPr>
        <p:txBody>
          <a:bodyPr/>
          <a:lstStyle/>
          <a:p>
            <a:fld id="{650F2859-D3CF-4695-8372-36DBDB86AAC5}" type="slidenum">
              <a:rPr lang="en-US" altLang="bg-BG" smtClean="0">
                <a:latin typeface="Arial" charset="0"/>
              </a:rPr>
              <a:pPr/>
              <a:t>5</a:t>
            </a:fld>
            <a:endParaRPr lang="en-US" altLang="bg-BG">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altLang="bg-BG"/>
              <a:t>In the beginning of the school (academic) year 2013/14 in Bulgaria are functioning 2097 general, 488 vocational, and 53 higher schools (51 of which are accredited). </a:t>
            </a:r>
          </a:p>
          <a:p>
            <a:r>
              <a:rPr lang="en-GB" altLang="bg-BG"/>
              <a:t>Due to closure or modification the number of general schools has been decreasing gradually throughout the period between 2000 and 2014. The number of vocational and special schools also has been shrinking for the same period although this happened in a much lesser extent in the case of vocational schools.  In contrast the number of Higher schools and University equivalents is stable in the last 10 years.</a:t>
            </a:r>
          </a:p>
          <a:p>
            <a:r>
              <a:rPr lang="en-GB" altLang="bg-BG"/>
              <a:t>The effect of these changes is that many small settlements are left without schools and children have to travel everyday a considerable distance to the closest school.</a:t>
            </a:r>
            <a:endParaRPr lang="en-US" altLang="bg-BG"/>
          </a:p>
          <a:p>
            <a:endParaRPr lang="en-US" altLang="bg-BG"/>
          </a:p>
          <a:p>
            <a:endParaRPr lang="en-US" altLang="bg-BG"/>
          </a:p>
        </p:txBody>
      </p:sp>
      <p:sp>
        <p:nvSpPr>
          <p:cNvPr id="40964" name="Slide Number Placeholder 3"/>
          <p:cNvSpPr>
            <a:spLocks noGrp="1"/>
          </p:cNvSpPr>
          <p:nvPr>
            <p:ph type="sldNum" sz="quarter" idx="5"/>
          </p:nvPr>
        </p:nvSpPr>
        <p:spPr bwMode="auto">
          <a:noFill/>
          <a:ln>
            <a:miter lim="800000"/>
            <a:headEnd/>
            <a:tailEnd/>
          </a:ln>
        </p:spPr>
        <p:txBody>
          <a:bodyPr/>
          <a:lstStyle/>
          <a:p>
            <a:fld id="{9CC86D8E-4E4F-4E91-886E-F8E1A9711643}" type="slidenum">
              <a:rPr lang="en-US" altLang="bg-BG" smtClean="0">
                <a:latin typeface="Arial" charset="0"/>
              </a:rPr>
              <a:pPr/>
              <a:t>6</a:t>
            </a:fld>
            <a:endParaRPr lang="en-US" altLang="bg-BG">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altLang="bg-BG"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altLang="bg-BG" u="sng">
                <a:hlinkClick r:id="rId3"/>
              </a:rPr>
              <a:t>http://www.ckoko.bg/page.php?c=10&amp;d=98</a:t>
            </a:r>
            <a:r>
              <a:rPr lang="en-GB" altLang="bg-BG"/>
              <a:t>; National report, 2014, p. 14-15.</a:t>
            </a:r>
            <a:endParaRPr lang="en-US" altLang="bg-BG"/>
          </a:p>
          <a:p>
            <a:r>
              <a:rPr lang="en-GB" altLang="bg-BG" u="sng">
                <a:hlinkClick r:id="rId4"/>
              </a:rPr>
              <a:t>http://www.ckoko.bg/</a:t>
            </a:r>
            <a:endParaRPr lang="en-GB" altLang="bg-BG" u="sng"/>
          </a:p>
          <a:p>
            <a:endParaRPr lang="en-GB" altLang="bg-BG" u="sng"/>
          </a:p>
          <a:p>
            <a:r>
              <a:rPr lang="en-GB" altLang="bg-BG"/>
              <a:t>The Centre for Monitoring and Evaluation of Quality of School Education annually prepares analyses of the results obtained; the analyses are then</a:t>
            </a:r>
            <a:r>
              <a:rPr lang="en-US" altLang="bg-BG"/>
              <a:t> used by the Ministry of Education and Science as a basis for upgrading the educational standards and curricula.</a:t>
            </a:r>
          </a:p>
          <a:p>
            <a:endParaRPr lang="en-US" altLang="bg-BG"/>
          </a:p>
        </p:txBody>
      </p:sp>
      <p:sp>
        <p:nvSpPr>
          <p:cNvPr id="44036" name="Slide Number Placeholder 3"/>
          <p:cNvSpPr>
            <a:spLocks noGrp="1"/>
          </p:cNvSpPr>
          <p:nvPr>
            <p:ph type="sldNum" sz="quarter" idx="5"/>
          </p:nvPr>
        </p:nvSpPr>
        <p:spPr bwMode="auto">
          <a:noFill/>
          <a:ln>
            <a:miter lim="800000"/>
            <a:headEnd/>
            <a:tailEnd/>
          </a:ln>
        </p:spPr>
        <p:txBody>
          <a:bodyPr/>
          <a:lstStyle/>
          <a:p>
            <a:fld id="{8F3C7943-E94E-4104-97CE-5C863A0A2ECA}" type="slidenum">
              <a:rPr lang="en-US" altLang="bg-BG" smtClean="0">
                <a:latin typeface="Arial" charset="0"/>
              </a:rPr>
              <a:pPr/>
              <a:t>11</a:t>
            </a:fld>
            <a:endParaRPr lang="en-US" altLang="bg-BG">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bg-BG"/>
              <a:t>The results of the evaluations at all rounds of the survey conducted in Bulgaria PISA 2000, 2006, 2009 and 2012 reveal worrying in all areas of interest, some of which are stable over time.</a:t>
            </a:r>
          </a:p>
          <a:p>
            <a:endParaRPr lang="en-GB" altLang="bg-BG"/>
          </a:p>
        </p:txBody>
      </p:sp>
      <p:sp>
        <p:nvSpPr>
          <p:cNvPr id="45060" name="Slide Number Placeholder 3"/>
          <p:cNvSpPr>
            <a:spLocks noGrp="1"/>
          </p:cNvSpPr>
          <p:nvPr>
            <p:ph type="sldNum" sz="quarter" idx="5"/>
          </p:nvPr>
        </p:nvSpPr>
        <p:spPr bwMode="auto">
          <a:noFill/>
          <a:ln>
            <a:miter lim="800000"/>
            <a:headEnd/>
            <a:tailEnd/>
          </a:ln>
        </p:spPr>
        <p:txBody>
          <a:bodyPr/>
          <a:lstStyle/>
          <a:p>
            <a:fld id="{8E59C1A1-D206-467E-AA73-60A125649BB4}" type="slidenum">
              <a:rPr lang="en-US" altLang="bg-BG" smtClean="0">
                <a:latin typeface="Arial" charset="0"/>
              </a:rPr>
              <a:pPr/>
              <a:t>12</a:t>
            </a:fld>
            <a:endParaRPr lang="en-US" altLang="bg-BG">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bg-BG"/>
              <a:t>http://www.oecd.org/pisa/keyfindings/pisa-2012-results-overview.pdf</a:t>
            </a:r>
          </a:p>
          <a:p>
            <a:r>
              <a:rPr lang="en-US" altLang="bg-BG"/>
              <a:t>In fact, the PISA results in all three area in which pupils’ knowledge has been assessed in Bulgaria they are very poor, compared to the OECD average.</a:t>
            </a:r>
          </a:p>
          <a:p>
            <a:r>
              <a:rPr lang="en-US" altLang="bg-BG"/>
              <a:t>Despite that there are huge disparities between the low and high achievers, by the type of school and most severely by socioeconomic and cultural status of pupils.</a:t>
            </a:r>
          </a:p>
        </p:txBody>
      </p:sp>
      <p:sp>
        <p:nvSpPr>
          <p:cNvPr id="46084" name="Slide Number Placeholder 3"/>
          <p:cNvSpPr>
            <a:spLocks noGrp="1"/>
          </p:cNvSpPr>
          <p:nvPr>
            <p:ph type="sldNum" sz="quarter" idx="5"/>
          </p:nvPr>
        </p:nvSpPr>
        <p:spPr bwMode="auto">
          <a:noFill/>
          <a:ln>
            <a:miter lim="800000"/>
            <a:headEnd/>
            <a:tailEnd/>
          </a:ln>
        </p:spPr>
        <p:txBody>
          <a:bodyPr/>
          <a:lstStyle/>
          <a:p>
            <a:fld id="{CE6984EF-4688-4567-960A-A3345E5A98B4}" type="slidenum">
              <a:rPr lang="en-US" altLang="bg-BG" smtClean="0">
                <a:latin typeface="Arial" charset="0"/>
              </a:rPr>
              <a:pPr/>
              <a:t>13</a:t>
            </a:fld>
            <a:endParaRPr lang="en-US" altLang="bg-BG">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88E8F4-5430-4D1A-AB29-047DBD3737CA}"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8E8F4-5430-4D1A-AB29-047DBD3737CA}"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8E8F4-5430-4D1A-AB29-047DBD3737CA}"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8E8F4-5430-4D1A-AB29-047DBD3737CA}"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88E8F4-5430-4D1A-AB29-047DBD3737CA}"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88E8F4-5430-4D1A-AB29-047DBD3737CA}"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88E8F4-5430-4D1A-AB29-047DBD3737CA}" type="datetimeFigureOut">
              <a:rPr lang="en-US" smtClean="0"/>
              <a:pPr/>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88E8F4-5430-4D1A-AB29-047DBD3737CA}" type="datetimeFigureOut">
              <a:rPr lang="en-US" smtClean="0"/>
              <a:pPr/>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8E8F4-5430-4D1A-AB29-047DBD3737CA}" type="datetimeFigureOut">
              <a:rPr lang="en-US" smtClean="0"/>
              <a:pPr/>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8E8F4-5430-4D1A-AB29-047DBD3737CA}"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8E8F4-5430-4D1A-AB29-047DBD3737CA}"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1CD59-73F6-4708-B7CC-1E7244DACD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8E8F4-5430-4D1A-AB29-047DBD3737CA}" type="datetimeFigureOut">
              <a:rPr lang="en-US" smtClean="0"/>
              <a:pPr/>
              <a:t>8/13/2021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1CD59-73F6-4708-B7CC-1E7244DACD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p:txBody>
          <a:bodyPr/>
          <a:lstStyle/>
          <a:p>
            <a:pPr>
              <a:defRPr/>
            </a:pPr>
            <a:fld id="{F65048B6-642D-4F4A-BE01-5F6E80F0E295}" type="slidenum">
              <a:rPr lang="de-DE" smtClean="0"/>
              <a:pPr>
                <a:defRPr/>
              </a:pPr>
              <a:t>1</a:t>
            </a:fld>
            <a:endParaRPr lang="de-DE" dirty="0"/>
          </a:p>
        </p:txBody>
      </p:sp>
      <p:sp>
        <p:nvSpPr>
          <p:cNvPr id="7170" name="Titolo 1"/>
          <p:cNvSpPr>
            <a:spLocks noGrp="1"/>
          </p:cNvSpPr>
          <p:nvPr>
            <p:ph type="ctrTitle" idx="4294967295"/>
          </p:nvPr>
        </p:nvSpPr>
        <p:spPr>
          <a:xfrm>
            <a:off x="1503363" y="-26988"/>
            <a:ext cx="7640637" cy="1008063"/>
          </a:xfrm>
        </p:spPr>
        <p:txBody>
          <a:bodyPr>
            <a:noAutofit/>
          </a:bodyPr>
          <a:lstStyle/>
          <a:p>
            <a:pPr>
              <a:defRPr/>
            </a:pPr>
            <a:br>
              <a:rPr lang="bg-BG" sz="1400" i="1" dirty="0">
                <a:solidFill>
                  <a:schemeClr val="tx1"/>
                </a:solidFill>
                <a:effectLst/>
              </a:rPr>
            </a:br>
            <a:br>
              <a:rPr lang="en-US" sz="1400" i="1" dirty="0">
                <a:solidFill>
                  <a:schemeClr val="tx1"/>
                </a:solidFill>
                <a:effectLst/>
              </a:rPr>
            </a:br>
            <a:r>
              <a:rPr lang="en-US" sz="1400" i="1" dirty="0">
                <a:solidFill>
                  <a:schemeClr val="tx1"/>
                </a:solidFill>
                <a:effectLst/>
              </a:rPr>
              <a:t>Creating an Innovative Platform of Communication and Teaching in a Digital Society </a:t>
            </a:r>
            <a:br>
              <a:rPr lang="en-US" sz="1400" i="1" dirty="0">
                <a:solidFill>
                  <a:schemeClr val="tx1"/>
                </a:solidFill>
                <a:effectLst/>
                <a:latin typeface="+mn-lt"/>
              </a:rPr>
            </a:br>
            <a:br>
              <a:rPr lang="en-GB" sz="1400" i="1" dirty="0">
                <a:solidFill>
                  <a:schemeClr val="tx1"/>
                </a:solidFill>
                <a:latin typeface="+mn-lt"/>
                <a:cs typeface="Arial" pitchFamily="34" charset="0"/>
              </a:rPr>
            </a:br>
            <a:endParaRPr lang="it-IT" sz="1400" i="1" dirty="0">
              <a:solidFill>
                <a:schemeClr val="tx1"/>
              </a:solidFill>
              <a:latin typeface="+mn-lt"/>
              <a:cs typeface="Arial" pitchFamily="34" charset="0"/>
            </a:endParaRPr>
          </a:p>
        </p:txBody>
      </p:sp>
      <p:pic>
        <p:nvPicPr>
          <p:cNvPr id="819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
        <p:nvSpPr>
          <p:cNvPr id="8197" name="TextBox 7"/>
          <p:cNvSpPr txBox="1">
            <a:spLocks noChangeArrowheads="1"/>
          </p:cNvSpPr>
          <p:nvPr/>
        </p:nvSpPr>
        <p:spPr bwMode="auto">
          <a:xfrm>
            <a:off x="1042988" y="1916113"/>
            <a:ext cx="7561262" cy="3970318"/>
          </a:xfrm>
          <a:prstGeom prst="rect">
            <a:avLst/>
          </a:prstGeom>
          <a:noFill/>
          <a:ln w="9525">
            <a:noFill/>
            <a:miter lim="800000"/>
            <a:headEnd/>
            <a:tailEnd/>
          </a:ln>
        </p:spPr>
        <p:txBody>
          <a:bodyPr>
            <a:spAutoFit/>
          </a:bodyPr>
          <a:lstStyle/>
          <a:p>
            <a:pPr algn="ctr"/>
            <a:r>
              <a:rPr lang="en-US" altLang="en-US" sz="3600" b="1" dirty="0"/>
              <a:t>The Bulgarian Educational System in the European Area of Education. English language teaching</a:t>
            </a:r>
          </a:p>
          <a:p>
            <a:endParaRPr lang="en-US" altLang="en-US" dirty="0"/>
          </a:p>
          <a:p>
            <a:endParaRPr lang="en-US" altLang="en-US" dirty="0"/>
          </a:p>
          <a:p>
            <a:r>
              <a:rPr lang="en-US" altLang="en-US" dirty="0"/>
              <a:t>Malta short-term joint staff training June 2019</a:t>
            </a:r>
          </a:p>
          <a:p>
            <a:endParaRPr lang="en-US" altLang="en-US" dirty="0"/>
          </a:p>
          <a:p>
            <a:endParaRPr lang="en-US" altLang="en-US" dirty="0"/>
          </a:p>
          <a:p>
            <a:endParaRPr lang="en-US" altLang="en-US" dirty="0"/>
          </a:p>
          <a:p>
            <a:pPr algn="r"/>
            <a:r>
              <a:rPr lang="en-US" altLang="en-US" dirty="0"/>
              <a:t>Kristina </a:t>
            </a:r>
            <a:r>
              <a:rPr lang="en-US" altLang="en-US" dirty="0" err="1"/>
              <a:t>Petkova</a:t>
            </a:r>
            <a:r>
              <a:rPr lang="en-US" altLang="en-US" dirty="0"/>
              <a:t> &amp; the Bulgarian team</a:t>
            </a:r>
          </a:p>
          <a:p>
            <a:endParaRPr lang="en-US" altLang="en-US" dirty="0"/>
          </a:p>
        </p:txBody>
      </p:sp>
      <p:pic>
        <p:nvPicPr>
          <p:cNvPr id="8198" name="Picture 8" descr="logo_footer.png"/>
          <p:cNvPicPr>
            <a:picLocks noChangeAspect="1"/>
          </p:cNvPicPr>
          <p:nvPr/>
        </p:nvPicPr>
        <p:blipFill>
          <a:blip r:embed="rId4" cstate="print">
            <a:lum bright="-66000"/>
          </a:blip>
          <a:srcRect/>
          <a:stretch>
            <a:fillRect/>
          </a:stretch>
        </p:blipFill>
        <p:spPr bwMode="auto">
          <a:xfrm>
            <a:off x="3924300" y="5830888"/>
            <a:ext cx="800100" cy="838200"/>
          </a:xfrm>
          <a:prstGeom prst="rect">
            <a:avLst/>
          </a:prstGeom>
          <a:noFill/>
          <a:ln w="9525">
            <a:noFill/>
            <a:miter lim="800000"/>
            <a:headEnd/>
            <a:tailEnd/>
          </a:ln>
        </p:spPr>
      </p:pic>
      <p:sp>
        <p:nvSpPr>
          <p:cNvPr id="10" name="TextBox 9"/>
          <p:cNvSpPr txBox="1"/>
          <p:nvPr/>
        </p:nvSpPr>
        <p:spPr>
          <a:xfrm>
            <a:off x="4679950" y="5970588"/>
            <a:ext cx="4464050" cy="338137"/>
          </a:xfrm>
          <a:prstGeom prst="rect">
            <a:avLst/>
          </a:prstGeom>
          <a:noFill/>
        </p:spPr>
        <p:txBody>
          <a:bodyPr>
            <a:spAutoFit/>
          </a:bodyPr>
          <a:lstStyle/>
          <a:p>
            <a:pPr>
              <a:defRPr/>
            </a:pPr>
            <a:r>
              <a:rPr lang="en-US" sz="1600" i="1" dirty="0">
                <a:latin typeface="+mj-lt"/>
              </a:rPr>
              <a:t>“</a:t>
            </a:r>
            <a:r>
              <a:rPr lang="en-US" sz="1400" i="1" dirty="0">
                <a:latin typeface="+mj-lt"/>
              </a:rPr>
              <a:t>Education Without Barriers” Association</a:t>
            </a:r>
            <a:endParaRPr lang="en-US" sz="1600" i="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a:xfrm>
            <a:off x="8613775" y="6305550"/>
            <a:ext cx="457200" cy="476250"/>
          </a:xfrm>
          <a:prstGeom prst="rect">
            <a:avLst/>
          </a:prstGeom>
          <a:noFill/>
        </p:spPr>
        <p:txBody>
          <a:bodyPr anchor="b"/>
          <a:lstStyle/>
          <a:p>
            <a:pPr algn="ctr" eaLnBrk="1" hangingPunct="1">
              <a:defRPr/>
            </a:pPr>
            <a:fld id="{B2F0FBF9-5CA5-422E-B5D5-200D8A6A8D53}" type="slidenum">
              <a:rPr lang="de-DE" sz="1200">
                <a:solidFill>
                  <a:schemeClr val="bg2">
                    <a:shade val="50000"/>
                    <a:satMod val="200000"/>
                  </a:schemeClr>
                </a:solidFill>
              </a:rPr>
              <a:pPr algn="ctr" eaLnBrk="1" hangingPunct="1">
                <a:defRPr/>
              </a:pPr>
              <a:t>10</a:t>
            </a:fld>
            <a:endParaRPr lang="de-DE" sz="1200">
              <a:solidFill>
                <a:schemeClr val="bg2">
                  <a:shade val="50000"/>
                  <a:satMod val="200000"/>
                </a:schemeClr>
              </a:solidFill>
            </a:endParaRPr>
          </a:p>
        </p:txBody>
      </p:sp>
      <p:sp>
        <p:nvSpPr>
          <p:cNvPr id="23555" name="Rectangle 3"/>
          <p:cNvSpPr>
            <a:spLocks noChangeArrowheads="1"/>
          </p:cNvSpPr>
          <p:nvPr/>
        </p:nvSpPr>
        <p:spPr bwMode="auto">
          <a:xfrm>
            <a:off x="1071563" y="1143000"/>
            <a:ext cx="7715250" cy="338138"/>
          </a:xfrm>
          <a:prstGeom prst="rect">
            <a:avLst/>
          </a:prstGeom>
          <a:noFill/>
          <a:ln w="9525">
            <a:noFill/>
            <a:miter lim="800000"/>
            <a:headEnd/>
            <a:tailEnd/>
          </a:ln>
        </p:spPr>
        <p:txBody>
          <a:bodyPr>
            <a:spAutoFit/>
          </a:bodyPr>
          <a:lstStyle/>
          <a:p>
            <a:pPr marL="457200" indent="-457200">
              <a:lnSpc>
                <a:spcPct val="80000"/>
              </a:lnSpc>
              <a:spcBef>
                <a:spcPts val="600"/>
              </a:spcBef>
              <a:buClr>
                <a:schemeClr val="accent1"/>
              </a:buClr>
              <a:buSzPct val="80000"/>
            </a:pPr>
            <a:endParaRPr lang="en-GB" altLang="bg-BG" sz="2000">
              <a:cs typeface="Arial" charset="0"/>
            </a:endParaRPr>
          </a:p>
        </p:txBody>
      </p:sp>
      <p:sp>
        <p:nvSpPr>
          <p:cNvPr id="7" name="Rectangle 6"/>
          <p:cNvSpPr/>
          <p:nvPr/>
        </p:nvSpPr>
        <p:spPr>
          <a:xfrm>
            <a:off x="1115616" y="1238846"/>
            <a:ext cx="7590234" cy="461962"/>
          </a:xfrm>
          <a:prstGeom prst="rect">
            <a:avLst/>
          </a:prstGeom>
        </p:spPr>
        <p:txBody>
          <a:bodyPr wrap="square">
            <a:spAutoFit/>
          </a:bodyPr>
          <a:lstStyle/>
          <a:p>
            <a:pPr>
              <a:defRPr/>
            </a:pPr>
            <a:r>
              <a:rPr lang="en-US" sz="2400" b="1" dirty="0">
                <a:latin typeface="+mn-lt"/>
              </a:rPr>
              <a:t>Effectiveness of the educational system</a:t>
            </a:r>
          </a:p>
        </p:txBody>
      </p:sp>
      <p:sp>
        <p:nvSpPr>
          <p:cNvPr id="8" name="Rectangle 7"/>
          <p:cNvSpPr/>
          <p:nvPr/>
        </p:nvSpPr>
        <p:spPr>
          <a:xfrm>
            <a:off x="1115616" y="1994966"/>
            <a:ext cx="7500937" cy="2370138"/>
          </a:xfrm>
          <a:prstGeom prst="rect">
            <a:avLst/>
          </a:prstGeom>
        </p:spPr>
        <p:txBody>
          <a:bodyPr>
            <a:spAutoFit/>
          </a:bodyPr>
          <a:lstStyle/>
          <a:p>
            <a:pPr>
              <a:defRPr/>
            </a:pPr>
            <a:r>
              <a:rPr lang="en-US" sz="2000" dirty="0">
                <a:latin typeface="+mn-lt"/>
              </a:rPr>
              <a:t>For assessing the effectiveness of the system we apply the criteria of </a:t>
            </a:r>
            <a:r>
              <a:rPr lang="en-US" sz="2000" b="1" dirty="0">
                <a:latin typeface="+mn-lt"/>
              </a:rPr>
              <a:t>quality </a:t>
            </a:r>
            <a:r>
              <a:rPr lang="en-US" sz="2000" dirty="0">
                <a:latin typeface="+mn-lt"/>
              </a:rPr>
              <a:t>which we define as important and look at:</a:t>
            </a:r>
          </a:p>
          <a:p>
            <a:pPr>
              <a:defRPr/>
            </a:pPr>
            <a:endParaRPr lang="en-US" sz="2000" dirty="0">
              <a:latin typeface="+mn-lt"/>
            </a:endParaRPr>
          </a:p>
          <a:p>
            <a:pPr>
              <a:buFont typeface="Arial" pitchFamily="34" charset="0"/>
              <a:buChar char="•"/>
              <a:defRPr/>
            </a:pPr>
            <a:r>
              <a:rPr lang="en-US" sz="2000" dirty="0">
                <a:latin typeface="+mn-lt"/>
              </a:rPr>
              <a:t>     the nation-wide external evaluation and</a:t>
            </a:r>
          </a:p>
          <a:p>
            <a:pPr>
              <a:buFont typeface="Arial" pitchFamily="34" charset="0"/>
              <a:buChar char="•"/>
              <a:defRPr/>
            </a:pPr>
            <a:endParaRPr lang="en-US" sz="2000" dirty="0">
              <a:latin typeface="+mn-lt"/>
            </a:endParaRPr>
          </a:p>
          <a:p>
            <a:pPr>
              <a:buFont typeface="Arial" pitchFamily="34" charset="0"/>
              <a:buChar char="•"/>
              <a:defRPr/>
            </a:pPr>
            <a:r>
              <a:rPr lang="en-US" sz="2000" dirty="0">
                <a:latin typeface="+mn-lt"/>
              </a:rPr>
              <a:t>     results from PISA and international rankings to determine its level.</a:t>
            </a:r>
          </a:p>
          <a:p>
            <a:pPr>
              <a:defRPr/>
            </a:pPr>
            <a:endParaRPr lang="en-US" sz="2800" dirty="0">
              <a:solidFill>
                <a:srgbClr val="FF0000"/>
              </a:solidFill>
              <a:latin typeface="+mn-lt"/>
            </a:endParaRPr>
          </a:p>
        </p:txBody>
      </p:sp>
      <p:sp>
        <p:nvSpPr>
          <p:cNvPr id="6"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3559"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CFCEA39-2F0E-4F2F-9353-705D1C6BD6F4}" type="slidenum">
              <a:rPr lang="de-DE" smtClean="0"/>
              <a:pPr>
                <a:defRPr/>
              </a:pPr>
              <a:t>11</a:t>
            </a:fld>
            <a:endParaRPr lang="de-DE"/>
          </a:p>
        </p:txBody>
      </p:sp>
      <p:sp>
        <p:nvSpPr>
          <p:cNvPr id="7" name="Rectangle 6"/>
          <p:cNvSpPr/>
          <p:nvPr/>
        </p:nvSpPr>
        <p:spPr>
          <a:xfrm>
            <a:off x="1043608" y="981075"/>
            <a:ext cx="7566992" cy="461963"/>
          </a:xfrm>
          <a:prstGeom prst="rect">
            <a:avLst/>
          </a:prstGeom>
        </p:spPr>
        <p:txBody>
          <a:bodyPr wrap="square">
            <a:spAutoFit/>
          </a:bodyPr>
          <a:lstStyle/>
          <a:p>
            <a:pPr>
              <a:defRPr/>
            </a:pPr>
            <a:r>
              <a:rPr lang="en-GB" sz="2400" b="1" dirty="0">
                <a:latin typeface="+mn-lt"/>
              </a:rPr>
              <a:t>Nation-wide external evaluation</a:t>
            </a:r>
            <a:endParaRPr lang="en-US" sz="2400" b="1" dirty="0">
              <a:latin typeface="+mn-lt"/>
            </a:endParaRPr>
          </a:p>
        </p:txBody>
      </p:sp>
      <p:sp>
        <p:nvSpPr>
          <p:cNvPr id="11" name="Rectangle 10"/>
          <p:cNvSpPr/>
          <p:nvPr/>
        </p:nvSpPr>
        <p:spPr>
          <a:xfrm>
            <a:off x="1042988" y="1556792"/>
            <a:ext cx="7643812" cy="3477875"/>
          </a:xfrm>
          <a:prstGeom prst="rect">
            <a:avLst/>
          </a:prstGeom>
        </p:spPr>
        <p:txBody>
          <a:bodyPr>
            <a:spAutoFit/>
          </a:bodyPr>
          <a:lstStyle/>
          <a:p>
            <a:pPr algn="just">
              <a:buFont typeface="Arial" pitchFamily="34" charset="0"/>
              <a:buChar char="•"/>
              <a:defRPr/>
            </a:pPr>
            <a:r>
              <a:rPr lang="en-GB" sz="2000" dirty="0">
                <a:latin typeface="+mn-lt"/>
              </a:rPr>
              <a:t> Nation-wide external evaluations of the learning outcomes of students have been performed since 2006. </a:t>
            </a:r>
          </a:p>
          <a:p>
            <a:pPr algn="just">
              <a:buFont typeface="Arial" pitchFamily="34" charset="0"/>
              <a:buChar char="•"/>
              <a:defRPr/>
            </a:pPr>
            <a:endParaRPr lang="en-GB" sz="2000" dirty="0">
              <a:latin typeface="+mn-lt"/>
            </a:endParaRPr>
          </a:p>
          <a:p>
            <a:pPr algn="just">
              <a:buFont typeface="Arial" pitchFamily="34" charset="0"/>
              <a:buChar char="•"/>
              <a:defRPr/>
            </a:pPr>
            <a:endParaRPr lang="en-GB" sz="2000" dirty="0">
              <a:latin typeface="+mn-lt"/>
            </a:endParaRPr>
          </a:p>
          <a:p>
            <a:pPr algn="just">
              <a:buFont typeface="Arial" pitchFamily="34" charset="0"/>
              <a:buChar char="•"/>
              <a:defRPr/>
            </a:pPr>
            <a:r>
              <a:rPr lang="en-GB" sz="2000" dirty="0">
                <a:latin typeface="+mn-lt"/>
              </a:rPr>
              <a:t> Starting from 20010/2011 school-year, the external evaluation has been carried out for all students at the end of 4</a:t>
            </a:r>
            <a:r>
              <a:rPr lang="en-GB" sz="2000" baseline="30000" dirty="0">
                <a:latin typeface="+mn-lt"/>
              </a:rPr>
              <a:t>th</a:t>
            </a:r>
            <a:r>
              <a:rPr lang="en-GB" sz="2000" dirty="0">
                <a:latin typeface="+mn-lt"/>
              </a:rPr>
              <a:t> and 7</a:t>
            </a:r>
            <a:r>
              <a:rPr lang="en-GB" sz="2000" baseline="30000" dirty="0">
                <a:latin typeface="+mn-lt"/>
              </a:rPr>
              <a:t>th</a:t>
            </a:r>
            <a:r>
              <a:rPr lang="en-GB" sz="2000" dirty="0">
                <a:latin typeface="+mn-lt"/>
              </a:rPr>
              <a:t> grades on all basic subjects, and at the end of the 8</a:t>
            </a:r>
            <a:r>
              <a:rPr lang="en-GB" sz="2000" baseline="30000" dirty="0">
                <a:latin typeface="+mn-lt"/>
              </a:rPr>
              <a:t>th</a:t>
            </a:r>
            <a:r>
              <a:rPr lang="en-GB" sz="2000" dirty="0">
                <a:latin typeface="+mn-lt"/>
              </a:rPr>
              <a:t> grade on foreign languages for students in schools with intensive foreign language programmes. </a:t>
            </a:r>
          </a:p>
          <a:p>
            <a:pPr algn="just">
              <a:buFont typeface="Arial" pitchFamily="34" charset="0"/>
              <a:buChar char="•"/>
              <a:defRPr/>
            </a:pPr>
            <a:endParaRPr lang="en-GB" sz="2000" dirty="0">
              <a:latin typeface="+mn-lt"/>
            </a:endParaRPr>
          </a:p>
          <a:p>
            <a:pPr algn="just">
              <a:buFont typeface="Arial" pitchFamily="34" charset="0"/>
              <a:buChar char="•"/>
              <a:defRPr/>
            </a:pPr>
            <a:endParaRPr lang="en-GB" sz="2000" dirty="0">
              <a:latin typeface="+mn-lt"/>
            </a:endParaRPr>
          </a:p>
          <a:p>
            <a:pPr algn="just">
              <a:defRPr/>
            </a:pPr>
            <a:endParaRPr lang="en-US" sz="2000" dirty="0">
              <a:latin typeface="+mn-lt"/>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4582"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BEBFDA7-E012-481C-83BD-E2A03DF1E4FA}" type="slidenum">
              <a:rPr lang="de-DE" smtClean="0"/>
              <a:pPr>
                <a:defRPr/>
              </a:pPr>
              <a:t>12</a:t>
            </a:fld>
            <a:endParaRPr lang="de-DE"/>
          </a:p>
        </p:txBody>
      </p:sp>
      <p:sp>
        <p:nvSpPr>
          <p:cNvPr id="3" name="Rectangle 2"/>
          <p:cNvSpPr/>
          <p:nvPr/>
        </p:nvSpPr>
        <p:spPr>
          <a:xfrm>
            <a:off x="899592" y="1528331"/>
            <a:ext cx="7717359" cy="3785652"/>
          </a:xfrm>
          <a:prstGeom prst="rect">
            <a:avLst/>
          </a:prstGeom>
        </p:spPr>
        <p:txBody>
          <a:bodyPr wrap="square">
            <a:spAutoFit/>
          </a:bodyPr>
          <a:lstStyle/>
          <a:p>
            <a:pPr>
              <a:buFont typeface="Arial" pitchFamily="34" charset="0"/>
              <a:buChar char="•"/>
              <a:defRPr/>
            </a:pPr>
            <a:r>
              <a:rPr lang="en-US" sz="2000" dirty="0">
                <a:latin typeface="+mn-lt"/>
              </a:rPr>
              <a:t>   In all rounds of the evaluation the pupils’ mean scores are much lower than the OECD average.</a:t>
            </a:r>
          </a:p>
          <a:p>
            <a:pPr>
              <a:buFont typeface="Arial" pitchFamily="34" charset="0"/>
              <a:buChar char="•"/>
              <a:defRPr/>
            </a:pPr>
            <a:r>
              <a:rPr lang="en-US" sz="2000" dirty="0">
                <a:latin typeface="+mn-lt"/>
              </a:rPr>
              <a:t>   There are huge differences between the shares of </a:t>
            </a:r>
            <a:r>
              <a:rPr lang="pl-PL" sz="2000" dirty="0">
                <a:latin typeface="+mn-lt"/>
              </a:rPr>
              <a:t>low achievers and top performers. For instance in 2012 the proportion of low achievers in mathematics is 43.8, whereas the share of high achievers is only 4.1.</a:t>
            </a:r>
            <a:endParaRPr lang="en-US" sz="2000" dirty="0">
              <a:latin typeface="+mn-lt"/>
            </a:endParaRPr>
          </a:p>
          <a:p>
            <a:pPr>
              <a:buFont typeface="Arial" pitchFamily="34" charset="0"/>
              <a:buChar char="•"/>
              <a:defRPr/>
            </a:pPr>
            <a:r>
              <a:rPr lang="en-US" sz="2000" dirty="0">
                <a:latin typeface="+mn-lt"/>
              </a:rPr>
              <a:t>    </a:t>
            </a:r>
            <a:r>
              <a:rPr lang="pl-PL" sz="2000" dirty="0">
                <a:latin typeface="+mn-lt"/>
              </a:rPr>
              <a:t>The diference between the low and top performers seems to be stable over time. In the case of evaluations in reading the share of low achievers in PISA 2000 is 40%; PISA 2006 – 51%, and PISA 2009 – 41%</a:t>
            </a:r>
            <a:r>
              <a:rPr lang="en-US" sz="2000" dirty="0">
                <a:latin typeface="+mn-lt"/>
              </a:rPr>
              <a:t>, PISA 2012 – 41.5%.</a:t>
            </a:r>
          </a:p>
          <a:p>
            <a:pPr>
              <a:buFont typeface="Arial" pitchFamily="34" charset="0"/>
              <a:buChar char="•"/>
              <a:defRPr/>
            </a:pPr>
            <a:r>
              <a:rPr lang="en-US" sz="2000" dirty="0">
                <a:latin typeface="+mn-lt"/>
              </a:rPr>
              <a:t>   </a:t>
            </a:r>
            <a:r>
              <a:rPr lang="pl-PL" sz="2000" dirty="0">
                <a:latin typeface="+mn-lt"/>
              </a:rPr>
              <a:t>There is a difference in the average performance of pupils from different type of schools. The impact on the socio-economic and family environment also has a huge impact on the pupils performance.</a:t>
            </a:r>
            <a:endParaRPr lang="en-US" sz="2000" dirty="0">
              <a:latin typeface="+mn-lt"/>
            </a:endParaRPr>
          </a:p>
        </p:txBody>
      </p:sp>
      <p:sp>
        <p:nvSpPr>
          <p:cNvPr id="4" name="Rectangle 3"/>
          <p:cNvSpPr/>
          <p:nvPr/>
        </p:nvSpPr>
        <p:spPr>
          <a:xfrm>
            <a:off x="827584" y="868363"/>
            <a:ext cx="7635379" cy="461665"/>
          </a:xfrm>
          <a:prstGeom prst="rect">
            <a:avLst/>
          </a:prstGeom>
        </p:spPr>
        <p:txBody>
          <a:bodyPr wrap="square">
            <a:spAutoFit/>
          </a:bodyPr>
          <a:lstStyle/>
          <a:p>
            <a:pPr>
              <a:defRPr/>
            </a:pPr>
            <a:r>
              <a:rPr lang="en-US" sz="2400" b="1" dirty="0">
                <a:latin typeface="+mn-lt"/>
              </a:rPr>
              <a:t>The effects of education in international rankings</a:t>
            </a:r>
            <a:endParaRPr lang="en-US" sz="2400" b="1" dirty="0">
              <a:solidFill>
                <a:srgbClr val="FF0000"/>
              </a:solidFill>
              <a:latin typeface="+mn-lt"/>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560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2DD4C96-4825-4988-A127-5F0E8F5FE449}" type="slidenum">
              <a:rPr lang="de-DE" smtClean="0"/>
              <a:pPr>
                <a:defRPr/>
              </a:pPr>
              <a:t>13</a:t>
            </a:fld>
            <a:endParaRPr lang="de-DE"/>
          </a:p>
        </p:txBody>
      </p:sp>
      <p:sp>
        <p:nvSpPr>
          <p:cNvPr id="4" name="Rectangle 3"/>
          <p:cNvSpPr/>
          <p:nvPr/>
        </p:nvSpPr>
        <p:spPr>
          <a:xfrm>
            <a:off x="1115616" y="908050"/>
            <a:ext cx="7632848" cy="1200329"/>
          </a:xfrm>
          <a:prstGeom prst="rect">
            <a:avLst/>
          </a:prstGeom>
        </p:spPr>
        <p:txBody>
          <a:bodyPr wrap="square">
            <a:spAutoFit/>
          </a:bodyPr>
          <a:lstStyle/>
          <a:p>
            <a:pPr>
              <a:defRPr/>
            </a:pPr>
            <a:r>
              <a:rPr lang="en-US" sz="2400" b="1" dirty="0">
                <a:latin typeface="+mn-lt"/>
              </a:rPr>
              <a:t>Student  performance in Mathematics, Reading and Science 2012 in Bulgaria and OECD countries</a:t>
            </a:r>
          </a:p>
          <a:p>
            <a:pPr>
              <a:defRPr/>
            </a:pPr>
            <a:r>
              <a:rPr lang="en-US" sz="1200" dirty="0">
                <a:latin typeface="+mn-lt"/>
              </a:rPr>
              <a:t>Source: OECD (2014 ). PISA 2012 Results  in Focus What 15-year-olds know  and what they can do  with what they know,  p. 5</a:t>
            </a:r>
            <a:endParaRPr lang="en-US" sz="1400" dirty="0">
              <a:latin typeface="+mn-lt"/>
            </a:endParaRPr>
          </a:p>
        </p:txBody>
      </p:sp>
      <p:graphicFrame>
        <p:nvGraphicFramePr>
          <p:cNvPr id="5" name="Chart 4"/>
          <p:cNvGraphicFramePr>
            <a:graphicFrameLocks/>
          </p:cNvGraphicFramePr>
          <p:nvPr/>
        </p:nvGraphicFramePr>
        <p:xfrm>
          <a:off x="1115616" y="1928778"/>
          <a:ext cx="6929486" cy="4929222"/>
        </p:xfrm>
        <a:graphic>
          <a:graphicData uri="http://schemas.openxmlformats.org/drawingml/2006/chart">
            <c:chart xmlns:c="http://schemas.openxmlformats.org/drawingml/2006/chart" xmlns:r="http://schemas.openxmlformats.org/officeDocument/2006/relationships" r:id="rId3"/>
          </a:graphicData>
        </a:graphic>
      </p:graphicFrame>
      <p:sp>
        <p:nvSpPr>
          <p:cNvPr id="6"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6630" name="Picture 6" descr="E:\erasmus-ka2-extension.jpg"/>
          <p:cNvPicPr>
            <a:picLocks noChangeAspect="1" noChangeArrowheads="1"/>
          </p:cNvPicPr>
          <p:nvPr/>
        </p:nvPicPr>
        <p:blipFill>
          <a:blip r:embed="rId4"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2009C25-B7BC-4626-870A-CC56629325AF}" type="slidenum">
              <a:rPr lang="de-DE" smtClean="0"/>
              <a:pPr>
                <a:defRPr/>
              </a:pPr>
              <a:t>14</a:t>
            </a:fld>
            <a:endParaRPr lang="de-DE"/>
          </a:p>
        </p:txBody>
      </p:sp>
      <p:sp>
        <p:nvSpPr>
          <p:cNvPr id="3" name="Title 1"/>
          <p:cNvSpPr txBox="1">
            <a:spLocks/>
          </p:cNvSpPr>
          <p:nvPr/>
        </p:nvSpPr>
        <p:spPr bwMode="auto">
          <a:xfrm>
            <a:off x="899592" y="908050"/>
            <a:ext cx="7582421" cy="428625"/>
          </a:xfrm>
          <a:prstGeom prst="rect">
            <a:avLst/>
          </a:prstGeom>
        </p:spPr>
        <p:txBody>
          <a:bodyPr/>
          <a:lstStyle/>
          <a:p>
            <a:pPr marL="457200" indent="-457200" eaLnBrk="1" hangingPunct="1">
              <a:defRPr/>
            </a:pPr>
            <a:r>
              <a:rPr lang="en-GB" sz="2400" b="1" dirty="0">
                <a:latin typeface="+mn-lt"/>
                <a:cs typeface="Arial" charset="0"/>
              </a:rPr>
              <a:t>The value of education </a:t>
            </a:r>
          </a:p>
        </p:txBody>
      </p:sp>
      <p:sp>
        <p:nvSpPr>
          <p:cNvPr id="4" name="Rectangle 15"/>
          <p:cNvSpPr>
            <a:spLocks noChangeArrowheads="1"/>
          </p:cNvSpPr>
          <p:nvPr/>
        </p:nvSpPr>
        <p:spPr bwMode="auto">
          <a:xfrm>
            <a:off x="971550" y="1341438"/>
            <a:ext cx="7643813" cy="5062924"/>
          </a:xfrm>
          <a:prstGeom prst="rect">
            <a:avLst/>
          </a:prstGeom>
          <a:noFill/>
          <a:ln w="9525">
            <a:noFill/>
            <a:miter lim="800000"/>
            <a:headEnd/>
            <a:tailEnd/>
          </a:ln>
        </p:spPr>
        <p:txBody>
          <a:bodyPr wrap="square">
            <a:spAutoFit/>
          </a:bodyPr>
          <a:lstStyle/>
          <a:p>
            <a:pPr marL="342900" indent="-342900" algn="just">
              <a:buFont typeface="Arial" pitchFamily="34" charset="0"/>
              <a:buChar char="•"/>
              <a:defRPr/>
            </a:pPr>
            <a:r>
              <a:rPr lang="en-US" sz="1900" dirty="0">
                <a:latin typeface="+mn-lt"/>
              </a:rPr>
              <a:t>Focus on the </a:t>
            </a:r>
            <a:r>
              <a:rPr lang="en-US" sz="1900" b="1" i="1" dirty="0">
                <a:latin typeface="+mn-lt"/>
              </a:rPr>
              <a:t>instrumental value </a:t>
            </a:r>
            <a:r>
              <a:rPr lang="en-US" sz="1900" dirty="0">
                <a:latin typeface="+mn-lt"/>
              </a:rPr>
              <a:t>of education</a:t>
            </a:r>
          </a:p>
          <a:p>
            <a:pPr marL="342900" indent="-342900" algn="just">
              <a:defRPr/>
            </a:pPr>
            <a:r>
              <a:rPr lang="en-US" sz="1900" dirty="0">
                <a:latin typeface="+mn-lt"/>
              </a:rPr>
              <a:t>Following the overview of sociological surveys among youth carried out in Bulgaria in the period between 1973 and 2005, the changes in attitudes to education may be summarized in 6 directions (</a:t>
            </a:r>
            <a:r>
              <a:rPr lang="en-US" sz="1900" dirty="0" err="1">
                <a:latin typeface="+mn-lt"/>
              </a:rPr>
              <a:t>Mitev</a:t>
            </a:r>
            <a:r>
              <a:rPr lang="en-US" sz="1900" dirty="0">
                <a:latin typeface="+mn-lt"/>
              </a:rPr>
              <a:t> &amp; </a:t>
            </a:r>
            <a:r>
              <a:rPr lang="en-US" sz="1900" dirty="0" err="1">
                <a:latin typeface="+mn-lt"/>
              </a:rPr>
              <a:t>Matev</a:t>
            </a:r>
            <a:r>
              <a:rPr lang="en-US" sz="1900" dirty="0">
                <a:latin typeface="+mn-lt"/>
              </a:rPr>
              <a:t> 2005: </a:t>
            </a:r>
            <a:r>
              <a:rPr lang="en-GB" sz="1900" dirty="0">
                <a:latin typeface="+mn-lt"/>
                <a:ea typeface="Times New Roman" pitchFamily="18" charset="0"/>
                <a:cs typeface="Times New Roman" pitchFamily="18" charset="0"/>
              </a:rPr>
              <a:t>19-30</a:t>
            </a:r>
            <a:r>
              <a:rPr lang="en-US" sz="1900" dirty="0">
                <a:latin typeface="+mn-lt"/>
              </a:rPr>
              <a:t>):</a:t>
            </a:r>
          </a:p>
          <a:p>
            <a:pPr marL="342900" indent="-342900" algn="just">
              <a:buFont typeface="Arial" pitchFamily="34" charset="0"/>
              <a:buChar char="•"/>
              <a:defRPr/>
            </a:pPr>
            <a:r>
              <a:rPr lang="en-US" sz="1900" dirty="0">
                <a:latin typeface="+mn-lt"/>
              </a:rPr>
              <a:t>Education increases its value among young people and their parents. </a:t>
            </a:r>
          </a:p>
          <a:p>
            <a:pPr algn="just">
              <a:buFont typeface="Arial" pitchFamily="34" charset="0"/>
              <a:buChar char="•"/>
              <a:defRPr/>
            </a:pPr>
            <a:r>
              <a:rPr lang="en-US" sz="1900" dirty="0">
                <a:latin typeface="+mn-lt"/>
              </a:rPr>
              <a:t>    Aspiration for high education is motivated by the wish for improvement of the chances for better paid job and prestigious occupation. </a:t>
            </a:r>
          </a:p>
          <a:p>
            <a:pPr algn="just">
              <a:buFont typeface="Arial" pitchFamily="34" charset="0"/>
              <a:buChar char="•"/>
              <a:defRPr/>
            </a:pPr>
            <a:r>
              <a:rPr lang="en-US" sz="1900" dirty="0">
                <a:latin typeface="+mn-lt"/>
              </a:rPr>
              <a:t>    The value of education is increasingly measured not only with formal diploma, but with mastering of a foreign language, computer technology, informal education for acquiring additional skills and knowledge. </a:t>
            </a:r>
          </a:p>
          <a:p>
            <a:pPr algn="just">
              <a:buFont typeface="Arial" pitchFamily="34" charset="0"/>
              <a:buChar char="•"/>
              <a:defRPr/>
            </a:pPr>
            <a:r>
              <a:rPr lang="en-US" sz="1900" dirty="0">
                <a:latin typeface="+mn-lt"/>
              </a:rPr>
              <a:t>    A considerably demotivating influence </a:t>
            </a:r>
            <a:r>
              <a:rPr lang="en-GB" sz="1900" dirty="0">
                <a:latin typeface="+mn-lt"/>
              </a:rPr>
              <a:t>is rendered to</a:t>
            </a:r>
            <a:r>
              <a:rPr lang="en-US" sz="1900" dirty="0">
                <a:latin typeface="+mn-lt"/>
              </a:rPr>
              <a:t> the youth unemployment and the prosperity of people who lack the necessary education. </a:t>
            </a:r>
          </a:p>
          <a:p>
            <a:pPr algn="just">
              <a:buFont typeface="Arial" pitchFamily="34" charset="0"/>
              <a:buChar char="•"/>
              <a:defRPr/>
            </a:pPr>
            <a:r>
              <a:rPr lang="en-US" sz="1900" dirty="0">
                <a:latin typeface="+mn-lt"/>
              </a:rPr>
              <a:t>    The market economy interferes in the educational process in different ways – via providing private lessons to buying exams and credentials.</a:t>
            </a:r>
          </a:p>
          <a:p>
            <a:pPr algn="just">
              <a:buFont typeface="Arial" pitchFamily="34" charset="0"/>
              <a:buChar char="•"/>
              <a:defRPr/>
            </a:pPr>
            <a:r>
              <a:rPr lang="en-US" sz="1900" dirty="0">
                <a:latin typeface="+mn-lt"/>
              </a:rPr>
              <a:t>  </a:t>
            </a:r>
            <a:r>
              <a:rPr lang="en-GB" sz="1900" dirty="0">
                <a:latin typeface="+mn-lt"/>
              </a:rPr>
              <a:t>Teachers lose their prestige among pupils and adults.</a:t>
            </a:r>
            <a:endParaRPr lang="bg-BG" sz="1900" b="1" dirty="0">
              <a:latin typeface="+mn-lt"/>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7654"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6C9F549-2120-4025-B571-A22D99562645}" type="slidenum">
              <a:rPr lang="de-DE" smtClean="0"/>
              <a:pPr>
                <a:defRPr/>
              </a:pPr>
              <a:t>15</a:t>
            </a:fld>
            <a:endParaRPr lang="de-DE"/>
          </a:p>
        </p:txBody>
      </p:sp>
      <p:sp>
        <p:nvSpPr>
          <p:cNvPr id="12291" name="Rectangle 2"/>
          <p:cNvSpPr>
            <a:spLocks noChangeArrowheads="1"/>
          </p:cNvSpPr>
          <p:nvPr/>
        </p:nvSpPr>
        <p:spPr bwMode="auto">
          <a:xfrm>
            <a:off x="971600" y="1052513"/>
            <a:ext cx="7580263" cy="461665"/>
          </a:xfrm>
          <a:prstGeom prst="rect">
            <a:avLst/>
          </a:prstGeom>
          <a:noFill/>
          <a:ln w="9525">
            <a:noFill/>
            <a:miter lim="800000"/>
            <a:headEnd/>
            <a:tailEnd/>
          </a:ln>
        </p:spPr>
        <p:txBody>
          <a:bodyPr wrap="square">
            <a:spAutoFit/>
          </a:bodyPr>
          <a:lstStyle/>
          <a:p>
            <a:pPr marL="457200" indent="-457200" eaLnBrk="1" hangingPunct="1">
              <a:defRPr/>
            </a:pPr>
            <a:r>
              <a:rPr lang="en-GB" sz="2400" b="1" dirty="0">
                <a:latin typeface="+mn-lt"/>
                <a:cs typeface="Arial" charset="0"/>
              </a:rPr>
              <a:t>National specificity</a:t>
            </a:r>
          </a:p>
        </p:txBody>
      </p:sp>
      <p:sp>
        <p:nvSpPr>
          <p:cNvPr id="12292" name="Rectangle 3"/>
          <p:cNvSpPr>
            <a:spLocks noChangeArrowheads="1"/>
          </p:cNvSpPr>
          <p:nvPr/>
        </p:nvSpPr>
        <p:spPr bwMode="auto">
          <a:xfrm>
            <a:off x="467544" y="2060848"/>
            <a:ext cx="8156823" cy="2831544"/>
          </a:xfrm>
          <a:prstGeom prst="rect">
            <a:avLst/>
          </a:prstGeom>
          <a:noFill/>
          <a:ln w="9525">
            <a:noFill/>
            <a:miter lim="800000"/>
            <a:headEnd/>
            <a:tailEnd/>
          </a:ln>
        </p:spPr>
        <p:txBody>
          <a:bodyPr wrap="square">
            <a:spAutoFit/>
          </a:bodyPr>
          <a:lstStyle/>
          <a:p>
            <a:pPr marL="457200" eaLnBrk="1" hangingPunct="1">
              <a:buFont typeface="Arial" pitchFamily="34" charset="0"/>
              <a:buChar char="•"/>
              <a:defRPr/>
            </a:pPr>
            <a:r>
              <a:rPr lang="en-GB" sz="2000" dirty="0">
                <a:cs typeface="Arial" charset="0"/>
              </a:rPr>
              <a:t> High prestige of language high schools among Bulgarians;</a:t>
            </a:r>
          </a:p>
          <a:p>
            <a:pPr marL="457200" eaLnBrk="1" hangingPunct="1">
              <a:defRPr/>
            </a:pPr>
            <a:r>
              <a:rPr lang="en-GB" sz="2000" dirty="0">
                <a:cs typeface="Arial" charset="0"/>
              </a:rPr>
              <a:t> </a:t>
            </a:r>
          </a:p>
          <a:p>
            <a:pPr marL="457200" eaLnBrk="1" hangingPunct="1">
              <a:buFont typeface="Arial" pitchFamily="34" charset="0"/>
              <a:buChar char="•"/>
              <a:defRPr/>
            </a:pPr>
            <a:r>
              <a:rPr lang="en-GB" sz="2000" dirty="0">
                <a:cs typeface="Arial" charset="0"/>
              </a:rPr>
              <a:t> Strong  intention to acquire credentials (it is associated with some negative practices in Bulgaria such as buying degrees or paying for passing of an exam).</a:t>
            </a:r>
          </a:p>
          <a:p>
            <a:pPr marL="457200" eaLnBrk="1" hangingPunct="1">
              <a:buFont typeface="Arial" pitchFamily="34" charset="0"/>
              <a:buChar char="•"/>
              <a:defRPr/>
            </a:pPr>
            <a:endParaRPr lang="en-GB" sz="2000" dirty="0">
              <a:cs typeface="Arial" charset="0"/>
            </a:endParaRPr>
          </a:p>
          <a:p>
            <a:pPr marL="457200" eaLnBrk="1" hangingPunct="1">
              <a:buFont typeface="Arial" pitchFamily="34" charset="0"/>
              <a:buChar char="•"/>
              <a:defRPr/>
            </a:pPr>
            <a:r>
              <a:rPr lang="en-GB" sz="2000" dirty="0">
                <a:cs typeface="Arial" charset="0"/>
              </a:rPr>
              <a:t> Strong role of private lessons in both preparing pupils for applying  to high schools and  Universities</a:t>
            </a:r>
          </a:p>
          <a:p>
            <a:pPr marL="457200" indent="-457200" eaLnBrk="1" hangingPunct="1">
              <a:defRPr/>
            </a:pPr>
            <a:endParaRPr lang="en-GB" b="1" i="1" dirty="0">
              <a:cs typeface="Arial" charset="0"/>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28678" name="Picture 6" descr="E:\erasmus-ka2-extension.jpg"/>
          <p:cNvPicPr>
            <a:picLocks noChangeAspect="1" noChangeArrowheads="1"/>
          </p:cNvPicPr>
          <p:nvPr/>
        </p:nvPicPr>
        <p:blipFill>
          <a:blip r:embed="rId2"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80728"/>
            <a:ext cx="7499350" cy="850900"/>
          </a:xfrm>
        </p:spPr>
        <p:txBody>
          <a:bodyPr>
            <a:normAutofit/>
          </a:bodyPr>
          <a:lstStyle/>
          <a:p>
            <a:pPr algn="l">
              <a:defRPr/>
            </a:pPr>
            <a:r>
              <a:rPr lang="en-US" sz="2400" b="1" dirty="0"/>
              <a:t>Main problems</a:t>
            </a:r>
          </a:p>
        </p:txBody>
      </p:sp>
      <p:sp>
        <p:nvSpPr>
          <p:cNvPr id="29699" name="Content Placeholder 2"/>
          <p:cNvSpPr>
            <a:spLocks noGrp="1"/>
          </p:cNvSpPr>
          <p:nvPr>
            <p:ph idx="1"/>
          </p:nvPr>
        </p:nvSpPr>
        <p:spPr>
          <a:xfrm>
            <a:off x="971600" y="1927373"/>
            <a:ext cx="7992888" cy="4525963"/>
          </a:xfrm>
        </p:spPr>
        <p:txBody>
          <a:bodyPr/>
          <a:lstStyle/>
          <a:p>
            <a:r>
              <a:rPr lang="en-GB" altLang="en-US" sz="2000" dirty="0"/>
              <a:t>The low or inadequate quality of education at all levels;</a:t>
            </a:r>
            <a:endParaRPr lang="en-US" altLang="en-US" sz="2000" dirty="0"/>
          </a:p>
          <a:p>
            <a:r>
              <a:rPr lang="en-GB" altLang="en-US" sz="2000" dirty="0"/>
              <a:t>Under-funding for all educational levels;</a:t>
            </a:r>
            <a:endParaRPr lang="en-US" altLang="en-US" sz="2000" dirty="0"/>
          </a:p>
          <a:p>
            <a:r>
              <a:rPr lang="en-GB" altLang="en-US" sz="2000" dirty="0"/>
              <a:t>The low effectiveness of the developed strategies and proposed measures;</a:t>
            </a:r>
            <a:endParaRPr lang="en-US" altLang="en-US" sz="2000" dirty="0"/>
          </a:p>
          <a:p>
            <a:r>
              <a:rPr lang="en-GB" altLang="en-US" sz="2000" dirty="0"/>
              <a:t>The significant disparities in access to education, quality of education, educational results and dropout, caused by socio-economic factors; </a:t>
            </a:r>
            <a:endParaRPr lang="en-US" altLang="en-US" sz="2000" dirty="0"/>
          </a:p>
          <a:p>
            <a:r>
              <a:rPr lang="en-GB" altLang="en-US" sz="2000" dirty="0"/>
              <a:t>The significant differences in quality of education in different types of (secondary) schools;</a:t>
            </a:r>
            <a:endParaRPr lang="en-US" altLang="en-US" sz="2000" dirty="0"/>
          </a:p>
          <a:p>
            <a:r>
              <a:rPr lang="en-GB" altLang="en-US" sz="2000" dirty="0"/>
              <a:t>The increasing average age of teachers.</a:t>
            </a:r>
            <a:endParaRPr lang="en-US" altLang="en-US" sz="2000" dirty="0"/>
          </a:p>
          <a:p>
            <a:endParaRPr lang="en-US" altLang="en-US" dirty="0"/>
          </a:p>
        </p:txBody>
      </p:sp>
      <p:sp>
        <p:nvSpPr>
          <p:cNvPr id="4" name="Slide Number Placeholder 3"/>
          <p:cNvSpPr>
            <a:spLocks noGrp="1"/>
          </p:cNvSpPr>
          <p:nvPr>
            <p:ph type="sldNum" sz="quarter" idx="12"/>
          </p:nvPr>
        </p:nvSpPr>
        <p:spPr/>
        <p:txBody>
          <a:bodyPr/>
          <a:lstStyle/>
          <a:p>
            <a:pPr>
              <a:defRPr/>
            </a:pPr>
            <a:fld id="{1E1E9D7E-48E7-4BF8-A659-F8831D4F7F7E}" type="slidenum">
              <a:rPr lang="de-DE" smtClean="0"/>
              <a:pPr>
                <a:defRPr/>
              </a:pPr>
              <a:t>16</a:t>
            </a:fld>
            <a:endParaRPr lang="de-DE"/>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6" name="Picture 6" descr="E:\erasmus-ka2-extension.jpg"/>
          <p:cNvPicPr>
            <a:picLocks noChangeAspect="1" noChangeArrowheads="1"/>
          </p:cNvPicPr>
          <p:nvPr/>
        </p:nvPicPr>
        <p:blipFill>
          <a:blip r:embed="rId2"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7EF6EC7-DFD7-4A73-9D81-C283803C91BE}" type="slidenum">
              <a:rPr lang="de-DE" smtClean="0"/>
              <a:pPr>
                <a:defRPr/>
              </a:pPr>
              <a:t>17</a:t>
            </a:fld>
            <a:endParaRPr lang="de-DE"/>
          </a:p>
        </p:txBody>
      </p:sp>
      <p:sp>
        <p:nvSpPr>
          <p:cNvPr id="27651" name="Rectangle 2"/>
          <p:cNvSpPr>
            <a:spLocks noChangeArrowheads="1"/>
          </p:cNvSpPr>
          <p:nvPr/>
        </p:nvSpPr>
        <p:spPr bwMode="auto">
          <a:xfrm>
            <a:off x="1043608" y="1700213"/>
            <a:ext cx="743046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Font typeface="Arial" charset="0"/>
              <a:buChar char="•"/>
              <a:defRPr/>
            </a:pPr>
            <a:r>
              <a:rPr lang="es-ES" altLang="bg-BG" sz="2000" dirty="0" err="1">
                <a:latin typeface="Gill Sans MT" pitchFamily="34" charset="0"/>
              </a:rPr>
              <a:t>How</a:t>
            </a:r>
            <a:r>
              <a:rPr lang="es-ES" altLang="bg-BG" sz="2000" dirty="0">
                <a:latin typeface="Gill Sans MT" pitchFamily="34" charset="0"/>
              </a:rPr>
              <a:t> to </a:t>
            </a:r>
            <a:r>
              <a:rPr lang="es-ES" altLang="bg-BG" sz="2000" dirty="0" err="1">
                <a:latin typeface="Gill Sans MT" pitchFamily="34" charset="0"/>
              </a:rPr>
              <a:t>improve</a:t>
            </a:r>
            <a:r>
              <a:rPr lang="es-ES" altLang="bg-BG" sz="2000" dirty="0">
                <a:latin typeface="Gill Sans MT" pitchFamily="34" charset="0"/>
              </a:rPr>
              <a:t> </a:t>
            </a:r>
            <a:r>
              <a:rPr lang="es-ES" altLang="bg-BG" sz="2000" dirty="0" err="1">
                <a:latin typeface="Gill Sans MT" pitchFamily="34" charset="0"/>
              </a:rPr>
              <a:t>the</a:t>
            </a:r>
            <a:r>
              <a:rPr lang="es-ES" altLang="bg-BG" sz="2000" dirty="0">
                <a:latin typeface="Gill Sans MT" pitchFamily="34" charset="0"/>
              </a:rPr>
              <a:t> </a:t>
            </a:r>
            <a:r>
              <a:rPr lang="es-ES" altLang="bg-BG" sz="2000" dirty="0" err="1">
                <a:latin typeface="Gill Sans MT" pitchFamily="34" charset="0"/>
              </a:rPr>
              <a:t>student</a:t>
            </a:r>
            <a:r>
              <a:rPr lang="es-ES" altLang="bg-BG" sz="2000" dirty="0">
                <a:latin typeface="Gill Sans MT" pitchFamily="34" charset="0"/>
              </a:rPr>
              <a:t> performance in PISA and </a:t>
            </a:r>
            <a:r>
              <a:rPr lang="es-ES" altLang="bg-BG" sz="2000" dirty="0" err="1">
                <a:latin typeface="Gill Sans MT" pitchFamily="34" charset="0"/>
              </a:rPr>
              <a:t>generally</a:t>
            </a:r>
            <a:r>
              <a:rPr lang="es-ES" altLang="bg-BG" sz="2000" dirty="0">
                <a:latin typeface="Gill Sans MT" pitchFamily="34" charset="0"/>
              </a:rPr>
              <a:t> to </a:t>
            </a:r>
            <a:r>
              <a:rPr lang="es-ES" altLang="bg-BG" sz="2000" dirty="0" err="1">
                <a:latin typeface="Gill Sans MT" pitchFamily="34" charset="0"/>
              </a:rPr>
              <a:t>improve</a:t>
            </a:r>
            <a:r>
              <a:rPr lang="es-ES" altLang="bg-BG" sz="2000" dirty="0">
                <a:latin typeface="Gill Sans MT" pitchFamily="34" charset="0"/>
              </a:rPr>
              <a:t> </a:t>
            </a:r>
            <a:r>
              <a:rPr lang="es-ES" altLang="bg-BG" sz="2000" dirty="0" err="1">
                <a:latin typeface="Gill Sans MT" pitchFamily="34" charset="0"/>
              </a:rPr>
              <a:t>the</a:t>
            </a:r>
            <a:r>
              <a:rPr lang="es-ES" altLang="bg-BG" sz="2000" dirty="0">
                <a:latin typeface="Gill Sans MT" pitchFamily="34" charset="0"/>
              </a:rPr>
              <a:t> </a:t>
            </a:r>
            <a:r>
              <a:rPr lang="es-ES" altLang="bg-BG" sz="2000" dirty="0" err="1">
                <a:latin typeface="Gill Sans MT" pitchFamily="34" charset="0"/>
              </a:rPr>
              <a:t>quality</a:t>
            </a:r>
            <a:r>
              <a:rPr lang="es-ES" altLang="bg-BG" sz="2000" dirty="0">
                <a:latin typeface="Gill Sans MT" pitchFamily="34" charset="0"/>
              </a:rPr>
              <a:t> of </a:t>
            </a:r>
            <a:r>
              <a:rPr lang="es-ES" altLang="bg-BG" sz="2000" dirty="0" err="1">
                <a:latin typeface="Gill Sans MT" pitchFamily="34" charset="0"/>
              </a:rPr>
              <a:t>education</a:t>
            </a:r>
            <a:r>
              <a:rPr lang="es-ES" altLang="bg-BG" sz="2000" dirty="0">
                <a:latin typeface="Gill Sans MT" pitchFamily="34" charset="0"/>
              </a:rPr>
              <a:t>?</a:t>
            </a:r>
          </a:p>
          <a:p>
            <a:pPr algn="just" eaLnBrk="1" hangingPunct="1">
              <a:buFont typeface="Arial" charset="0"/>
              <a:buChar char="•"/>
              <a:defRPr/>
            </a:pPr>
            <a:endParaRPr lang="es-ES" altLang="bg-BG" sz="2000" dirty="0">
              <a:latin typeface="Gill Sans MT" pitchFamily="34" charset="0"/>
            </a:endParaRPr>
          </a:p>
          <a:p>
            <a:pPr algn="just" eaLnBrk="1" hangingPunct="1">
              <a:buFont typeface="Arial" charset="0"/>
              <a:buChar char="•"/>
              <a:defRPr/>
            </a:pPr>
            <a:r>
              <a:rPr lang="es-ES" altLang="bg-BG" sz="2000" dirty="0" err="1">
                <a:latin typeface="Gill Sans MT" pitchFamily="34" charset="0"/>
              </a:rPr>
              <a:t>How</a:t>
            </a:r>
            <a:r>
              <a:rPr lang="es-ES" altLang="bg-BG" sz="2000" dirty="0">
                <a:latin typeface="Gill Sans MT" pitchFamily="34" charset="0"/>
              </a:rPr>
              <a:t> to </a:t>
            </a:r>
            <a:r>
              <a:rPr lang="es-ES" altLang="bg-BG" sz="2000" dirty="0" err="1">
                <a:latin typeface="Gill Sans MT" pitchFamily="34" charset="0"/>
              </a:rPr>
              <a:t>improve</a:t>
            </a:r>
            <a:r>
              <a:rPr lang="es-ES" altLang="bg-BG" sz="2000" dirty="0">
                <a:latin typeface="Gill Sans MT" pitchFamily="34" charset="0"/>
              </a:rPr>
              <a:t> </a:t>
            </a:r>
            <a:r>
              <a:rPr lang="es-ES" altLang="bg-BG" sz="2000" dirty="0" err="1">
                <a:latin typeface="Gill Sans MT" pitchFamily="34" charset="0"/>
              </a:rPr>
              <a:t>education</a:t>
            </a:r>
            <a:r>
              <a:rPr lang="es-ES" altLang="bg-BG" sz="2000" dirty="0">
                <a:latin typeface="Gill Sans MT" pitchFamily="34" charset="0"/>
              </a:rPr>
              <a:t> and </a:t>
            </a:r>
            <a:r>
              <a:rPr lang="es-ES" altLang="bg-BG" sz="2000" dirty="0" err="1">
                <a:latin typeface="Gill Sans MT" pitchFamily="34" charset="0"/>
              </a:rPr>
              <a:t>skills</a:t>
            </a:r>
            <a:r>
              <a:rPr lang="es-ES" altLang="bg-BG" sz="2000" dirty="0">
                <a:latin typeface="Gill Sans MT" pitchFamily="34" charset="0"/>
              </a:rPr>
              <a:t> of Roma </a:t>
            </a:r>
            <a:r>
              <a:rPr lang="es-ES" altLang="bg-BG" sz="2000" dirty="0" err="1">
                <a:latin typeface="Gill Sans MT" pitchFamily="34" charset="0"/>
              </a:rPr>
              <a:t>population</a:t>
            </a:r>
            <a:r>
              <a:rPr lang="es-ES" altLang="bg-BG" sz="2000" dirty="0">
                <a:latin typeface="Gill Sans MT" pitchFamily="34" charset="0"/>
              </a:rPr>
              <a:t>?</a:t>
            </a:r>
            <a:r>
              <a:rPr lang="en-US" sz="2000" dirty="0"/>
              <a:t>  </a:t>
            </a:r>
          </a:p>
          <a:p>
            <a:pPr marL="0" indent="0" algn="just" eaLnBrk="1" hangingPunct="1">
              <a:defRPr/>
            </a:pPr>
            <a:endParaRPr lang="es-ES" altLang="bg-BG" sz="2000" dirty="0">
              <a:latin typeface="Gill Sans MT" pitchFamily="34" charset="0"/>
            </a:endParaRPr>
          </a:p>
          <a:p>
            <a:pPr algn="just" eaLnBrk="1" hangingPunct="1">
              <a:buFont typeface="Arial" charset="0"/>
              <a:buChar char="•"/>
              <a:defRPr/>
            </a:pPr>
            <a:r>
              <a:rPr lang="es-ES" altLang="bg-BG" sz="2000" dirty="0" err="1">
                <a:latin typeface="Gill Sans MT" pitchFamily="34" charset="0"/>
              </a:rPr>
              <a:t>How</a:t>
            </a:r>
            <a:r>
              <a:rPr lang="es-ES" altLang="bg-BG" sz="2000" dirty="0">
                <a:latin typeface="Gill Sans MT" pitchFamily="34" charset="0"/>
              </a:rPr>
              <a:t> to </a:t>
            </a:r>
            <a:r>
              <a:rPr lang="es-ES" altLang="bg-BG" sz="2000" dirty="0" err="1">
                <a:latin typeface="Gill Sans MT" pitchFamily="34" charset="0"/>
              </a:rPr>
              <a:t>ensure</a:t>
            </a:r>
            <a:r>
              <a:rPr lang="es-ES" altLang="bg-BG" sz="2000" dirty="0">
                <a:latin typeface="Gill Sans MT" pitchFamily="34" charset="0"/>
              </a:rPr>
              <a:t> </a:t>
            </a:r>
            <a:r>
              <a:rPr lang="es-ES" altLang="bg-BG" sz="2000" dirty="0" err="1">
                <a:latin typeface="Gill Sans MT" pitchFamily="34" charset="0"/>
              </a:rPr>
              <a:t>that</a:t>
            </a:r>
            <a:r>
              <a:rPr lang="es-ES" altLang="bg-BG" sz="2000" dirty="0">
                <a:latin typeface="Gill Sans MT" pitchFamily="34" charset="0"/>
              </a:rPr>
              <a:t> </a:t>
            </a:r>
            <a:r>
              <a:rPr lang="es-ES" altLang="bg-BG" sz="2000" dirty="0" err="1">
                <a:latin typeface="Gill Sans MT" pitchFamily="34" charset="0"/>
              </a:rPr>
              <a:t>education</a:t>
            </a:r>
            <a:r>
              <a:rPr lang="es-ES" altLang="bg-BG" sz="2000" dirty="0">
                <a:latin typeface="Gill Sans MT" pitchFamily="34" charset="0"/>
              </a:rPr>
              <a:t> </a:t>
            </a:r>
            <a:r>
              <a:rPr lang="es-ES" altLang="bg-BG" sz="2000" dirty="0" err="1">
                <a:latin typeface="Gill Sans MT" pitchFamily="34" charset="0"/>
              </a:rPr>
              <a:t>won’t</a:t>
            </a:r>
            <a:r>
              <a:rPr lang="es-ES" altLang="bg-BG" sz="2000" dirty="0">
                <a:latin typeface="Gill Sans MT" pitchFamily="34" charset="0"/>
              </a:rPr>
              <a:t> lead to </a:t>
            </a:r>
            <a:r>
              <a:rPr lang="es-ES" altLang="bg-BG" sz="2000" dirty="0" err="1">
                <a:latin typeface="Gill Sans MT" pitchFamily="34" charset="0"/>
              </a:rPr>
              <a:t>broken</a:t>
            </a:r>
            <a:r>
              <a:rPr lang="es-ES" altLang="bg-BG" sz="2000" dirty="0">
                <a:latin typeface="Gill Sans MT" pitchFamily="34" charset="0"/>
              </a:rPr>
              <a:t> </a:t>
            </a:r>
            <a:r>
              <a:rPr lang="es-ES" altLang="bg-BG" sz="2000" dirty="0" err="1">
                <a:latin typeface="Gill Sans MT" pitchFamily="34" charset="0"/>
              </a:rPr>
              <a:t>promises</a:t>
            </a:r>
            <a:r>
              <a:rPr lang="es-ES" altLang="bg-BG" sz="2000" dirty="0">
                <a:latin typeface="Gill Sans MT" pitchFamily="34" charset="0"/>
              </a:rPr>
              <a:t> </a:t>
            </a:r>
            <a:r>
              <a:rPr lang="es-ES" altLang="bg-BG" sz="2000" dirty="0" err="1">
                <a:latin typeface="Gill Sans MT" pitchFamily="34" charset="0"/>
              </a:rPr>
              <a:t>from</a:t>
            </a:r>
            <a:r>
              <a:rPr lang="es-ES" altLang="bg-BG" sz="2000" dirty="0">
                <a:latin typeface="Gill Sans MT" pitchFamily="34" charset="0"/>
              </a:rPr>
              <a:t> </a:t>
            </a:r>
            <a:r>
              <a:rPr lang="es-ES" altLang="bg-BG" sz="2000" dirty="0" err="1">
                <a:latin typeface="Gill Sans MT" pitchFamily="34" charset="0"/>
              </a:rPr>
              <a:t>education</a:t>
            </a:r>
            <a:r>
              <a:rPr lang="es-ES" altLang="bg-BG" sz="2000" dirty="0">
                <a:latin typeface="Gill Sans MT" pitchFamily="34" charset="0"/>
              </a:rPr>
              <a:t> </a:t>
            </a:r>
            <a:r>
              <a:rPr lang="es-ES" altLang="bg-BG" sz="2000" dirty="0" err="1">
                <a:latin typeface="Gill Sans MT" pitchFamily="34" charset="0"/>
              </a:rPr>
              <a:t>but</a:t>
            </a:r>
            <a:r>
              <a:rPr lang="es-ES" altLang="bg-BG" sz="2000" dirty="0">
                <a:latin typeface="Gill Sans MT" pitchFamily="34" charset="0"/>
              </a:rPr>
              <a:t> </a:t>
            </a:r>
            <a:r>
              <a:rPr lang="es-ES" altLang="bg-BG" sz="2000" dirty="0" err="1">
                <a:latin typeface="Gill Sans MT" pitchFamily="34" charset="0"/>
              </a:rPr>
              <a:t>for</a:t>
            </a:r>
            <a:r>
              <a:rPr lang="es-ES" altLang="bg-BG" sz="2000" dirty="0">
                <a:latin typeface="Gill Sans MT" pitchFamily="34" charset="0"/>
              </a:rPr>
              <a:t> more and </a:t>
            </a:r>
            <a:r>
              <a:rPr lang="es-ES" altLang="bg-BG" sz="2000" dirty="0" err="1">
                <a:latin typeface="Gill Sans MT" pitchFamily="34" charset="0"/>
              </a:rPr>
              <a:t>better</a:t>
            </a:r>
            <a:r>
              <a:rPr lang="es-ES" altLang="bg-BG" sz="2000" dirty="0">
                <a:latin typeface="Gill Sans MT" pitchFamily="34" charset="0"/>
              </a:rPr>
              <a:t> </a:t>
            </a:r>
            <a:r>
              <a:rPr lang="es-ES" altLang="bg-BG" sz="2000" dirty="0" err="1">
                <a:latin typeface="Gill Sans MT" pitchFamily="34" charset="0"/>
              </a:rPr>
              <a:t>opportunities</a:t>
            </a:r>
            <a:r>
              <a:rPr lang="es-ES" altLang="bg-BG" sz="2000" dirty="0">
                <a:latin typeface="Gill Sans MT" pitchFamily="34" charset="0"/>
              </a:rPr>
              <a:t> </a:t>
            </a:r>
            <a:r>
              <a:rPr lang="es-ES" altLang="bg-BG" sz="2000" dirty="0" err="1">
                <a:latin typeface="Gill Sans MT" pitchFamily="34" charset="0"/>
              </a:rPr>
              <a:t>for</a:t>
            </a:r>
            <a:r>
              <a:rPr lang="es-ES" altLang="bg-BG" sz="2000" dirty="0">
                <a:latin typeface="Gill Sans MT" pitchFamily="34" charset="0"/>
              </a:rPr>
              <a:t> </a:t>
            </a:r>
            <a:r>
              <a:rPr lang="es-ES" altLang="bg-BG" sz="2000" dirty="0" err="1">
                <a:latin typeface="Gill Sans MT" pitchFamily="34" charset="0"/>
              </a:rPr>
              <a:t>their</a:t>
            </a:r>
            <a:r>
              <a:rPr lang="es-ES" altLang="bg-BG" sz="2000" dirty="0">
                <a:latin typeface="Gill Sans MT" pitchFamily="34" charset="0"/>
              </a:rPr>
              <a:t> </a:t>
            </a:r>
            <a:r>
              <a:rPr lang="es-ES" altLang="bg-BG" sz="2000" dirty="0" err="1">
                <a:latin typeface="Gill Sans MT" pitchFamily="34" charset="0"/>
              </a:rPr>
              <a:t>development</a:t>
            </a:r>
            <a:r>
              <a:rPr lang="es-ES" altLang="bg-BG" sz="2000" dirty="0">
                <a:latin typeface="Gill Sans MT" pitchFamily="34" charset="0"/>
              </a:rPr>
              <a:t> in </a:t>
            </a:r>
            <a:r>
              <a:rPr lang="es-ES" altLang="bg-BG" sz="2000" dirty="0" err="1">
                <a:latin typeface="Gill Sans MT" pitchFamily="34" charset="0"/>
              </a:rPr>
              <a:t>future</a:t>
            </a:r>
            <a:r>
              <a:rPr lang="es-ES" altLang="bg-BG" sz="2000" dirty="0">
                <a:latin typeface="Gill Sans MT" pitchFamily="34" charset="0"/>
              </a:rPr>
              <a:t>?</a:t>
            </a:r>
          </a:p>
        </p:txBody>
      </p:sp>
      <p:sp>
        <p:nvSpPr>
          <p:cNvPr id="5" name="Rectangle 4"/>
          <p:cNvSpPr/>
          <p:nvPr/>
        </p:nvSpPr>
        <p:spPr>
          <a:xfrm>
            <a:off x="971600" y="981075"/>
            <a:ext cx="7435800" cy="461665"/>
          </a:xfrm>
          <a:prstGeom prst="rect">
            <a:avLst/>
          </a:prstGeom>
        </p:spPr>
        <p:txBody>
          <a:bodyPr wrap="square">
            <a:spAutoFit/>
          </a:bodyPr>
          <a:lstStyle/>
          <a:p>
            <a:pPr>
              <a:defRPr/>
            </a:pPr>
            <a:r>
              <a:rPr lang="en-US" sz="2400" b="1" dirty="0">
                <a:latin typeface="Gill Sans MT" pitchFamily="34" charset="0"/>
              </a:rPr>
              <a:t>Challenges</a:t>
            </a:r>
            <a:endParaRPr lang="en-US" sz="2400" b="1" dirty="0">
              <a:latin typeface="+mn-lt"/>
            </a:endParaRPr>
          </a:p>
        </p:txBody>
      </p:sp>
      <p:sp>
        <p:nvSpPr>
          <p:cNvPr id="6"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31750" name="Picture 6" descr="E:\erasmus-ka2-extension.jpg"/>
          <p:cNvPicPr>
            <a:picLocks noChangeAspect="1" noChangeArrowheads="1"/>
          </p:cNvPicPr>
          <p:nvPr/>
        </p:nvPicPr>
        <p:blipFill>
          <a:blip r:embed="rId2"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p:txBody>
          <a:bodyPr/>
          <a:lstStyle/>
          <a:p>
            <a:pPr>
              <a:defRPr/>
            </a:pPr>
            <a:fld id="{F65048B6-642D-4F4A-BE01-5F6E80F0E295}" type="slidenum">
              <a:rPr lang="de-DE" smtClean="0"/>
              <a:pPr>
                <a:defRPr/>
              </a:pPr>
              <a:t>18</a:t>
            </a:fld>
            <a:endParaRPr lang="de-DE" dirty="0"/>
          </a:p>
        </p:txBody>
      </p:sp>
      <p:sp>
        <p:nvSpPr>
          <p:cNvPr id="7170" name="Titolo 1"/>
          <p:cNvSpPr>
            <a:spLocks noGrp="1"/>
          </p:cNvSpPr>
          <p:nvPr>
            <p:ph type="ctrTitle" idx="4294967295"/>
          </p:nvPr>
        </p:nvSpPr>
        <p:spPr>
          <a:xfrm>
            <a:off x="1503363" y="-26988"/>
            <a:ext cx="7640637" cy="1008063"/>
          </a:xfrm>
        </p:spPr>
        <p:txBody>
          <a:bodyPr>
            <a:noAutofit/>
          </a:bodyPr>
          <a:lstStyle/>
          <a:p>
            <a:pPr>
              <a:defRPr/>
            </a:pPr>
            <a:br>
              <a:rPr lang="bg-BG" sz="1400" i="1" dirty="0">
                <a:solidFill>
                  <a:schemeClr val="tx1"/>
                </a:solidFill>
                <a:effectLst/>
              </a:rPr>
            </a:br>
            <a:br>
              <a:rPr lang="en-US" sz="1400" i="1" dirty="0">
                <a:solidFill>
                  <a:schemeClr val="tx1"/>
                </a:solidFill>
                <a:effectLst/>
              </a:rPr>
            </a:br>
            <a:r>
              <a:rPr lang="en-US" sz="1400" i="1" dirty="0">
                <a:solidFill>
                  <a:schemeClr val="tx1"/>
                </a:solidFill>
                <a:effectLst/>
              </a:rPr>
              <a:t>Creating an Innovative Platform of Communication and Teaching in a Digital Society </a:t>
            </a:r>
            <a:br>
              <a:rPr lang="en-US" sz="1400" i="1" dirty="0">
                <a:solidFill>
                  <a:schemeClr val="tx1"/>
                </a:solidFill>
                <a:effectLst/>
                <a:latin typeface="+mn-lt"/>
              </a:rPr>
            </a:br>
            <a:br>
              <a:rPr lang="en-GB" sz="1400" i="1" dirty="0">
                <a:solidFill>
                  <a:schemeClr val="tx1"/>
                </a:solidFill>
                <a:latin typeface="+mn-lt"/>
                <a:cs typeface="Arial" pitchFamily="34" charset="0"/>
              </a:rPr>
            </a:br>
            <a:r>
              <a:rPr lang="en-US" sz="1800" i="1" dirty="0">
                <a:latin typeface="+mn-lt"/>
                <a:cs typeface="Arial" pitchFamily="34" charset="0"/>
              </a:rPr>
              <a:t>The touch of Europe </a:t>
            </a:r>
            <a:endParaRPr lang="it-IT" sz="1800" i="1" dirty="0">
              <a:solidFill>
                <a:schemeClr val="tx1"/>
              </a:solidFill>
              <a:latin typeface="+mn-lt"/>
              <a:cs typeface="Arial" pitchFamily="34" charset="0"/>
            </a:endParaRPr>
          </a:p>
        </p:txBody>
      </p:sp>
      <p:pic>
        <p:nvPicPr>
          <p:cNvPr id="819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
        <p:nvSpPr>
          <p:cNvPr id="8197" name="TextBox 7"/>
          <p:cNvSpPr txBox="1">
            <a:spLocks noChangeArrowheads="1"/>
          </p:cNvSpPr>
          <p:nvPr/>
        </p:nvSpPr>
        <p:spPr bwMode="auto">
          <a:xfrm>
            <a:off x="1042988" y="1916113"/>
            <a:ext cx="7561262" cy="4093428"/>
          </a:xfrm>
          <a:prstGeom prst="rect">
            <a:avLst/>
          </a:prstGeom>
          <a:noFill/>
          <a:ln w="9525">
            <a:noFill/>
            <a:miter lim="800000"/>
            <a:headEnd/>
            <a:tailEnd/>
          </a:ln>
        </p:spPr>
        <p:txBody>
          <a:bodyPr>
            <a:spAutoFit/>
          </a:bodyPr>
          <a:lstStyle/>
          <a:p>
            <a:r>
              <a:rPr lang="en-US" altLang="en-US" sz="2000" dirty="0"/>
              <a:t>National Strategy for Development of the Pedagogical Staff 2014-2020;</a:t>
            </a:r>
          </a:p>
          <a:p>
            <a:r>
              <a:rPr lang="en-US" altLang="en-US" sz="2000" dirty="0"/>
              <a:t>National Strategy for Lifelong Learning for the period 2014-2020;</a:t>
            </a:r>
          </a:p>
          <a:p>
            <a:r>
              <a:rPr lang="en-US" altLang="en-US" sz="2000" dirty="0"/>
              <a:t>National Strategy of Republic of Bulgaria for Integration of Roma (2012-2020);</a:t>
            </a:r>
          </a:p>
          <a:p>
            <a:r>
              <a:rPr lang="en-US" altLang="en-US" sz="2000" dirty="0"/>
              <a:t>Strategy for Reducing the Share of Early School Leavers (2013–2020);</a:t>
            </a:r>
          </a:p>
          <a:p>
            <a:r>
              <a:rPr lang="en-US" altLang="en-US" sz="2000" dirty="0"/>
              <a:t>National Strategy for Promoting and Raising Literacy (2014-2020);</a:t>
            </a:r>
          </a:p>
          <a:p>
            <a:r>
              <a:rPr lang="en-US" altLang="en-US" sz="2000" dirty="0"/>
              <a:t>National Youth Strategy (2012-2020);</a:t>
            </a:r>
          </a:p>
          <a:p>
            <a:r>
              <a:rPr lang="en-US" altLang="en-US" sz="2000" dirty="0"/>
              <a:t>Strategy for Effective Implementation of Information and Communication</a:t>
            </a:r>
          </a:p>
          <a:p>
            <a:r>
              <a:rPr lang="en-US" altLang="en-US" sz="2000" dirty="0"/>
              <a:t>technologies in Education and Science of the Republic of Bulgaria (2014-2020);</a:t>
            </a:r>
          </a:p>
          <a:p>
            <a:r>
              <a:rPr lang="en-US" altLang="en-US" sz="2000" dirty="0"/>
              <a:t>National Qualifications Framework of the Republic of Bulgaria;</a:t>
            </a:r>
          </a:p>
          <a:p>
            <a:r>
              <a:rPr lang="en-US" altLang="en-US" sz="2000" dirty="0"/>
              <a:t>Strategy for Development of Higher Education (2014-2020).</a:t>
            </a:r>
            <a:endParaRPr lang="en-US" altLang="en-US" sz="1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1ADBC65-B880-406B-AE24-2DD094FDB4D8}" type="slidenum">
              <a:rPr lang="de-DE"/>
              <a:pPr>
                <a:defRPr/>
              </a:pPr>
              <a:t>19</a:t>
            </a:fld>
            <a:endParaRPr lang="de-DE"/>
          </a:p>
        </p:txBody>
      </p:sp>
      <p:sp>
        <p:nvSpPr>
          <p:cNvPr id="31747" name="Rectangle 2"/>
          <p:cNvSpPr>
            <a:spLocks noChangeArrowheads="1"/>
          </p:cNvSpPr>
          <p:nvPr/>
        </p:nvSpPr>
        <p:spPr bwMode="auto">
          <a:xfrm>
            <a:off x="1908175" y="2924175"/>
            <a:ext cx="5857875" cy="1293813"/>
          </a:xfrm>
          <a:prstGeom prst="rect">
            <a:avLst/>
          </a:prstGeom>
          <a:noFill/>
          <a:ln w="9525">
            <a:noFill/>
            <a:miter lim="800000"/>
            <a:headEnd/>
            <a:tailEnd/>
          </a:ln>
        </p:spPr>
        <p:txBody>
          <a:bodyPr>
            <a:spAutoFit/>
          </a:bodyPr>
          <a:lstStyle/>
          <a:p>
            <a:pPr algn="ctr" eaLnBrk="1" hangingPunct="1">
              <a:buFont typeface="Wingdings" pitchFamily="2" charset="2"/>
              <a:buNone/>
              <a:defRPr/>
            </a:pPr>
            <a:r>
              <a:rPr lang="en-GB" sz="2400" b="1" dirty="0">
                <a:latin typeface="+mn-lt"/>
                <a:cs typeface="Arial" charset="0"/>
              </a:rPr>
              <a:t>THANK YOU FOR YOUR ATTENTION!</a:t>
            </a:r>
          </a:p>
          <a:p>
            <a:pPr algn="ctr" eaLnBrk="1" hangingPunct="1">
              <a:defRPr/>
            </a:pPr>
            <a:endParaRPr lang="en-GB" b="1" dirty="0">
              <a:latin typeface="+mn-lt"/>
              <a:cs typeface="Arial" charset="0"/>
            </a:endParaRPr>
          </a:p>
          <a:p>
            <a:pPr algn="ctr" eaLnBrk="1" hangingPunct="1">
              <a:defRPr/>
            </a:pPr>
            <a:endParaRPr lang="en-GB" b="1" dirty="0">
              <a:cs typeface="Arial" charset="0"/>
            </a:endParaRPr>
          </a:p>
          <a:p>
            <a:pPr algn="ctr" eaLnBrk="1" hangingPunct="1">
              <a:buFont typeface="Wingdings" pitchFamily="2" charset="2"/>
              <a:buNone/>
              <a:defRPr/>
            </a:pPr>
            <a:endParaRPr lang="en-GB" b="1" dirty="0">
              <a:cs typeface="Arial" charset="0"/>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32774"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6EE46D1-7C0B-408C-A3B7-87FDBE7E1E74}" type="slidenum">
              <a:rPr lang="de-DE" smtClean="0"/>
              <a:pPr>
                <a:defRPr/>
              </a:pPr>
              <a:t>2</a:t>
            </a:fld>
            <a:endParaRPr lang="de-DE" dirty="0"/>
          </a:p>
        </p:txBody>
      </p:sp>
      <p:sp>
        <p:nvSpPr>
          <p:cNvPr id="9219" name="Rectangle 15"/>
          <p:cNvSpPr>
            <a:spLocks noChangeArrowheads="1"/>
          </p:cNvSpPr>
          <p:nvPr/>
        </p:nvSpPr>
        <p:spPr bwMode="auto">
          <a:xfrm>
            <a:off x="1143000" y="1196975"/>
            <a:ext cx="7643813" cy="5509200"/>
          </a:xfrm>
          <a:prstGeom prst="rect">
            <a:avLst/>
          </a:prstGeom>
          <a:noFill/>
          <a:ln w="9525">
            <a:noFill/>
            <a:miter lim="800000"/>
            <a:headEnd/>
            <a:tailEnd/>
          </a:ln>
        </p:spPr>
        <p:txBody>
          <a:bodyPr>
            <a:spAutoFit/>
          </a:bodyPr>
          <a:lstStyle/>
          <a:p>
            <a:pPr marL="457200" indent="-457200" eaLnBrk="1" hangingPunct="1">
              <a:defRPr/>
            </a:pPr>
            <a:endParaRPr lang="en-GB" sz="2400" b="1" dirty="0"/>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Educational attainment of Bulgarian population</a:t>
            </a:r>
          </a:p>
          <a:p>
            <a:pPr eaLnBrk="1" hangingPunct="1">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Bulgarian education system – an overview</a:t>
            </a:r>
          </a:p>
          <a:p>
            <a:pPr eaLnBrk="1" hangingPunct="1">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Main recent reforms </a:t>
            </a:r>
          </a:p>
          <a:p>
            <a:pPr marL="457200" indent="-457200" eaLnBrk="1" hangingPunct="1">
              <a:buFont typeface="Arial" charset="0"/>
              <a:buChar char="•"/>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Expenditure on education</a:t>
            </a:r>
          </a:p>
          <a:p>
            <a:pPr marL="457200" indent="-457200" eaLnBrk="1" hangingPunct="1">
              <a:buFont typeface="Arial" charset="0"/>
              <a:buChar char="•"/>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Effectiveness of education</a:t>
            </a:r>
          </a:p>
          <a:p>
            <a:pPr marL="457200" indent="-457200" eaLnBrk="1" hangingPunct="1">
              <a:buFont typeface="Arial" charset="0"/>
              <a:buChar char="•"/>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Value of education</a:t>
            </a:r>
          </a:p>
          <a:p>
            <a:pPr marL="457200" indent="-457200" eaLnBrk="1" hangingPunct="1">
              <a:buFont typeface="Arial" charset="0"/>
              <a:buChar char="•"/>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Main problems</a:t>
            </a:r>
          </a:p>
          <a:p>
            <a:pPr eaLnBrk="1" hangingPunct="1">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Challenges</a:t>
            </a:r>
          </a:p>
          <a:p>
            <a:pPr marL="457200" indent="-457200" eaLnBrk="1" hangingPunct="1">
              <a:buFont typeface="Arial" charset="0"/>
              <a:buChar char="•"/>
              <a:defRPr/>
            </a:pPr>
            <a:endParaRPr lang="en-GB" dirty="0">
              <a:latin typeface="Arial" panose="020B0604020202020204" pitchFamily="34" charset="0"/>
              <a:cs typeface="Arial" panose="020B0604020202020204" pitchFamily="34" charset="0"/>
            </a:endParaRPr>
          </a:p>
          <a:p>
            <a:pPr marL="457200" indent="-457200" eaLnBrk="1" hangingPunct="1">
              <a:buFont typeface="Arial" charset="0"/>
              <a:buChar char="•"/>
              <a:defRPr/>
            </a:pPr>
            <a:r>
              <a:rPr lang="en-GB" dirty="0">
                <a:latin typeface="Arial" panose="020B0604020202020204" pitchFamily="34" charset="0"/>
                <a:cs typeface="Arial" panose="020B0604020202020204" pitchFamily="34" charset="0"/>
              </a:rPr>
              <a:t>Strategies</a:t>
            </a:r>
          </a:p>
          <a:p>
            <a:pPr eaLnBrk="1" hangingPunct="1">
              <a:defRPr/>
            </a:pPr>
            <a:endParaRPr lang="en-GB" sz="2200" dirty="0">
              <a:latin typeface="+mn-lt"/>
              <a:cs typeface="Arial" charset="0"/>
            </a:endParaRPr>
          </a:p>
        </p:txBody>
      </p:sp>
      <p:sp>
        <p:nvSpPr>
          <p:cNvPr id="17" name="Title 1"/>
          <p:cNvSpPr txBox="1">
            <a:spLocks/>
          </p:cNvSpPr>
          <p:nvPr/>
        </p:nvSpPr>
        <p:spPr bwMode="auto">
          <a:xfrm>
            <a:off x="2267744" y="764704"/>
            <a:ext cx="6357937" cy="647700"/>
          </a:xfrm>
          <a:prstGeom prst="rect">
            <a:avLst/>
          </a:prstGeom>
        </p:spPr>
        <p:txBody>
          <a:bodyPr/>
          <a:lstStyle/>
          <a:p>
            <a:pPr algn="r" eaLnBrk="1" fontAlgn="auto" hangingPunct="1">
              <a:spcAft>
                <a:spcPts val="0"/>
              </a:spcAft>
              <a:defRPr/>
            </a:pPr>
            <a:r>
              <a:rPr lang="en-GB" sz="2400" b="1" dirty="0">
                <a:latin typeface="+mn-lt"/>
                <a:ea typeface="+mj-ea"/>
                <a:cs typeface="Arial" pitchFamily="34" charset="0"/>
              </a:rPr>
              <a:t>OUTLINE</a:t>
            </a: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9222"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nvSpPr>
        <p:spPr>
          <a:xfrm>
            <a:off x="8613775" y="6305550"/>
            <a:ext cx="457200" cy="476250"/>
          </a:xfrm>
          <a:prstGeom prst="rect">
            <a:avLst/>
          </a:prstGeom>
          <a:noFill/>
        </p:spPr>
        <p:txBody>
          <a:bodyPr anchor="b"/>
          <a:lstStyle/>
          <a:p>
            <a:pPr algn="ctr" eaLnBrk="1" hangingPunct="1">
              <a:defRPr/>
            </a:pPr>
            <a:fld id="{754E54E3-EE15-41E0-AF6D-ECFCEC116CB3}" type="slidenum">
              <a:rPr lang="de-DE" sz="1200">
                <a:solidFill>
                  <a:schemeClr val="bg2">
                    <a:shade val="50000"/>
                    <a:satMod val="200000"/>
                  </a:schemeClr>
                </a:solidFill>
              </a:rPr>
              <a:pPr algn="ctr" eaLnBrk="1" hangingPunct="1">
                <a:defRPr/>
              </a:pPr>
              <a:t>3</a:t>
            </a:fld>
            <a:endParaRPr lang="de-DE" sz="1200">
              <a:solidFill>
                <a:schemeClr val="bg2">
                  <a:shade val="50000"/>
                  <a:satMod val="200000"/>
                </a:schemeClr>
              </a:solidFill>
            </a:endParaRPr>
          </a:p>
        </p:txBody>
      </p:sp>
      <p:sp>
        <p:nvSpPr>
          <p:cNvPr id="17" name="Title 1"/>
          <p:cNvSpPr txBox="1">
            <a:spLocks/>
          </p:cNvSpPr>
          <p:nvPr/>
        </p:nvSpPr>
        <p:spPr bwMode="auto">
          <a:xfrm>
            <a:off x="1042988" y="836613"/>
            <a:ext cx="8101012" cy="647700"/>
          </a:xfrm>
          <a:prstGeom prst="rect">
            <a:avLst/>
          </a:prstGeom>
        </p:spPr>
        <p:txBody>
          <a:bodyPr/>
          <a:lstStyle/>
          <a:p>
            <a:pPr>
              <a:defRPr/>
            </a:pPr>
            <a:r>
              <a:rPr lang="en-GB" sz="2400" b="1" dirty="0"/>
              <a:t>Educational attainment of Bulgarian population aged 15-29 (1975-2011), %</a:t>
            </a:r>
            <a:endParaRPr lang="bg-BG" sz="2400" dirty="0"/>
          </a:p>
          <a:p>
            <a:pPr>
              <a:defRPr/>
            </a:pPr>
            <a:r>
              <a:rPr lang="en-GB" sz="1200" dirty="0">
                <a:latin typeface="+mn-lt"/>
              </a:rPr>
              <a:t>Source: NSI, Population and Housing Census 2011, Vol.1 Population, Book 2 Demographic and social characteristics, p. 91</a:t>
            </a:r>
          </a:p>
        </p:txBody>
      </p:sp>
      <p:graphicFrame>
        <p:nvGraphicFramePr>
          <p:cNvPr id="6" name="Chart 5"/>
          <p:cNvGraphicFramePr/>
          <p:nvPr/>
        </p:nvGraphicFramePr>
        <p:xfrm>
          <a:off x="971600" y="1714464"/>
          <a:ext cx="7643866" cy="514353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11270" name="Picture 6" descr="E:\erasmus-ka2-extension.jpg"/>
          <p:cNvPicPr>
            <a:picLocks noChangeAspect="1" noChangeArrowheads="1"/>
          </p:cNvPicPr>
          <p:nvPr/>
        </p:nvPicPr>
        <p:blipFill>
          <a:blip r:embed="rId4"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17848"/>
            <a:ext cx="7776864" cy="1143000"/>
          </a:xfrm>
        </p:spPr>
        <p:txBody>
          <a:bodyPr/>
          <a:lstStyle/>
          <a:p>
            <a:pPr algn="l">
              <a:defRPr/>
            </a:pPr>
            <a:r>
              <a:rPr lang="en-GB" sz="2400" b="1" dirty="0">
                <a:effectLst/>
                <a:latin typeface="+mn-lt"/>
              </a:rPr>
              <a:t>Educational attainment of Bulgarian population 15-29 by ethnic group (2011), %</a:t>
            </a:r>
            <a:br>
              <a:rPr lang="en-GB" sz="2400" b="1" dirty="0">
                <a:effectLst/>
              </a:rPr>
            </a:br>
            <a:r>
              <a:rPr lang="en-US" sz="1200" dirty="0">
                <a:effectLst/>
              </a:rPr>
              <a:t>Source: </a:t>
            </a:r>
            <a:r>
              <a:rPr lang="en-GB" sz="1200" dirty="0">
                <a:effectLst/>
              </a:rPr>
              <a:t>Population and Housing Census 2011</a:t>
            </a:r>
            <a:endParaRPr lang="en-US" sz="2400" dirty="0"/>
          </a:p>
        </p:txBody>
      </p:sp>
      <p:sp>
        <p:nvSpPr>
          <p:cNvPr id="3" name="Slide Number Placeholder 2"/>
          <p:cNvSpPr>
            <a:spLocks noGrp="1"/>
          </p:cNvSpPr>
          <p:nvPr>
            <p:ph type="sldNum" sz="quarter" idx="12"/>
          </p:nvPr>
        </p:nvSpPr>
        <p:spPr/>
        <p:txBody>
          <a:bodyPr/>
          <a:lstStyle/>
          <a:p>
            <a:pPr>
              <a:defRPr/>
            </a:pPr>
            <a:fld id="{4521AF56-FAB3-4B60-88FC-96206C485A30}" type="slidenum">
              <a:rPr lang="de-DE" smtClean="0"/>
              <a:pPr>
                <a:defRPr/>
              </a:pPr>
              <a:t>4</a:t>
            </a:fld>
            <a:endParaRPr lang="de-DE"/>
          </a:p>
        </p:txBody>
      </p:sp>
      <p:pic>
        <p:nvPicPr>
          <p:cNvPr id="13316" name="Picture 2"/>
          <p:cNvPicPr>
            <a:picLocks noChangeArrowheads="1"/>
          </p:cNvPicPr>
          <p:nvPr/>
        </p:nvPicPr>
        <p:blipFill>
          <a:blip r:embed="rId2" cstate="print"/>
          <a:srcRect/>
          <a:stretch>
            <a:fillRect/>
          </a:stretch>
        </p:blipFill>
        <p:spPr bwMode="auto">
          <a:xfrm>
            <a:off x="1042988" y="2132856"/>
            <a:ext cx="7777162" cy="4319587"/>
          </a:xfrm>
          <a:prstGeom prst="rect">
            <a:avLst/>
          </a:prstGeom>
          <a:noFill/>
          <a:ln w="9525">
            <a:noFill/>
            <a:miter lim="800000"/>
            <a:headEnd/>
            <a:tailEnd/>
          </a:ln>
        </p:spPr>
      </p:pic>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27F49C1-BB00-45CA-A6BA-FC7A93AFE448}" type="slidenum">
              <a:rPr lang="de-DE" smtClean="0"/>
              <a:pPr>
                <a:defRPr/>
              </a:pPr>
              <a:t>5</a:t>
            </a:fld>
            <a:endParaRPr lang="de-DE"/>
          </a:p>
        </p:txBody>
      </p:sp>
      <p:sp>
        <p:nvSpPr>
          <p:cNvPr id="3" name="Title 1"/>
          <p:cNvSpPr txBox="1">
            <a:spLocks/>
          </p:cNvSpPr>
          <p:nvPr/>
        </p:nvSpPr>
        <p:spPr bwMode="auto">
          <a:xfrm>
            <a:off x="1258888" y="768127"/>
            <a:ext cx="7885112" cy="428625"/>
          </a:xfrm>
          <a:prstGeom prst="rect">
            <a:avLst/>
          </a:prstGeom>
        </p:spPr>
        <p:txBody>
          <a:bodyPr/>
          <a:lstStyle/>
          <a:p>
            <a:pPr marL="457200" indent="-457200" eaLnBrk="1" hangingPunct="1">
              <a:defRPr/>
            </a:pPr>
            <a:r>
              <a:rPr lang="en-US" sz="2400" b="1" dirty="0">
                <a:latin typeface="+mn-lt"/>
                <a:cs typeface="Arial" charset="0"/>
              </a:rPr>
              <a:t>Bulgarian Educational System. An Overview</a:t>
            </a:r>
            <a:endParaRPr lang="en-GB" sz="2400" b="1" dirty="0">
              <a:latin typeface="+mn-lt"/>
              <a:cs typeface="Arial" charset="0"/>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10245"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pic>
        <p:nvPicPr>
          <p:cNvPr id="10246" name="Picture 7" descr="BES_Scheme.jpg"/>
          <p:cNvPicPr>
            <a:picLocks noChangeAspect="1"/>
          </p:cNvPicPr>
          <p:nvPr/>
        </p:nvPicPr>
        <p:blipFill>
          <a:blip r:embed="rId4" cstate="print"/>
          <a:srcRect/>
          <a:stretch>
            <a:fillRect/>
          </a:stretch>
        </p:blipFill>
        <p:spPr bwMode="auto">
          <a:xfrm>
            <a:off x="1258888" y="1341438"/>
            <a:ext cx="5761037" cy="5465762"/>
          </a:xfrm>
          <a:prstGeom prst="rect">
            <a:avLst/>
          </a:prstGeom>
          <a:noFill/>
          <a:ln w="9525">
            <a:noFill/>
            <a:miter lim="800000"/>
            <a:headEnd/>
            <a:tailEnd/>
          </a:ln>
        </p:spPr>
      </p:pic>
      <p:pic>
        <p:nvPicPr>
          <p:cNvPr id="10247" name="Picture 8" descr="BES_Legend.jpg"/>
          <p:cNvPicPr>
            <a:picLocks noChangeAspect="1"/>
          </p:cNvPicPr>
          <p:nvPr/>
        </p:nvPicPr>
        <p:blipFill>
          <a:blip r:embed="rId5" cstate="print">
            <a:lum bright="4000"/>
          </a:blip>
          <a:srcRect/>
          <a:stretch>
            <a:fillRect/>
          </a:stretch>
        </p:blipFill>
        <p:spPr bwMode="auto">
          <a:xfrm>
            <a:off x="7092950" y="4576763"/>
            <a:ext cx="1943100" cy="868362"/>
          </a:xfrm>
          <a:prstGeom prst="rect">
            <a:avLst/>
          </a:prstGeom>
          <a:noFill/>
          <a:ln w="9525">
            <a:noFill/>
            <a:miter lim="800000"/>
            <a:headEnd/>
            <a:tailEnd/>
          </a:ln>
        </p:spPr>
      </p:pic>
      <p:pic>
        <p:nvPicPr>
          <p:cNvPr id="10248" name="Picture 9" descr="BES_Legend2.jpg"/>
          <p:cNvPicPr>
            <a:picLocks noChangeAspect="1"/>
          </p:cNvPicPr>
          <p:nvPr/>
        </p:nvPicPr>
        <p:blipFill>
          <a:blip r:embed="rId6" cstate="print"/>
          <a:srcRect/>
          <a:stretch>
            <a:fillRect/>
          </a:stretch>
        </p:blipFill>
        <p:spPr bwMode="auto">
          <a:xfrm>
            <a:off x="7092950" y="5468938"/>
            <a:ext cx="2016125" cy="696912"/>
          </a:xfrm>
          <a:prstGeom prst="rect">
            <a:avLst/>
          </a:prstGeom>
          <a:noFill/>
          <a:ln w="9525">
            <a:noFill/>
            <a:miter lim="800000"/>
            <a:headEnd/>
            <a:tailEnd/>
          </a:ln>
        </p:spPr>
      </p:pic>
      <p:pic>
        <p:nvPicPr>
          <p:cNvPr id="10249" name="Picture 5"/>
          <p:cNvPicPr>
            <a:picLocks noChangeAspect="1" noChangeArrowheads="1"/>
          </p:cNvPicPr>
          <p:nvPr/>
        </p:nvPicPr>
        <p:blipFill>
          <a:blip r:embed="rId7" cstate="print">
            <a:lum bright="10000"/>
          </a:blip>
          <a:srcRect/>
          <a:stretch>
            <a:fillRect/>
          </a:stretch>
        </p:blipFill>
        <p:spPr bwMode="auto">
          <a:xfrm>
            <a:off x="7070725" y="6308725"/>
            <a:ext cx="2109788" cy="250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7EF5516-7544-42AF-AD52-BFE427FDEF72}" type="slidenum">
              <a:rPr lang="de-DE" smtClean="0"/>
              <a:pPr>
                <a:defRPr/>
              </a:pPr>
              <a:t>6</a:t>
            </a:fld>
            <a:endParaRPr lang="de-DE"/>
          </a:p>
        </p:txBody>
      </p:sp>
      <p:graphicFrame>
        <p:nvGraphicFramePr>
          <p:cNvPr id="3" name="Chart 2"/>
          <p:cNvGraphicFramePr/>
          <p:nvPr/>
        </p:nvGraphicFramePr>
        <p:xfrm>
          <a:off x="1115616" y="1556792"/>
          <a:ext cx="7500990" cy="514353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2"/>
          <p:cNvSpPr txBox="1">
            <a:spLocks/>
          </p:cNvSpPr>
          <p:nvPr/>
        </p:nvSpPr>
        <p:spPr bwMode="auto">
          <a:xfrm>
            <a:off x="1042988" y="836613"/>
            <a:ext cx="8101012" cy="1143000"/>
          </a:xfrm>
          <a:prstGeom prst="rect">
            <a:avLst/>
          </a:prstGeom>
        </p:spPr>
        <p:txBody>
          <a:bodyPr anchor="ctr">
            <a:normAutofit fontScale="97500"/>
          </a:bodyPr>
          <a:lstStyle/>
          <a:p>
            <a:pPr>
              <a:defRPr/>
            </a:pPr>
            <a:r>
              <a:rPr lang="en-GB" sz="2500" b="1" dirty="0">
                <a:latin typeface="+mn-lt"/>
              </a:rPr>
              <a:t>Dynamics of schools structure (2000-14), (number)</a:t>
            </a:r>
            <a:endParaRPr lang="en-US" sz="2500" dirty="0">
              <a:latin typeface="+mn-lt"/>
            </a:endParaRPr>
          </a:p>
          <a:p>
            <a:pPr>
              <a:defRPr/>
            </a:pPr>
            <a:r>
              <a:rPr lang="en-GB" sz="1200" dirty="0">
                <a:latin typeface="+mn-lt"/>
                <a:ea typeface="+mj-ea"/>
                <a:cs typeface="+mj-cs"/>
              </a:rPr>
              <a:t>Source: NSI, http://www.nsi.bg/en/content/4788/educational-institutions-type-and-kind-ownership </a:t>
            </a:r>
            <a:endParaRPr lang="en-GB" sz="1300" dirty="0">
              <a:latin typeface="+mn-lt"/>
              <a:ea typeface="+mj-ea"/>
              <a:cs typeface="+mj-cs"/>
            </a:endParaRPr>
          </a:p>
          <a:p>
            <a:pPr>
              <a:defRPr/>
            </a:pPr>
            <a:br>
              <a:rPr lang="en-GB" sz="1600" dirty="0">
                <a:effectLst>
                  <a:outerShdw blurRad="38100" dist="38100" dir="2700000" algn="tl">
                    <a:srgbClr val="C0C0C0"/>
                  </a:outerShdw>
                </a:effectLst>
                <a:latin typeface="+mn-lt"/>
                <a:ea typeface="+mj-ea"/>
                <a:cs typeface="+mj-cs"/>
              </a:rPr>
            </a:br>
            <a:endParaRPr lang="bg-BG" sz="1600" dirty="0">
              <a:effectLst>
                <a:outerShdw blurRad="38100" dist="38100" dir="2700000" algn="tl">
                  <a:srgbClr val="C0C0C0"/>
                </a:outerShdw>
              </a:effectLst>
              <a:latin typeface="+mn-lt"/>
              <a:ea typeface="+mj-ea"/>
              <a:cs typeface="+mj-cs"/>
            </a:endParaRPr>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18438" name="Picture 6" descr="E:\erasmus-ka2-extension.jpg"/>
          <p:cNvPicPr>
            <a:picLocks noChangeAspect="1" noChangeArrowheads="1"/>
          </p:cNvPicPr>
          <p:nvPr/>
        </p:nvPicPr>
        <p:blipFill>
          <a:blip r:embed="rId4"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17848"/>
            <a:ext cx="8028384" cy="1143000"/>
          </a:xfrm>
        </p:spPr>
        <p:txBody>
          <a:bodyPr>
            <a:normAutofit/>
          </a:bodyPr>
          <a:lstStyle/>
          <a:p>
            <a:pPr algn="l">
              <a:defRPr/>
            </a:pPr>
            <a:r>
              <a:rPr lang="en-GB" sz="2400" b="1" dirty="0">
                <a:effectLst/>
                <a:latin typeface="+mn-lt"/>
              </a:rPr>
              <a:t>Schools by size (number of schools according to number of students in them)</a:t>
            </a:r>
            <a:br>
              <a:rPr lang="en-GB" sz="2800" dirty="0">
                <a:effectLst/>
              </a:rPr>
            </a:br>
            <a:r>
              <a:rPr lang="en-GB" sz="1200" dirty="0">
                <a:effectLst/>
              </a:rPr>
              <a:t>Source: </a:t>
            </a:r>
            <a:r>
              <a:rPr lang="en-GB" sz="1200" dirty="0" err="1">
                <a:effectLst/>
              </a:rPr>
              <a:t>Zachariev</a:t>
            </a:r>
            <a:r>
              <a:rPr lang="en-GB" sz="1200" dirty="0">
                <a:effectLst/>
              </a:rPr>
              <a:t>, 2014</a:t>
            </a:r>
            <a:endParaRPr lang="en-US" sz="2800" dirty="0"/>
          </a:p>
        </p:txBody>
      </p:sp>
      <p:sp>
        <p:nvSpPr>
          <p:cNvPr id="3" name="Slide Number Placeholder 2"/>
          <p:cNvSpPr>
            <a:spLocks noGrp="1"/>
          </p:cNvSpPr>
          <p:nvPr>
            <p:ph type="sldNum" sz="quarter" idx="12"/>
          </p:nvPr>
        </p:nvSpPr>
        <p:spPr/>
        <p:txBody>
          <a:bodyPr/>
          <a:lstStyle/>
          <a:p>
            <a:pPr>
              <a:defRPr/>
            </a:pPr>
            <a:fld id="{86F43CDB-6A9C-4E2D-9F4A-C140849416D2}" type="slidenum">
              <a:rPr lang="de-DE" smtClean="0"/>
              <a:pPr>
                <a:defRPr/>
              </a:pPr>
              <a:t>7</a:t>
            </a:fld>
            <a:endParaRPr lang="de-DE"/>
          </a:p>
        </p:txBody>
      </p:sp>
      <p:pic>
        <p:nvPicPr>
          <p:cNvPr id="19460" name="Picture 9"/>
          <p:cNvPicPr>
            <a:picLocks noChangeAspect="1" noChangeArrowheads="1"/>
          </p:cNvPicPr>
          <p:nvPr/>
        </p:nvPicPr>
        <p:blipFill>
          <a:blip r:embed="rId2" cstate="print"/>
          <a:srcRect/>
          <a:stretch>
            <a:fillRect/>
          </a:stretch>
        </p:blipFill>
        <p:spPr bwMode="auto">
          <a:xfrm>
            <a:off x="1116013" y="2203475"/>
            <a:ext cx="7704137" cy="4033837"/>
          </a:xfrm>
          <a:prstGeom prst="rect">
            <a:avLst/>
          </a:prstGeom>
          <a:noFill/>
          <a:ln w="9525">
            <a:noFill/>
            <a:miter lim="800000"/>
            <a:headEnd/>
            <a:tailEnd/>
          </a:ln>
        </p:spPr>
      </p:pic>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25544" cy="1143000"/>
          </a:xfrm>
        </p:spPr>
        <p:txBody>
          <a:bodyPr>
            <a:normAutofit/>
          </a:bodyPr>
          <a:lstStyle/>
          <a:p>
            <a:pPr algn="l">
              <a:defRPr/>
            </a:pPr>
            <a:r>
              <a:rPr lang="en-US" sz="2400" b="1" dirty="0"/>
              <a:t>Public expenditure on education</a:t>
            </a:r>
          </a:p>
        </p:txBody>
      </p:sp>
      <p:sp>
        <p:nvSpPr>
          <p:cNvPr id="3" name="Content Placeholder 2"/>
          <p:cNvSpPr>
            <a:spLocks noGrp="1"/>
          </p:cNvSpPr>
          <p:nvPr>
            <p:ph idx="1"/>
          </p:nvPr>
        </p:nvSpPr>
        <p:spPr>
          <a:xfrm>
            <a:off x="899592" y="2071389"/>
            <a:ext cx="7992888" cy="4525963"/>
          </a:xfrm>
        </p:spPr>
        <p:txBody>
          <a:bodyPr/>
          <a:lstStyle/>
          <a:p>
            <a:pPr>
              <a:defRPr/>
            </a:pPr>
            <a:r>
              <a:rPr lang="en-GB" sz="2000" dirty="0"/>
              <a:t>The proportion of GDP allocated to education in Bulgaria increased by over 20% between 2001 and 2008 and reached 4.6% in 2008. </a:t>
            </a:r>
          </a:p>
          <a:p>
            <a:pPr marL="82550" indent="0">
              <a:buFont typeface="Wingdings 2" pitchFamily="18" charset="2"/>
              <a:buNone/>
              <a:defRPr/>
            </a:pPr>
            <a:endParaRPr lang="en-GB" sz="2000" dirty="0"/>
          </a:p>
          <a:p>
            <a:pPr>
              <a:defRPr/>
            </a:pPr>
            <a:r>
              <a:rPr lang="en-GB" sz="2000" dirty="0"/>
              <a:t>In recent years, the situation has become worse – the share of GDP allocated to education fell to 3.2% in 2011 and 3.4% in 2012. </a:t>
            </a:r>
          </a:p>
          <a:p>
            <a:pPr marL="82550" indent="0">
              <a:buFont typeface="Wingdings 2" pitchFamily="18" charset="2"/>
              <a:buNone/>
              <a:defRPr/>
            </a:pPr>
            <a:endParaRPr lang="en-GB" sz="2000" dirty="0"/>
          </a:p>
          <a:p>
            <a:pPr>
              <a:defRPr/>
            </a:pPr>
            <a:r>
              <a:rPr lang="en-GB" sz="2000" dirty="0"/>
              <a:t>During the last years, the proportion of GDP allocated to education slightly increased: to 3.5% in 2013 and about 3.8 in 2014 and 2016. </a:t>
            </a:r>
            <a:endParaRPr lang="en-US" sz="2000" dirty="0"/>
          </a:p>
        </p:txBody>
      </p:sp>
      <p:sp>
        <p:nvSpPr>
          <p:cNvPr id="4" name="Slide Number Placeholder 3"/>
          <p:cNvSpPr>
            <a:spLocks noGrp="1"/>
          </p:cNvSpPr>
          <p:nvPr>
            <p:ph type="sldNum" sz="quarter" idx="12"/>
          </p:nvPr>
        </p:nvSpPr>
        <p:spPr/>
        <p:txBody>
          <a:bodyPr/>
          <a:lstStyle/>
          <a:p>
            <a:pPr>
              <a:defRPr/>
            </a:pPr>
            <a:fld id="{975515E2-772B-47EF-A52B-C14C19EE95EA}" type="slidenum">
              <a:rPr lang="de-DE" smtClean="0"/>
              <a:pPr>
                <a:defRPr/>
              </a:pPr>
              <a:t>8</a:t>
            </a:fld>
            <a:endParaRPr lang="de-DE"/>
          </a:p>
        </p:txBody>
      </p:sp>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6" name="Picture 6" descr="E:\erasmus-ka2-extension.jpg"/>
          <p:cNvPicPr>
            <a:picLocks noChangeAspect="1" noChangeArrowheads="1"/>
          </p:cNvPicPr>
          <p:nvPr/>
        </p:nvPicPr>
        <p:blipFill>
          <a:blip r:embed="rId2"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22487"/>
            <a:ext cx="7499350" cy="922337"/>
          </a:xfrm>
        </p:spPr>
        <p:txBody>
          <a:bodyPr>
            <a:normAutofit/>
          </a:bodyPr>
          <a:lstStyle/>
          <a:p>
            <a:pPr algn="l">
              <a:defRPr/>
            </a:pPr>
            <a:r>
              <a:rPr lang="en-US" sz="2400" b="1" dirty="0"/>
              <a:t>Public expenditure on education in 2017 in EU-28</a:t>
            </a:r>
          </a:p>
        </p:txBody>
      </p:sp>
      <p:sp>
        <p:nvSpPr>
          <p:cNvPr id="3" name="Slide Number Placeholder 2"/>
          <p:cNvSpPr>
            <a:spLocks noGrp="1"/>
          </p:cNvSpPr>
          <p:nvPr>
            <p:ph type="sldNum" sz="quarter" idx="12"/>
          </p:nvPr>
        </p:nvSpPr>
        <p:spPr/>
        <p:txBody>
          <a:bodyPr/>
          <a:lstStyle/>
          <a:p>
            <a:pPr>
              <a:defRPr/>
            </a:pPr>
            <a:fld id="{3DF4F98C-CBF2-40B5-9E81-37807021F4B3}" type="slidenum">
              <a:rPr lang="de-DE" smtClean="0"/>
              <a:pPr>
                <a:defRPr/>
              </a:pPr>
              <a:t>9</a:t>
            </a:fld>
            <a:endParaRPr lang="de-DE"/>
          </a:p>
        </p:txBody>
      </p:sp>
      <p:pic>
        <p:nvPicPr>
          <p:cNvPr id="22532" name="Picture 2" descr="https://ec.europa.eu/eurostat/statistics-explained/images/e/e7/Total_general_government_expenditure_on_education%2C_2017_%28%25_of_GDP%29.png"/>
          <p:cNvPicPr>
            <a:picLocks noChangeAspect="1" noChangeArrowheads="1"/>
          </p:cNvPicPr>
          <p:nvPr/>
        </p:nvPicPr>
        <p:blipFill>
          <a:blip r:embed="rId2" cstate="print"/>
          <a:srcRect/>
          <a:stretch>
            <a:fillRect/>
          </a:stretch>
        </p:blipFill>
        <p:spPr bwMode="auto">
          <a:xfrm>
            <a:off x="1043608" y="1700808"/>
            <a:ext cx="7667625" cy="4752975"/>
          </a:xfrm>
          <a:prstGeom prst="rect">
            <a:avLst/>
          </a:prstGeom>
          <a:noFill/>
          <a:ln w="9525">
            <a:noFill/>
            <a:miter lim="800000"/>
            <a:headEnd/>
            <a:tailEnd/>
          </a:ln>
        </p:spPr>
      </p:pic>
      <p:sp>
        <p:nvSpPr>
          <p:cNvPr id="5" name="Titolo 1"/>
          <p:cNvSpPr txBox="1">
            <a:spLocks/>
          </p:cNvSpPr>
          <p:nvPr/>
        </p:nvSpPr>
        <p:spPr>
          <a:xfrm>
            <a:off x="1503363" y="-26988"/>
            <a:ext cx="7640637" cy="1008063"/>
          </a:xfrm>
          <a:prstGeom prst="rect">
            <a:avLst/>
          </a:prstGeom>
        </p:spPr>
        <p:txBody>
          <a:bodyPr anchor="ctr"/>
          <a:lstStyle/>
          <a:p>
            <a:pPr>
              <a:defRPr/>
            </a:pPr>
            <a:br>
              <a:rPr lang="bg-BG" sz="1400" i="1" dirty="0">
                <a:latin typeface="+mj-lt"/>
                <a:ea typeface="+mj-ea"/>
                <a:cs typeface="+mj-cs"/>
              </a:rPr>
            </a:br>
            <a:br>
              <a:rPr lang="en-US" sz="1400" i="1" dirty="0">
                <a:latin typeface="+mj-lt"/>
                <a:ea typeface="+mj-ea"/>
                <a:cs typeface="+mj-cs"/>
              </a:rPr>
            </a:br>
            <a:r>
              <a:rPr lang="en-US" sz="1400" i="1" dirty="0">
                <a:latin typeface="+mj-lt"/>
                <a:ea typeface="+mj-ea"/>
                <a:cs typeface="+mj-cs"/>
              </a:rPr>
              <a:t>Creating an Innovative Platform of Communication and Teaching in a Digital Society </a:t>
            </a:r>
            <a:br>
              <a:rPr lang="en-US" sz="1400" i="1" dirty="0">
                <a:latin typeface="+mn-lt"/>
                <a:ea typeface="+mj-ea"/>
                <a:cs typeface="+mj-cs"/>
              </a:rPr>
            </a:br>
            <a:br>
              <a:rPr lang="en-GB" sz="1400" i="1" dirty="0">
                <a:effectLst>
                  <a:outerShdw blurRad="50000" dist="30000" dir="5400000" algn="tl" rotWithShape="0">
                    <a:srgbClr val="000000">
                      <a:alpha val="30000"/>
                    </a:srgbClr>
                  </a:outerShdw>
                </a:effectLst>
                <a:latin typeface="+mn-lt"/>
                <a:ea typeface="+mj-ea"/>
                <a:cs typeface="Arial" pitchFamily="34" charset="0"/>
              </a:rPr>
            </a:br>
            <a:endParaRPr lang="it-IT" sz="1400" i="1" dirty="0">
              <a:effectLst>
                <a:outerShdw blurRad="50000" dist="30000" dir="5400000" algn="tl" rotWithShape="0">
                  <a:srgbClr val="000000">
                    <a:alpha val="30000"/>
                  </a:srgbClr>
                </a:outerShdw>
              </a:effectLst>
              <a:latin typeface="+mn-lt"/>
              <a:ea typeface="+mj-ea"/>
              <a:cs typeface="Arial" pitchFamily="34" charset="0"/>
            </a:endParaRPr>
          </a:p>
        </p:txBody>
      </p:sp>
      <p:pic>
        <p:nvPicPr>
          <p:cNvPr id="6" name="Picture 6" descr="E:\erasmus-ka2-extension.jpg"/>
          <p:cNvPicPr>
            <a:picLocks noChangeAspect="1" noChangeArrowheads="1"/>
          </p:cNvPicPr>
          <p:nvPr/>
        </p:nvPicPr>
        <p:blipFill>
          <a:blip r:embed="rId3" cstate="print"/>
          <a:srcRect/>
          <a:stretch>
            <a:fillRect/>
          </a:stretch>
        </p:blipFill>
        <p:spPr bwMode="auto">
          <a:xfrm>
            <a:off x="0" y="-3175"/>
            <a:ext cx="1403350" cy="839788"/>
          </a:xfrm>
          <a:prstGeom prst="rect">
            <a:avLst/>
          </a:prstGeom>
          <a:noFill/>
          <a:ln w="9525">
            <a:noFill/>
            <a:miter lim="800000"/>
            <a:headEnd/>
            <a:tailEnd/>
          </a:ln>
        </p:spPr>
      </p:pic>
    </p:spTree>
  </p:cSld>
  <p:clrMapOvr>
    <a:masterClrMapping/>
  </p:clrMapOvr>
</p:sld>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3.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ppt/theme/themeOverride2.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ppt/theme/themeOverride3.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docProps/app.xml><?xml version="1.0" encoding="utf-8"?>
<Properties xmlns="http://schemas.openxmlformats.org/officeDocument/2006/extended-properties" xmlns:vt="http://schemas.openxmlformats.org/officeDocument/2006/docPropsVTypes">
  <TotalTime>71</TotalTime>
  <Words>1820</Words>
  <Application>Microsoft Office PowerPoint</Application>
  <PresentationFormat>On-screen Show (4:3)</PresentationFormat>
  <Paragraphs>163</Paragraphs>
  <Slides>19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Gill Sans MT</vt:lpstr>
      <vt:lpstr>Wingdings</vt:lpstr>
      <vt:lpstr>Wingdings 2</vt:lpstr>
      <vt:lpstr>Office Theme</vt:lpstr>
      <vt:lpstr>  Creating an Innovative Platform of Communication and Teaching in a Digital Society   </vt:lpstr>
      <vt:lpstr>PowerPoint Presentation</vt:lpstr>
      <vt:lpstr>PowerPoint Presentation</vt:lpstr>
      <vt:lpstr>Educational attainment of Bulgarian population 15-29 by ethnic group (2011), % Source: Population and Housing Census 2011</vt:lpstr>
      <vt:lpstr>PowerPoint Presentation</vt:lpstr>
      <vt:lpstr>PowerPoint Presentation</vt:lpstr>
      <vt:lpstr>Schools by size (number of schools according to number of students in them) Source: Zachariev, 2014</vt:lpstr>
      <vt:lpstr>Public expenditure on education</vt:lpstr>
      <vt:lpstr>Public expenditure on education in 2017 in EU-28</vt:lpstr>
      <vt:lpstr>PowerPoint Presentation</vt:lpstr>
      <vt:lpstr>PowerPoint Presentation</vt:lpstr>
      <vt:lpstr>PowerPoint Presentation</vt:lpstr>
      <vt:lpstr>PowerPoint Presentation</vt:lpstr>
      <vt:lpstr>PowerPoint Presentation</vt:lpstr>
      <vt:lpstr>PowerPoint Presentation</vt:lpstr>
      <vt:lpstr>Main problems</vt:lpstr>
      <vt:lpstr>PowerPoint Presentation</vt:lpstr>
      <vt:lpstr>  Creating an Innovative Platform of Communication and Teaching in a Digital Society   The touch of Europe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Innovative Platform of Communication and Teaching in a Digital Society</dc:title>
  <dc:creator>Windows User</dc:creator>
  <cp:lastModifiedBy>Anastasia Miteva</cp:lastModifiedBy>
  <cp:revision>22</cp:revision>
  <dcterms:created xsi:type="dcterms:W3CDTF">2019-06-10T11:22:25Z</dcterms:created>
  <dcterms:modified xsi:type="dcterms:W3CDTF">2021-08-13T13:05:35Z</dcterms:modified>
</cp:coreProperties>
</file>