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952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605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973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817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691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185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078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022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838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189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576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C03F3-605D-4CEE-A990-B4516BCDBAAF}" type="datetimeFigureOut">
              <a:rPr lang="bg-BG" smtClean="0"/>
              <a:t>18.2.2020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5227-397D-4062-A10B-4296B38254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618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3744415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bg-BG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600" b="1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2018-1-BG01-KA201-0479</a:t>
            </a:r>
            <a:r>
              <a:rPr lang="bg-BG" sz="36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8</a:t>
            </a:r>
            <a:br>
              <a:rPr lang="en-GB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6000" dirty="0"/>
            </a:br>
            <a:r>
              <a:rPr lang="en-US" sz="6000" dirty="0"/>
              <a:t>DISSEMINATION OF PROJECT RESULTS</a:t>
            </a:r>
            <a:endParaRPr lang="bg-BG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632848" cy="367240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6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en-US" dirty="0"/>
              <a:t>Target groups of dissemination activities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students, teachers and staff from participating schools;</a:t>
            </a:r>
            <a:endParaRPr lang="bg-BG" dirty="0"/>
          </a:p>
          <a:p>
            <a:r>
              <a:rPr lang="en-GB" dirty="0"/>
              <a:t>parents community;</a:t>
            </a:r>
            <a:endParaRPr lang="bg-BG" dirty="0"/>
          </a:p>
          <a:p>
            <a:r>
              <a:rPr lang="en-GB" dirty="0"/>
              <a:t>students, teachers and staff from other schools at local, regional, national, European level;</a:t>
            </a:r>
            <a:endParaRPr lang="bg-BG" dirty="0"/>
          </a:p>
          <a:p>
            <a:r>
              <a:rPr lang="en-GB" dirty="0"/>
              <a:t>stakeholders and experts in the field of education;</a:t>
            </a:r>
            <a:endParaRPr lang="bg-BG" dirty="0"/>
          </a:p>
          <a:p>
            <a:r>
              <a:rPr lang="en-GB" dirty="0"/>
              <a:t>decision-makers at local, regional, national and European level;</a:t>
            </a:r>
            <a:endParaRPr lang="bg-BG" dirty="0"/>
          </a:p>
          <a:p>
            <a:r>
              <a:rPr lang="en-GB" dirty="0"/>
              <a:t>press and media;</a:t>
            </a:r>
          </a:p>
          <a:p>
            <a:r>
              <a:rPr lang="en-GB" dirty="0"/>
              <a:t>the broader public.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715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n-GB" sz="3600" dirty="0"/>
              <a:t>Dissemination</a:t>
            </a:r>
            <a:r>
              <a:rPr lang="en-GB" sz="2800" dirty="0"/>
              <a:t> </a:t>
            </a:r>
            <a:r>
              <a:rPr lang="en-GB" sz="3600" dirty="0"/>
              <a:t>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 use of </a:t>
            </a:r>
            <a:r>
              <a:rPr lang="en-GB" dirty="0">
                <a:solidFill>
                  <a:srgbClr val="FF0000"/>
                </a:solidFill>
              </a:rPr>
              <a:t>EU Dissemination Platform </a:t>
            </a:r>
            <a:r>
              <a:rPr lang="en-GB" dirty="0"/>
              <a:t>;</a:t>
            </a:r>
            <a:endParaRPr lang="bg-BG" dirty="0"/>
          </a:p>
          <a:p>
            <a:r>
              <a:rPr lang="en-GB" dirty="0"/>
              <a:t> use of </a:t>
            </a:r>
            <a:r>
              <a:rPr lang="en-GB" dirty="0">
                <a:solidFill>
                  <a:srgbClr val="FF0000"/>
                </a:solidFill>
              </a:rPr>
              <a:t>project Facebook page,  schools' websites</a:t>
            </a:r>
            <a:r>
              <a:rPr lang="en-GB" dirty="0"/>
              <a:t>;</a:t>
            </a:r>
            <a:endParaRPr lang="bg-BG" dirty="0"/>
          </a:p>
          <a:p>
            <a:r>
              <a:rPr lang="en-GB" dirty="0"/>
              <a:t>  meetings with and visits to key stakeholders;</a:t>
            </a:r>
            <a:endParaRPr lang="bg-BG" dirty="0"/>
          </a:p>
          <a:p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information meetings, workshops, seminars,  exhibitions, demonstrations, conferences</a:t>
            </a:r>
            <a:r>
              <a:rPr lang="en-GB" dirty="0"/>
              <a:t>;</a:t>
            </a:r>
            <a:endParaRPr lang="bg-BG" dirty="0"/>
          </a:p>
          <a:p>
            <a:r>
              <a:rPr lang="en-GB" dirty="0"/>
              <a:t>  reports, articles in </a:t>
            </a:r>
            <a:r>
              <a:rPr lang="en-GB" dirty="0">
                <a:solidFill>
                  <a:srgbClr val="FF0000"/>
                </a:solidFill>
              </a:rPr>
              <a:t>specialized press, newsletters, press releases,  brochures;</a:t>
            </a:r>
            <a:endParaRPr lang="bg-BG" dirty="0">
              <a:solidFill>
                <a:srgbClr val="FF0000"/>
              </a:solidFill>
            </a:endParaRPr>
          </a:p>
          <a:p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TV and radio </a:t>
            </a:r>
            <a:r>
              <a:rPr lang="en-GB" dirty="0"/>
              <a:t>(national &amp; local TV channels and radio stations),   </a:t>
            </a:r>
            <a:r>
              <a:rPr lang="en-GB" dirty="0">
                <a:solidFill>
                  <a:srgbClr val="FF0000"/>
                </a:solidFill>
              </a:rPr>
              <a:t>YouTube, video clips, podcasts</a:t>
            </a:r>
            <a:r>
              <a:rPr lang="en-GB" dirty="0"/>
              <a:t>;</a:t>
            </a:r>
            <a:endParaRPr lang="bg-BG" dirty="0"/>
          </a:p>
          <a:p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social media</a:t>
            </a:r>
            <a:r>
              <a:rPr lang="en-GB" dirty="0"/>
              <a:t>:  Facebook, Twitter, </a:t>
            </a:r>
            <a:r>
              <a:rPr lang="en-GB" dirty="0" err="1"/>
              <a:t>Pinterest</a:t>
            </a:r>
            <a:r>
              <a:rPr lang="en-GB" dirty="0"/>
              <a:t>, </a:t>
            </a:r>
            <a:r>
              <a:rPr lang="en-GB" dirty="0" err="1"/>
              <a:t>eTwinning</a:t>
            </a:r>
            <a:r>
              <a:rPr lang="en-GB" dirty="0"/>
              <a:t> ;</a:t>
            </a:r>
            <a:endParaRPr lang="bg-BG" dirty="0"/>
          </a:p>
          <a:p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public events</a:t>
            </a:r>
            <a:r>
              <a:rPr lang="en-GB" dirty="0"/>
              <a:t>;</a:t>
            </a:r>
            <a:endParaRPr lang="bg-BG" dirty="0"/>
          </a:p>
          <a:p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project logo and slogan</a:t>
            </a:r>
            <a:r>
              <a:rPr lang="en-GB" dirty="0"/>
              <a:t>, and the official logo and graphic identity related to the Erasmus+ Programme;</a:t>
            </a:r>
            <a:endParaRPr lang="bg-BG" dirty="0"/>
          </a:p>
          <a:p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existing contacts and networks</a:t>
            </a:r>
            <a:r>
              <a:rPr lang="en-GB" dirty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2786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Dissemination activities </a:t>
            </a:r>
            <a:r>
              <a:rPr lang="en-US" sz="3600" dirty="0">
                <a:solidFill>
                  <a:srgbClr val="FF0000"/>
                </a:solidFill>
              </a:rPr>
              <a:t>during</a:t>
            </a:r>
            <a:r>
              <a:rPr lang="en-US" sz="3600" dirty="0"/>
              <a:t> the project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en-GB" sz="2400" dirty="0"/>
              <a:t>drawing up  a dissemination and implementation </a:t>
            </a:r>
            <a:r>
              <a:rPr lang="en-GB" sz="2400" dirty="0">
                <a:solidFill>
                  <a:srgbClr val="FF0000"/>
                </a:solidFill>
              </a:rPr>
              <a:t>pla</a:t>
            </a:r>
            <a:r>
              <a:rPr lang="en-GB" sz="2400" b="1" dirty="0">
                <a:solidFill>
                  <a:srgbClr val="FF0000"/>
                </a:solidFill>
              </a:rPr>
              <a:t>n</a:t>
            </a:r>
            <a:r>
              <a:rPr lang="en-GB" sz="2400" dirty="0"/>
              <a:t>;</a:t>
            </a:r>
            <a:endParaRPr lang="bg-BG" sz="2400" dirty="0"/>
          </a:p>
          <a:p>
            <a:r>
              <a:rPr lang="en-GB" sz="2400" dirty="0"/>
              <a:t> description of  expected impact and deliverables such as the </a:t>
            </a:r>
            <a:r>
              <a:rPr lang="en-GB" sz="2400" dirty="0">
                <a:solidFill>
                  <a:srgbClr val="FF0000"/>
                </a:solidFill>
              </a:rPr>
              <a:t>toolkit, brochures, guides, posters etc.</a:t>
            </a:r>
            <a:r>
              <a:rPr lang="en-GB" sz="2400" dirty="0"/>
              <a:t>;</a:t>
            </a:r>
            <a:endParaRPr lang="bg-BG" sz="2400" dirty="0"/>
          </a:p>
          <a:p>
            <a:r>
              <a:rPr lang="en-GB" sz="2400" dirty="0"/>
              <a:t> devising a strategy regarding </a:t>
            </a:r>
            <a:r>
              <a:rPr lang="en-GB" sz="2400" dirty="0">
                <a:solidFill>
                  <a:srgbClr val="FF0000"/>
                </a:solidFill>
              </a:rPr>
              <a:t>dissemination methods and target audiences</a:t>
            </a:r>
            <a:r>
              <a:rPr lang="en-GB" sz="2400" dirty="0"/>
              <a:t>; </a:t>
            </a:r>
          </a:p>
          <a:p>
            <a:r>
              <a:rPr lang="en-GB" sz="2400" dirty="0"/>
              <a:t> updating the </a:t>
            </a:r>
            <a:r>
              <a:rPr lang="en-GB" sz="2400" dirty="0">
                <a:solidFill>
                  <a:srgbClr val="FF0000"/>
                </a:solidFill>
              </a:rPr>
              <a:t>EU Dissemination platform, Facebook page </a:t>
            </a:r>
            <a:r>
              <a:rPr lang="en-GB" sz="2400" dirty="0"/>
              <a:t>(</a:t>
            </a:r>
            <a:r>
              <a:rPr lang="en-GB" sz="2400" dirty="0" err="1"/>
              <a:t>target:at</a:t>
            </a:r>
            <a:r>
              <a:rPr lang="en-GB" sz="2400" dirty="0"/>
              <a:t> least </a:t>
            </a:r>
            <a:r>
              <a:rPr lang="en-GB" sz="2400" b="1" dirty="0">
                <a:solidFill>
                  <a:srgbClr val="FF0000"/>
                </a:solidFill>
              </a:rPr>
              <a:t>300</a:t>
            </a:r>
            <a:r>
              <a:rPr lang="en-GB" sz="2400" dirty="0"/>
              <a:t> likes</a:t>
            </a:r>
            <a:r>
              <a:rPr lang="en-GB" sz="2400" dirty="0">
                <a:solidFill>
                  <a:srgbClr val="FF0000"/>
                </a:solidFill>
              </a:rPr>
              <a:t>), </a:t>
            </a:r>
            <a:r>
              <a:rPr lang="en-GB" sz="2400" dirty="0" err="1">
                <a:solidFill>
                  <a:srgbClr val="FF0000"/>
                </a:solidFill>
              </a:rPr>
              <a:t>Twinspace</a:t>
            </a:r>
            <a:r>
              <a:rPr lang="en-GB" sz="2400" dirty="0">
                <a:solidFill>
                  <a:srgbClr val="FF0000"/>
                </a:solidFill>
              </a:rPr>
              <a:t>, websites  of schools and local authorities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of education </a:t>
            </a:r>
            <a:r>
              <a:rPr lang="en-GB" sz="2400" dirty="0"/>
              <a:t>by posting information on project  results;</a:t>
            </a:r>
            <a:endParaRPr lang="bg-BG" sz="2400" dirty="0"/>
          </a:p>
          <a:p>
            <a:r>
              <a:rPr lang="en-GB" sz="2400" dirty="0"/>
              <a:t> contacting </a:t>
            </a:r>
            <a:r>
              <a:rPr lang="en-GB" sz="2400" dirty="0">
                <a:solidFill>
                  <a:srgbClr val="FF0000"/>
                </a:solidFill>
              </a:rPr>
              <a:t>media (TV and radio) and press </a:t>
            </a:r>
            <a:r>
              <a:rPr lang="en-GB" sz="2400" dirty="0"/>
              <a:t>at local and  regional level – at least  </a:t>
            </a:r>
            <a:r>
              <a:rPr lang="en-GB" sz="2400" b="1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 TV presentations &amp; </a:t>
            </a:r>
            <a:r>
              <a:rPr lang="en-GB" sz="2400" b="1" dirty="0">
                <a:solidFill>
                  <a:srgbClr val="FF0000"/>
                </a:solidFill>
              </a:rPr>
              <a:t>5</a:t>
            </a:r>
            <a:r>
              <a:rPr lang="en-GB" sz="2400" dirty="0"/>
              <a:t> articles;</a:t>
            </a:r>
          </a:p>
          <a:p>
            <a:r>
              <a:rPr lang="en-GB" sz="2400" dirty="0"/>
              <a:t>conducting regular activities such as </a:t>
            </a:r>
            <a:r>
              <a:rPr lang="en-GB" sz="2400" dirty="0">
                <a:solidFill>
                  <a:srgbClr val="FF0000"/>
                </a:solidFill>
              </a:rPr>
              <a:t>information meetings </a:t>
            </a:r>
            <a:r>
              <a:rPr lang="en-GB" sz="2400" dirty="0"/>
              <a:t>with representatives of  schools and the local community; 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081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Dissemination activities </a:t>
            </a:r>
            <a:r>
              <a:rPr lang="en-US" sz="3600" dirty="0">
                <a:solidFill>
                  <a:srgbClr val="FF0000"/>
                </a:solidFill>
              </a:rPr>
              <a:t>during</a:t>
            </a:r>
            <a:r>
              <a:rPr lang="en-US" sz="3600" dirty="0"/>
              <a:t> the project, cont.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en-GB" sz="2400" dirty="0"/>
              <a:t>organizing  </a:t>
            </a:r>
            <a:r>
              <a:rPr lang="en-GB" sz="2400" dirty="0">
                <a:solidFill>
                  <a:srgbClr val="FF0000"/>
                </a:solidFill>
              </a:rPr>
              <a:t>online webinars, workshops, online discussions, exhibitions,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FF0000"/>
                </a:solidFill>
              </a:rPr>
              <a:t>demonstrations of good practices, competitions</a:t>
            </a:r>
            <a:r>
              <a:rPr lang="en-GB" sz="2400" dirty="0"/>
              <a:t>; </a:t>
            </a:r>
            <a:endParaRPr lang="bg-BG" sz="2400" dirty="0"/>
          </a:p>
          <a:p>
            <a:r>
              <a:rPr lang="en-GB" sz="2400" dirty="0"/>
              <a:t>creating an </a:t>
            </a:r>
            <a:r>
              <a:rPr lang="en-GB" sz="2400" dirty="0">
                <a:solidFill>
                  <a:srgbClr val="FF0000"/>
                </a:solidFill>
              </a:rPr>
              <a:t>European map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showing  partner locations and their flags, along with the EU flag and Erasmus+ logo;</a:t>
            </a:r>
            <a:endParaRPr lang="bg-BG" sz="2400" dirty="0"/>
          </a:p>
          <a:p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assessing project impact </a:t>
            </a:r>
            <a:r>
              <a:rPr lang="en-GB" sz="2400" dirty="0"/>
              <a:t>on target groups;</a:t>
            </a:r>
            <a:endParaRPr lang="bg-BG" sz="2400" dirty="0"/>
          </a:p>
          <a:p>
            <a:r>
              <a:rPr lang="en-GB" sz="2400" dirty="0"/>
              <a:t> involving other stakeholders, decision makers, education experts;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free and wide access to the toolkit </a:t>
            </a:r>
            <a:r>
              <a:rPr lang="en-GB" sz="2400" dirty="0"/>
              <a:t>using  </a:t>
            </a:r>
            <a:r>
              <a:rPr lang="en-GB" sz="2400" dirty="0" err="1"/>
              <a:t>eTwinning</a:t>
            </a:r>
            <a:r>
              <a:rPr lang="en-GB" sz="2400" dirty="0"/>
              <a:t> , </a:t>
            </a:r>
            <a:r>
              <a:rPr lang="en-GB" sz="2400" dirty="0" err="1"/>
              <a:t>TwinSpace</a:t>
            </a:r>
            <a:r>
              <a:rPr lang="en-GB" sz="2400" dirty="0"/>
              <a:t>, schools web sites, schools libraries, free CDs  to experts or practitioners in the field of school education, EU Dissemination Platform, National educational platforms.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17469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Dissemination activities </a:t>
            </a:r>
            <a:r>
              <a:rPr lang="en-US" sz="3600" dirty="0">
                <a:solidFill>
                  <a:srgbClr val="FF0000"/>
                </a:solidFill>
              </a:rPr>
              <a:t>after</a:t>
            </a:r>
            <a:r>
              <a:rPr lang="en-US" sz="3600" dirty="0"/>
              <a:t> the project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 developing ideas for future cooperation;</a:t>
            </a:r>
            <a:endParaRPr lang="bg-BG" dirty="0"/>
          </a:p>
          <a:p>
            <a:r>
              <a:rPr lang="en-GB" dirty="0"/>
              <a:t> evaluating achievements and impact;</a:t>
            </a:r>
            <a:endParaRPr lang="bg-BG" dirty="0"/>
          </a:p>
          <a:p>
            <a:r>
              <a:rPr lang="en-GB" dirty="0"/>
              <a:t> contacting appropriate media;</a:t>
            </a:r>
            <a:endParaRPr lang="bg-BG" dirty="0"/>
          </a:p>
          <a:p>
            <a:r>
              <a:rPr lang="en-GB" dirty="0"/>
              <a:t> participating in conferences to present the  impact of the new methodology ; </a:t>
            </a:r>
            <a:endParaRPr lang="bg-BG" dirty="0"/>
          </a:p>
          <a:p>
            <a:r>
              <a:rPr lang="en-GB" dirty="0"/>
              <a:t> introducing the project methodology to the teaching of </a:t>
            </a:r>
            <a:r>
              <a:rPr lang="en-GB" dirty="0">
                <a:solidFill>
                  <a:srgbClr val="FF0000"/>
                </a:solidFill>
              </a:rPr>
              <a:t>other subjects at the partner schools</a:t>
            </a:r>
            <a:r>
              <a:rPr lang="en-GB" dirty="0"/>
              <a:t>; </a:t>
            </a:r>
            <a:endParaRPr lang="bg-BG" dirty="0"/>
          </a:p>
          <a:p>
            <a:r>
              <a:rPr lang="en-GB" dirty="0"/>
              <a:t> introducing the innovative methodology </a:t>
            </a:r>
            <a:r>
              <a:rPr lang="en-GB" dirty="0">
                <a:solidFill>
                  <a:srgbClr val="FF0000"/>
                </a:solidFill>
              </a:rPr>
              <a:t>at other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schools</a:t>
            </a:r>
            <a:r>
              <a:rPr lang="en-GB" dirty="0"/>
              <a:t>; </a:t>
            </a:r>
            <a:endParaRPr lang="bg-BG" dirty="0"/>
          </a:p>
          <a:p>
            <a:r>
              <a:rPr lang="en-GB" dirty="0"/>
              <a:t>maintaining contacts with  policy-makers in education.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517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Partners’ responsibilities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EWB</a:t>
            </a:r>
            <a:r>
              <a:rPr lang="en-GB" dirty="0"/>
              <a:t> as coordinator is responsible  for </a:t>
            </a:r>
            <a:r>
              <a:rPr lang="en-GB" dirty="0">
                <a:solidFill>
                  <a:srgbClr val="FF0000"/>
                </a:solidFill>
              </a:rPr>
              <a:t>monitoring and implementing the dissemination plan;</a:t>
            </a:r>
          </a:p>
          <a:p>
            <a:r>
              <a:rPr lang="en-GB" b="1" dirty="0"/>
              <a:t>All other partners </a:t>
            </a:r>
            <a:r>
              <a:rPr lang="en-GB" dirty="0"/>
              <a:t>are responsible for the implementation of the dissemination plan </a:t>
            </a:r>
            <a:r>
              <a:rPr lang="en-GB" dirty="0">
                <a:solidFill>
                  <a:srgbClr val="FF0000"/>
                </a:solidFill>
              </a:rPr>
              <a:t>locally</a:t>
            </a:r>
            <a:r>
              <a:rPr lang="en-GB" dirty="0"/>
              <a:t> (in their city and  country); </a:t>
            </a:r>
          </a:p>
          <a:p>
            <a:r>
              <a:rPr lang="en-GB" dirty="0"/>
              <a:t>Some </a:t>
            </a:r>
            <a:r>
              <a:rPr lang="en-GB" dirty="0">
                <a:solidFill>
                  <a:srgbClr val="FF0000"/>
                </a:solidFill>
              </a:rPr>
              <a:t>specific activities </a:t>
            </a:r>
            <a:r>
              <a:rPr lang="en-GB" dirty="0"/>
              <a:t>will be entrusted to the </a:t>
            </a:r>
            <a:r>
              <a:rPr lang="en-GB" b="1" dirty="0"/>
              <a:t>schools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depending on their profile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-</a:t>
            </a:r>
            <a:r>
              <a:rPr lang="en-GB" b="1" dirty="0"/>
              <a:t>Vidin school </a:t>
            </a:r>
            <a:r>
              <a:rPr lang="en-GB" dirty="0"/>
              <a:t>– creating and administering  the </a:t>
            </a:r>
            <a:r>
              <a:rPr lang="en-GB" dirty="0">
                <a:solidFill>
                  <a:srgbClr val="FF0000"/>
                </a:solidFill>
              </a:rPr>
              <a:t>e-twinning project</a:t>
            </a:r>
            <a:r>
              <a:rPr lang="en-GB" dirty="0"/>
              <a:t>; </a:t>
            </a:r>
            <a:r>
              <a:rPr lang="en-GB" dirty="0">
                <a:solidFill>
                  <a:srgbClr val="FF0000"/>
                </a:solidFill>
              </a:rPr>
              <a:t>ICT</a:t>
            </a:r>
            <a:r>
              <a:rPr lang="en-GB" dirty="0"/>
              <a:t> trainings, preparation of </a:t>
            </a:r>
            <a:r>
              <a:rPr lang="en-GB" dirty="0">
                <a:solidFill>
                  <a:srgbClr val="FF0000"/>
                </a:solidFill>
              </a:rPr>
              <a:t>ICT </a:t>
            </a:r>
            <a:r>
              <a:rPr lang="en-GB" dirty="0"/>
              <a:t>tools for the toolkit, use of </a:t>
            </a:r>
            <a:r>
              <a:rPr lang="en-GB" dirty="0">
                <a:solidFill>
                  <a:srgbClr val="FF0000"/>
                </a:solidFill>
              </a:rPr>
              <a:t>ICT</a:t>
            </a:r>
            <a:r>
              <a:rPr lang="en-GB" dirty="0"/>
              <a:t> in dissemination;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9266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Partners’ responsibilities, cont.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-   </a:t>
            </a:r>
            <a:r>
              <a:rPr lang="en-GB" b="1" dirty="0"/>
              <a:t>Mobil School</a:t>
            </a:r>
            <a:r>
              <a:rPr lang="en-GB" dirty="0"/>
              <a:t>: participation in the </a:t>
            </a:r>
            <a:r>
              <a:rPr lang="en-GB" dirty="0">
                <a:solidFill>
                  <a:srgbClr val="FF0000"/>
                </a:solidFill>
              </a:rPr>
              <a:t>e-twinning  project </a:t>
            </a:r>
            <a:r>
              <a:rPr lang="en-GB" dirty="0"/>
              <a:t>administration; applying the new methodology to develop topics on </a:t>
            </a:r>
            <a:r>
              <a:rPr lang="en-GB" dirty="0">
                <a:solidFill>
                  <a:srgbClr val="FF0000"/>
                </a:solidFill>
              </a:rPr>
              <a:t>social inclusion and integration </a:t>
            </a:r>
            <a:r>
              <a:rPr lang="en-GB" dirty="0"/>
              <a:t>of students with diverse background – </a:t>
            </a:r>
            <a:r>
              <a:rPr lang="en-GB" dirty="0">
                <a:solidFill>
                  <a:srgbClr val="FF0000"/>
                </a:solidFill>
              </a:rPr>
              <a:t>migrants and refugees;</a:t>
            </a:r>
          </a:p>
          <a:p>
            <a:pPr>
              <a:buFontTx/>
              <a:buChar char="-"/>
            </a:pPr>
            <a:r>
              <a:rPr lang="en-GB" b="1" dirty="0"/>
              <a:t>De La Salle College </a:t>
            </a:r>
            <a:r>
              <a:rPr lang="en-GB" dirty="0"/>
              <a:t>: creating a </a:t>
            </a:r>
            <a:r>
              <a:rPr lang="en-GB" dirty="0">
                <a:solidFill>
                  <a:srgbClr val="FF0000"/>
                </a:solidFill>
              </a:rPr>
              <a:t>publicity film </a:t>
            </a:r>
            <a:r>
              <a:rPr lang="en-GB" dirty="0"/>
              <a:t>to promote the toolkit;</a:t>
            </a:r>
          </a:p>
          <a:p>
            <a:pPr>
              <a:buFontTx/>
              <a:buChar char="-"/>
            </a:pPr>
            <a:r>
              <a:rPr lang="en-GB" dirty="0"/>
              <a:t> </a:t>
            </a:r>
            <a:r>
              <a:rPr lang="en-GB" b="1" dirty="0"/>
              <a:t>Regional Departments for Education in Vidin &amp; Istanbul</a:t>
            </a:r>
            <a:r>
              <a:rPr lang="en-GB" dirty="0"/>
              <a:t>: monitoring  the quality of innovative lessons in terms of their </a:t>
            </a:r>
            <a:r>
              <a:rPr lang="en-GB" dirty="0">
                <a:solidFill>
                  <a:srgbClr val="FF0000"/>
                </a:solidFill>
              </a:rPr>
              <a:t>conformity with national standards</a:t>
            </a:r>
            <a:r>
              <a:rPr lang="en-GB" dirty="0"/>
              <a:t>; promoting  dissemination of the project  </a:t>
            </a:r>
            <a:r>
              <a:rPr lang="en-GB" dirty="0">
                <a:solidFill>
                  <a:srgbClr val="FF0000"/>
                </a:solidFill>
              </a:rPr>
              <a:t>among other schools in the region</a:t>
            </a:r>
            <a:r>
              <a:rPr lang="en-GB" dirty="0"/>
              <a:t>; facilitating communication with </a:t>
            </a:r>
            <a:r>
              <a:rPr lang="en-GB" dirty="0">
                <a:solidFill>
                  <a:srgbClr val="FF0000"/>
                </a:solidFill>
              </a:rPr>
              <a:t>other stake-holders</a:t>
            </a:r>
            <a:r>
              <a:rPr lang="en-GB" dirty="0"/>
              <a:t>; acquainting </a:t>
            </a:r>
            <a:r>
              <a:rPr lang="en-GB" dirty="0">
                <a:solidFill>
                  <a:srgbClr val="FF0000"/>
                </a:solidFill>
              </a:rPr>
              <a:t>government </a:t>
            </a:r>
            <a:r>
              <a:rPr lang="en-GB" dirty="0"/>
              <a:t>bodies with the project. 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2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A7E52-0F64-44C6-B9B9-6082D478C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>
              <a:buNone/>
            </a:pPr>
            <a:r>
              <a:rPr lang="en-GB" dirty="0"/>
              <a:t>                             </a:t>
            </a:r>
            <a:r>
              <a:rPr lang="en-GB" sz="4400" dirty="0"/>
              <a:t>THANK YOU!</a:t>
            </a:r>
            <a:r>
              <a:rPr lang="en-GB" dirty="0"/>
              <a:t>                                                       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Prepared by: </a:t>
            </a:r>
            <a:r>
              <a:rPr lang="en-GB" dirty="0" err="1"/>
              <a:t>Anastassia</a:t>
            </a:r>
            <a:r>
              <a:rPr lang="en-GB" dirty="0"/>
              <a:t> Miteva, EWB</a:t>
            </a:r>
          </a:p>
          <a:p>
            <a:pPr marL="0" indent="0">
              <a:buNone/>
            </a:pPr>
            <a:r>
              <a:rPr lang="en-GB" dirty="0"/>
              <a:t>       TM3, Maastricht, February 20-23, 2020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6247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686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 Project No 2018-1-BG01-KA201-047998  DISSEMINATION OF PROJECT RESULTS</vt:lpstr>
      <vt:lpstr>Target groups of dissemination activities</vt:lpstr>
      <vt:lpstr>Dissemination channels</vt:lpstr>
      <vt:lpstr>Dissemination activities during the project</vt:lpstr>
      <vt:lpstr>Dissemination activities during the project, cont.</vt:lpstr>
      <vt:lpstr>Dissemination activities after the project</vt:lpstr>
      <vt:lpstr>Partners’ responsibilities</vt:lpstr>
      <vt:lpstr>Partners’ responsibilities, cont.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C2 - Bulgaria</dc:title>
  <dc:creator>Windows User</dc:creator>
  <cp:lastModifiedBy>Anastasia Miteva</cp:lastModifiedBy>
  <cp:revision>70</cp:revision>
  <dcterms:created xsi:type="dcterms:W3CDTF">2020-02-16T04:10:49Z</dcterms:created>
  <dcterms:modified xsi:type="dcterms:W3CDTF">2020-02-18T08:11:07Z</dcterms:modified>
</cp:coreProperties>
</file>