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3" r:id="rId2"/>
    <p:sldId id="285" r:id="rId3"/>
    <p:sldId id="283" r:id="rId4"/>
    <p:sldId id="286" r:id="rId5"/>
    <p:sldId id="287" r:id="rId6"/>
    <p:sldId id="258" r:id="rId7"/>
    <p:sldId id="272" r:id="rId8"/>
    <p:sldId id="264" r:id="rId9"/>
    <p:sldId id="268" r:id="rId10"/>
    <p:sldId id="267" r:id="rId11"/>
    <p:sldId id="265" r:id="rId12"/>
    <p:sldId id="266" r:id="rId13"/>
    <p:sldId id="269" r:id="rId14"/>
    <p:sldId id="271" r:id="rId15"/>
    <p:sldId id="274" r:id="rId16"/>
    <p:sldId id="276" r:id="rId17"/>
    <p:sldId id="277" r:id="rId18"/>
    <p:sldId id="280" r:id="rId19"/>
    <p:sldId id="279" r:id="rId20"/>
    <p:sldId id="281" r:id="rId21"/>
    <p:sldId id="282" r:id="rId22"/>
    <p:sldId id="288" r:id="rId23"/>
    <p:sldId id="289" r:id="rId24"/>
    <p:sldId id="293" r:id="rId25"/>
    <p:sldId id="290" r:id="rId26"/>
    <p:sldId id="291" r:id="rId27"/>
    <p:sldId id="296" r:id="rId28"/>
    <p:sldId id="292" r:id="rId29"/>
    <p:sldId id="295" r:id="rId30"/>
    <p:sldId id="29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stasia Miteva" initials="AM" lastIdx="1" clrIdx="0">
    <p:extLst>
      <p:ext uri="{19B8F6BF-5375-455C-9EA6-DF929625EA0E}">
        <p15:presenceInfo xmlns:p15="http://schemas.microsoft.com/office/powerpoint/2012/main" userId="Anastasia Mite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4660"/>
  </p:normalViewPr>
  <p:slideViewPr>
    <p:cSldViewPr>
      <p:cViewPr varScale="1">
        <p:scale>
          <a:sx n="120" d="100"/>
          <a:sy n="120" d="100"/>
        </p:scale>
        <p:origin x="142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9T18:51:02.703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F121-7890-4A30-A31B-6E6542AA03B2}" type="datetimeFigureOut">
              <a:rPr lang="en-US" smtClean="0"/>
              <a:pPr/>
              <a:t>11/30/2021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E0DD-0CF9-4F6A-9A03-6B3030940D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F121-7890-4A30-A31B-6E6542AA03B2}" type="datetimeFigureOut">
              <a:rPr lang="en-US" smtClean="0"/>
              <a:pPr/>
              <a:t>11/30/2021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E0DD-0CF9-4F6A-9A03-6B3030940D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F121-7890-4A30-A31B-6E6542AA03B2}" type="datetimeFigureOut">
              <a:rPr lang="en-US" smtClean="0"/>
              <a:pPr/>
              <a:t>11/30/2021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E0DD-0CF9-4F6A-9A03-6B3030940D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F121-7890-4A30-A31B-6E6542AA03B2}" type="datetimeFigureOut">
              <a:rPr lang="en-US" smtClean="0"/>
              <a:pPr/>
              <a:t>11/30/2021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E0DD-0CF9-4F6A-9A03-6B3030940D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F121-7890-4A30-A31B-6E6542AA03B2}" type="datetimeFigureOut">
              <a:rPr lang="en-US" smtClean="0"/>
              <a:pPr/>
              <a:t>11/30/2021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E0DD-0CF9-4F6A-9A03-6B3030940D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F121-7890-4A30-A31B-6E6542AA03B2}" type="datetimeFigureOut">
              <a:rPr lang="en-US" smtClean="0"/>
              <a:pPr/>
              <a:t>11/30/2021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E0DD-0CF9-4F6A-9A03-6B3030940D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F121-7890-4A30-A31B-6E6542AA03B2}" type="datetimeFigureOut">
              <a:rPr lang="en-US" smtClean="0"/>
              <a:pPr/>
              <a:t>11/30/2021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E0DD-0CF9-4F6A-9A03-6B3030940D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F121-7890-4A30-A31B-6E6542AA03B2}" type="datetimeFigureOut">
              <a:rPr lang="en-US" smtClean="0"/>
              <a:pPr/>
              <a:t>11/30/2021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E0DD-0CF9-4F6A-9A03-6B3030940D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F121-7890-4A30-A31B-6E6542AA03B2}" type="datetimeFigureOut">
              <a:rPr lang="en-US" smtClean="0"/>
              <a:pPr/>
              <a:t>11/30/2021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E0DD-0CF9-4F6A-9A03-6B3030940D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F121-7890-4A30-A31B-6E6542AA03B2}" type="datetimeFigureOut">
              <a:rPr lang="en-US" smtClean="0"/>
              <a:pPr/>
              <a:t>11/30/2021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E0DD-0CF9-4F6A-9A03-6B3030940D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F121-7890-4A30-A31B-6E6542AA03B2}" type="datetimeFigureOut">
              <a:rPr lang="en-US" smtClean="0"/>
              <a:pPr/>
              <a:t>11/30/2021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093E0DD-0CF9-4F6A-9A03-6B3030940DD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C59F121-7890-4A30-A31B-6E6542AA03B2}" type="datetimeFigureOut">
              <a:rPr lang="en-US" smtClean="0"/>
              <a:pPr/>
              <a:t>11/30/2021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93E0DD-0CF9-4F6A-9A03-6B3030940DDA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1285860"/>
            <a:ext cx="8106124" cy="1071570"/>
          </a:xfrm>
        </p:spPr>
        <p:txBody>
          <a:bodyPr>
            <a:normAutofit/>
          </a:bodyPr>
          <a:lstStyle/>
          <a:p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an Innovative Platform of Communication and Teaching in a Digital Society, December 2018 – November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7430"/>
            <a:ext cx="8258204" cy="3967170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pPr>
              <a:buNone/>
            </a:pP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              </a:t>
            </a:r>
            <a:r>
              <a:rPr lang="en-GB" sz="3200" b="1" i="1" dirty="0">
                <a:solidFill>
                  <a:schemeClr val="bg2">
                    <a:lumMod val="25000"/>
                  </a:schemeClr>
                </a:solidFill>
                <a:latin typeface="Forte" pitchFamily="66" charset="0"/>
              </a:rPr>
              <a:t>All’s  well  that  ends  well.</a:t>
            </a:r>
          </a:p>
          <a:p>
            <a:pPr>
              <a:buNone/>
            </a:pPr>
            <a:r>
              <a:rPr lang="en-GB" sz="3200" b="1" i="1" dirty="0">
                <a:solidFill>
                  <a:schemeClr val="bg2">
                    <a:lumMod val="25000"/>
                  </a:schemeClr>
                </a:solidFill>
                <a:latin typeface="Forte" pitchFamily="66" charset="0"/>
              </a:rPr>
              <a:t>   Whatever  the  course,  the  end  is  the  renown.</a:t>
            </a:r>
            <a:endParaRPr lang="en-GB" sz="3200" dirty="0">
              <a:solidFill>
                <a:schemeClr val="bg2">
                  <a:lumMod val="25000"/>
                </a:schemeClr>
              </a:solidFill>
              <a:latin typeface="Freestyle Script" pitchFamily="66" charset="0"/>
            </a:endParaRPr>
          </a:p>
        </p:txBody>
      </p:sp>
      <p:pic>
        <p:nvPicPr>
          <p:cNvPr id="5" name="Picture 4" descr="https://wayback.archive-it.org/12090/20210123161406/https:/eacea.ec.europa.eu/sites/eacea-site/files/logosbeneficaireserasmusleft_en_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480"/>
            <a:ext cx="3214678" cy="85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500042"/>
            <a:ext cx="2214578" cy="857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9E981-532D-4B5E-85D0-AD60309F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704088"/>
            <a:ext cx="8305800" cy="1068728"/>
          </a:xfrm>
        </p:spPr>
        <p:txBody>
          <a:bodyPr>
            <a:normAutofit/>
          </a:bodyPr>
          <a:lstStyle/>
          <a:p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 April 10, 2019, </a:t>
            </a:r>
            <a:r>
              <a:rPr lang="en-GB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Dr.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Julia Stefanova conducted an online training session on the innovative teaching methodology presenting the topic "Cultural Differences and Cultural Divides". </a:t>
            </a:r>
            <a:endParaRPr lang="bg-BG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FDF30-688B-4701-86F7-5390D3D2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77" y="2276872"/>
            <a:ext cx="6292645" cy="387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84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88A71-22A1-4D59-92F3-AAF22661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08688"/>
          </a:xfrm>
        </p:spPr>
        <p:txBody>
          <a:bodyPr/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May 22, 2019,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Tsvetanka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Todorova conducted an eTwinning online event on "ICT Tools for Outdoor and Classroom Activities ".</a:t>
            </a:r>
            <a:endParaRPr lang="bg-BG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A0011-DF62-4D0D-8126-5EA94AB86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658" y="2060848"/>
            <a:ext cx="6209702" cy="38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33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88A71-22A1-4D59-92F3-AAF22661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536" y="704088"/>
            <a:ext cx="9015536" cy="1143000"/>
          </a:xfrm>
        </p:spPr>
        <p:txBody>
          <a:bodyPr>
            <a:normAutofit/>
          </a:bodyPr>
          <a:lstStyle/>
          <a:p>
            <a:pPr marL="1598295"/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May 15, 2019, Dr. Julia Stefanova conducted a second online eTwinning event on “The Pros and Cons of Globalization”. </a:t>
            </a:r>
            <a:endParaRPr lang="bg-BG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9314E-A973-44E8-8897-7C4C68563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788" y="1988840"/>
            <a:ext cx="3816423" cy="356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75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3161E-37A6-405E-809E-CDDC22421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68728"/>
          </a:xfrm>
        </p:spPr>
        <p:txBody>
          <a:bodyPr>
            <a:normAutofit/>
          </a:bodyPr>
          <a:lstStyle/>
          <a:p>
            <a:pPr algn="ctr"/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Short-term staff training (C1), Malta, June 20-28, 2019</a:t>
            </a:r>
            <a:b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attended by 25 participants from the 7 partner institutions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2D72DC-1086-481D-AE77-2E5061A27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13583"/>
            <a:ext cx="8229600" cy="3632597"/>
          </a:xfrm>
        </p:spPr>
      </p:pic>
    </p:spTree>
    <p:extLst>
      <p:ext uri="{BB962C8B-B14F-4D97-AF65-F5344CB8AC3E}">
        <p14:creationId xmlns:p14="http://schemas.microsoft.com/office/powerpoint/2010/main" val="1480498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F6D29-6AB0-495C-92B2-E0460FBF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 enrichment is a lot of fun</a:t>
            </a:r>
            <a:endParaRPr lang="bg-BG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DA09DC-B16B-4F4C-9486-6A23E42BC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3888432" cy="51845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0970A-3839-400B-BA94-92B802E08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21279"/>
            <a:ext cx="4608512" cy="494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60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7CC2D-307D-4F8E-933B-29F13008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TRANSNATIONAL MEETING 2</a:t>
            </a:r>
            <a:b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Istanbul, 17-20 Oct.2019, 24 participants</a:t>
            </a:r>
            <a:endParaRPr lang="bg-BG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701A8B-D4BA-4B63-8D22-75CE181BA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2780928"/>
            <a:ext cx="2736304" cy="242994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D8FBDB-1AD3-419A-B7F2-FFB8056CE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2852936"/>
            <a:ext cx="2880320" cy="2429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9297BA-7943-421B-9957-5F86A7E8FD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873182"/>
            <a:ext cx="2736303" cy="228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75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32A1-D249-41D3-9659-82D1088AC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organized by the Regional Department of Education – Vidin, </a:t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Nov. 2019, attended by 29 foreign language teachers from 20 schools in Vidin region</a:t>
            </a:r>
            <a:endParaRPr lang="bg-BG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E03DFE-1B7F-4C16-8C52-82CDB64EC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87080"/>
            <a:ext cx="3600399" cy="214190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BF68E1-761F-47F2-91BE-0ED81310C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365104"/>
            <a:ext cx="3744414" cy="2141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A7FEC6-E2A4-4860-809E-0417D4573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4" y="2780928"/>
            <a:ext cx="4284471" cy="337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07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6797F-3C21-4A2B-B970-BA4FA3FF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TRANSNATIONAL MEETING 3</a:t>
            </a:r>
            <a:b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20-23 February </a:t>
            </a:r>
            <a:r>
              <a:rPr lang="bg-BG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</a:t>
            </a:r>
            <a:r>
              <a:rPr lang="bg-BG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bg-BG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Valkenburg</a:t>
            </a:r>
            <a:r>
              <a:rPr lang="bg-BG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bg-BG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aan</a:t>
            </a:r>
            <a:r>
              <a:rPr lang="bg-BG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bg-BG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</a:t>
            </a:r>
            <a:r>
              <a:rPr lang="bg-BG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bg-BG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Geul</a:t>
            </a:r>
            <a:r>
              <a:rPr lang="bg-BG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 </a:t>
            </a:r>
            <a:r>
              <a:rPr lang="bg-BG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Netherlands</a:t>
            </a:r>
            <a:b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24 participants</a:t>
            </a:r>
            <a:endParaRPr lang="bg-BG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3F4F31-F01E-4655-90FA-C96999FBA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935163"/>
            <a:ext cx="3898775" cy="22139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7FC22-EE85-4ABA-94FC-69DEC0EEC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35162"/>
            <a:ext cx="3960440" cy="2213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DD9418-BEA9-4646-8EA9-FCC73DC11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50383"/>
            <a:ext cx="2695847" cy="22139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5C0395-30D0-4060-80BB-5F66C24A3C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22" y="4237154"/>
            <a:ext cx="2695847" cy="22271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6C90A2-AB82-4A74-8FC1-397BC992B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250382"/>
            <a:ext cx="2335807" cy="221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7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1A2D5-B7BD-4447-916A-EA3444D00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49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meetings with partners -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Dec. 2020, 20 Dec. 2020, 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March, 10 May, 16 June 2021  </a:t>
            </a:r>
            <a:endParaRPr lang="bg-BG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2FE518-85DD-44FE-AFDA-4A86F9ED3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36912"/>
            <a:ext cx="4690864" cy="273630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2AD182-B62A-40C2-ADAF-0604FCB58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988840"/>
            <a:ext cx="4114800" cy="41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14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82529-F265-45F1-B12B-26D386FF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04088"/>
            <a:ext cx="8219256" cy="852704"/>
          </a:xfrm>
        </p:spPr>
        <p:txBody>
          <a:bodyPr>
            <a:normAutofit fontScale="90000"/>
          </a:bodyPr>
          <a:lstStyle/>
          <a:p>
            <a:pPr algn="ctr"/>
            <a:b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Virtual workshop organized by RDE-Vidin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 May 2021 for 30 foreign language teachers from Vidin region</a:t>
            </a:r>
            <a:endParaRPr lang="bg-BG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94D63A9-D5CA-4886-B456-956C52294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2896"/>
            <a:ext cx="3304320" cy="259228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3B2AD1-9EEB-45B1-A5B9-5661D6907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0908"/>
            <a:ext cx="446449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18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68E214-31E6-44B4-83B7-C3F80B4E4189}"/>
              </a:ext>
            </a:extLst>
          </p:cNvPr>
          <p:cNvSpPr txBox="1"/>
          <p:nvPr/>
        </p:nvSpPr>
        <p:spPr>
          <a:xfrm>
            <a:off x="683568" y="-133838"/>
            <a:ext cx="7776864" cy="6407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endParaRPr lang="en-US" sz="3200" b="1" dirty="0">
              <a:solidFill>
                <a:srgbClr val="0F6F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Project summary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Start date: December 3, 2018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End date: November 2, 2021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Coordinator: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Association “Education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without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Barriers”, Sofia, Bulgaria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Partners: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Tsar Simeon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Veliki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Secondary School, Vidin; Regional Department of </a:t>
            </a:r>
            <a:r>
              <a:rPr kumimoji="0" lang="bg-BG" sz="2400" b="1" i="1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Education,Vidin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;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Stichting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International Youth Bridges (NGO), Maastricht; De La Salle College, Malta; Mobil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School, Istanbul; National Authority of  Education,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Sultangazi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District, Istanbul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.</a:t>
            </a:r>
            <a:endParaRPr kumimoji="0" lang="en-GB" sz="2600" b="1" i="1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947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5DDEC-7281-48F7-8CB1-AA01046C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Virtual s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hort-term exchange of groups of pupils (C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2),21-25 June 2021 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Participants: 37 students, 12 teachers, trainers, organizers, partners</a:t>
            </a:r>
            <a:endParaRPr lang="bg-BG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768F09-5B9C-4F70-8016-F72AAC68A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916832"/>
            <a:ext cx="8229599" cy="4536504"/>
          </a:xfrm>
        </p:spPr>
      </p:pic>
    </p:spTree>
    <p:extLst>
      <p:ext uri="{BB962C8B-B14F-4D97-AF65-F5344CB8AC3E}">
        <p14:creationId xmlns:p14="http://schemas.microsoft.com/office/powerpoint/2010/main" val="1510365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AD016-E87C-487D-911D-D7D5E30FE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7D16C7-FDAC-44A1-B76E-8BD20AD80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2657"/>
            <a:ext cx="4474840" cy="309634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4812D9-D88A-425C-8255-23153F4CD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7"/>
            <a:ext cx="4572000" cy="3096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DB071E-76DA-4049-ABCE-42713D43DD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4464495" cy="2952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F6785F-962A-4DDC-AC91-9D175E010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5"/>
            <a:ext cx="4367337" cy="29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95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C9C8D-E60C-4790-B383-C9B7F46AC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704088"/>
            <a:ext cx="8075240" cy="636680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VIRTUAL TRANSNATIONAL MEETING 4 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October 2021</a:t>
            </a:r>
            <a:endParaRPr lang="bg-BG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0D778-B1AF-4338-8213-32ECEE6F4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AGENDA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11:30-11:45 TM4 Opening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11::45 – 12:30 Report on project activities (2018-2021), PPT presentation by coordinators- Julia Stefanova and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Anastassia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Miteva, Q&amp;A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12:30-13:00  Report on project activities by De La Salle College team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13:00-13:30  Report on project activities by Mobil Imam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Hatip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School team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13:30-14:00 Lunch break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14:00-14:30  Report on dissemination of project activities by RDE-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Sultangazi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14:30-15:00  Report on project activities by Tsar Simeon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Veliki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School team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15:00-15:30  Report on project activities by RDE-Vidin 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15:30-16:00  Report on project activities by SIYB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16:00-16:15 Break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16:15-17:00 Unfinished business, remaining tasks, financial issues, etc.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24323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C6CA0-AABE-4294-86B6-33A9888A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 TWINSPACE  https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:twinspace.etwinning.net/81614</a:t>
            </a:r>
            <a:endParaRPr lang="bg-BG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2B13E-4509-492C-8ACC-39D3C5E5A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82" y="1196975"/>
            <a:ext cx="6345435" cy="5328369"/>
          </a:xfrm>
        </p:spPr>
      </p:pic>
    </p:spTree>
    <p:extLst>
      <p:ext uri="{BB962C8B-B14F-4D97-AF65-F5344CB8AC3E}">
        <p14:creationId xmlns:p14="http://schemas.microsoft.com/office/powerpoint/2010/main" val="3573586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4453-3F5B-41CD-ADE6-0355093C3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766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OUTPUT</a:t>
            </a:r>
            <a:endParaRPr lang="bg-BG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9D7AB2-5ECC-4560-8E0E-8B464D1DC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4" y="1052513"/>
            <a:ext cx="7161251" cy="5272087"/>
          </a:xfrm>
        </p:spPr>
      </p:pic>
    </p:spTree>
    <p:extLst>
      <p:ext uri="{BB962C8B-B14F-4D97-AF65-F5344CB8AC3E}">
        <p14:creationId xmlns:p14="http://schemas.microsoft.com/office/powerpoint/2010/main" val="2449759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0B284-F08D-4FFA-9C7E-4A87A4223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OUTPUT</a:t>
            </a:r>
            <a:endParaRPr lang="bg-BG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C671BA-E961-49BF-AA9C-E9F962F35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50" y="1052513"/>
            <a:ext cx="6339099" cy="5545137"/>
          </a:xfrm>
        </p:spPr>
      </p:pic>
    </p:spTree>
    <p:extLst>
      <p:ext uri="{BB962C8B-B14F-4D97-AF65-F5344CB8AC3E}">
        <p14:creationId xmlns:p14="http://schemas.microsoft.com/office/powerpoint/2010/main" val="1160498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46B93-D3C4-4DDC-AC2A-8C96B943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766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OUTPUT</a:t>
            </a:r>
            <a:endParaRPr lang="bg-BG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374264-2A5A-43AF-AADF-0C5BA7F63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24" y="981075"/>
            <a:ext cx="7205351" cy="5616575"/>
          </a:xfrm>
        </p:spPr>
      </p:pic>
    </p:spTree>
    <p:extLst>
      <p:ext uri="{BB962C8B-B14F-4D97-AF65-F5344CB8AC3E}">
        <p14:creationId xmlns:p14="http://schemas.microsoft.com/office/powerpoint/2010/main" val="239623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EF45E-BB1C-46E1-9956-4B5D4D86B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6B1617-9246-45B5-9995-7E0C9A61E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171400"/>
            <a:ext cx="5832648" cy="7029400"/>
          </a:xfrm>
        </p:spPr>
      </p:pic>
    </p:spTree>
    <p:extLst>
      <p:ext uri="{BB962C8B-B14F-4D97-AF65-F5344CB8AC3E}">
        <p14:creationId xmlns:p14="http://schemas.microsoft.com/office/powerpoint/2010/main" val="2212281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7CC5-01C1-4E8D-9158-6FC8AC8A9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endParaRPr lang="bg-BG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07544-F229-448B-B038-6E1201A60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/>
          <a:lstStyle/>
          <a:p>
            <a:endParaRPr lang="bg-BG" sz="1800" b="0" i="0" u="none" strike="noStrike" baseline="0" dirty="0">
              <a:latin typeface="Times New Roman" panose="02020603050405020304" pitchFamily="18" charset="0"/>
            </a:endParaRPr>
          </a:p>
          <a:p>
            <a:endParaRPr lang="bg-BG" sz="1800" b="0" i="0" u="none" strike="noStrike" baseline="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rgbClr val="FFFFFF"/>
                </a:solidFill>
                <a:latin typeface="Garamond" panose="02020404030301010803" pitchFamily="18" charset="0"/>
              </a:rPr>
              <a:t>TOOLKIT</a:t>
            </a:r>
            <a:endParaRPr lang="en-US" sz="18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endParaRPr lang="bg-BG" sz="1800" b="0" i="0" u="none" strike="noStrike" baseline="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B6D0FC-5977-4986-ACD9-803577079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94" y="44624"/>
            <a:ext cx="6537811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84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786D4-6994-4C4F-90BA-985DAD33F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b="1" dirty="0">
                <a:latin typeface="Times New Roman" pitchFamily="18" charset="0"/>
                <a:cs typeface="Times New Roman" pitchFamily="18" charset="0"/>
              </a:rPr>
              <a:t>       Project outcomes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3751B-1EFE-4EF6-81DC-E221AAB4D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Developing an innovative methodology of foreign language (English) teaching based on thematic contextualization, use of ICT, and elements of non-formal and informal education; </a:t>
            </a:r>
          </a:p>
          <a:p>
            <a:pPr lvl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Upgrading ICT competences of teachers and students;</a:t>
            </a:r>
          </a:p>
          <a:p>
            <a:pPr lvl="0"/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Exposing teachers and students to a variety of non-formal education techniques;</a:t>
            </a:r>
          </a:p>
          <a:p>
            <a:pPr lvl="0"/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Familiarizing project participants with the educational systems of the partner countries;</a:t>
            </a:r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905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786D4-6994-4C4F-90BA-985DAD33F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b="1" dirty="0">
                <a:latin typeface="Times New Roman" pitchFamily="18" charset="0"/>
                <a:cs typeface="Times New Roman" pitchFamily="18" charset="0"/>
              </a:rPr>
              <a:t>       Principal objectives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3751B-1EFE-4EF6-81DC-E221AAB4D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 develop an innovative methodology of foreign language (mainly English) teaching and learning based on thematic contextualization, use of ICT, and elements of non-formal and informal education; </a:t>
            </a:r>
          </a:p>
          <a:p>
            <a:pPr lvl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 develop and upgrade ICT competences and  foreign language skills of both teachers and students;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enhance the intercultural  literacy and competences of teachers and students and promote mutual understanding, cultural sensitivity, and tolerance;  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 stimulate collaboration between the participating countries through exchange of good practices;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 raise  the profile of the teacher’s profession and increase motivation for lifelong learning;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 encourage partnerships between schools and local educational authorities. 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77197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786D4-6994-4C4F-90BA-985DAD33F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b="1" dirty="0">
                <a:latin typeface="Times New Roman" pitchFamily="18" charset="0"/>
                <a:cs typeface="Times New Roman" pitchFamily="18" charset="0"/>
              </a:rPr>
              <a:t>       Project outcomes (cd)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3751B-1EFE-4EF6-81DC-E221AAB4D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Cultural enrichment of project participants through mobilities;</a:t>
            </a:r>
          </a:p>
          <a:p>
            <a:pPr lvl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Enhancing intercultural  literacy and cultural sensitivity, and promoting mutual understanding and tolerance;  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Collaboration between the participating countries through exchange of good practices;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Expanding partnerships between schools and local educational authorities. 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16826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786D4-6994-4C4F-90BA-985DAD33F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latin typeface="Times New Roman" pitchFamily="18" charset="0"/>
                <a:cs typeface="Times New Roman" pitchFamily="18" charset="0"/>
              </a:rPr>
              <a:t>  Chronology of events and activities</a:t>
            </a:r>
            <a:endParaRPr lang="bg-BG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3751B-1EFE-4EF6-81DC-E221AAB4D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presentation in Vidin, December;</a:t>
            </a:r>
          </a:p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b="1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Transnational Meeting (TM1), December, Sofia;</a:t>
            </a:r>
          </a:p>
          <a:p>
            <a:pPr marL="0" indent="0">
              <a:buNone/>
            </a:pPr>
            <a:endParaRPr 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Workshop in Vidin, February;</a:t>
            </a:r>
          </a:p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trainings, February-May;</a:t>
            </a:r>
          </a:p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Short-Term Staff Training (C1), June;</a:t>
            </a:r>
          </a:p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b="1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Transnational Meeting (TM2), October, Istanbul;</a:t>
            </a:r>
          </a:p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Workshop organized by RDE-Vidin, November;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    </a:t>
            </a:r>
          </a:p>
          <a:p>
            <a:endParaRPr lang="en-GB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en-GB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en-GB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09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786D4-6994-4C4F-90BA-985DAD33F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b="1" dirty="0">
                <a:latin typeface="Times New Roman" pitchFamily="18" charset="0"/>
                <a:cs typeface="Times New Roman" pitchFamily="18" charset="0"/>
              </a:rPr>
              <a:t>  Chronology of events and activities (cd)</a:t>
            </a:r>
            <a:endParaRPr lang="bg-BG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3751B-1EFE-4EF6-81DC-E221AAB4D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b="1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Transnational Meeting (TM3), February,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Valkenberg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 meetings with partners, December;</a:t>
            </a:r>
          </a:p>
          <a:p>
            <a:pPr marL="0" indent="0">
              <a:buNone/>
            </a:pPr>
            <a:endParaRPr 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 meetings with partners, March, May, June;</a:t>
            </a:r>
          </a:p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 Short-Term Exchange of Students(C2), June;</a:t>
            </a:r>
          </a:p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b="1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Transnational Meeting (TM4), October, online.</a:t>
            </a:r>
          </a:p>
          <a:p>
            <a:endParaRPr lang="en-GB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    </a:t>
            </a:r>
          </a:p>
          <a:p>
            <a:endParaRPr lang="en-GB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en-GB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en-GB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48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800" b="1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presentation at the Regional Department of Education-Vidin, December 2018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endParaRPr lang="en-GB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C2970-3E63-49F8-B640-258F82D89FA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2" y="2348880"/>
            <a:ext cx="5629275" cy="3528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02119-E596-4E10-9CF7-A4DA3AF88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TRANSNATIONAL MEETING 1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Sofia 7-9 Dec. 2018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8DEE51-AD14-4ADB-87AF-F8C44000B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9" y="2060848"/>
            <a:ext cx="3115454" cy="203786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FE6258-EA4D-4C4B-8D1D-94B6A8648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221088"/>
            <a:ext cx="4464496" cy="21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44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88A71-22A1-4D59-92F3-AAF22661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50" y="497150"/>
            <a:ext cx="8265850" cy="1419682"/>
          </a:xfrm>
        </p:spPr>
        <p:txBody>
          <a:bodyPr>
            <a:normAutofit fontScale="90000"/>
          </a:bodyPr>
          <a:lstStyle/>
          <a:p>
            <a:r>
              <a:rPr lang="en-US" sz="1800" b="0" i="0" u="none" strike="noStrike" baseline="0" dirty="0">
                <a:latin typeface="Calibri" panose="020F0502020204030204" pitchFamily="34" charset="0"/>
              </a:rPr>
              <a:t>                             </a:t>
            </a:r>
            <a:br>
              <a:rPr lang="en-US" sz="1800" b="0" i="0" u="none" strike="noStrike" baseline="0" dirty="0">
                <a:latin typeface="Calibri" panose="020F0502020204030204" pitchFamily="34" charset="0"/>
              </a:rPr>
            </a:br>
            <a:br>
              <a:rPr lang="en-US" sz="1800" b="0" i="0" u="none" strike="noStrike" baseline="0" dirty="0">
                <a:latin typeface="Calibri" panose="020F0502020204030204" pitchFamily="34" charset="0"/>
              </a:rPr>
            </a:br>
            <a:br>
              <a:rPr lang="en-US" sz="1800" b="0" i="0" u="none" strike="noStrike" baseline="0" dirty="0">
                <a:latin typeface="Calibri" panose="020F0502020204030204" pitchFamily="34" charset="0"/>
              </a:rPr>
            </a:br>
            <a:br>
              <a:rPr lang="en-US" sz="1800" b="0" i="0" u="none" strike="noStrike" baseline="0" dirty="0">
                <a:latin typeface="Calibri" panose="020F0502020204030204" pitchFamily="34" charset="0"/>
              </a:rPr>
            </a:br>
            <a:br>
              <a:rPr lang="en-US" sz="1800" b="0" i="0" u="none" strike="noStrike" baseline="0" dirty="0">
                <a:latin typeface="Calibri" panose="020F0502020204030204" pitchFamily="34" charset="0"/>
              </a:rPr>
            </a:br>
            <a:br>
              <a:rPr lang="en-US" sz="1800" b="0" i="0" u="none" strike="noStrike" baseline="0" dirty="0">
                <a:latin typeface="Calibri" panose="020F0502020204030204" pitchFamily="34" charset="0"/>
              </a:rPr>
            </a:br>
            <a:r>
              <a:rPr lang="en-US" sz="1800" b="0" i="0" u="none" strike="noStrike" baseline="0" dirty="0">
                <a:latin typeface="Calibri" panose="020F0502020204030204" pitchFamily="34" charset="0"/>
              </a:rPr>
              <a:t>                                      </a:t>
            </a:r>
            <a:r>
              <a:rPr lang="en-US" sz="2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in Vidin, 16-17 February 2019 </a:t>
            </a:r>
            <a:br>
              <a:rPr lang="en-US" sz="2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Tsvetanka</a:t>
            </a:r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Todorova instructing </a:t>
            </a:r>
            <a:r>
              <a:rPr lang="en-US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Anastassia</a:t>
            </a:r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Miteva on how to use the eTwinning and Mobility+ platforms (front).</a:t>
            </a:r>
            <a:b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Julia Stefanova demonstrating the innovative English teaching method to teachers from Tsar Simeon </a:t>
            </a:r>
            <a:r>
              <a:rPr lang="en-US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Veliki</a:t>
            </a:r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School Natasha </a:t>
            </a:r>
            <a:r>
              <a:rPr lang="en-US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Krumova</a:t>
            </a:r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Evelina </a:t>
            </a:r>
            <a:r>
              <a:rPr lang="en-US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Andreeva</a:t>
            </a:r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Iliana Todorova (back). </a:t>
            </a:r>
            <a:endParaRPr lang="bg-BG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6C3E7E-0404-442B-9DCF-277F091A4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77" y="2276872"/>
            <a:ext cx="629264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2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57329-5718-4A97-A63C-FD59A9A5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08688"/>
          </a:xfrm>
        </p:spPr>
        <p:txBody>
          <a:bodyPr>
            <a:norm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 February 21, 2019, Tzvetanka Todorova conducted an eTwinning online session on "ICT Tools for Project Management, Implementation and Dissemination". </a:t>
            </a:r>
            <a:endParaRPr lang="bg-BG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687C0-624E-45C7-8267-32ADED4090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" y="1988840"/>
            <a:ext cx="5760720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6470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2056</TotalTime>
  <Words>949</Words>
  <Application>Microsoft Office PowerPoint</Application>
  <PresentationFormat>On-screen Show (4:3)</PresentationFormat>
  <Paragraphs>92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Calibri</vt:lpstr>
      <vt:lpstr>Constantia</vt:lpstr>
      <vt:lpstr>Forte</vt:lpstr>
      <vt:lpstr>Freestyle Script</vt:lpstr>
      <vt:lpstr>Garamond</vt:lpstr>
      <vt:lpstr>Times New Roman</vt:lpstr>
      <vt:lpstr>Wingdings 2</vt:lpstr>
      <vt:lpstr>Flow</vt:lpstr>
      <vt:lpstr>Creating an Innovative Platform of Communication and Teaching in a Digital Society, December 2018 – November 2021</vt:lpstr>
      <vt:lpstr>PowerPoint Presentation</vt:lpstr>
      <vt:lpstr>       Principal objectives</vt:lpstr>
      <vt:lpstr>  Chronology of events and activities</vt:lpstr>
      <vt:lpstr>  Chronology of events and activities (cd)</vt:lpstr>
      <vt:lpstr> Project presentation at the Regional Department of Education-Vidin, December 2018</vt:lpstr>
      <vt:lpstr> TRANSNATIONAL MEETING 1  Sofia 7-9 Dec. 2018</vt:lpstr>
      <vt:lpstr>                                                                         Workshop in Vidin, 16-17 February 2019  Tsvetanka Todorova instructing Anastassia Miteva on how to use the eTwinning and Mobility+ platforms (front). Julia Stefanova demonstrating the innovative English teaching method to teachers from Tsar Simeon Veliki School Natasha Krumova, Evelina Andreeva, and Iliana Todorova (back). </vt:lpstr>
      <vt:lpstr>On February 21, 2019, Tzvetanka Todorova conducted an eTwinning online session on "ICT Tools for Project Management, Implementation and Dissemination". </vt:lpstr>
      <vt:lpstr>On April 10, 2019, Dr. Julia Stefanova conducted an online training session on the innovative teaching methodology presenting the topic "Cultural Differences and Cultural Divides". </vt:lpstr>
      <vt:lpstr>On May 22, 2019, Tsvetanka Todorova conducted an eTwinning online event on "ICT Tools for Outdoor and Classroom Activities ".</vt:lpstr>
      <vt:lpstr>On May 15, 2019, Dr. Julia Stefanova conducted a second online eTwinning event on “The Pros and Cons of Globalization”. </vt:lpstr>
      <vt:lpstr>Short-term staff training (C1), Malta, June 20-28, 2019 attended by 25 participants from the 7 partner institutions</vt:lpstr>
      <vt:lpstr>Cultural enrichment is a lot of fun</vt:lpstr>
      <vt:lpstr>TRANSNATIONAL MEETING 2 Istanbul, 17-20 Oct.2019, 24 participants</vt:lpstr>
      <vt:lpstr>Workshop organized by the Regional Department of Education – Vidin,  21 Nov. 2019, attended by 29 foreign language teachers from 20 schools in Vidin region</vt:lpstr>
      <vt:lpstr>TRANSNATIONAL MEETING 3  20-23 February  2020, Valkenburg aan de Geul,  Netherlands 24 participants</vt:lpstr>
      <vt:lpstr>Virtual meetings with partners - 17 Dec. 2020, 20 Dec. 2020,  25 March, 10 May, 16 June 2021  </vt:lpstr>
      <vt:lpstr>          Virtual workshop organized by RDE-Vidin on 17 May 2021 for 30 foreign language teachers from Vidin region</vt:lpstr>
      <vt:lpstr>Virtual short-term exchange of groups of pupils (C2),21-25 June 2021  Participants: 37 students, 12 teachers, trainers, organizers, partners</vt:lpstr>
      <vt:lpstr>PowerPoint Presentation</vt:lpstr>
      <vt:lpstr>VIRTUAL TRANSNATIONAL MEETING 4  22 October 2021</vt:lpstr>
      <vt:lpstr>PROJECT  TWINSPACE  https:twinspace.etwinning.net/81614</vt:lpstr>
      <vt:lpstr>PROJECT OUTPUT</vt:lpstr>
      <vt:lpstr>PROJECT OUTPUT</vt:lpstr>
      <vt:lpstr>PROJECT OUTPUT</vt:lpstr>
      <vt:lpstr>PowerPoint Presentation</vt:lpstr>
      <vt:lpstr>PowerPoint Presentation</vt:lpstr>
      <vt:lpstr>       Project outcomes</vt:lpstr>
      <vt:lpstr>       Project outcomes (cd)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  Project No 2018-1-BG01-KA201-047998 Creating an Innovative  Platform of Communication and Teaching in a Digital Society</dc:title>
  <dc:creator>Windows User</dc:creator>
  <cp:lastModifiedBy>Anastasia Miteva</cp:lastModifiedBy>
  <cp:revision>182</cp:revision>
  <dcterms:created xsi:type="dcterms:W3CDTF">2020-02-14T14:51:25Z</dcterms:created>
  <dcterms:modified xsi:type="dcterms:W3CDTF">2021-11-30T16:05:17Z</dcterms:modified>
</cp:coreProperties>
</file>