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4980" r:id="rId1"/>
  </p:sldMasterIdLst>
  <p:notesMasterIdLst>
    <p:notesMasterId r:id="rId24"/>
  </p:notesMasterIdLst>
  <p:sldIdLst>
    <p:sldId id="256" r:id="rId2"/>
    <p:sldId id="306" r:id="rId3"/>
    <p:sldId id="303" r:id="rId4"/>
    <p:sldId id="304" r:id="rId5"/>
    <p:sldId id="305" r:id="rId6"/>
    <p:sldId id="299" r:id="rId7"/>
    <p:sldId id="301" r:id="rId8"/>
    <p:sldId id="302" r:id="rId9"/>
    <p:sldId id="309" r:id="rId10"/>
    <p:sldId id="310" r:id="rId11"/>
    <p:sldId id="274" r:id="rId12"/>
    <p:sldId id="275" r:id="rId13"/>
    <p:sldId id="293" r:id="rId14"/>
    <p:sldId id="288" r:id="rId15"/>
    <p:sldId id="286" r:id="rId16"/>
    <p:sldId id="289" r:id="rId17"/>
    <p:sldId id="257" r:id="rId18"/>
    <p:sldId id="287" r:id="rId19"/>
    <p:sldId id="292" r:id="rId20"/>
    <p:sldId id="291" r:id="rId21"/>
    <p:sldId id="307" r:id="rId22"/>
    <p:sldId id="308" r:id="rId23"/>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06"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820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CB21F68-9F36-4930-B2F0-CC306788031B}" type="datetimeFigureOut">
              <a:rPr lang="tr-TR" smtClean="0"/>
              <a:t>28.10.2021</a:t>
            </a:fld>
            <a:endParaRPr lang="tr-TR"/>
          </a:p>
        </p:txBody>
      </p:sp>
      <p:sp>
        <p:nvSpPr>
          <p:cNvPr id="4" name="Slayt Görüntüsü Yer Tutucus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51C2C02-FF4B-40F3-BF78-BC84AE7FA121}" type="slidenum">
              <a:rPr lang="tr-TR" smtClean="0"/>
              <a:t>‹#›</a:t>
            </a:fld>
            <a:endParaRPr lang="tr-TR"/>
          </a:p>
        </p:txBody>
      </p:sp>
    </p:spTree>
    <p:extLst>
      <p:ext uri="{BB962C8B-B14F-4D97-AF65-F5344CB8AC3E}">
        <p14:creationId xmlns:p14="http://schemas.microsoft.com/office/powerpoint/2010/main" val="201493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fld id="{C51C2C02-FF4B-40F3-BF78-BC84AE7FA121}" type="slidenum">
              <a:rPr lang="tr-TR" smtClean="0"/>
              <a:t>22</a:t>
            </a:fld>
            <a:endParaRPr lang="tr-TR"/>
          </a:p>
        </p:txBody>
      </p:sp>
    </p:spTree>
    <p:extLst>
      <p:ext uri="{BB962C8B-B14F-4D97-AF65-F5344CB8AC3E}">
        <p14:creationId xmlns:p14="http://schemas.microsoft.com/office/powerpoint/2010/main" val="69206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13844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20729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40303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89578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199074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42945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217718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6630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256637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65507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344235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076A7-E5CD-4A0B-A08F-0CC0A6430DE3}" type="datetimeFigureOut">
              <a:rPr lang="tr-TR" smtClean="0"/>
              <a:pPr/>
              <a:t>28.10.2021</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2681713746"/>
      </p:ext>
    </p:extLst>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sgme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twitter.com/sultangaziilc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1" y="273971"/>
            <a:ext cx="7851648" cy="2154897"/>
          </a:xfrm>
        </p:spPr>
        <p:txBody>
          <a:bodyPr>
            <a:noAutofit/>
          </a:bodyPr>
          <a:lstStyle/>
          <a:p>
            <a:pPr algn="ctr"/>
            <a:r>
              <a:rPr lang="tr-TR" sz="4000" dirty="0">
                <a:ln w="1905"/>
                <a:solidFill>
                  <a:schemeClr val="bg2">
                    <a:lumMod val="10000"/>
                  </a:schemeClr>
                </a:solidFill>
                <a:effectLst>
                  <a:innerShdw blurRad="69850" dist="43180" dir="5400000">
                    <a:srgbClr val="000000">
                      <a:alpha val="65000"/>
                    </a:srgbClr>
                  </a:innerShdw>
                </a:effectLst>
              </a:rPr>
              <a:t>TURKISH REPUBLIC</a:t>
            </a:r>
            <a:br>
              <a:rPr lang="tr-TR" sz="4000" dirty="0">
                <a:ln w="1905"/>
                <a:solidFill>
                  <a:schemeClr val="bg2">
                    <a:lumMod val="10000"/>
                  </a:schemeClr>
                </a:solidFill>
                <a:effectLst>
                  <a:innerShdw blurRad="69850" dist="43180" dir="5400000">
                    <a:srgbClr val="000000">
                      <a:alpha val="65000"/>
                    </a:srgbClr>
                  </a:innerShdw>
                </a:effectLst>
              </a:rPr>
            </a:br>
            <a:r>
              <a:rPr lang="tr-TR" sz="4000" dirty="0">
                <a:ln w="1905"/>
                <a:solidFill>
                  <a:schemeClr val="bg2">
                    <a:lumMod val="10000"/>
                  </a:schemeClr>
                </a:solidFill>
                <a:effectLst>
                  <a:innerShdw blurRad="69850" dist="43180" dir="5400000">
                    <a:srgbClr val="000000">
                      <a:alpha val="65000"/>
                    </a:srgbClr>
                  </a:innerShdw>
                </a:effectLst>
              </a:rPr>
              <a:t>SULTANGAZI LOCAL EDUCATION AUTHORITY</a:t>
            </a:r>
          </a:p>
        </p:txBody>
      </p:sp>
      <p:sp>
        <p:nvSpPr>
          <p:cNvPr id="4" name="1 Başlık"/>
          <p:cNvSpPr txBox="1">
            <a:spLocks/>
          </p:cNvSpPr>
          <p:nvPr/>
        </p:nvSpPr>
        <p:spPr>
          <a:xfrm>
            <a:off x="714348" y="5786455"/>
            <a:ext cx="7851648" cy="82866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5" name="4 Resim" descr="C:\Users\TA\Desktop\ib.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3" y="273972"/>
            <a:ext cx="1143008" cy="1143008"/>
          </a:xfrm>
          <a:prstGeom prst="rect">
            <a:avLst/>
          </a:prstGeom>
          <a:noFill/>
          <a:ln>
            <a:noFill/>
          </a:ln>
        </p:spPr>
      </p:pic>
      <p:pic>
        <p:nvPicPr>
          <p:cNvPr id="6" name="5 Resim" descr="C:\Users\TA\Desktop\meb.png"/>
          <p:cNvPicPr/>
          <p:nvPr/>
        </p:nvPicPr>
        <p:blipFill>
          <a:blip r:embed="rId3">
            <a:extLst>
              <a:ext uri="{28A0092B-C50C-407E-A947-70E740481C1C}">
                <a14:useLocalDpi xmlns:a14="http://schemas.microsoft.com/office/drawing/2010/main" val="0"/>
              </a:ext>
            </a:extLst>
          </a:blip>
          <a:srcRect/>
          <a:stretch>
            <a:fillRect/>
          </a:stretch>
        </p:blipFill>
        <p:spPr bwMode="auto">
          <a:xfrm>
            <a:off x="7786711" y="188641"/>
            <a:ext cx="1143008" cy="1143008"/>
          </a:xfrm>
          <a:prstGeom prst="rect">
            <a:avLst/>
          </a:prstGeom>
          <a:noFill/>
          <a:ln>
            <a:noFill/>
          </a:ln>
        </p:spPr>
      </p:pic>
      <p:pic>
        <p:nvPicPr>
          <p:cNvPr id="7" name="6 Resim"/>
          <p:cNvPicPr/>
          <p:nvPr/>
        </p:nvPicPr>
        <p:blipFill>
          <a:blip r:embed="rId4" cstate="print">
            <a:extLst>
              <a:ext uri="{28A0092B-C50C-407E-A947-70E740481C1C}">
                <a14:useLocalDpi xmlns:a14="http://schemas.microsoft.com/office/drawing/2010/main" val="0"/>
              </a:ext>
            </a:extLst>
          </a:blip>
          <a:srcRect l="54050" t="53020"/>
          <a:stretch>
            <a:fillRect/>
          </a:stretch>
        </p:blipFill>
        <p:spPr>
          <a:xfrm>
            <a:off x="1571604" y="2486025"/>
            <a:ext cx="5929355" cy="31575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56792"/>
            <a:ext cx="4038600" cy="4608512"/>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484784"/>
            <a:ext cx="3504704" cy="4672939"/>
          </a:xfrm>
        </p:spPr>
      </p:pic>
    </p:spTree>
    <p:extLst>
      <p:ext uri="{BB962C8B-B14F-4D97-AF65-F5344CB8AC3E}">
        <p14:creationId xmlns:p14="http://schemas.microsoft.com/office/powerpoint/2010/main" val="81326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67544" y="116632"/>
            <a:ext cx="7955576" cy="129614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endParaRPr lang="tr-TR" sz="36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a:p>
            <a:pPr algn="ctr">
              <a:spcBef>
                <a:spcPct val="0"/>
              </a:spcBef>
              <a:defRPr/>
            </a:pPr>
            <a:endParaRPr lang="tr-TR" sz="36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a:p>
            <a:pPr algn="ctr">
              <a:spcBef>
                <a:spcPct val="0"/>
              </a:spcBef>
              <a:defRPr/>
            </a:pPr>
            <a:endParaRPr lang="tr-TR" sz="36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a:p>
            <a:pPr algn="ctr">
              <a:spcBef>
                <a:spcPct val="0"/>
              </a:spcBef>
              <a:defRPr/>
            </a:pPr>
            <a:endParaRPr lang="tr-TR" sz="36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a:p>
            <a:pPr algn="ctr">
              <a:spcBef>
                <a:spcPct val="0"/>
              </a:spcBef>
              <a:defRPr/>
            </a:pPr>
            <a:endParaRPr lang="tr-TR" sz="36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p:txBody>
      </p:sp>
      <p:sp>
        <p:nvSpPr>
          <p:cNvPr id="3" name="Başlık 2"/>
          <p:cNvSpPr>
            <a:spLocks noGrp="1"/>
          </p:cNvSpPr>
          <p:nvPr>
            <p:ph type="title"/>
          </p:nvPr>
        </p:nvSpPr>
        <p:spPr/>
        <p:txBody>
          <a:bodyPr>
            <a:normAutofit/>
          </a:bodyPr>
          <a:lstStyle/>
          <a:p>
            <a:r>
              <a:rPr lang="tr-TR" b="1" dirty="0"/>
              <a:t>SECONDARY SCHOOL  EDUCATION</a:t>
            </a:r>
          </a:p>
        </p:txBody>
      </p:sp>
      <p:sp>
        <p:nvSpPr>
          <p:cNvPr id="5" name="İçerik Yer Tutucusu 4"/>
          <p:cNvSpPr>
            <a:spLocks noGrp="1"/>
          </p:cNvSpPr>
          <p:nvPr>
            <p:ph sz="half" idx="1"/>
          </p:nvPr>
        </p:nvSpPr>
        <p:spPr/>
        <p:txBody>
          <a:bodyPr>
            <a:normAutofit fontScale="85000" lnSpcReduction="20000"/>
          </a:bodyPr>
          <a:lstStyle/>
          <a:p>
            <a:pPr marL="0" indent="0" algn="just">
              <a:buNone/>
            </a:pPr>
            <a:r>
              <a:rPr lang="tr-TR" dirty="0"/>
              <a:t>    </a:t>
            </a:r>
            <a:r>
              <a:rPr lang="tr-TR" dirty="0" err="1"/>
              <a:t>Four</a:t>
            </a:r>
            <a:r>
              <a:rPr lang="tr-TR" dirty="0"/>
              <a:t> </a:t>
            </a:r>
            <a:r>
              <a:rPr lang="tr-TR" dirty="0" err="1"/>
              <a:t>years</a:t>
            </a:r>
            <a:r>
              <a:rPr lang="tr-TR" dirty="0"/>
              <a:t> of </a:t>
            </a:r>
            <a:r>
              <a:rPr lang="tr-TR" dirty="0" err="1"/>
              <a:t>secondary</a:t>
            </a:r>
            <a:r>
              <a:rPr lang="tr-TR" dirty="0"/>
              <a:t> </a:t>
            </a:r>
            <a:r>
              <a:rPr lang="tr-TR" dirty="0" err="1"/>
              <a:t>school</a:t>
            </a:r>
            <a:r>
              <a:rPr lang="tr-TR" dirty="0"/>
              <a:t> is </a:t>
            </a:r>
            <a:r>
              <a:rPr lang="tr-TR" dirty="0" err="1"/>
              <a:t>also</a:t>
            </a:r>
            <a:r>
              <a:rPr lang="tr-TR" dirty="0"/>
              <a:t> </a:t>
            </a:r>
            <a:r>
              <a:rPr lang="tr-TR" dirty="0" err="1"/>
              <a:t>compulsory</a:t>
            </a:r>
            <a:r>
              <a:rPr lang="tr-TR" dirty="0"/>
              <a:t> in </a:t>
            </a:r>
            <a:r>
              <a:rPr lang="tr-TR" dirty="0" err="1"/>
              <a:t>Turkey</a:t>
            </a:r>
            <a:r>
              <a:rPr lang="tr-TR" dirty="0"/>
              <a:t>. </a:t>
            </a:r>
            <a:r>
              <a:rPr lang="tr-TR" dirty="0" err="1"/>
              <a:t>After</a:t>
            </a:r>
            <a:r>
              <a:rPr lang="tr-TR" dirty="0"/>
              <a:t> </a:t>
            </a:r>
            <a:r>
              <a:rPr lang="tr-TR" dirty="0" err="1"/>
              <a:t>finishing</a:t>
            </a:r>
            <a:r>
              <a:rPr lang="tr-TR" dirty="0"/>
              <a:t> </a:t>
            </a:r>
            <a:r>
              <a:rPr lang="tr-TR" dirty="0" err="1"/>
              <a:t>the</a:t>
            </a:r>
            <a:r>
              <a:rPr lang="tr-TR" dirty="0"/>
              <a:t> </a:t>
            </a:r>
            <a:r>
              <a:rPr lang="tr-TR" dirty="0" err="1"/>
              <a:t>primary</a:t>
            </a:r>
            <a:r>
              <a:rPr lang="tr-TR" dirty="0"/>
              <a:t> </a:t>
            </a:r>
            <a:r>
              <a:rPr lang="tr-TR" dirty="0" err="1"/>
              <a:t>school</a:t>
            </a:r>
            <a:r>
              <a:rPr lang="tr-TR" dirty="0"/>
              <a:t>, </a:t>
            </a:r>
            <a:r>
              <a:rPr lang="tr-TR" dirty="0" err="1"/>
              <a:t>students</a:t>
            </a:r>
            <a:r>
              <a:rPr lang="tr-TR" dirty="0"/>
              <a:t> </a:t>
            </a:r>
            <a:r>
              <a:rPr lang="tr-TR" dirty="0" err="1"/>
              <a:t>between</a:t>
            </a:r>
            <a:r>
              <a:rPr lang="tr-TR" dirty="0"/>
              <a:t> </a:t>
            </a:r>
            <a:r>
              <a:rPr lang="tr-TR" dirty="0" err="1"/>
              <a:t>the</a:t>
            </a:r>
            <a:r>
              <a:rPr lang="tr-TR" dirty="0"/>
              <a:t> </a:t>
            </a:r>
            <a:r>
              <a:rPr lang="tr-TR" dirty="0" err="1"/>
              <a:t>ages</a:t>
            </a:r>
            <a:r>
              <a:rPr lang="tr-TR" dirty="0"/>
              <a:t> of ten </a:t>
            </a:r>
            <a:r>
              <a:rPr lang="tr-TR" dirty="0" err="1"/>
              <a:t>to</a:t>
            </a:r>
            <a:r>
              <a:rPr lang="tr-TR" dirty="0"/>
              <a:t> </a:t>
            </a:r>
            <a:r>
              <a:rPr lang="tr-TR" dirty="0" err="1"/>
              <a:t>fourteen</a:t>
            </a:r>
            <a:r>
              <a:rPr lang="tr-TR" dirty="0"/>
              <a:t> </a:t>
            </a:r>
            <a:r>
              <a:rPr lang="tr-TR" dirty="0" err="1"/>
              <a:t>continue</a:t>
            </a:r>
            <a:r>
              <a:rPr lang="tr-TR" dirty="0"/>
              <a:t> </a:t>
            </a:r>
            <a:r>
              <a:rPr lang="tr-TR" dirty="0" err="1"/>
              <a:t>secondary</a:t>
            </a:r>
            <a:r>
              <a:rPr lang="tr-TR" dirty="0"/>
              <a:t> </a:t>
            </a:r>
            <a:r>
              <a:rPr lang="tr-TR" dirty="0" err="1"/>
              <a:t>school</a:t>
            </a:r>
            <a:r>
              <a:rPr lang="tr-TR" dirty="0"/>
              <a:t>. </a:t>
            </a:r>
            <a:r>
              <a:rPr lang="tr-TR" dirty="0" err="1"/>
              <a:t>Public</a:t>
            </a:r>
            <a:r>
              <a:rPr lang="tr-TR" dirty="0"/>
              <a:t> </a:t>
            </a:r>
            <a:r>
              <a:rPr lang="tr-TR" dirty="0" err="1"/>
              <a:t>schools</a:t>
            </a:r>
            <a:r>
              <a:rPr lang="tr-TR" dirty="0"/>
              <a:t>, </a:t>
            </a:r>
            <a:r>
              <a:rPr lang="tr-TR" dirty="0" err="1"/>
              <a:t>private</a:t>
            </a:r>
            <a:r>
              <a:rPr lang="tr-TR" dirty="0"/>
              <a:t> </a:t>
            </a:r>
            <a:r>
              <a:rPr lang="tr-TR" dirty="0" err="1"/>
              <a:t>schools</a:t>
            </a:r>
            <a:r>
              <a:rPr lang="tr-TR" dirty="0"/>
              <a:t> </a:t>
            </a:r>
            <a:r>
              <a:rPr lang="tr-TR" dirty="0" err="1"/>
              <a:t>or</a:t>
            </a:r>
            <a:r>
              <a:rPr lang="tr-TR" dirty="0"/>
              <a:t>  </a:t>
            </a:r>
            <a:r>
              <a:rPr lang="tr-TR" dirty="0" err="1"/>
              <a:t>religous</a:t>
            </a:r>
            <a:r>
              <a:rPr lang="tr-TR" dirty="0"/>
              <a:t> </a:t>
            </a:r>
            <a:r>
              <a:rPr lang="tr-TR" dirty="0" err="1"/>
              <a:t>vocational</a:t>
            </a:r>
            <a:r>
              <a:rPr lang="tr-TR" dirty="0"/>
              <a:t> </a:t>
            </a:r>
            <a:r>
              <a:rPr lang="tr-TR" dirty="0" err="1"/>
              <a:t>secondary</a:t>
            </a:r>
            <a:r>
              <a:rPr lang="tr-TR" dirty="0"/>
              <a:t> </a:t>
            </a:r>
            <a:r>
              <a:rPr lang="tr-TR" dirty="0" err="1"/>
              <a:t>schools</a:t>
            </a:r>
            <a:r>
              <a:rPr lang="tr-TR" dirty="0"/>
              <a:t> </a:t>
            </a:r>
            <a:r>
              <a:rPr lang="tr-TR" dirty="0" err="1"/>
              <a:t>may</a:t>
            </a:r>
            <a:r>
              <a:rPr lang="tr-TR" dirty="0"/>
              <a:t> be </a:t>
            </a:r>
            <a:r>
              <a:rPr lang="tr-TR" dirty="0" err="1"/>
              <a:t>preffered</a:t>
            </a:r>
            <a:r>
              <a:rPr lang="tr-TR" dirty="0"/>
              <a:t>.  </a:t>
            </a:r>
            <a:r>
              <a:rPr lang="tr-TR" dirty="0" err="1"/>
              <a:t>Students</a:t>
            </a:r>
            <a:r>
              <a:rPr lang="tr-TR" dirty="0"/>
              <a:t> </a:t>
            </a:r>
            <a:r>
              <a:rPr lang="tr-TR" dirty="0" err="1"/>
              <a:t>study</a:t>
            </a:r>
            <a:r>
              <a:rPr lang="tr-TR" dirty="0"/>
              <a:t> </a:t>
            </a:r>
            <a:r>
              <a:rPr lang="tr-TR" dirty="0" err="1"/>
              <a:t>Turkish</a:t>
            </a:r>
            <a:r>
              <a:rPr lang="tr-TR" dirty="0"/>
              <a:t>, </a:t>
            </a:r>
            <a:r>
              <a:rPr lang="tr-TR" dirty="0" err="1"/>
              <a:t>social</a:t>
            </a:r>
            <a:r>
              <a:rPr lang="tr-TR" dirty="0"/>
              <a:t> </a:t>
            </a:r>
            <a:r>
              <a:rPr lang="tr-TR" dirty="0" err="1"/>
              <a:t>science</a:t>
            </a:r>
            <a:r>
              <a:rPr lang="tr-TR" dirty="0"/>
              <a:t>, </a:t>
            </a:r>
            <a:r>
              <a:rPr lang="tr-TR" dirty="0" err="1"/>
              <a:t>science</a:t>
            </a:r>
            <a:r>
              <a:rPr lang="tr-TR" dirty="0"/>
              <a:t>, </a:t>
            </a:r>
            <a:r>
              <a:rPr lang="tr-TR" dirty="0" err="1"/>
              <a:t>technology</a:t>
            </a:r>
            <a:r>
              <a:rPr lang="tr-TR" dirty="0"/>
              <a:t>, </a:t>
            </a:r>
            <a:r>
              <a:rPr lang="tr-TR" dirty="0" err="1"/>
              <a:t>maths</a:t>
            </a:r>
            <a:r>
              <a:rPr lang="tr-TR" dirty="0"/>
              <a:t>, </a:t>
            </a:r>
            <a:r>
              <a:rPr lang="tr-TR" dirty="0" err="1"/>
              <a:t>foreign</a:t>
            </a:r>
            <a:r>
              <a:rPr lang="tr-TR" dirty="0"/>
              <a:t> </a:t>
            </a:r>
            <a:r>
              <a:rPr lang="tr-TR" dirty="0" err="1"/>
              <a:t>language</a:t>
            </a:r>
            <a:r>
              <a:rPr lang="tr-TR" dirty="0"/>
              <a:t>, </a:t>
            </a:r>
            <a:r>
              <a:rPr lang="tr-TR" dirty="0" err="1"/>
              <a:t>visual</a:t>
            </a:r>
            <a:r>
              <a:rPr lang="tr-TR" dirty="0"/>
              <a:t> </a:t>
            </a:r>
            <a:r>
              <a:rPr lang="tr-TR" dirty="0" err="1"/>
              <a:t>arts</a:t>
            </a:r>
            <a:r>
              <a:rPr lang="tr-TR" dirty="0"/>
              <a:t> </a:t>
            </a:r>
            <a:r>
              <a:rPr lang="tr-TR" dirty="0" err="1"/>
              <a:t>and</a:t>
            </a:r>
            <a:r>
              <a:rPr lang="tr-TR" dirty="0"/>
              <a:t> </a:t>
            </a:r>
            <a:r>
              <a:rPr lang="tr-TR" dirty="0" err="1"/>
              <a:t>optional</a:t>
            </a:r>
            <a:r>
              <a:rPr lang="tr-TR" dirty="0"/>
              <a:t> </a:t>
            </a:r>
            <a:r>
              <a:rPr lang="tr-TR" dirty="0" err="1"/>
              <a:t>subjects</a:t>
            </a:r>
            <a:r>
              <a:rPr lang="tr-TR" dirty="0"/>
              <a:t>.</a:t>
            </a:r>
          </a:p>
        </p:txBody>
      </p:sp>
      <p:pic>
        <p:nvPicPr>
          <p:cNvPr id="8" name="İçerik Yer Tutucus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199" y="1700808"/>
            <a:ext cx="4210455" cy="3816424"/>
          </a:xfrm>
        </p:spPr>
      </p:pic>
    </p:spTree>
    <p:extLst>
      <p:ext uri="{BB962C8B-B14F-4D97-AF65-F5344CB8AC3E}">
        <p14:creationId xmlns:p14="http://schemas.microsoft.com/office/powerpoint/2010/main" val="3322177385"/>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260648"/>
            <a:ext cx="7851648" cy="108012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endParaRPr lang="tr-TR" sz="37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Calibri"/>
            </a:endParaRPr>
          </a:p>
        </p:txBody>
      </p:sp>
      <p:sp>
        <p:nvSpPr>
          <p:cNvPr id="2" name="Başlık 1"/>
          <p:cNvSpPr>
            <a:spLocks noGrp="1"/>
          </p:cNvSpPr>
          <p:nvPr>
            <p:ph type="title"/>
          </p:nvPr>
        </p:nvSpPr>
        <p:spPr/>
        <p:txBody>
          <a:bodyPr>
            <a:normAutofit/>
          </a:bodyPr>
          <a:lstStyle/>
          <a:p>
            <a:r>
              <a:rPr lang="tr-TR" b="1" dirty="0"/>
              <a:t>HIGH SCHOOL EDUCATION</a:t>
            </a:r>
          </a:p>
        </p:txBody>
      </p:sp>
      <p:sp>
        <p:nvSpPr>
          <p:cNvPr id="3" name="İçerik Yer Tutucusu 2"/>
          <p:cNvSpPr>
            <a:spLocks noGrp="1"/>
          </p:cNvSpPr>
          <p:nvPr>
            <p:ph sz="half" idx="1"/>
          </p:nvPr>
        </p:nvSpPr>
        <p:spPr>
          <a:xfrm>
            <a:off x="457200" y="1600201"/>
            <a:ext cx="4038600" cy="4205063"/>
          </a:xfrm>
        </p:spPr>
        <p:txBody>
          <a:bodyPr>
            <a:normAutofit/>
          </a:bodyPr>
          <a:lstStyle/>
          <a:p>
            <a:pPr marL="0" indent="0" algn="just">
              <a:buNone/>
            </a:pPr>
            <a:r>
              <a:rPr lang="tr-TR" dirty="0"/>
              <a:t>     High </a:t>
            </a:r>
            <a:r>
              <a:rPr lang="tr-TR" dirty="0" err="1"/>
              <a:t>school</a:t>
            </a:r>
            <a:r>
              <a:rPr lang="tr-TR" dirty="0"/>
              <a:t> </a:t>
            </a:r>
            <a:r>
              <a:rPr lang="tr-TR" dirty="0" err="1"/>
              <a:t>education</a:t>
            </a:r>
            <a:r>
              <a:rPr lang="tr-TR" dirty="0"/>
              <a:t> is </a:t>
            </a:r>
            <a:r>
              <a:rPr lang="tr-TR" dirty="0" err="1"/>
              <a:t>compulsory</a:t>
            </a:r>
            <a:r>
              <a:rPr lang="tr-TR" dirty="0"/>
              <a:t> in </a:t>
            </a:r>
            <a:r>
              <a:rPr lang="tr-TR" dirty="0" err="1"/>
              <a:t>Turkey</a:t>
            </a:r>
            <a:r>
              <a:rPr lang="tr-TR" dirty="0"/>
              <a:t> since 2012. </a:t>
            </a:r>
            <a:r>
              <a:rPr lang="tr-TR" dirty="0" err="1"/>
              <a:t>Students</a:t>
            </a:r>
            <a:r>
              <a:rPr lang="tr-TR" dirty="0"/>
              <a:t> </a:t>
            </a:r>
            <a:r>
              <a:rPr lang="tr-TR" dirty="0" err="1"/>
              <a:t>aged</a:t>
            </a:r>
            <a:r>
              <a:rPr lang="tr-TR" dirty="0"/>
              <a:t>  </a:t>
            </a:r>
            <a:r>
              <a:rPr lang="tr-TR" dirty="0" err="1"/>
              <a:t>fourteen</a:t>
            </a:r>
            <a:r>
              <a:rPr lang="tr-TR" dirty="0"/>
              <a:t> </a:t>
            </a:r>
            <a:r>
              <a:rPr lang="tr-TR" dirty="0" err="1"/>
              <a:t>to</a:t>
            </a:r>
            <a:r>
              <a:rPr lang="tr-TR" dirty="0"/>
              <a:t> </a:t>
            </a:r>
            <a:r>
              <a:rPr lang="tr-TR" dirty="0" err="1"/>
              <a:t>eighteen</a:t>
            </a:r>
            <a:r>
              <a:rPr lang="tr-TR" dirty="0"/>
              <a:t> </a:t>
            </a:r>
            <a:r>
              <a:rPr lang="tr-TR" dirty="0" err="1"/>
              <a:t>go</a:t>
            </a:r>
            <a:r>
              <a:rPr lang="tr-TR" dirty="0"/>
              <a:t> </a:t>
            </a:r>
            <a:r>
              <a:rPr lang="tr-TR" dirty="0" err="1"/>
              <a:t>to</a:t>
            </a:r>
            <a:r>
              <a:rPr lang="tr-TR" dirty="0"/>
              <a:t> </a:t>
            </a:r>
            <a:r>
              <a:rPr lang="tr-TR" dirty="0" err="1"/>
              <a:t>high</a:t>
            </a:r>
            <a:r>
              <a:rPr lang="tr-TR" dirty="0"/>
              <a:t> </a:t>
            </a:r>
            <a:r>
              <a:rPr lang="tr-TR" dirty="0" err="1"/>
              <a:t>school</a:t>
            </a:r>
            <a:r>
              <a:rPr lang="tr-TR" dirty="0"/>
              <a:t>. </a:t>
            </a:r>
            <a:r>
              <a:rPr lang="tr-TR" dirty="0" err="1"/>
              <a:t>In</a:t>
            </a:r>
            <a:r>
              <a:rPr lang="tr-TR" dirty="0"/>
              <a:t> </a:t>
            </a:r>
            <a:r>
              <a:rPr lang="tr-TR" dirty="0" err="1"/>
              <a:t>Sultangazi</a:t>
            </a:r>
            <a:r>
              <a:rPr lang="tr-TR" dirty="0"/>
              <a:t> </a:t>
            </a:r>
            <a:r>
              <a:rPr lang="tr-TR" dirty="0" err="1"/>
              <a:t>we</a:t>
            </a:r>
            <a:r>
              <a:rPr lang="tr-TR" dirty="0"/>
              <a:t> </a:t>
            </a:r>
            <a:r>
              <a:rPr lang="tr-TR" dirty="0" err="1"/>
              <a:t>have</a:t>
            </a:r>
            <a:r>
              <a:rPr lang="tr-TR" dirty="0"/>
              <a:t> general </a:t>
            </a:r>
            <a:r>
              <a:rPr lang="tr-TR" dirty="0" err="1"/>
              <a:t>and</a:t>
            </a:r>
            <a:r>
              <a:rPr lang="tr-TR" dirty="0"/>
              <a:t> </a:t>
            </a:r>
            <a:r>
              <a:rPr lang="tr-TR" dirty="0" err="1"/>
              <a:t>vocational-technical</a:t>
            </a:r>
            <a:r>
              <a:rPr lang="tr-TR" dirty="0"/>
              <a:t> </a:t>
            </a:r>
            <a:r>
              <a:rPr lang="tr-TR" dirty="0" err="1"/>
              <a:t>high</a:t>
            </a:r>
            <a:r>
              <a:rPr lang="tr-TR" dirty="0"/>
              <a:t> </a:t>
            </a:r>
            <a:r>
              <a:rPr lang="tr-TR" dirty="0" err="1"/>
              <a:t>schools</a:t>
            </a:r>
            <a:r>
              <a:rPr lang="tr-TR" dirty="0"/>
              <a:t> </a:t>
            </a:r>
            <a:r>
              <a:rPr lang="tr-TR" dirty="0" err="1"/>
              <a:t>that</a:t>
            </a:r>
            <a:r>
              <a:rPr lang="tr-TR" dirty="0"/>
              <a:t> </a:t>
            </a:r>
            <a:r>
              <a:rPr lang="tr-TR" dirty="0" err="1"/>
              <a:t>provide</a:t>
            </a:r>
            <a:r>
              <a:rPr lang="tr-TR" dirty="0"/>
              <a:t> </a:t>
            </a:r>
            <a:r>
              <a:rPr lang="tr-TR" dirty="0" err="1"/>
              <a:t>four</a:t>
            </a:r>
            <a:r>
              <a:rPr lang="tr-TR" dirty="0"/>
              <a:t> </a:t>
            </a:r>
            <a:r>
              <a:rPr lang="tr-TR" dirty="0" err="1"/>
              <a:t>years</a:t>
            </a:r>
            <a:r>
              <a:rPr lang="tr-TR" dirty="0"/>
              <a:t> </a:t>
            </a:r>
            <a:r>
              <a:rPr lang="tr-TR" dirty="0" err="1"/>
              <a:t>education</a:t>
            </a:r>
            <a:r>
              <a:rPr lang="tr-TR" dirty="0"/>
              <a:t>. </a:t>
            </a:r>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7656" y="1628800"/>
            <a:ext cx="3599688" cy="3135065"/>
          </a:xfrm>
        </p:spPr>
      </p:pic>
    </p:spTree>
    <p:extLst>
      <p:ext uri="{BB962C8B-B14F-4D97-AF65-F5344CB8AC3E}">
        <p14:creationId xmlns:p14="http://schemas.microsoft.com/office/powerpoint/2010/main" val="48537097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4473" y="260648"/>
            <a:ext cx="8229600" cy="1143000"/>
          </a:xfrm>
        </p:spPr>
        <p:txBody>
          <a:bodyPr>
            <a:normAutofit/>
          </a:bodyPr>
          <a:lstStyle/>
          <a:p>
            <a:pPr algn="ctr"/>
            <a:r>
              <a:rPr lang="tr-TR" sz="54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rPr>
              <a:t>OUR PROJECTS</a:t>
            </a:r>
            <a:endParaRPr lang="tr-TR" dirty="0"/>
          </a:p>
        </p:txBody>
      </p:sp>
      <p:pic>
        <p:nvPicPr>
          <p:cNvPr id="8"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5338" y="2967485"/>
            <a:ext cx="2693324" cy="17913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çerik Yer Tutucusu 4"/>
          <p:cNvPicPr>
            <a:picLocks noChangeAspect="1"/>
          </p:cNvPicPr>
          <p:nvPr/>
        </p:nvPicPr>
        <p:blipFill rotWithShape="1">
          <a:blip r:embed="rId3" cstate="print">
            <a:extLst>
              <a:ext uri="{28A0092B-C50C-407E-A947-70E740481C1C}">
                <a14:useLocalDpi xmlns:a14="http://schemas.microsoft.com/office/drawing/2010/main" val="0"/>
              </a:ext>
            </a:extLst>
          </a:blip>
          <a:srcRect t="23394"/>
          <a:stretch/>
        </p:blipFill>
        <p:spPr>
          <a:xfrm rot="21300528">
            <a:off x="2798789" y="1759653"/>
            <a:ext cx="2829617" cy="1625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İçerik Yer Tutucusu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243" y="2682099"/>
            <a:ext cx="1858160" cy="1393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çerik Yer Tutucusu 5"/>
          <p:cNvPicPr>
            <a:picLocks noChangeAspect="1"/>
          </p:cNvPicPr>
          <p:nvPr/>
        </p:nvPicPr>
        <p:blipFill rotWithShape="1">
          <a:blip r:embed="rId5" cstate="print">
            <a:extLst>
              <a:ext uri="{28A0092B-C50C-407E-A947-70E740481C1C}">
                <a14:useLocalDpi xmlns:a14="http://schemas.microsoft.com/office/drawing/2010/main" val="0"/>
              </a:ext>
            </a:extLst>
          </a:blip>
          <a:srcRect l="10948" r="11513"/>
          <a:stretch/>
        </p:blipFill>
        <p:spPr>
          <a:xfrm rot="815473">
            <a:off x="5709421" y="2007993"/>
            <a:ext cx="1859436" cy="23980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çerik Yer Tutucusu 5"/>
          <p:cNvPicPr>
            <a:picLocks noChangeAspect="1"/>
          </p:cNvPicPr>
          <p:nvPr/>
        </p:nvPicPr>
        <p:blipFill rotWithShape="1">
          <a:blip r:embed="rId6" cstate="print">
            <a:extLst>
              <a:ext uri="{28A0092B-C50C-407E-A947-70E740481C1C}">
                <a14:useLocalDpi xmlns:a14="http://schemas.microsoft.com/office/drawing/2010/main" val="0"/>
              </a:ext>
            </a:extLst>
          </a:blip>
          <a:srcRect t="11401"/>
          <a:stretch/>
        </p:blipFill>
        <p:spPr>
          <a:xfrm rot="1071038">
            <a:off x="5198097" y="4441750"/>
            <a:ext cx="2268760" cy="1507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çerik Yer Tutucusu 4"/>
          <p:cNvPicPr>
            <a:picLocks noChangeAspect="1"/>
          </p:cNvPicPr>
          <p:nvPr/>
        </p:nvPicPr>
        <p:blipFill rotWithShape="1">
          <a:blip r:embed="rId7" cstate="print">
            <a:extLst>
              <a:ext uri="{28A0092B-C50C-407E-A947-70E740481C1C}">
                <a14:useLocalDpi xmlns:a14="http://schemas.microsoft.com/office/drawing/2010/main" val="0"/>
              </a:ext>
            </a:extLst>
          </a:blip>
          <a:srcRect r="17889"/>
          <a:stretch/>
        </p:blipFill>
        <p:spPr>
          <a:xfrm>
            <a:off x="3293453" y="3529438"/>
            <a:ext cx="2255295" cy="16479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çerik Yer Tutucusu 4"/>
          <p:cNvPicPr>
            <a:picLocks noChangeAspect="1"/>
          </p:cNvPicPr>
          <p:nvPr/>
        </p:nvPicPr>
        <p:blipFill rotWithShape="1">
          <a:blip r:embed="rId8" cstate="print">
            <a:extLst>
              <a:ext uri="{28A0092B-C50C-407E-A947-70E740481C1C}">
                <a14:useLocalDpi xmlns:a14="http://schemas.microsoft.com/office/drawing/2010/main" val="0"/>
              </a:ext>
            </a:extLst>
          </a:blip>
          <a:srcRect l="7416" t="12140" r="22133"/>
          <a:stretch/>
        </p:blipFill>
        <p:spPr>
          <a:xfrm rot="1410556">
            <a:off x="3025417" y="4673920"/>
            <a:ext cx="2151203" cy="1509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7495416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476672"/>
            <a:ext cx="7851648" cy="50405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tr-TR" sz="3700" b="1"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ORPHAN BROTHER</a:t>
            </a:r>
            <a:endParaRPr kumimoji="0" lang="tr-TR" sz="37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371014" y="2709186"/>
            <a:ext cx="4038600" cy="2271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İçerik Yer Tutucusu 1"/>
          <p:cNvSpPr>
            <a:spLocks noGrp="1"/>
          </p:cNvSpPr>
          <p:nvPr>
            <p:ph sz="half" idx="2"/>
          </p:nvPr>
        </p:nvSpPr>
        <p:spPr>
          <a:xfrm>
            <a:off x="4860032" y="1844824"/>
            <a:ext cx="3563088" cy="3888432"/>
          </a:xfrm>
        </p:spPr>
        <p:txBody>
          <a:bodyPr>
            <a:normAutofit fontScale="85000" lnSpcReduction="10000"/>
          </a:bodyPr>
          <a:lstStyle/>
          <a:p>
            <a:pPr marL="0" indent="0" algn="just">
              <a:buNone/>
            </a:pPr>
            <a:r>
              <a:rPr lang="tr-TR" dirty="0"/>
              <a:t>       </a:t>
            </a:r>
            <a:r>
              <a:rPr lang="en-US" dirty="0"/>
              <a:t>With this project, which has been implemented in our district </a:t>
            </a:r>
            <a:r>
              <a:rPr lang="tr-TR" dirty="0"/>
              <a:t>since</a:t>
            </a:r>
            <a:r>
              <a:rPr lang="en-US" dirty="0"/>
              <a:t> 2014</a:t>
            </a:r>
            <a:r>
              <a:rPr lang="tr-TR" dirty="0"/>
              <a:t>, </a:t>
            </a:r>
            <a:r>
              <a:rPr lang="en-US" dirty="0"/>
              <a:t>the importance of </a:t>
            </a:r>
            <a:r>
              <a:rPr lang="tr-TR" dirty="0" err="1"/>
              <a:t>helping</a:t>
            </a:r>
            <a:r>
              <a:rPr lang="tr-TR" dirty="0"/>
              <a:t> </a:t>
            </a:r>
            <a:r>
              <a:rPr lang="tr-TR" dirty="0" err="1"/>
              <a:t>one</a:t>
            </a:r>
            <a:r>
              <a:rPr lang="tr-TR" dirty="0"/>
              <a:t> </a:t>
            </a:r>
            <a:r>
              <a:rPr lang="tr-TR" dirty="0" err="1"/>
              <a:t>another</a:t>
            </a:r>
            <a:r>
              <a:rPr lang="en-US" dirty="0"/>
              <a:t> and solidarity </a:t>
            </a:r>
            <a:r>
              <a:rPr lang="tr-TR" dirty="0"/>
              <a:t>has </a:t>
            </a:r>
            <a:r>
              <a:rPr lang="tr-TR" dirty="0" err="1"/>
              <a:t>been</a:t>
            </a:r>
            <a:r>
              <a:rPr lang="tr-TR" dirty="0"/>
              <a:t> </a:t>
            </a:r>
            <a:r>
              <a:rPr lang="tr-TR" dirty="0" err="1"/>
              <a:t>taught</a:t>
            </a:r>
            <a:r>
              <a:rPr lang="en-US" dirty="0"/>
              <a:t> to our children. </a:t>
            </a:r>
            <a:r>
              <a:rPr lang="tr-TR" dirty="0" err="1"/>
              <a:t>Students</a:t>
            </a:r>
            <a:r>
              <a:rPr lang="tr-TR" dirty="0"/>
              <a:t> </a:t>
            </a:r>
            <a:r>
              <a:rPr lang="tr-TR" dirty="0" err="1"/>
              <a:t>help</a:t>
            </a:r>
            <a:r>
              <a:rPr lang="tr-TR" dirty="0"/>
              <a:t> </a:t>
            </a:r>
            <a:r>
              <a:rPr lang="tr-TR" dirty="0" err="1"/>
              <a:t>orphan</a:t>
            </a:r>
            <a:r>
              <a:rPr lang="tr-TR" dirty="0"/>
              <a:t> </a:t>
            </a:r>
            <a:r>
              <a:rPr lang="tr-TR" dirty="0" err="1"/>
              <a:t>children</a:t>
            </a:r>
            <a:r>
              <a:rPr lang="tr-TR" dirty="0"/>
              <a:t> </a:t>
            </a:r>
            <a:r>
              <a:rPr lang="tr-TR" dirty="0" err="1"/>
              <a:t>from</a:t>
            </a:r>
            <a:r>
              <a:rPr lang="tr-TR" dirty="0"/>
              <a:t> </a:t>
            </a:r>
            <a:r>
              <a:rPr lang="tr-TR" dirty="0" err="1"/>
              <a:t>different</a:t>
            </a:r>
            <a:r>
              <a:rPr lang="tr-TR" dirty="0"/>
              <a:t> </a:t>
            </a:r>
            <a:r>
              <a:rPr lang="tr-TR" dirty="0" err="1"/>
              <a:t>countries</a:t>
            </a:r>
            <a:r>
              <a:rPr lang="tr-TR" dirty="0"/>
              <a:t>. </a:t>
            </a:r>
            <a:r>
              <a:rPr lang="en-US" dirty="0"/>
              <a:t>It continues in 201</a:t>
            </a:r>
            <a:r>
              <a:rPr lang="tr-TR" dirty="0"/>
              <a:t>9</a:t>
            </a:r>
            <a:r>
              <a:rPr lang="en-US" dirty="0"/>
              <a:t>-20</a:t>
            </a:r>
            <a:r>
              <a:rPr lang="tr-TR" dirty="0"/>
              <a:t>20</a:t>
            </a:r>
            <a:r>
              <a:rPr lang="en-US" dirty="0"/>
              <a:t> academic year.</a:t>
            </a:r>
            <a:endParaRPr lang="tr-TR" dirty="0"/>
          </a:p>
        </p:txBody>
      </p:sp>
    </p:spTree>
    <p:extLst>
      <p:ext uri="{BB962C8B-B14F-4D97-AF65-F5344CB8AC3E}">
        <p14:creationId xmlns:p14="http://schemas.microsoft.com/office/powerpoint/2010/main" val="413642628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2627" y="1628800"/>
            <a:ext cx="4038600" cy="2423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İçerik Yer Tutucusu 1"/>
          <p:cNvSpPr>
            <a:spLocks noGrp="1"/>
          </p:cNvSpPr>
          <p:nvPr>
            <p:ph sz="half" idx="2"/>
          </p:nvPr>
        </p:nvSpPr>
        <p:spPr>
          <a:xfrm>
            <a:off x="4932040" y="1916832"/>
            <a:ext cx="3750568" cy="3384376"/>
          </a:xfrm>
        </p:spPr>
        <p:txBody>
          <a:bodyPr>
            <a:normAutofit fontScale="70000" lnSpcReduction="20000"/>
          </a:bodyPr>
          <a:lstStyle/>
          <a:p>
            <a:pPr marL="0" indent="0" algn="just">
              <a:buNone/>
            </a:pPr>
            <a:r>
              <a:rPr lang="tr-TR" dirty="0"/>
              <a:t>    </a:t>
            </a:r>
            <a:r>
              <a:rPr lang="en-US" dirty="0"/>
              <a:t>In order to protect our students from harmful habits by directing them to sports and to ensure their physical and mental development, a protocol was signed between Istanbul Metropolitan Municipality Sports Club, National Education Directorate, Police Department and </a:t>
            </a:r>
            <a:r>
              <a:rPr lang="en-US" dirty="0" err="1"/>
              <a:t>Sultangazi</a:t>
            </a:r>
            <a:r>
              <a:rPr lang="en-US" dirty="0"/>
              <a:t> Municipality with a target population of 100.000 students.</a:t>
            </a:r>
            <a:endParaRPr lang="tr-TR" dirty="0"/>
          </a:p>
        </p:txBody>
      </p:sp>
      <p:sp>
        <p:nvSpPr>
          <p:cNvPr id="4" name="1 Başlık"/>
          <p:cNvSpPr txBox="1">
            <a:spLocks/>
          </p:cNvSpPr>
          <p:nvPr/>
        </p:nvSpPr>
        <p:spPr>
          <a:xfrm>
            <a:off x="571472" y="671506"/>
            <a:ext cx="7851648" cy="74127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tr-TR" sz="4000" b="1"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LET OUR FUTURE GROW UP WITH SPORT</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77" y="4149081"/>
            <a:ext cx="3675900" cy="20676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4596469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671506"/>
            <a:ext cx="7851648" cy="61435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700" b="1"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MY TEACHER GUEST</a:t>
            </a:r>
            <a:endParaRPr kumimoji="0" lang="tr-TR" sz="37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3" name="İçerik Yer Tutucusu 2"/>
          <p:cNvSpPr>
            <a:spLocks noGrp="1"/>
          </p:cNvSpPr>
          <p:nvPr>
            <p:ph sz="half" idx="1"/>
          </p:nvPr>
        </p:nvSpPr>
        <p:spPr>
          <a:xfrm>
            <a:off x="467544" y="1285860"/>
            <a:ext cx="3555816" cy="3799324"/>
          </a:xfrm>
        </p:spPr>
        <p:txBody>
          <a:bodyPr>
            <a:noAutofit/>
          </a:bodyPr>
          <a:lstStyle/>
          <a:p>
            <a:pPr marL="0" indent="0" algn="just">
              <a:buNone/>
            </a:pPr>
            <a:r>
              <a:rPr lang="tr-TR" sz="2000" b="1" dirty="0"/>
              <a:t>          </a:t>
            </a:r>
            <a:r>
              <a:rPr lang="en-US" sz="2000" dirty="0"/>
              <a:t>The main aim of the project is to strengthen the cooperation with the families of the students at the primary and secondary level through </a:t>
            </a:r>
            <a:r>
              <a:rPr lang="tr-TR" sz="2000" dirty="0" err="1"/>
              <a:t>family</a:t>
            </a:r>
            <a:r>
              <a:rPr lang="en-US" sz="2000" dirty="0"/>
              <a:t> visits, to provide educational cooperation between the school and the family, to increase the academic achievement of the students as well as to educate them as individuals who are respectful to the values of society</a:t>
            </a:r>
            <a:r>
              <a:rPr lang="tr-TR" sz="2000" dirty="0"/>
              <a:t> </a:t>
            </a:r>
            <a:r>
              <a:rPr lang="tr-TR" sz="2000" dirty="0" err="1"/>
              <a:t>and</a:t>
            </a:r>
            <a:r>
              <a:rPr lang="tr-TR" sz="2000" dirty="0"/>
              <a:t> </a:t>
            </a:r>
            <a:r>
              <a:rPr lang="en-US" sz="2000" dirty="0"/>
              <a:t>who have a sense of responsibility and </a:t>
            </a:r>
            <a:r>
              <a:rPr lang="tr-TR" sz="2000" dirty="0" err="1"/>
              <a:t>morality</a:t>
            </a:r>
            <a:r>
              <a:rPr lang="tr-TR" sz="2000" dirty="0"/>
              <a:t>.</a:t>
            </a:r>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1215070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1"/>
          </p:nvPr>
        </p:nvSpPr>
        <p:spPr>
          <a:xfrm>
            <a:off x="457200" y="1500175"/>
            <a:ext cx="4038600" cy="4854751"/>
          </a:xfrm>
        </p:spPr>
        <p:txBody>
          <a:bodyPr>
            <a:normAutofit fontScale="77500" lnSpcReduction="20000"/>
          </a:bodyPr>
          <a:lstStyle/>
          <a:p>
            <a:pPr marL="0" indent="0">
              <a:buNone/>
            </a:pPr>
            <a:r>
              <a:rPr lang="tr-TR" dirty="0"/>
              <a:t>    </a:t>
            </a:r>
            <a:r>
              <a:rPr lang="en-US" dirty="0"/>
              <a:t>Thanks to our project mosques met with children, classrooms met with imams and </a:t>
            </a:r>
            <a:r>
              <a:rPr lang="en-US" dirty="0" err="1"/>
              <a:t>lect</a:t>
            </a:r>
            <a:r>
              <a:rPr lang="tr-TR" dirty="0" err="1"/>
              <a:t>erns</a:t>
            </a:r>
            <a:r>
              <a:rPr lang="en-US" dirty="0"/>
              <a:t> met with teachers. Summer Quran courses were opened in schools and summer activities were organized for our students in our schools. Our mosque imams visited the schools in their neighborhood</a:t>
            </a:r>
            <a:r>
              <a:rPr lang="tr-TR" dirty="0"/>
              <a:t>, </a:t>
            </a:r>
            <a:r>
              <a:rPr lang="en-US" dirty="0"/>
              <a:t>introduced themselves to</a:t>
            </a:r>
            <a:r>
              <a:rPr lang="tr-TR" dirty="0"/>
              <a:t> </a:t>
            </a:r>
            <a:r>
              <a:rPr lang="tr-TR" dirty="0" err="1"/>
              <a:t>students</a:t>
            </a:r>
            <a:r>
              <a:rPr lang="tr-TR" dirty="0"/>
              <a:t> </a:t>
            </a:r>
            <a:r>
              <a:rPr lang="tr-TR" dirty="0" err="1"/>
              <a:t>and</a:t>
            </a:r>
            <a:r>
              <a:rPr lang="tr-TR" dirty="0"/>
              <a:t> </a:t>
            </a:r>
            <a:r>
              <a:rPr lang="tr-TR" dirty="0" err="1"/>
              <a:t>invited</a:t>
            </a:r>
            <a:r>
              <a:rPr lang="tr-TR" dirty="0"/>
              <a:t> </a:t>
            </a:r>
            <a:r>
              <a:rPr lang="tr-TR" dirty="0" err="1"/>
              <a:t>them</a:t>
            </a:r>
            <a:r>
              <a:rPr lang="tr-TR" dirty="0"/>
              <a:t> </a:t>
            </a:r>
            <a:r>
              <a:rPr lang="tr-TR" dirty="0" err="1"/>
              <a:t>to</a:t>
            </a:r>
            <a:r>
              <a:rPr lang="tr-TR" dirty="0"/>
              <a:t> </a:t>
            </a:r>
            <a:r>
              <a:rPr lang="en-US" dirty="0"/>
              <a:t>the mosque. Book reading rings were created in our mosques and our students started to read regularly in mosques</a:t>
            </a:r>
            <a:r>
              <a:rPr lang="tr-TR" dirty="0"/>
              <a:t>.</a:t>
            </a:r>
          </a:p>
        </p:txBody>
      </p:sp>
      <p:pic>
        <p:nvPicPr>
          <p:cNvPr id="3" name="İçerik Yer Tutucus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21188"/>
            <a:ext cx="4038600" cy="26839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1 Başlık"/>
          <p:cNvSpPr txBox="1">
            <a:spLocks/>
          </p:cNvSpPr>
          <p:nvPr/>
        </p:nvSpPr>
        <p:spPr>
          <a:xfrm>
            <a:off x="571472" y="671506"/>
            <a:ext cx="7851648" cy="61435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SCHOOL MOSQUE ENCOUNTERS</a:t>
            </a:r>
            <a:endParaRPr kumimoji="0" lang="tr-TR"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476672"/>
            <a:ext cx="8104984" cy="64807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SULTANGAZI READS 7 BEAUTIFUL MEN</a:t>
            </a:r>
            <a:endParaRPr kumimoji="0" lang="tr-TR" sz="37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3" name="İçerik Yer Tutucusu 2"/>
          <p:cNvSpPr>
            <a:spLocks noGrp="1"/>
          </p:cNvSpPr>
          <p:nvPr>
            <p:ph sz="half" idx="1"/>
          </p:nvPr>
        </p:nvSpPr>
        <p:spPr>
          <a:xfrm>
            <a:off x="539552" y="1556792"/>
            <a:ext cx="4038600" cy="4434840"/>
          </a:xfrm>
        </p:spPr>
        <p:txBody>
          <a:bodyPr>
            <a:normAutofit fontScale="92500" lnSpcReduction="10000"/>
          </a:bodyPr>
          <a:lstStyle/>
          <a:p>
            <a:r>
              <a:rPr lang="en-US" dirty="0"/>
              <a:t>Our project has been i</a:t>
            </a:r>
            <a:r>
              <a:rPr lang="tr-TR" dirty="0" err="1"/>
              <a:t>mplemented</a:t>
            </a:r>
            <a:r>
              <a:rPr lang="en-US" dirty="0"/>
              <a:t> since 2015 with the aim of introducing </a:t>
            </a:r>
            <a:r>
              <a:rPr lang="tr-TR" dirty="0" err="1"/>
              <a:t>important</a:t>
            </a:r>
            <a:r>
              <a:rPr lang="en-US" dirty="0"/>
              <a:t> civilization engineer</a:t>
            </a:r>
            <a:r>
              <a:rPr lang="tr-TR" dirty="0"/>
              <a:t> </a:t>
            </a:r>
            <a:r>
              <a:rPr lang="tr-TR" dirty="0" err="1"/>
              <a:t>writers</a:t>
            </a:r>
            <a:r>
              <a:rPr lang="en-US" dirty="0"/>
              <a:t> to new generations and educating </a:t>
            </a:r>
            <a:r>
              <a:rPr lang="tr-TR" dirty="0" err="1"/>
              <a:t>new</a:t>
            </a:r>
            <a:r>
              <a:rPr lang="en-US" dirty="0"/>
              <a:t> generations willing to walk on </a:t>
            </a:r>
            <a:r>
              <a:rPr lang="en-US" dirty="0" err="1"/>
              <a:t>th</a:t>
            </a:r>
            <a:r>
              <a:rPr lang="tr-TR" dirty="0" err="1"/>
              <a:t>eir</a:t>
            </a:r>
            <a:r>
              <a:rPr lang="en-US" dirty="0"/>
              <a:t> path. With this project, 4 author meetings were </a:t>
            </a:r>
            <a:r>
              <a:rPr lang="tr-TR" dirty="0" err="1"/>
              <a:t>held</a:t>
            </a:r>
            <a:r>
              <a:rPr lang="en-US" dirty="0"/>
              <a:t>.</a:t>
            </a:r>
            <a:endParaRPr lang="tr-TR" dirty="0"/>
          </a:p>
        </p:txBody>
      </p:sp>
      <p:pic>
        <p:nvPicPr>
          <p:cNvPr id="6" name="İçerik Yer Tutucusu 5"/>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4648200" y="1843881"/>
            <a:ext cx="4038600" cy="403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2880804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476672"/>
            <a:ext cx="7851648" cy="57606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700" b="1"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I’M READING BOOK WITH MY FAMILY</a:t>
            </a:r>
            <a:endParaRPr kumimoji="0" lang="tr-TR" sz="37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3" name="İçerik Yer Tutucusu 2"/>
          <p:cNvSpPr>
            <a:spLocks noGrp="1"/>
          </p:cNvSpPr>
          <p:nvPr>
            <p:ph sz="half" idx="1"/>
          </p:nvPr>
        </p:nvSpPr>
        <p:spPr/>
        <p:txBody>
          <a:bodyPr>
            <a:normAutofit/>
          </a:bodyPr>
          <a:lstStyle/>
          <a:p>
            <a:pPr marL="0" indent="0">
              <a:buNone/>
            </a:pPr>
            <a:r>
              <a:rPr lang="tr-TR" dirty="0"/>
              <a:t>   </a:t>
            </a:r>
            <a:r>
              <a:rPr lang="en-US" dirty="0"/>
              <a:t>Within the scope of the project, families gather once a week</a:t>
            </a:r>
            <a:r>
              <a:rPr lang="tr-TR" dirty="0"/>
              <a:t> at  </a:t>
            </a:r>
            <a:r>
              <a:rPr lang="tr-TR" dirty="0" err="1"/>
              <a:t>previously</a:t>
            </a:r>
            <a:r>
              <a:rPr lang="tr-TR" dirty="0"/>
              <a:t> </a:t>
            </a:r>
            <a:r>
              <a:rPr lang="tr-TR" dirty="0" err="1"/>
              <a:t>determined</a:t>
            </a:r>
            <a:r>
              <a:rPr lang="tr-TR" dirty="0"/>
              <a:t> </a:t>
            </a:r>
            <a:r>
              <a:rPr lang="tr-TR" dirty="0" err="1"/>
              <a:t>hour</a:t>
            </a:r>
            <a:r>
              <a:rPr lang="en-US" dirty="0"/>
              <a:t> and read</a:t>
            </a:r>
            <a:r>
              <a:rPr lang="tr-TR" dirty="0"/>
              <a:t> </a:t>
            </a:r>
            <a:r>
              <a:rPr lang="en-US" dirty="0"/>
              <a:t>a chapter from the book titled  </a:t>
            </a:r>
            <a:r>
              <a:rPr lang="tr-TR" dirty="0"/>
              <a:t>‘</a:t>
            </a:r>
            <a:r>
              <a:rPr lang="en-US" dirty="0"/>
              <a:t>Ethics in 52 Lessons with My Family</a:t>
            </a:r>
            <a:r>
              <a:rPr lang="tr-TR" dirty="0"/>
              <a:t>’</a:t>
            </a:r>
            <a:r>
              <a:rPr lang="en-US" dirty="0"/>
              <a:t> and </a:t>
            </a:r>
            <a:r>
              <a:rPr lang="tr-TR" dirty="0"/>
              <a:t>talk </a:t>
            </a:r>
            <a:r>
              <a:rPr lang="tr-TR" dirty="0" err="1"/>
              <a:t>about</a:t>
            </a:r>
            <a:r>
              <a:rPr lang="tr-TR" dirty="0"/>
              <a:t> </a:t>
            </a:r>
            <a:r>
              <a:rPr lang="tr-TR" dirty="0" err="1"/>
              <a:t>that</a:t>
            </a:r>
            <a:r>
              <a:rPr lang="tr-TR" dirty="0"/>
              <a:t> </a:t>
            </a:r>
            <a:r>
              <a:rPr lang="tr-TR" dirty="0" err="1"/>
              <a:t>chapter</a:t>
            </a:r>
            <a:r>
              <a:rPr lang="en-US" dirty="0"/>
              <a:t>.</a:t>
            </a:r>
            <a:r>
              <a:rPr lang="tr-TR" dirty="0"/>
              <a:t> </a:t>
            </a:r>
            <a:r>
              <a:rPr lang="en-US" dirty="0"/>
              <a:t>The teachers in charge </a:t>
            </a:r>
            <a:r>
              <a:rPr lang="en-US"/>
              <a:t>follow the</a:t>
            </a:r>
            <a:r>
              <a:rPr lang="tr-TR"/>
              <a:t> </a:t>
            </a:r>
            <a:r>
              <a:rPr lang="tr-TR" dirty="0" err="1"/>
              <a:t>project</a:t>
            </a:r>
            <a:r>
              <a:rPr lang="en-US" dirty="0"/>
              <a:t>.</a:t>
            </a:r>
            <a:endParaRPr lang="tr-TR" dirty="0"/>
          </a:p>
        </p:txBody>
      </p:sp>
      <p:pic>
        <p:nvPicPr>
          <p:cNvPr id="6" name="İçerik Yer Tutucusu 5"/>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4648200" y="2348706"/>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32933" t="43493" r="12430" b="13713"/>
          <a:stretch/>
        </p:blipFill>
        <p:spPr>
          <a:xfrm>
            <a:off x="4690845" y="4725145"/>
            <a:ext cx="3732276" cy="16656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4563635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8800" dirty="0">
                <a:latin typeface="Aharoni" pitchFamily="2" charset="-79"/>
                <a:cs typeface="Aharoni" pitchFamily="2" charset="-79"/>
              </a:rPr>
              <a:t>SULTANGAZI</a:t>
            </a:r>
            <a:r>
              <a:rPr lang="tr-TR" sz="9600" dirty="0"/>
              <a:t>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983" y="1600200"/>
            <a:ext cx="7244034" cy="4525963"/>
          </a:xfrm>
        </p:spPr>
      </p:pic>
    </p:spTree>
    <p:extLst>
      <p:ext uri="{BB962C8B-B14F-4D97-AF65-F5344CB8AC3E}">
        <p14:creationId xmlns:p14="http://schemas.microsoft.com/office/powerpoint/2010/main" val="97712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404664"/>
            <a:ext cx="7851648" cy="64807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PARENT TRAINING PROGRAMS</a:t>
            </a:r>
            <a:endParaRPr kumimoji="0" lang="tr-TR" sz="37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700808"/>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İçerik Yer Tutucusu 1"/>
          <p:cNvSpPr>
            <a:spLocks noGrp="1"/>
          </p:cNvSpPr>
          <p:nvPr>
            <p:ph sz="half" idx="2"/>
          </p:nvPr>
        </p:nvSpPr>
        <p:spPr/>
        <p:txBody>
          <a:bodyPr>
            <a:normAutofit/>
          </a:bodyPr>
          <a:lstStyle/>
          <a:p>
            <a:pPr marL="0" indent="0" algn="just">
              <a:buNone/>
            </a:pPr>
            <a:r>
              <a:rPr lang="tr-TR" dirty="0"/>
              <a:t>   </a:t>
            </a:r>
            <a:r>
              <a:rPr lang="tr-TR" dirty="0" err="1"/>
              <a:t>With</a:t>
            </a:r>
            <a:r>
              <a:rPr lang="tr-TR" dirty="0"/>
              <a:t> </a:t>
            </a:r>
            <a:r>
              <a:rPr lang="tr-TR" dirty="0" err="1"/>
              <a:t>the</a:t>
            </a:r>
            <a:r>
              <a:rPr lang="tr-TR" dirty="0"/>
              <a:t> </a:t>
            </a:r>
            <a:r>
              <a:rPr lang="tr-TR" dirty="0" err="1"/>
              <a:t>principle</a:t>
            </a:r>
            <a:r>
              <a:rPr lang="tr-TR" dirty="0"/>
              <a:t> ‘t</a:t>
            </a:r>
            <a:r>
              <a:rPr lang="en-US" dirty="0"/>
              <a:t>raining starts in the family firs</a:t>
            </a:r>
            <a:r>
              <a:rPr lang="tr-TR" dirty="0"/>
              <a:t>t’, </a:t>
            </a:r>
            <a:r>
              <a:rPr lang="tr-TR" dirty="0" err="1"/>
              <a:t>we</a:t>
            </a:r>
            <a:r>
              <a:rPr lang="en-US" dirty="0"/>
              <a:t> set out</a:t>
            </a:r>
            <a:r>
              <a:rPr lang="tr-TR" dirty="0"/>
              <a:t> </a:t>
            </a:r>
            <a:r>
              <a:rPr lang="en-US" dirty="0"/>
              <a:t>parent</a:t>
            </a:r>
            <a:r>
              <a:rPr lang="tr-TR" dirty="0"/>
              <a:t> </a:t>
            </a:r>
            <a:r>
              <a:rPr lang="en-US" dirty="0"/>
              <a:t>training programs with expert trainers</a:t>
            </a:r>
            <a:r>
              <a:rPr lang="tr-TR" dirty="0"/>
              <a:t> </a:t>
            </a:r>
            <a:r>
              <a:rPr lang="en-US" dirty="0"/>
              <a:t>and psychologists</a:t>
            </a:r>
            <a:r>
              <a:rPr lang="tr-TR" dirty="0"/>
              <a:t>. </a:t>
            </a:r>
            <a:r>
              <a:rPr lang="en-US" dirty="0"/>
              <a:t>With this project, parents read books and play an active role in the learning process of the students.</a:t>
            </a:r>
            <a:endParaRPr lang="tr-TR" dirty="0"/>
          </a:p>
        </p:txBody>
      </p:sp>
    </p:spTree>
    <p:extLst>
      <p:ext uri="{BB962C8B-B14F-4D97-AF65-F5344CB8AC3E}">
        <p14:creationId xmlns:p14="http://schemas.microsoft.com/office/powerpoint/2010/main" val="20080707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39552" y="332656"/>
            <a:ext cx="8229600" cy="1143000"/>
          </a:xfrm>
        </p:spPr>
        <p:txBody>
          <a:bodyPr>
            <a:normAutofit/>
          </a:bodyPr>
          <a:lstStyle/>
          <a:p>
            <a:pPr algn="ctr"/>
            <a:r>
              <a:rPr lang="en-US" sz="2800" b="1" dirty="0"/>
              <a:t>(ERASMUS +) PROJECTS CONDUCTED BY SCHOOLS IN SULTANGAZI</a:t>
            </a:r>
            <a:endParaRPr lang="tr-TR" sz="2800" b="1"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659196051"/>
              </p:ext>
            </p:extLst>
          </p:nvPr>
        </p:nvGraphicFramePr>
        <p:xfrm>
          <a:off x="1187623" y="1412776"/>
          <a:ext cx="6768753" cy="5294898"/>
        </p:xfrm>
        <a:graphic>
          <a:graphicData uri="http://schemas.openxmlformats.org/drawingml/2006/table">
            <a:tbl>
              <a:tblPr firstRow="1" firstCol="1" bandRow="1"/>
              <a:tblGrid>
                <a:gridCol w="439130">
                  <a:extLst>
                    <a:ext uri="{9D8B030D-6E8A-4147-A177-3AD203B41FA5}">
                      <a16:colId xmlns:a16="http://schemas.microsoft.com/office/drawing/2014/main" val="20000"/>
                    </a:ext>
                  </a:extLst>
                </a:gridCol>
                <a:gridCol w="2184090">
                  <a:extLst>
                    <a:ext uri="{9D8B030D-6E8A-4147-A177-3AD203B41FA5}">
                      <a16:colId xmlns:a16="http://schemas.microsoft.com/office/drawing/2014/main" val="20001"/>
                    </a:ext>
                  </a:extLst>
                </a:gridCol>
                <a:gridCol w="3489920">
                  <a:extLst>
                    <a:ext uri="{9D8B030D-6E8A-4147-A177-3AD203B41FA5}">
                      <a16:colId xmlns:a16="http://schemas.microsoft.com/office/drawing/2014/main" val="20002"/>
                    </a:ext>
                  </a:extLst>
                </a:gridCol>
                <a:gridCol w="655613">
                  <a:extLst>
                    <a:ext uri="{9D8B030D-6E8A-4147-A177-3AD203B41FA5}">
                      <a16:colId xmlns:a16="http://schemas.microsoft.com/office/drawing/2014/main" val="20003"/>
                    </a:ext>
                  </a:extLst>
                </a:gridCol>
              </a:tblGrid>
              <a:tr h="333997">
                <a:tc>
                  <a:txBody>
                    <a:bodyPr/>
                    <a:lstStyle/>
                    <a:p>
                      <a:pPr>
                        <a:lnSpc>
                          <a:spcPct val="110000"/>
                        </a:lnSpc>
                        <a:spcBef>
                          <a:spcPts val="1200"/>
                        </a:spcBef>
                        <a:spcAft>
                          <a:spcPts val="900"/>
                        </a:spcAft>
                      </a:pPr>
                      <a:r>
                        <a:rPr lang="tr-TR" sz="900" b="1" dirty="0">
                          <a:effectLst/>
                          <a:latin typeface="Trebuchet MS"/>
                          <a:ea typeface="Times New Roman"/>
                          <a:cs typeface="Times New Roman"/>
                        </a:rPr>
                        <a:t> </a:t>
                      </a:r>
                      <a:endParaRPr lang="tr-TR" sz="9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A8A"/>
                    </a:solidFill>
                  </a:tcPr>
                </a:tc>
                <a:tc>
                  <a:txBody>
                    <a:bodyPr/>
                    <a:lstStyle/>
                    <a:p>
                      <a:pPr>
                        <a:lnSpc>
                          <a:spcPct val="110000"/>
                        </a:lnSpc>
                        <a:spcBef>
                          <a:spcPts val="1200"/>
                        </a:spcBef>
                        <a:spcAft>
                          <a:spcPts val="900"/>
                        </a:spcAft>
                      </a:pPr>
                      <a:r>
                        <a:rPr lang="tr-TR" sz="1200" b="1" dirty="0">
                          <a:effectLst/>
                          <a:latin typeface="Trebuchet MS"/>
                          <a:ea typeface="Times New Roman"/>
                          <a:cs typeface="Times New Roman"/>
                        </a:rPr>
                        <a:t>NAME OF SCHOOL</a:t>
                      </a:r>
                      <a:endParaRPr lang="tr-TR" sz="12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A8A"/>
                    </a:solidFill>
                  </a:tcPr>
                </a:tc>
                <a:tc>
                  <a:txBody>
                    <a:bodyPr/>
                    <a:lstStyle/>
                    <a:p>
                      <a:pPr algn="ctr">
                        <a:lnSpc>
                          <a:spcPct val="110000"/>
                        </a:lnSpc>
                        <a:spcBef>
                          <a:spcPts val="1200"/>
                        </a:spcBef>
                        <a:spcAft>
                          <a:spcPts val="900"/>
                        </a:spcAft>
                      </a:pPr>
                      <a:r>
                        <a:rPr lang="tr-TR" sz="1200" b="1" dirty="0">
                          <a:effectLst/>
                          <a:latin typeface="Trebuchet MS"/>
                          <a:ea typeface="Times New Roman"/>
                          <a:cs typeface="Times New Roman"/>
                        </a:rPr>
                        <a:t>NAME OF THE PROJECT</a:t>
                      </a:r>
                      <a:endParaRPr lang="tr-TR" sz="12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A8A"/>
                    </a:solidFill>
                  </a:tcPr>
                </a:tc>
                <a:tc>
                  <a:txBody>
                    <a:bodyPr/>
                    <a:lstStyle/>
                    <a:p>
                      <a:pPr>
                        <a:lnSpc>
                          <a:spcPct val="110000"/>
                        </a:lnSpc>
                        <a:spcBef>
                          <a:spcPts val="1200"/>
                        </a:spcBef>
                        <a:spcAft>
                          <a:spcPts val="900"/>
                        </a:spcAft>
                      </a:pPr>
                      <a:r>
                        <a:rPr lang="tr-TR" sz="1200" b="1">
                          <a:effectLst/>
                          <a:latin typeface="Trebuchet MS"/>
                          <a:ea typeface="Times New Roman"/>
                          <a:cs typeface="Times New Roman"/>
                        </a:rPr>
                        <a:t> </a:t>
                      </a:r>
                      <a:endParaRPr lang="tr-TR" sz="100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A8A"/>
                    </a:solidFill>
                  </a:tcPr>
                </a:tc>
                <a:extLst>
                  <a:ext uri="{0D108BD9-81ED-4DB2-BD59-A6C34878D82A}">
                    <a16:rowId xmlns:a16="http://schemas.microsoft.com/office/drawing/2014/main" val="10000"/>
                  </a:ext>
                </a:extLst>
              </a:tr>
              <a:tr h="327741">
                <a:tc>
                  <a:txBody>
                    <a:bodyPr/>
                    <a:lstStyle/>
                    <a:p>
                      <a:pPr algn="ctr">
                        <a:lnSpc>
                          <a:spcPct val="110000"/>
                        </a:lnSpc>
                        <a:spcBef>
                          <a:spcPts val="1200"/>
                        </a:spcBef>
                        <a:spcAft>
                          <a:spcPts val="900"/>
                        </a:spcAft>
                      </a:pPr>
                      <a:r>
                        <a:rPr lang="tr-TR" sz="900">
                          <a:effectLst/>
                          <a:latin typeface="Trebuchet MS"/>
                          <a:ea typeface="Times New Roman"/>
                          <a:cs typeface="Times New Roman"/>
                        </a:rPr>
                        <a:t>1</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1200"/>
                        </a:spcBef>
                        <a:spcAft>
                          <a:spcPts val="900"/>
                        </a:spcAft>
                      </a:pPr>
                      <a:r>
                        <a:rPr lang="tr-TR" sz="1200">
                          <a:effectLst/>
                          <a:latin typeface="Trebuchet MS"/>
                          <a:ea typeface="Times New Roman"/>
                          <a:cs typeface="Times New Roman"/>
                        </a:rPr>
                        <a:t>CEBECI SULTANCIFTLIGI </a:t>
                      </a:r>
                      <a:r>
                        <a:rPr lang="tr-TR" sz="1200" dirty="0">
                          <a:effectLst/>
                          <a:latin typeface="Trebuchet MS"/>
                          <a:ea typeface="Times New Roman"/>
                          <a:cs typeface="Times New Roman"/>
                        </a:rPr>
                        <a:t>PRIMARY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0000"/>
                        </a:lnSpc>
                        <a:spcBef>
                          <a:spcPts val="1200"/>
                        </a:spcBef>
                        <a:spcAft>
                          <a:spcPts val="900"/>
                        </a:spcAft>
                        <a:buFont typeface="Symbol"/>
                        <a:buChar char=""/>
                      </a:pPr>
                      <a:r>
                        <a:rPr lang="tr-TR" sz="1100" dirty="0">
                          <a:effectLst/>
                          <a:latin typeface="Trebuchet MS"/>
                          <a:ea typeface="Times New Roman"/>
                          <a:cs typeface="Times New Roman"/>
                        </a:rPr>
                        <a:t>DEVELOPING LITERACY AND LANGUAGE SKILLS OF STUDENTS</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1</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610">
                <a:tc>
                  <a:txBody>
                    <a:bodyPr/>
                    <a:lstStyle/>
                    <a:p>
                      <a:pPr algn="ctr">
                        <a:lnSpc>
                          <a:spcPct val="110000"/>
                        </a:lnSpc>
                        <a:spcBef>
                          <a:spcPts val="1200"/>
                        </a:spcBef>
                        <a:spcAft>
                          <a:spcPts val="900"/>
                        </a:spcAft>
                      </a:pPr>
                      <a:r>
                        <a:rPr lang="tr-TR" sz="900">
                          <a:effectLst/>
                          <a:latin typeface="Trebuchet MS"/>
                          <a:ea typeface="Times New Roman"/>
                          <a:cs typeface="Times New Roman"/>
                        </a:rPr>
                        <a:t>2</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nSpc>
                          <a:spcPct val="110000"/>
                        </a:lnSpc>
                        <a:spcBef>
                          <a:spcPts val="1200"/>
                        </a:spcBef>
                        <a:spcAft>
                          <a:spcPts val="900"/>
                        </a:spcAft>
                      </a:pPr>
                      <a:r>
                        <a:rPr lang="tr-TR" sz="1200" dirty="0">
                          <a:effectLst/>
                          <a:latin typeface="Trebuchet MS"/>
                          <a:ea typeface="Times New Roman"/>
                          <a:cs typeface="Times New Roman"/>
                        </a:rPr>
                        <a:t>HUSEYIN ERSU PRIMARY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marL="342900" lvl="0" indent="-342900">
                        <a:lnSpc>
                          <a:spcPct val="110000"/>
                        </a:lnSpc>
                        <a:spcBef>
                          <a:spcPts val="1200"/>
                        </a:spcBef>
                        <a:spcAft>
                          <a:spcPts val="900"/>
                        </a:spcAft>
                        <a:buFont typeface="Symbol"/>
                        <a:buChar char=""/>
                      </a:pPr>
                      <a:r>
                        <a:rPr lang="tr-TR" sz="1100" dirty="0">
                          <a:effectLst/>
                          <a:latin typeface="Trebuchet MS"/>
                          <a:ea typeface="Times New Roman"/>
                          <a:cs typeface="Times New Roman"/>
                        </a:rPr>
                        <a:t>INCLUSIVE STRATEGIES</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1</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extLst>
                  <a:ext uri="{0D108BD9-81ED-4DB2-BD59-A6C34878D82A}">
                    <a16:rowId xmlns:a16="http://schemas.microsoft.com/office/drawing/2014/main" val="10002"/>
                  </a:ext>
                </a:extLst>
              </a:tr>
              <a:tr h="1807540">
                <a:tc>
                  <a:txBody>
                    <a:bodyPr/>
                    <a:lstStyle/>
                    <a:p>
                      <a:pPr algn="ctr">
                        <a:lnSpc>
                          <a:spcPct val="110000"/>
                        </a:lnSpc>
                        <a:spcBef>
                          <a:spcPts val="1200"/>
                        </a:spcBef>
                        <a:spcAft>
                          <a:spcPts val="900"/>
                        </a:spcAft>
                      </a:pPr>
                      <a:r>
                        <a:rPr lang="tr-TR" sz="900">
                          <a:effectLst/>
                          <a:latin typeface="Trebuchet MS"/>
                          <a:ea typeface="Times New Roman"/>
                          <a:cs typeface="Times New Roman"/>
                        </a:rPr>
                        <a:t>3</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1200"/>
                        </a:spcBef>
                        <a:spcAft>
                          <a:spcPts val="900"/>
                        </a:spcAft>
                      </a:pPr>
                      <a:r>
                        <a:rPr lang="tr-TR" sz="1200" dirty="0">
                          <a:effectLst/>
                          <a:latin typeface="Trebuchet MS"/>
                          <a:ea typeface="Times New Roman"/>
                          <a:cs typeface="Times New Roman"/>
                        </a:rPr>
                        <a:t>SULTANGAZI ATATURK VOCATIONAL AND TECHNICAL HIGH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0000"/>
                        </a:lnSpc>
                        <a:spcBef>
                          <a:spcPts val="1200"/>
                        </a:spcBef>
                        <a:spcAft>
                          <a:spcPts val="0"/>
                        </a:spcAft>
                        <a:buFont typeface="Symbol"/>
                        <a:buChar char=""/>
                      </a:pPr>
                      <a:r>
                        <a:rPr lang="tr-TR" sz="1100" dirty="0">
                          <a:effectLst/>
                          <a:latin typeface="Trebuchet MS"/>
                          <a:ea typeface="Times New Roman"/>
                          <a:cs typeface="Times New Roman"/>
                        </a:rPr>
                        <a:t>MOBILE  APPS INTO EDUCATION</a:t>
                      </a:r>
                    </a:p>
                    <a:p>
                      <a:pPr marL="342900" lvl="0" indent="-342900">
                        <a:lnSpc>
                          <a:spcPct val="110000"/>
                        </a:lnSpc>
                        <a:spcBef>
                          <a:spcPts val="1200"/>
                        </a:spcBef>
                        <a:spcAft>
                          <a:spcPts val="0"/>
                        </a:spcAft>
                        <a:buFont typeface="Symbol"/>
                        <a:buChar char=""/>
                      </a:pPr>
                      <a:r>
                        <a:rPr lang="tr-TR" sz="1100" dirty="0">
                          <a:effectLst/>
                          <a:latin typeface="Trebuchet MS"/>
                          <a:ea typeface="Times New Roman"/>
                          <a:cs typeface="Times New Roman"/>
                        </a:rPr>
                        <a:t>INTEGRATING TECHNOLOGY IN THE TEACHING PROCESS PATH TOWARDS BUILDING   21st CENTURY SKILLS</a:t>
                      </a:r>
                    </a:p>
                    <a:p>
                      <a:pPr marL="342900" lvl="0" indent="-342900">
                        <a:lnSpc>
                          <a:spcPct val="110000"/>
                        </a:lnSpc>
                        <a:spcBef>
                          <a:spcPts val="1200"/>
                        </a:spcBef>
                        <a:spcAft>
                          <a:spcPts val="0"/>
                        </a:spcAft>
                        <a:buFont typeface="Symbol"/>
                        <a:buChar char=""/>
                      </a:pPr>
                      <a:r>
                        <a:rPr lang="tr-TR" sz="1100" dirty="0">
                          <a:effectLst/>
                          <a:latin typeface="Trebuchet MS"/>
                          <a:ea typeface="Times New Roman"/>
                          <a:cs typeface="Times New Roman"/>
                        </a:rPr>
                        <a:t>EUROPE ON SEVEN HILLS</a:t>
                      </a:r>
                    </a:p>
                    <a:p>
                      <a:pPr marL="342900" lvl="0" indent="-342900">
                        <a:lnSpc>
                          <a:spcPct val="110000"/>
                        </a:lnSpc>
                        <a:spcBef>
                          <a:spcPts val="1200"/>
                        </a:spcBef>
                        <a:spcAft>
                          <a:spcPts val="900"/>
                        </a:spcAft>
                        <a:buFont typeface="Symbol"/>
                        <a:buChar char=""/>
                      </a:pPr>
                      <a:r>
                        <a:rPr lang="tr-TR" sz="1100" dirty="0">
                          <a:effectLst/>
                          <a:latin typeface="Trebuchet MS"/>
                          <a:ea typeface="Times New Roman"/>
                          <a:cs typeface="Times New Roman"/>
                        </a:rPr>
                        <a:t>HOW  TO USE GOOGLE TOOLS AND MOBILE APPS IN THE EDUCATION EFFECTIVELY</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 </a:t>
                      </a:r>
                      <a:endParaRPr lang="tr-TR" sz="1000" dirty="0">
                        <a:effectLst/>
                        <a:latin typeface="Trebuchet MS"/>
                        <a:ea typeface="Times New Roman"/>
                        <a:cs typeface="Times New Roman"/>
                      </a:endParaRPr>
                    </a:p>
                    <a:p>
                      <a:pPr algn="ctr">
                        <a:lnSpc>
                          <a:spcPct val="110000"/>
                        </a:lnSpc>
                        <a:spcBef>
                          <a:spcPts val="1200"/>
                        </a:spcBef>
                        <a:spcAft>
                          <a:spcPts val="900"/>
                        </a:spcAft>
                      </a:pPr>
                      <a:r>
                        <a:rPr lang="tr-TR" sz="900" dirty="0">
                          <a:effectLst/>
                          <a:latin typeface="Trebuchet MS"/>
                          <a:ea typeface="Times New Roman"/>
                          <a:cs typeface="Times New Roman"/>
                        </a:rPr>
                        <a:t> </a:t>
                      </a:r>
                      <a:endParaRPr lang="tr-TR" sz="1000" dirty="0">
                        <a:effectLst/>
                        <a:latin typeface="Trebuchet MS"/>
                        <a:ea typeface="Times New Roman"/>
                        <a:cs typeface="Times New Roman"/>
                      </a:endParaRPr>
                    </a:p>
                    <a:p>
                      <a:pPr algn="ctr">
                        <a:lnSpc>
                          <a:spcPct val="110000"/>
                        </a:lnSpc>
                        <a:spcBef>
                          <a:spcPts val="1200"/>
                        </a:spcBef>
                        <a:spcAft>
                          <a:spcPts val="900"/>
                        </a:spcAft>
                      </a:pPr>
                      <a:r>
                        <a:rPr lang="tr-TR" sz="900" dirty="0">
                          <a:effectLst/>
                          <a:latin typeface="Trebuchet MS"/>
                          <a:ea typeface="Times New Roman"/>
                          <a:cs typeface="Times New Roman"/>
                        </a:rPr>
                        <a:t>4</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8523">
                <a:tc>
                  <a:txBody>
                    <a:bodyPr/>
                    <a:lstStyle/>
                    <a:p>
                      <a:pPr algn="ctr">
                        <a:lnSpc>
                          <a:spcPct val="110000"/>
                        </a:lnSpc>
                        <a:spcBef>
                          <a:spcPts val="1200"/>
                        </a:spcBef>
                        <a:spcAft>
                          <a:spcPts val="900"/>
                        </a:spcAft>
                      </a:pPr>
                      <a:r>
                        <a:rPr lang="tr-TR" sz="900">
                          <a:effectLst/>
                          <a:latin typeface="Trebuchet MS"/>
                          <a:ea typeface="Times New Roman"/>
                          <a:cs typeface="Times New Roman"/>
                        </a:rPr>
                        <a:t>4</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nSpc>
                          <a:spcPct val="110000"/>
                        </a:lnSpc>
                        <a:spcBef>
                          <a:spcPts val="1200"/>
                        </a:spcBef>
                        <a:spcAft>
                          <a:spcPts val="900"/>
                        </a:spcAft>
                      </a:pPr>
                      <a:r>
                        <a:rPr lang="tr-TR" sz="1100" dirty="0">
                          <a:effectLst/>
                          <a:latin typeface="Trebuchet MS"/>
                          <a:ea typeface="Times New Roman"/>
                          <a:cs typeface="Times New Roman"/>
                        </a:rPr>
                        <a:t>GAZI VOCATIONAL AND TECHNICAL HIGH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marL="342900" lvl="0" indent="-342900">
                        <a:lnSpc>
                          <a:spcPct val="110000"/>
                        </a:lnSpc>
                        <a:spcBef>
                          <a:spcPts val="1200"/>
                        </a:spcBef>
                        <a:spcAft>
                          <a:spcPts val="900"/>
                        </a:spcAft>
                        <a:buFont typeface="Symbol"/>
                        <a:buChar char=""/>
                      </a:pPr>
                      <a:r>
                        <a:rPr lang="tr-TR" sz="1100" dirty="0">
                          <a:effectLst/>
                          <a:latin typeface="Trebuchet MS"/>
                          <a:ea typeface="Times New Roman"/>
                          <a:cs typeface="Times New Roman"/>
                        </a:rPr>
                        <a:t>CONTRIBUTION TO THE SOLUTION OF UNEMPLOYMENT PROBLEM BY IMPROVING THE QUALIFICATIONS OF VOCATIONAL EDUCATION STUDENTS</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1</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extLst>
                  <a:ext uri="{0D108BD9-81ED-4DB2-BD59-A6C34878D82A}">
                    <a16:rowId xmlns:a16="http://schemas.microsoft.com/office/drawing/2014/main" val="10004"/>
                  </a:ext>
                </a:extLst>
              </a:tr>
              <a:tr h="403721">
                <a:tc>
                  <a:txBody>
                    <a:bodyPr/>
                    <a:lstStyle/>
                    <a:p>
                      <a:pPr algn="ctr">
                        <a:lnSpc>
                          <a:spcPct val="110000"/>
                        </a:lnSpc>
                        <a:spcBef>
                          <a:spcPts val="1200"/>
                        </a:spcBef>
                        <a:spcAft>
                          <a:spcPts val="900"/>
                        </a:spcAft>
                      </a:pPr>
                      <a:r>
                        <a:rPr lang="tr-TR" sz="900">
                          <a:effectLst/>
                          <a:latin typeface="Trebuchet MS"/>
                          <a:ea typeface="Times New Roman"/>
                          <a:cs typeface="Times New Roman"/>
                        </a:rPr>
                        <a:t>5</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1200"/>
                        </a:spcBef>
                        <a:spcAft>
                          <a:spcPts val="900"/>
                        </a:spcAft>
                      </a:pPr>
                      <a:r>
                        <a:rPr lang="tr-TR" sz="1200" dirty="0">
                          <a:effectLst/>
                          <a:latin typeface="Trebuchet MS"/>
                          <a:ea typeface="Times New Roman"/>
                          <a:cs typeface="Times New Roman"/>
                        </a:rPr>
                        <a:t>HACI AYŞE ATES HIGH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0000"/>
                        </a:lnSpc>
                        <a:spcBef>
                          <a:spcPts val="1200"/>
                        </a:spcBef>
                        <a:spcAft>
                          <a:spcPts val="900"/>
                        </a:spcAft>
                        <a:buFont typeface="Symbol"/>
                        <a:buChar char=""/>
                      </a:pPr>
                      <a:r>
                        <a:rPr lang="tr-TR" sz="1200" dirty="0">
                          <a:effectLst/>
                          <a:latin typeface="Trebuchet MS"/>
                          <a:ea typeface="Times New Roman"/>
                          <a:cs typeface="Times New Roman"/>
                        </a:rPr>
                        <a:t>INNOVATIVE MATHS TEACHING</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1</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7908">
                <a:tc>
                  <a:txBody>
                    <a:bodyPr/>
                    <a:lstStyle/>
                    <a:p>
                      <a:pPr algn="ctr">
                        <a:lnSpc>
                          <a:spcPct val="110000"/>
                        </a:lnSpc>
                        <a:spcBef>
                          <a:spcPts val="1200"/>
                        </a:spcBef>
                        <a:spcAft>
                          <a:spcPts val="900"/>
                        </a:spcAft>
                      </a:pPr>
                      <a:r>
                        <a:rPr lang="tr-TR" sz="900">
                          <a:effectLst/>
                          <a:latin typeface="Trebuchet MS"/>
                          <a:ea typeface="Times New Roman"/>
                          <a:cs typeface="Times New Roman"/>
                        </a:rPr>
                        <a:t>6</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nSpc>
                          <a:spcPct val="110000"/>
                        </a:lnSpc>
                        <a:spcBef>
                          <a:spcPts val="1200"/>
                        </a:spcBef>
                        <a:spcAft>
                          <a:spcPts val="900"/>
                        </a:spcAft>
                      </a:pPr>
                      <a:r>
                        <a:rPr lang="tr-TR" sz="1200" dirty="0">
                          <a:effectLst/>
                          <a:latin typeface="Trebuchet MS"/>
                          <a:ea typeface="Times New Roman"/>
                          <a:cs typeface="Times New Roman"/>
                        </a:rPr>
                        <a:t>SAIR ABAY KONANBAY HIGH SCHOOL</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marL="342900" lvl="0" indent="-342900">
                        <a:lnSpc>
                          <a:spcPct val="110000"/>
                        </a:lnSpc>
                        <a:spcBef>
                          <a:spcPts val="1200"/>
                        </a:spcBef>
                        <a:spcAft>
                          <a:spcPts val="900"/>
                        </a:spcAft>
                        <a:buFont typeface="Symbol"/>
                        <a:buChar char=""/>
                      </a:pPr>
                      <a:r>
                        <a:rPr lang="tr-TR" sz="1200" dirty="0">
                          <a:effectLst/>
                          <a:latin typeface="Trebuchet MS"/>
                          <a:ea typeface="Times New Roman"/>
                          <a:cs typeface="Times New Roman"/>
                        </a:rPr>
                        <a:t>WATCH, LEARN, ACT</a:t>
                      </a: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tc>
                  <a:txBody>
                    <a:bodyPr/>
                    <a:lstStyle/>
                    <a:p>
                      <a:pPr algn="ctr">
                        <a:lnSpc>
                          <a:spcPct val="110000"/>
                        </a:lnSpc>
                        <a:spcBef>
                          <a:spcPts val="1200"/>
                        </a:spcBef>
                        <a:spcAft>
                          <a:spcPts val="900"/>
                        </a:spcAft>
                      </a:pPr>
                      <a:r>
                        <a:rPr lang="tr-TR" sz="900" dirty="0">
                          <a:effectLst/>
                          <a:latin typeface="Trebuchet MS"/>
                          <a:ea typeface="Times New Roman"/>
                          <a:cs typeface="Times New Roman"/>
                        </a:rPr>
                        <a:t>1</a:t>
                      </a:r>
                      <a:endParaRPr lang="tr-TR" sz="10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B1"/>
                    </a:solidFill>
                  </a:tcPr>
                </a:tc>
                <a:extLst>
                  <a:ext uri="{0D108BD9-81ED-4DB2-BD59-A6C34878D82A}">
                    <a16:rowId xmlns:a16="http://schemas.microsoft.com/office/drawing/2014/main" val="10006"/>
                  </a:ext>
                </a:extLst>
              </a:tr>
              <a:tr h="458537">
                <a:tc gridSpan="4">
                  <a:txBody>
                    <a:bodyPr/>
                    <a:lstStyle/>
                    <a:p>
                      <a:pPr algn="ctr">
                        <a:lnSpc>
                          <a:spcPct val="110000"/>
                        </a:lnSpc>
                        <a:spcBef>
                          <a:spcPts val="1200"/>
                        </a:spcBef>
                        <a:spcAft>
                          <a:spcPts val="900"/>
                        </a:spcAft>
                      </a:pPr>
                      <a:r>
                        <a:rPr lang="tr-TR" sz="1400" b="1" dirty="0">
                          <a:effectLst/>
                          <a:latin typeface="Trebuchet MS"/>
                          <a:ea typeface="Times New Roman"/>
                          <a:cs typeface="Times New Roman"/>
                        </a:rPr>
                        <a:t>SIX SCHOOLS / NINE PROJECTS</a:t>
                      </a:r>
                      <a:endParaRPr lang="tr-TR" sz="1400" dirty="0">
                        <a:effectLst/>
                        <a:latin typeface="Trebuchet MS"/>
                        <a:ea typeface="Times New Roman"/>
                        <a:cs typeface="Times New Roman"/>
                      </a:endParaRPr>
                    </a:p>
                  </a:txBody>
                  <a:tcPr marL="59056" marR="5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A8A"/>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5340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a:off x="0" y="3068960"/>
            <a:ext cx="9144000" cy="1944215"/>
          </a:xfrm>
          <a:blipFill>
            <a:blip r:embed="rId3"/>
            <a:tile tx="0" ty="0" sx="100000" sy="100000" flip="none" algn="tl"/>
          </a:blip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9800" b="1" spc="50" dirty="0">
                <a:ln w="11430"/>
                <a:effectLst>
                  <a:outerShdw blurRad="76200" dist="50800" dir="5400000" algn="tl" rotWithShape="0">
                    <a:srgbClr val="000000">
                      <a:alpha val="65000"/>
                    </a:srgbClr>
                  </a:outerShdw>
                </a:effectLst>
              </a:rPr>
              <a:t>THANK YOU</a:t>
            </a:r>
          </a:p>
        </p:txBody>
      </p:sp>
    </p:spTree>
    <p:extLst>
      <p:ext uri="{BB962C8B-B14F-4D97-AF65-F5344CB8AC3E}">
        <p14:creationId xmlns:p14="http://schemas.microsoft.com/office/powerpoint/2010/main" val="205378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br>
              <a:rPr lang="tr-TR" dirty="0"/>
            </a:br>
            <a:br>
              <a:rPr lang="tr-TR" dirty="0"/>
            </a:br>
            <a:br>
              <a:rPr lang="tr-TR" dirty="0"/>
            </a:br>
            <a:endParaRPr lang="tr-TR" dirty="0"/>
          </a:p>
        </p:txBody>
      </p:sp>
      <p:graphicFrame>
        <p:nvGraphicFramePr>
          <p:cNvPr id="7" name="İçerik Yer Tutucusu 6"/>
          <p:cNvGraphicFramePr>
            <a:graphicFrameLocks noGrp="1"/>
          </p:cNvGraphicFramePr>
          <p:nvPr>
            <p:ph type="pic" idx="1"/>
            <p:extLst>
              <p:ext uri="{D42A27DB-BD31-4B8C-83A1-F6EECF244321}">
                <p14:modId xmlns:p14="http://schemas.microsoft.com/office/powerpoint/2010/main" val="3835449389"/>
              </p:ext>
            </p:extLst>
          </p:nvPr>
        </p:nvGraphicFramePr>
        <p:xfrm>
          <a:off x="179513" y="533356"/>
          <a:ext cx="4195194" cy="5535597"/>
        </p:xfrm>
        <a:graphic>
          <a:graphicData uri="http://schemas.openxmlformats.org/drawingml/2006/table">
            <a:tbl>
              <a:tblPr firstRow="1" firstCol="1" bandRow="1">
                <a:tableStyleId>{5C22544A-7EE6-4342-B048-85BDC9FD1C3A}</a:tableStyleId>
              </a:tblPr>
              <a:tblGrid>
                <a:gridCol w="1413923">
                  <a:extLst>
                    <a:ext uri="{9D8B030D-6E8A-4147-A177-3AD203B41FA5}">
                      <a16:colId xmlns:a16="http://schemas.microsoft.com/office/drawing/2014/main" val="20000"/>
                    </a:ext>
                  </a:extLst>
                </a:gridCol>
                <a:gridCol w="2781271">
                  <a:extLst>
                    <a:ext uri="{9D8B030D-6E8A-4147-A177-3AD203B41FA5}">
                      <a16:colId xmlns:a16="http://schemas.microsoft.com/office/drawing/2014/main" val="20001"/>
                    </a:ext>
                  </a:extLst>
                </a:gridCol>
              </a:tblGrid>
              <a:tr h="438857">
                <a:tc>
                  <a:txBody>
                    <a:bodyPr/>
                    <a:lstStyle/>
                    <a:p>
                      <a:pPr algn="just">
                        <a:lnSpc>
                          <a:spcPct val="115000"/>
                        </a:lnSpc>
                        <a:spcAft>
                          <a:spcPts val="0"/>
                        </a:spcAft>
                      </a:pPr>
                      <a:r>
                        <a:rPr lang="tr-TR" sz="2200" dirty="0">
                          <a:solidFill>
                            <a:schemeClr val="tx1"/>
                          </a:solidFill>
                          <a:effectLst/>
                        </a:rPr>
                        <a:t>YEARS</a:t>
                      </a:r>
                      <a:endParaRPr lang="tr-TR" sz="1100" dirty="0">
                        <a:solidFill>
                          <a:schemeClr val="tx1"/>
                        </a:solidFill>
                        <a:effectLst/>
                        <a:latin typeface="Calibri"/>
                        <a:ea typeface="Calibri"/>
                        <a:cs typeface="Times New Roman"/>
                      </a:endParaRPr>
                    </a:p>
                  </a:txBody>
                  <a:tcPr marL="7955" marR="7955" marT="9525" marB="0" anchor="b"/>
                </a:tc>
                <a:tc>
                  <a:txBody>
                    <a:bodyPr/>
                    <a:lstStyle/>
                    <a:p>
                      <a:pPr algn="just">
                        <a:lnSpc>
                          <a:spcPct val="115000"/>
                        </a:lnSpc>
                        <a:spcAft>
                          <a:spcPts val="0"/>
                        </a:spcAft>
                      </a:pPr>
                      <a:r>
                        <a:rPr lang="tr-TR" sz="2200" dirty="0">
                          <a:solidFill>
                            <a:schemeClr val="tx1"/>
                          </a:solidFill>
                          <a:effectLst/>
                        </a:rPr>
                        <a:t>POPULATION</a:t>
                      </a:r>
                      <a:endParaRPr lang="tr-TR" sz="1100" dirty="0">
                        <a:solidFill>
                          <a:schemeClr val="tx1"/>
                        </a:solidFill>
                        <a:effectLst/>
                        <a:latin typeface="Calibri"/>
                        <a:ea typeface="Calibri"/>
                        <a:cs typeface="Times New Roman"/>
                      </a:endParaRPr>
                    </a:p>
                  </a:txBody>
                  <a:tcPr marL="7955" marR="7955" marT="9525" marB="0" anchor="b"/>
                </a:tc>
                <a:extLst>
                  <a:ext uri="{0D108BD9-81ED-4DB2-BD59-A6C34878D82A}">
                    <a16:rowId xmlns:a16="http://schemas.microsoft.com/office/drawing/2014/main" val="10000"/>
                  </a:ext>
                </a:extLst>
              </a:tr>
              <a:tr h="594463">
                <a:tc>
                  <a:txBody>
                    <a:bodyPr/>
                    <a:lstStyle/>
                    <a:p>
                      <a:pPr algn="just">
                        <a:lnSpc>
                          <a:spcPct val="115000"/>
                        </a:lnSpc>
                        <a:spcAft>
                          <a:spcPts val="0"/>
                        </a:spcAft>
                      </a:pPr>
                      <a:r>
                        <a:rPr lang="tr-TR" sz="2200">
                          <a:solidFill>
                            <a:schemeClr val="tx1"/>
                          </a:solidFill>
                          <a:effectLst/>
                        </a:rPr>
                        <a:t>2019</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600.125</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1"/>
                  </a:ext>
                </a:extLst>
              </a:tr>
              <a:tr h="500253">
                <a:tc>
                  <a:txBody>
                    <a:bodyPr/>
                    <a:lstStyle/>
                    <a:p>
                      <a:pPr algn="just">
                        <a:lnSpc>
                          <a:spcPct val="115000"/>
                        </a:lnSpc>
                        <a:spcAft>
                          <a:spcPts val="0"/>
                        </a:spcAft>
                      </a:pPr>
                      <a:r>
                        <a:rPr lang="tr-TR" sz="2200" dirty="0">
                          <a:solidFill>
                            <a:schemeClr val="tx1"/>
                          </a:solidFill>
                          <a:effectLst/>
                        </a:rPr>
                        <a:t>2018</a:t>
                      </a:r>
                      <a:endParaRPr lang="tr-TR" sz="1100" dirty="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575.074</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2"/>
                  </a:ext>
                </a:extLst>
              </a:tr>
              <a:tr h="500253">
                <a:tc>
                  <a:txBody>
                    <a:bodyPr/>
                    <a:lstStyle/>
                    <a:p>
                      <a:pPr algn="just">
                        <a:lnSpc>
                          <a:spcPct val="115000"/>
                        </a:lnSpc>
                        <a:spcAft>
                          <a:spcPts val="0"/>
                        </a:spcAft>
                      </a:pPr>
                      <a:r>
                        <a:rPr lang="tr-TR" sz="2200">
                          <a:solidFill>
                            <a:schemeClr val="tx1"/>
                          </a:solidFill>
                          <a:effectLst/>
                        </a:rPr>
                        <a:t>2017</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543.789</a:t>
                      </a:r>
                      <a:endParaRPr lang="tr-TR" sz="2800" baseline="0" dirty="0">
                        <a:solidFill>
                          <a:schemeClr val="tx1"/>
                        </a:solidFill>
                        <a:effectLst/>
                        <a:latin typeface="Calibri"/>
                        <a:ea typeface="Calibri"/>
                        <a:cs typeface="Times New Roman"/>
                      </a:endParaRPr>
                    </a:p>
                  </a:txBody>
                  <a:tcPr marL="7955" marR="7955" marT="9525" marB="0" anchor="ctr">
                    <a:solidFill>
                      <a:schemeClr val="accent1">
                        <a:lumMod val="20000"/>
                        <a:lumOff val="80000"/>
                      </a:schemeClr>
                    </a:solidFill>
                  </a:tcPr>
                </a:tc>
                <a:extLst>
                  <a:ext uri="{0D108BD9-81ED-4DB2-BD59-A6C34878D82A}">
                    <a16:rowId xmlns:a16="http://schemas.microsoft.com/office/drawing/2014/main" val="10003"/>
                  </a:ext>
                </a:extLst>
              </a:tr>
              <a:tr h="500253">
                <a:tc>
                  <a:txBody>
                    <a:bodyPr/>
                    <a:lstStyle/>
                    <a:p>
                      <a:pPr algn="just">
                        <a:lnSpc>
                          <a:spcPct val="115000"/>
                        </a:lnSpc>
                        <a:spcAft>
                          <a:spcPts val="0"/>
                        </a:spcAft>
                      </a:pPr>
                      <a:r>
                        <a:rPr lang="tr-TR" sz="2200" dirty="0">
                          <a:solidFill>
                            <a:schemeClr val="tx1"/>
                          </a:solidFill>
                          <a:effectLst/>
                        </a:rPr>
                        <a:t>2016</a:t>
                      </a:r>
                      <a:endParaRPr lang="tr-TR" sz="1100" dirty="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525.090</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4"/>
                  </a:ext>
                </a:extLst>
              </a:tr>
              <a:tr h="500253">
                <a:tc>
                  <a:txBody>
                    <a:bodyPr/>
                    <a:lstStyle/>
                    <a:p>
                      <a:pPr algn="just">
                        <a:lnSpc>
                          <a:spcPct val="115000"/>
                        </a:lnSpc>
                        <a:spcAft>
                          <a:spcPts val="0"/>
                        </a:spcAft>
                      </a:pPr>
                      <a:r>
                        <a:rPr lang="tr-TR" sz="2200">
                          <a:solidFill>
                            <a:schemeClr val="tx1"/>
                          </a:solidFill>
                          <a:effectLst/>
                        </a:rPr>
                        <a:t>2015</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521.524</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5"/>
                  </a:ext>
                </a:extLst>
              </a:tr>
              <a:tr h="500253">
                <a:tc>
                  <a:txBody>
                    <a:bodyPr/>
                    <a:lstStyle/>
                    <a:p>
                      <a:pPr algn="just">
                        <a:lnSpc>
                          <a:spcPct val="115000"/>
                        </a:lnSpc>
                        <a:spcAft>
                          <a:spcPts val="0"/>
                        </a:spcAft>
                      </a:pPr>
                      <a:r>
                        <a:rPr lang="tr-TR" sz="2200">
                          <a:solidFill>
                            <a:schemeClr val="tx1"/>
                          </a:solidFill>
                          <a:effectLst/>
                        </a:rPr>
                        <a:t>2014</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513.022</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6"/>
                  </a:ext>
                </a:extLst>
              </a:tr>
              <a:tr h="500253">
                <a:tc>
                  <a:txBody>
                    <a:bodyPr/>
                    <a:lstStyle/>
                    <a:p>
                      <a:pPr algn="just">
                        <a:lnSpc>
                          <a:spcPct val="115000"/>
                        </a:lnSpc>
                        <a:spcAft>
                          <a:spcPts val="0"/>
                        </a:spcAft>
                      </a:pPr>
                      <a:r>
                        <a:rPr lang="tr-TR" sz="2200">
                          <a:solidFill>
                            <a:schemeClr val="tx1"/>
                          </a:solidFill>
                          <a:effectLst/>
                        </a:rPr>
                        <a:t>2013</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505.190</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7"/>
                  </a:ext>
                </a:extLst>
              </a:tr>
              <a:tr h="500253">
                <a:tc>
                  <a:txBody>
                    <a:bodyPr/>
                    <a:lstStyle/>
                    <a:p>
                      <a:pPr algn="just">
                        <a:lnSpc>
                          <a:spcPct val="115000"/>
                        </a:lnSpc>
                        <a:spcAft>
                          <a:spcPts val="0"/>
                        </a:spcAft>
                      </a:pPr>
                      <a:r>
                        <a:rPr lang="tr-TR" sz="2200">
                          <a:solidFill>
                            <a:schemeClr val="tx1"/>
                          </a:solidFill>
                          <a:effectLst/>
                        </a:rPr>
                        <a:t>2012</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492.212</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8"/>
                  </a:ext>
                </a:extLst>
              </a:tr>
              <a:tr h="500253">
                <a:tc>
                  <a:txBody>
                    <a:bodyPr/>
                    <a:lstStyle/>
                    <a:p>
                      <a:pPr algn="just">
                        <a:lnSpc>
                          <a:spcPct val="115000"/>
                        </a:lnSpc>
                        <a:spcAft>
                          <a:spcPts val="0"/>
                        </a:spcAft>
                      </a:pPr>
                      <a:r>
                        <a:rPr lang="tr-TR" sz="2200">
                          <a:solidFill>
                            <a:schemeClr val="tx1"/>
                          </a:solidFill>
                          <a:effectLst/>
                        </a:rPr>
                        <a:t>2011</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483.225</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09"/>
                  </a:ext>
                </a:extLst>
              </a:tr>
              <a:tr h="500253">
                <a:tc>
                  <a:txBody>
                    <a:bodyPr/>
                    <a:lstStyle/>
                    <a:p>
                      <a:pPr algn="just">
                        <a:lnSpc>
                          <a:spcPct val="115000"/>
                        </a:lnSpc>
                        <a:spcAft>
                          <a:spcPts val="0"/>
                        </a:spcAft>
                      </a:pPr>
                      <a:r>
                        <a:rPr lang="tr-TR" sz="2200">
                          <a:solidFill>
                            <a:schemeClr val="tx1"/>
                          </a:solidFill>
                          <a:effectLst/>
                        </a:rPr>
                        <a:t>2010</a:t>
                      </a:r>
                      <a:endParaRPr lang="tr-TR" sz="1100">
                        <a:solidFill>
                          <a:schemeClr val="tx1"/>
                        </a:solidFill>
                        <a:effectLst/>
                        <a:latin typeface="Calibri"/>
                        <a:ea typeface="Calibri"/>
                        <a:cs typeface="Times New Roman"/>
                      </a:endParaRPr>
                    </a:p>
                  </a:txBody>
                  <a:tcPr marL="7955" marR="7955" marT="9525" marB="0" anchor="ctr"/>
                </a:tc>
                <a:tc>
                  <a:txBody>
                    <a:bodyPr/>
                    <a:lstStyle/>
                    <a:p>
                      <a:pPr algn="r">
                        <a:lnSpc>
                          <a:spcPct val="115000"/>
                        </a:lnSpc>
                        <a:spcAft>
                          <a:spcPts val="0"/>
                        </a:spcAft>
                      </a:pPr>
                      <a:r>
                        <a:rPr lang="tr-TR" sz="2800" baseline="0" dirty="0">
                          <a:solidFill>
                            <a:schemeClr val="tx1"/>
                          </a:solidFill>
                          <a:effectLst/>
                        </a:rPr>
                        <a:t>468.274</a:t>
                      </a:r>
                      <a:endParaRPr lang="tr-TR" sz="2800" baseline="0" dirty="0">
                        <a:solidFill>
                          <a:schemeClr val="tx1"/>
                        </a:solidFill>
                        <a:effectLst/>
                        <a:latin typeface="Calibri"/>
                        <a:ea typeface="Calibri"/>
                        <a:cs typeface="Times New Roman"/>
                      </a:endParaRPr>
                    </a:p>
                  </a:txBody>
                  <a:tcPr marL="7955" marR="7955" marT="9525" marB="0" anchor="ctr"/>
                </a:tc>
                <a:extLst>
                  <a:ext uri="{0D108BD9-81ED-4DB2-BD59-A6C34878D82A}">
                    <a16:rowId xmlns:a16="http://schemas.microsoft.com/office/drawing/2014/main" val="10010"/>
                  </a:ext>
                </a:extLst>
              </a:tr>
            </a:tbl>
          </a:graphicData>
        </a:graphic>
      </p:graphicFrame>
      <p:sp>
        <p:nvSpPr>
          <p:cNvPr id="30" name="Metin Yer Tutucusu 29"/>
          <p:cNvSpPr>
            <a:spLocks noGrp="1"/>
          </p:cNvSpPr>
          <p:nvPr>
            <p:ph type="body" sz="half" idx="2"/>
          </p:nvPr>
        </p:nvSpPr>
        <p:spPr/>
        <p:txBody>
          <a:bodyPr/>
          <a:lstStyle/>
          <a:p>
            <a:endParaRPr lang="tr-TR" dirty="0"/>
          </a:p>
          <a:p>
            <a:endParaRPr lang="tr-TR" dirty="0"/>
          </a:p>
          <a:p>
            <a:endParaRPr lang="tr-TR" dirty="0"/>
          </a:p>
        </p:txBody>
      </p:sp>
      <p:pic>
        <p:nvPicPr>
          <p:cNvPr id="1026" name="Picture 2" descr="C:\Users\tolgaPC\Desktop\400px-Map_of_the_Districts_of_Istanb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77472"/>
            <a:ext cx="4248472" cy="3095545"/>
          </a:xfrm>
          <a:prstGeom prst="rect">
            <a:avLst/>
          </a:prstGeom>
          <a:noFill/>
          <a:extLst>
            <a:ext uri="{909E8E84-426E-40DD-AFC4-6F175D3DCCD1}">
              <a14:hiddenFill xmlns:a14="http://schemas.microsoft.com/office/drawing/2010/main">
                <a:solidFill>
                  <a:srgbClr val="FFFFFF"/>
                </a:solidFill>
              </a14:hiddenFill>
            </a:ext>
          </a:extLst>
        </p:spPr>
      </p:pic>
      <p:sp>
        <p:nvSpPr>
          <p:cNvPr id="31" name="Metin kutusu 30"/>
          <p:cNvSpPr txBox="1"/>
          <p:nvPr/>
        </p:nvSpPr>
        <p:spPr>
          <a:xfrm>
            <a:off x="4716017" y="3573016"/>
            <a:ext cx="4029233" cy="3108543"/>
          </a:xfrm>
          <a:prstGeom prst="rect">
            <a:avLst/>
          </a:prstGeom>
          <a:noFill/>
        </p:spPr>
        <p:txBody>
          <a:bodyPr wrap="square" rtlCol="0">
            <a:spAutoFit/>
          </a:bodyPr>
          <a:lstStyle/>
          <a:p>
            <a:pPr algn="just"/>
            <a:r>
              <a:rPr lang="tr-TR" sz="2800" dirty="0"/>
              <a:t>   </a:t>
            </a:r>
            <a:r>
              <a:rPr lang="en-US" sz="2800" dirty="0"/>
              <a:t>The area of </a:t>
            </a:r>
            <a:r>
              <a:rPr lang="tr-TR" sz="2800" dirty="0" err="1"/>
              <a:t>Sultangazi</a:t>
            </a:r>
            <a:r>
              <a:rPr lang="en-US" sz="2800" dirty="0"/>
              <a:t> district is 36 km2</a:t>
            </a:r>
            <a:r>
              <a:rPr lang="tr-TR" sz="2800" dirty="0"/>
              <a:t>. </a:t>
            </a:r>
            <a:r>
              <a:rPr lang="en-US" sz="2800" dirty="0"/>
              <a:t>Our district has 19th place among Istanbul districts in terms of surface area</a:t>
            </a:r>
            <a:r>
              <a:rPr lang="tr-TR" sz="2800" dirty="0"/>
              <a:t> but 7th </a:t>
            </a:r>
            <a:r>
              <a:rPr lang="tr-TR" sz="2800" dirty="0" err="1"/>
              <a:t>place</a:t>
            </a:r>
            <a:r>
              <a:rPr lang="tr-TR" sz="2800" dirty="0"/>
              <a:t> in </a:t>
            </a:r>
            <a:r>
              <a:rPr lang="tr-TR" sz="2800" dirty="0" err="1"/>
              <a:t>terms</a:t>
            </a:r>
            <a:r>
              <a:rPr lang="tr-TR" sz="2800" dirty="0"/>
              <a:t> of </a:t>
            </a:r>
            <a:r>
              <a:rPr lang="tr-TR" sz="2800" dirty="0" err="1"/>
              <a:t>population</a:t>
            </a:r>
            <a:r>
              <a:rPr lang="tr-TR" sz="2800" dirty="0"/>
              <a:t>.</a:t>
            </a:r>
          </a:p>
        </p:txBody>
      </p:sp>
    </p:spTree>
    <p:extLst>
      <p:ext uri="{BB962C8B-B14F-4D97-AF65-F5344CB8AC3E}">
        <p14:creationId xmlns:p14="http://schemas.microsoft.com/office/powerpoint/2010/main" val="127720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457200" y="2705954"/>
            <a:ext cx="18473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Başlık 1030"/>
          <p:cNvSpPr>
            <a:spLocks noGrp="1"/>
          </p:cNvSpPr>
          <p:nvPr>
            <p:ph type="title"/>
          </p:nvPr>
        </p:nvSpPr>
        <p:spPr/>
        <p:txBody>
          <a:bodyPr>
            <a:normAutofit fontScale="90000"/>
          </a:bodyPr>
          <a:lstStyle/>
          <a:p>
            <a:r>
              <a:rPr lang="tr-TR" b="1" dirty="0"/>
              <a:t>STATISTICS ABOUT SCHOOLS IN SULTANGAZI</a:t>
            </a:r>
          </a:p>
        </p:txBody>
      </p:sp>
      <p:sp>
        <p:nvSpPr>
          <p:cNvPr id="22" name="İçerik Yer Tutucusu 21"/>
          <p:cNvSpPr>
            <a:spLocks noGrp="1"/>
          </p:cNvSpPr>
          <p:nvPr>
            <p:ph idx="1"/>
          </p:nvPr>
        </p:nvSpPr>
        <p:spPr/>
        <p:txBody>
          <a:bodyPr>
            <a:normAutofit/>
          </a:bodyPr>
          <a:lstStyle/>
          <a:p>
            <a:r>
              <a:rPr lang="tr-TR" dirty="0" err="1"/>
              <a:t>Number</a:t>
            </a:r>
            <a:r>
              <a:rPr lang="tr-TR" dirty="0"/>
              <a:t> of </a:t>
            </a:r>
            <a:r>
              <a:rPr lang="tr-TR" dirty="0" err="1"/>
              <a:t>Students</a:t>
            </a:r>
            <a:r>
              <a:rPr lang="tr-TR" dirty="0"/>
              <a:t>: 112.637</a:t>
            </a:r>
          </a:p>
          <a:p>
            <a:r>
              <a:rPr lang="tr-TR" dirty="0" err="1"/>
              <a:t>Number</a:t>
            </a:r>
            <a:r>
              <a:rPr lang="tr-TR" dirty="0"/>
              <a:t> of </a:t>
            </a:r>
            <a:r>
              <a:rPr lang="tr-TR" dirty="0" err="1"/>
              <a:t>Teachers</a:t>
            </a:r>
            <a:r>
              <a:rPr lang="tr-TR" dirty="0"/>
              <a:t>: 4.727 </a:t>
            </a:r>
          </a:p>
          <a:p>
            <a:r>
              <a:rPr lang="tr-TR" dirty="0" err="1"/>
              <a:t>Number</a:t>
            </a:r>
            <a:r>
              <a:rPr lang="tr-TR" dirty="0"/>
              <a:t> of </a:t>
            </a:r>
            <a:r>
              <a:rPr lang="tr-TR" dirty="0" err="1"/>
              <a:t>Classrooms</a:t>
            </a:r>
            <a:r>
              <a:rPr lang="tr-TR" dirty="0"/>
              <a:t>: 2.461</a:t>
            </a:r>
          </a:p>
          <a:p>
            <a:pPr marL="0" indent="0">
              <a:buNone/>
            </a:pP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16" y="2996950"/>
            <a:ext cx="5658261" cy="30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012" y="2996950"/>
            <a:ext cx="5328592" cy="30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7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latin typeface="Arial Black" pitchFamily="34" charset="0"/>
              </a:rPr>
              <a:t>EDUCATION IN SULTANGAZI</a:t>
            </a:r>
          </a:p>
        </p:txBody>
      </p:sp>
      <p:pic>
        <p:nvPicPr>
          <p:cNvPr id="12" name="İçerik Yer Tutucusu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312368"/>
          </a:xfrm>
        </p:spPr>
      </p:pic>
      <p:sp>
        <p:nvSpPr>
          <p:cNvPr id="3" name="İçerik Yer Tutucusu 2"/>
          <p:cNvSpPr>
            <a:spLocks noGrp="1"/>
          </p:cNvSpPr>
          <p:nvPr>
            <p:ph sz="half" idx="2"/>
          </p:nvPr>
        </p:nvSpPr>
        <p:spPr>
          <a:xfrm>
            <a:off x="251520" y="1556792"/>
            <a:ext cx="4320480" cy="3672407"/>
          </a:xfrm>
        </p:spPr>
        <p:txBody>
          <a:bodyPr>
            <a:normAutofit fontScale="62500" lnSpcReduction="20000"/>
          </a:bodyPr>
          <a:lstStyle/>
          <a:p>
            <a:pPr marL="0" indent="0" algn="just">
              <a:buNone/>
            </a:pPr>
            <a:r>
              <a:rPr lang="tr-TR" sz="4200" dirty="0"/>
              <a:t>    </a:t>
            </a:r>
          </a:p>
          <a:p>
            <a:pPr marL="0" indent="0" algn="just">
              <a:buNone/>
            </a:pPr>
            <a:r>
              <a:rPr lang="tr-TR" sz="4200" dirty="0"/>
              <a:t>    </a:t>
            </a:r>
            <a:r>
              <a:rPr lang="tr-TR" sz="4200" dirty="0" err="1"/>
              <a:t>Educational</a:t>
            </a:r>
            <a:r>
              <a:rPr lang="tr-TR" sz="4200" dirty="0"/>
              <a:t> </a:t>
            </a:r>
            <a:r>
              <a:rPr lang="tr-TR" sz="4200" dirty="0" err="1"/>
              <a:t>instutions</a:t>
            </a:r>
            <a:r>
              <a:rPr lang="tr-TR" sz="4200" dirty="0"/>
              <a:t> </a:t>
            </a:r>
            <a:r>
              <a:rPr lang="tr-TR" sz="4200" dirty="0" err="1"/>
              <a:t>are</a:t>
            </a:r>
            <a:r>
              <a:rPr lang="tr-TR" sz="4200" dirty="0"/>
              <a:t> </a:t>
            </a:r>
            <a:r>
              <a:rPr lang="tr-TR" sz="4200" dirty="0" err="1"/>
              <a:t>open</a:t>
            </a:r>
            <a:r>
              <a:rPr lang="tr-TR" sz="4200" dirty="0"/>
              <a:t> </a:t>
            </a:r>
            <a:r>
              <a:rPr lang="tr-TR" sz="4200" dirty="0" err="1"/>
              <a:t>to</a:t>
            </a:r>
            <a:r>
              <a:rPr lang="tr-TR" sz="4200" dirty="0"/>
              <a:t> </a:t>
            </a:r>
            <a:r>
              <a:rPr lang="tr-TR" sz="4200" dirty="0" err="1"/>
              <a:t>everyone</a:t>
            </a:r>
            <a:r>
              <a:rPr lang="tr-TR" sz="4200" dirty="0"/>
              <a:t> </a:t>
            </a:r>
            <a:r>
              <a:rPr lang="tr-TR" sz="4200" dirty="0" err="1"/>
              <a:t>regardless</a:t>
            </a:r>
            <a:r>
              <a:rPr lang="tr-TR" sz="4200" dirty="0"/>
              <a:t> of </a:t>
            </a:r>
            <a:r>
              <a:rPr lang="tr-TR" sz="4200" dirty="0" err="1"/>
              <a:t>language</a:t>
            </a:r>
            <a:r>
              <a:rPr lang="tr-TR" sz="4200" dirty="0"/>
              <a:t>, </a:t>
            </a:r>
            <a:r>
              <a:rPr lang="tr-TR" sz="4200" dirty="0" err="1"/>
              <a:t>race</a:t>
            </a:r>
            <a:r>
              <a:rPr lang="tr-TR" sz="4200" dirty="0"/>
              <a:t>, </a:t>
            </a:r>
            <a:r>
              <a:rPr lang="tr-TR" sz="4200" dirty="0" err="1"/>
              <a:t>sex</a:t>
            </a:r>
            <a:r>
              <a:rPr lang="tr-TR" sz="4200" dirty="0"/>
              <a:t> </a:t>
            </a:r>
            <a:r>
              <a:rPr lang="tr-TR" sz="4200" dirty="0" err="1"/>
              <a:t>or</a:t>
            </a:r>
            <a:r>
              <a:rPr lang="tr-TR" sz="4200" dirty="0"/>
              <a:t> </a:t>
            </a:r>
            <a:r>
              <a:rPr lang="tr-TR" sz="4200" dirty="0" err="1"/>
              <a:t>religion</a:t>
            </a:r>
            <a:r>
              <a:rPr lang="tr-TR" sz="4200" dirty="0"/>
              <a:t>. </a:t>
            </a:r>
            <a:r>
              <a:rPr lang="tr-TR" sz="4200" dirty="0" err="1"/>
              <a:t>Students</a:t>
            </a:r>
            <a:r>
              <a:rPr lang="tr-TR" sz="4200" dirty="0"/>
              <a:t> </a:t>
            </a:r>
            <a:r>
              <a:rPr lang="tr-TR" sz="4200" dirty="0" err="1"/>
              <a:t>are</a:t>
            </a:r>
            <a:r>
              <a:rPr lang="tr-TR" sz="4200" dirty="0"/>
              <a:t> </a:t>
            </a:r>
            <a:r>
              <a:rPr lang="tr-TR" sz="4200" dirty="0" err="1"/>
              <a:t>obliged</a:t>
            </a:r>
            <a:r>
              <a:rPr lang="tr-TR" sz="4200" dirty="0"/>
              <a:t> </a:t>
            </a:r>
            <a:r>
              <a:rPr lang="tr-TR" sz="4200" dirty="0" err="1"/>
              <a:t>to</a:t>
            </a:r>
            <a:r>
              <a:rPr lang="tr-TR" sz="4200" dirty="0"/>
              <a:t> </a:t>
            </a:r>
            <a:r>
              <a:rPr lang="tr-TR" sz="4200" dirty="0" err="1"/>
              <a:t>take</a:t>
            </a:r>
            <a:r>
              <a:rPr lang="tr-TR" sz="4200" dirty="0"/>
              <a:t> </a:t>
            </a:r>
            <a:r>
              <a:rPr lang="tr-TR" sz="4200" dirty="0" err="1"/>
              <a:t>twelve</a:t>
            </a:r>
            <a:r>
              <a:rPr lang="tr-TR" sz="4200" dirty="0"/>
              <a:t> </a:t>
            </a:r>
            <a:r>
              <a:rPr lang="tr-TR" sz="4200" dirty="0" err="1"/>
              <a:t>years</a:t>
            </a:r>
            <a:r>
              <a:rPr lang="tr-TR" sz="4200" dirty="0"/>
              <a:t> of </a:t>
            </a:r>
            <a:r>
              <a:rPr lang="tr-TR" sz="4200" dirty="0" err="1"/>
              <a:t>education</a:t>
            </a:r>
            <a:r>
              <a:rPr lang="tr-TR" sz="4200" dirty="0"/>
              <a:t> </a:t>
            </a:r>
            <a:r>
              <a:rPr lang="tr-TR" sz="4200" dirty="0" err="1"/>
              <a:t>between</a:t>
            </a:r>
            <a:r>
              <a:rPr lang="tr-TR" sz="4200" dirty="0"/>
              <a:t> </a:t>
            </a:r>
            <a:r>
              <a:rPr lang="tr-TR" sz="4200" dirty="0" err="1"/>
              <a:t>the</a:t>
            </a:r>
            <a:r>
              <a:rPr lang="tr-TR" sz="4200" dirty="0"/>
              <a:t> </a:t>
            </a:r>
            <a:r>
              <a:rPr lang="tr-TR" sz="4200" dirty="0" err="1"/>
              <a:t>ages</a:t>
            </a:r>
            <a:r>
              <a:rPr lang="tr-TR" sz="4200" dirty="0"/>
              <a:t> of </a:t>
            </a:r>
            <a:r>
              <a:rPr lang="tr-TR" sz="4200" dirty="0" err="1"/>
              <a:t>six</a:t>
            </a:r>
            <a:r>
              <a:rPr lang="tr-TR" sz="4200" dirty="0"/>
              <a:t> </a:t>
            </a:r>
            <a:r>
              <a:rPr lang="tr-TR" sz="4200" dirty="0" err="1"/>
              <a:t>and</a:t>
            </a:r>
            <a:r>
              <a:rPr lang="tr-TR" sz="4200" dirty="0"/>
              <a:t> </a:t>
            </a:r>
            <a:r>
              <a:rPr lang="tr-TR" sz="4200" dirty="0" err="1"/>
              <a:t>eighteen</a:t>
            </a:r>
            <a:r>
              <a:rPr lang="tr-TR" sz="4200" dirty="0"/>
              <a:t>.       </a:t>
            </a:r>
          </a:p>
          <a:p>
            <a:pPr algn="just"/>
            <a:endParaRPr lang="tr-TR" sz="4200" dirty="0"/>
          </a:p>
          <a:p>
            <a:pPr marL="0" indent="0" algn="just">
              <a:buNone/>
            </a:pPr>
            <a:r>
              <a:rPr lang="tr-TR" dirty="0"/>
              <a:t>                                                                                                                                                                                                                                                                              </a:t>
            </a:r>
          </a:p>
        </p:txBody>
      </p:sp>
    </p:spTree>
    <p:extLst>
      <p:ext uri="{BB962C8B-B14F-4D97-AF65-F5344CB8AC3E}">
        <p14:creationId xmlns:p14="http://schemas.microsoft.com/office/powerpoint/2010/main" val="156452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rotWithShape="1">
          <a:blip r:embed="rId2"/>
          <a:srcRect l="31569" t="25554" r="3024" b="19637"/>
          <a:stretch/>
        </p:blipFill>
        <p:spPr bwMode="auto">
          <a:xfrm>
            <a:off x="755576" y="31765"/>
            <a:ext cx="7643867" cy="27146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graphicFrame>
        <p:nvGraphicFramePr>
          <p:cNvPr id="5" name="4 Tablo"/>
          <p:cNvGraphicFramePr>
            <a:graphicFrameLocks noGrp="1"/>
          </p:cNvGraphicFramePr>
          <p:nvPr>
            <p:extLst>
              <p:ext uri="{D42A27DB-BD31-4B8C-83A1-F6EECF244321}">
                <p14:modId xmlns:p14="http://schemas.microsoft.com/office/powerpoint/2010/main" val="1245557238"/>
              </p:ext>
            </p:extLst>
          </p:nvPr>
        </p:nvGraphicFramePr>
        <p:xfrm>
          <a:off x="1619673" y="2708921"/>
          <a:ext cx="5400600" cy="3936287"/>
        </p:xfrm>
        <a:graphic>
          <a:graphicData uri="http://schemas.openxmlformats.org/drawingml/2006/table">
            <a:tbl>
              <a:tblPr/>
              <a:tblGrid>
                <a:gridCol w="1454008">
                  <a:extLst>
                    <a:ext uri="{9D8B030D-6E8A-4147-A177-3AD203B41FA5}">
                      <a16:colId xmlns:a16="http://schemas.microsoft.com/office/drawing/2014/main" val="20000"/>
                    </a:ext>
                  </a:extLst>
                </a:gridCol>
                <a:gridCol w="185524">
                  <a:extLst>
                    <a:ext uri="{9D8B030D-6E8A-4147-A177-3AD203B41FA5}">
                      <a16:colId xmlns:a16="http://schemas.microsoft.com/office/drawing/2014/main" val="20001"/>
                    </a:ext>
                  </a:extLst>
                </a:gridCol>
                <a:gridCol w="3761068">
                  <a:extLst>
                    <a:ext uri="{9D8B030D-6E8A-4147-A177-3AD203B41FA5}">
                      <a16:colId xmlns:a16="http://schemas.microsoft.com/office/drawing/2014/main" val="20002"/>
                    </a:ext>
                  </a:extLst>
                </a:gridCol>
              </a:tblGrid>
              <a:tr h="538245">
                <a:tc>
                  <a:txBody>
                    <a:bodyPr/>
                    <a:lstStyle/>
                    <a:p>
                      <a:pPr algn="l">
                        <a:lnSpc>
                          <a:spcPct val="110000"/>
                        </a:lnSpc>
                        <a:spcAft>
                          <a:spcPts val="0"/>
                        </a:spcAft>
                      </a:pPr>
                      <a:r>
                        <a:rPr lang="tr-TR" sz="1400" b="1" dirty="0">
                          <a:solidFill>
                            <a:srgbClr val="000000"/>
                          </a:solidFill>
                          <a:latin typeface="Calibri"/>
                          <a:ea typeface="Times New Roman"/>
                          <a:cs typeface="Times New Roman"/>
                        </a:rPr>
                        <a:t>NAME</a:t>
                      </a:r>
                      <a:r>
                        <a:rPr lang="tr-TR" sz="1400" b="1" baseline="0" dirty="0">
                          <a:solidFill>
                            <a:srgbClr val="000000"/>
                          </a:solidFill>
                          <a:latin typeface="Calibri"/>
                          <a:ea typeface="Times New Roman"/>
                          <a:cs typeface="Times New Roman"/>
                        </a:rPr>
                        <a:t> OF INSTITION</a:t>
                      </a:r>
                      <a:endParaRPr lang="tr-TR" sz="14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600" b="1" dirty="0">
                          <a:solidFill>
                            <a:srgbClr val="000000"/>
                          </a:solidFill>
                          <a:latin typeface="Calibri"/>
                          <a:ea typeface="Times New Roman"/>
                          <a:cs typeface="Calibri"/>
                        </a:rPr>
                        <a:t>SULTANGAZI</a:t>
                      </a:r>
                      <a:r>
                        <a:rPr lang="tr-TR" sz="1600" b="1" baseline="0" dirty="0">
                          <a:solidFill>
                            <a:srgbClr val="000000"/>
                          </a:solidFill>
                          <a:latin typeface="Calibri"/>
                          <a:ea typeface="Times New Roman"/>
                          <a:cs typeface="Calibri"/>
                        </a:rPr>
                        <a:t> LOCAL EDUCATION AUTHORITY</a:t>
                      </a:r>
                      <a:endParaRPr lang="tr-TR" sz="16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0"/>
                  </a:ext>
                </a:extLst>
              </a:tr>
              <a:tr h="203492">
                <a:tc>
                  <a:txBody>
                    <a:bodyPr/>
                    <a:lstStyle/>
                    <a:p>
                      <a:pPr algn="l">
                        <a:lnSpc>
                          <a:spcPct val="110000"/>
                        </a:lnSpc>
                        <a:spcAft>
                          <a:spcPts val="0"/>
                        </a:spcAft>
                      </a:pPr>
                      <a:r>
                        <a:rPr lang="tr-TR" sz="1500" b="1" dirty="0">
                          <a:solidFill>
                            <a:srgbClr val="000000"/>
                          </a:solidFill>
                          <a:latin typeface="Calibri"/>
                          <a:ea typeface="Times New Roman"/>
                          <a:cs typeface="Times New Roman"/>
                        </a:rPr>
                        <a:t>CITY</a:t>
                      </a:r>
                      <a:endParaRPr lang="tr-TR" sz="11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ISTANBUL</a:t>
                      </a:r>
                      <a:endParaRPr lang="tr-TR" sz="11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extLst>
                  <a:ext uri="{0D108BD9-81ED-4DB2-BD59-A6C34878D82A}">
                    <a16:rowId xmlns:a16="http://schemas.microsoft.com/office/drawing/2014/main" val="10001"/>
                  </a:ext>
                </a:extLst>
              </a:tr>
              <a:tr h="203492">
                <a:tc>
                  <a:txBody>
                    <a:bodyPr/>
                    <a:lstStyle/>
                    <a:p>
                      <a:pPr algn="l">
                        <a:lnSpc>
                          <a:spcPct val="110000"/>
                        </a:lnSpc>
                        <a:spcAft>
                          <a:spcPts val="0"/>
                        </a:spcAft>
                      </a:pPr>
                      <a:r>
                        <a:rPr lang="tr-TR" sz="1500" b="1" dirty="0">
                          <a:solidFill>
                            <a:srgbClr val="000000"/>
                          </a:solidFill>
                          <a:latin typeface="Calibri"/>
                          <a:ea typeface="Times New Roman"/>
                          <a:cs typeface="Times New Roman"/>
                        </a:rPr>
                        <a:t>DISTRICT</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dirty="0">
                          <a:solidFill>
                            <a:srgbClr val="000000"/>
                          </a:solidFill>
                          <a:latin typeface="Calibri"/>
                          <a:ea typeface="Times New Roman"/>
                          <a:cs typeface="Calibri"/>
                        </a:rPr>
                        <a:t>SULTANGAZI</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12615">
                <a:tc>
                  <a:txBody>
                    <a:bodyPr/>
                    <a:lstStyle/>
                    <a:p>
                      <a:pPr algn="l">
                        <a:lnSpc>
                          <a:spcPct val="110000"/>
                        </a:lnSpc>
                        <a:spcAft>
                          <a:spcPts val="0"/>
                        </a:spcAft>
                      </a:pPr>
                      <a:r>
                        <a:rPr lang="tr-TR" sz="1500" b="1" dirty="0">
                          <a:solidFill>
                            <a:srgbClr val="000000"/>
                          </a:solidFill>
                          <a:latin typeface="Calibri"/>
                          <a:ea typeface="Times New Roman"/>
                          <a:cs typeface="Calibri"/>
                        </a:rPr>
                        <a:t>ADDRESS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Uğur Mumcu Street</a:t>
                      </a:r>
                      <a:r>
                        <a:rPr lang="tr-TR" sz="1500" baseline="0" dirty="0">
                          <a:solidFill>
                            <a:srgbClr val="000000"/>
                          </a:solidFill>
                          <a:latin typeface="Calibri"/>
                          <a:ea typeface="Times New Roman"/>
                          <a:cs typeface="Calibri"/>
                        </a:rPr>
                        <a:t>  </a:t>
                      </a:r>
                      <a:r>
                        <a:rPr lang="tr-TR" sz="1500" dirty="0">
                          <a:solidFill>
                            <a:srgbClr val="000000"/>
                          </a:solidFill>
                          <a:latin typeface="Calibri"/>
                          <a:ea typeface="Times New Roman"/>
                          <a:cs typeface="Calibri"/>
                        </a:rPr>
                        <a:t>Atatürk </a:t>
                      </a:r>
                      <a:r>
                        <a:rPr lang="tr-TR" sz="1500" dirty="0" err="1">
                          <a:solidFill>
                            <a:srgbClr val="000000"/>
                          </a:solidFill>
                          <a:latin typeface="Calibri"/>
                          <a:ea typeface="Times New Roman"/>
                          <a:cs typeface="Calibri"/>
                        </a:rPr>
                        <a:t>Boulevard</a:t>
                      </a:r>
                      <a:r>
                        <a:rPr lang="tr-TR" sz="1500" dirty="0">
                          <a:solidFill>
                            <a:srgbClr val="000000"/>
                          </a:solidFill>
                          <a:latin typeface="Calibri"/>
                          <a:ea typeface="Times New Roman"/>
                          <a:cs typeface="Calibri"/>
                        </a:rPr>
                        <a:t> No:58 4. </a:t>
                      </a:r>
                      <a:r>
                        <a:rPr lang="tr-TR" sz="1500" dirty="0" err="1">
                          <a:solidFill>
                            <a:srgbClr val="000000"/>
                          </a:solidFill>
                          <a:latin typeface="Calibri"/>
                          <a:ea typeface="Times New Roman"/>
                          <a:cs typeface="Calibri"/>
                        </a:rPr>
                        <a:t>Floor</a:t>
                      </a:r>
                      <a:r>
                        <a:rPr lang="tr-TR" sz="1500" dirty="0">
                          <a:solidFill>
                            <a:srgbClr val="000000"/>
                          </a:solidFill>
                          <a:latin typeface="Calibri"/>
                          <a:ea typeface="Times New Roman"/>
                          <a:cs typeface="Calibri"/>
                        </a:rPr>
                        <a:t>  </a:t>
                      </a:r>
                      <a:r>
                        <a:rPr lang="tr-TR" sz="1500" dirty="0" err="1">
                          <a:solidFill>
                            <a:srgbClr val="000000"/>
                          </a:solidFill>
                          <a:latin typeface="Calibri"/>
                          <a:ea typeface="Times New Roman"/>
                          <a:cs typeface="Calibri"/>
                        </a:rPr>
                        <a:t>Sultangazi</a:t>
                      </a:r>
                      <a:r>
                        <a:rPr lang="tr-TR" sz="1500" dirty="0">
                          <a:solidFill>
                            <a:srgbClr val="000000"/>
                          </a:solidFill>
                          <a:latin typeface="Calibri"/>
                          <a:ea typeface="Times New Roman"/>
                          <a:cs typeface="Calibri"/>
                        </a:rPr>
                        <a:t> / </a:t>
                      </a:r>
                      <a:r>
                        <a:rPr lang="tr-TR" sz="1500" dirty="0" err="1">
                          <a:solidFill>
                            <a:srgbClr val="000000"/>
                          </a:solidFill>
                          <a:latin typeface="Calibri"/>
                          <a:ea typeface="Times New Roman"/>
                          <a:cs typeface="Calibri"/>
                        </a:rPr>
                        <a:t>Istanbul</a:t>
                      </a:r>
                      <a:r>
                        <a:rPr lang="tr-TR" sz="1500" dirty="0">
                          <a:solidFill>
                            <a:srgbClr val="000000"/>
                          </a:solidFill>
                          <a:latin typeface="Calibri"/>
                          <a:ea typeface="Times New Roman"/>
                          <a:cs typeface="Calibri"/>
                        </a:rPr>
                        <a:t> </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3"/>
                  </a:ext>
                </a:extLst>
              </a:tr>
              <a:tr h="341743">
                <a:tc>
                  <a:txBody>
                    <a:bodyPr/>
                    <a:lstStyle/>
                    <a:p>
                      <a:pPr algn="l">
                        <a:lnSpc>
                          <a:spcPct val="110000"/>
                        </a:lnSpc>
                        <a:spcAft>
                          <a:spcPts val="0"/>
                        </a:spcAft>
                      </a:pPr>
                      <a:r>
                        <a:rPr lang="tr-TR" sz="1500" b="1" dirty="0">
                          <a:solidFill>
                            <a:srgbClr val="000000"/>
                          </a:solidFill>
                          <a:latin typeface="Calibri"/>
                          <a:ea typeface="Times New Roman"/>
                          <a:cs typeface="Calibri"/>
                        </a:rPr>
                        <a:t>WEB ADDRESS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u="sng">
                          <a:solidFill>
                            <a:srgbClr val="0000FF"/>
                          </a:solidFill>
                          <a:latin typeface="Calibri"/>
                          <a:ea typeface="Times New Roman"/>
                          <a:cs typeface="Times New Roman"/>
                        </a:rPr>
                        <a:t>http://sultangazi.meb.gov.tr/</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854358">
                <a:tc>
                  <a:txBody>
                    <a:bodyPr/>
                    <a:lstStyle/>
                    <a:p>
                      <a:pPr algn="l">
                        <a:lnSpc>
                          <a:spcPct val="110000"/>
                        </a:lnSpc>
                        <a:spcAft>
                          <a:spcPts val="0"/>
                        </a:spcAft>
                      </a:pPr>
                      <a:r>
                        <a:rPr lang="tr-TR" sz="1500" b="1" dirty="0">
                          <a:solidFill>
                            <a:srgbClr val="000000"/>
                          </a:solidFill>
                          <a:latin typeface="Calibri"/>
                          <a:ea typeface="Times New Roman"/>
                          <a:cs typeface="Calibri"/>
                        </a:rPr>
                        <a:t>SOCIAL</a:t>
                      </a:r>
                      <a:r>
                        <a:rPr lang="tr-TR" sz="1500" b="1" baseline="0" dirty="0">
                          <a:solidFill>
                            <a:srgbClr val="000000"/>
                          </a:solidFill>
                          <a:latin typeface="Calibri"/>
                          <a:ea typeface="Times New Roman"/>
                          <a:cs typeface="Calibri"/>
                        </a:rPr>
                        <a:t> NETWORK ADDRESSES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 </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u="sng">
                          <a:solidFill>
                            <a:srgbClr val="E36C0A"/>
                          </a:solidFill>
                          <a:latin typeface="Calibri"/>
                          <a:ea typeface="Times New Roman"/>
                          <a:cs typeface="Calibri"/>
                          <a:hlinkClick r:id="rId3"/>
                        </a:rPr>
                        <a:t>https://www.facebook.com/sgmem</a:t>
                      </a:r>
                      <a:endParaRPr lang="tr-TR" sz="1100">
                        <a:solidFill>
                          <a:srgbClr val="E36C0A"/>
                        </a:solidFill>
                        <a:latin typeface="Calibri"/>
                        <a:ea typeface="Times New Roman"/>
                        <a:cs typeface="Times New Roman"/>
                      </a:endParaRPr>
                    </a:p>
                    <a:p>
                      <a:pPr algn="l">
                        <a:lnSpc>
                          <a:spcPct val="110000"/>
                        </a:lnSpc>
                        <a:spcAft>
                          <a:spcPts val="0"/>
                        </a:spcAft>
                      </a:pPr>
                      <a:r>
                        <a:rPr lang="tr-TR" sz="1500" u="sng">
                          <a:solidFill>
                            <a:srgbClr val="E36C0A"/>
                          </a:solidFill>
                          <a:latin typeface="Calibri"/>
                          <a:ea typeface="Times New Roman"/>
                          <a:cs typeface="Calibri"/>
                          <a:hlinkClick r:id="rId4"/>
                        </a:rPr>
                        <a:t>https://twitter.com/sultangaziilce</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5"/>
                  </a:ext>
                </a:extLst>
              </a:tr>
              <a:tr h="203492">
                <a:tc>
                  <a:txBody>
                    <a:bodyPr/>
                    <a:lstStyle/>
                    <a:p>
                      <a:pPr algn="l">
                        <a:lnSpc>
                          <a:spcPct val="110000"/>
                        </a:lnSpc>
                        <a:spcAft>
                          <a:spcPts val="0"/>
                        </a:spcAft>
                      </a:pPr>
                      <a:r>
                        <a:rPr lang="tr-TR" sz="1500" b="1" dirty="0">
                          <a:solidFill>
                            <a:srgbClr val="000000"/>
                          </a:solidFill>
                          <a:latin typeface="Calibri"/>
                          <a:ea typeface="Times New Roman"/>
                          <a:cs typeface="Calibri"/>
                        </a:rPr>
                        <a:t>E-MAIL</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dirty="0">
                          <a:solidFill>
                            <a:srgbClr val="000000"/>
                          </a:solidFill>
                          <a:latin typeface="Calibri"/>
                          <a:ea typeface="Times New Roman"/>
                          <a:cs typeface="Calibri"/>
                        </a:rPr>
                        <a:t>sultangazi34@meb.gov.tr</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683486">
                <a:tc>
                  <a:txBody>
                    <a:bodyPr/>
                    <a:lstStyle/>
                    <a:p>
                      <a:pPr algn="l">
                        <a:lnSpc>
                          <a:spcPct val="110000"/>
                        </a:lnSpc>
                        <a:spcAft>
                          <a:spcPts val="0"/>
                        </a:spcAft>
                      </a:pPr>
                      <a:r>
                        <a:rPr lang="tr-TR" sz="1500" b="1" dirty="0">
                          <a:solidFill>
                            <a:srgbClr val="000000"/>
                          </a:solidFill>
                          <a:latin typeface="Calibri"/>
                          <a:ea typeface="Times New Roman"/>
                          <a:cs typeface="Times New Roman"/>
                        </a:rPr>
                        <a:t>PHONE</a:t>
                      </a:r>
                      <a:r>
                        <a:rPr lang="tr-TR" sz="1500" b="1" baseline="0" dirty="0">
                          <a:solidFill>
                            <a:srgbClr val="000000"/>
                          </a:solidFill>
                          <a:latin typeface="Calibri"/>
                          <a:ea typeface="Times New Roman"/>
                          <a:cs typeface="Times New Roman"/>
                        </a:rPr>
                        <a:t> NUMBERS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0212 - 606 00 76 / 606 04 52 / 606 08 94/ </a:t>
                      </a:r>
                      <a:br>
                        <a:rPr lang="tr-TR" sz="1500" dirty="0">
                          <a:solidFill>
                            <a:srgbClr val="000000"/>
                          </a:solidFill>
                          <a:latin typeface="Calibri"/>
                          <a:ea typeface="Times New Roman"/>
                          <a:cs typeface="Calibri"/>
                        </a:rPr>
                      </a:br>
                      <a:r>
                        <a:rPr lang="tr-TR" sz="1500" dirty="0">
                          <a:solidFill>
                            <a:srgbClr val="000000"/>
                          </a:solidFill>
                          <a:latin typeface="Calibri"/>
                          <a:ea typeface="Times New Roman"/>
                          <a:cs typeface="Calibri"/>
                        </a:rPr>
                        <a:t>606 08 95 / 606 04 52 / 606 01 25</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7"/>
                  </a:ext>
                </a:extLst>
              </a:tr>
              <a:tr h="203492">
                <a:tc>
                  <a:txBody>
                    <a:bodyPr/>
                    <a:lstStyle/>
                    <a:p>
                      <a:pPr algn="l">
                        <a:lnSpc>
                          <a:spcPct val="110000"/>
                        </a:lnSpc>
                        <a:spcAft>
                          <a:spcPts val="0"/>
                        </a:spcAft>
                      </a:pPr>
                      <a:r>
                        <a:rPr lang="tr-TR" sz="1500" b="1" dirty="0">
                          <a:solidFill>
                            <a:srgbClr val="000000"/>
                          </a:solidFill>
                          <a:latin typeface="Calibri"/>
                          <a:ea typeface="Times New Roman"/>
                          <a:cs typeface="Calibri"/>
                        </a:rPr>
                        <a:t>FAX</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dirty="0">
                          <a:solidFill>
                            <a:srgbClr val="000000"/>
                          </a:solidFill>
                          <a:latin typeface="Calibri"/>
                          <a:ea typeface="Times New Roman"/>
                          <a:cs typeface="Calibri"/>
                        </a:rPr>
                        <a:t>0 212 606 04 60 </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PRE-PRIMARY EDUCATION</a:t>
            </a:r>
          </a:p>
        </p:txBody>
      </p:sp>
      <p:sp>
        <p:nvSpPr>
          <p:cNvPr id="4" name="İçerik Yer Tutucusu 3"/>
          <p:cNvSpPr>
            <a:spLocks noGrp="1"/>
          </p:cNvSpPr>
          <p:nvPr>
            <p:ph sz="half" idx="1"/>
          </p:nvPr>
        </p:nvSpPr>
        <p:spPr/>
        <p:txBody>
          <a:bodyPr/>
          <a:lstStyle/>
          <a:p>
            <a:pPr marL="0" indent="0" algn="just">
              <a:buNone/>
            </a:pPr>
            <a:r>
              <a:rPr lang="tr-TR" dirty="0"/>
              <a:t>           </a:t>
            </a:r>
          </a:p>
          <a:p>
            <a:pPr marL="0" indent="0" algn="just">
              <a:buNone/>
            </a:pPr>
            <a:r>
              <a:rPr lang="tr-TR" dirty="0"/>
              <a:t>    </a:t>
            </a:r>
            <a:r>
              <a:rPr lang="tr-TR" dirty="0" err="1"/>
              <a:t>Pre-primary</a:t>
            </a:r>
            <a:r>
              <a:rPr lang="tr-TR" dirty="0"/>
              <a:t> </a:t>
            </a:r>
            <a:r>
              <a:rPr lang="tr-TR" dirty="0" err="1"/>
              <a:t>education</a:t>
            </a:r>
            <a:r>
              <a:rPr lang="tr-TR" dirty="0"/>
              <a:t> is </a:t>
            </a:r>
            <a:r>
              <a:rPr lang="tr-TR" dirty="0" err="1"/>
              <a:t>optional</a:t>
            </a:r>
            <a:r>
              <a:rPr lang="tr-TR" dirty="0"/>
              <a:t> </a:t>
            </a:r>
            <a:r>
              <a:rPr lang="tr-TR" dirty="0" err="1"/>
              <a:t>and</a:t>
            </a:r>
            <a:r>
              <a:rPr lang="tr-TR" dirty="0"/>
              <a:t> </a:t>
            </a:r>
            <a:r>
              <a:rPr lang="tr-TR" dirty="0" err="1"/>
              <a:t>covers</a:t>
            </a:r>
            <a:r>
              <a:rPr lang="tr-TR" dirty="0"/>
              <a:t> </a:t>
            </a:r>
            <a:r>
              <a:rPr lang="tr-TR" dirty="0" err="1"/>
              <a:t>children</a:t>
            </a:r>
            <a:r>
              <a:rPr lang="tr-TR" dirty="0"/>
              <a:t> </a:t>
            </a:r>
            <a:r>
              <a:rPr lang="tr-TR" dirty="0" err="1"/>
              <a:t>who</a:t>
            </a:r>
            <a:r>
              <a:rPr lang="tr-TR" dirty="0"/>
              <a:t> </a:t>
            </a:r>
            <a:r>
              <a:rPr lang="tr-TR" dirty="0" err="1"/>
              <a:t>are</a:t>
            </a:r>
            <a:r>
              <a:rPr lang="tr-TR" dirty="0"/>
              <a:t> </a:t>
            </a:r>
            <a:r>
              <a:rPr lang="tr-TR" dirty="0" err="1"/>
              <a:t>under</a:t>
            </a:r>
            <a:r>
              <a:rPr lang="tr-TR" dirty="0"/>
              <a:t> </a:t>
            </a:r>
            <a:r>
              <a:rPr lang="tr-TR" dirty="0" err="1"/>
              <a:t>the</a:t>
            </a:r>
            <a:r>
              <a:rPr lang="tr-TR" dirty="0"/>
              <a:t> </a:t>
            </a:r>
            <a:r>
              <a:rPr lang="tr-TR" dirty="0" err="1"/>
              <a:t>age</a:t>
            </a:r>
            <a:r>
              <a:rPr lang="tr-TR" dirty="0"/>
              <a:t> of </a:t>
            </a:r>
            <a:r>
              <a:rPr lang="tr-TR" dirty="0" err="1"/>
              <a:t>six</a:t>
            </a:r>
            <a:r>
              <a:rPr lang="tr-TR" dirty="0"/>
              <a:t>. </a:t>
            </a:r>
            <a:r>
              <a:rPr lang="tr-TR" dirty="0" err="1"/>
              <a:t>Although</a:t>
            </a:r>
            <a:r>
              <a:rPr lang="tr-TR" dirty="0"/>
              <a:t> it is not </a:t>
            </a:r>
            <a:r>
              <a:rPr lang="tr-TR" dirty="0" err="1"/>
              <a:t>compulsory</a:t>
            </a:r>
            <a:r>
              <a:rPr lang="tr-TR" dirty="0"/>
              <a:t>, </a:t>
            </a:r>
            <a:r>
              <a:rPr lang="tr-TR" dirty="0" err="1"/>
              <a:t>pre-school</a:t>
            </a:r>
            <a:r>
              <a:rPr lang="tr-TR" dirty="0"/>
              <a:t> </a:t>
            </a:r>
            <a:r>
              <a:rPr lang="tr-TR" dirty="0" err="1"/>
              <a:t>education</a:t>
            </a:r>
            <a:r>
              <a:rPr lang="tr-TR" dirty="0"/>
              <a:t> is </a:t>
            </a:r>
            <a:r>
              <a:rPr lang="tr-TR" dirty="0" err="1"/>
              <a:t>encouraged</a:t>
            </a:r>
            <a:r>
              <a:rPr lang="tr-TR" dirty="0"/>
              <a:t> </a:t>
            </a:r>
            <a:r>
              <a:rPr lang="tr-TR" dirty="0" err="1"/>
              <a:t>by</a:t>
            </a:r>
            <a:r>
              <a:rPr lang="tr-TR" dirty="0"/>
              <a:t> </a:t>
            </a:r>
            <a:r>
              <a:rPr lang="tr-TR" dirty="0" err="1"/>
              <a:t>state</a:t>
            </a:r>
            <a:r>
              <a:rPr lang="tr-TR" dirty="0"/>
              <a:t>.</a:t>
            </a:r>
          </a:p>
          <a:p>
            <a:pPr marL="0" indent="0" algn="just">
              <a:buNone/>
            </a:pPr>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772816"/>
            <a:ext cx="4038600" cy="343656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14282" y="861679"/>
            <a:ext cx="8929719" cy="4062578"/>
          </a:xfrm>
          <a:prstGeom prst="rect">
            <a:avLst/>
          </a:prstGeom>
          <a:noFill/>
          <a:ln w="9525">
            <a:noFill/>
            <a:miter lim="800000"/>
            <a:headEnd/>
            <a:tailEnd/>
          </a:ln>
          <a:effectLst/>
        </p:spPr>
        <p:txBody>
          <a:bodyPr vert="horz" wrap="square" lIns="91440" tIns="228528" rIns="91440" bIns="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tr-TR" sz="1400" b="1" dirty="0">
              <a:solidFill>
                <a:srgbClr val="B00000"/>
              </a:solidFill>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B00000"/>
              </a:solidFill>
              <a:effectLst/>
              <a:latin typeface="Cambria"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tr-TR" sz="1800" b="0" i="0" u="none" strike="noStrike" cap="none" normalizeH="0" baseline="0" dirty="0">
              <a:ln>
                <a:noFill/>
              </a:ln>
              <a:solidFill>
                <a:schemeClr val="tx1"/>
              </a:solidFill>
              <a:effectLst/>
              <a:latin typeface="Calibri" pitchFamily="34" charset="0"/>
              <a:cs typeface="Arial" pitchFamily="34" charset="0"/>
            </a:endParaRPr>
          </a:p>
        </p:txBody>
      </p:sp>
      <p:sp>
        <p:nvSpPr>
          <p:cNvPr id="3" name="Başlık 2"/>
          <p:cNvSpPr>
            <a:spLocks noGrp="1"/>
          </p:cNvSpPr>
          <p:nvPr>
            <p:ph type="title"/>
          </p:nvPr>
        </p:nvSpPr>
        <p:spPr/>
        <p:txBody>
          <a:bodyPr/>
          <a:lstStyle/>
          <a:p>
            <a:r>
              <a:rPr lang="tr-TR" b="1" dirty="0"/>
              <a:t>PRIMARY EDUCATION</a:t>
            </a:r>
          </a:p>
        </p:txBody>
      </p:sp>
      <p:sp>
        <p:nvSpPr>
          <p:cNvPr id="4" name="İçerik Yer Tutucusu 3"/>
          <p:cNvSpPr>
            <a:spLocks noGrp="1"/>
          </p:cNvSpPr>
          <p:nvPr>
            <p:ph sz="half" idx="1"/>
          </p:nvPr>
        </p:nvSpPr>
        <p:spPr>
          <a:xfrm>
            <a:off x="457200" y="1600201"/>
            <a:ext cx="4038600" cy="4205064"/>
          </a:xfrm>
        </p:spPr>
        <p:txBody>
          <a:bodyPr>
            <a:normAutofit fontScale="92500"/>
          </a:bodyPr>
          <a:lstStyle/>
          <a:p>
            <a:pPr marL="0" indent="0" algn="just">
              <a:buNone/>
            </a:pPr>
            <a:r>
              <a:rPr lang="tr-TR" dirty="0"/>
              <a:t>    </a:t>
            </a:r>
            <a:r>
              <a:rPr lang="tr-TR" dirty="0" err="1"/>
              <a:t>Primary</a:t>
            </a:r>
            <a:r>
              <a:rPr lang="tr-TR" dirty="0"/>
              <a:t> </a:t>
            </a:r>
            <a:r>
              <a:rPr lang="tr-TR" dirty="0" err="1"/>
              <a:t>education</a:t>
            </a:r>
            <a:r>
              <a:rPr lang="tr-TR" dirty="0"/>
              <a:t> is </a:t>
            </a:r>
            <a:r>
              <a:rPr lang="tr-TR" dirty="0" err="1"/>
              <a:t>free</a:t>
            </a:r>
            <a:r>
              <a:rPr lang="tr-TR" dirty="0"/>
              <a:t> of </a:t>
            </a:r>
            <a:r>
              <a:rPr lang="tr-TR" dirty="0" err="1"/>
              <a:t>charge</a:t>
            </a:r>
            <a:r>
              <a:rPr lang="tr-TR" dirty="0"/>
              <a:t> at </a:t>
            </a:r>
            <a:r>
              <a:rPr lang="tr-TR" dirty="0" err="1"/>
              <a:t>all</a:t>
            </a:r>
            <a:r>
              <a:rPr lang="tr-TR" dirty="0"/>
              <a:t> </a:t>
            </a:r>
            <a:r>
              <a:rPr lang="tr-TR" dirty="0" err="1"/>
              <a:t>state</a:t>
            </a:r>
            <a:r>
              <a:rPr lang="tr-TR" dirty="0"/>
              <a:t> </a:t>
            </a:r>
            <a:r>
              <a:rPr lang="tr-TR" dirty="0" err="1"/>
              <a:t>schools</a:t>
            </a:r>
            <a:r>
              <a:rPr lang="tr-TR" dirty="0"/>
              <a:t> </a:t>
            </a:r>
            <a:r>
              <a:rPr lang="tr-TR" dirty="0" err="1"/>
              <a:t>and</a:t>
            </a:r>
            <a:r>
              <a:rPr lang="tr-TR" dirty="0"/>
              <a:t> it is </a:t>
            </a:r>
            <a:r>
              <a:rPr lang="tr-TR" dirty="0" err="1"/>
              <a:t>compulsary</a:t>
            </a:r>
            <a:r>
              <a:rPr lang="tr-TR" dirty="0"/>
              <a:t> </a:t>
            </a:r>
            <a:r>
              <a:rPr lang="tr-TR" dirty="0" err="1"/>
              <a:t>for</a:t>
            </a:r>
            <a:r>
              <a:rPr lang="tr-TR" dirty="0"/>
              <a:t> </a:t>
            </a:r>
            <a:r>
              <a:rPr lang="tr-TR" dirty="0" err="1"/>
              <a:t>the</a:t>
            </a:r>
            <a:r>
              <a:rPr lang="tr-TR" dirty="0"/>
              <a:t> </a:t>
            </a:r>
            <a:r>
              <a:rPr lang="tr-TR" dirty="0" err="1"/>
              <a:t>children</a:t>
            </a:r>
            <a:r>
              <a:rPr lang="tr-TR" dirty="0"/>
              <a:t> </a:t>
            </a:r>
            <a:r>
              <a:rPr lang="tr-TR" dirty="0" err="1"/>
              <a:t>aged</a:t>
            </a:r>
            <a:r>
              <a:rPr lang="tr-TR" dirty="0"/>
              <a:t> 5 </a:t>
            </a:r>
            <a:r>
              <a:rPr lang="tr-TR" dirty="0" err="1"/>
              <a:t>to</a:t>
            </a:r>
            <a:r>
              <a:rPr lang="tr-TR" dirty="0"/>
              <a:t> 10. </a:t>
            </a:r>
            <a:r>
              <a:rPr lang="tr-TR" dirty="0" err="1"/>
              <a:t>The</a:t>
            </a:r>
            <a:r>
              <a:rPr lang="tr-TR" dirty="0"/>
              <a:t> </a:t>
            </a:r>
            <a:r>
              <a:rPr lang="tr-TR" dirty="0" err="1"/>
              <a:t>primary</a:t>
            </a:r>
            <a:r>
              <a:rPr lang="tr-TR" dirty="0"/>
              <a:t> </a:t>
            </a:r>
            <a:r>
              <a:rPr lang="tr-TR" dirty="0" err="1"/>
              <a:t>education</a:t>
            </a:r>
            <a:r>
              <a:rPr lang="tr-TR" dirty="0"/>
              <a:t> program </a:t>
            </a:r>
            <a:r>
              <a:rPr lang="tr-TR" dirty="0" err="1"/>
              <a:t>includes</a:t>
            </a:r>
            <a:r>
              <a:rPr lang="tr-TR" dirty="0"/>
              <a:t> </a:t>
            </a:r>
            <a:r>
              <a:rPr lang="tr-TR" dirty="0" err="1"/>
              <a:t>social</a:t>
            </a:r>
            <a:r>
              <a:rPr lang="tr-TR" dirty="0"/>
              <a:t> </a:t>
            </a:r>
            <a:r>
              <a:rPr lang="tr-TR" dirty="0" err="1"/>
              <a:t>studies</a:t>
            </a:r>
            <a:r>
              <a:rPr lang="tr-TR" dirty="0"/>
              <a:t>, </a:t>
            </a:r>
            <a:r>
              <a:rPr lang="tr-TR" dirty="0" err="1"/>
              <a:t>human</a:t>
            </a:r>
            <a:r>
              <a:rPr lang="tr-TR" dirty="0"/>
              <a:t> </a:t>
            </a:r>
            <a:r>
              <a:rPr lang="tr-TR" dirty="0" err="1"/>
              <a:t>rights</a:t>
            </a:r>
            <a:r>
              <a:rPr lang="tr-TR" dirty="0"/>
              <a:t>, </a:t>
            </a:r>
            <a:r>
              <a:rPr lang="tr-TR" dirty="0" err="1"/>
              <a:t>history</a:t>
            </a:r>
            <a:r>
              <a:rPr lang="tr-TR" dirty="0"/>
              <a:t>, </a:t>
            </a:r>
            <a:r>
              <a:rPr lang="tr-TR" dirty="0" err="1"/>
              <a:t>music</a:t>
            </a:r>
            <a:r>
              <a:rPr lang="tr-TR" dirty="0"/>
              <a:t>, </a:t>
            </a:r>
            <a:r>
              <a:rPr lang="tr-TR" dirty="0" err="1"/>
              <a:t>religion</a:t>
            </a:r>
            <a:r>
              <a:rPr lang="tr-TR" dirty="0"/>
              <a:t>, </a:t>
            </a:r>
            <a:r>
              <a:rPr lang="tr-TR" dirty="0" err="1"/>
              <a:t>foreign</a:t>
            </a:r>
            <a:r>
              <a:rPr lang="tr-TR" dirty="0"/>
              <a:t> </a:t>
            </a:r>
            <a:r>
              <a:rPr lang="tr-TR" dirty="0" err="1"/>
              <a:t>language</a:t>
            </a:r>
            <a:r>
              <a:rPr lang="tr-TR" dirty="0"/>
              <a:t>, </a:t>
            </a:r>
            <a:r>
              <a:rPr lang="tr-TR" dirty="0" err="1"/>
              <a:t>maths</a:t>
            </a:r>
            <a:r>
              <a:rPr lang="tr-TR" dirty="0"/>
              <a:t>, </a:t>
            </a:r>
            <a:r>
              <a:rPr lang="tr-TR" dirty="0" err="1"/>
              <a:t>etc</a:t>
            </a:r>
            <a:r>
              <a:rPr lang="tr-TR" dirty="0"/>
              <a:t>.</a:t>
            </a:r>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388843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CUMHURIYET PRIMARY SCHOOL</a:t>
            </a: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4824"/>
            <a:ext cx="4038600" cy="4032448"/>
          </a:xfrm>
        </p:spPr>
      </p:pic>
    </p:spTree>
    <p:extLst>
      <p:ext uri="{BB962C8B-B14F-4D97-AF65-F5344CB8AC3E}">
        <p14:creationId xmlns:p14="http://schemas.microsoft.com/office/powerpoint/2010/main" val="140011235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2158</TotalTime>
  <Words>979</Words>
  <Application>Microsoft Office PowerPoint</Application>
  <PresentationFormat>On-screen Show (4:3)</PresentationFormat>
  <Paragraphs>157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Aharoni</vt:lpstr>
      <vt:lpstr>Arial</vt:lpstr>
      <vt:lpstr>Arial Black</vt:lpstr>
      <vt:lpstr>Calibri</vt:lpstr>
      <vt:lpstr>Cambria</vt:lpstr>
      <vt:lpstr>Symbol</vt:lpstr>
      <vt:lpstr>Trebuchet MS</vt:lpstr>
      <vt:lpstr>Ofis Teması</vt:lpstr>
      <vt:lpstr>TURKISH REPUBLIC SULTANGAZI LOCAL EDUCATION AUTHORITY</vt:lpstr>
      <vt:lpstr>SULTANGAZI </vt:lpstr>
      <vt:lpstr>    </vt:lpstr>
      <vt:lpstr>STATISTICS ABOUT SCHOOLS IN SULTANGAZI</vt:lpstr>
      <vt:lpstr>EDUCATION IN SULTANGAZI</vt:lpstr>
      <vt:lpstr>PowerPoint Presentation</vt:lpstr>
      <vt:lpstr>PRE-PRIMARY EDUCATION</vt:lpstr>
      <vt:lpstr>PRIMARY EDUCATION</vt:lpstr>
      <vt:lpstr>CUMHURIYET PRIMARY SCHOOL</vt:lpstr>
      <vt:lpstr>PowerPoint Presentation</vt:lpstr>
      <vt:lpstr>SECONDARY SCHOOL  EDUCATION</vt:lpstr>
      <vt:lpstr>HIGH SCHOOL EDUCATION</vt:lpstr>
      <vt:lpstr>OUR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(ERASMUS +) PROJECTS CONDUCTED BY SCHOOLS IN SULTANGAZI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servet</dc:creator>
  <cp:lastModifiedBy>Anastasia Miteva</cp:lastModifiedBy>
  <cp:revision>164</cp:revision>
  <dcterms:created xsi:type="dcterms:W3CDTF">2016-05-12T21:39:57Z</dcterms:created>
  <dcterms:modified xsi:type="dcterms:W3CDTF">2021-10-28T15:50:17Z</dcterms:modified>
</cp:coreProperties>
</file>