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handoutMasterIdLst>
    <p:handoutMasterId r:id="rId12"/>
  </p:handoutMasterIdLst>
  <p:sldIdLst>
    <p:sldId id="256" r:id="rId2"/>
    <p:sldId id="287" r:id="rId3"/>
    <p:sldId id="285" r:id="rId4"/>
    <p:sldId id="275" r:id="rId5"/>
    <p:sldId id="278" r:id="rId6"/>
    <p:sldId id="276" r:id="rId7"/>
    <p:sldId id="268" r:id="rId8"/>
    <p:sldId id="260" r:id="rId9"/>
    <p:sldId id="261" r:id="rId10"/>
    <p:sldId id="262" r:id="rId11"/>
  </p:sldIdLst>
  <p:sldSz cx="9144000" cy="6858000" type="screen4x3"/>
  <p:notesSz cx="6797675" cy="9928225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72A6A88E-856F-48D7-8175-8CA9CB97D2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29F0949F-10B1-4291-9509-2F03C5241F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64842A7-94DC-4217-89BC-B69852953519}" type="datetimeFigureOut">
              <a:rPr lang="en-US"/>
              <a:pPr>
                <a:defRPr/>
              </a:pPr>
              <a:t>10/2/2021</a:t>
            </a:fld>
            <a:endParaRPr lang="en-US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907DA6E5-D48F-4BBC-898F-3FA7C858DC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6DFA3566-C984-4FF9-9379-FDB64FFB30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EE51C9-C6D3-47D1-9F69-27AF201CFCAB}" type="slidenum">
              <a:rPr lang="en-US" altLang="bg-BG"/>
              <a:pPr/>
              <a:t>‹#›</a:t>
            </a:fld>
            <a:endParaRPr lang="en-U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CCD8DE2-821C-48DA-86F4-7D5C4FDB970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356A7AF-434E-4759-A5EF-FA797452D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bg-BG" altLang="bg-BG" sz="2400">
                <a:latin typeface="Times New Roman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6EDA5434-9AE5-470E-9647-F7CD43CE306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AEFE7AFF-1C07-4D67-844C-98C95EB7055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bg-BG" altLang="bg-BG" sz="2400">
                  <a:latin typeface="Times New Roman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0611AE21-408C-4D8B-9A39-4396E0FCDB3C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bg-BG" altLang="bg-BG" sz="2400">
                  <a:latin typeface="Times New Roman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3CE92705-48DF-4B6D-93AA-8099D35297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672CF218-4198-4D5E-8742-578CE51748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629FB41C-0DDC-48CA-90D7-A36ADDE67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bg-BG" altLang="bg-BG" sz="2400">
                  <a:latin typeface="Times New Roman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FA9D174B-460C-4D80-8883-198FDB5AC1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</p:grpSp>
      <p:sp>
        <p:nvSpPr>
          <p:cNvPr id="1740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bg-BG" altLang="bg-BG" noProof="0"/>
              <a:t>Click to edit Master title style</a:t>
            </a: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bg-BG" altLang="bg-BG" noProof="0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330A134-4D15-48F8-94A7-1BA5F912D3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C728B6E-7AF2-408D-A529-DDD503600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2AC8BAB-2110-4AAF-B861-339AEA281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E35AA-58A5-43A5-9DE3-BE964ED7EB60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81325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676AF2C-618F-4F4A-8B9A-6246B8950E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97E061E-E0BF-46A4-BD8F-A1DFCC7A3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326AE62-2E30-4C99-912E-A91C15BE0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65896-60BF-415F-B192-893AAEDE61D0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5244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B44C047-199C-4B0D-B57E-9F817DB0EC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F1C0D11-7555-49B3-A13A-9CD53B4F0F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B22ED8F-07A7-4D4C-938D-F79961327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538EE-9C3E-4132-829F-CC6A921D637E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62511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лавие, текст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DA0C09D-C305-420C-823E-5F25D7260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DED945D-F8F4-4E8A-88B5-9F3ADE7E4F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353D181-3903-4340-98A3-198EF4522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1C025-2DAF-4978-9BBB-849BD67ACB6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26011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g-BG"/>
              <a:t>Щракнете за редакция стил подзагл. обр.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0E21BD1-6CAB-4342-A6A4-08360515A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3227553-F61F-4C70-904C-73E88B62F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6264067-9EB3-4C07-83D8-243661CB1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93953-3580-4BBC-9019-092604010925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118937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55F5243-F31A-4B51-9E65-37BBB0AD58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1C1D749-4AFC-497E-8BC4-239377393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CD3A077-5892-4A31-AC88-A60D4AA4E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9B31A-EDB5-44CC-8591-FEA3A8208CD7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6140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32A4FA9-98FD-4CD1-AC22-29DBA4AFC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4425F4A-D41B-4083-A521-04D7C76F64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551C077-4ED4-4379-BD2B-F344D39AB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60151-3751-4D6A-909C-6860D0F2DA4C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1964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7B78C16-C220-490F-A271-522B6BD64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26DF3A5-1E27-466A-8ABB-D93094E8E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837A03A-C299-490B-8C3F-A2B41BE9E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5860C-5FB5-48E5-AED0-19788DC910CF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998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73E4D36-4944-4FE8-BDFB-AC8435D132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815CBCD-C397-45FA-96CD-459160FD74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A7407FF-01E6-47C8-AA74-5BC238A81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0BC26-E378-45E1-9640-1E815542F931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5916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233D4A2-B02B-401E-B861-AAE067E23E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028765C8-3109-49E9-92C5-98D0BE3BC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EA6F05DA-3CBF-4F58-8591-3711B4A05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B9898-A0E5-435E-BE2B-B5297E22FCD9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5926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4FAC328-7781-4EFB-B42F-892A8973C5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BA41D07-C424-4F00-8028-4085AF492B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75582CC-8990-42EE-8DD5-747AD3B7B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8DB5F-2494-4A64-B304-AF31D84ABBB2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4900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9290712A-3E63-4D59-9170-2C455AC6D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7D6D0632-73F2-418D-92A5-2375D52D5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93F2627-342F-470C-95DA-7A45C65FFD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18608-F200-483A-93F8-61E0620180C9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75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E9B6BD5-D251-4C85-B2E6-84D0AC05F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23D7948-C429-4F35-B3CE-449F106D2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F016B19-A55D-4531-B982-2CEF18985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F0DA5-9ADD-4DD1-97A6-E17258D85CA4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1795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C66A44-C7E0-4D10-B534-330529B00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5565993-D097-4A79-96C8-9E4D029D9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D87AAB8-4117-42D0-9830-1F890C9FD1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BF967-F68D-4E55-9CBF-F7CF6AE54307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3321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8BAA528-9407-49E4-9A52-B15866C86E2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E496E9DF-39D3-4926-AACB-EECDB72CD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bg-BG" altLang="bg-BG" sz="2400">
                <a:latin typeface="Times New Roman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E0879555-F053-4F96-B8F5-C38BDF99AE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7720661D-2A5D-44D5-B9BA-65998AEBB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bg-BG" altLang="bg-BG" sz="2400">
                  <a:latin typeface="Times New Roman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F9EFCC89-B5A9-4BE4-887F-296370460E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73560EBB-A790-4A46-BBF5-E7E46929E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4B910F2A-7C60-4EE7-BD67-281704E50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text styles</a:t>
            </a:r>
          </a:p>
          <a:p>
            <a:pPr lvl="1"/>
            <a:r>
              <a:rPr lang="bg-BG" altLang="bg-BG"/>
              <a:t>Second level</a:t>
            </a:r>
          </a:p>
          <a:p>
            <a:pPr lvl="2"/>
            <a:r>
              <a:rPr lang="bg-BG" altLang="bg-BG"/>
              <a:t>Third level</a:t>
            </a:r>
          </a:p>
          <a:p>
            <a:pPr lvl="3"/>
            <a:r>
              <a:rPr lang="bg-BG" altLang="bg-BG"/>
              <a:t>Fourth level</a:t>
            </a:r>
          </a:p>
          <a:p>
            <a:pPr lvl="4"/>
            <a:r>
              <a:rPr lang="bg-BG" altLang="bg-BG"/>
              <a:t>Fifth level</a:t>
            </a:r>
          </a:p>
        </p:txBody>
      </p:sp>
      <p:sp>
        <p:nvSpPr>
          <p:cNvPr id="173065" name="Rectangle 9">
            <a:extLst>
              <a:ext uri="{FF2B5EF4-FFF2-40B4-BE49-F238E27FC236}">
                <a16:creationId xmlns:a16="http://schemas.microsoft.com/office/drawing/2014/main" id="{B435C84B-6236-4F11-B90F-C3C4FB5AC4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73066" name="Rectangle 10">
            <a:extLst>
              <a:ext uri="{FF2B5EF4-FFF2-40B4-BE49-F238E27FC236}">
                <a16:creationId xmlns:a16="http://schemas.microsoft.com/office/drawing/2014/main" id="{385E780F-5FF3-40A9-B9CE-6D4B674DAA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73067" name="Rectangle 11">
            <a:extLst>
              <a:ext uri="{FF2B5EF4-FFF2-40B4-BE49-F238E27FC236}">
                <a16:creationId xmlns:a16="http://schemas.microsoft.com/office/drawing/2014/main" id="{D4763F2F-8C8C-4495-BDEB-D3E64B5DF4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1D39109-96A2-4BD3-BC6D-856FB803D846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5EC999B3-E139-497C-A304-6C1A92AA4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CC5D9904-2AF3-430F-9C05-D7542B101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altLang="bg-BG" sz="3800"/>
              <a:t>Образователната система в област Видин</a:t>
            </a:r>
          </a:p>
        </p:txBody>
      </p:sp>
      <p:pic>
        <p:nvPicPr>
          <p:cNvPr id="4099" name="Picture 6" descr="deca-3">
            <a:extLst>
              <a:ext uri="{FF2B5EF4-FFF2-40B4-BE49-F238E27FC236}">
                <a16:creationId xmlns:a16="http://schemas.microsoft.com/office/drawing/2014/main" id="{1043FE41-3CE7-494C-8EB4-AC37723A02DD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9588" y="1600200"/>
            <a:ext cx="6040437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3F28443-E112-4D1B-B65D-E6D9C975C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4450"/>
            <a:ext cx="7772400" cy="1143000"/>
          </a:xfrm>
        </p:spPr>
        <p:txBody>
          <a:bodyPr/>
          <a:lstStyle/>
          <a:p>
            <a:pPr algn="ctr" eaLnBrk="1" hangingPunct="1"/>
            <a:r>
              <a:rPr lang="bg-BG" altLang="bg-BG" sz="2800"/>
              <a:t>Педагогически кадри в училищата и детските градини </a:t>
            </a:r>
            <a:br>
              <a:rPr lang="bg-BG" altLang="bg-BG" sz="2800"/>
            </a:br>
            <a:endParaRPr lang="bg-BG" altLang="bg-BG" sz="2800"/>
          </a:p>
        </p:txBody>
      </p:sp>
      <p:graphicFrame>
        <p:nvGraphicFramePr>
          <p:cNvPr id="13315" name="Диаграма 4">
            <a:extLst>
              <a:ext uri="{FF2B5EF4-FFF2-40B4-BE49-F238E27FC236}">
                <a16:creationId xmlns:a16="http://schemas.microsoft.com/office/drawing/2014/main" id="{BD2A9A13-165C-416F-8C80-913B725E60F4}"/>
              </a:ext>
            </a:extLst>
          </p:cNvPr>
          <p:cNvGraphicFramePr>
            <a:graphicFrameLocks/>
          </p:cNvGraphicFramePr>
          <p:nvPr/>
        </p:nvGraphicFramePr>
        <p:xfrm>
          <a:off x="863600" y="2006600"/>
          <a:ext cx="7874000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а" r:id="rId2" imgW="7882811" imgH="4359018" progId="Excel.Chart.8">
                  <p:embed/>
                </p:oleObj>
              </mc:Choice>
              <mc:Fallback>
                <p:oleObj name="Диаграма" r:id="rId2" imgW="7882811" imgH="4359018" progId="Excel.Chart.8">
                  <p:embed/>
                  <p:pic>
                    <p:nvPicPr>
                      <p:cNvPr id="0" name="Диагра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006600"/>
                        <a:ext cx="7874000" cy="435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F52D5C3-480C-47DB-A528-A7438CEE1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903F332-3FC1-4C0A-8DED-3DAD478BB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  <p:pic>
        <p:nvPicPr>
          <p:cNvPr id="5124" name="Picture 6" descr="Vidin-obshtina">
            <a:extLst>
              <a:ext uri="{FF2B5EF4-FFF2-40B4-BE49-F238E27FC236}">
                <a16:creationId xmlns:a16="http://schemas.microsoft.com/office/drawing/2014/main" id="{5C20A633-3443-4AD7-ADA5-5374BDAF2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1600200"/>
            <a:ext cx="493712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>
            <a:extLst>
              <a:ext uri="{FF2B5EF4-FFF2-40B4-BE49-F238E27FC236}">
                <a16:creationId xmlns:a16="http://schemas.microsoft.com/office/drawing/2014/main" id="{B265221A-8566-4E4E-881A-7949EE5C434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bg-BG" altLang="bg-BG"/>
              <a:t>Нашите училища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B575DCAD-7D6F-402A-911B-03B5F68EB46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32138" y="1600200"/>
            <a:ext cx="5554662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endParaRPr lang="en-US" altLang="bg-BG" sz="2400"/>
          </a:p>
          <a:p>
            <a:pPr>
              <a:buFont typeface="Wingdings" panose="05000000000000000000" pitchFamily="2" charset="2"/>
              <a:buNone/>
            </a:pPr>
            <a:r>
              <a:rPr lang="bg-BG" altLang="bg-BG" sz="1600"/>
              <a:t>СОУ “Цар Симеон Велики” гр. Видин</a:t>
            </a:r>
          </a:p>
        </p:txBody>
      </p:sp>
      <p:pic>
        <p:nvPicPr>
          <p:cNvPr id="6148" name="Picture 15" descr="SOUCSV">
            <a:extLst>
              <a:ext uri="{FF2B5EF4-FFF2-40B4-BE49-F238E27FC236}">
                <a16:creationId xmlns:a16="http://schemas.microsoft.com/office/drawing/2014/main" id="{87501736-F59A-4424-90F4-2CC18F2B20BA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1288" y="2220913"/>
            <a:ext cx="4391025" cy="3289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72818831-71E4-435D-8E2D-C9C9A6929A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bg-BG" altLang="bg-BG"/>
              <a:t>Нашите училища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EEDB10-FB5D-4236-9872-F9B5398918B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844675"/>
            <a:ext cx="3429000" cy="4114800"/>
          </a:xfrm>
        </p:spPr>
        <p:txBody>
          <a:bodyPr anchor="ctr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bg-BG" altLang="bg-BG" sz="1500"/>
              <a:t>През 201</a:t>
            </a:r>
            <a:r>
              <a:rPr lang="en-US" altLang="bg-BG" sz="1500"/>
              <a:t>8</a:t>
            </a:r>
            <a:r>
              <a:rPr lang="bg-BG" altLang="bg-BG" sz="1500"/>
              <a:t>/201</a:t>
            </a:r>
            <a:r>
              <a:rPr lang="en-US" altLang="bg-BG" sz="1500"/>
              <a:t>9</a:t>
            </a:r>
            <a:r>
              <a:rPr lang="bg-BG" altLang="bg-BG" sz="1500"/>
              <a:t> учебна година в област Видин функционират: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bg-BG" sz="1500"/>
          </a:p>
          <a:p>
            <a:pPr eaLnBrk="1" hangingPunct="1"/>
            <a:r>
              <a:rPr lang="bg-BG" altLang="bg-BG" sz="1500"/>
              <a:t>3</a:t>
            </a:r>
            <a:r>
              <a:rPr lang="en-US" altLang="bg-BG" sz="1500"/>
              <a:t>2</a:t>
            </a:r>
            <a:r>
              <a:rPr lang="bg-BG" altLang="bg-BG" sz="1500"/>
              <a:t> училища; </a:t>
            </a:r>
          </a:p>
          <a:p>
            <a:pPr eaLnBrk="1" hangingPunct="1"/>
            <a:r>
              <a:rPr lang="en-US" altLang="bg-BG" sz="1500"/>
              <a:t>25</a:t>
            </a:r>
            <a:r>
              <a:rPr lang="bg-BG" altLang="bg-BG" sz="1500"/>
              <a:t> детски градини;</a:t>
            </a:r>
          </a:p>
          <a:p>
            <a:pPr eaLnBrk="1" hangingPunct="1"/>
            <a:r>
              <a:rPr lang="en-US" altLang="bg-BG" sz="1500"/>
              <a:t>1 </a:t>
            </a:r>
            <a:r>
              <a:rPr lang="ru-RU" altLang="bg-BG" sz="1500"/>
              <a:t>регионален център за подкрепа на процеса на приобщаващото образование</a:t>
            </a:r>
          </a:p>
          <a:p>
            <a:pPr eaLnBrk="1" hangingPunct="1"/>
            <a:r>
              <a:rPr lang="bg-BG" altLang="bg-BG" sz="1500"/>
              <a:t>1 център за специална образователна подкрепа</a:t>
            </a:r>
          </a:p>
          <a:p>
            <a:pPr eaLnBrk="1" hangingPunct="1"/>
            <a:r>
              <a:rPr lang="bg-BG" altLang="bg-BG" sz="1500"/>
              <a:t>4 центрове за подкрепа на личностното развитиеПЛР (общински детски комплекс,  център за работа с деца,  ученическо общежитие,   център</a:t>
            </a:r>
            <a:r>
              <a:rPr lang="en-US" altLang="bg-BG" sz="1500"/>
              <a:t> </a:t>
            </a:r>
            <a:r>
              <a:rPr lang="bg-BG" altLang="bg-BG" sz="1500"/>
              <a:t>за кариерно ориентиране и консултиране)</a:t>
            </a:r>
          </a:p>
        </p:txBody>
      </p:sp>
      <p:graphicFrame>
        <p:nvGraphicFramePr>
          <p:cNvPr id="7172" name="Диаграма 4">
            <a:extLst>
              <a:ext uri="{FF2B5EF4-FFF2-40B4-BE49-F238E27FC236}">
                <a16:creationId xmlns:a16="http://schemas.microsoft.com/office/drawing/2014/main" id="{60423F66-5C74-48B7-8E1A-DA484CAF7C2C}"/>
              </a:ext>
            </a:extLst>
          </p:cNvPr>
          <p:cNvGraphicFramePr>
            <a:graphicFrameLocks/>
          </p:cNvGraphicFramePr>
          <p:nvPr/>
        </p:nvGraphicFramePr>
        <p:xfrm>
          <a:off x="3297238" y="2082800"/>
          <a:ext cx="5286375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а" r:id="rId2" imgW="5297883" imgH="2847079" progId="Excel.Chart.8">
                  <p:embed/>
                </p:oleObj>
              </mc:Choice>
              <mc:Fallback>
                <p:oleObj name="Диаграма" r:id="rId2" imgW="5297883" imgH="2847079" progId="Excel.Chart.8">
                  <p:embed/>
                  <p:pic>
                    <p:nvPicPr>
                      <p:cNvPr id="0" name="Диагра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2082800"/>
                        <a:ext cx="5286375" cy="284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3049CAA0-8886-46EE-B2C9-9C7F3CAD5A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bg-BG" altLang="bg-BG"/>
              <a:t>Нашите училища</a:t>
            </a:r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799C894D-AEE9-4707-97CB-5DB60ACE2D0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600200"/>
            <a:ext cx="4040187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r>
              <a:rPr lang="bg-BG" altLang="bg-BG" sz="1600"/>
              <a:t>ПГТ “Михалаки Георгиев” гр. Видин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5275284A-A916-4B2A-8FF0-8D0ECAB3BBF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2725" y="1600200"/>
            <a:ext cx="3394075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endParaRPr lang="bg-BG" altLang="bg-BG" sz="2400"/>
          </a:p>
          <a:p>
            <a:pPr>
              <a:buFont typeface="Wingdings" panose="05000000000000000000" pitchFamily="2" charset="2"/>
              <a:buNone/>
            </a:pPr>
            <a:r>
              <a:rPr lang="bg-BG" altLang="bg-BG" sz="1600"/>
              <a:t>ОУ “Иван Вазов” гр. Видин</a:t>
            </a:r>
          </a:p>
        </p:txBody>
      </p:sp>
      <p:pic>
        <p:nvPicPr>
          <p:cNvPr id="8197" name="Picture 7" descr="PGT">
            <a:extLst>
              <a:ext uri="{FF2B5EF4-FFF2-40B4-BE49-F238E27FC236}">
                <a16:creationId xmlns:a16="http://schemas.microsoft.com/office/drawing/2014/main" id="{86886B83-9DAD-4FB7-9508-E9BA6072D109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492375"/>
            <a:ext cx="4175125" cy="2776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Picture 8" descr="OUIV">
            <a:extLst>
              <a:ext uri="{FF2B5EF4-FFF2-40B4-BE49-F238E27FC236}">
                <a16:creationId xmlns:a16="http://schemas.microsoft.com/office/drawing/2014/main" id="{0EAE2ED8-5EB1-4134-832E-6429751E56CB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2492375"/>
            <a:ext cx="3754437" cy="281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C3F3F5-7F4E-4569-9A03-75A92CD6FB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bg-BG" altLang="bg-BG"/>
              <a:t>Нашите училища</a:t>
            </a:r>
          </a:p>
        </p:txBody>
      </p:sp>
      <p:graphicFrame>
        <p:nvGraphicFramePr>
          <p:cNvPr id="9219" name="Диаграма 4">
            <a:extLst>
              <a:ext uri="{FF2B5EF4-FFF2-40B4-BE49-F238E27FC236}">
                <a16:creationId xmlns:a16="http://schemas.microsoft.com/office/drawing/2014/main" id="{51879B7A-763C-4658-BF6C-37D86F4E696B}"/>
              </a:ext>
            </a:extLst>
          </p:cNvPr>
          <p:cNvGraphicFramePr>
            <a:graphicFrameLocks/>
          </p:cNvGraphicFramePr>
          <p:nvPr/>
        </p:nvGraphicFramePr>
        <p:xfrm>
          <a:off x="776288" y="2006600"/>
          <a:ext cx="7591425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а" r:id="rId2" imgW="7596274" imgH="4432176" progId="Excel.Chart.8">
                  <p:embed/>
                </p:oleObj>
              </mc:Choice>
              <mc:Fallback>
                <p:oleObj name="Диаграма" r:id="rId2" imgW="7596274" imgH="4432176" progId="Excel.Chart.8">
                  <p:embed/>
                  <p:pic>
                    <p:nvPicPr>
                      <p:cNvPr id="0" name="Диагра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006600"/>
                        <a:ext cx="7591425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F507351-6A9D-40C3-AC1B-A280992F3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altLang="bg-BG" sz="3800"/>
              <a:t>Ученици и педагогически персонал в училищата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16F55E9-4459-4B34-93F5-55C4971D7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bg-BG" altLang="bg-BG"/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bg-BG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bg-BG" altLang="bg-BG"/>
              <a:t>Общ брой ученици от подготвителен до ХІІ клас в училищата – </a:t>
            </a:r>
            <a:r>
              <a:rPr lang="en-US" altLang="bg-BG"/>
              <a:t>7927</a:t>
            </a:r>
            <a:endParaRPr lang="bg-BG" altLang="bg-BG"/>
          </a:p>
          <a:p>
            <a:pPr eaLnBrk="1" hangingPunct="1">
              <a:buFont typeface="Wingdings" panose="05000000000000000000" pitchFamily="2" charset="2"/>
              <a:buNone/>
            </a:pPr>
            <a:endParaRPr lang="bg-BG" altLang="bg-BG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bg-BG" altLang="bg-BG"/>
              <a:t>Общ брой педагогически персонал в училищата - </a:t>
            </a:r>
            <a:r>
              <a:rPr lang="en-US" altLang="bg-BG"/>
              <a:t>794</a:t>
            </a:r>
            <a:endParaRPr lang="bg-BG" alt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95EED5D7-AE2A-4D44-AC42-BF67DE103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altLang="bg-BG"/>
              <a:t>Ученици в област Видин</a:t>
            </a:r>
          </a:p>
        </p:txBody>
      </p:sp>
      <p:graphicFrame>
        <p:nvGraphicFramePr>
          <p:cNvPr id="11267" name="Диаграма 4">
            <a:extLst>
              <a:ext uri="{FF2B5EF4-FFF2-40B4-BE49-F238E27FC236}">
                <a16:creationId xmlns:a16="http://schemas.microsoft.com/office/drawing/2014/main" id="{2B875F2C-AEA7-42F3-B8CE-03BD2021FCCD}"/>
              </a:ext>
            </a:extLst>
          </p:cNvPr>
          <p:cNvGraphicFramePr>
            <a:graphicFrameLocks/>
          </p:cNvGraphicFramePr>
          <p:nvPr/>
        </p:nvGraphicFramePr>
        <p:xfrm>
          <a:off x="776288" y="2006600"/>
          <a:ext cx="7807325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а" r:id="rId2" imgW="7815749" imgH="4499238" progId="Excel.Chart.8">
                  <p:embed/>
                </p:oleObj>
              </mc:Choice>
              <mc:Fallback>
                <p:oleObj name="Диаграма" r:id="rId2" imgW="7815749" imgH="4499238" progId="Excel.Chart.8">
                  <p:embed/>
                  <p:pic>
                    <p:nvPicPr>
                      <p:cNvPr id="0" name="Диагра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006600"/>
                        <a:ext cx="7807325" cy="449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BDC279A5-5768-46E8-B0F2-EBA214126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altLang="bg-BG" sz="2400"/>
              <a:t>Педагогически специалисти с ръководни функции и други в училищата и детските градини</a:t>
            </a:r>
          </a:p>
        </p:txBody>
      </p:sp>
      <p:graphicFrame>
        <p:nvGraphicFramePr>
          <p:cNvPr id="12291" name="Диаграма 3">
            <a:extLst>
              <a:ext uri="{FF2B5EF4-FFF2-40B4-BE49-F238E27FC236}">
                <a16:creationId xmlns:a16="http://schemas.microsoft.com/office/drawing/2014/main" id="{154DF992-B8C6-42F3-A545-7D3812FAD812}"/>
              </a:ext>
            </a:extLst>
          </p:cNvPr>
          <p:cNvGraphicFramePr>
            <a:graphicFrameLocks/>
          </p:cNvGraphicFramePr>
          <p:nvPr/>
        </p:nvGraphicFramePr>
        <p:xfrm>
          <a:off x="992188" y="1649413"/>
          <a:ext cx="7375525" cy="499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иаграма" r:id="rId2" imgW="7382896" imgH="5005250" progId="Excel.Chart.8">
                  <p:embed/>
                </p:oleObj>
              </mc:Choice>
              <mc:Fallback>
                <p:oleObj name="Диаграма" r:id="rId2" imgW="7382896" imgH="5005250" progId="Excel.Chart.8">
                  <p:embed/>
                  <p:pic>
                    <p:nvPicPr>
                      <p:cNvPr id="0" name="Диагра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649413"/>
                        <a:ext cx="7375525" cy="499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444</TotalTime>
  <Words>152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Wingdings</vt:lpstr>
      <vt:lpstr>Calibri</vt:lpstr>
      <vt:lpstr>Layers</vt:lpstr>
      <vt:lpstr>Microsoft Excel Chart</vt:lpstr>
      <vt:lpstr>Образователната система в област Видин</vt:lpstr>
      <vt:lpstr>PowerPoint Presentation</vt:lpstr>
      <vt:lpstr>Нашите училища</vt:lpstr>
      <vt:lpstr>Нашите училища</vt:lpstr>
      <vt:lpstr>Нашите училища</vt:lpstr>
      <vt:lpstr>Нашите училища</vt:lpstr>
      <vt:lpstr>Ученици и педагогически персонал в училищата</vt:lpstr>
      <vt:lpstr>Ученици в област Видин</vt:lpstr>
      <vt:lpstr>Педагогически специалисти с ръководни функции и други в училищата и детските градини</vt:lpstr>
      <vt:lpstr>Педагогически кадри в училищата и детските градини  </vt:lpstr>
    </vt:vector>
  </TitlesOfParts>
  <Company>Mis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HP7800</dc:creator>
  <cp:lastModifiedBy>Anastasia Miteva</cp:lastModifiedBy>
  <cp:revision>33</cp:revision>
  <cp:lastPrinted>2019-06-18T12:00:23Z</cp:lastPrinted>
  <dcterms:created xsi:type="dcterms:W3CDTF">2014-03-18T09:13:24Z</dcterms:created>
  <dcterms:modified xsi:type="dcterms:W3CDTF">2021-10-02T20:21:15Z</dcterms:modified>
</cp:coreProperties>
</file>