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1"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0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C59F121-7890-4A30-A31B-6E6542AA03B2}" type="datetimeFigureOut">
              <a:rPr lang="en-US" smtClean="0"/>
              <a:pPr/>
              <a:t>2/17/2020</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93E0DD-0CF9-4F6A-9A03-6B3030940DDA}" type="slidenum">
              <a:rPr lang="en-GB" smtClean="0"/>
              <a:pPr/>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59F121-7890-4A30-A31B-6E6542AA03B2}" type="datetimeFigureOut">
              <a:rPr lang="en-US" smtClean="0"/>
              <a:pPr/>
              <a:t>2/17/2020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93E0DD-0CF9-4F6A-9A03-6B3030940DDA}"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093E0DD-0CF9-4F6A-9A03-6B3030940DDA}" type="slidenum">
              <a:rPr lang="en-GB" smtClean="0"/>
              <a:pPr/>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59F121-7890-4A30-A31B-6E6542AA03B2}" type="datetimeFigureOut">
              <a:rPr lang="en-US" smtClean="0"/>
              <a:pPr/>
              <a:t>2/17/2020</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C59F121-7890-4A30-A31B-6E6542AA03B2}" type="datetimeFigureOut">
              <a:rPr lang="en-US" smtClean="0"/>
              <a:pPr/>
              <a:t>2/17/2020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2093E0DD-0CF9-4F6A-9A03-6B3030940DDA}" type="slidenum">
              <a:rPr lang="en-GB" smtClean="0"/>
              <a:pPr/>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5C59F121-7890-4A30-A31B-6E6542AA03B2}" type="datetimeFigureOut">
              <a:rPr lang="en-US" smtClean="0"/>
              <a:pPr/>
              <a:t>2/17/2020</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93E0DD-0CF9-4F6A-9A03-6B3030940DDA}" type="slidenum">
              <a:rPr lang="en-GB" smtClean="0"/>
              <a:pPr/>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C59F121-7890-4A30-A31B-6E6542AA03B2}" type="datetimeFigureOut">
              <a:rPr lang="en-US" smtClean="0"/>
              <a:pPr/>
              <a:t>2/17/2020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93E0DD-0CF9-4F6A-9A03-6B3030940DDA}" type="slidenum">
              <a:rPr lang="en-GB" smtClean="0"/>
              <a:pPr/>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C59F121-7890-4A30-A31B-6E6542AA03B2}" type="datetimeFigureOut">
              <a:rPr lang="en-US" smtClean="0"/>
              <a:pPr/>
              <a:t>2/17/2020</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093E0DD-0CF9-4F6A-9A03-6B3030940DDA}" type="slidenum">
              <a:rPr lang="en-GB" smtClean="0"/>
              <a:pPr/>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59F121-7890-4A30-A31B-6E6542AA03B2}" type="datetimeFigureOut">
              <a:rPr lang="en-US" smtClean="0"/>
              <a:pPr/>
              <a:t>2/17/2020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2093E0DD-0CF9-4F6A-9A03-6B3030940DD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C59F121-7890-4A30-A31B-6E6542AA03B2}" type="datetimeFigureOut">
              <a:rPr lang="en-US" smtClean="0"/>
              <a:pPr/>
              <a:t>2/17/2020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093E0DD-0CF9-4F6A-9A03-6B3030940DD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093E0DD-0CF9-4F6A-9A03-6B3030940DDA}" type="slidenum">
              <a:rPr lang="en-GB" smtClean="0"/>
              <a:pPr/>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C59F121-7890-4A30-A31B-6E6542AA03B2}" type="datetimeFigureOut">
              <a:rPr lang="en-US" smtClean="0"/>
              <a:pPr/>
              <a:t>2/17/2020</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093E0DD-0CF9-4F6A-9A03-6B3030940DDA}" type="slidenum">
              <a:rPr lang="en-GB" smtClean="0"/>
              <a:pPr/>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C59F121-7890-4A30-A31B-6E6542AA03B2}" type="datetimeFigureOut">
              <a:rPr lang="en-US" smtClean="0"/>
              <a:pPr/>
              <a:t>2/17/2020</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C59F121-7890-4A30-A31B-6E6542AA03B2}" type="datetimeFigureOut">
              <a:rPr lang="en-US" smtClean="0"/>
              <a:pPr/>
              <a:t>2/17/2020</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093E0DD-0CF9-4F6A-9A03-6B3030940DDA}" type="slidenum">
              <a:rPr lang="en-GB" smtClean="0"/>
              <a:pPr/>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358246" cy="1000132"/>
          </a:xfrm>
        </p:spPr>
        <p:txBody>
          <a:bodyPr>
            <a:noAutofit/>
          </a:bodyPr>
          <a:lstStyle/>
          <a:p>
            <a:r>
              <a:rPr lang="en-US" sz="2000" b="1" dirty="0" smtClean="0">
                <a:solidFill>
                  <a:srgbClr val="002060"/>
                </a:solidFill>
                <a:latin typeface="Times New Roman" pitchFamily="18" charset="0"/>
                <a:cs typeface="Times New Roman" pitchFamily="18" charset="0"/>
              </a:rPr>
              <a:t/>
            </a:r>
            <a:br>
              <a:rPr lang="en-US" sz="2000" b="1" dirty="0" smtClean="0">
                <a:solidFill>
                  <a:srgbClr val="002060"/>
                </a:solidFill>
                <a:latin typeface="Times New Roman" pitchFamily="18" charset="0"/>
                <a:cs typeface="Times New Roman" pitchFamily="18" charset="0"/>
              </a:rPr>
            </a:br>
            <a:r>
              <a:rPr lang="en-US" sz="2000" b="1" dirty="0" smtClean="0">
                <a:solidFill>
                  <a:srgbClr val="002060"/>
                </a:solidFill>
                <a:latin typeface="Times New Roman" pitchFamily="18" charset="0"/>
                <a:cs typeface="Times New Roman" pitchFamily="18" charset="0"/>
              </a:rPr>
              <a:t/>
            </a:r>
            <a:br>
              <a:rPr lang="en-US" sz="2000" b="1" dirty="0" smtClean="0">
                <a:solidFill>
                  <a:srgbClr val="002060"/>
                </a:solidFill>
                <a:latin typeface="Times New Roman" pitchFamily="18" charset="0"/>
                <a:cs typeface="Times New Roman" pitchFamily="18" charset="0"/>
              </a:rPr>
            </a:br>
            <a:r>
              <a:rPr lang="en-US" sz="2000" b="1" dirty="0" smtClean="0">
                <a:solidFill>
                  <a:srgbClr val="002060"/>
                </a:solidFill>
                <a:latin typeface="Times New Roman" pitchFamily="18" charset="0"/>
                <a:cs typeface="Times New Roman" pitchFamily="18" charset="0"/>
              </a:rPr>
              <a:t> </a:t>
            </a:r>
            <a:r>
              <a:rPr lang="en-US" sz="1800" b="1" dirty="0">
                <a:solidFill>
                  <a:srgbClr val="0070C0"/>
                </a:solidFill>
                <a:latin typeface="Times New Roman" pitchFamily="18" charset="0"/>
                <a:cs typeface="Times New Roman" pitchFamily="18" charset="0"/>
              </a:rPr>
              <a:t>Project</a:t>
            </a:r>
            <a:r>
              <a:rPr lang="bg-BG" sz="1800" b="1" dirty="0">
                <a:solidFill>
                  <a:srgbClr val="0070C0"/>
                </a:solidFill>
                <a:latin typeface="Times New Roman" pitchFamily="18" charset="0"/>
                <a:cs typeface="Times New Roman" pitchFamily="18" charset="0"/>
              </a:rPr>
              <a:t> No</a:t>
            </a:r>
            <a:r>
              <a:rPr lang="en-US" sz="1800" b="1" dirty="0">
                <a:solidFill>
                  <a:srgbClr val="0070C0"/>
                </a:solidFill>
                <a:latin typeface="Times New Roman" pitchFamily="18" charset="0"/>
                <a:cs typeface="Times New Roman" pitchFamily="18" charset="0"/>
              </a:rPr>
              <a:t> 2018-1-BG01-KA201-0479</a:t>
            </a:r>
            <a:r>
              <a:rPr lang="bg-BG" sz="2000" b="1" dirty="0">
                <a:solidFill>
                  <a:srgbClr val="0070C0"/>
                </a:solidFill>
                <a:latin typeface="Times New Roman" pitchFamily="18" charset="0"/>
                <a:cs typeface="Times New Roman" pitchFamily="18" charset="0"/>
              </a:rPr>
              <a:t>9</a:t>
            </a:r>
            <a:r>
              <a:rPr lang="en-US" sz="2000" b="1" dirty="0">
                <a:solidFill>
                  <a:srgbClr val="0070C0"/>
                </a:solidFill>
                <a:latin typeface="Times New Roman" pitchFamily="18" charset="0"/>
                <a:cs typeface="Times New Roman" pitchFamily="18" charset="0"/>
              </a:rPr>
              <a:t>8</a:t>
            </a:r>
            <a:r>
              <a:rPr lang="en-GB" sz="2000" b="1" dirty="0">
                <a:solidFill>
                  <a:srgbClr val="0070C0"/>
                </a:solidFill>
                <a:latin typeface="Times New Roman" pitchFamily="18" charset="0"/>
                <a:cs typeface="Times New Roman" pitchFamily="18" charset="0"/>
              </a:rPr>
              <a:t/>
            </a:r>
            <a:br>
              <a:rPr lang="en-GB" sz="2000" b="1" dirty="0">
                <a:solidFill>
                  <a:srgbClr val="0070C0"/>
                </a:solidFill>
                <a:latin typeface="Times New Roman" pitchFamily="18" charset="0"/>
                <a:cs typeface="Times New Roman" pitchFamily="18" charset="0"/>
              </a:rPr>
            </a:br>
            <a:r>
              <a:rPr lang="en-GB" sz="2400" b="1" i="1" dirty="0" smtClean="0">
                <a:solidFill>
                  <a:srgbClr val="0070C0"/>
                </a:solidFill>
                <a:latin typeface="Times New Roman" pitchFamily="18" charset="0"/>
                <a:cs typeface="Times New Roman" pitchFamily="18" charset="0"/>
              </a:rPr>
              <a:t>Creating an Innovative  Platform of Communication and Teaching in a Digital Society</a:t>
            </a:r>
            <a:r>
              <a:rPr lang="en-GB" sz="2400" b="1" i="1" dirty="0" smtClean="0">
                <a:solidFill>
                  <a:srgbClr val="002060"/>
                </a:solidFill>
                <a:latin typeface="Times New Roman" pitchFamily="18" charset="0"/>
                <a:cs typeface="Times New Roman" pitchFamily="18" charset="0"/>
              </a:rPr>
              <a:t/>
            </a:r>
            <a:br>
              <a:rPr lang="en-GB" sz="2400" b="1" i="1" dirty="0" smtClean="0">
                <a:solidFill>
                  <a:srgbClr val="002060"/>
                </a:solidFill>
                <a:latin typeface="Times New Roman" pitchFamily="18" charset="0"/>
                <a:cs typeface="Times New Roman" pitchFamily="18" charset="0"/>
              </a:rPr>
            </a:br>
            <a:endParaRPr lang="en-GB" sz="2400" b="1" i="1" dirty="0">
              <a:solidFill>
                <a:srgbClr val="00206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77500" lnSpcReduction="20000"/>
          </a:bodyPr>
          <a:lstStyle/>
          <a:p>
            <a:pPr>
              <a:buNone/>
            </a:pPr>
            <a:r>
              <a:rPr lang="en-US" dirty="0">
                <a:solidFill>
                  <a:srgbClr val="0070C0"/>
                </a:solidFill>
                <a:latin typeface="Times New Roman" pitchFamily="18" charset="0"/>
                <a:cs typeface="Times New Roman" pitchFamily="18" charset="0"/>
              </a:rPr>
              <a:t>1.</a:t>
            </a:r>
            <a:r>
              <a:rPr lang="en-US" b="1" dirty="0">
                <a:solidFill>
                  <a:srgbClr val="0070C0"/>
                </a:solidFill>
                <a:latin typeface="Times New Roman" pitchFamily="18" charset="0"/>
                <a:cs typeface="Times New Roman" pitchFamily="18" charset="0"/>
              </a:rPr>
              <a:t>Main goals:</a:t>
            </a:r>
            <a:endParaRPr lang="en-GB" dirty="0">
              <a:solidFill>
                <a:srgbClr val="0070C0"/>
              </a:solidFill>
              <a:latin typeface="Times New Roman" pitchFamily="18" charset="0"/>
              <a:cs typeface="Times New Roman" pitchFamily="18" charset="0"/>
            </a:endParaRPr>
          </a:p>
          <a:p>
            <a:pPr lvl="0"/>
            <a:r>
              <a:rPr lang="en-US" dirty="0">
                <a:solidFill>
                  <a:srgbClr val="0070C0"/>
                </a:solidFill>
                <a:latin typeface="Times New Roman" pitchFamily="18" charset="0"/>
                <a:cs typeface="Times New Roman" pitchFamily="18" charset="0"/>
              </a:rPr>
              <a:t>To develop an innovative ICT-based methodology for foreign language (English) </a:t>
            </a:r>
            <a:r>
              <a:rPr lang="en-US" dirty="0" smtClean="0">
                <a:solidFill>
                  <a:srgbClr val="0070C0"/>
                </a:solidFill>
                <a:latin typeface="Times New Roman" pitchFamily="18" charset="0"/>
                <a:cs typeface="Times New Roman" pitchFamily="18" charset="0"/>
              </a:rPr>
              <a:t>teaching (learn, (re)think, express) </a:t>
            </a:r>
            <a:r>
              <a:rPr lang="en-US" dirty="0">
                <a:solidFill>
                  <a:srgbClr val="0070C0"/>
                </a:solidFill>
                <a:latin typeface="Times New Roman" pitchFamily="18" charset="0"/>
                <a:cs typeface="Times New Roman" pitchFamily="18" charset="0"/>
              </a:rPr>
              <a:t>and enhance the intercultural competences and skills of teachers and students</a:t>
            </a:r>
            <a:r>
              <a:rPr lang="en-US" dirty="0" smtClean="0">
                <a:solidFill>
                  <a:srgbClr val="0070C0"/>
                </a:solidFill>
                <a:latin typeface="Times New Roman" pitchFamily="18" charset="0"/>
                <a:cs typeface="Times New Roman" pitchFamily="18" charset="0"/>
              </a:rPr>
              <a:t>; </a:t>
            </a:r>
            <a:endParaRPr lang="en-US" dirty="0" smtClean="0">
              <a:solidFill>
                <a:srgbClr val="0070C0"/>
              </a:solidFill>
              <a:latin typeface="Times New Roman" pitchFamily="18" charset="0"/>
              <a:cs typeface="Times New Roman" pitchFamily="18" charset="0"/>
            </a:endParaRPr>
          </a:p>
          <a:p>
            <a:pPr lvl="0"/>
            <a:endParaRPr lang="en-GB" dirty="0">
              <a:solidFill>
                <a:srgbClr val="0070C0"/>
              </a:solidFill>
              <a:latin typeface="Times New Roman" pitchFamily="18" charset="0"/>
              <a:cs typeface="Times New Roman" pitchFamily="18" charset="0"/>
            </a:endParaRPr>
          </a:p>
          <a:p>
            <a:pPr lvl="0"/>
            <a:r>
              <a:rPr lang="en-US" dirty="0">
                <a:solidFill>
                  <a:srgbClr val="0070C0"/>
                </a:solidFill>
                <a:latin typeface="Times New Roman" pitchFamily="18" charset="0"/>
                <a:cs typeface="Times New Roman" pitchFamily="18" charset="0"/>
              </a:rPr>
              <a:t>To stimulate collaboration between the participating countries through exchange of good practices</a:t>
            </a:r>
            <a:r>
              <a:rPr lang="en-US" dirty="0" smtClean="0">
                <a:solidFill>
                  <a:srgbClr val="0070C0"/>
                </a:solidFill>
                <a:latin typeface="Times New Roman" pitchFamily="18" charset="0"/>
                <a:cs typeface="Times New Roman" pitchFamily="18" charset="0"/>
              </a:rPr>
              <a:t>;</a:t>
            </a:r>
          </a:p>
          <a:p>
            <a:pPr lvl="0"/>
            <a:endParaRPr lang="en-GB" dirty="0">
              <a:solidFill>
                <a:srgbClr val="0070C0"/>
              </a:solidFill>
              <a:latin typeface="Times New Roman" pitchFamily="18" charset="0"/>
              <a:cs typeface="Times New Roman" pitchFamily="18" charset="0"/>
            </a:endParaRPr>
          </a:p>
          <a:p>
            <a:pPr lvl="0"/>
            <a:r>
              <a:rPr lang="en-US" dirty="0">
                <a:solidFill>
                  <a:srgbClr val="0070C0"/>
                </a:solidFill>
                <a:latin typeface="Times New Roman" pitchFamily="18" charset="0"/>
                <a:cs typeface="Times New Roman" pitchFamily="18" charset="0"/>
              </a:rPr>
              <a:t>To raise  the profile of the teacher’s profession and increase motivation for lifelong learning</a:t>
            </a:r>
            <a:r>
              <a:rPr lang="en-US" dirty="0" smtClean="0">
                <a:solidFill>
                  <a:srgbClr val="0070C0"/>
                </a:solidFill>
                <a:latin typeface="Times New Roman" pitchFamily="18" charset="0"/>
                <a:cs typeface="Times New Roman" pitchFamily="18" charset="0"/>
              </a:rPr>
              <a:t>;</a:t>
            </a:r>
          </a:p>
          <a:p>
            <a:pPr lvl="0"/>
            <a:endParaRPr lang="en-GB" dirty="0">
              <a:solidFill>
                <a:srgbClr val="0070C0"/>
              </a:solidFill>
              <a:latin typeface="Times New Roman" pitchFamily="18" charset="0"/>
              <a:cs typeface="Times New Roman" pitchFamily="18" charset="0"/>
            </a:endParaRPr>
          </a:p>
          <a:p>
            <a:pPr lvl="0"/>
            <a:r>
              <a:rPr lang="en-US" dirty="0">
                <a:solidFill>
                  <a:srgbClr val="0070C0"/>
                </a:solidFill>
                <a:latin typeface="Times New Roman" pitchFamily="18" charset="0"/>
                <a:cs typeface="Times New Roman" pitchFamily="18" charset="0"/>
              </a:rPr>
              <a:t>To encourage partnerships between schools and local educational authorities</a:t>
            </a:r>
            <a:r>
              <a:rPr lang="en-US" dirty="0">
                <a:solidFill>
                  <a:srgbClr val="002060"/>
                </a:solidFill>
                <a:latin typeface="Times New Roman" pitchFamily="18" charset="0"/>
                <a:cs typeface="Times New Roman" pitchFamily="18" charset="0"/>
              </a:rPr>
              <a:t>.</a:t>
            </a:r>
            <a:endParaRPr lang="en-GB" dirty="0">
              <a:solidFill>
                <a:srgbClr val="002060"/>
              </a:solidFill>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endParaRPr lang="en-GB" dirty="0">
              <a:latin typeface="Times New Roman" pitchFamily="18" charset="0"/>
              <a:cs typeface="Times New Roman" pitchFamily="18" charset="0"/>
            </a:endParaRPr>
          </a:p>
          <a:p>
            <a:endParaRPr lang="en-GB" dirty="0"/>
          </a:p>
        </p:txBody>
      </p:sp>
      <p:pic>
        <p:nvPicPr>
          <p:cNvPr id="5" name="Picture 4" descr="logo.png"/>
          <p:cNvPicPr>
            <a:picLocks noChangeAspect="1"/>
          </p:cNvPicPr>
          <p:nvPr/>
        </p:nvPicPr>
        <p:blipFill>
          <a:blip r:embed="rId2" cstate="print"/>
          <a:stretch>
            <a:fillRect/>
          </a:stretch>
        </p:blipFill>
        <p:spPr>
          <a:xfrm>
            <a:off x="0" y="0"/>
            <a:ext cx="1142976" cy="121442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sz="quarter" idx="1"/>
          </p:nvPr>
        </p:nvSpPr>
        <p:spPr/>
        <p:txBody>
          <a:bodyPr>
            <a:normAutofit fontScale="77500" lnSpcReduction="20000"/>
          </a:bodyPr>
          <a:lstStyle/>
          <a:p>
            <a:pPr>
              <a:buNone/>
            </a:pPr>
            <a:r>
              <a:rPr lang="en-US" b="1" dirty="0" smtClean="0">
                <a:solidFill>
                  <a:srgbClr val="002060"/>
                </a:solidFill>
              </a:rPr>
              <a:t>2</a:t>
            </a:r>
            <a:r>
              <a:rPr lang="en-US" b="1" dirty="0" smtClean="0">
                <a:solidFill>
                  <a:srgbClr val="0070C0"/>
                </a:solidFill>
                <a:latin typeface="Times New Roman" pitchFamily="18" charset="0"/>
                <a:cs typeface="Times New Roman" pitchFamily="18" charset="0"/>
              </a:rPr>
              <a:t>. Expected results according to the project:</a:t>
            </a:r>
            <a:endParaRPr lang="en-GB" dirty="0" smtClean="0">
              <a:solidFill>
                <a:srgbClr val="0070C0"/>
              </a:solidFill>
              <a:latin typeface="Times New Roman" pitchFamily="18" charset="0"/>
              <a:cs typeface="Times New Roman" pitchFamily="18" charset="0"/>
            </a:endParaRPr>
          </a:p>
          <a:p>
            <a:pPr lvl="0"/>
            <a:r>
              <a:rPr lang="en-US" dirty="0" smtClean="0">
                <a:solidFill>
                  <a:srgbClr val="0070C0"/>
                </a:solidFill>
                <a:latin typeface="Times New Roman" pitchFamily="18" charset="0"/>
                <a:cs typeface="Times New Roman" pitchFamily="18" charset="0"/>
              </a:rPr>
              <a:t>Over 30 teachers from the participating schools are expected to improve their language teaching and ICT skills; learn about  other cultures, promote mutual understanding, cultural sensitivity, and tolerance;</a:t>
            </a:r>
          </a:p>
          <a:p>
            <a:pPr lvl="0"/>
            <a:endParaRPr lang="en-GB" dirty="0" smtClean="0">
              <a:solidFill>
                <a:srgbClr val="0070C0"/>
              </a:solidFill>
              <a:latin typeface="Times New Roman" pitchFamily="18" charset="0"/>
              <a:cs typeface="Times New Roman" pitchFamily="18" charset="0"/>
            </a:endParaRPr>
          </a:p>
          <a:p>
            <a:pPr lvl="0"/>
            <a:r>
              <a:rPr lang="en-US" dirty="0" smtClean="0">
                <a:solidFill>
                  <a:srgbClr val="0070C0"/>
                </a:solidFill>
                <a:latin typeface="Times New Roman" pitchFamily="18" charset="0"/>
                <a:cs typeface="Times New Roman" pitchFamily="18" charset="0"/>
              </a:rPr>
              <a:t>The application of the new language teaching methodology is expected to improve  the language skills of students and motivate them to study, learn, critically assess important events and issues. Thus they will  become more active  and willing to get involved in the overall activities of their schools.</a:t>
            </a:r>
          </a:p>
          <a:p>
            <a:pPr lvl="0"/>
            <a:endParaRPr lang="en-GB" dirty="0" smtClean="0">
              <a:solidFill>
                <a:srgbClr val="0070C0"/>
              </a:solidFill>
              <a:latin typeface="Times New Roman" pitchFamily="18" charset="0"/>
              <a:cs typeface="Times New Roman" pitchFamily="18" charset="0"/>
            </a:endParaRPr>
          </a:p>
          <a:p>
            <a:pPr lvl="0"/>
            <a:r>
              <a:rPr lang="en-US" dirty="0" smtClean="0">
                <a:solidFill>
                  <a:srgbClr val="0070C0"/>
                </a:solidFill>
                <a:latin typeface="Times New Roman" pitchFamily="18" charset="0"/>
                <a:cs typeface="Times New Roman" pitchFamily="18" charset="0"/>
              </a:rPr>
              <a:t>The application of non-formal methods in formal education based on the experience of  the </a:t>
            </a:r>
            <a:r>
              <a:rPr lang="en-US" dirty="0" err="1" smtClean="0">
                <a:solidFill>
                  <a:srgbClr val="0070C0"/>
                </a:solidFill>
                <a:latin typeface="Times New Roman" pitchFamily="18" charset="0"/>
                <a:cs typeface="Times New Roman" pitchFamily="18" charset="0"/>
              </a:rPr>
              <a:t>Stichting</a:t>
            </a:r>
            <a:r>
              <a:rPr lang="en-US" dirty="0" smtClean="0">
                <a:solidFill>
                  <a:srgbClr val="0070C0"/>
                </a:solidFill>
                <a:latin typeface="Times New Roman" pitchFamily="18" charset="0"/>
                <a:cs typeface="Times New Roman" pitchFamily="18" charset="0"/>
              </a:rPr>
              <a:t> International Youth Bridges will help teachers enrich the student-centered approach;</a:t>
            </a:r>
            <a:endParaRPr lang="en-GB" dirty="0" smtClean="0">
              <a:solidFill>
                <a:srgbClr val="0070C0"/>
              </a:solidFill>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77500" lnSpcReduction="20000"/>
          </a:bodyPr>
          <a:lstStyle/>
          <a:p>
            <a:pPr lvl="0"/>
            <a:r>
              <a:rPr lang="en-US" dirty="0" smtClean="0">
                <a:solidFill>
                  <a:srgbClr val="0070C0"/>
                </a:solidFill>
                <a:latin typeface="Times New Roman" pitchFamily="18" charset="0"/>
                <a:cs typeface="Times New Roman" pitchFamily="18" charset="0"/>
              </a:rPr>
              <a:t>The regional authorities of education in Vidin and Istanbul will acquainted with the innovative methodology and will help disseminate it among other teachers, students and other stakeholders who are not directly  involved in the project;</a:t>
            </a:r>
          </a:p>
          <a:p>
            <a:pPr lvl="0"/>
            <a:endParaRPr lang="en-GB" dirty="0" smtClean="0">
              <a:solidFill>
                <a:srgbClr val="0070C0"/>
              </a:solidFill>
              <a:latin typeface="Times New Roman" pitchFamily="18" charset="0"/>
              <a:cs typeface="Times New Roman" pitchFamily="18" charset="0"/>
            </a:endParaRPr>
          </a:p>
          <a:p>
            <a:pPr lvl="0"/>
            <a:r>
              <a:rPr lang="en-US" dirty="0" smtClean="0">
                <a:solidFill>
                  <a:srgbClr val="0070C0"/>
                </a:solidFill>
                <a:latin typeface="Times New Roman" pitchFamily="18" charset="0"/>
                <a:cs typeface="Times New Roman" pitchFamily="18" charset="0"/>
              </a:rPr>
              <a:t>Preparation of a toolkit containing lesson plans and guidelines for teachers, digital and online resources (presentations, games, educational films, apps etc).</a:t>
            </a:r>
            <a:endParaRPr lang="en-GB" dirty="0" smtClean="0">
              <a:solidFill>
                <a:srgbClr val="0070C0"/>
              </a:solidFill>
              <a:latin typeface="Times New Roman" pitchFamily="18" charset="0"/>
              <a:cs typeface="Times New Roman" pitchFamily="18" charset="0"/>
            </a:endParaRPr>
          </a:p>
          <a:p>
            <a:pPr lvl="0"/>
            <a:endParaRPr lang="en-GB" dirty="0" smtClean="0">
              <a:solidFill>
                <a:srgbClr val="0070C0"/>
              </a:solidFill>
              <a:latin typeface="Times New Roman" pitchFamily="18" charset="0"/>
              <a:cs typeface="Times New Roman" pitchFamily="18" charset="0"/>
            </a:endParaRPr>
          </a:p>
          <a:p>
            <a:pPr lvl="0"/>
            <a:r>
              <a:rPr lang="en-US" dirty="0" smtClean="0">
                <a:solidFill>
                  <a:srgbClr val="0070C0"/>
                </a:solidFill>
                <a:latin typeface="Times New Roman" pitchFamily="18" charset="0"/>
                <a:cs typeface="Times New Roman" pitchFamily="18" charset="0"/>
              </a:rPr>
              <a:t>Interactive online  map for partners;</a:t>
            </a:r>
          </a:p>
          <a:p>
            <a:pPr lvl="0"/>
            <a:endParaRPr lang="en-GB" dirty="0" smtClean="0">
              <a:solidFill>
                <a:srgbClr val="0070C0"/>
              </a:solidFill>
              <a:latin typeface="Times New Roman" pitchFamily="18" charset="0"/>
              <a:cs typeface="Times New Roman" pitchFamily="18" charset="0"/>
            </a:endParaRPr>
          </a:p>
          <a:p>
            <a:pPr lvl="0"/>
            <a:r>
              <a:rPr lang="en-US" dirty="0" err="1" smtClean="0">
                <a:solidFill>
                  <a:srgbClr val="0070C0"/>
                </a:solidFill>
                <a:latin typeface="Times New Roman" pitchFamily="18" charset="0"/>
                <a:cs typeface="Times New Roman" pitchFamily="18" charset="0"/>
              </a:rPr>
              <a:t>Twinspace</a:t>
            </a:r>
            <a:r>
              <a:rPr lang="en-US" dirty="0" smtClean="0">
                <a:solidFill>
                  <a:srgbClr val="0070C0"/>
                </a:solidFill>
                <a:latin typeface="Times New Roman" pitchFamily="18" charset="0"/>
                <a:cs typeface="Times New Roman" pitchFamily="18" charset="0"/>
              </a:rPr>
              <a:t>  for project materials and other relevant information;</a:t>
            </a:r>
          </a:p>
          <a:p>
            <a:pPr lvl="0"/>
            <a:endParaRPr lang="en-GB" dirty="0" smtClean="0">
              <a:solidFill>
                <a:srgbClr val="0070C0"/>
              </a:solidFill>
              <a:latin typeface="Times New Roman" pitchFamily="18" charset="0"/>
              <a:cs typeface="Times New Roman" pitchFamily="18" charset="0"/>
            </a:endParaRPr>
          </a:p>
          <a:p>
            <a:pPr lvl="0"/>
            <a:r>
              <a:rPr lang="en-US" dirty="0" smtClean="0">
                <a:solidFill>
                  <a:srgbClr val="0070C0"/>
                </a:solidFill>
                <a:latin typeface="Times New Roman" pitchFamily="18" charset="0"/>
                <a:cs typeface="Times New Roman" pitchFamily="18" charset="0"/>
              </a:rPr>
              <a:t>Website on </a:t>
            </a:r>
            <a:r>
              <a:rPr lang="en-US" dirty="0" err="1" smtClean="0">
                <a:solidFill>
                  <a:srgbClr val="0070C0"/>
                </a:solidFill>
                <a:latin typeface="Times New Roman" pitchFamily="18" charset="0"/>
                <a:cs typeface="Times New Roman" pitchFamily="18" charset="0"/>
              </a:rPr>
              <a:t>Facebook</a:t>
            </a:r>
            <a:r>
              <a:rPr lang="en-US" dirty="0" smtClean="0">
                <a:solidFill>
                  <a:srgbClr val="0070C0"/>
                </a:solidFill>
                <a:latin typeface="Times New Roman" pitchFamily="18" charset="0"/>
                <a:cs typeface="Times New Roman" pitchFamily="18" charset="0"/>
              </a:rPr>
              <a:t>.</a:t>
            </a:r>
            <a:endParaRPr lang="en-GB" dirty="0" smtClean="0">
              <a:solidFill>
                <a:srgbClr val="0070C0"/>
              </a:solidFill>
              <a:latin typeface="Times New Roman" pitchFamily="18" charset="0"/>
              <a:cs typeface="Times New Roman" pitchFamily="18" charset="0"/>
            </a:endParaRPr>
          </a:p>
          <a:p>
            <a:pPr>
              <a:buNone/>
            </a:pPr>
            <a:r>
              <a:rPr lang="en-US" dirty="0" smtClean="0">
                <a:solidFill>
                  <a:srgbClr val="0070C0"/>
                </a:solidFill>
                <a:latin typeface="Times New Roman" pitchFamily="18" charset="0"/>
                <a:cs typeface="Times New Roman" pitchFamily="18" charset="0"/>
              </a:rPr>
              <a:t> </a:t>
            </a:r>
            <a:endParaRPr lang="en-GB" dirty="0" smtClean="0">
              <a:solidFill>
                <a:srgbClr val="0070C0"/>
              </a:solidFill>
              <a:latin typeface="Times New Roman" pitchFamily="18" charset="0"/>
              <a:cs typeface="Times New Roman" pitchFamily="18" charset="0"/>
            </a:endParaRP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20000"/>
          </a:bodyPr>
          <a:lstStyle/>
          <a:p>
            <a:pPr>
              <a:buNone/>
            </a:pPr>
            <a:r>
              <a:rPr lang="en-US" b="1" dirty="0" smtClean="0">
                <a:solidFill>
                  <a:srgbClr val="0070C0"/>
                </a:solidFill>
              </a:rPr>
              <a:t>3</a:t>
            </a:r>
            <a:r>
              <a:rPr lang="en-US" b="1" dirty="0" smtClean="0">
                <a:solidFill>
                  <a:srgbClr val="0070C0"/>
                </a:solidFill>
                <a:latin typeface="Times New Roman" pitchFamily="18" charset="0"/>
                <a:cs typeface="Times New Roman" pitchFamily="18" charset="0"/>
              </a:rPr>
              <a:t>. Activities to be implemented in 2020 according to the project</a:t>
            </a:r>
            <a:r>
              <a:rPr lang="en-US" b="1" dirty="0" smtClean="0">
                <a:solidFill>
                  <a:srgbClr val="002060"/>
                </a:solidFill>
                <a:latin typeface="Times New Roman" pitchFamily="18" charset="0"/>
                <a:cs typeface="Times New Roman" pitchFamily="18" charset="0"/>
              </a:rPr>
              <a:t>:</a:t>
            </a:r>
            <a:endParaRPr lang="en-GB" dirty="0" smtClean="0">
              <a:solidFill>
                <a:srgbClr val="002060"/>
              </a:solidFill>
              <a:latin typeface="Times New Roman" pitchFamily="18" charset="0"/>
              <a:cs typeface="Times New Roman" pitchFamily="18" charset="0"/>
            </a:endParaRPr>
          </a:p>
          <a:p>
            <a:pPr lvl="0"/>
            <a:r>
              <a:rPr lang="en-US" dirty="0" smtClean="0">
                <a:solidFill>
                  <a:srgbClr val="FF0000"/>
                </a:solidFill>
                <a:latin typeface="Times New Roman" pitchFamily="18" charset="0"/>
                <a:cs typeface="Times New Roman" pitchFamily="18" charset="0"/>
              </a:rPr>
              <a:t>February</a:t>
            </a:r>
            <a:r>
              <a:rPr lang="en-US" dirty="0" smtClean="0">
                <a:solidFill>
                  <a:srgbClr val="002060"/>
                </a:solidFill>
                <a:latin typeface="Times New Roman" pitchFamily="18" charset="0"/>
                <a:cs typeface="Times New Roman" pitchFamily="18" charset="0"/>
              </a:rPr>
              <a:t> – </a:t>
            </a:r>
            <a:r>
              <a:rPr lang="en-US" dirty="0" smtClean="0">
                <a:solidFill>
                  <a:srgbClr val="0070C0"/>
                </a:solidFill>
                <a:latin typeface="Times New Roman" pitchFamily="18" charset="0"/>
                <a:cs typeface="Times New Roman" pitchFamily="18" charset="0"/>
              </a:rPr>
              <a:t>TM3 in Maastricht; preparation of toolkit including an online training event about ICT tools and apps for toolkit</a:t>
            </a:r>
            <a:r>
              <a:rPr lang="en-US" dirty="0" smtClean="0">
                <a:solidFill>
                  <a:srgbClr val="002060"/>
                </a:solidFill>
                <a:latin typeface="Times New Roman" pitchFamily="18" charset="0"/>
                <a:cs typeface="Times New Roman" pitchFamily="18" charset="0"/>
              </a:rPr>
              <a:t>;</a:t>
            </a:r>
            <a:endParaRPr lang="en-GB" dirty="0" smtClean="0">
              <a:solidFill>
                <a:srgbClr val="002060"/>
              </a:solidFill>
              <a:latin typeface="Times New Roman" pitchFamily="18" charset="0"/>
              <a:cs typeface="Times New Roman" pitchFamily="18" charset="0"/>
            </a:endParaRPr>
          </a:p>
          <a:p>
            <a:pPr lvl="0"/>
            <a:r>
              <a:rPr lang="en-US" dirty="0" smtClean="0">
                <a:solidFill>
                  <a:srgbClr val="FF0000"/>
                </a:solidFill>
                <a:latin typeface="Times New Roman" pitchFamily="18" charset="0"/>
                <a:cs typeface="Times New Roman" pitchFamily="18" charset="0"/>
              </a:rPr>
              <a:t>February-March</a:t>
            </a:r>
            <a:r>
              <a:rPr lang="en-US" dirty="0" smtClean="0">
                <a:solidFill>
                  <a:srgbClr val="002060"/>
                </a:solidFill>
                <a:latin typeface="Times New Roman" pitchFamily="18" charset="0"/>
                <a:cs typeface="Times New Roman" pitchFamily="18" charset="0"/>
              </a:rPr>
              <a:t> </a:t>
            </a:r>
            <a:r>
              <a:rPr lang="en-US" dirty="0" smtClean="0">
                <a:solidFill>
                  <a:srgbClr val="0070C0"/>
                </a:solidFill>
                <a:latin typeface="Times New Roman" pitchFamily="18" charset="0"/>
                <a:cs typeface="Times New Roman" pitchFamily="18" charset="0"/>
              </a:rPr>
              <a:t>– evaluation of participants’ projects (tests, questionnaires, grading) and toolkit;</a:t>
            </a:r>
            <a:endParaRPr lang="en-GB" dirty="0" smtClean="0">
              <a:solidFill>
                <a:srgbClr val="0070C0"/>
              </a:solidFill>
              <a:latin typeface="Times New Roman" pitchFamily="18" charset="0"/>
              <a:cs typeface="Times New Roman" pitchFamily="18" charset="0"/>
            </a:endParaRPr>
          </a:p>
          <a:p>
            <a:pPr lvl="0"/>
            <a:r>
              <a:rPr lang="en-US" dirty="0" smtClean="0">
                <a:solidFill>
                  <a:srgbClr val="FF0000"/>
                </a:solidFill>
                <a:latin typeface="Times New Roman" pitchFamily="18" charset="0"/>
                <a:cs typeface="Times New Roman" pitchFamily="18" charset="0"/>
              </a:rPr>
              <a:t>April</a:t>
            </a:r>
            <a:r>
              <a:rPr lang="en-US" dirty="0" smtClean="0">
                <a:solidFill>
                  <a:srgbClr val="002060"/>
                </a:solidFill>
                <a:latin typeface="Times New Roman" pitchFamily="18" charset="0"/>
                <a:cs typeface="Times New Roman" pitchFamily="18" charset="0"/>
              </a:rPr>
              <a:t> </a:t>
            </a:r>
            <a:r>
              <a:rPr lang="en-US" dirty="0" smtClean="0">
                <a:solidFill>
                  <a:srgbClr val="0070C0"/>
                </a:solidFill>
                <a:latin typeface="Times New Roman" pitchFamily="18" charset="0"/>
                <a:cs typeface="Times New Roman" pitchFamily="18" charset="0"/>
              </a:rPr>
              <a:t>– creating digital products for toolkit;</a:t>
            </a:r>
            <a:endParaRPr lang="en-GB" dirty="0" smtClean="0">
              <a:solidFill>
                <a:srgbClr val="0070C0"/>
              </a:solidFill>
              <a:latin typeface="Times New Roman" pitchFamily="18" charset="0"/>
              <a:cs typeface="Times New Roman" pitchFamily="18" charset="0"/>
            </a:endParaRPr>
          </a:p>
          <a:p>
            <a:pPr lvl="0"/>
            <a:r>
              <a:rPr lang="en-US" dirty="0" smtClean="0">
                <a:solidFill>
                  <a:srgbClr val="FF0000"/>
                </a:solidFill>
                <a:latin typeface="Times New Roman" pitchFamily="18" charset="0"/>
                <a:cs typeface="Times New Roman" pitchFamily="18" charset="0"/>
              </a:rPr>
              <a:t>May</a:t>
            </a:r>
            <a:r>
              <a:rPr lang="en-US" dirty="0" smtClean="0">
                <a:solidFill>
                  <a:srgbClr val="002060"/>
                </a:solidFill>
                <a:latin typeface="Times New Roman" pitchFamily="18" charset="0"/>
                <a:cs typeface="Times New Roman" pitchFamily="18" charset="0"/>
              </a:rPr>
              <a:t> – </a:t>
            </a:r>
            <a:r>
              <a:rPr lang="en-US" dirty="0" smtClean="0">
                <a:solidFill>
                  <a:srgbClr val="0070C0"/>
                </a:solidFill>
                <a:latin typeface="Times New Roman" pitchFamily="18" charset="0"/>
                <a:cs typeface="Times New Roman" pitchFamily="18" charset="0"/>
              </a:rPr>
              <a:t>presenting the toolkit at educational forums in the three schools;</a:t>
            </a:r>
            <a:endParaRPr lang="en-GB" dirty="0" smtClean="0">
              <a:solidFill>
                <a:srgbClr val="0070C0"/>
              </a:solidFill>
              <a:latin typeface="Times New Roman" pitchFamily="18" charset="0"/>
              <a:cs typeface="Times New Roman" pitchFamily="18" charset="0"/>
            </a:endParaRPr>
          </a:p>
          <a:p>
            <a:pPr lvl="0"/>
            <a:r>
              <a:rPr lang="en-US" dirty="0" smtClean="0">
                <a:solidFill>
                  <a:srgbClr val="FF0000"/>
                </a:solidFill>
                <a:latin typeface="Times New Roman" pitchFamily="18" charset="0"/>
                <a:cs typeface="Times New Roman" pitchFamily="18" charset="0"/>
              </a:rPr>
              <a:t>June</a:t>
            </a:r>
            <a:r>
              <a:rPr lang="en-US" dirty="0" smtClean="0">
                <a:solidFill>
                  <a:srgbClr val="002060"/>
                </a:solidFill>
                <a:latin typeface="Times New Roman" pitchFamily="18" charset="0"/>
                <a:cs typeface="Times New Roman" pitchFamily="18" charset="0"/>
              </a:rPr>
              <a:t> – </a:t>
            </a:r>
            <a:r>
              <a:rPr lang="en-US" dirty="0" smtClean="0">
                <a:solidFill>
                  <a:srgbClr val="0070C0"/>
                </a:solidFill>
                <a:latin typeface="Times New Roman" pitchFamily="18" charset="0"/>
                <a:cs typeface="Times New Roman" pitchFamily="18" charset="0"/>
              </a:rPr>
              <a:t>preparation of C2 in Bulgaria;</a:t>
            </a:r>
            <a:endParaRPr lang="en-GB" dirty="0" smtClean="0">
              <a:solidFill>
                <a:srgbClr val="0070C0"/>
              </a:solidFill>
              <a:latin typeface="Times New Roman" pitchFamily="18" charset="0"/>
              <a:cs typeface="Times New Roman" pitchFamily="18" charset="0"/>
            </a:endParaRPr>
          </a:p>
          <a:p>
            <a:pPr lvl="0"/>
            <a:r>
              <a:rPr lang="en-US" dirty="0" smtClean="0">
                <a:solidFill>
                  <a:srgbClr val="FF0000"/>
                </a:solidFill>
                <a:latin typeface="Times New Roman" pitchFamily="18" charset="0"/>
                <a:cs typeface="Times New Roman" pitchFamily="18" charset="0"/>
              </a:rPr>
              <a:t>July </a:t>
            </a:r>
            <a:r>
              <a:rPr lang="en-US" dirty="0" smtClean="0">
                <a:solidFill>
                  <a:srgbClr val="002060"/>
                </a:solidFill>
                <a:latin typeface="Times New Roman" pitchFamily="18" charset="0"/>
                <a:cs typeface="Times New Roman" pitchFamily="18" charset="0"/>
              </a:rPr>
              <a:t>– </a:t>
            </a:r>
            <a:r>
              <a:rPr lang="en-US" dirty="0" smtClean="0">
                <a:solidFill>
                  <a:srgbClr val="0070C0"/>
                </a:solidFill>
                <a:latin typeface="Times New Roman" pitchFamily="18" charset="0"/>
                <a:cs typeface="Times New Roman" pitchFamily="18" charset="0"/>
              </a:rPr>
              <a:t>summer camp in Bulgaria (C2); online publication of project outcomes(toolkit</a:t>
            </a:r>
            <a:r>
              <a:rPr lang="en-US" dirty="0" smtClean="0">
                <a:solidFill>
                  <a:srgbClr val="002060"/>
                </a:solidFill>
                <a:latin typeface="Times New Roman" pitchFamily="18" charset="0"/>
                <a:cs typeface="Times New Roman" pitchFamily="18" charset="0"/>
              </a:rPr>
              <a:t>);</a:t>
            </a:r>
            <a:endParaRPr lang="en-GB" dirty="0" smtClean="0">
              <a:solidFill>
                <a:srgbClr val="002060"/>
              </a:solidFill>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pPr lvl="0"/>
            <a:r>
              <a:rPr lang="en-US" dirty="0" smtClean="0">
                <a:solidFill>
                  <a:srgbClr val="FF0000"/>
                </a:solidFill>
                <a:latin typeface="Times New Roman" pitchFamily="18" charset="0"/>
                <a:cs typeface="Times New Roman" pitchFamily="18" charset="0"/>
              </a:rPr>
              <a:t>September</a:t>
            </a:r>
            <a:r>
              <a:rPr lang="en-US" dirty="0" smtClean="0">
                <a:solidFill>
                  <a:srgbClr val="002060"/>
                </a:solidFill>
                <a:latin typeface="Times New Roman" pitchFamily="18" charset="0"/>
                <a:cs typeface="Times New Roman" pitchFamily="18" charset="0"/>
              </a:rPr>
              <a:t> </a:t>
            </a:r>
            <a:r>
              <a:rPr lang="en-US" dirty="0" smtClean="0">
                <a:solidFill>
                  <a:srgbClr val="0070C0"/>
                </a:solidFill>
                <a:latin typeface="Times New Roman" pitchFamily="18" charset="0"/>
                <a:cs typeface="Times New Roman" pitchFamily="18" charset="0"/>
              </a:rPr>
              <a:t>– TM4 in Malta;</a:t>
            </a:r>
            <a:endParaRPr lang="en-GB" dirty="0" smtClean="0">
              <a:solidFill>
                <a:srgbClr val="0070C0"/>
              </a:solidFill>
              <a:latin typeface="Times New Roman" pitchFamily="18" charset="0"/>
              <a:cs typeface="Times New Roman" pitchFamily="18" charset="0"/>
            </a:endParaRPr>
          </a:p>
          <a:p>
            <a:pPr lvl="0"/>
            <a:r>
              <a:rPr lang="en-US" dirty="0" smtClean="0">
                <a:solidFill>
                  <a:srgbClr val="FF0000"/>
                </a:solidFill>
                <a:latin typeface="Times New Roman" pitchFamily="18" charset="0"/>
                <a:cs typeface="Times New Roman" pitchFamily="18" charset="0"/>
              </a:rPr>
              <a:t>September- November  </a:t>
            </a:r>
            <a:r>
              <a:rPr lang="en-US" dirty="0" smtClean="0">
                <a:solidFill>
                  <a:srgbClr val="002060"/>
                </a:solidFill>
                <a:latin typeface="Times New Roman" pitchFamily="18" charset="0"/>
                <a:cs typeface="Times New Roman" pitchFamily="18" charset="0"/>
              </a:rPr>
              <a:t>- </a:t>
            </a:r>
            <a:r>
              <a:rPr lang="en-US" dirty="0" smtClean="0">
                <a:solidFill>
                  <a:srgbClr val="0070C0"/>
                </a:solidFill>
                <a:latin typeface="Times New Roman" pitchFamily="18" charset="0"/>
                <a:cs typeface="Times New Roman" pitchFamily="18" charset="0"/>
              </a:rPr>
              <a:t>3 on-site trainings for teachers not involved in the project with the assistance of the local authorities of education;</a:t>
            </a:r>
            <a:endParaRPr lang="en-GB" dirty="0" smtClean="0">
              <a:solidFill>
                <a:srgbClr val="0070C0"/>
              </a:solidFill>
              <a:latin typeface="Times New Roman" pitchFamily="18" charset="0"/>
              <a:cs typeface="Times New Roman" pitchFamily="18" charset="0"/>
            </a:endParaRPr>
          </a:p>
          <a:p>
            <a:pPr lvl="0"/>
            <a:r>
              <a:rPr lang="en-US" dirty="0" smtClean="0">
                <a:solidFill>
                  <a:srgbClr val="FF0000"/>
                </a:solidFill>
                <a:latin typeface="Times New Roman" pitchFamily="18" charset="0"/>
                <a:cs typeface="Times New Roman" pitchFamily="18" charset="0"/>
              </a:rPr>
              <a:t>September- December </a:t>
            </a:r>
            <a:r>
              <a:rPr lang="en-US" dirty="0" smtClean="0">
                <a:solidFill>
                  <a:srgbClr val="002060"/>
                </a:solidFill>
                <a:latin typeface="Times New Roman" pitchFamily="18" charset="0"/>
                <a:cs typeface="Times New Roman" pitchFamily="18" charset="0"/>
              </a:rPr>
              <a:t>– </a:t>
            </a:r>
            <a:r>
              <a:rPr lang="en-US" dirty="0" smtClean="0">
                <a:solidFill>
                  <a:srgbClr val="0070C0"/>
                </a:solidFill>
                <a:latin typeface="Times New Roman" pitchFamily="18" charset="0"/>
                <a:cs typeface="Times New Roman" pitchFamily="18" charset="0"/>
              </a:rPr>
              <a:t>dissemination activities: meetings with stake-holders, project-related publications, involvement of public media;</a:t>
            </a:r>
            <a:endParaRPr lang="en-GB" dirty="0" smtClean="0">
              <a:solidFill>
                <a:srgbClr val="0070C0"/>
              </a:solidFill>
              <a:latin typeface="Times New Roman" pitchFamily="18" charset="0"/>
              <a:cs typeface="Times New Roman" pitchFamily="18" charset="0"/>
            </a:endParaRPr>
          </a:p>
          <a:p>
            <a:pPr lvl="0"/>
            <a:r>
              <a:rPr lang="en-US" dirty="0" smtClean="0">
                <a:solidFill>
                  <a:srgbClr val="FF0000"/>
                </a:solidFill>
                <a:latin typeface="Times New Roman" pitchFamily="18" charset="0"/>
                <a:cs typeface="Times New Roman" pitchFamily="18" charset="0"/>
              </a:rPr>
              <a:t>November –December </a:t>
            </a:r>
            <a:r>
              <a:rPr lang="en-US" dirty="0" smtClean="0">
                <a:solidFill>
                  <a:srgbClr val="002060"/>
                </a:solidFill>
                <a:latin typeface="Times New Roman" pitchFamily="18" charset="0"/>
                <a:cs typeface="Times New Roman" pitchFamily="18" charset="0"/>
              </a:rPr>
              <a:t>- </a:t>
            </a:r>
            <a:r>
              <a:rPr lang="en-US" dirty="0" smtClean="0">
                <a:solidFill>
                  <a:srgbClr val="0070C0"/>
                </a:solidFill>
                <a:latin typeface="Times New Roman" pitchFamily="18" charset="0"/>
                <a:cs typeface="Times New Roman" pitchFamily="18" charset="0"/>
              </a:rPr>
              <a:t>preparation and submission of final report.</a:t>
            </a:r>
            <a:endParaRPr lang="en-GB" dirty="0" smtClean="0">
              <a:solidFill>
                <a:srgbClr val="0070C0"/>
              </a:solidFill>
              <a:latin typeface="Times New Roman" pitchFamily="18" charset="0"/>
              <a:cs typeface="Times New Roman" pitchFamily="18" charset="0"/>
            </a:endParaRP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US" sz="2400" b="1" dirty="0" smtClean="0">
                <a:solidFill>
                  <a:srgbClr val="002060"/>
                </a:solidFill>
                <a:latin typeface="Times New Roman" pitchFamily="18" charset="0"/>
                <a:cs typeface="Times New Roman" pitchFamily="18" charset="0"/>
              </a:rPr>
              <a:t>4</a:t>
            </a:r>
            <a:r>
              <a:rPr lang="en-US" sz="2400" b="1" dirty="0" smtClean="0">
                <a:solidFill>
                  <a:srgbClr val="0070C0"/>
                </a:solidFill>
                <a:latin typeface="Times New Roman" pitchFamily="18" charset="0"/>
                <a:cs typeface="Times New Roman" pitchFamily="18" charset="0"/>
              </a:rPr>
              <a:t>. Organizing C2:</a:t>
            </a:r>
            <a:endParaRPr lang="en-GB" sz="2400" dirty="0" smtClean="0">
              <a:solidFill>
                <a:srgbClr val="0070C0"/>
              </a:solidFill>
              <a:latin typeface="Times New Roman" pitchFamily="18" charset="0"/>
              <a:cs typeface="Times New Roman" pitchFamily="18" charset="0"/>
            </a:endParaRPr>
          </a:p>
          <a:p>
            <a:pPr lvl="0"/>
            <a:r>
              <a:rPr lang="en-US" sz="2400" dirty="0" smtClean="0">
                <a:solidFill>
                  <a:srgbClr val="0070C0"/>
                </a:solidFill>
                <a:latin typeface="Times New Roman" pitchFamily="18" charset="0"/>
                <a:cs typeface="Times New Roman" pitchFamily="18" charset="0"/>
              </a:rPr>
              <a:t>Date, site, facilities; </a:t>
            </a:r>
            <a:endParaRPr lang="en-GB" sz="2400" dirty="0" smtClean="0">
              <a:solidFill>
                <a:srgbClr val="0070C0"/>
              </a:solidFill>
              <a:latin typeface="Times New Roman" pitchFamily="18" charset="0"/>
              <a:cs typeface="Times New Roman" pitchFamily="18" charset="0"/>
            </a:endParaRPr>
          </a:p>
          <a:p>
            <a:pPr lvl="0"/>
            <a:r>
              <a:rPr lang="en-US" sz="2400" dirty="0" smtClean="0">
                <a:solidFill>
                  <a:srgbClr val="0070C0"/>
                </a:solidFill>
                <a:latin typeface="Times New Roman" pitchFamily="18" charset="0"/>
                <a:cs typeface="Times New Roman" pitchFamily="18" charset="0"/>
              </a:rPr>
              <a:t>Participants – number and selection criteria;</a:t>
            </a:r>
            <a:endParaRPr lang="en-GB" sz="2400" dirty="0" smtClean="0">
              <a:solidFill>
                <a:srgbClr val="0070C0"/>
              </a:solidFill>
              <a:latin typeface="Times New Roman" pitchFamily="18" charset="0"/>
              <a:cs typeface="Times New Roman" pitchFamily="18" charset="0"/>
            </a:endParaRPr>
          </a:p>
          <a:p>
            <a:pPr lvl="0"/>
            <a:r>
              <a:rPr lang="en-US" sz="2400" dirty="0" smtClean="0">
                <a:solidFill>
                  <a:srgbClr val="0070C0"/>
                </a:solidFill>
                <a:latin typeface="Times New Roman" pitchFamily="18" charset="0"/>
                <a:cs typeface="Times New Roman" pitchFamily="18" charset="0"/>
              </a:rPr>
              <a:t>Structure of the event – classes, cultural enrichment program, evaluation; </a:t>
            </a:r>
            <a:endParaRPr lang="en-GB" sz="2400" dirty="0" smtClean="0">
              <a:solidFill>
                <a:srgbClr val="0070C0"/>
              </a:solidFill>
              <a:latin typeface="Times New Roman" pitchFamily="18" charset="0"/>
              <a:cs typeface="Times New Roman" pitchFamily="18" charset="0"/>
            </a:endParaRPr>
          </a:p>
          <a:p>
            <a:pPr lvl="0"/>
            <a:r>
              <a:rPr lang="en-US" sz="2400" dirty="0" smtClean="0">
                <a:solidFill>
                  <a:srgbClr val="0070C0"/>
                </a:solidFill>
                <a:latin typeface="Times New Roman" pitchFamily="18" charset="0"/>
                <a:cs typeface="Times New Roman" pitchFamily="18" charset="0"/>
              </a:rPr>
              <a:t>Materials and equipment</a:t>
            </a:r>
          </a:p>
          <a:p>
            <a:pPr lvl="0"/>
            <a:endParaRPr lang="en-GB" sz="2400" dirty="0" smtClean="0">
              <a:solidFill>
                <a:srgbClr val="0070C0"/>
              </a:solidFill>
              <a:latin typeface="Times New Roman" pitchFamily="18" charset="0"/>
              <a:cs typeface="Times New Roman" pitchFamily="18" charset="0"/>
            </a:endParaRPr>
          </a:p>
          <a:p>
            <a:endParaRPr lang="en-GB" sz="2400" dirty="0" smtClean="0">
              <a:latin typeface="Times New Roman" pitchFamily="18" charset="0"/>
              <a:cs typeface="Times New Roman" pitchFamily="18" charset="0"/>
            </a:endParaRPr>
          </a:p>
          <a:p>
            <a:endParaRPr lang="en-GB"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pPr>
              <a:buNone/>
            </a:pPr>
            <a:r>
              <a:rPr lang="en-GB" dirty="0" smtClean="0"/>
              <a:t>2. </a:t>
            </a:r>
            <a:r>
              <a:rPr lang="en-GB" dirty="0" smtClean="0">
                <a:solidFill>
                  <a:srgbClr val="0070C0"/>
                </a:solidFill>
                <a:latin typeface="Times New Roman" pitchFamily="18" charset="0"/>
                <a:cs typeface="Times New Roman" pitchFamily="18" charset="0"/>
              </a:rPr>
              <a:t>Why do we assess students:</a:t>
            </a:r>
          </a:p>
          <a:p>
            <a:pPr lvl="0"/>
            <a:r>
              <a:rPr lang="en-GB" dirty="0" smtClean="0">
                <a:solidFill>
                  <a:srgbClr val="0070C0"/>
                </a:solidFill>
                <a:latin typeface="Times New Roman" pitchFamily="18" charset="0"/>
                <a:cs typeface="Times New Roman" pitchFamily="18" charset="0"/>
              </a:rPr>
              <a:t>To place students in a certain group, level , class where they would fit best;</a:t>
            </a:r>
          </a:p>
          <a:p>
            <a:pPr lvl="0"/>
            <a:r>
              <a:rPr lang="en-GB" dirty="0" smtClean="0">
                <a:solidFill>
                  <a:srgbClr val="0070C0"/>
                </a:solidFill>
                <a:latin typeface="Times New Roman" pitchFamily="18" charset="0"/>
                <a:cs typeface="Times New Roman" pitchFamily="18" charset="0"/>
              </a:rPr>
              <a:t>To determine if the learning goals have been met;</a:t>
            </a:r>
          </a:p>
          <a:p>
            <a:pPr lvl="0"/>
            <a:r>
              <a:rPr lang="en-GB" dirty="0" smtClean="0">
                <a:solidFill>
                  <a:srgbClr val="0070C0"/>
                </a:solidFill>
                <a:latin typeface="Times New Roman" pitchFamily="18" charset="0"/>
                <a:cs typeface="Times New Roman" pitchFamily="18" charset="0"/>
              </a:rPr>
              <a:t>To determine what kind of help the students need;</a:t>
            </a:r>
          </a:p>
          <a:p>
            <a:pPr lvl="0"/>
            <a:r>
              <a:rPr lang="en-GB" dirty="0" smtClean="0">
                <a:solidFill>
                  <a:srgbClr val="0070C0"/>
                </a:solidFill>
                <a:latin typeface="Times New Roman" pitchFamily="18" charset="0"/>
                <a:cs typeface="Times New Roman" pitchFamily="18" charset="0"/>
              </a:rPr>
              <a:t>To determine if the teaching methods are effective;</a:t>
            </a:r>
          </a:p>
          <a:p>
            <a:pPr>
              <a:buNone/>
            </a:pPr>
            <a:r>
              <a:rPr lang="en-GB" dirty="0" smtClean="0">
                <a:solidFill>
                  <a:srgbClr val="0070C0"/>
                </a:solidFill>
                <a:latin typeface="Times New Roman" pitchFamily="18" charset="0"/>
                <a:cs typeface="Times New Roman" pitchFamily="18" charset="0"/>
              </a:rPr>
              <a:t> </a:t>
            </a:r>
            <a:r>
              <a:rPr lang="en-GB" sz="2400" b="1" dirty="0" smtClean="0">
                <a:solidFill>
                  <a:srgbClr val="0070C0"/>
                </a:solidFill>
                <a:latin typeface="Times New Roman" pitchFamily="18" charset="0"/>
                <a:cs typeface="Times New Roman" pitchFamily="18" charset="0"/>
              </a:rPr>
              <a:t> </a:t>
            </a:r>
            <a:r>
              <a:rPr lang="en-GB" sz="2000" b="1" dirty="0" smtClean="0">
                <a:solidFill>
                  <a:srgbClr val="0070C0"/>
                </a:solidFill>
                <a:latin typeface="Times New Roman" pitchFamily="18" charset="0"/>
                <a:cs typeface="Times New Roman" pitchFamily="18" charset="0"/>
              </a:rPr>
              <a:t>PRIOR TO C2</a:t>
            </a:r>
            <a:r>
              <a:rPr lang="en-GB" sz="2000" dirty="0" smtClean="0">
                <a:solidFill>
                  <a:srgbClr val="0070C0"/>
                </a:solidFill>
                <a:latin typeface="Times New Roman" pitchFamily="18" charset="0"/>
                <a:cs typeface="Times New Roman" pitchFamily="18" charset="0"/>
              </a:rPr>
              <a:t>:</a:t>
            </a:r>
          </a:p>
          <a:p>
            <a:r>
              <a:rPr lang="en-GB" dirty="0" smtClean="0">
                <a:solidFill>
                  <a:srgbClr val="0070C0"/>
                </a:solidFill>
                <a:latin typeface="Times New Roman" pitchFamily="18" charset="0"/>
                <a:cs typeface="Times New Roman" pitchFamily="18" charset="0"/>
              </a:rPr>
              <a:t>1.Selection of C2 participants:</a:t>
            </a:r>
          </a:p>
          <a:p>
            <a:pPr lvl="0"/>
            <a:r>
              <a:rPr lang="en-GB" dirty="0" smtClean="0">
                <a:solidFill>
                  <a:srgbClr val="0070C0"/>
                </a:solidFill>
                <a:latin typeface="Times New Roman" pitchFamily="18" charset="0"/>
                <a:cs typeface="Times New Roman" pitchFamily="18" charset="0"/>
              </a:rPr>
              <a:t>Criteria – excellent grades, motivation, creativity; language proficiency, general culture, critical thinking</a:t>
            </a:r>
            <a:endParaRPr lang="en-GB" dirty="0" smtClean="0">
              <a:solidFill>
                <a:srgbClr val="0070C0"/>
              </a:solidFill>
              <a:latin typeface="Times New Roman" pitchFamily="18" charset="0"/>
              <a:cs typeface="Times New Roman" pitchFamily="18" charset="0"/>
            </a:endParaRP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buNone/>
            </a:pPr>
            <a:r>
              <a:rPr lang="en-GB" dirty="0" smtClean="0"/>
              <a:t>3. </a:t>
            </a:r>
            <a:r>
              <a:rPr lang="en-GB" dirty="0" smtClean="0">
                <a:solidFill>
                  <a:srgbClr val="0070C0"/>
                </a:solidFill>
                <a:latin typeface="Times New Roman" pitchFamily="18" charset="0"/>
                <a:cs typeface="Times New Roman" pitchFamily="18" charset="0"/>
              </a:rPr>
              <a:t>Types of assessment:</a:t>
            </a:r>
          </a:p>
          <a:p>
            <a:pPr lvl="0"/>
            <a:r>
              <a:rPr lang="en-GB" dirty="0" smtClean="0">
                <a:solidFill>
                  <a:srgbClr val="0070C0"/>
                </a:solidFill>
                <a:latin typeface="Times New Roman" pitchFamily="18" charset="0"/>
                <a:cs typeface="Times New Roman" pitchFamily="18" charset="0"/>
              </a:rPr>
              <a:t>Indirect language assessment(ILA) – measures receptive language; advantages and disadvantages</a:t>
            </a:r>
          </a:p>
          <a:p>
            <a:pPr lvl="0"/>
            <a:r>
              <a:rPr lang="en-GB" dirty="0" smtClean="0">
                <a:solidFill>
                  <a:srgbClr val="0070C0"/>
                </a:solidFill>
                <a:latin typeface="Times New Roman" pitchFamily="18" charset="0"/>
                <a:cs typeface="Times New Roman" pitchFamily="18" charset="0"/>
              </a:rPr>
              <a:t>Direct language assessment (DLA); </a:t>
            </a:r>
            <a:r>
              <a:rPr lang="en-GB" dirty="0" smtClean="0">
                <a:solidFill>
                  <a:srgbClr val="0070C0"/>
                </a:solidFill>
                <a:latin typeface="Times New Roman" pitchFamily="18" charset="0"/>
                <a:cs typeface="Times New Roman" pitchFamily="18" charset="0"/>
              </a:rPr>
              <a:t>measures productive language; advantages </a:t>
            </a:r>
            <a:r>
              <a:rPr lang="en-GB" dirty="0" smtClean="0">
                <a:solidFill>
                  <a:srgbClr val="0070C0"/>
                </a:solidFill>
                <a:latin typeface="Times New Roman" pitchFamily="18" charset="0"/>
                <a:cs typeface="Times New Roman" pitchFamily="18" charset="0"/>
              </a:rPr>
              <a:t>and disadvantages;</a:t>
            </a:r>
          </a:p>
          <a:p>
            <a:pPr>
              <a:buNone/>
            </a:pPr>
            <a:r>
              <a:rPr lang="en-GB" dirty="0" smtClean="0">
                <a:solidFill>
                  <a:srgbClr val="0070C0"/>
                </a:solidFill>
                <a:latin typeface="Times New Roman" pitchFamily="18" charset="0"/>
                <a:cs typeface="Times New Roman" pitchFamily="18" charset="0"/>
              </a:rPr>
              <a:t>4.Language assessment tools:</a:t>
            </a:r>
          </a:p>
          <a:p>
            <a:r>
              <a:rPr lang="en-GB" dirty="0" smtClean="0">
                <a:solidFill>
                  <a:srgbClr val="0070C0"/>
                </a:solidFill>
                <a:latin typeface="Times New Roman" pitchFamily="18" charset="0"/>
                <a:cs typeface="Times New Roman" pitchFamily="18" charset="0"/>
              </a:rPr>
              <a:t> Multiple choice questions; true/false tests; fill-in- the blank tests; Cloze tests</a:t>
            </a:r>
            <a:r>
              <a:rPr lang="en-GB" smtClean="0">
                <a:solidFill>
                  <a:srgbClr val="0070C0"/>
                </a:solidFill>
                <a:latin typeface="Times New Roman" pitchFamily="18" charset="0"/>
                <a:cs typeface="Times New Roman" pitchFamily="18" charset="0"/>
              </a:rPr>
              <a:t>; </a:t>
            </a:r>
            <a:r>
              <a:rPr lang="en-GB" smtClean="0">
                <a:solidFill>
                  <a:srgbClr val="0070C0"/>
                </a:solidFill>
                <a:latin typeface="Times New Roman" pitchFamily="18" charset="0"/>
                <a:cs typeface="Times New Roman" pitchFamily="18" charset="0"/>
              </a:rPr>
              <a:t>presentations, </a:t>
            </a:r>
            <a:r>
              <a:rPr lang="en-GB" dirty="0" smtClean="0">
                <a:solidFill>
                  <a:srgbClr val="0070C0"/>
                </a:solidFill>
                <a:latin typeface="Times New Roman" pitchFamily="18" charset="0"/>
                <a:cs typeface="Times New Roman" pitchFamily="18" charset="0"/>
              </a:rPr>
              <a:t>interviews, essays, short </a:t>
            </a:r>
            <a:r>
              <a:rPr lang="en-GB" dirty="0" smtClean="0">
                <a:solidFill>
                  <a:srgbClr val="0070C0"/>
                </a:solidFill>
                <a:latin typeface="Times New Roman" pitchFamily="18" charset="0"/>
                <a:cs typeface="Times New Roman" pitchFamily="18" charset="0"/>
              </a:rPr>
              <a:t>questions, rubric</a:t>
            </a:r>
            <a:r>
              <a:rPr lang="en-GB" smtClean="0">
                <a:solidFill>
                  <a:srgbClr val="0070C0"/>
                </a:solidFill>
                <a:latin typeface="Times New Roman" pitchFamily="18" charset="0"/>
                <a:cs typeface="Times New Roman" pitchFamily="18" charset="0"/>
              </a:rPr>
              <a:t>, portfolio. </a:t>
            </a:r>
            <a:r>
              <a:rPr lang="en-GB" dirty="0" smtClean="0">
                <a:solidFill>
                  <a:srgbClr val="0070C0"/>
                </a:solidFill>
                <a:latin typeface="Times New Roman" pitchFamily="18" charset="0"/>
                <a:cs typeface="Times New Roman" pitchFamily="18" charset="0"/>
              </a:rPr>
              <a:t>etc</a:t>
            </a:r>
          </a:p>
          <a:p>
            <a:endParaRPr lang="en-GB" dirty="0" smtClean="0">
              <a:solidFill>
                <a:srgbClr val="0070C0"/>
              </a:solidFill>
              <a:latin typeface="Times New Roman" pitchFamily="18" charset="0"/>
              <a:cs typeface="Times New Roman" pitchFamily="18" charset="0"/>
            </a:endParaRP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pPr>
              <a:buNone/>
            </a:pPr>
            <a:r>
              <a:rPr lang="en-GB" dirty="0" smtClean="0"/>
              <a:t>  </a:t>
            </a:r>
          </a:p>
          <a:p>
            <a:endParaRPr lang="en-GB" dirty="0" smtClean="0"/>
          </a:p>
          <a:p>
            <a:endParaRPr lang="en-GB" dirty="0" smtClean="0"/>
          </a:p>
          <a:p>
            <a:pPr>
              <a:buNone/>
            </a:pPr>
            <a:r>
              <a:rPr lang="en-GB" dirty="0" smtClean="0"/>
              <a:t>                                 </a:t>
            </a:r>
            <a:r>
              <a:rPr lang="en-GB" dirty="0" smtClean="0">
                <a:solidFill>
                  <a:srgbClr val="0070C0"/>
                </a:solidFill>
              </a:rPr>
              <a:t>THANK YOU!                                                        </a:t>
            </a:r>
          </a:p>
          <a:p>
            <a:endParaRPr lang="en-GB" dirty="0" smtClean="0">
              <a:solidFill>
                <a:srgbClr val="0070C0"/>
              </a:solidFill>
            </a:endParaRPr>
          </a:p>
          <a:p>
            <a:endParaRPr lang="en-GB" dirty="0" smtClean="0">
              <a:solidFill>
                <a:srgbClr val="0070C0"/>
              </a:solidFill>
            </a:endParaRPr>
          </a:p>
          <a:p>
            <a:endParaRPr lang="en-GB" dirty="0" smtClean="0">
              <a:solidFill>
                <a:srgbClr val="0070C0"/>
              </a:solidFill>
            </a:endParaRPr>
          </a:p>
          <a:p>
            <a:endParaRPr lang="en-GB" dirty="0" smtClean="0">
              <a:solidFill>
                <a:srgbClr val="0070C0"/>
              </a:solidFill>
            </a:endParaRPr>
          </a:p>
          <a:p>
            <a:r>
              <a:rPr lang="en-GB" sz="1800" dirty="0" smtClean="0">
                <a:solidFill>
                  <a:srgbClr val="0070C0"/>
                </a:solidFill>
              </a:rPr>
              <a:t>Prepared by: Dr. Julia </a:t>
            </a:r>
            <a:r>
              <a:rPr lang="en-GB" sz="1800" dirty="0" err="1" smtClean="0">
                <a:solidFill>
                  <a:srgbClr val="0070C0"/>
                </a:solidFill>
              </a:rPr>
              <a:t>Stefanova</a:t>
            </a:r>
            <a:r>
              <a:rPr lang="en-GB" sz="1800" dirty="0" smtClean="0">
                <a:solidFill>
                  <a:srgbClr val="0070C0"/>
                </a:solidFill>
              </a:rPr>
              <a:t>, EWB, Erasmus+ project representative</a:t>
            </a:r>
          </a:p>
          <a:p>
            <a:r>
              <a:rPr lang="en-GB" sz="1800" dirty="0" smtClean="0">
                <a:solidFill>
                  <a:srgbClr val="0070C0"/>
                </a:solidFill>
              </a:rPr>
              <a:t>                         TM3, Maastricht, February 19-23, 2020</a:t>
            </a:r>
            <a:endParaRPr lang="en-GB" sz="1800" dirty="0">
              <a:solidFill>
                <a:srgbClr val="0070C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59</TotalTime>
  <Words>612</Words>
  <Application>Microsoft Office PowerPoint</Application>
  <PresentationFormat>On-screen Show (4:3)</PresentationFormat>
  <Paragraphs>67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   Project No 2018-1-BG01-KA201-047998 Creating an Innovative  Platform of Communication and Teaching in a Digital Society </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  Project No 2018-1-BG01-KA201-047998 Creating an Innovative  Platform of Communication and Teaching in a Digital Society</dc:title>
  <dc:creator>Windows User</dc:creator>
  <cp:lastModifiedBy>Windows User</cp:lastModifiedBy>
  <cp:revision>33</cp:revision>
  <dcterms:created xsi:type="dcterms:W3CDTF">2020-02-14T14:51:25Z</dcterms:created>
  <dcterms:modified xsi:type="dcterms:W3CDTF">2020-02-17T17:24:12Z</dcterms:modified>
</cp:coreProperties>
</file>