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8" r:id="rId2"/>
    <p:sldId id="288" r:id="rId3"/>
    <p:sldId id="291" r:id="rId4"/>
    <p:sldId id="287" r:id="rId5"/>
    <p:sldId id="290" r:id="rId6"/>
    <p:sldId id="302" r:id="rId7"/>
    <p:sldId id="256" r:id="rId8"/>
    <p:sldId id="317" r:id="rId9"/>
    <p:sldId id="270" r:id="rId10"/>
    <p:sldId id="293" r:id="rId11"/>
    <p:sldId id="304" r:id="rId12"/>
    <p:sldId id="295" r:id="rId13"/>
    <p:sldId id="294" r:id="rId14"/>
    <p:sldId id="277" r:id="rId15"/>
    <p:sldId id="303" r:id="rId16"/>
    <p:sldId id="305" r:id="rId17"/>
    <p:sldId id="306" r:id="rId18"/>
    <p:sldId id="296" r:id="rId19"/>
    <p:sldId id="298" r:id="rId20"/>
    <p:sldId id="300" r:id="rId21"/>
    <p:sldId id="301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5" r:id="rId30"/>
    <p:sldId id="314" r:id="rId31"/>
    <p:sldId id="316" r:id="rId32"/>
    <p:sldId id="297" r:id="rId33"/>
    <p:sldId id="320" r:id="rId34"/>
    <p:sldId id="321" r:id="rId35"/>
    <p:sldId id="322" r:id="rId36"/>
    <p:sldId id="323" r:id="rId37"/>
    <p:sldId id="318" r:id="rId38"/>
    <p:sldId id="319" r:id="rId39"/>
    <p:sldId id="271" r:id="rId40"/>
  </p:sldIdLst>
  <p:sldSz cx="12192000" cy="6858000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322" autoAdjust="0"/>
  </p:normalViewPr>
  <p:slideViewPr>
    <p:cSldViewPr snapToGrid="0">
      <p:cViewPr>
        <p:scale>
          <a:sx n="60" d="100"/>
          <a:sy n="60" d="100"/>
        </p:scale>
        <p:origin x="111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61152-AFC6-4417-B053-A60CBA570743}" type="datetimeFigureOut">
              <a:rPr lang="bg-BG" smtClean="0"/>
              <a:t>22.6.2019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1F38-EE7F-4B17-B84A-683683902A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8293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C041-E1EA-454D-B947-95CF58247096}" type="datetimeFigureOut">
              <a:rPr lang="bg-BG" smtClean="0"/>
              <a:t>22.6.2019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970EC-FFAD-4D81-AB6D-62D6DF2ED96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686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088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85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837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3196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4379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5915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1102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8185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446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8974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841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138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9204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0898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9451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6293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5939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5727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7861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8580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8413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665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1180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8478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5499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1688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4712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2397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917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not only teaches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life skills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such as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teamwork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Outdoor learning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children’s health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engages them with learning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leads to a greater connection with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.but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central to children’s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enjoyment of childhood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easy to get involved and there is something everyone can do! 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891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072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234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146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04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70EC-FFAD-4D81-AB6D-62D6DF2ED961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23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BEF-E526-4FC7-94BE-BC31ABB5B696}" type="datetime1">
              <a:rPr lang="bg-BG" smtClean="0"/>
              <a:t>22.6.2019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043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6CA3-BE0F-4964-BF05-4FD5B8C0ECBE}" type="datetime1">
              <a:rPr lang="bg-BG" smtClean="0"/>
              <a:t>22.6.2019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517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8E92-9BF6-43B5-8B12-1B4F85252B96}" type="datetime1">
              <a:rPr lang="bg-BG" smtClean="0"/>
              <a:t>22.6.2019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267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8BD0-BFEA-4046-9DCE-D0AE2198642C}" type="datetime1">
              <a:rPr lang="bg-BG" smtClean="0"/>
              <a:t>22.6.2019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893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8166-822A-4BAB-9A5B-1BA3C35F48DB}" type="datetime1">
              <a:rPr lang="bg-BG" smtClean="0"/>
              <a:t>22.6.2019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326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A74E-9D7C-4A81-8D54-3CEE9D71C056}" type="datetime1">
              <a:rPr lang="bg-BG" smtClean="0"/>
              <a:t>22.6.2019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58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00B2-1F6F-4066-8DBC-42FA7BFBED54}" type="datetime1">
              <a:rPr lang="bg-BG" smtClean="0"/>
              <a:t>22.6.2019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752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2368-C7D7-4127-806D-6E7EFD638D5F}" type="datetime1">
              <a:rPr lang="bg-BG" smtClean="0"/>
              <a:t>22.6.2019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perspectives on education, International Conference, </a:t>
            </a:r>
            <a:r>
              <a:rPr lang="en-US" dirty="0" err="1" smtClean="0"/>
              <a:t>Colegiul</a:t>
            </a:r>
            <a:r>
              <a:rPr lang="en-US" dirty="0" smtClean="0"/>
              <a:t> </a:t>
            </a:r>
            <a:r>
              <a:rPr lang="en-US" dirty="0" err="1" smtClean="0"/>
              <a:t>Național</a:t>
            </a:r>
            <a:r>
              <a:rPr lang="en-US" dirty="0" smtClean="0"/>
              <a:t> "Carol I" Craiova, Romania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03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D90-B189-4882-B01D-0A97B58E7394}" type="datetime1">
              <a:rPr lang="bg-BG" smtClean="0"/>
              <a:t>22.6.2019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b="0" i="0" smtClean="0">
                <a:effectLst/>
              </a:defRPr>
            </a:lvl1pPr>
          </a:lstStyle>
          <a:p>
            <a:r>
              <a:rPr lang="en-US" dirty="0" smtClean="0"/>
              <a:t>New perspectives on education, International Conference, </a:t>
            </a:r>
            <a:r>
              <a:rPr lang="en-US" dirty="0" err="1" smtClean="0"/>
              <a:t>Colegiul</a:t>
            </a:r>
            <a:r>
              <a:rPr lang="en-US" dirty="0" smtClean="0"/>
              <a:t> </a:t>
            </a:r>
            <a:r>
              <a:rPr lang="en-US" dirty="0" err="1" smtClean="0"/>
              <a:t>Național</a:t>
            </a:r>
            <a:r>
              <a:rPr lang="en-US" dirty="0" smtClean="0"/>
              <a:t> "Carol I" Craiova, Romania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s-ES" dirty="0" smtClean="0"/>
              <a:t>31 </a:t>
            </a:r>
            <a:r>
              <a:rPr lang="es-ES" dirty="0" err="1" smtClean="0"/>
              <a:t>May</a:t>
            </a:r>
            <a:r>
              <a:rPr lang="es-ES" dirty="0" smtClean="0"/>
              <a:t> 2018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698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1098-456D-48E5-9481-8A9D32C2330F}" type="datetime1">
              <a:rPr lang="bg-BG" smtClean="0"/>
              <a:t>22.6.2019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662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E0D-4C76-434D-9F86-ACA946814B73}" type="datetime1">
              <a:rPr lang="bg-BG" smtClean="0"/>
              <a:t>22.6.2019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524D-80A6-404D-ADD4-BAE56EDA1D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875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95E6-E5A9-40A6-8FD7-3D347910655A}" type="datetime1">
              <a:rPr lang="bg-BG" smtClean="0"/>
              <a:t>22.6.2019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New perspectives on education, International Conference, </a:t>
            </a:r>
            <a:r>
              <a:rPr lang="en-US" dirty="0" err="1" smtClean="0"/>
              <a:t>Colegiul</a:t>
            </a:r>
            <a:r>
              <a:rPr lang="en-US" dirty="0" smtClean="0"/>
              <a:t> </a:t>
            </a:r>
            <a:r>
              <a:rPr lang="en-US" dirty="0" err="1" smtClean="0"/>
              <a:t>Național</a:t>
            </a:r>
            <a:r>
              <a:rPr lang="en-US" dirty="0" smtClean="0"/>
              <a:t> "Carol I" Craiova, Romania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649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hyperlink" Target="https://www.scribblemaps.com/maps/view/Multiple_paths_to_Literacy_My_Way_To_School/nQeiDo8dJ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ribblemaps.com/maps/view/project_Children_Creating_Childrens_Games/VSXhmpFug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ribblemaps.com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ribblemaps.com/maps/view/eT_Slavic_Seminar_Sofia/LEXw5Virr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5p.org/virtual-tour-36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h5p.org/h5p/embed/510091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hyperlink" Target="mailto:tzvety_st@yahoo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777" y="1196163"/>
            <a:ext cx="6864020" cy="5110217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6450572" y="2403213"/>
            <a:ext cx="5027356" cy="1348058"/>
          </a:xfrm>
          <a:prstGeom prst="wedgeEllipseCallout">
            <a:avLst>
              <a:gd name="adj1" fmla="val -56496"/>
              <a:gd name="adj2" fmla="val 8112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teacher gave us a task to have more outdoor activities.</a:t>
            </a:r>
            <a:endParaRPr lang="bg-BG" sz="20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2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17" y="1166511"/>
            <a:ext cx="1136208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E454C"/>
                </a:solidFill>
                <a:latin typeface="museo-sans"/>
              </a:rPr>
              <a:t>After </a:t>
            </a:r>
            <a:r>
              <a:rPr lang="en-US" sz="2400" dirty="0" smtClean="0">
                <a:solidFill>
                  <a:srgbClr val="3E454C"/>
                </a:solidFill>
                <a:latin typeface="museo-sans"/>
              </a:rPr>
              <a:t>attending the </a:t>
            </a:r>
            <a:r>
              <a:rPr lang="en-US" sz="2400" dirty="0">
                <a:solidFill>
                  <a:srgbClr val="3E454C"/>
                </a:solidFill>
                <a:latin typeface="museo-sans"/>
              </a:rPr>
              <a:t>Workshop </a:t>
            </a:r>
            <a:r>
              <a:rPr lang="en-US" sz="2400" dirty="0" smtClean="0">
                <a:solidFill>
                  <a:srgbClr val="3E454C"/>
                </a:solidFill>
                <a:latin typeface="museo-sans"/>
              </a:rPr>
              <a:t>B you </a:t>
            </a:r>
            <a:r>
              <a:rPr lang="en-US" sz="2400" dirty="0">
                <a:solidFill>
                  <a:srgbClr val="3E454C"/>
                </a:solidFill>
                <a:latin typeface="museo-sans"/>
              </a:rPr>
              <a:t>know how to create </a:t>
            </a:r>
            <a:r>
              <a:rPr lang="en-US" sz="2400" dirty="0" smtClean="0">
                <a:solidFill>
                  <a:srgbClr val="3E454C"/>
                </a:solidFill>
                <a:latin typeface="museo-sans"/>
              </a:rPr>
              <a:t>your own </a:t>
            </a:r>
            <a:r>
              <a:rPr lang="en-US" sz="2400" dirty="0">
                <a:solidFill>
                  <a:srgbClr val="3E454C"/>
                </a:solidFill>
                <a:latin typeface="museo-sans"/>
              </a:rPr>
              <a:t>Google maps. </a:t>
            </a:r>
            <a:endParaRPr lang="en-US" sz="2400" dirty="0" smtClean="0">
              <a:solidFill>
                <a:srgbClr val="3E454C"/>
              </a:solidFill>
              <a:latin typeface="museo-sans"/>
            </a:endParaRPr>
          </a:p>
          <a:p>
            <a:r>
              <a:rPr lang="en-US" sz="2400" dirty="0" smtClean="0">
                <a:solidFill>
                  <a:srgbClr val="3E454C"/>
                </a:solidFill>
                <a:latin typeface="museo-sans"/>
              </a:rPr>
              <a:t>In </a:t>
            </a:r>
            <a:r>
              <a:rPr lang="en-US" sz="2400" dirty="0">
                <a:solidFill>
                  <a:srgbClr val="3E454C"/>
                </a:solidFill>
                <a:latin typeface="museo-sans"/>
              </a:rPr>
              <a:t>this workshop the participants will learn about another tool - </a:t>
            </a:r>
            <a:r>
              <a:rPr lang="en-US" sz="2400" b="1" dirty="0">
                <a:solidFill>
                  <a:srgbClr val="C0392B"/>
                </a:solidFill>
                <a:latin typeface="museo-sans"/>
              </a:rPr>
              <a:t>Scribble Map</a:t>
            </a:r>
            <a:r>
              <a:rPr lang="en-US" sz="2400" b="1" dirty="0" smtClean="0">
                <a:solidFill>
                  <a:srgbClr val="C0392B"/>
                </a:solidFill>
                <a:latin typeface="museo-sans"/>
              </a:rPr>
              <a:t>.</a:t>
            </a:r>
            <a:endParaRPr lang="en-US" sz="2400" dirty="0" smtClean="0">
              <a:solidFill>
                <a:srgbClr val="3E454C"/>
              </a:solidFill>
              <a:latin typeface="museo-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E454C"/>
              </a:solidFill>
              <a:latin typeface="museo-sans"/>
            </a:endParaRPr>
          </a:p>
          <a:p>
            <a:endParaRPr lang="en-US" sz="3200" b="1" i="1" dirty="0" smtClean="0">
              <a:solidFill>
                <a:srgbClr val="2980B9"/>
              </a:solidFill>
              <a:latin typeface="Georgia" panose="02040502050405020303" pitchFamily="18" charset="0"/>
            </a:endParaRPr>
          </a:p>
          <a:p>
            <a:r>
              <a:rPr lang="en-US" sz="3200" b="1" i="1" dirty="0" smtClean="0">
                <a:solidFill>
                  <a:srgbClr val="2980B9"/>
                </a:solidFill>
                <a:latin typeface="Georgia" panose="02040502050405020303" pitchFamily="18" charset="0"/>
              </a:rPr>
              <a:t>Why </a:t>
            </a:r>
            <a:r>
              <a:rPr lang="en-US" sz="3200" b="1" i="1" dirty="0">
                <a:solidFill>
                  <a:srgbClr val="2980B9"/>
                </a:solidFill>
                <a:latin typeface="Georgia" panose="02040502050405020303" pitchFamily="18" charset="0"/>
              </a:rPr>
              <a:t>Scribble Map</a:t>
            </a:r>
            <a:r>
              <a:rPr lang="en-US" sz="3200" b="1" i="1" dirty="0" smtClean="0">
                <a:solidFill>
                  <a:srgbClr val="2980B9"/>
                </a:solidFill>
                <a:latin typeface="Georgia" panose="02040502050405020303" pitchFamily="18" charset="0"/>
              </a:rPr>
              <a:t>?</a:t>
            </a:r>
          </a:p>
          <a:p>
            <a:endParaRPr lang="en-US" b="1" i="1" dirty="0" smtClean="0">
              <a:solidFill>
                <a:srgbClr val="2980B9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3E454C"/>
              </a:solidFill>
              <a:latin typeface="museo-sans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E454C"/>
                </a:solidFill>
                <a:latin typeface="museo-sans"/>
              </a:rPr>
              <a:t>Scribble Maps is the quick and easy way to create and share custom maps, even without an account!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E454C"/>
                </a:solidFill>
                <a:latin typeface="museo-sans"/>
              </a:rPr>
              <a:t>That is why this App is easy to use with younger students who don't have Google account and can't use </a:t>
            </a:r>
            <a:r>
              <a:rPr lang="en-US" sz="2400" dirty="0" err="1">
                <a:solidFill>
                  <a:srgbClr val="3E454C"/>
                </a:solidFill>
                <a:latin typeface="museo-sans"/>
              </a:rPr>
              <a:t>MyGoogleMap</a:t>
            </a:r>
            <a:r>
              <a:rPr lang="en-US" sz="2400" dirty="0">
                <a:solidFill>
                  <a:srgbClr val="3E454C"/>
                </a:solidFill>
                <a:latin typeface="museo-sans"/>
              </a:rPr>
              <a:t> application.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540728" y="2133601"/>
            <a:ext cx="3140405" cy="1827193"/>
          </a:xfrm>
          <a:prstGeom prst="cloudCallout">
            <a:avLst>
              <a:gd name="adj1" fmla="val -60368"/>
              <a:gd name="adj2" fmla="val 6250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Scribble Map</a:t>
            </a:r>
          </a:p>
          <a:p>
            <a:pPr algn="ctr"/>
            <a:endParaRPr lang="bg-BG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38" y="384286"/>
            <a:ext cx="6194073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405" y="1175244"/>
            <a:ext cx="4674371" cy="904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7482" y="2136339"/>
            <a:ext cx="10668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useo-sans"/>
              </a:rPr>
              <a:t>Examples: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>
                <a:solidFill>
                  <a:srgbClr val="3E454C"/>
                </a:solidFill>
                <a:latin typeface="museo-sans"/>
              </a:rPr>
              <a:t>Create </a:t>
            </a:r>
            <a:r>
              <a:rPr lang="en-US" sz="2000" dirty="0">
                <a:solidFill>
                  <a:srgbClr val="3E454C"/>
                </a:solidFill>
                <a:latin typeface="museo-sans"/>
              </a:rPr>
              <a:t>in collaboration with your project partners a map - My way to School. Take photos, record videos and make researches about the landmarks on the road. Then upload all materials on the map</a:t>
            </a:r>
            <a:r>
              <a:rPr lang="en-US" sz="2000" dirty="0" smtClean="0">
                <a:solidFill>
                  <a:srgbClr val="3E454C"/>
                </a:solidFill>
                <a:latin typeface="museo-sans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000" dirty="0">
              <a:solidFill>
                <a:srgbClr val="3E454C"/>
              </a:solidFill>
              <a:latin typeface="museo-sans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E454C"/>
                </a:solidFill>
                <a:latin typeface="museo-sans"/>
              </a:rPr>
              <a:t>2. Create an interactive map to present the </a:t>
            </a:r>
            <a:r>
              <a:rPr lang="en-US" sz="2000" dirty="0" smtClean="0">
                <a:solidFill>
                  <a:srgbClr val="3E454C"/>
                </a:solidFill>
                <a:latin typeface="museo-sans"/>
              </a:rPr>
              <a:t>partners/town/organization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3E454C"/>
              </a:solidFill>
              <a:latin typeface="museo-sans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E454C"/>
                </a:solidFill>
                <a:latin typeface="museo-sans"/>
              </a:rPr>
              <a:t>3. Create a map to play an outdoor game (like </a:t>
            </a:r>
            <a:r>
              <a:rPr lang="en-US" sz="2000" dirty="0" err="1">
                <a:solidFill>
                  <a:srgbClr val="3E454C"/>
                </a:solidFill>
                <a:latin typeface="museo-sans"/>
              </a:rPr>
              <a:t>tresure</a:t>
            </a:r>
            <a:r>
              <a:rPr lang="en-US" sz="2000" dirty="0">
                <a:solidFill>
                  <a:srgbClr val="3E454C"/>
                </a:solidFill>
                <a:latin typeface="museo-sans"/>
              </a:rPr>
              <a:t> hunt)</a:t>
            </a:r>
            <a:endParaRPr lang="en-US" sz="2000" b="0" i="0" dirty="0">
              <a:solidFill>
                <a:srgbClr val="3E454C"/>
              </a:solidFill>
              <a:effectLst/>
              <a:latin typeface="museo-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007" y="1120715"/>
            <a:ext cx="7102009" cy="5415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888" y="2241176"/>
            <a:ext cx="4536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1:</a:t>
            </a:r>
          </a:p>
          <a:p>
            <a:endParaRPr lang="en-US" sz="2400" dirty="0"/>
          </a:p>
          <a:p>
            <a:r>
              <a:rPr lang="en-US" sz="2400" dirty="0" smtClean="0">
                <a:hlinkClick r:id="rId7"/>
              </a:rPr>
              <a:t>My Way to School</a:t>
            </a:r>
            <a:endParaRPr lang="bg-BG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5466" y="3793132"/>
            <a:ext cx="2063729" cy="205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407253" y="6171110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093695" y="2169459"/>
            <a:ext cx="4536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2:</a:t>
            </a:r>
          </a:p>
          <a:p>
            <a:endParaRPr lang="en-US" sz="2400" dirty="0"/>
          </a:p>
          <a:p>
            <a:r>
              <a:rPr lang="en-US" sz="2400" dirty="0" smtClean="0">
                <a:hlinkClick r:id="rId6"/>
              </a:rPr>
              <a:t>Present your school/city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515" y="1120714"/>
            <a:ext cx="6884830" cy="5554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777" y="3739119"/>
            <a:ext cx="2208334" cy="21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506" y="6090936"/>
            <a:ext cx="407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38" y="384286"/>
            <a:ext cx="6194073" cy="719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16" y="2151529"/>
            <a:ext cx="7664002" cy="4198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405" y="1175244"/>
            <a:ext cx="4674371" cy="904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41118" y="2604594"/>
            <a:ext cx="3667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hlinkClick r:id="rId6"/>
              </a:rPr>
              <a:t>www.scribblemaps.com</a:t>
            </a:r>
            <a:endParaRPr lang="bg-BG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7761" y="3694882"/>
            <a:ext cx="2113935" cy="20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2903" y="6218240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38" y="384286"/>
            <a:ext cx="6194073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405" y="1175244"/>
            <a:ext cx="4674371" cy="904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3" y="2151529"/>
            <a:ext cx="7740080" cy="4006383"/>
          </a:xfrm>
          <a:prstGeom prst="rect">
            <a:avLst/>
          </a:prstGeom>
        </p:spPr>
      </p:pic>
      <p:sp>
        <p:nvSpPr>
          <p:cNvPr id="4" name="Curved Right Arrow 3"/>
          <p:cNvSpPr/>
          <p:nvPr/>
        </p:nvSpPr>
        <p:spPr>
          <a:xfrm rot="18664918">
            <a:off x="986629" y="2292669"/>
            <a:ext cx="1461229" cy="364420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0804" y="3818964"/>
            <a:ext cx="10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123456</a:t>
            </a: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8301318" y="3047999"/>
            <a:ext cx="3424517" cy="1341656"/>
          </a:xfrm>
          <a:prstGeom prst="wedgeEllipseCallout">
            <a:avLst>
              <a:gd name="adj1" fmla="val 48920"/>
              <a:gd name="adj2" fmla="val 15916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Don’t forget to save your map!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359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38" y="384286"/>
            <a:ext cx="6194073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405" y="1175244"/>
            <a:ext cx="4674371" cy="904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553" y="1627602"/>
            <a:ext cx="57435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38" y="384286"/>
            <a:ext cx="6194073" cy="719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29" y="1405080"/>
            <a:ext cx="9270348" cy="466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2154" y="689985"/>
            <a:ext cx="3114513" cy="602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6031" y="6160441"/>
            <a:ext cx="291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6"/>
              </a:rPr>
              <a:t>Link to view the Map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2488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99" y="1344706"/>
            <a:ext cx="7189363" cy="496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50" y="1617354"/>
            <a:ext cx="4536141" cy="1546086"/>
          </a:xfrm>
          <a:prstGeom prst="cloudCallout">
            <a:avLst>
              <a:gd name="adj1" fmla="val 45343"/>
              <a:gd name="adj2" fmla="val 60575"/>
            </a:avLst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H5P </a:t>
            </a:r>
            <a:r>
              <a:rPr lang="en-US" sz="2000" b="1" dirty="0"/>
              <a:t>Virtual Tour (360</a:t>
            </a:r>
            <a:r>
              <a:rPr lang="en-US" sz="2000" b="1" dirty="0" smtClean="0"/>
              <a:t>)</a:t>
            </a:r>
          </a:p>
          <a:p>
            <a:pPr algn="ctr"/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777" y="3436088"/>
            <a:ext cx="1876425" cy="204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190155" y="6273225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666" y="1281745"/>
            <a:ext cx="8336965" cy="5024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888" y="2743200"/>
            <a:ext cx="1717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the photo to see the example</a:t>
            </a: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0155" y="6066359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miley Face 12"/>
          <p:cNvSpPr/>
          <p:nvPr/>
        </p:nvSpPr>
        <p:spPr>
          <a:xfrm>
            <a:off x="7777915" y="1697073"/>
            <a:ext cx="3712813" cy="331086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find 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motivate teachers</a:t>
            </a:r>
          </a:p>
          <a:p>
            <a:pPr algn="ctr">
              <a:lnSpc>
                <a:spcPct val="150000"/>
              </a:lnSpc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bg-BG" sz="1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1026" name="Picture 2" descr="Ð ÐµÐ·ÑÐ»ÑÐ°Ñ Ñ Ð¸Ð·Ð¾Ð±ÑÐ°Ð¶ÐµÐ½Ð¸Ðµ Ð·Ð° outdoor activities clip art jok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38" y="1200979"/>
            <a:ext cx="4234478" cy="540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2" y="1344707"/>
            <a:ext cx="7189363" cy="496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0614" y="3705680"/>
            <a:ext cx="3218750" cy="2389406"/>
          </a:xfrm>
          <a:prstGeom prst="cloudCallout">
            <a:avLst>
              <a:gd name="adj1" fmla="val -69321"/>
              <a:gd name="adj2" fmla="val -64146"/>
            </a:avLst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H5P Interactive movie</a:t>
            </a:r>
          </a:p>
          <a:p>
            <a:pPr algn="ctr"/>
            <a:endParaRPr lang="bg-BG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604" y="1457239"/>
            <a:ext cx="1809396" cy="2248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07270" y="6138054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021" y="1397383"/>
            <a:ext cx="7198939" cy="50936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888" y="2743200"/>
            <a:ext cx="1717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the photo to see the example</a:t>
            </a: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0155" y="6255895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179" y="1488141"/>
            <a:ext cx="6177137" cy="4352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5553" y="2169459"/>
            <a:ext cx="4554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1. Log In (Create an account if you don’t </a:t>
            </a:r>
            <a:r>
              <a:rPr lang="en-US" sz="2400" dirty="0" smtClean="0"/>
              <a:t>have one)</a:t>
            </a:r>
            <a:endParaRPr lang="en-US" sz="2400" dirty="0" smtClean="0"/>
          </a:p>
          <a:p>
            <a:pPr marL="358775" indent="-358775">
              <a:lnSpc>
                <a:spcPct val="150000"/>
              </a:lnSpc>
              <a:buAutoNum type="arabicPeriod"/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bg-BG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88" y="1452814"/>
            <a:ext cx="8459593" cy="4853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7929" y="2890060"/>
            <a:ext cx="4554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US" sz="2400" dirty="0" smtClean="0"/>
              <a:t>Click on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My account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400" dirty="0" smtClean="0"/>
              <a:t>To Create content click on </a:t>
            </a:r>
            <a:r>
              <a:rPr lang="en-US" sz="2400" b="1" dirty="0" smtClean="0">
                <a:solidFill>
                  <a:srgbClr val="D60093"/>
                </a:solidFill>
              </a:rPr>
              <a:t>Create New Content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 startAt="2"/>
            </a:pPr>
            <a:endParaRPr lang="bg-BG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20715"/>
            <a:ext cx="8734425" cy="488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1317" y="2383727"/>
            <a:ext cx="389068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 4. Select </a:t>
            </a:r>
            <a:r>
              <a:rPr lang="en-US" sz="2400" dirty="0"/>
              <a:t>the content </a:t>
            </a:r>
            <a:r>
              <a:rPr lang="en-US" sz="2400" dirty="0" smtClean="0"/>
              <a:t>type by clicking on the icon.</a:t>
            </a:r>
            <a:endParaRPr lang="bg-BG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8445" y="3765871"/>
            <a:ext cx="1876425" cy="204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888" y="6306380"/>
            <a:ext cx="171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16-18 May 2019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5" y="310957"/>
            <a:ext cx="7380983" cy="6547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6978" y="2488357"/>
            <a:ext cx="4034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smtClean="0"/>
              <a:t>Type the Title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smtClean="0"/>
              <a:t>Click on Add New scene</a:t>
            </a:r>
            <a:endParaRPr lang="bg-BG" sz="2800" dirty="0"/>
          </a:p>
        </p:txBody>
      </p:sp>
      <p:sp>
        <p:nvSpPr>
          <p:cNvPr id="7" name="Down Arrow 6"/>
          <p:cNvSpPr/>
          <p:nvPr/>
        </p:nvSpPr>
        <p:spPr>
          <a:xfrm rot="3073785" flipH="1">
            <a:off x="6559176" y="3371928"/>
            <a:ext cx="454722" cy="3867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Down Arrow 12"/>
          <p:cNvSpPr/>
          <p:nvPr/>
        </p:nvSpPr>
        <p:spPr>
          <a:xfrm rot="5400000">
            <a:off x="6369466" y="1858786"/>
            <a:ext cx="566076" cy="2508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25888" y="6306380"/>
            <a:ext cx="171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16-18 May 2019</a:t>
            </a:r>
            <a:endParaRPr 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88" y="226004"/>
            <a:ext cx="10803063" cy="66319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7176" y="2617694"/>
            <a:ext cx="2330824" cy="924308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25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553" y="107916"/>
            <a:ext cx="10094258" cy="675008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73741" y="936991"/>
            <a:ext cx="681318" cy="335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717" y="3482958"/>
            <a:ext cx="2563906" cy="2988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9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03" y="119248"/>
            <a:ext cx="11381679" cy="65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perspectives on education, International Conference, Colegiul Național "Carol I" Craiova, Romania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9" y="609600"/>
            <a:ext cx="10010494" cy="57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99273" l="7071" r="946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1236" y="994400"/>
            <a:ext cx="4090545" cy="568131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 rot="176559">
            <a:off x="4625801" y="1330604"/>
            <a:ext cx="3510715" cy="4661647"/>
          </a:xfrm>
          <a:prstGeom prst="wedgeRoundRectCallou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8036775" y="6275602"/>
            <a:ext cx="400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Sofia, Bulgaria, 16-18 May 2019</a:t>
            </a:r>
            <a:endParaRPr lang="bg-BG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8" y="700086"/>
            <a:ext cx="9994585" cy="58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62" y="420780"/>
            <a:ext cx="10851284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5014" y="2438832"/>
            <a:ext cx="3421957" cy="2014597"/>
          </a:xfrm>
          <a:prstGeom prst="cloudCallout">
            <a:avLst>
              <a:gd name="adj1" fmla="val -60368"/>
              <a:gd name="adj2" fmla="val 625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dirty="0" smtClean="0">
                <a:solidFill>
                  <a:sysClr val="windowText" lastClr="000000"/>
                </a:solidFill>
              </a:rPr>
              <a:t>Other …</a:t>
            </a:r>
            <a:endParaRPr lang="bg-BG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371919" y="6294319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78" y="1372267"/>
            <a:ext cx="6711889" cy="492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5" y="2039430"/>
            <a:ext cx="4985901" cy="3739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8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6" y="1120715"/>
            <a:ext cx="7038091" cy="541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74" y="1120715"/>
            <a:ext cx="6264442" cy="55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6" y="1264834"/>
            <a:ext cx="7033615" cy="52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715565" y="409577"/>
            <a:ext cx="5966455" cy="693798"/>
            <a:chOff x="-2069465" y="3519376"/>
            <a:chExt cx="9975670" cy="11600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223396" y="6051892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8894" y="1828800"/>
            <a:ext cx="263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Game Passport</a:t>
            </a:r>
            <a:endParaRPr lang="bg-BG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52" y="1161705"/>
            <a:ext cx="7511443" cy="5474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urved Left Arrow 4"/>
          <p:cNvSpPr/>
          <p:nvPr/>
        </p:nvSpPr>
        <p:spPr>
          <a:xfrm rot="3391484">
            <a:off x="7888942" y="1936569"/>
            <a:ext cx="1039905" cy="33940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09598" y="2015731"/>
            <a:ext cx="107935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C0392B"/>
                </a:solidFill>
                <a:latin typeface="museo-sans"/>
              </a:rPr>
              <a:t>The Sunday Task:</a:t>
            </a:r>
            <a:endParaRPr lang="en-US" sz="3200" b="1" dirty="0">
              <a:solidFill>
                <a:srgbClr val="3E454C"/>
              </a:solidFill>
              <a:latin typeface="museo-sans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3E454C"/>
                </a:solidFill>
                <a:latin typeface="museo-sans"/>
              </a:rPr>
              <a:t>Create a scavenger hunt game.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3E454C"/>
                </a:solidFill>
                <a:latin typeface="museo-sans"/>
              </a:rPr>
              <a:t>Create</a:t>
            </a:r>
            <a:r>
              <a:rPr lang="en-US" sz="2800" dirty="0" smtClean="0">
                <a:solidFill>
                  <a:srgbClr val="3E454C"/>
                </a:solidFill>
                <a:latin typeface="museo-sans"/>
              </a:rPr>
              <a:t> an Interactive map/Virtual tour/Interactive video that the students can use to explore Valetta/Comino/</a:t>
            </a:r>
            <a:r>
              <a:rPr lang="en-US" sz="2800" dirty="0" err="1" smtClean="0">
                <a:solidFill>
                  <a:srgbClr val="3E454C"/>
                </a:solidFill>
                <a:latin typeface="museo-sans"/>
              </a:rPr>
              <a:t>Popay</a:t>
            </a:r>
            <a:r>
              <a:rPr lang="en-US" sz="2800" dirty="0" smtClean="0">
                <a:solidFill>
                  <a:srgbClr val="3E454C"/>
                </a:solidFill>
                <a:latin typeface="museo-sans"/>
              </a:rPr>
              <a:t> Village/</a:t>
            </a:r>
            <a:r>
              <a:rPr lang="en-US" sz="2800" dirty="0" err="1" smtClean="0">
                <a:solidFill>
                  <a:srgbClr val="3E454C"/>
                </a:solidFill>
                <a:latin typeface="museo-sans"/>
              </a:rPr>
              <a:t>Gozo</a:t>
            </a:r>
            <a:endParaRPr lang="en-US" sz="2800" dirty="0">
              <a:solidFill>
                <a:srgbClr val="3E454C"/>
              </a:solidFill>
              <a:latin typeface="museo-sans"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3E454C"/>
                </a:solidFill>
                <a:latin typeface="museo-sans"/>
              </a:rPr>
              <a:t>Use your own photos/videos.</a:t>
            </a:r>
            <a:endParaRPr lang="en-US" sz="2800" i="0" dirty="0">
              <a:solidFill>
                <a:srgbClr val="3E454C"/>
              </a:solidFill>
              <a:effectLst/>
              <a:latin typeface="museo-sans"/>
            </a:endParaRPr>
          </a:p>
        </p:txBody>
      </p:sp>
      <p:pic>
        <p:nvPicPr>
          <p:cNvPr id="3074" name="Picture 2" descr="Ð ÐµÐ·ÑÐ»ÑÐ°Ñ Ñ Ð¸Ð·Ð¾Ð±ÑÐ°Ð¶ÐµÐ½Ð¸Ðµ Ð·Ð° smiling face carto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47" y="1140111"/>
            <a:ext cx="2088296" cy="21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61" y="1688150"/>
            <a:ext cx="2037992" cy="274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867934" y="3774781"/>
            <a:ext cx="60261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hlinkClick r:id="rId4"/>
              </a:rPr>
              <a:t>tzvety_st@yahoo.com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bg-BG" sz="2400" dirty="0" smtClean="0"/>
          </a:p>
          <a:p>
            <a:r>
              <a:rPr lang="en-US" sz="3200" dirty="0" err="1" smtClean="0"/>
              <a:t>Tsvetanka</a:t>
            </a:r>
            <a:r>
              <a:rPr lang="en-US" sz="3200" dirty="0" smtClean="0"/>
              <a:t> Todorova</a:t>
            </a:r>
          </a:p>
          <a:p>
            <a:r>
              <a:rPr lang="en-US" sz="2400" dirty="0" smtClean="0"/>
              <a:t>IT teacher, eTwinning Ambassador for Bulgaria</a:t>
            </a:r>
          </a:p>
          <a:p>
            <a:endParaRPr lang="en-US" sz="2400" dirty="0" smtClean="0"/>
          </a:p>
          <a:p>
            <a:r>
              <a:rPr lang="en-US" sz="2400" dirty="0" smtClean="0"/>
              <a:t>Tsar Simeon </a:t>
            </a:r>
            <a:r>
              <a:rPr lang="en-US" sz="2400" dirty="0" err="1" smtClean="0"/>
              <a:t>Veliki</a:t>
            </a:r>
            <a:r>
              <a:rPr lang="en-US" sz="2400" dirty="0" smtClean="0"/>
              <a:t> </a:t>
            </a:r>
            <a:r>
              <a:rPr lang="en-US" sz="2400" dirty="0" err="1" smtClean="0"/>
              <a:t>Seconaday</a:t>
            </a:r>
            <a:r>
              <a:rPr lang="en-US" sz="2400" dirty="0" smtClean="0"/>
              <a:t> School,</a:t>
            </a:r>
          </a:p>
          <a:p>
            <a:r>
              <a:rPr lang="en-US" sz="2400" dirty="0" smtClean="0"/>
              <a:t>Vidin, Bulgaria</a:t>
            </a:r>
            <a:endParaRPr lang="en-US" sz="2400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715565" y="409577"/>
            <a:ext cx="5966455" cy="693798"/>
            <a:chOff x="-2069465" y="3519376"/>
            <a:chExt cx="9975670" cy="11600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-1063678" y="1103375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3" y="2510116"/>
            <a:ext cx="5118964" cy="2905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8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666" y="2081252"/>
            <a:ext cx="6649322" cy="459446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0" y="436672"/>
            <a:ext cx="4446494" cy="2974538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/>
              <a:t>Play not only teaches </a:t>
            </a:r>
            <a:r>
              <a:rPr lang="en-US" sz="1600" b="1" dirty="0"/>
              <a:t>critical life skills</a:t>
            </a:r>
            <a:r>
              <a:rPr lang="en-US" sz="1600" dirty="0"/>
              <a:t> such as </a:t>
            </a:r>
            <a:r>
              <a:rPr lang="en-US" sz="1600" b="1" dirty="0"/>
              <a:t>resilience</a:t>
            </a:r>
            <a:r>
              <a:rPr lang="en-US" sz="1600" dirty="0"/>
              <a:t>, </a:t>
            </a:r>
            <a:r>
              <a:rPr lang="en-US" sz="1600" b="1" dirty="0" smtClean="0"/>
              <a:t>team work</a:t>
            </a:r>
            <a:r>
              <a:rPr lang="en-US" sz="1600" dirty="0"/>
              <a:t> and </a:t>
            </a:r>
            <a:r>
              <a:rPr lang="en-US" sz="1600" b="1" dirty="0"/>
              <a:t>creativity</a:t>
            </a:r>
            <a:r>
              <a:rPr lang="en-US" sz="1600" dirty="0"/>
              <a:t>, </a:t>
            </a:r>
            <a:endParaRPr lang="bg-BG" sz="1600" dirty="0"/>
          </a:p>
        </p:txBody>
      </p:sp>
      <p:sp>
        <p:nvSpPr>
          <p:cNvPr id="5" name="Explosion 1 4"/>
          <p:cNvSpPr/>
          <p:nvPr/>
        </p:nvSpPr>
        <p:spPr>
          <a:xfrm rot="21229480">
            <a:off x="7243482" y="2565808"/>
            <a:ext cx="5593977" cy="3025378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/>
              <a:t>Outdoor learning </a:t>
            </a:r>
            <a:r>
              <a:rPr lang="en-US" sz="1600" b="1" dirty="0"/>
              <a:t>improves children’s health</a:t>
            </a:r>
            <a:r>
              <a:rPr lang="en-US" sz="1600" dirty="0"/>
              <a:t>, </a:t>
            </a:r>
            <a:r>
              <a:rPr lang="en-US" sz="1600" b="1" dirty="0"/>
              <a:t>engages them with learning</a:t>
            </a:r>
            <a:r>
              <a:rPr lang="en-US" sz="1600" dirty="0"/>
              <a:t> and </a:t>
            </a:r>
            <a:r>
              <a:rPr lang="en-US" sz="1600" b="1" dirty="0"/>
              <a:t>leads to a greater connection with nature</a:t>
            </a:r>
            <a:r>
              <a:rPr lang="en-US" sz="1600" dirty="0"/>
              <a:t>.</a:t>
            </a:r>
            <a:endParaRPr lang="bg-BG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82870" y="6150114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41519" y="2388659"/>
            <a:ext cx="7297271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It’s easy to get involved and there is something everyone can do!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2870" y="6150114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538021" y="400715"/>
            <a:ext cx="6191781" cy="720000"/>
            <a:chOff x="-2069465" y="3519376"/>
            <a:chExt cx="9975670" cy="11600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pic>
        <p:nvPicPr>
          <p:cNvPr id="2050" name="Picture 2" descr="Ð ÐµÐ·ÑÐ»ÑÐ°Ñ Ñ Ð¸Ð·Ð¾Ð±ÑÐ°Ð¶ÐµÐ½Ð¸Ðµ Ð·Ð° outdoor activities for students 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152"/>
            <a:ext cx="12135059" cy="38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82870" y="6150114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2" y="905875"/>
            <a:ext cx="4291548" cy="28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248" y="1531036"/>
            <a:ext cx="8436356" cy="23876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/>
              <a:t>The ICT </a:t>
            </a:r>
            <a:r>
              <a:rPr lang="en-US" sz="4000" b="1" dirty="0" smtClean="0"/>
              <a:t>tools </a:t>
            </a:r>
            <a:r>
              <a:rPr lang="en-US" sz="4000" b="1" dirty="0" smtClean="0"/>
              <a:t>and the</a:t>
            </a:r>
            <a:r>
              <a:rPr lang="en-US" sz="4000" b="1" dirty="0" smtClean="0"/>
              <a:t> </a:t>
            </a:r>
            <a:r>
              <a:rPr lang="en-US" sz="4000" b="1" dirty="0" smtClean="0"/>
              <a:t>outdoor activities</a:t>
            </a:r>
            <a:endParaRPr lang="bg-BG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689412" y="3962212"/>
            <a:ext cx="9598411" cy="21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6056" y="13188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6056" y="17760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56056" y="17760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56056" y="24427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3248" y="4015036"/>
            <a:ext cx="9645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 your own Scavenger/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easure hunt game </a:t>
            </a:r>
            <a:endParaRPr lang="bg-BG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18274" y="326023"/>
            <a:ext cx="6191781" cy="720000"/>
            <a:chOff x="-2069465" y="3519376"/>
            <a:chExt cx="9975670" cy="116000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5249" y="5620597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useo-sans"/>
              </a:rPr>
              <a:t>C1: Short-term join staff training event</a:t>
            </a:r>
            <a:endParaRPr lang="en-US" b="1" i="0" dirty="0">
              <a:effectLst/>
              <a:latin typeface="museo-sans"/>
            </a:endParaRPr>
          </a:p>
        </p:txBody>
      </p:sp>
    </p:spTree>
    <p:extLst>
      <p:ext uri="{BB962C8B-B14F-4D97-AF65-F5344CB8AC3E}">
        <p14:creationId xmlns:p14="http://schemas.microsoft.com/office/powerpoint/2010/main" val="29191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2270608" y="5432070"/>
            <a:ext cx="9598411" cy="21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6056" y="13188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6056" y="17760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56056" y="17760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56056" y="24427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18274" y="326023"/>
            <a:ext cx="6191781" cy="720000"/>
            <a:chOff x="-2069465" y="3519376"/>
            <a:chExt cx="9975670" cy="116000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243582" y="5955271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5249" y="5620597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useo-sans"/>
              </a:rPr>
              <a:t>C1: Short-term join staff training event</a:t>
            </a:r>
            <a:endParaRPr lang="en-US" b="1" i="0" dirty="0">
              <a:effectLst/>
              <a:latin typeface="museo-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056" y="1756735"/>
            <a:ext cx="10969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A </a:t>
            </a: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treasure hunt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 is one of many different types of games for players who try to find hidden objects or places by following a series of clues. </a:t>
            </a:r>
            <a:endParaRPr lang="bg-BG" sz="2000" dirty="0"/>
          </a:p>
        </p:txBody>
      </p:sp>
      <p:sp>
        <p:nvSpPr>
          <p:cNvPr id="10" name="Rectangle 9"/>
          <p:cNvSpPr/>
          <p:nvPr/>
        </p:nvSpPr>
        <p:spPr>
          <a:xfrm>
            <a:off x="756056" y="3020655"/>
            <a:ext cx="11112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scavenger hunt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is a party game in which the organizers prepare a list defining specific items, which the participants seek to gather or complete all items on the list, usually without purchasing them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Usually participants work in small teams, although the rules may allow individuals to participate.</a:t>
            </a:r>
            <a:endParaRPr lang="bg-BG" sz="20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5076" y="2584938"/>
            <a:ext cx="4538899" cy="2951619"/>
          </a:xfrm>
          <a:prstGeom prst="cloudCallout">
            <a:avLst>
              <a:gd name="adj1" fmla="val -60368"/>
              <a:gd name="adj2" fmla="val 6250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dirty="0" smtClean="0">
                <a:solidFill>
                  <a:sysClr val="windowText" lastClr="000000"/>
                </a:solidFill>
              </a:rPr>
              <a:t>Scribble Map</a:t>
            </a:r>
          </a:p>
          <a:p>
            <a:pPr algn="ctr"/>
            <a:endParaRPr lang="bg-BG" sz="40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6119" y="3889728"/>
            <a:ext cx="5435057" cy="2108299"/>
          </a:xfrm>
          <a:prstGeom prst="cloudCallout">
            <a:avLst>
              <a:gd name="adj1" fmla="val 45343"/>
              <a:gd name="adj2" fmla="val 60575"/>
            </a:avLst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H5P </a:t>
            </a:r>
            <a:r>
              <a:rPr lang="en-US" sz="2800" b="1" dirty="0"/>
              <a:t>Virtual Tour (360</a:t>
            </a:r>
            <a:r>
              <a:rPr lang="en-US" sz="2800" b="1" dirty="0" smtClean="0"/>
              <a:t>)</a:t>
            </a:r>
          </a:p>
          <a:p>
            <a:pPr algn="ctr"/>
            <a:endParaRPr lang="bg-BG" sz="2800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012133" y="442225"/>
            <a:ext cx="6191781" cy="720000"/>
            <a:chOff x="-2069465" y="3519376"/>
            <a:chExt cx="9975670" cy="116000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837" y="3519376"/>
              <a:ext cx="2507412" cy="86400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606" y="3519376"/>
              <a:ext cx="1533599" cy="116000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69465" y="3577306"/>
              <a:ext cx="3889208" cy="7920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252027" y="1684046"/>
            <a:ext cx="4114110" cy="2389406"/>
          </a:xfrm>
          <a:prstGeom prst="cloudCallout">
            <a:avLst>
              <a:gd name="adj1" fmla="val -69321"/>
              <a:gd name="adj2" fmla="val -64146"/>
            </a:avLst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H5P Interactive movie</a:t>
            </a:r>
          </a:p>
          <a:p>
            <a:pPr algn="ctr"/>
            <a:endParaRPr lang="bg-BG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89793" y="6216180"/>
            <a:ext cx="56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Paradise Bay Hotel, Malta, 20-27 June 2019</a:t>
            </a:r>
          </a:p>
          <a:p>
            <a:pPr algn="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Erasmus+ 2018-1-BG01-KA201-047998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4525" y="1148342"/>
            <a:ext cx="3421957" cy="2014597"/>
          </a:xfrm>
          <a:prstGeom prst="cloudCallout">
            <a:avLst>
              <a:gd name="adj1" fmla="val -60368"/>
              <a:gd name="adj2" fmla="val 625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dirty="0" smtClean="0">
                <a:solidFill>
                  <a:sysClr val="windowText" lastClr="000000"/>
                </a:solidFill>
              </a:rPr>
              <a:t>Other …</a:t>
            </a:r>
            <a:endParaRPr lang="bg-BG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754</Words>
  <Application>Microsoft Office PowerPoint</Application>
  <PresentationFormat>Widescreen</PresentationFormat>
  <Paragraphs>174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museo-sans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ICT tools and the outdoor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innovative approaches in teaching –  How to implement schools projects into the curriculum</dc:title>
  <dc:creator>Цветанка Тодорова</dc:creator>
  <cp:lastModifiedBy>Цветанка Тодорова</cp:lastModifiedBy>
  <cp:revision>96</cp:revision>
  <cp:lastPrinted>2018-05-31T06:55:50Z</cp:lastPrinted>
  <dcterms:created xsi:type="dcterms:W3CDTF">2017-05-05T21:13:28Z</dcterms:created>
  <dcterms:modified xsi:type="dcterms:W3CDTF">2019-06-22T15:04:22Z</dcterms:modified>
</cp:coreProperties>
</file>