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69" r:id="rId4"/>
    <p:sldId id="256" r:id="rId5"/>
    <p:sldId id="257" r:id="rId6"/>
    <p:sldId id="258" r:id="rId7"/>
    <p:sldId id="259" r:id="rId8"/>
    <p:sldId id="262" r:id="rId9"/>
    <p:sldId id="272" r:id="rId10"/>
    <p:sldId id="263" r:id="rId11"/>
    <p:sldId id="264" r:id="rId12"/>
    <p:sldId id="273" r:id="rId13"/>
    <p:sldId id="274" r:id="rId14"/>
    <p:sldId id="276" r:id="rId15"/>
    <p:sldId id="275" r:id="rId16"/>
    <p:sldId id="266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2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6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1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8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6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2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32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1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4E03-C0F7-4804-A979-A780D8AF24A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649A-EC17-4695-9EE0-E66C8A0AE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6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wb.b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25"/>
            <a:ext cx="7566025" cy="9032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Project </a:t>
            </a:r>
            <a:r>
              <a:rPr lang="bg-BG" sz="1600" dirty="0" smtClean="0"/>
              <a:t>№ 2018-1-</a:t>
            </a:r>
            <a:r>
              <a:rPr lang="en-GB" sz="1600" dirty="0" smtClean="0"/>
              <a:t>BG</a:t>
            </a:r>
            <a:r>
              <a:rPr lang="bg-BG" sz="1600" dirty="0" smtClean="0"/>
              <a:t>01-</a:t>
            </a:r>
            <a:r>
              <a:rPr lang="en-GB" sz="1600" dirty="0" smtClean="0"/>
              <a:t>KA</a:t>
            </a:r>
            <a:r>
              <a:rPr lang="bg-BG" sz="1600" dirty="0" smtClean="0"/>
              <a:t>201-047998</a:t>
            </a:r>
            <a:r>
              <a:rPr lang="en-US" sz="1600" dirty="0" smtClean="0"/>
              <a:t>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endParaRPr lang="en-US" sz="14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7250" y="1071563"/>
            <a:ext cx="7443788" cy="37719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AN INNOVATIVE PLATFORM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OF COMMUNICATION AND TEACHING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IN A DIGITAL SOCIETY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6400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500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5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5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Project coordinator: Association </a:t>
            </a:r>
            <a:r>
              <a:rPr lang="en-US" sz="6000" i="1" dirty="0" smtClean="0">
                <a:latin typeface="Times New Roman" pitchFamily="18" charset="0"/>
                <a:cs typeface="Times New Roman" pitchFamily="18" charset="0"/>
              </a:rPr>
              <a:t>Education without Barriers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60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http:// </a:t>
            </a:r>
            <a:r>
              <a:rPr lang="en-US" sz="60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www.ewb.bg</a:t>
            </a:r>
            <a:endParaRPr lang="en-US" sz="6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357188"/>
            <a:ext cx="26971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70" y="2729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Glocalization</a:t>
            </a:r>
            <a:r>
              <a:rPr lang="en-US" dirty="0" smtClean="0"/>
              <a:t>/Hybridization</a:t>
            </a:r>
            <a:br>
              <a:rPr lang="en-US" dirty="0" smtClean="0"/>
            </a:br>
            <a:r>
              <a:rPr lang="en-US" dirty="0" smtClean="0"/>
              <a:t>Take the best, leave 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1571612"/>
            <a:ext cx="5006614" cy="422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94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5977528" cy="4477377"/>
          </a:xfrm>
        </p:spPr>
      </p:pic>
    </p:spTree>
    <p:extLst>
      <p:ext uri="{BB962C8B-B14F-4D97-AF65-F5344CB8AC3E}">
        <p14:creationId xmlns:p14="http://schemas.microsoft.com/office/powerpoint/2010/main" val="33496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Mobility</a:t>
            </a:r>
          </a:p>
          <a:p>
            <a:r>
              <a:rPr lang="en-GB" dirty="0" smtClean="0"/>
              <a:t>Freedom</a:t>
            </a:r>
          </a:p>
          <a:p>
            <a:r>
              <a:rPr lang="en-GB" dirty="0" smtClean="0"/>
              <a:t>Equity/justice/rule of law</a:t>
            </a:r>
          </a:p>
          <a:p>
            <a:r>
              <a:rPr lang="en-GB" dirty="0" smtClean="0"/>
              <a:t>Education</a:t>
            </a:r>
          </a:p>
          <a:p>
            <a:r>
              <a:rPr lang="en-GB" dirty="0" smtClean="0"/>
              <a:t>Democracy</a:t>
            </a:r>
          </a:p>
          <a:p>
            <a:r>
              <a:rPr lang="en-GB" dirty="0" smtClean="0"/>
              <a:t>Diversity/tolerance</a:t>
            </a:r>
          </a:p>
          <a:p>
            <a:r>
              <a:rPr lang="en-GB" dirty="0" smtClean="0"/>
              <a:t>Employment/outsourcing</a:t>
            </a:r>
          </a:p>
          <a:p>
            <a:r>
              <a:rPr lang="en-GB" dirty="0" smtClean="0"/>
              <a:t>Wealth/living standards</a:t>
            </a:r>
          </a:p>
          <a:p>
            <a:r>
              <a:rPr lang="en-GB" dirty="0" smtClean="0"/>
              <a:t>Fast communications/quick access</a:t>
            </a:r>
          </a:p>
          <a:p>
            <a:r>
              <a:rPr lang="en-GB" dirty="0" smtClean="0"/>
              <a:t>Information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Poverty;</a:t>
            </a:r>
          </a:p>
          <a:p>
            <a:r>
              <a:rPr lang="en-GB" dirty="0" smtClean="0"/>
              <a:t>Inequality (income, capital, esteem, education); </a:t>
            </a:r>
          </a:p>
          <a:p>
            <a:r>
              <a:rPr lang="en-GB" dirty="0" smtClean="0"/>
              <a:t>Exploitation;</a:t>
            </a:r>
          </a:p>
          <a:p>
            <a:r>
              <a:rPr lang="en-GB" dirty="0" smtClean="0"/>
              <a:t>Emigration/Immigration/ </a:t>
            </a:r>
            <a:r>
              <a:rPr lang="en-GB" dirty="0" err="1" smtClean="0"/>
              <a:t>deterritorialisation</a:t>
            </a:r>
            <a:r>
              <a:rPr lang="en-GB" dirty="0" smtClean="0"/>
              <a:t> (migrants, refugees);</a:t>
            </a:r>
          </a:p>
          <a:p>
            <a:r>
              <a:rPr lang="en-GB" dirty="0" smtClean="0"/>
              <a:t>Excessive concentration of power and wealth;</a:t>
            </a:r>
          </a:p>
          <a:p>
            <a:r>
              <a:rPr lang="en-GB" dirty="0" smtClean="0"/>
              <a:t>Consumerism, commercialism, commoditisation;</a:t>
            </a:r>
          </a:p>
          <a:p>
            <a:r>
              <a:rPr lang="en-GB" dirty="0" smtClean="0"/>
              <a:t>Homogenisation (loss of personal and collective identity)</a:t>
            </a:r>
          </a:p>
          <a:p>
            <a:r>
              <a:rPr lang="en-GB" dirty="0" smtClean="0"/>
              <a:t>Terrorism and insecurity;</a:t>
            </a:r>
          </a:p>
          <a:p>
            <a:r>
              <a:rPr lang="en-GB" dirty="0" smtClean="0"/>
              <a:t>Global warming and climate change;</a:t>
            </a:r>
          </a:p>
          <a:p>
            <a:r>
              <a:rPr lang="en-GB" dirty="0" smtClean="0"/>
              <a:t>Environment pollution;</a:t>
            </a:r>
          </a:p>
          <a:p>
            <a:r>
              <a:rPr lang="en-GB" dirty="0" smtClean="0"/>
              <a:t>Epidemics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Anti-globalist movements, trends, attitudes</a:t>
            </a:r>
            <a:endParaRPr lang="en-GB" dirty="0"/>
          </a:p>
        </p:txBody>
      </p:sp>
      <p:pic>
        <p:nvPicPr>
          <p:cNvPr id="4" name="Content Placeholder 3" descr="antiglobalis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7" y="1720041"/>
            <a:ext cx="4500594" cy="450059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FUTURE OF GLOBALISATION </a:t>
            </a:r>
            <a:r>
              <a:rPr lang="en-GB" dirty="0" err="1" smtClean="0"/>
              <a:t>Globalisation</a:t>
            </a:r>
            <a:r>
              <a:rPr lang="en-GB" dirty="0" smtClean="0"/>
              <a:t> 4.0 ?</a:t>
            </a:r>
            <a:br>
              <a:rPr lang="en-GB" dirty="0" smtClean="0"/>
            </a:br>
            <a:r>
              <a:rPr lang="en-GB" dirty="0" smtClean="0"/>
              <a:t>  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    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en-GB" dirty="0" smtClean="0"/>
          </a:p>
        </p:txBody>
      </p:sp>
      <p:pic>
        <p:nvPicPr>
          <p:cNvPr id="3074" name="Picture 2" descr="Ð ÐµÐ·ÑÐ»ÑÐ°Ñ Ñ Ð¸Ð·Ð¾Ð±ÑÐ°Ð¶ÐµÐ½Ð¸Ðµ Ð·Ð° globalisation 4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387" y="1683270"/>
            <a:ext cx="8516893" cy="4388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Topic-related 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Interconnectedness, </a:t>
            </a:r>
            <a:r>
              <a:rPr lang="en-US" dirty="0" err="1" smtClean="0"/>
              <a:t>interdependence;diversity</a:t>
            </a:r>
            <a:r>
              <a:rPr lang="en-US" dirty="0" smtClean="0"/>
              <a:t>, multiculturalism; butterfly effect; self-empowerment; </a:t>
            </a:r>
            <a:r>
              <a:rPr lang="en-US" dirty="0" err="1" smtClean="0"/>
              <a:t>glocalisation</a:t>
            </a:r>
            <a:r>
              <a:rPr lang="en-US" dirty="0" smtClean="0"/>
              <a:t>, </a:t>
            </a:r>
            <a:r>
              <a:rPr lang="en-US" dirty="0" err="1" smtClean="0"/>
              <a:t>hybridisation</a:t>
            </a:r>
            <a:r>
              <a:rPr lang="en-US" dirty="0" smtClean="0"/>
              <a:t>; equity;  </a:t>
            </a:r>
            <a:r>
              <a:rPr lang="en-US" dirty="0" err="1" smtClean="0"/>
              <a:t>deterritorialization</a:t>
            </a:r>
            <a:r>
              <a:rPr lang="en-US" dirty="0" smtClean="0"/>
              <a:t>; </a:t>
            </a:r>
            <a:r>
              <a:rPr lang="en-US" dirty="0" err="1" smtClean="0"/>
              <a:t>homogenisation</a:t>
            </a:r>
            <a:r>
              <a:rPr lang="en-US" dirty="0" smtClean="0"/>
              <a:t>; </a:t>
            </a:r>
            <a:r>
              <a:rPr lang="en-US" dirty="0" err="1" smtClean="0"/>
              <a:t>commoditisation</a:t>
            </a:r>
            <a:r>
              <a:rPr lang="en-US" dirty="0" smtClean="0"/>
              <a:t>; localization, localism; </a:t>
            </a:r>
            <a:r>
              <a:rPr lang="en-US" dirty="0" err="1" smtClean="0"/>
              <a:t>locavore</a:t>
            </a:r>
            <a:r>
              <a:rPr lang="en-US" dirty="0" smtClean="0"/>
              <a:t> </a:t>
            </a:r>
            <a:r>
              <a:rPr lang="en-US" dirty="0" err="1" smtClean="0"/>
              <a:t>neoliberalism</a:t>
            </a:r>
            <a:r>
              <a:rPr lang="en-US" dirty="0" smtClean="0"/>
              <a:t>; anti/counter-</a:t>
            </a:r>
            <a:r>
              <a:rPr lang="en-US" dirty="0" err="1" smtClean="0"/>
              <a:t>globalisation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1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man is an island entire of itself; every man </a:t>
            </a:r>
          </a:p>
          <a:p>
            <a:r>
              <a:rPr lang="en-US" dirty="0" smtClean="0"/>
              <a:t>is a piece of the continent, a part of the main; </a:t>
            </a:r>
          </a:p>
          <a:p>
            <a:r>
              <a:rPr lang="en-US" dirty="0" smtClean="0"/>
              <a:t>if a clod be washed away by the sea, Europe </a:t>
            </a:r>
          </a:p>
          <a:p>
            <a:r>
              <a:rPr lang="en-US" dirty="0" smtClean="0"/>
              <a:t>is the less, as well as if a promontory were, as </a:t>
            </a:r>
          </a:p>
          <a:p>
            <a:r>
              <a:rPr lang="en-US" dirty="0" smtClean="0"/>
              <a:t>well as any manner of thy friends or of </a:t>
            </a:r>
            <a:r>
              <a:rPr lang="en-US" dirty="0" err="1" smtClean="0"/>
              <a:t>thine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own were; any man's death diminishes me, </a:t>
            </a:r>
          </a:p>
          <a:p>
            <a:r>
              <a:rPr lang="en-US" dirty="0" smtClean="0"/>
              <a:t>because I am involved in mankind. </a:t>
            </a:r>
          </a:p>
          <a:p>
            <a:r>
              <a:rPr lang="en-US" dirty="0" smtClean="0"/>
              <a:t>And therefore never send to know for whom </a:t>
            </a:r>
          </a:p>
          <a:p>
            <a:r>
              <a:rPr lang="en-US" dirty="0" smtClean="0"/>
              <a:t>the bell tolls; it tolls for thee. </a:t>
            </a:r>
          </a:p>
          <a:p>
            <a:pPr lvl="8"/>
            <a:r>
              <a:rPr lang="en-US" dirty="0" smtClean="0"/>
              <a:t>John Donne, 1624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498317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Always borrow money from a pessimist, because…</a:t>
            </a:r>
          </a:p>
          <a:p>
            <a:r>
              <a:rPr lang="en-US" dirty="0" smtClean="0"/>
              <a:t>Knowledge is knowing that a tomato is a fruit; wisdom is …</a:t>
            </a:r>
            <a:endParaRPr lang="en-GB" dirty="0" smtClean="0"/>
          </a:p>
          <a:p>
            <a:pPr lvl="0"/>
            <a:r>
              <a:rPr lang="en-US" dirty="0" smtClean="0"/>
              <a:t>Some cause happiness wherever they go; others… </a:t>
            </a:r>
            <a:endParaRPr lang="en-GB" dirty="0" smtClean="0"/>
          </a:p>
          <a:p>
            <a:pPr lvl="0"/>
            <a:r>
              <a:rPr lang="en-US" dirty="0" smtClean="0"/>
              <a:t>Change is inevitable, except …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Paraprosdokians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Knowledge is knowing a tomato is a fruit; Wisdom is not putting it in a fruit salad.</a:t>
            </a:r>
            <a:endParaRPr lang="en-GB" dirty="0" smtClean="0"/>
          </a:p>
          <a:p>
            <a:pPr lvl="0"/>
            <a:r>
              <a:rPr lang="en-US" dirty="0" smtClean="0"/>
              <a:t>Always borrow money from a pessimist. He won't expect it back.</a:t>
            </a:r>
            <a:endParaRPr lang="en-GB" dirty="0" smtClean="0"/>
          </a:p>
          <a:p>
            <a:pPr lvl="0"/>
            <a:r>
              <a:rPr lang="en-US" dirty="0" smtClean="0"/>
              <a:t>Some cause happiness wherever they go. Others whenever they go.</a:t>
            </a:r>
            <a:endParaRPr lang="en-GB" dirty="0" smtClean="0"/>
          </a:p>
          <a:p>
            <a:pPr lvl="0"/>
            <a:r>
              <a:rPr lang="en-US" dirty="0" smtClean="0"/>
              <a:t>Change is inevitable, except from a vending machine.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886728" cy="224315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Pros and Cons of Globalization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629424" cy="1571636"/>
          </a:xfrm>
        </p:spPr>
        <p:txBody>
          <a:bodyPr>
            <a:normAutofit fontScale="25000" lnSpcReduction="20000"/>
          </a:bodyPr>
          <a:lstStyle/>
          <a:p>
            <a:r>
              <a:rPr lang="en-US" sz="1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Earlier on to travel the world </a:t>
            </a:r>
            <a:endParaRPr lang="en-US" sz="1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one needed a camel; today all one needs is a mouse</a:t>
            </a:r>
          </a:p>
          <a:p>
            <a:endParaRPr lang="en-US" sz="11200" i="1" dirty="0" smtClean="0">
              <a:solidFill>
                <a:schemeClr val="tx1"/>
              </a:solidFill>
            </a:endParaRPr>
          </a:p>
          <a:p>
            <a:endParaRPr lang="en-US" sz="11200" i="1" dirty="0" smtClean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sz="7400" i="1" dirty="0" smtClean="0">
                <a:solidFill>
                  <a:schemeClr val="tx1"/>
                </a:solidFill>
              </a:rPr>
              <a:t>Prepared by: Associate Professor Julia </a:t>
            </a:r>
            <a:r>
              <a:rPr lang="en-US" sz="7400" i="1" dirty="0" err="1" smtClean="0">
                <a:solidFill>
                  <a:schemeClr val="tx1"/>
                </a:solidFill>
              </a:rPr>
              <a:t>Stefanova</a:t>
            </a:r>
            <a:r>
              <a:rPr lang="en-US" sz="7400" i="1" dirty="0" smtClean="0">
                <a:solidFill>
                  <a:schemeClr val="tx1"/>
                </a:solidFill>
              </a:rPr>
              <a:t>, Ph.D.</a:t>
            </a:r>
          </a:p>
          <a:p>
            <a:r>
              <a:rPr lang="en-US" sz="7400" i="1" dirty="0" smtClean="0">
                <a:solidFill>
                  <a:schemeClr val="tx1"/>
                </a:solidFill>
              </a:rPr>
              <a:t>jstefanova@fulbright.bg</a:t>
            </a:r>
          </a:p>
          <a:p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flipH="1" flipV="1">
            <a:off x="3143240" y="4549676"/>
            <a:ext cx="1143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111" y="692696"/>
            <a:ext cx="3165129" cy="316512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977680"/>
            <a:ext cx="2880320" cy="2880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27678"/>
            <a:ext cx="3456384" cy="3456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44386"/>
            <a:ext cx="2779374" cy="277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want of a nail the shoe was lost.</a:t>
            </a:r>
          </a:p>
          <a:p>
            <a:r>
              <a:rPr lang="en-US" dirty="0" smtClean="0"/>
              <a:t>For want of a shoe the horse was lost.</a:t>
            </a:r>
          </a:p>
          <a:p>
            <a:r>
              <a:rPr lang="en-US" dirty="0" smtClean="0"/>
              <a:t>For want of a horse the rider was lost.</a:t>
            </a:r>
          </a:p>
          <a:p>
            <a:r>
              <a:rPr lang="en-US" dirty="0" smtClean="0"/>
              <a:t>For want of a rider the message was lost.</a:t>
            </a:r>
          </a:p>
          <a:p>
            <a:r>
              <a:rPr lang="en-US" dirty="0" smtClean="0"/>
              <a:t>For want of a message the battle was lost.</a:t>
            </a:r>
          </a:p>
          <a:p>
            <a:r>
              <a:rPr lang="en-US" dirty="0" smtClean="0"/>
              <a:t>For want of a battle the kingdom was lost.</a:t>
            </a:r>
          </a:p>
          <a:p>
            <a:r>
              <a:rPr lang="en-US" dirty="0" smtClean="0"/>
              <a:t>And all for the want of a horseshoe nail.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77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Butterfly effect</a:t>
            </a:r>
            <a:br>
              <a:rPr lang="en-US" dirty="0" smtClean="0"/>
            </a:br>
            <a:r>
              <a:rPr lang="en-US" sz="3100" dirty="0" smtClean="0"/>
              <a:t>Sensitive dependence on initial conditions</a:t>
            </a:r>
            <a:endParaRPr lang="en-US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869" y="1558925"/>
            <a:ext cx="4678387" cy="4678387"/>
          </a:xfrm>
        </p:spPr>
      </p:pic>
    </p:spTree>
    <p:extLst>
      <p:ext uri="{BB962C8B-B14F-4D97-AF65-F5344CB8AC3E}">
        <p14:creationId xmlns:p14="http://schemas.microsoft.com/office/powerpoint/2010/main" val="22537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541180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	       HOW OLD IS GLOBALISATION?    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                </a:t>
            </a:r>
            <a:r>
              <a:rPr lang="en-US" dirty="0" err="1" smtClean="0">
                <a:solidFill>
                  <a:srgbClr val="92D050"/>
                </a:solidFill>
              </a:rPr>
              <a:t>Globalisation</a:t>
            </a:r>
            <a:r>
              <a:rPr lang="en-US" dirty="0" smtClean="0">
                <a:solidFill>
                  <a:srgbClr val="92D050"/>
                </a:solidFill>
              </a:rPr>
              <a:t> 1- 1692 -1800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>
                <a:solidFill>
                  <a:srgbClr val="00B0F0"/>
                </a:solidFill>
              </a:rPr>
              <a:t>Globalisation</a:t>
            </a:r>
            <a:r>
              <a:rPr lang="en-US" dirty="0" smtClean="0">
                <a:solidFill>
                  <a:srgbClr val="00B0F0"/>
                </a:solidFill>
              </a:rPr>
              <a:t> 2: 1800 - 2000</a:t>
            </a:r>
          </a:p>
          <a:p>
            <a:pPr marL="514350" indent="-514350">
              <a:buNone/>
            </a:pPr>
            <a:r>
              <a:rPr lang="en-US" dirty="0" smtClean="0"/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Globalisation</a:t>
            </a:r>
            <a:r>
              <a:rPr lang="en-US" dirty="0" smtClean="0">
                <a:solidFill>
                  <a:srgbClr val="FF0000"/>
                </a:solidFill>
              </a:rPr>
              <a:t> 3: 2000 –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892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Five Dimensions of Globalisation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World capitalist economy</a:t>
            </a:r>
          </a:p>
          <a:p>
            <a:r>
              <a:rPr lang="en-GB" dirty="0" smtClean="0"/>
              <a:t>International division of labour</a:t>
            </a:r>
          </a:p>
          <a:p>
            <a:r>
              <a:rPr lang="en-GB" dirty="0" smtClean="0"/>
              <a:t>World military order</a:t>
            </a:r>
          </a:p>
          <a:p>
            <a:r>
              <a:rPr lang="en-GB" dirty="0" smtClean="0"/>
              <a:t>Nation state system</a:t>
            </a:r>
          </a:p>
          <a:p>
            <a:r>
              <a:rPr lang="en-GB" dirty="0" smtClean="0"/>
              <a:t>Global culture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459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Project № 2018-1-BG01-KA201-047998  </vt:lpstr>
      <vt:lpstr>PowerPoint Presentation</vt:lpstr>
      <vt:lpstr>Paraprosdokians</vt:lpstr>
      <vt:lpstr>The Pros and Cons of Globalization</vt:lpstr>
      <vt:lpstr>PowerPoint Presentation</vt:lpstr>
      <vt:lpstr>PowerPoint Presentation</vt:lpstr>
      <vt:lpstr>Butterfly effect Sensitive dependence on initial conditions</vt:lpstr>
      <vt:lpstr> </vt:lpstr>
      <vt:lpstr>The Five Dimensions of Globalisation</vt:lpstr>
      <vt:lpstr>Glocalization/Hybridization Take the best, leave the rest</vt:lpstr>
      <vt:lpstr>PowerPoint Presentation</vt:lpstr>
      <vt:lpstr>Pros</vt:lpstr>
      <vt:lpstr>Cons</vt:lpstr>
      <vt:lpstr>Anti-globalist movements, trends, attitudes</vt:lpstr>
      <vt:lpstr>  THE FUTURE OF GLOBALISATION Globalisation 4.0 ?     </vt:lpstr>
      <vt:lpstr>Topic-related  terms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and Self-Empowerment</dc:title>
  <dc:creator>Stefanova</dc:creator>
  <cp:lastModifiedBy>Цветанка Тодорова</cp:lastModifiedBy>
  <cp:revision>92</cp:revision>
  <dcterms:created xsi:type="dcterms:W3CDTF">2017-03-25T14:56:36Z</dcterms:created>
  <dcterms:modified xsi:type="dcterms:W3CDTF">2019-05-27T23:13:32Z</dcterms:modified>
</cp:coreProperties>
</file>