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2" r:id="rId2"/>
    <p:sldId id="288" r:id="rId3"/>
    <p:sldId id="291" r:id="rId4"/>
    <p:sldId id="287" r:id="rId5"/>
    <p:sldId id="290" r:id="rId6"/>
    <p:sldId id="256" r:id="rId7"/>
    <p:sldId id="270" r:id="rId8"/>
    <p:sldId id="293" r:id="rId9"/>
    <p:sldId id="304" r:id="rId10"/>
    <p:sldId id="295" r:id="rId11"/>
    <p:sldId id="294" r:id="rId12"/>
    <p:sldId id="277" r:id="rId13"/>
    <p:sldId id="297" r:id="rId14"/>
    <p:sldId id="303" r:id="rId15"/>
    <p:sldId id="305" r:id="rId16"/>
    <p:sldId id="306" r:id="rId17"/>
    <p:sldId id="296" r:id="rId18"/>
    <p:sldId id="298" r:id="rId19"/>
    <p:sldId id="300" r:id="rId20"/>
    <p:sldId id="301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5" r:id="rId29"/>
    <p:sldId id="314" r:id="rId30"/>
    <p:sldId id="316" r:id="rId31"/>
    <p:sldId id="271" r:id="rId32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79354" autoAdjust="0"/>
  </p:normalViewPr>
  <p:slideViewPr>
    <p:cSldViewPr snapToGrid="0">
      <p:cViewPr varScale="1">
        <p:scale>
          <a:sx n="54" d="100"/>
          <a:sy n="54" d="100"/>
        </p:scale>
        <p:origin x="13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61152-AFC6-4417-B053-A60CBA570743}" type="datetimeFigureOut">
              <a:rPr lang="bg-BG" smtClean="0"/>
              <a:t>22.5.2019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1F38-EE7F-4B17-B84A-683683902A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829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C041-E1EA-454D-B947-95CF58247096}" type="datetimeFigureOut">
              <a:rPr lang="bg-BG" smtClean="0"/>
              <a:t>22.5.2019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70EC-FFAD-4D81-AB6D-62D6DF2ED9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686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234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319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437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5915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841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102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8185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46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974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8412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20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138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089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45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6293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5939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727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7861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8580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917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118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not only teaches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life skills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Outdoor learning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children’s health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engages them with learning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 to a greater connection with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central to children’s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enjoyment of childhood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easy to get involved and there is something everyone can do! 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891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072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146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32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85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83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BEF-E526-4FC7-94BE-BC31ABB5B696}" type="datetime1">
              <a:rPr lang="bg-BG" smtClean="0"/>
              <a:t>22.5.2019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04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CA3-BE0F-4964-BF05-4FD5B8C0ECBE}" type="datetime1">
              <a:rPr lang="bg-BG" smtClean="0"/>
              <a:t>22.5.2019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517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8E92-9BF6-43B5-8B12-1B4F85252B96}" type="datetime1">
              <a:rPr lang="bg-BG" smtClean="0"/>
              <a:t>22.5.2019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6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8BD0-BFEA-4046-9DCE-D0AE2198642C}" type="datetime1">
              <a:rPr lang="bg-BG" smtClean="0"/>
              <a:t>22.5.2019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89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8166-822A-4BAB-9A5B-1BA3C35F48DB}" type="datetime1">
              <a:rPr lang="bg-BG" smtClean="0"/>
              <a:t>22.5.2019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2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A74E-9D7C-4A81-8D54-3CEE9D71C056}" type="datetime1">
              <a:rPr lang="bg-BG" smtClean="0"/>
              <a:t>22.5.2019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58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00B2-1F6F-4066-8DBC-42FA7BFBED54}" type="datetime1">
              <a:rPr lang="bg-BG" smtClean="0"/>
              <a:t>22.5.2019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75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2368-C7D7-4127-806D-6E7EFD638D5F}" type="datetime1">
              <a:rPr lang="bg-BG" smtClean="0"/>
              <a:t>22.5.2019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perspectives on education, International Conference, 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"Carol I" Craiova, Romania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0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D90-B189-4882-B01D-0A97B58E7394}" type="datetime1">
              <a:rPr lang="bg-BG" smtClean="0"/>
              <a:t>22.5.2019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dirty="0" smtClean="0"/>
              <a:t>New perspectives on education, International Conference, 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"Carol I" Craiova, Romania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s-ES" dirty="0" smtClean="0"/>
              <a:t>31 </a:t>
            </a:r>
            <a:r>
              <a:rPr lang="es-ES" dirty="0" err="1" smtClean="0"/>
              <a:t>May</a:t>
            </a:r>
            <a:r>
              <a:rPr lang="es-ES" dirty="0" smtClean="0"/>
              <a:t> 2018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698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1098-456D-48E5-9481-8A9D32C2330F}" type="datetime1">
              <a:rPr lang="bg-BG" smtClean="0"/>
              <a:t>22.5.2019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662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E0D-4C76-434D-9F86-ACA946814B73}" type="datetime1">
              <a:rPr lang="bg-BG" smtClean="0"/>
              <a:t>22.5.2019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875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95E6-E5A9-40A6-8FD7-3D347910655A}" type="datetime1">
              <a:rPr lang="bg-BG" smtClean="0"/>
              <a:t>22.5.2019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New perspectives on education, International Conference, 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"Carol I" Craiova, Romania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649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www.scribblemaps.com/maps/view/Multiple_paths_to_Literacy_My_Way_To_School/nQeiDo8dJ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ribblemaps.com/maps/view/project_Children_Creating_Childrens_Games/VSXhmpFug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ribblemaps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ibblemaps.com/create/#id=LEXw5Virr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scribblemaps.com/maps/view/eT_Slavic_Seminar_Sofia/LEXw5Virr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ribblemaps.com/maps/view/eT_Slavic_Seminar_Sofia/LEXw5Virr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5p.org/virtual-tour-36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h5p.org/h5p/embed/51009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mailto:tzvety_st@yaho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050" name="Picture 2" descr="Ð ÐµÐ·ÑÐ»ÑÐ°Ñ Ñ Ð¸Ð·Ð¾Ð±ÑÐ°Ð¶ÐµÐ½Ð¸Ðµ Ð·Ð° outdoor activities for students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152"/>
            <a:ext cx="12135059" cy="38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007" y="1120715"/>
            <a:ext cx="7102009" cy="541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888" y="2241176"/>
            <a:ext cx="453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1:</a:t>
            </a:r>
          </a:p>
          <a:p>
            <a:endParaRPr lang="en-US" sz="2400" dirty="0"/>
          </a:p>
          <a:p>
            <a:r>
              <a:rPr lang="en-US" sz="2400" dirty="0" smtClean="0">
                <a:hlinkClick r:id="rId7"/>
              </a:rPr>
              <a:t>My Way to School</a:t>
            </a:r>
            <a:endParaRPr lang="bg-BG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466" y="3793132"/>
            <a:ext cx="2063729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93695" y="2169459"/>
            <a:ext cx="4536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2:</a:t>
            </a:r>
          </a:p>
          <a:p>
            <a:endParaRPr lang="en-US" sz="2400" dirty="0"/>
          </a:p>
          <a:p>
            <a:r>
              <a:rPr lang="en-US" sz="2400" dirty="0" smtClean="0">
                <a:hlinkClick r:id="rId6"/>
              </a:rPr>
              <a:t>Present your school/city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515" y="1120714"/>
            <a:ext cx="6884830" cy="5554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777" y="3739119"/>
            <a:ext cx="220833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16" y="2151529"/>
            <a:ext cx="7664002" cy="4198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41118" y="2604594"/>
            <a:ext cx="3667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hlinkClick r:id="rId6"/>
              </a:rPr>
              <a:t>www.scribblemaps.com</a:t>
            </a:r>
            <a:endParaRPr lang="bg-BG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761" y="3694882"/>
            <a:ext cx="211393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78540" y="2408009"/>
            <a:ext cx="1079350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C0392B"/>
                </a:solidFill>
                <a:latin typeface="museo-sans"/>
              </a:rPr>
              <a:t>Homework:</a:t>
            </a:r>
            <a:endParaRPr lang="en-US" sz="3200" b="1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3E454C"/>
                </a:solidFill>
                <a:latin typeface="museo-sans"/>
              </a:rPr>
              <a:t>Upload information about your school/</a:t>
            </a:r>
            <a:r>
              <a:rPr lang="en-US" sz="2800" dirty="0" err="1">
                <a:solidFill>
                  <a:srgbClr val="3E454C"/>
                </a:solidFill>
                <a:latin typeface="museo-sans"/>
              </a:rPr>
              <a:t>organisation</a:t>
            </a:r>
            <a:r>
              <a:rPr lang="en-US" sz="2800" dirty="0">
                <a:solidFill>
                  <a:srgbClr val="3E454C"/>
                </a:solidFill>
                <a:latin typeface="museo-sans"/>
              </a:rPr>
              <a:t>/city/country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3E454C"/>
                </a:solidFill>
                <a:latin typeface="museo-sans"/>
              </a:rPr>
              <a:t>During the Guided walk in Sofia take photos/video and add them to the map.</a:t>
            </a:r>
            <a:endParaRPr lang="en-US" sz="2800" i="0" dirty="0">
              <a:solidFill>
                <a:srgbClr val="3E454C"/>
              </a:solidFill>
              <a:effectLst/>
              <a:latin typeface="museo-sans"/>
            </a:endParaRPr>
          </a:p>
        </p:txBody>
      </p:sp>
      <p:pic>
        <p:nvPicPr>
          <p:cNvPr id="3074" name="Picture 2" descr="Ð ÐµÐ·ÑÐ»ÑÐ°Ñ Ñ Ð¸Ð·Ð¾Ð±ÑÐ°Ð¶ÐµÐ½Ð¸Ðµ Ð·Ð° smiling face carto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9" y="1332568"/>
            <a:ext cx="2088296" cy="2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107" y="1462742"/>
            <a:ext cx="1940708" cy="190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8316" y="2078411"/>
            <a:ext cx="2385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Edit Link: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You can find the link in the seminar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TwinSpace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2151529"/>
            <a:ext cx="7740080" cy="4006383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 rot="18664918">
            <a:off x="986629" y="2292669"/>
            <a:ext cx="1461229" cy="364420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804" y="3818964"/>
            <a:ext cx="10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123456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8301318" y="3047999"/>
            <a:ext cx="3424517" cy="1341656"/>
          </a:xfrm>
          <a:prstGeom prst="wedgeEllipseCallout">
            <a:avLst>
              <a:gd name="adj1" fmla="val 48920"/>
              <a:gd name="adj2" fmla="val 15916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Don’t forget to save your map!</a:t>
            </a:r>
            <a:endParaRPr lang="bg-BG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865" y="4782950"/>
            <a:ext cx="1695450" cy="1666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9865" y="2366682"/>
            <a:ext cx="291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7"/>
              </a:rPr>
              <a:t>Link to view the Map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359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553" y="1627602"/>
            <a:ext cx="57435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9" y="1405080"/>
            <a:ext cx="9270348" cy="466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2154" y="689985"/>
            <a:ext cx="3114513" cy="602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6031" y="6160441"/>
            <a:ext cx="291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Link to view the Map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488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99" y="1344706"/>
            <a:ext cx="7189363" cy="496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50" y="1617354"/>
            <a:ext cx="4536141" cy="1546086"/>
          </a:xfrm>
          <a:prstGeom prst="cloudCallout">
            <a:avLst>
              <a:gd name="adj1" fmla="val 45343"/>
              <a:gd name="adj2" fmla="val 60575"/>
            </a:avLst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H5P </a:t>
            </a:r>
            <a:r>
              <a:rPr lang="en-US" sz="2000" b="1" dirty="0"/>
              <a:t>Virtual Tour (360</a:t>
            </a:r>
            <a:r>
              <a:rPr lang="en-US" sz="2000" b="1" dirty="0" smtClean="0"/>
              <a:t>)</a:t>
            </a:r>
          </a:p>
          <a:p>
            <a:pPr algn="ctr"/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77" y="3436088"/>
            <a:ext cx="1876425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7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666" y="1281745"/>
            <a:ext cx="8336965" cy="5024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888" y="2743200"/>
            <a:ext cx="171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the photo to see the example</a:t>
            </a:r>
            <a:endParaRPr lang="bg-B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2" y="1344707"/>
            <a:ext cx="7189363" cy="496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9250" y="4101640"/>
            <a:ext cx="4114110" cy="2389406"/>
          </a:xfrm>
          <a:prstGeom prst="cloudCallout">
            <a:avLst>
              <a:gd name="adj1" fmla="val -69321"/>
              <a:gd name="adj2" fmla="val -64146"/>
            </a:avLst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H5P Interactive movie</a:t>
            </a:r>
          </a:p>
          <a:p>
            <a:pPr algn="ctr"/>
            <a:endParaRPr lang="bg-B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604" y="1457239"/>
            <a:ext cx="1809396" cy="2248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1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1026" name="Picture 2" descr="Ð ÐµÐ·ÑÐ»ÑÐ°Ñ Ñ Ð¸Ð·Ð¾Ð±ÑÐ°Ð¶ÐµÐ½Ð¸Ðµ Ð·Ð° outdoor activities clip art jo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14" y="1272696"/>
            <a:ext cx="4234478" cy="540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21" y="1397383"/>
            <a:ext cx="7198939" cy="5093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888" y="2743200"/>
            <a:ext cx="171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the photo to see the example</a:t>
            </a:r>
            <a:endParaRPr lang="bg-B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79" y="1488141"/>
            <a:ext cx="6177137" cy="435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5553" y="2169459"/>
            <a:ext cx="4554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 Log In (Create an account if you don’t have)</a:t>
            </a:r>
          </a:p>
          <a:p>
            <a:pPr marL="358775" indent="-358775">
              <a:lnSpc>
                <a:spcPct val="150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390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88" y="1452814"/>
            <a:ext cx="8459593" cy="4853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7929" y="2890060"/>
            <a:ext cx="4554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dirty="0" smtClean="0"/>
              <a:t>Click 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My account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To Create content click on </a:t>
            </a:r>
            <a:r>
              <a:rPr lang="en-US" sz="2400" b="1" dirty="0" smtClean="0">
                <a:solidFill>
                  <a:srgbClr val="D60093"/>
                </a:solidFill>
              </a:rPr>
              <a:t>Create New Content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 startAt="2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990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20715"/>
            <a:ext cx="8734425" cy="488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1317" y="2383727"/>
            <a:ext cx="389068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4. Select </a:t>
            </a:r>
            <a:r>
              <a:rPr lang="en-US" sz="2400" dirty="0"/>
              <a:t>the content </a:t>
            </a:r>
            <a:r>
              <a:rPr lang="en-US" sz="2400" dirty="0" smtClean="0"/>
              <a:t>type by clicking on the icon.</a:t>
            </a:r>
            <a:endParaRPr lang="bg-BG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8445" y="3765871"/>
            <a:ext cx="1876425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7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888" y="6306380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16-18 May 2019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5" y="310957"/>
            <a:ext cx="7380983" cy="6547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978" y="2488357"/>
            <a:ext cx="4034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smtClean="0"/>
              <a:t>Type the Title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smtClean="0"/>
              <a:t>Click on Add New scene</a:t>
            </a:r>
            <a:endParaRPr lang="bg-BG" sz="2800" dirty="0"/>
          </a:p>
        </p:txBody>
      </p:sp>
      <p:sp>
        <p:nvSpPr>
          <p:cNvPr id="7" name="Down Arrow 6"/>
          <p:cNvSpPr/>
          <p:nvPr/>
        </p:nvSpPr>
        <p:spPr>
          <a:xfrm rot="3073785" flipH="1">
            <a:off x="6559176" y="3371928"/>
            <a:ext cx="454722" cy="3867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Down Arrow 12"/>
          <p:cNvSpPr/>
          <p:nvPr/>
        </p:nvSpPr>
        <p:spPr>
          <a:xfrm rot="5400000">
            <a:off x="6369466" y="1858786"/>
            <a:ext cx="566076" cy="2508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25888" y="6306380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16-18 May 2019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88" y="226004"/>
            <a:ext cx="10803063" cy="66319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7176" y="2617694"/>
            <a:ext cx="2330824" cy="92430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25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553" y="107916"/>
            <a:ext cx="10094258" cy="67500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73741" y="936991"/>
            <a:ext cx="681318" cy="335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717" y="3482958"/>
            <a:ext cx="2563906" cy="2988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9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03" y="119248"/>
            <a:ext cx="11381679" cy="65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8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perspectives on education, International Conference, Colegiul Național "Carol I" Craiova, Romania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9" y="609600"/>
            <a:ext cx="10010494" cy="57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700086"/>
            <a:ext cx="9994585" cy="58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99273" l="7071" r="946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236" y="994400"/>
            <a:ext cx="4090545" cy="56813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 rot="176559">
            <a:off x="4625801" y="1330604"/>
            <a:ext cx="3510715" cy="4661647"/>
          </a:xfrm>
          <a:prstGeom prst="wedgeRoundRectCallou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28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2" y="420780"/>
            <a:ext cx="10851284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20" y="603482"/>
            <a:ext cx="2800092" cy="377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867934" y="3774781"/>
            <a:ext cx="6026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hlinkClick r:id="rId4"/>
              </a:rPr>
              <a:t>tzvety_st@yahoo.com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bg-BG" sz="2400" dirty="0" smtClean="0"/>
          </a:p>
          <a:p>
            <a:r>
              <a:rPr lang="en-US" sz="3200" dirty="0" err="1" smtClean="0"/>
              <a:t>Tsvetanka</a:t>
            </a:r>
            <a:r>
              <a:rPr lang="en-US" sz="3200" dirty="0" smtClean="0"/>
              <a:t> Todorova</a:t>
            </a:r>
          </a:p>
          <a:p>
            <a:r>
              <a:rPr lang="en-US" sz="2400" dirty="0" smtClean="0"/>
              <a:t>IT teacher, eTwinning Ambassador for Bulgaria</a:t>
            </a:r>
          </a:p>
          <a:p>
            <a:endParaRPr lang="en-US" sz="2400" dirty="0" smtClean="0"/>
          </a:p>
          <a:p>
            <a:r>
              <a:rPr lang="en-US" sz="2400" dirty="0" smtClean="0"/>
              <a:t>Tsar Simeon </a:t>
            </a:r>
            <a:r>
              <a:rPr lang="en-US" sz="2400" dirty="0" err="1" smtClean="0"/>
              <a:t>Veliki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School,</a:t>
            </a:r>
          </a:p>
          <a:p>
            <a:r>
              <a:rPr lang="en-US" sz="2400" dirty="0" smtClean="0"/>
              <a:t>Vidin, Bulgaria</a:t>
            </a:r>
            <a:endParaRPr lang="en-US" sz="2400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15565" y="409577"/>
            <a:ext cx="5966455" cy="693798"/>
            <a:chOff x="-2069465" y="3519376"/>
            <a:chExt cx="9975670" cy="11600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94" y="2187389"/>
            <a:ext cx="5043623" cy="2796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8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666" y="2081252"/>
            <a:ext cx="6649322" cy="459446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0" y="436672"/>
            <a:ext cx="4446494" cy="297453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Play not only teaches </a:t>
            </a:r>
            <a:r>
              <a:rPr lang="en-US" sz="1600" b="1" dirty="0"/>
              <a:t>critical life skills</a:t>
            </a:r>
            <a:r>
              <a:rPr lang="en-US" sz="1600" dirty="0"/>
              <a:t> such as </a:t>
            </a:r>
            <a:r>
              <a:rPr lang="en-US" sz="1600" b="1" dirty="0"/>
              <a:t>resilience</a:t>
            </a:r>
            <a:r>
              <a:rPr lang="en-US" sz="1600" dirty="0"/>
              <a:t>, </a:t>
            </a:r>
            <a:r>
              <a:rPr lang="en-US" sz="1600" b="1" dirty="0" smtClean="0"/>
              <a:t>team work</a:t>
            </a:r>
            <a:r>
              <a:rPr lang="en-US" sz="1600" dirty="0"/>
              <a:t> and </a:t>
            </a:r>
            <a:r>
              <a:rPr lang="en-US" sz="1600" b="1" dirty="0"/>
              <a:t>creativity</a:t>
            </a:r>
            <a:r>
              <a:rPr lang="en-US" sz="1600" dirty="0"/>
              <a:t>, </a:t>
            </a:r>
            <a:endParaRPr lang="bg-BG" sz="1600" dirty="0"/>
          </a:p>
        </p:txBody>
      </p:sp>
      <p:sp>
        <p:nvSpPr>
          <p:cNvPr id="5" name="Explosion 1 4"/>
          <p:cNvSpPr/>
          <p:nvPr/>
        </p:nvSpPr>
        <p:spPr>
          <a:xfrm rot="21229480">
            <a:off x="7243482" y="2565808"/>
            <a:ext cx="5593977" cy="302537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Outdoor learning </a:t>
            </a:r>
            <a:r>
              <a:rPr lang="en-US" sz="1600" b="1" dirty="0"/>
              <a:t>improves children’s health</a:t>
            </a:r>
            <a:r>
              <a:rPr lang="en-US" sz="1600" dirty="0"/>
              <a:t>, </a:t>
            </a:r>
            <a:r>
              <a:rPr lang="en-US" sz="1600" b="1" dirty="0"/>
              <a:t>engages them with learning</a:t>
            </a:r>
            <a:r>
              <a:rPr lang="en-US" sz="1600" dirty="0"/>
              <a:t> and </a:t>
            </a:r>
            <a:r>
              <a:rPr lang="en-US" sz="1600" b="1" dirty="0"/>
              <a:t>leads to a greater connection with nature</a:t>
            </a:r>
            <a:r>
              <a:rPr lang="en-US" sz="1600" dirty="0"/>
              <a:t>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8822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41519" y="2388659"/>
            <a:ext cx="729727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It’s easy to get involved and there is something everyone can do! </a:t>
            </a:r>
          </a:p>
        </p:txBody>
      </p:sp>
    </p:spTree>
    <p:extLst>
      <p:ext uri="{BB962C8B-B14F-4D97-AF65-F5344CB8AC3E}">
        <p14:creationId xmlns:p14="http://schemas.microsoft.com/office/powerpoint/2010/main" val="16141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5" y="1366021"/>
            <a:ext cx="4291548" cy="28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235" y="2946477"/>
            <a:ext cx="10053050" cy="23876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/>
              <a:t>ICT </a:t>
            </a:r>
            <a:r>
              <a:rPr lang="en-US" sz="4000" b="1" dirty="0"/>
              <a:t>tools for outdoor and classroom </a:t>
            </a:r>
            <a:r>
              <a:rPr lang="en-US" sz="4000" b="1" dirty="0" smtClean="0"/>
              <a:t>activities</a:t>
            </a:r>
            <a:endParaRPr lang="bg-BG" sz="40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93589" y="5425806"/>
            <a:ext cx="9598411" cy="21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20640" y="6164574"/>
            <a:ext cx="200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22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May 2019</a:t>
            </a:r>
            <a:endParaRPr lang="bg-B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6056" y="13188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6056" y="1776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56056" y="1776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56056" y="2442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18274" y="326023"/>
            <a:ext cx="6191781" cy="720000"/>
            <a:chOff x="-2069465" y="3519376"/>
            <a:chExt cx="9975670" cy="11600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1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5076" y="2584938"/>
            <a:ext cx="4538899" cy="2951619"/>
          </a:xfrm>
          <a:prstGeom prst="cloudCallout">
            <a:avLst>
              <a:gd name="adj1" fmla="val -60368"/>
              <a:gd name="adj2" fmla="val 625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Scribble Map</a:t>
            </a:r>
          </a:p>
          <a:p>
            <a:pPr algn="ctr"/>
            <a:endParaRPr lang="bg-BG" sz="40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6119" y="3889728"/>
            <a:ext cx="5435057" cy="2108299"/>
          </a:xfrm>
          <a:prstGeom prst="cloudCallout">
            <a:avLst>
              <a:gd name="adj1" fmla="val 45343"/>
              <a:gd name="adj2" fmla="val 60575"/>
            </a:avLst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H5P </a:t>
            </a:r>
            <a:r>
              <a:rPr lang="en-US" sz="2800" b="1" dirty="0"/>
              <a:t>Virtual Tour (360</a:t>
            </a:r>
            <a:r>
              <a:rPr lang="en-US" sz="2800" b="1" dirty="0" smtClean="0"/>
              <a:t>)</a:t>
            </a:r>
          </a:p>
          <a:p>
            <a:pPr algn="ctr"/>
            <a:endParaRPr lang="bg-BG" sz="28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012133" y="442225"/>
            <a:ext cx="6191781" cy="720000"/>
            <a:chOff x="-2069465" y="3519376"/>
            <a:chExt cx="9975670" cy="116000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252027" y="1684046"/>
            <a:ext cx="4114110" cy="2389406"/>
          </a:xfrm>
          <a:prstGeom prst="cloudCallout">
            <a:avLst>
              <a:gd name="adj1" fmla="val -69321"/>
              <a:gd name="adj2" fmla="val -64146"/>
            </a:avLst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H5P Interactive movie</a:t>
            </a:r>
          </a:p>
          <a:p>
            <a:pPr algn="ctr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784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17" y="1166511"/>
            <a:ext cx="113620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There is one very good tool to create an interactive map - My 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Google </a:t>
            </a:r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Maps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. </a:t>
            </a:r>
            <a:endParaRPr lang="en-US" sz="2400" dirty="0" smtClean="0">
              <a:solidFill>
                <a:srgbClr val="3E454C"/>
              </a:solidFill>
              <a:latin typeface="museo-sans"/>
            </a:endParaRPr>
          </a:p>
          <a:p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In 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this workshop the participants will learn about another tool - </a:t>
            </a:r>
            <a:r>
              <a:rPr lang="en-US" sz="2400" b="1" dirty="0">
                <a:solidFill>
                  <a:srgbClr val="C0392B"/>
                </a:solidFill>
                <a:latin typeface="museo-sans"/>
              </a:rPr>
              <a:t>Scribble Map</a:t>
            </a:r>
            <a:r>
              <a:rPr lang="en-US" sz="2400" b="1" dirty="0" smtClean="0">
                <a:solidFill>
                  <a:srgbClr val="C0392B"/>
                </a:solidFill>
                <a:latin typeface="museo-sans"/>
              </a:rPr>
              <a:t>.</a:t>
            </a:r>
            <a:endParaRPr lang="en-US" sz="2400" dirty="0" smtClean="0">
              <a:solidFill>
                <a:srgbClr val="3E454C"/>
              </a:solidFill>
              <a:latin typeface="museo-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E454C"/>
              </a:solidFill>
              <a:latin typeface="museo-sans"/>
            </a:endParaRPr>
          </a:p>
          <a:p>
            <a:endParaRPr lang="en-US" sz="3200" b="1" i="1" dirty="0" smtClean="0">
              <a:solidFill>
                <a:srgbClr val="2980B9"/>
              </a:solidFill>
              <a:latin typeface="Georgia" panose="02040502050405020303" pitchFamily="18" charset="0"/>
            </a:endParaRPr>
          </a:p>
          <a:p>
            <a:r>
              <a:rPr lang="en-US" sz="3200" b="1" i="1" dirty="0" smtClean="0">
                <a:solidFill>
                  <a:srgbClr val="2980B9"/>
                </a:solidFill>
                <a:latin typeface="Georgia" panose="02040502050405020303" pitchFamily="18" charset="0"/>
              </a:rPr>
              <a:t>Why </a:t>
            </a:r>
            <a:r>
              <a:rPr lang="en-US" sz="3200" b="1" i="1" dirty="0">
                <a:solidFill>
                  <a:srgbClr val="2980B9"/>
                </a:solidFill>
                <a:latin typeface="Georgia" panose="02040502050405020303" pitchFamily="18" charset="0"/>
              </a:rPr>
              <a:t>Scribble Map</a:t>
            </a:r>
            <a:r>
              <a:rPr lang="en-US" sz="3200" b="1" i="1" dirty="0" smtClean="0">
                <a:solidFill>
                  <a:srgbClr val="2980B9"/>
                </a:solidFill>
                <a:latin typeface="Georgia" panose="02040502050405020303" pitchFamily="18" charset="0"/>
              </a:rPr>
              <a:t>?</a:t>
            </a:r>
          </a:p>
          <a:p>
            <a:endParaRPr lang="en-US" b="1" i="1" dirty="0" smtClean="0">
              <a:solidFill>
                <a:srgbClr val="2980B9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E454C"/>
                </a:solidFill>
                <a:latin typeface="museo-sans"/>
              </a:rPr>
              <a:t>Scribble Maps is the quick and easy way to create and share custom maps, even without an account!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E454C"/>
                </a:solidFill>
                <a:latin typeface="museo-sans"/>
              </a:rPr>
              <a:t>That is why this App is easy to use with younger students who don't have Google account and can't use </a:t>
            </a:r>
            <a:r>
              <a:rPr lang="en-US" sz="2400" dirty="0" err="1">
                <a:solidFill>
                  <a:srgbClr val="3E454C"/>
                </a:solidFill>
                <a:latin typeface="museo-sans"/>
              </a:rPr>
              <a:t>MyGoogleMap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 application.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540728" y="2133601"/>
            <a:ext cx="3140405" cy="1827193"/>
          </a:xfrm>
          <a:prstGeom prst="cloudCallout">
            <a:avLst>
              <a:gd name="adj1" fmla="val -60368"/>
              <a:gd name="adj2" fmla="val 625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Scribble Map</a:t>
            </a:r>
          </a:p>
          <a:p>
            <a:pPr algn="ctr"/>
            <a:endParaRPr lang="bg-BG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7482" y="2136339"/>
            <a:ext cx="10668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useo-sans"/>
              </a:rPr>
              <a:t>Examples: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rgbClr val="3E454C"/>
                </a:solidFill>
                <a:latin typeface="museo-sans"/>
              </a:rPr>
              <a:t>Create </a:t>
            </a:r>
            <a:r>
              <a:rPr lang="en-US" sz="2000" dirty="0">
                <a:solidFill>
                  <a:srgbClr val="3E454C"/>
                </a:solidFill>
                <a:latin typeface="museo-sans"/>
              </a:rPr>
              <a:t>in collaboration with your project partners a map - My way to School. Take photos, record videos and make researches about the landmarks on the road. Then upload all materials on the map</a:t>
            </a:r>
            <a:r>
              <a:rPr lang="en-US" sz="2000" dirty="0" smtClean="0">
                <a:solidFill>
                  <a:srgbClr val="3E454C"/>
                </a:solidFill>
                <a:latin typeface="museo-sans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E454C"/>
                </a:solidFill>
                <a:latin typeface="museo-sans"/>
              </a:rPr>
              <a:t>2. Create an interactive map to present the </a:t>
            </a:r>
            <a:r>
              <a:rPr lang="en-US" sz="2000" dirty="0" smtClean="0">
                <a:solidFill>
                  <a:srgbClr val="3E454C"/>
                </a:solidFill>
                <a:latin typeface="museo-sans"/>
              </a:rPr>
              <a:t>partners/town/organization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E454C"/>
                </a:solidFill>
                <a:latin typeface="museo-sans"/>
              </a:rPr>
              <a:t>3. Create a map to play an outdoor game (like </a:t>
            </a:r>
            <a:r>
              <a:rPr lang="en-US" sz="2000" dirty="0" err="1">
                <a:solidFill>
                  <a:srgbClr val="3E454C"/>
                </a:solidFill>
                <a:latin typeface="museo-sans"/>
              </a:rPr>
              <a:t>tresure</a:t>
            </a:r>
            <a:r>
              <a:rPr lang="en-US" sz="2000" dirty="0">
                <a:solidFill>
                  <a:srgbClr val="3E454C"/>
                </a:solidFill>
                <a:latin typeface="museo-sans"/>
              </a:rPr>
              <a:t> hunt)</a:t>
            </a:r>
            <a:endParaRPr lang="en-US" sz="2000" b="0" i="0" dirty="0">
              <a:solidFill>
                <a:srgbClr val="3E454C"/>
              </a:solidFill>
              <a:effectLst/>
              <a:latin typeface="museo-sans"/>
            </a:endParaRPr>
          </a:p>
        </p:txBody>
      </p:sp>
    </p:spTree>
    <p:extLst>
      <p:ext uri="{BB962C8B-B14F-4D97-AF65-F5344CB8AC3E}">
        <p14:creationId xmlns:p14="http://schemas.microsoft.com/office/powerpoint/2010/main" val="34610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341</Words>
  <Application>Microsoft Office PowerPoint</Application>
  <PresentationFormat>Widescreen</PresentationFormat>
  <Paragraphs>97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museo-sans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ICT tools for outdoor and classroom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innovative approaches in teaching –  How to implement schools projects into the curriculum</dc:title>
  <dc:creator>Цветанка Тодорова</dc:creator>
  <cp:lastModifiedBy>Цветанка Тодорова</cp:lastModifiedBy>
  <cp:revision>84</cp:revision>
  <cp:lastPrinted>2018-05-31T06:55:50Z</cp:lastPrinted>
  <dcterms:created xsi:type="dcterms:W3CDTF">2017-05-05T21:13:28Z</dcterms:created>
  <dcterms:modified xsi:type="dcterms:W3CDTF">2019-05-22T17:16:47Z</dcterms:modified>
</cp:coreProperties>
</file>