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2" r:id="rId21"/>
    <p:sldId id="276" r:id="rId22"/>
    <p:sldId id="277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7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01580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1173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284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312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1792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86056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362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9033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715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16AA21-1863-4931-97CB-99D0A168701B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97062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901291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427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fade/>
  </p:transition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gDlY9SJMy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XvknNZURjSI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8602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B1E5240-00DD-4D9F-A28F-21FDF9C1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cap="all" dirty="0"/>
              <a:t>DOM UPHAGENA</a:t>
            </a:r>
            <a:br>
              <a:rPr lang="en-US" sz="3200" cap="all" dirty="0"/>
            </a:br>
            <a:r>
              <a:rPr lang="en-US" sz="3200" cap="all" dirty="0"/>
              <a:t>UPHAGEN’S HAUS</a:t>
            </a:r>
          </a:p>
        </p:txBody>
      </p:sp>
      <p:pic>
        <p:nvPicPr>
          <p:cNvPr id="4" name="Obraz 6" descr="277333.jpg">
            <a:extLst>
              <a:ext uri="{FF2B5EF4-FFF2-40B4-BE49-F238E27FC236}">
                <a16:creationId xmlns:a16="http://schemas.microsoft.com/office/drawing/2014/main" id="{2915514D-7502-4D74-BB2C-01C54CEB4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6807" b="-1"/>
          <a:stretch/>
        </p:blipFill>
        <p:spPr bwMode="auto">
          <a:xfrm>
            <a:off x="20" y="10"/>
            <a:ext cx="3979875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ymbol zastępczy zawartości 4" descr="89.jpg">
            <a:extLst>
              <a:ext uri="{FF2B5EF4-FFF2-40B4-BE49-F238E27FC236}">
                <a16:creationId xmlns:a16="http://schemas.microsoft.com/office/drawing/2014/main" id="{FA0A5728-B7C3-4959-93A0-8C6BA64C9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22459" b="-1"/>
          <a:stretch/>
        </p:blipFill>
        <p:spPr>
          <a:xfrm>
            <a:off x="4094479" y="10"/>
            <a:ext cx="4026180" cy="4187119"/>
          </a:xfrm>
          <a:prstGeom prst="rect">
            <a:avLst/>
          </a:prstGeom>
        </p:spPr>
      </p:pic>
      <p:pic>
        <p:nvPicPr>
          <p:cNvPr id="5" name="Obraz 5" descr="uphagen.jpg">
            <a:extLst>
              <a:ext uri="{FF2B5EF4-FFF2-40B4-BE49-F238E27FC236}">
                <a16:creationId xmlns:a16="http://schemas.microsoft.com/office/drawing/2014/main" id="{EBCEB3DC-81BE-45FF-8732-6B8A63A7A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 r="-1" b="10094"/>
          <a:stretch/>
        </p:blipFill>
        <p:spPr bwMode="auto">
          <a:xfrm>
            <a:off x="8235242" y="10"/>
            <a:ext cx="3956755" cy="41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6977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39310B-5917-47C9-B4A2-63627497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RATUSZ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RATHAUS</a:t>
            </a:r>
          </a:p>
        </p:txBody>
      </p:sp>
      <p:pic>
        <p:nvPicPr>
          <p:cNvPr id="3" name="Obraz 5" descr="91.jpg">
            <a:extLst>
              <a:ext uri="{FF2B5EF4-FFF2-40B4-BE49-F238E27FC236}">
                <a16:creationId xmlns:a16="http://schemas.microsoft.com/office/drawing/2014/main" id="{87F9BA59-24F4-4FC4-B6CC-B03CBA639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48" y="0"/>
            <a:ext cx="444945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4" descr="ratuszglownegomiasta.jpg">
            <a:hlinkClick r:id="rId3"/>
            <a:extLst>
              <a:ext uri="{FF2B5EF4-FFF2-40B4-BE49-F238E27FC236}">
                <a16:creationId xmlns:a16="http://schemas.microsoft.com/office/drawing/2014/main" id="{94B4978E-2F6C-422A-977F-6F4D28F16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" t="-36" b="-1"/>
          <a:stretch/>
        </p:blipFill>
        <p:spPr>
          <a:xfrm>
            <a:off x="1371600" y="2822518"/>
            <a:ext cx="5542961" cy="37275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56460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0CD7C2-02BE-412F-BEE1-CD9A4A59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86" y="4332575"/>
            <a:ext cx="6667283" cy="1284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FONTANNA NEPTUNA</a:t>
            </a:r>
            <a:br>
              <a:rPr lang="en-US" sz="41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1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NEPTUNBRUNNEN</a:t>
            </a:r>
          </a:p>
        </p:txBody>
      </p:sp>
      <p:pic>
        <p:nvPicPr>
          <p:cNvPr id="4" name="Obraz 5" descr="93.jpg">
            <a:extLst>
              <a:ext uri="{FF2B5EF4-FFF2-40B4-BE49-F238E27FC236}">
                <a16:creationId xmlns:a16="http://schemas.microsoft.com/office/drawing/2014/main" id="{3822A358-9B95-430D-BFC2-4AEFC9C10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r="10346"/>
          <a:stretch/>
        </p:blipFill>
        <p:spPr bwMode="auto">
          <a:xfrm rot="21600000">
            <a:off x="5" y="10"/>
            <a:ext cx="3953173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8" descr="Fontanna_Neptuna_Gdańsk.JPG">
            <a:extLst>
              <a:ext uri="{FF2B5EF4-FFF2-40B4-BE49-F238E27FC236}">
                <a16:creationId xmlns:a16="http://schemas.microsoft.com/office/drawing/2014/main" id="{6746639D-70F3-4040-864A-034140711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5381" b="4"/>
          <a:stretch/>
        </p:blipFill>
        <p:spPr bwMode="auto">
          <a:xfrm>
            <a:off x="4114041" y="-1"/>
            <a:ext cx="3963922" cy="36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ymbol zastępczy zawartości 4" descr="fontanna-neptuna-w-gdansku.JPG">
            <a:extLst>
              <a:ext uri="{FF2B5EF4-FFF2-40B4-BE49-F238E27FC236}">
                <a16:creationId xmlns:a16="http://schemas.microsoft.com/office/drawing/2014/main" id="{B9F85B32-BDC1-464A-BFBF-079A52366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265" r="-272" b="21687"/>
          <a:stretch/>
        </p:blipFill>
        <p:spPr>
          <a:xfrm>
            <a:off x="8240281" y="1"/>
            <a:ext cx="3963922" cy="360317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6C5244-D093-4A7D-A584-16112DCD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272533" y="3928371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143443B-89B2-40A6-9815-5707140DC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80235" y="5080476"/>
            <a:ext cx="1717050" cy="1372910"/>
          </a:xfrm>
          <a:custGeom>
            <a:avLst/>
            <a:gdLst>
              <a:gd name="connsiteX0" fmla="*/ 2022607 w 2308583"/>
              <a:gd name="connsiteY0" fmla="*/ 0 h 1845884"/>
              <a:gd name="connsiteX1" fmla="*/ 2308583 w 2308583"/>
              <a:gd name="connsiteY1" fmla="*/ 0 h 1845884"/>
              <a:gd name="connsiteX2" fmla="*/ 2308583 w 2308583"/>
              <a:gd name="connsiteY2" fmla="*/ 1845884 h 1845884"/>
              <a:gd name="connsiteX3" fmla="*/ 462 w 2308583"/>
              <a:gd name="connsiteY3" fmla="*/ 1845884 h 1845884"/>
              <a:gd name="connsiteX4" fmla="*/ 0 w 2308583"/>
              <a:gd name="connsiteY4" fmla="*/ 1574025 h 1845884"/>
              <a:gd name="connsiteX5" fmla="*/ 2022607 w 2308583"/>
              <a:gd name="connsiteY5" fmla="*/ 1574957 h 184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845884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819627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8" name="Rectangle 12">
            <a:extLst>
              <a:ext uri="{FF2B5EF4-FFF2-40B4-BE49-F238E27FC236}">
                <a16:creationId xmlns:a16="http://schemas.microsoft.com/office/drawing/2014/main" id="{26EA85A4-38E9-4E5F-98C1-DC84DE0A3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0852F2F7-25A7-4AB6-946A-0E98BBEBC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ADBA6C-7E71-4141-A6EB-2F65A808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71" y="1396264"/>
            <a:ext cx="5301138" cy="325432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KRÓLEWSKIE KAMIENICZKI</a:t>
            </a:r>
            <a:br>
              <a:rPr lang="pl-PL" sz="4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KÖNIGLICHE HÄUSER</a:t>
            </a:r>
          </a:p>
        </p:txBody>
      </p:sp>
      <p:pic>
        <p:nvPicPr>
          <p:cNvPr id="3" name="Obraz 5" descr="121.jpg">
            <a:extLst>
              <a:ext uri="{FF2B5EF4-FFF2-40B4-BE49-F238E27FC236}">
                <a16:creationId xmlns:a16="http://schemas.microsoft.com/office/drawing/2014/main" id="{1D025F66-BA66-4023-A628-8546D2E5F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/>
          <a:stretch>
            <a:fillRect/>
          </a:stretch>
        </p:blipFill>
        <p:spPr bwMode="auto">
          <a:xfrm>
            <a:off x="8265539" y="0"/>
            <a:ext cx="39264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zawartości 4" descr="275412.jpg">
            <a:extLst>
              <a:ext uri="{FF2B5EF4-FFF2-40B4-BE49-F238E27FC236}">
                <a16:creationId xmlns:a16="http://schemas.microsoft.com/office/drawing/2014/main" id="{5C8B9CD3-749B-41C0-82A1-BEF8E27F9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304" y="4001321"/>
            <a:ext cx="3898304" cy="260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1188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Znalezione obrazy dla zapytania ZIELONA BRAMA GDAÅSK">
            <a:extLst>
              <a:ext uri="{FF2B5EF4-FFF2-40B4-BE49-F238E27FC236}">
                <a16:creationId xmlns:a16="http://schemas.microsoft.com/office/drawing/2014/main" id="{EBB6933F-40F5-408A-8679-DD68F995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5" y="1048369"/>
            <a:ext cx="6900380" cy="47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7599C1-A7AD-4EB7-ABA6-52FB4984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479" y="1314922"/>
            <a:ext cx="3176246" cy="30001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cap="all" dirty="0"/>
              <a:t>ZIELONA BRAMA</a:t>
            </a:r>
            <a:br>
              <a:rPr lang="en-US" sz="4800" cap="all" dirty="0"/>
            </a:br>
            <a:br>
              <a:rPr lang="en-US" sz="4800" cap="all" dirty="0"/>
            </a:br>
            <a:r>
              <a:rPr lang="en-US" sz="4800" cap="all" dirty="0"/>
              <a:t>GRÜNES TOR</a:t>
            </a:r>
          </a:p>
        </p:txBody>
      </p:sp>
    </p:spTree>
    <p:extLst>
      <p:ext uri="{BB962C8B-B14F-4D97-AF65-F5344CB8AC3E}">
        <p14:creationId xmlns:p14="http://schemas.microsoft.com/office/powerpoint/2010/main" val="403868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2D170B9C-85A5-4673-981C-DDDBAC51F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Podobny obraz">
            <a:extLst>
              <a:ext uri="{FF2B5EF4-FFF2-40B4-BE49-F238E27FC236}">
                <a16:creationId xmlns:a16="http://schemas.microsoft.com/office/drawing/2014/main" id="{C9D2C70F-3842-4CC9-8C62-C569500D0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r="20856" b="2"/>
          <a:stretch/>
        </p:blipFill>
        <p:spPr bwMode="auto">
          <a:xfrm>
            <a:off x="20" y="10"/>
            <a:ext cx="49662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 6">
            <a:extLst>
              <a:ext uri="{FF2B5EF4-FFF2-40B4-BE49-F238E27FC236}">
                <a16:creationId xmlns:a16="http://schemas.microsoft.com/office/drawing/2014/main" id="{1C82216A-4221-434A-B11C-7E13B4A1F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2219ED-8C36-475F-A034-743ECBD9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9109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5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BRAMA ŻURAW</a:t>
            </a:r>
            <a:br>
              <a:rPr lang="en-US" sz="65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5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5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KRANTOR</a:t>
            </a:r>
          </a:p>
        </p:txBody>
      </p:sp>
    </p:spTree>
    <p:extLst>
      <p:ext uri="{BB962C8B-B14F-4D97-AF65-F5344CB8AC3E}">
        <p14:creationId xmlns:p14="http://schemas.microsoft.com/office/powerpoint/2010/main" val="378573944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6104E08B-FB60-4434-B4E7-0A7C457D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C374E83A-C52E-4001-A061-8E9BFBF3B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7BF225-2947-47CA-BBA6-FEBAAA99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cap="all"/>
              <a:t>BAZYLIKA MARIACKA</a:t>
            </a:r>
            <a:br>
              <a:rPr lang="en-US" sz="4600" cap="all"/>
            </a:br>
            <a:br>
              <a:rPr lang="en-US" sz="4600" cap="all"/>
            </a:br>
            <a:r>
              <a:rPr lang="en-US" sz="4600" cap="all"/>
              <a:t>MARIENKIRCHE</a:t>
            </a:r>
            <a:br>
              <a:rPr lang="en-US" sz="4600" cap="all"/>
            </a:br>
            <a:endParaRPr lang="en-US" sz="4600" cap="all"/>
          </a:p>
        </p:txBody>
      </p:sp>
      <p:pic>
        <p:nvPicPr>
          <p:cNvPr id="15362" name="Picture 2" descr="Znalezione obrazy dla zapytania BAZYLIKA MARIACKA GDANSK">
            <a:extLst>
              <a:ext uri="{FF2B5EF4-FFF2-40B4-BE49-F238E27FC236}">
                <a16:creationId xmlns:a16="http://schemas.microsoft.com/office/drawing/2014/main" id="{0F51F85B-F8A5-4AD8-A758-A4CE3EA9A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3172"/>
          <a:stretch/>
        </p:blipFill>
        <p:spPr bwMode="auto">
          <a:xfrm>
            <a:off x="7225748" y="-2"/>
            <a:ext cx="4966252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nalezione obrazy dla zapytania BAZYLIKA MARIACKA GDANSK WNETRZE">
            <a:extLst>
              <a:ext uri="{FF2B5EF4-FFF2-40B4-BE49-F238E27FC236}">
                <a16:creationId xmlns:a16="http://schemas.microsoft.com/office/drawing/2014/main" id="{BB112B2B-BB62-4A4A-AA98-C4D235314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r="-1" b="-1"/>
          <a:stretch/>
        </p:blipFill>
        <p:spPr bwMode="auto">
          <a:xfrm>
            <a:off x="7225748" y="3429002"/>
            <a:ext cx="496625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1FE988B-6879-43FF-ABF7-0B0EB6E9C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5992" y="289249"/>
            <a:ext cx="4926563" cy="61641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2FAC79-45B5-40EB-B81E-29AB02EC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212" y="1231384"/>
            <a:ext cx="5714435" cy="19826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STOCZNIA GDAŃSKA</a:t>
            </a:r>
            <a:br>
              <a:rPr lang="en-US" sz="4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WERFT DANZIG</a:t>
            </a:r>
          </a:p>
        </p:txBody>
      </p:sp>
      <p:pic>
        <p:nvPicPr>
          <p:cNvPr id="17412" name="Picture 4" descr="Znalezione obrazy dla zapytania STOCZNIA GDAÅSKA">
            <a:extLst>
              <a:ext uri="{FF2B5EF4-FFF2-40B4-BE49-F238E27FC236}">
                <a16:creationId xmlns:a16="http://schemas.microsoft.com/office/drawing/2014/main" id="{4FBEFD33-87A9-4CD2-A3E7-BACFD426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605"/>
          <a:stretch/>
        </p:blipFill>
        <p:spPr bwMode="auto">
          <a:xfrm>
            <a:off x="1682800" y="3916070"/>
            <a:ext cx="4570207" cy="2602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Znalezione obrazy dla zapytania STOCZNIA GDAÅSKA">
            <a:extLst>
              <a:ext uri="{FF2B5EF4-FFF2-40B4-BE49-F238E27FC236}">
                <a16:creationId xmlns:a16="http://schemas.microsoft.com/office/drawing/2014/main" id="{5E08B7BE-DAB7-49BE-9AE6-A11ADF98D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r="-5" b="-5"/>
          <a:stretch/>
        </p:blipFill>
        <p:spPr bwMode="auto">
          <a:xfrm>
            <a:off x="5872900" y="289249"/>
            <a:ext cx="6133752" cy="4033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7941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B0D90E-3DDA-4639-B161-552FC310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192" y="1227370"/>
            <a:ext cx="3406076" cy="1489435"/>
          </a:xfrm>
        </p:spPr>
        <p:txBody>
          <a:bodyPr anchor="b">
            <a:normAutofit fontScale="90000"/>
          </a:bodyPr>
          <a:lstStyle/>
          <a:p>
            <a:r>
              <a:rPr lang="de-DE" sz="2000" b="1" dirty="0" err="1"/>
              <a:t>Niezależny</a:t>
            </a:r>
            <a:r>
              <a:rPr lang="de-DE" sz="2000" b="1" dirty="0"/>
              <a:t> </a:t>
            </a:r>
            <a:r>
              <a:rPr lang="de-DE" sz="2000" b="1" dirty="0" err="1"/>
              <a:t>Samorządny</a:t>
            </a:r>
            <a:r>
              <a:rPr lang="de-DE" sz="2000" b="1" dirty="0"/>
              <a:t> </a:t>
            </a:r>
            <a:r>
              <a:rPr lang="de-DE" sz="2000" b="1" dirty="0" err="1"/>
              <a:t>Związek</a:t>
            </a:r>
            <a:r>
              <a:rPr lang="de-DE" sz="2000" b="1" dirty="0"/>
              <a:t> </a:t>
            </a:r>
            <a:r>
              <a:rPr lang="de-DE" sz="2000" b="1" dirty="0" err="1"/>
              <a:t>Zawodowy</a:t>
            </a:r>
            <a:r>
              <a:rPr lang="de-DE" sz="2000" b="1" dirty="0"/>
              <a:t> „</a:t>
            </a:r>
            <a:r>
              <a:rPr lang="de-DE" sz="2000" b="1" dirty="0" err="1"/>
              <a:t>Solidarność</a:t>
            </a:r>
            <a:r>
              <a:rPr lang="de-DE" sz="2000" b="1" dirty="0"/>
              <a:t>“</a:t>
            </a:r>
            <a:br>
              <a:rPr lang="pl-PL" sz="2000" b="1" dirty="0"/>
            </a:br>
            <a:br>
              <a:rPr lang="de-DE" sz="2000" dirty="0"/>
            </a:br>
            <a:r>
              <a:rPr lang="de-DE" sz="2000" b="1" i="1" dirty="0"/>
              <a:t>Unabhängiger Selbstverwalteter Gewerkschaftsbund „Solidarität</a:t>
            </a:r>
            <a:r>
              <a:rPr lang="de-DE" sz="1400" b="1" i="1" dirty="0"/>
              <a:t>“</a:t>
            </a:r>
            <a:endParaRPr lang="pl-PL" sz="1400" dirty="0"/>
          </a:p>
        </p:txBody>
      </p:sp>
      <p:pic>
        <p:nvPicPr>
          <p:cNvPr id="18434" name="Picture 2" descr="Znalezione obrazy dla zapytania SOLIDARNOSC">
            <a:extLst>
              <a:ext uri="{FF2B5EF4-FFF2-40B4-BE49-F238E27FC236}">
                <a16:creationId xmlns:a16="http://schemas.microsoft.com/office/drawing/2014/main" id="{1F0566EC-524F-467F-9856-B3F0B9EA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45" y="640080"/>
            <a:ext cx="5577840" cy="55778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ED3C53-C397-4FEB-9FD9-FC148707D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822" y="2973833"/>
            <a:ext cx="3053039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1800" dirty="0"/>
              <a:t>1980 </a:t>
            </a:r>
            <a:r>
              <a:rPr lang="de-DE" sz="1800" dirty="0"/>
              <a:t>gegründet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/>
              <a:t>Gründer: Lech </a:t>
            </a:r>
            <a:r>
              <a:rPr lang="de-DE" sz="1800" dirty="0" err="1"/>
              <a:t>Wa</a:t>
            </a:r>
            <a:r>
              <a:rPr lang="pl-PL" sz="1800" dirty="0" err="1"/>
              <a:t>łęsa</a:t>
            </a:r>
            <a:endParaRPr lang="pl-PL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/>
              <a:t>A</a:t>
            </a:r>
            <a:r>
              <a:rPr lang="pl-PL" sz="1800" dirty="0" err="1"/>
              <a:t>rbeitsrechtsschutz</a:t>
            </a:r>
            <a:endParaRPr lang="pl-PL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de-DE" sz="1800" dirty="0"/>
              <a:t>gegen </a:t>
            </a:r>
            <a:r>
              <a:rPr lang="de-DE" sz="1800" dirty="0" err="1"/>
              <a:t>Kom</a:t>
            </a:r>
            <a:r>
              <a:rPr lang="pl-PL" sz="1800" dirty="0"/>
              <a:t>m</a:t>
            </a:r>
            <a:r>
              <a:rPr lang="de-DE" sz="1800" dirty="0" err="1"/>
              <a:t>unismus</a:t>
            </a:r>
            <a:endParaRPr lang="de-DE" sz="1800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1354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8CA0A0-F75F-443A-863D-C75B4F29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71" y="4208449"/>
            <a:ext cx="6211956" cy="1526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cap="all"/>
              <a:t>PARK OLIWSKI IM. ADAMA MICKIEWICZA</a:t>
            </a:r>
            <a:br>
              <a:rPr lang="en-US" sz="2600" cap="all"/>
            </a:br>
            <a:br>
              <a:rPr lang="en-US" sz="2600" cap="all"/>
            </a:br>
            <a:r>
              <a:rPr lang="en-US" sz="2600" cap="all"/>
              <a:t>OLIWA PARK NAMENS ADAM MICKIEWICZ</a:t>
            </a:r>
            <a:br>
              <a:rPr lang="en-US" sz="2600" cap="all"/>
            </a:br>
            <a:endParaRPr lang="en-US" sz="2600" cap="all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C6F9611-3A25-4FAD-9475-8A7660979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0144"/>
            <a:ext cx="4060371" cy="52382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 descr="Znalezione obrazy dla zapytania PARK OLIWSKI">
            <a:extLst>
              <a:ext uri="{FF2B5EF4-FFF2-40B4-BE49-F238E27FC236}">
                <a16:creationId xmlns:a16="http://schemas.microsoft.com/office/drawing/2014/main" id="{0FA9A4EE-88DB-4EFB-96B1-E57FE97F3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r="16146" b="-1"/>
          <a:stretch/>
        </p:blipFill>
        <p:spPr bwMode="auto">
          <a:xfrm>
            <a:off x="20" y="824129"/>
            <a:ext cx="3881599" cy="491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7304" y="0"/>
            <a:ext cx="371269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Znalezione obrazy dla zapytania PARK OLIWSKI">
            <a:extLst>
              <a:ext uri="{FF2B5EF4-FFF2-40B4-BE49-F238E27FC236}">
                <a16:creationId xmlns:a16="http://schemas.microsoft.com/office/drawing/2014/main" id="{84F0BC4C-AE61-4E68-B7D1-2BE25FB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3698" b="-2"/>
          <a:stretch/>
        </p:blipFill>
        <p:spPr bwMode="auto">
          <a:xfrm>
            <a:off x="4722011" y="10"/>
            <a:ext cx="3383280" cy="29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 6">
            <a:extLst>
              <a:ext uri="{FF2B5EF4-FFF2-40B4-BE49-F238E27FC236}">
                <a16:creationId xmlns:a16="http://schemas.microsoft.com/office/drawing/2014/main" id="{9C77E800-FF01-449B-A776-7FB39BAA2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553373" y="3751045"/>
            <a:ext cx="1609735" cy="216642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3"/>
            <a:ext cx="3429000" cy="338328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2" name="Picture 6" descr="Znalezione obrazy dla zapytania PARK OLIWSKI">
            <a:extLst>
              <a:ext uri="{FF2B5EF4-FFF2-40B4-BE49-F238E27FC236}">
                <a16:creationId xmlns:a16="http://schemas.microsoft.com/office/drawing/2014/main" id="{2C81102E-3562-4F99-83BF-261666542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r="13442" b="4"/>
          <a:stretch/>
        </p:blipFill>
        <p:spPr bwMode="auto">
          <a:xfrm>
            <a:off x="8942136" y="824735"/>
            <a:ext cx="3249864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9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9805AF4-7989-43AB-9A60-14E3F851F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036B63-B0EC-4AF3-95D3-2E2DCA25F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Znalezione obrazy dla zapytania GdaÅsk na mapie">
            <a:extLst>
              <a:ext uri="{FF2B5EF4-FFF2-40B4-BE49-F238E27FC236}">
                <a16:creationId xmlns:a16="http://schemas.microsoft.com/office/drawing/2014/main" id="{B71B338A-11F1-4599-93F3-9694A36A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94" y="800100"/>
            <a:ext cx="553841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8493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0C9DE7A-90FF-4FAF-B1D4-E3867E1A6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44" y="1649691"/>
            <a:ext cx="2611225" cy="22369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MORZE BAŁTYCKIE</a:t>
            </a:r>
            <a:br>
              <a:rPr lang="en-US" sz="3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OSTSEE</a:t>
            </a:r>
          </a:p>
        </p:txBody>
      </p:sp>
      <p:pic>
        <p:nvPicPr>
          <p:cNvPr id="16388" name="Picture 4" descr="Znalezione obrazy dla zapytania MOLO W BRZEÅ¹NIE">
            <a:extLst>
              <a:ext uri="{FF2B5EF4-FFF2-40B4-BE49-F238E27FC236}">
                <a16:creationId xmlns:a16="http://schemas.microsoft.com/office/drawing/2014/main" id="{3873D740-EB61-4D4D-9204-AD343702F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3" r="-2" b="7432"/>
          <a:stretch/>
        </p:blipFill>
        <p:spPr bwMode="auto">
          <a:xfrm>
            <a:off x="4639056" y="-2"/>
            <a:ext cx="7552944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Znalezione obrazy dla zapytania plaza gdansk">
            <a:extLst>
              <a:ext uri="{FF2B5EF4-FFF2-40B4-BE49-F238E27FC236}">
                <a16:creationId xmlns:a16="http://schemas.microsoft.com/office/drawing/2014/main" id="{64B64972-03C3-406D-91E3-23455E863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7" r="-2" b="12029"/>
          <a:stretch/>
        </p:blipFill>
        <p:spPr bwMode="auto">
          <a:xfrm>
            <a:off x="4639056" y="3429002"/>
            <a:ext cx="7552944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5000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70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85" name="Rectangle 72">
            <a:extLst>
              <a:ext uri="{FF2B5EF4-FFF2-40B4-BE49-F238E27FC236}">
                <a16:creationId xmlns:a16="http://schemas.microsoft.com/office/drawing/2014/main" id="{AFD2B662-BB28-4E9C-B74D-059260147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A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Znalezione obrazy dla zapytania QUIZ">
            <a:extLst>
              <a:ext uri="{FF2B5EF4-FFF2-40B4-BE49-F238E27FC236}">
                <a16:creationId xmlns:a16="http://schemas.microsoft.com/office/drawing/2014/main" id="{4A6CFDA0-748C-4FEB-8FE9-07C08AF2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r="1" b="573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74">
            <a:extLst>
              <a:ext uri="{FF2B5EF4-FFF2-40B4-BE49-F238E27FC236}">
                <a16:creationId xmlns:a16="http://schemas.microsoft.com/office/drawing/2014/main" id="{461FDAFA-FD09-4608-9315-99BFF552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413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de-DE" b="1" dirty="0"/>
              <a:t>1. Was siehst du auf dem Foto?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2" y="2290516"/>
            <a:ext cx="5793475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ZEUSBRUNNEN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NEPTUNBRUNNEN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ADAM MICKIEWICZ-BRUNNEN</a:t>
            </a:r>
          </a:p>
          <a:p>
            <a:pPr marL="457200" indent="-457200">
              <a:buFont typeface="+mj-lt"/>
              <a:buAutoNum type="alphaUcPeriod"/>
            </a:pPr>
            <a:endParaRPr lang="pl-P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5" descr="93.jpg">
            <a:extLst>
              <a:ext uri="{FF2B5EF4-FFF2-40B4-BE49-F238E27FC236}">
                <a16:creationId xmlns:a16="http://schemas.microsoft.com/office/drawing/2014/main" id="{7BCDA6CF-AEF9-4E7B-85B5-BDF950A2F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r="2" b="2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216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de-DE" b="1" dirty="0"/>
              <a:t>2. Was siehst du auf dem Foto?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DAS GRÜNE TOR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DAS ROTE TOR</a:t>
            </a:r>
          </a:p>
          <a:p>
            <a:pPr marL="457200" indent="-457200">
              <a:buFont typeface="+mj-lt"/>
              <a:buAutoNum type="alphaUcPeriod"/>
            </a:pPr>
            <a:r>
              <a:rPr lang="pl-PL" altLang="pl-PL" sz="3200" dirty="0"/>
              <a:t>PEINKAMMERTOR</a:t>
            </a:r>
            <a:endParaRPr lang="pl-PL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az 5" descr="87.jpg">
            <a:extLst>
              <a:ext uri="{FF2B5EF4-FFF2-40B4-BE49-F238E27FC236}">
                <a16:creationId xmlns:a16="http://schemas.microsoft.com/office/drawing/2014/main" id="{976AE014-14AE-4A32-846B-B269CBD27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r="2" b="2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376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de-DE" b="1" dirty="0"/>
              <a:t>3. Was siehst du auf dem Foto?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KRANTOR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DAS GOLDENE TOR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WERFT DANZIG</a:t>
            </a:r>
            <a:endParaRPr lang="pl-PL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Podobny obraz">
            <a:extLst>
              <a:ext uri="{FF2B5EF4-FFF2-40B4-BE49-F238E27FC236}">
                <a16:creationId xmlns:a16="http://schemas.microsoft.com/office/drawing/2014/main" id="{285F7087-7D2B-4F66-B732-140E35163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3039" b="2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229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de-DE" b="1" dirty="0"/>
              <a:t>4. Was siehst du auf dem Foto?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RATHAUS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PEINKAMMERTOR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MARIENKIRCHE</a:t>
            </a:r>
            <a:endParaRPr lang="pl-PL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Znalezione obrazy dla zapytania BAZYLIKA MARIACKA GDANSK">
            <a:extLst>
              <a:ext uri="{FF2B5EF4-FFF2-40B4-BE49-F238E27FC236}">
                <a16:creationId xmlns:a16="http://schemas.microsoft.com/office/drawing/2014/main" id="{36F9769D-4DA7-42D9-A18E-8942CD6BB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7" r="28051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31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de-DE" b="1" dirty="0"/>
              <a:t>5. Was siehst du auf dem Foto?</a:t>
            </a:r>
            <a:endParaRPr lang="pl-PL" b="1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MARIENKIRCHE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RATHAUS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UPHAGEN</a:t>
            </a:r>
            <a:r>
              <a:rPr lang="pl-PL" sz="3200" dirty="0"/>
              <a:t>’</a:t>
            </a:r>
            <a:r>
              <a:rPr lang="de-DE" sz="3200" dirty="0"/>
              <a:t>S HAUS</a:t>
            </a:r>
            <a:endParaRPr lang="pl-PL" sz="32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626" name="Picture 2" descr="Podobny obraz">
            <a:extLst>
              <a:ext uri="{FF2B5EF4-FFF2-40B4-BE49-F238E27FC236}">
                <a16:creationId xmlns:a16="http://schemas.microsoft.com/office/drawing/2014/main" id="{D7A8C62D-1D5A-46F5-A687-64807FF18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776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4054813" cy="1485900"/>
          </a:xfrm>
        </p:spPr>
        <p:txBody>
          <a:bodyPr>
            <a:noAutofit/>
          </a:bodyPr>
          <a:lstStyle/>
          <a:p>
            <a:r>
              <a:rPr lang="de-DE" sz="4000" b="1" dirty="0"/>
              <a:t>6. Was siehst du auf dem Foto?</a:t>
            </a:r>
            <a:endParaRPr lang="pl-PL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Znalezione obrazy dla zapytania dworzec gÅÃ³wny gdaÅsk">
            <a:extLst>
              <a:ext uri="{FF2B5EF4-FFF2-40B4-BE49-F238E27FC236}">
                <a16:creationId xmlns:a16="http://schemas.microsoft.com/office/drawing/2014/main" id="{C7B118C7-5173-44A6-B22B-6AEE981D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61" y="1436055"/>
            <a:ext cx="6517065" cy="3665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RATHAUS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HAUPTBAHNHOF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WERFT DANZIG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649843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de-DE" b="1"/>
              <a:t>7. Was siehst du auf dem Foto?</a:t>
            </a:r>
            <a:endParaRPr lang="pl-PL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Znalezione obrazy dla zapytania gdansk godlo">
            <a:extLst>
              <a:ext uri="{FF2B5EF4-FFF2-40B4-BE49-F238E27FC236}">
                <a16:creationId xmlns:a16="http://schemas.microsoft.com/office/drawing/2014/main" id="{10082A0D-8E94-47F1-AC03-C073D63F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63" y="645106"/>
            <a:ext cx="4416853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34967AC-491B-4AD6-B5C0-26E2EDAD5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sz="3200" dirty="0"/>
              <a:t>POLENS WAPPEN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DANZIGS WAPPEN</a:t>
            </a:r>
          </a:p>
          <a:p>
            <a:pPr marL="457200" indent="-457200">
              <a:buFont typeface="+mj-lt"/>
              <a:buAutoNum type="alphaUcPeriod"/>
            </a:pPr>
            <a:r>
              <a:rPr lang="de-DE" sz="3200" dirty="0"/>
              <a:t>POLENS FLAGGE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4422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E75DCD-AC2A-4B2A-80E1-4B1F631C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b="1" cap="all" dirty="0"/>
              <a:t>8. Was </a:t>
            </a:r>
            <a:r>
              <a:rPr lang="en-US" b="1" cap="all" dirty="0" err="1"/>
              <a:t>bedeutet</a:t>
            </a:r>
            <a:r>
              <a:rPr lang="en-US" b="1" cap="all" dirty="0"/>
              <a:t> das motto:</a:t>
            </a:r>
            <a:br>
              <a:rPr lang="en-US" b="1" cap="all" dirty="0"/>
            </a:br>
            <a:r>
              <a:rPr lang="en-US" b="1" cap="all" dirty="0"/>
              <a:t> </a:t>
            </a:r>
            <a:r>
              <a:rPr lang="en-US" b="1" i="1" cap="all" dirty="0" err="1"/>
              <a:t>nec</a:t>
            </a:r>
            <a:r>
              <a:rPr lang="en-US" b="1" i="1" cap="all" dirty="0"/>
              <a:t> </a:t>
            </a:r>
            <a:r>
              <a:rPr lang="en-US" b="1" i="1" cap="all" dirty="0" err="1"/>
              <a:t>temere</a:t>
            </a:r>
            <a:r>
              <a:rPr lang="en-US" b="1" i="1" cap="all" dirty="0"/>
              <a:t> </a:t>
            </a:r>
            <a:r>
              <a:rPr lang="en-US" b="1" i="1" cap="all" dirty="0" err="1"/>
              <a:t>nec</a:t>
            </a:r>
            <a:r>
              <a:rPr lang="en-US" b="1" i="1" cap="all" dirty="0"/>
              <a:t> </a:t>
            </a:r>
            <a:r>
              <a:rPr lang="en-US" b="1" i="1" cap="all" dirty="0" err="1"/>
              <a:t>timide</a:t>
            </a:r>
            <a:r>
              <a:rPr lang="en-US" b="1" i="1" cap="all" dirty="0"/>
              <a:t>?</a:t>
            </a:r>
            <a:endParaRPr lang="en-US" b="1" cap="al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0E392FB3-CB13-4F46-B92E-6BBC27102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5857260"/>
            <a:ext cx="5181600" cy="531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i="1" dirty="0"/>
              <a:t>Weder unbesonnen noch furchtbar</a:t>
            </a:r>
            <a:endParaRPr lang="pl-PL" sz="2400" b="1" i="1" dirty="0"/>
          </a:p>
        </p:txBody>
      </p:sp>
      <p:pic>
        <p:nvPicPr>
          <p:cNvPr id="23572" name="Picture 10" descr="Znalezione obrazy dla zapytania nec temere nec timide gdaÅsk">
            <a:extLst>
              <a:ext uri="{FF2B5EF4-FFF2-40B4-BE49-F238E27FC236}">
                <a16:creationId xmlns:a16="http://schemas.microsoft.com/office/drawing/2014/main" id="{0E693505-3F91-4C4F-87C1-622CB0069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5094"/>
          <a:stretch/>
        </p:blipFill>
        <p:spPr bwMode="auto">
          <a:xfrm>
            <a:off x="1679938" y="2042946"/>
            <a:ext cx="9441724" cy="34610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Znalezione obrazy dla zapytania nec temere nec timide gdaÅsk">
            <a:extLst>
              <a:ext uri="{FF2B5EF4-FFF2-40B4-BE49-F238E27FC236}">
                <a16:creationId xmlns:a16="http://schemas.microsoft.com/office/drawing/2014/main" id="{F69B353E-50E1-4FB7-A17E-1C777EE44F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Znalezione obrazy dla zapytania nec temere nec timide gdaÅsk">
            <a:extLst>
              <a:ext uri="{FF2B5EF4-FFF2-40B4-BE49-F238E27FC236}">
                <a16:creationId xmlns:a16="http://schemas.microsoft.com/office/drawing/2014/main" id="{FBDDFBE8-9344-4EDD-83C6-88284082E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nec temere nec timide gdaÅsk">
            <a:extLst>
              <a:ext uri="{FF2B5EF4-FFF2-40B4-BE49-F238E27FC236}">
                <a16:creationId xmlns:a16="http://schemas.microsoft.com/office/drawing/2014/main" id="{170E7E41-7065-430F-8C4E-94067452A6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8" descr="Znalezione obrazy dla zapytania nec temere nec timide gdaÅsk">
            <a:extLst>
              <a:ext uri="{FF2B5EF4-FFF2-40B4-BE49-F238E27FC236}">
                <a16:creationId xmlns:a16="http://schemas.microsoft.com/office/drawing/2014/main" id="{93AAFBFF-246E-4B97-B790-61BA003071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673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5AA33D-E3AD-4013-AB49-235E6D8F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685800"/>
            <a:ext cx="5127172" cy="1485900"/>
          </a:xfrm>
        </p:spPr>
        <p:txBody>
          <a:bodyPr>
            <a:normAutofit/>
          </a:bodyPr>
          <a:lstStyle/>
          <a:p>
            <a:r>
              <a:rPr lang="pl-PL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20B0604020202020204" pitchFamily="2" charset="-78"/>
                <a:cs typeface="Aldhabi" panose="020B0604020202020204" pitchFamily="2" charset="-78"/>
              </a:rPr>
              <a:t>Danzig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20B0604020202020204" pitchFamily="2" charset="-78"/>
              <a:cs typeface="Aldhabi" panose="020B0604020202020204" pitchFamily="2" charset="-78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67E2D8A-19BE-48A0-889C-CCAC02348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Znalezione obrazy dla zapytania gdansk godlo">
            <a:extLst>
              <a:ext uri="{FF2B5EF4-FFF2-40B4-BE49-F238E27FC236}">
                <a16:creationId xmlns:a16="http://schemas.microsoft.com/office/drawing/2014/main" id="{EDFABD28-9CC0-4FAE-BFE7-66C71C4E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63" y="645106"/>
            <a:ext cx="4416853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24AC39EC-D481-43D4-85BB-B7F3970D9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2286000"/>
            <a:ext cx="5127172" cy="35814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 err="1">
                <a:latin typeface="Eras Medium ITC" panose="020B0602030504020804" pitchFamily="34" charset="0"/>
              </a:rPr>
              <a:t>erste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pl-PL" dirty="0" err="1">
                <a:latin typeface="Eras Medium ITC" panose="020B0602030504020804" pitchFamily="34" charset="0"/>
              </a:rPr>
              <a:t>schriftliche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pl-PL" dirty="0" err="1">
                <a:latin typeface="Eras Medium ITC" panose="020B0602030504020804" pitchFamily="34" charset="0"/>
              </a:rPr>
              <a:t>Erwähnung</a:t>
            </a:r>
            <a:r>
              <a:rPr lang="pl-PL" dirty="0">
                <a:latin typeface="Eras Medium ITC" panose="020B0602030504020804" pitchFamily="34" charset="0"/>
              </a:rPr>
              <a:t> 997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>
                <a:latin typeface="Eras Medium ITC" panose="020B0602030504020804" pitchFamily="34" charset="0"/>
              </a:rPr>
              <a:t>Handel, </a:t>
            </a:r>
            <a:r>
              <a:rPr lang="pl-PL" dirty="0" err="1">
                <a:latin typeface="Eras Medium ITC" panose="020B0602030504020804" pitchFamily="34" charset="0"/>
              </a:rPr>
              <a:t>Fischfang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pl-PL" dirty="0" err="1">
                <a:latin typeface="Eras Medium ITC" panose="020B0602030504020804" pitchFamily="34" charset="0"/>
              </a:rPr>
              <a:t>und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pl-PL" dirty="0" err="1">
                <a:latin typeface="Eras Medium ITC" panose="020B0602030504020804" pitchFamily="34" charset="0"/>
              </a:rPr>
              <a:t>Handwerkszünften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de-DE" dirty="0">
                <a:latin typeface="Eras Medium ITC" panose="020B0602030504020804" pitchFamily="34" charset="0"/>
              </a:rPr>
              <a:t>- </a:t>
            </a:r>
            <a:r>
              <a:rPr lang="pl-PL" dirty="0" err="1">
                <a:latin typeface="Eras Medium ITC" panose="020B0602030504020804" pitchFamily="34" charset="0"/>
              </a:rPr>
              <a:t>führende</a:t>
            </a:r>
            <a:r>
              <a:rPr lang="pl-PL" dirty="0">
                <a:latin typeface="Eras Medium ITC" panose="020B0602030504020804" pitchFamily="34" charset="0"/>
              </a:rPr>
              <a:t> </a:t>
            </a:r>
            <a:r>
              <a:rPr lang="pl-PL" dirty="0" err="1">
                <a:latin typeface="Eras Medium ITC" panose="020B0602030504020804" pitchFamily="34" charset="0"/>
              </a:rPr>
              <a:t>Position</a:t>
            </a:r>
            <a:r>
              <a:rPr lang="pl-PL" dirty="0">
                <a:latin typeface="Eras Medium ITC" panose="020B0602030504020804" pitchFamily="34" charset="0"/>
              </a:rPr>
              <a:t> in </a:t>
            </a:r>
            <a:r>
              <a:rPr lang="pl-PL" dirty="0" err="1">
                <a:latin typeface="Eras Medium ITC" panose="020B0602030504020804" pitchFamily="34" charset="0"/>
              </a:rPr>
              <a:t>Pommern</a:t>
            </a:r>
            <a:endParaRPr lang="de-DE" dirty="0">
              <a:latin typeface="Eras Medium ITC" panose="020B06020305040208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dirty="0">
                <a:latin typeface="Eras Medium ITC" panose="020B0602030504020804" pitchFamily="34" charset="0"/>
              </a:rPr>
              <a:t> im 18. </a:t>
            </a:r>
            <a:r>
              <a:rPr lang="pl-PL" dirty="0" err="1">
                <a:latin typeface="Eras Medium ITC" panose="020B0602030504020804" pitchFamily="34" charset="0"/>
              </a:rPr>
              <a:t>Jahrhundert</a:t>
            </a:r>
            <a:r>
              <a:rPr lang="de-DE" dirty="0">
                <a:latin typeface="Eras Medium ITC" panose="020B0602030504020804" pitchFamily="34" charset="0"/>
              </a:rPr>
              <a:t> von der Polnischen Republik abgeschnitten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Eras Medium ITC" panose="020B0602030504020804" pitchFamily="34" charset="0"/>
              </a:rPr>
              <a:t>a</a:t>
            </a:r>
            <a:r>
              <a:rPr lang="pl-PL" dirty="0">
                <a:latin typeface="Eras Medium ITC" panose="020B0602030504020804" pitchFamily="34" charset="0"/>
              </a:rPr>
              <a:t>m 1. </a:t>
            </a:r>
            <a:r>
              <a:rPr lang="pl-PL" dirty="0" err="1">
                <a:latin typeface="Eras Medium ITC" panose="020B0602030504020804" pitchFamily="34" charset="0"/>
              </a:rPr>
              <a:t>September</a:t>
            </a:r>
            <a:r>
              <a:rPr lang="pl-PL" dirty="0">
                <a:latin typeface="Eras Medium ITC" panose="020B0602030504020804" pitchFamily="34" charset="0"/>
              </a:rPr>
              <a:t> 1939 </a:t>
            </a:r>
            <a:r>
              <a:rPr lang="de-DE" dirty="0">
                <a:latin typeface="Eras Medium ITC" panose="020B0602030504020804" pitchFamily="34" charset="0"/>
              </a:rPr>
              <a:t>- der Zweite Weltkrieg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dirty="0">
                <a:latin typeface="Eras Medium ITC" panose="020B0602030504020804" pitchFamily="34" charset="0"/>
              </a:rPr>
              <a:t>jetzt - </a:t>
            </a:r>
            <a:r>
              <a:rPr lang="pl-PL" dirty="0">
                <a:latin typeface="Eras Medium ITC" panose="020B0602030504020804" pitchFamily="34" charset="0"/>
              </a:rPr>
              <a:t>Perle des </a:t>
            </a:r>
            <a:r>
              <a:rPr lang="pl-PL" dirty="0" err="1">
                <a:latin typeface="Eras Medium ITC" panose="020B0602030504020804" pitchFamily="34" charset="0"/>
              </a:rPr>
              <a:t>Nordens</a:t>
            </a:r>
            <a:endParaRPr lang="pl-PL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1111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4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55" name="Rectangle 47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 descr="Uścisk dłoni">
            <a:hlinkClick r:id="rId2"/>
            <a:extLst>
              <a:ext uri="{FF2B5EF4-FFF2-40B4-BE49-F238E27FC236}">
                <a16:creationId xmlns:a16="http://schemas.microsoft.com/office/drawing/2014/main" id="{31AB0B00-E9C2-493E-8E7B-F0998EA16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276" y="1263012"/>
            <a:ext cx="4331976" cy="4331976"/>
          </a:xfrm>
          <a:prstGeom prst="rect">
            <a:avLst/>
          </a:prstGeom>
        </p:spPr>
      </p:pic>
      <p:sp>
        <p:nvSpPr>
          <p:cNvPr id="56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3F4CBB-D8DF-436D-879F-69A7A01FA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DZIĘKUJĘ ZA UWAGĘ! </a:t>
            </a:r>
          </a:p>
        </p:txBody>
      </p:sp>
    </p:spTree>
    <p:extLst>
      <p:ext uri="{BB962C8B-B14F-4D97-AF65-F5344CB8AC3E}">
        <p14:creationId xmlns:p14="http://schemas.microsoft.com/office/powerpoint/2010/main" val="1425345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0CA2BE8C-4386-41AD-B22D-69724C0E0408}"/>
              </a:ext>
            </a:extLst>
          </p:cNvPr>
          <p:cNvSpPr/>
          <p:nvPr/>
        </p:nvSpPr>
        <p:spPr>
          <a:xfrm>
            <a:off x="786059" y="461011"/>
            <a:ext cx="96436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20B0604020202020204" pitchFamily="2" charset="-78"/>
                <a:ea typeface="+mj-ea"/>
                <a:cs typeface="Aldhabi" panose="020B0604020202020204" pitchFamily="2" charset="-78"/>
              </a:rPr>
              <a:t>Danzig – ein Meer von Möglichkeiten</a:t>
            </a:r>
          </a:p>
        </p:txBody>
      </p:sp>
      <p:pic>
        <p:nvPicPr>
          <p:cNvPr id="4105" name="Picture 9" descr="Podobny obraz">
            <a:extLst>
              <a:ext uri="{FF2B5EF4-FFF2-40B4-BE49-F238E27FC236}">
                <a16:creationId xmlns:a16="http://schemas.microsoft.com/office/drawing/2014/main" id="{6F1CBAAF-80F8-473C-A1A5-539E7E3E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935907"/>
            <a:ext cx="3707599" cy="2593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nalezione obrazy dla zapytania gdansk">
            <a:extLst>
              <a:ext uri="{FF2B5EF4-FFF2-40B4-BE49-F238E27FC236}">
                <a16:creationId xmlns:a16="http://schemas.microsoft.com/office/drawing/2014/main" id="{F738B357-81C7-4A15-8563-6D3E60AE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08" y="1488189"/>
            <a:ext cx="3738184" cy="202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Znalezione obrazy dla zapytania gdansk">
            <a:extLst>
              <a:ext uri="{FF2B5EF4-FFF2-40B4-BE49-F238E27FC236}">
                <a16:creationId xmlns:a16="http://schemas.microsoft.com/office/drawing/2014/main" id="{392E7527-D744-4226-B100-CEEA0A9C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552755"/>
            <a:ext cx="3514430" cy="234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Znalezione obrazy dla zapytania gdansk">
            <a:extLst>
              <a:ext uri="{FF2B5EF4-FFF2-40B4-BE49-F238E27FC236}">
                <a16:creationId xmlns:a16="http://schemas.microsoft.com/office/drawing/2014/main" id="{2E6E7355-048F-4CB3-8F39-2456190FB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/>
          <a:stretch/>
        </p:blipFill>
        <p:spPr bwMode="auto">
          <a:xfrm>
            <a:off x="4638931" y="3487352"/>
            <a:ext cx="4185502" cy="234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Znalezione obrazy dla zapytania gdansk Å¼uraw">
            <a:extLst>
              <a:ext uri="{FF2B5EF4-FFF2-40B4-BE49-F238E27FC236}">
                <a16:creationId xmlns:a16="http://schemas.microsoft.com/office/drawing/2014/main" id="{3E1ED7EF-C1F0-4364-9B29-5A817BE9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09" y="5220981"/>
            <a:ext cx="2542057" cy="1693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Znalezione obrazy dla zapytania gdansk">
            <a:extLst>
              <a:ext uri="{FF2B5EF4-FFF2-40B4-BE49-F238E27FC236}">
                <a16:creationId xmlns:a16="http://schemas.microsoft.com/office/drawing/2014/main" id="{68E2B2AB-D0DB-4837-95C1-614238F50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71" y="2848032"/>
            <a:ext cx="2994929" cy="3993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Znalezione obrazy dla zapytania gdansk stocznia">
            <a:extLst>
              <a:ext uri="{FF2B5EF4-FFF2-40B4-BE49-F238E27FC236}">
                <a16:creationId xmlns:a16="http://schemas.microsoft.com/office/drawing/2014/main" id="{0ED1F20E-5A1B-4953-B616-EB6AF822C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159" y="2029308"/>
            <a:ext cx="3417550" cy="2274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Podobny obraz">
            <a:extLst>
              <a:ext uri="{FF2B5EF4-FFF2-40B4-BE49-F238E27FC236}">
                <a16:creationId xmlns:a16="http://schemas.microsoft.com/office/drawing/2014/main" id="{54067493-D4BE-48B4-B9BA-C1BBF13D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0" y="744718"/>
            <a:ext cx="3234605" cy="2157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Znalezione obrazy dla zapytania gdansk park">
            <a:extLst>
              <a:ext uri="{FF2B5EF4-FFF2-40B4-BE49-F238E27FC236}">
                <a16:creationId xmlns:a16="http://schemas.microsoft.com/office/drawing/2014/main" id="{B88A5A73-2840-4A2C-A5E7-357CD40C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82" y="4896725"/>
            <a:ext cx="2996976" cy="1998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3224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dworzec gÅÃ³wny gdaÅsk">
            <a:extLst>
              <a:ext uri="{FF2B5EF4-FFF2-40B4-BE49-F238E27FC236}">
                <a16:creationId xmlns:a16="http://schemas.microsoft.com/office/drawing/2014/main" id="{6CE1B779-E8CA-4822-9860-7A5ED73C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06" y="532720"/>
            <a:ext cx="9082875" cy="5109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D5741A-D565-44F7-96E2-2BCF90CB3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21525" y="6037307"/>
            <a:ext cx="3176587" cy="5759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0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Dwo</a:t>
            </a:r>
            <a:r>
              <a:rPr lang="pl-PL" sz="3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rzec główny</a:t>
            </a:r>
            <a:br>
              <a:rPr lang="en-US" sz="30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Hauptbahnhof</a:t>
            </a:r>
            <a:endParaRPr lang="en-US" sz="30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98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 descr="droga-królewska.jpg">
            <a:extLst>
              <a:ext uri="{FF2B5EF4-FFF2-40B4-BE49-F238E27FC236}">
                <a16:creationId xmlns:a16="http://schemas.microsoft.com/office/drawing/2014/main" id="{C3FCB6A6-5CB1-4F21-BE8F-2D91C0CC86B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D67F77C4-5C79-452B-95FB-6A17E2EE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42" y="4013460"/>
            <a:ext cx="6122710" cy="106758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KÖNIGSTRAßE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 SEHENSWÜRDIGKEITEN DANZIGS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48776F7-7342-4551-B05F-1B87859EFB0C}"/>
              </a:ext>
            </a:extLst>
          </p:cNvPr>
          <p:cNvSpPr/>
          <p:nvPr/>
        </p:nvSpPr>
        <p:spPr>
          <a:xfrm>
            <a:off x="1079942" y="1032906"/>
            <a:ext cx="5310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DROGA KRÓLEWSKA </a:t>
            </a:r>
            <a:r>
              <a:rPr lang="de-D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pl-P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de-D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</a:t>
            </a:r>
            <a:r>
              <a:rPr lang="pl-P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ABYTKI GDAŃSKA</a:t>
            </a:r>
          </a:p>
        </p:txBody>
      </p:sp>
    </p:spTree>
    <p:extLst>
      <p:ext uri="{BB962C8B-B14F-4D97-AF65-F5344CB8AC3E}">
        <p14:creationId xmlns:p14="http://schemas.microsoft.com/office/powerpoint/2010/main" val="15008957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7E4B3-0F9B-4BFC-BAC8-AF25D94A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30" y="365289"/>
            <a:ext cx="5038627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BRAMA WYŻYNNA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HOHE TOR</a:t>
            </a:r>
            <a:br>
              <a:rPr lang="pl-PL" dirty="0"/>
            </a:br>
            <a:endParaRPr lang="pl-PL" dirty="0"/>
          </a:p>
        </p:txBody>
      </p:sp>
      <p:pic>
        <p:nvPicPr>
          <p:cNvPr id="3" name="Symbol zastępczy zawartości 4" descr="7824_P_942527212.jpg">
            <a:extLst>
              <a:ext uri="{FF2B5EF4-FFF2-40B4-BE49-F238E27FC236}">
                <a16:creationId xmlns:a16="http://schemas.microsoft.com/office/drawing/2014/main" id="{B4F38123-816C-47CE-A6DE-2DF163111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1037" y="481758"/>
            <a:ext cx="4679839" cy="2947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5" descr="pomorskie-centrum-informacja-turystyczna-gdansk-brama-wyzynna-cztery-gwiazdki-certyfikacja-POT.jpg">
            <a:extLst>
              <a:ext uri="{FF2B5EF4-FFF2-40B4-BE49-F238E27FC236}">
                <a16:creationId xmlns:a16="http://schemas.microsoft.com/office/drawing/2014/main" id="{F148D7D9-E0DC-4FDA-B025-34F81DB98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10" y="2342197"/>
            <a:ext cx="5813772" cy="4150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20969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C39AD9-CA5F-44BA-9377-7203C32B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4592320" cy="1823720"/>
          </a:xfrm>
        </p:spPr>
        <p:txBody>
          <a:bodyPr>
            <a:normAutofit fontScale="90000"/>
          </a:bodyPr>
          <a:lstStyle/>
          <a:p>
            <a:r>
              <a:rPr lang="pl-PL" altLang="pl-PL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KATOWNIA I WIEŻA WIĘZIENNA </a:t>
            </a:r>
            <a:br>
              <a:rPr lang="pl-PL" altLang="pl-PL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altLang="pl-PL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PEINKAMMERTOR UND STOCKTURM</a:t>
            </a:r>
            <a:endParaRPr lang="pl-PL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Symbol zastępczy zawartości 4" descr="7-wyjscie-z-wiezy.jpg">
            <a:extLst>
              <a:ext uri="{FF2B5EF4-FFF2-40B4-BE49-F238E27FC236}">
                <a16:creationId xmlns:a16="http://schemas.microsoft.com/office/drawing/2014/main" id="{569765CE-D334-4435-9A58-04BE63A96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6664" y="3932146"/>
            <a:ext cx="4211378" cy="25149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5" descr="87.jpg">
            <a:extLst>
              <a:ext uri="{FF2B5EF4-FFF2-40B4-BE49-F238E27FC236}">
                <a16:creationId xmlns:a16="http://schemas.microsoft.com/office/drawing/2014/main" id="{29ED85A6-FBB5-40C7-BF46-9407F1BEC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22" y="0"/>
            <a:ext cx="4211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2919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 descr="85.jpg">
            <a:extLst>
              <a:ext uri="{FF2B5EF4-FFF2-40B4-BE49-F238E27FC236}">
                <a16:creationId xmlns:a16="http://schemas.microsoft.com/office/drawing/2014/main" id="{3D6D3AAB-528D-4EE7-8D1C-1E133812F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r="-1" b="2711"/>
          <a:stretch/>
        </p:blipFill>
        <p:spPr>
          <a:xfrm>
            <a:off x="-92424" y="10"/>
            <a:ext cx="4966232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10D7421-2FE0-4C71-9531-9A738817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14" y="2581520"/>
            <a:ext cx="9612971" cy="28527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 dirty="0"/>
              <a:t>ZŁOTA BRAMA</a:t>
            </a:r>
            <a:br>
              <a:rPr lang="en-US" sz="6600" cap="all" dirty="0"/>
            </a:br>
            <a:r>
              <a:rPr lang="en-US" sz="6600" cap="all" dirty="0"/>
              <a:t>GOLDENES TOR</a:t>
            </a:r>
          </a:p>
        </p:txBody>
      </p:sp>
    </p:spTree>
    <p:extLst>
      <p:ext uri="{BB962C8B-B14F-4D97-AF65-F5344CB8AC3E}">
        <p14:creationId xmlns:p14="http://schemas.microsoft.com/office/powerpoint/2010/main" val="3034191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theme/theme1.xml><?xml version="1.0" encoding="utf-8"?>
<a:theme xmlns:a="http://schemas.openxmlformats.org/drawingml/2006/main" name="Przycinanie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199</Words>
  <Application>Microsoft Office PowerPoint</Application>
  <PresentationFormat>Panoramiczny</PresentationFormat>
  <Paragraphs>59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Aldhabi</vt:lpstr>
      <vt:lpstr>Eras Medium ITC</vt:lpstr>
      <vt:lpstr>Franklin Gothic Book</vt:lpstr>
      <vt:lpstr>Wingdings</vt:lpstr>
      <vt:lpstr>Przycinanie</vt:lpstr>
      <vt:lpstr>Prezentacja programu PowerPoint</vt:lpstr>
      <vt:lpstr>Prezentacja programu PowerPoint</vt:lpstr>
      <vt:lpstr>Danzig</vt:lpstr>
      <vt:lpstr>Prezentacja programu PowerPoint</vt:lpstr>
      <vt:lpstr>Dworzec główny Hauptbahnhof</vt:lpstr>
      <vt:lpstr>KÖNIGSTRAßE UND SEHENSWÜRDIGKEITEN DANZIGS</vt:lpstr>
      <vt:lpstr>BRAMA WYŻYNNA DAS HOHE TOR </vt:lpstr>
      <vt:lpstr>KATOWNIA I WIEŻA WIĘZIENNA   PEINKAMMERTOR UND STOCKTURM</vt:lpstr>
      <vt:lpstr>ZŁOTA BRAMA GOLDENES TOR</vt:lpstr>
      <vt:lpstr>DOM UPHAGENA UPHAGEN’S HAUS</vt:lpstr>
      <vt:lpstr>RATUSZ  RATHAUS</vt:lpstr>
      <vt:lpstr>FONTANNA NEPTUNA NEPTUNBRUNNEN</vt:lpstr>
      <vt:lpstr>KRÓLEWSKIE KAMIENICZKI  KÖNIGLICHE HÄUSER</vt:lpstr>
      <vt:lpstr>ZIELONA BRAMA  GRÜNES TOR</vt:lpstr>
      <vt:lpstr>BRAMA ŻURAW  KRANTOR</vt:lpstr>
      <vt:lpstr>BAZYLIKA MARIACKA  MARIENKIRCHE </vt:lpstr>
      <vt:lpstr>STOCZNIA GDAŃSKA  WERFT DANZIG</vt:lpstr>
      <vt:lpstr>Niezależny Samorządny Związek Zawodowy „Solidarność“  Unabhängiger Selbstverwalteter Gewerkschaftsbund „Solidarität“</vt:lpstr>
      <vt:lpstr>PARK OLIWSKI IM. ADAMA MICKIEWICZA  OLIWA PARK NAMENS ADAM MICKIEWICZ </vt:lpstr>
      <vt:lpstr>MORZE BAŁTYCKIE  OSTSEE</vt:lpstr>
      <vt:lpstr>Prezentacja programu PowerPoint</vt:lpstr>
      <vt:lpstr>1. Was siehst du auf dem Foto?</vt:lpstr>
      <vt:lpstr>2. Was siehst du auf dem Foto?</vt:lpstr>
      <vt:lpstr>3. Was siehst du auf dem Foto?</vt:lpstr>
      <vt:lpstr>4. Was siehst du auf dem Foto?</vt:lpstr>
      <vt:lpstr>5. Was siehst du auf dem Foto?</vt:lpstr>
      <vt:lpstr>6. Was siehst du auf dem Foto?</vt:lpstr>
      <vt:lpstr>7. Was siehst du auf dem Foto?</vt:lpstr>
      <vt:lpstr>8. Was bedeutet das motto:  nec temere nec timide?</vt:lpstr>
      <vt:lpstr>DZIĘKUJĘ ZA UWAGĘ!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Połom</dc:creator>
  <cp:lastModifiedBy>Agata Połom</cp:lastModifiedBy>
  <cp:revision>5</cp:revision>
  <dcterms:created xsi:type="dcterms:W3CDTF">2019-01-12T15:22:44Z</dcterms:created>
  <dcterms:modified xsi:type="dcterms:W3CDTF">2019-01-16T06:13:36Z</dcterms:modified>
</cp:coreProperties>
</file>