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7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6/12/2021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6/12/2021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6/12/2021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6/12/2021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6/12/2021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6/12/2021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2A54C80-263E-416B-A8E0-580EDEADCBDC}" type="datetimeFigureOut">
              <a:rPr lang="en-US" dirty="0"/>
              <a:t>6/12/2021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6/12/2021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6/12/2021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0ECC23-350B-483D-A3E1-9705FB324CFE}"/>
              </a:ext>
            </a:extLst>
          </p:cNvPr>
          <p:cNvSpPr>
            <a:spLocks noGrp="1"/>
          </p:cNvSpPr>
          <p:nvPr>
            <p:ph type="ctrTitle"/>
          </p:nvPr>
        </p:nvSpPr>
        <p:spPr/>
        <p:txBody>
          <a:bodyPr/>
          <a:lstStyle/>
          <a:p>
            <a:r>
              <a:rPr lang="tr-TR" dirty="0" err="1" smtClean="0"/>
              <a:t>Myths</a:t>
            </a:r>
            <a:r>
              <a:rPr lang="tr-TR" dirty="0" smtClean="0"/>
              <a:t>, </a:t>
            </a:r>
            <a:r>
              <a:rPr lang="tr-TR" dirty="0" err="1" smtClean="0"/>
              <a:t>Legends</a:t>
            </a:r>
            <a:r>
              <a:rPr lang="tr-TR" dirty="0" smtClean="0"/>
              <a:t> </a:t>
            </a:r>
            <a:r>
              <a:rPr lang="tr-TR" dirty="0" err="1" smtClean="0"/>
              <a:t>and</a:t>
            </a:r>
            <a:r>
              <a:rPr lang="tr-TR" dirty="0" smtClean="0"/>
              <a:t> Folk </a:t>
            </a:r>
            <a:r>
              <a:rPr lang="tr-TR" dirty="0" err="1" smtClean="0"/>
              <a:t>Tales</a:t>
            </a:r>
            <a:endParaRPr lang="tr-TR" dirty="0"/>
          </a:p>
        </p:txBody>
      </p:sp>
      <p:sp>
        <p:nvSpPr>
          <p:cNvPr id="3" name="Alt Başlık 2">
            <a:extLst>
              <a:ext uri="{FF2B5EF4-FFF2-40B4-BE49-F238E27FC236}">
                <a16:creationId xmlns:a16="http://schemas.microsoft.com/office/drawing/2014/main" id="{00449DDA-BE75-4FF2-8D4F-7008E9577EF1}"/>
              </a:ext>
            </a:extLst>
          </p:cNvPr>
          <p:cNvSpPr>
            <a:spLocks noGrp="1"/>
          </p:cNvSpPr>
          <p:nvPr>
            <p:ph type="subTitle" idx="1"/>
          </p:nvPr>
        </p:nvSpPr>
        <p:spPr/>
        <p:txBody>
          <a:bodyPr/>
          <a:lstStyle/>
          <a:p>
            <a:r>
              <a:rPr lang="tr-TR" dirty="0" smtClean="0"/>
              <a:t>Mitler, Efsaneler ve Halk Hikayeleri</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2286" y="0"/>
            <a:ext cx="7985760" cy="2404533"/>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754880"/>
            <a:ext cx="1664125" cy="2103120"/>
          </a:xfrm>
          <a:prstGeom prst="rect">
            <a:avLst/>
          </a:prstGeom>
        </p:spPr>
      </p:pic>
      <p:pic>
        <p:nvPicPr>
          <p:cNvPr id="6" name="Resim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2062" y="0"/>
            <a:ext cx="2581275" cy="1771650"/>
          </a:xfrm>
          <a:prstGeom prst="rect">
            <a:avLst/>
          </a:prstGeom>
        </p:spPr>
      </p:pic>
      <p:pic>
        <p:nvPicPr>
          <p:cNvPr id="7" name="Resim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8184" y="3075285"/>
            <a:ext cx="3762375" cy="3810000"/>
          </a:xfrm>
          <a:prstGeom prst="rect">
            <a:avLst/>
          </a:prstGeom>
        </p:spPr>
      </p:pic>
      <p:pic>
        <p:nvPicPr>
          <p:cNvPr id="8" name="Resim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08914" y="4650376"/>
            <a:ext cx="2207623" cy="2207623"/>
          </a:xfrm>
          <a:prstGeom prst="rect">
            <a:avLst/>
          </a:prstGeom>
        </p:spPr>
      </p:pic>
    </p:spTree>
    <p:extLst>
      <p:ext uri="{BB962C8B-B14F-4D97-AF65-F5344CB8AC3E}">
        <p14:creationId xmlns:p14="http://schemas.microsoft.com/office/powerpoint/2010/main" val="2352395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E648E50-6946-4218-946B-9BDF08CAAA6F}"/>
              </a:ext>
            </a:extLst>
          </p:cNvPr>
          <p:cNvSpPr>
            <a:spLocks noGrp="1"/>
          </p:cNvSpPr>
          <p:nvPr>
            <p:ph type="ctrTitle"/>
          </p:nvPr>
        </p:nvSpPr>
        <p:spPr/>
        <p:txBody>
          <a:bodyPr/>
          <a:lstStyle/>
          <a:p>
            <a:r>
              <a:rPr lang="tr-TR" dirty="0"/>
              <a:t>Yaş </a:t>
            </a:r>
            <a:r>
              <a:rPr lang="tr-TR" dirty="0" smtClean="0"/>
              <a:t>grubu</a:t>
            </a:r>
            <a:endParaRPr lang="tr-TR" dirty="0"/>
          </a:p>
        </p:txBody>
      </p:sp>
      <p:sp>
        <p:nvSpPr>
          <p:cNvPr id="3" name="Alt Başlık 2">
            <a:extLst>
              <a:ext uri="{FF2B5EF4-FFF2-40B4-BE49-F238E27FC236}">
                <a16:creationId xmlns:a16="http://schemas.microsoft.com/office/drawing/2014/main" id="{7BE479E3-9148-4A06-B883-A1C673527FB0}"/>
              </a:ext>
            </a:extLst>
          </p:cNvPr>
          <p:cNvSpPr>
            <a:spLocks noGrp="1"/>
          </p:cNvSpPr>
          <p:nvPr>
            <p:ph type="subTitle" idx="1"/>
          </p:nvPr>
        </p:nvSpPr>
        <p:spPr/>
        <p:txBody>
          <a:bodyPr>
            <a:noAutofit/>
          </a:bodyPr>
          <a:lstStyle/>
          <a:p>
            <a:r>
              <a:rPr lang="tr-TR" sz="8000" b="1" dirty="0" smtClean="0">
                <a:solidFill>
                  <a:srgbClr val="FF0000"/>
                </a:solidFill>
              </a:rPr>
              <a:t>16</a:t>
            </a:r>
            <a:endParaRPr lang="tr-TR" sz="8000" b="1" dirty="0">
              <a:solidFill>
                <a:srgbClr val="FF0000"/>
              </a:solidFill>
            </a:endParaRPr>
          </a:p>
        </p:txBody>
      </p:sp>
    </p:spTree>
    <p:extLst>
      <p:ext uri="{BB962C8B-B14F-4D97-AF65-F5344CB8AC3E}">
        <p14:creationId xmlns:p14="http://schemas.microsoft.com/office/powerpoint/2010/main" val="1697531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C3CA3B-C8F4-46C1-A27C-7BF21B4D25F4}"/>
              </a:ext>
            </a:extLst>
          </p:cNvPr>
          <p:cNvSpPr>
            <a:spLocks noGrp="1"/>
          </p:cNvSpPr>
          <p:nvPr>
            <p:ph type="ctrTitle"/>
          </p:nvPr>
        </p:nvSpPr>
        <p:spPr/>
        <p:txBody>
          <a:bodyPr/>
          <a:lstStyle/>
          <a:p>
            <a:r>
              <a:rPr lang="tr-TR" dirty="0"/>
              <a:t>Hedefler ve müfredat ilişkilendirmesi</a:t>
            </a:r>
          </a:p>
        </p:txBody>
      </p:sp>
      <p:sp>
        <p:nvSpPr>
          <p:cNvPr id="3" name="Alt Başlık 2">
            <a:extLst>
              <a:ext uri="{FF2B5EF4-FFF2-40B4-BE49-F238E27FC236}">
                <a16:creationId xmlns:a16="http://schemas.microsoft.com/office/drawing/2014/main" id="{ACFE8A85-8D87-4FCE-8306-BFC743EBBF9B}"/>
              </a:ext>
            </a:extLst>
          </p:cNvPr>
          <p:cNvSpPr>
            <a:spLocks noGrp="1"/>
          </p:cNvSpPr>
          <p:nvPr>
            <p:ph type="subTitle" idx="1"/>
          </p:nvPr>
        </p:nvSpPr>
        <p:spPr>
          <a:xfrm>
            <a:off x="1507067" y="4050833"/>
            <a:ext cx="7766936" cy="1709887"/>
          </a:xfrm>
        </p:spPr>
        <p:txBody>
          <a:bodyPr>
            <a:normAutofit fontScale="85000" lnSpcReduction="20000"/>
          </a:bodyPr>
          <a:lstStyle/>
          <a:p>
            <a:r>
              <a:rPr lang="tr-TR" b="1" dirty="0" smtClean="0">
                <a:solidFill>
                  <a:schemeClr val="accent5">
                    <a:lumMod val="60000"/>
                    <a:lumOff val="40000"/>
                  </a:schemeClr>
                </a:solidFill>
              </a:rPr>
              <a:t> Katılımcılar değişik ülkelerin halk hikayelerini ön araştırmadan sonra çeşitli aktivitelerle zenginleştirip süsleyerek hem ulusal hem de uluslararası bağlamda adeta kültür elçisi gibi </a:t>
            </a:r>
            <a:r>
              <a:rPr lang="tr-TR" b="1" dirty="0" err="1" smtClean="0">
                <a:solidFill>
                  <a:schemeClr val="accent5">
                    <a:lumMod val="60000"/>
                    <a:lumOff val="40000"/>
                  </a:schemeClr>
                </a:solidFill>
              </a:rPr>
              <a:t>audio</a:t>
            </a:r>
            <a:r>
              <a:rPr lang="tr-TR" b="1" dirty="0" smtClean="0">
                <a:solidFill>
                  <a:schemeClr val="accent5">
                    <a:lumMod val="60000"/>
                    <a:lumOff val="40000"/>
                  </a:schemeClr>
                </a:solidFill>
              </a:rPr>
              <a:t> ve video formatlarda sundular. Yabancı dil gelişimi, dijital okur yazarlığın gelişmesi, farklı kültürlere saygı, çok dillilik, güvenli internet kullanımı konularında gelişmeyi hedefledik. İngilizce müfredatıyla direkt her anlamda ilgili olduğu gibi disiplinler arası çalışmaya da çok elverişli idi. Proje tabanlı, sosyal – psikolojik öğrenme, öğrenci temelli eğitim metodunu </a:t>
            </a:r>
            <a:r>
              <a:rPr lang="tr-TR" b="1" dirty="0" err="1" smtClean="0">
                <a:solidFill>
                  <a:schemeClr val="accent5">
                    <a:lumMod val="60000"/>
                    <a:lumOff val="40000"/>
                  </a:schemeClr>
                </a:solidFill>
              </a:rPr>
              <a:t>uygularak</a:t>
            </a:r>
            <a:r>
              <a:rPr lang="tr-TR" b="1" dirty="0" smtClean="0">
                <a:solidFill>
                  <a:schemeClr val="accent5">
                    <a:lumMod val="60000"/>
                    <a:lumOff val="40000"/>
                  </a:schemeClr>
                </a:solidFill>
              </a:rPr>
              <a:t> ilerledik. Esasen </a:t>
            </a:r>
            <a:r>
              <a:rPr lang="tr-TR" b="1" dirty="0" err="1" smtClean="0">
                <a:solidFill>
                  <a:schemeClr val="accent5">
                    <a:lumMod val="60000"/>
                    <a:lumOff val="40000"/>
                  </a:schemeClr>
                </a:solidFill>
              </a:rPr>
              <a:t>hibrit</a:t>
            </a:r>
            <a:r>
              <a:rPr lang="tr-TR" b="1" dirty="0" smtClean="0">
                <a:solidFill>
                  <a:schemeClr val="accent5">
                    <a:lumMod val="60000"/>
                    <a:lumOff val="40000"/>
                  </a:schemeClr>
                </a:solidFill>
              </a:rPr>
              <a:t> teknikler kullandık.  </a:t>
            </a:r>
            <a:endParaRPr lang="tr-TR" b="1" dirty="0">
              <a:solidFill>
                <a:schemeClr val="accent5">
                  <a:lumMod val="60000"/>
                  <a:lumOff val="40000"/>
                </a:schemeClr>
              </a:solidFill>
            </a:endParaRPr>
          </a:p>
        </p:txBody>
      </p:sp>
    </p:spTree>
    <p:extLst>
      <p:ext uri="{BB962C8B-B14F-4D97-AF65-F5344CB8AC3E}">
        <p14:creationId xmlns:p14="http://schemas.microsoft.com/office/powerpoint/2010/main" val="4193885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C78B3AE-8779-4F81-9241-FA83638399EA}"/>
              </a:ext>
            </a:extLst>
          </p:cNvPr>
          <p:cNvSpPr>
            <a:spLocks noGrp="1"/>
          </p:cNvSpPr>
          <p:nvPr>
            <p:ph type="ctrTitle"/>
          </p:nvPr>
        </p:nvSpPr>
        <p:spPr/>
        <p:txBody>
          <a:bodyPr/>
          <a:lstStyle/>
          <a:p>
            <a:r>
              <a:rPr lang="tr-TR" dirty="0"/>
              <a:t>Uygulanan yöntem ve teknikler</a:t>
            </a:r>
          </a:p>
        </p:txBody>
      </p:sp>
      <p:sp>
        <p:nvSpPr>
          <p:cNvPr id="3" name="Alt Başlık 2">
            <a:extLst>
              <a:ext uri="{FF2B5EF4-FFF2-40B4-BE49-F238E27FC236}">
                <a16:creationId xmlns:a16="http://schemas.microsoft.com/office/drawing/2014/main" id="{6FAACD42-6376-4C3B-B496-FBC8730A51BE}"/>
              </a:ext>
            </a:extLst>
          </p:cNvPr>
          <p:cNvSpPr>
            <a:spLocks noGrp="1"/>
          </p:cNvSpPr>
          <p:nvPr>
            <p:ph type="subTitle" idx="1"/>
          </p:nvPr>
        </p:nvSpPr>
        <p:spPr/>
        <p:txBody>
          <a:bodyPr>
            <a:normAutofit fontScale="92500" lnSpcReduction="10000"/>
          </a:bodyPr>
          <a:lstStyle/>
          <a:p>
            <a:pPr lvl="0">
              <a:buClr>
                <a:srgbClr val="90C226"/>
              </a:buClr>
            </a:pPr>
            <a:r>
              <a:rPr lang="tr-TR" sz="1500" b="1" dirty="0">
                <a:solidFill>
                  <a:srgbClr val="C42F1A">
                    <a:lumMod val="60000"/>
                    <a:lumOff val="40000"/>
                  </a:srgbClr>
                </a:solidFill>
              </a:rPr>
              <a:t>Proje tabanlı, sosyal – psikolojik öğrenme, öğrenci temelli eğitim metodunu </a:t>
            </a:r>
            <a:r>
              <a:rPr lang="tr-TR" sz="1500" b="1" dirty="0" err="1">
                <a:solidFill>
                  <a:srgbClr val="C42F1A">
                    <a:lumMod val="60000"/>
                    <a:lumOff val="40000"/>
                  </a:srgbClr>
                </a:solidFill>
              </a:rPr>
              <a:t>uygularak</a:t>
            </a:r>
            <a:r>
              <a:rPr lang="tr-TR" sz="1500" b="1" dirty="0">
                <a:solidFill>
                  <a:srgbClr val="C42F1A">
                    <a:lumMod val="60000"/>
                    <a:lumOff val="40000"/>
                  </a:srgbClr>
                </a:solidFill>
              </a:rPr>
              <a:t> ilerledik. Esasen </a:t>
            </a:r>
            <a:r>
              <a:rPr lang="tr-TR" sz="1500" b="1" dirty="0" err="1">
                <a:solidFill>
                  <a:srgbClr val="C42F1A">
                    <a:lumMod val="60000"/>
                    <a:lumOff val="40000"/>
                  </a:srgbClr>
                </a:solidFill>
              </a:rPr>
              <a:t>hibrit</a:t>
            </a:r>
            <a:r>
              <a:rPr lang="tr-TR" sz="1500" b="1" dirty="0">
                <a:solidFill>
                  <a:srgbClr val="C42F1A">
                    <a:lumMod val="60000"/>
                    <a:lumOff val="40000"/>
                  </a:srgbClr>
                </a:solidFill>
              </a:rPr>
              <a:t> teknikler kullandık. </a:t>
            </a:r>
            <a:r>
              <a:rPr lang="tr-TR" sz="1500" b="1" dirty="0" smtClean="0">
                <a:solidFill>
                  <a:srgbClr val="C42F1A">
                    <a:lumMod val="60000"/>
                    <a:lumOff val="40000"/>
                  </a:srgbClr>
                </a:solidFill>
              </a:rPr>
              <a:t>Uzaktan eğitimin ve dijital dünyanın tüm nimetlerinden yararlandık. Devamlı evde bulunma durumu bizi yeni arayışlara itti. </a:t>
            </a:r>
            <a:r>
              <a:rPr lang="tr-TR" sz="1500" b="1" dirty="0" err="1" smtClean="0">
                <a:solidFill>
                  <a:srgbClr val="C42F1A">
                    <a:lumMod val="60000"/>
                    <a:lumOff val="40000"/>
                  </a:srgbClr>
                </a:solidFill>
              </a:rPr>
              <a:t>Zoom</a:t>
            </a:r>
            <a:r>
              <a:rPr lang="tr-TR" sz="1500" b="1" dirty="0" smtClean="0">
                <a:solidFill>
                  <a:srgbClr val="C42F1A">
                    <a:lumMod val="60000"/>
                    <a:lumOff val="40000"/>
                  </a:srgbClr>
                </a:solidFill>
              </a:rPr>
              <a:t> toplantıları, tartışma, beyin fırtınası, kelime bulutlarıyla kendimizi ifade ettik. Dil için iletişimsel ve bütünsel yöntem kullandık. Sosyal, psikolojik öğrenmeyi temel aldık. </a:t>
            </a:r>
            <a:endParaRPr lang="tr-TR" sz="1500" b="1" dirty="0">
              <a:solidFill>
                <a:srgbClr val="C42F1A">
                  <a:lumMod val="60000"/>
                  <a:lumOff val="40000"/>
                </a:srgbClr>
              </a:solidFill>
            </a:endParaRPr>
          </a:p>
          <a:p>
            <a:endParaRPr lang="tr-TR" dirty="0"/>
          </a:p>
        </p:txBody>
      </p:sp>
    </p:spTree>
    <p:extLst>
      <p:ext uri="{BB962C8B-B14F-4D97-AF65-F5344CB8AC3E}">
        <p14:creationId xmlns:p14="http://schemas.microsoft.com/office/powerpoint/2010/main" val="1694596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8C9DB8-06A7-46EB-98B0-593720E75CFD}"/>
              </a:ext>
            </a:extLst>
          </p:cNvPr>
          <p:cNvSpPr>
            <a:spLocks noGrp="1"/>
          </p:cNvSpPr>
          <p:nvPr>
            <p:ph type="title"/>
          </p:nvPr>
        </p:nvSpPr>
        <p:spPr>
          <a:xfrm>
            <a:off x="1121471" y="727166"/>
            <a:ext cx="8596668" cy="1320800"/>
          </a:xfrm>
        </p:spPr>
        <p:txBody>
          <a:bodyPr/>
          <a:lstStyle/>
          <a:p>
            <a:r>
              <a:rPr lang="tr-TR" b="1" dirty="0" smtClean="0">
                <a:solidFill>
                  <a:schemeClr val="accent3">
                    <a:lumMod val="50000"/>
                  </a:schemeClr>
                </a:solidFill>
              </a:rPr>
              <a:t>Etkinlikler</a:t>
            </a:r>
            <a:endParaRPr lang="tr-TR" b="1" dirty="0">
              <a:solidFill>
                <a:schemeClr val="accent3">
                  <a:lumMod val="50000"/>
                </a:schemeClr>
              </a:solidFill>
            </a:endParaRPr>
          </a:p>
        </p:txBody>
      </p:sp>
      <p:sp>
        <p:nvSpPr>
          <p:cNvPr id="3" name="İçerik Yer Tutucusu 2">
            <a:extLst>
              <a:ext uri="{FF2B5EF4-FFF2-40B4-BE49-F238E27FC236}">
                <a16:creationId xmlns:a16="http://schemas.microsoft.com/office/drawing/2014/main" id="{8784417C-80EE-4797-A19E-3EE673EE1D2E}"/>
              </a:ext>
            </a:extLst>
          </p:cNvPr>
          <p:cNvSpPr>
            <a:spLocks noGrp="1"/>
          </p:cNvSpPr>
          <p:nvPr>
            <p:ph idx="1"/>
          </p:nvPr>
        </p:nvSpPr>
        <p:spPr/>
        <p:txBody>
          <a:bodyPr/>
          <a:lstStyle/>
          <a:p>
            <a:r>
              <a:rPr lang="tr-TR" b="1" dirty="0" smtClean="0">
                <a:solidFill>
                  <a:srgbClr val="00B050"/>
                </a:solidFill>
              </a:rPr>
              <a:t>Kendini, okulunu, şehrini ve ülkesini çeşitli biçimlerde ve istediği formatta ifade etmesi.</a:t>
            </a:r>
          </a:p>
          <a:p>
            <a:r>
              <a:rPr lang="tr-TR" b="1" dirty="0" smtClean="0">
                <a:solidFill>
                  <a:srgbClr val="00B050"/>
                </a:solidFill>
              </a:rPr>
              <a:t>Efsanelerle ilgili ortak kelimelerin belirlenerek sesli  online sözlük </a:t>
            </a:r>
            <a:r>
              <a:rPr lang="tr-TR" b="1" dirty="0">
                <a:solidFill>
                  <a:srgbClr val="00B050"/>
                </a:solidFill>
              </a:rPr>
              <a:t>yapılması. </a:t>
            </a:r>
            <a:r>
              <a:rPr lang="tr-TR" b="1" dirty="0" smtClean="0">
                <a:solidFill>
                  <a:srgbClr val="00B050"/>
                </a:solidFill>
              </a:rPr>
              <a:t>(Katılımcı </a:t>
            </a:r>
            <a:r>
              <a:rPr lang="tr-TR" b="1" dirty="0">
                <a:solidFill>
                  <a:srgbClr val="00B050"/>
                </a:solidFill>
              </a:rPr>
              <a:t>ülkelerin kendi dilleri ve </a:t>
            </a:r>
            <a:r>
              <a:rPr lang="tr-TR" b="1" dirty="0" smtClean="0">
                <a:solidFill>
                  <a:srgbClr val="00B050"/>
                </a:solidFill>
              </a:rPr>
              <a:t>İngilizce)</a:t>
            </a:r>
          </a:p>
          <a:p>
            <a:r>
              <a:rPr lang="tr-TR" b="1" dirty="0" smtClean="0">
                <a:solidFill>
                  <a:srgbClr val="00B050"/>
                </a:solidFill>
              </a:rPr>
              <a:t> Öğrencilerin istedikleri bir halk hikayesini sonunu eksik bırakarak seçerek kendi kelimeleriyle yeniden yazmaları. Başka bir öğrencinin onu hayal gücü ile tamamlaması. Gerçek sonun öğrenci tarafından yazılması</a:t>
            </a:r>
          </a:p>
          <a:p>
            <a:r>
              <a:rPr lang="tr-TR" b="1" dirty="0" smtClean="0">
                <a:solidFill>
                  <a:srgbClr val="00B050"/>
                </a:solidFill>
              </a:rPr>
              <a:t>Seçtikleri efsaneyi ana dilleri ve İngilizcede seslendirmeleri</a:t>
            </a:r>
          </a:p>
          <a:p>
            <a:r>
              <a:rPr lang="tr-TR" b="1" dirty="0" smtClean="0">
                <a:solidFill>
                  <a:srgbClr val="00B050"/>
                </a:solidFill>
              </a:rPr>
              <a:t>Seçtikleri efsaneyi video veya sesli </a:t>
            </a:r>
            <a:r>
              <a:rPr lang="tr-TR" b="1" dirty="0" err="1" smtClean="0">
                <a:solidFill>
                  <a:srgbClr val="00B050"/>
                </a:solidFill>
              </a:rPr>
              <a:t>illustrasyon</a:t>
            </a:r>
            <a:r>
              <a:rPr lang="tr-TR" b="1" dirty="0" smtClean="0">
                <a:solidFill>
                  <a:srgbClr val="00B050"/>
                </a:solidFill>
              </a:rPr>
              <a:t> yaptılar.</a:t>
            </a:r>
          </a:p>
          <a:p>
            <a:r>
              <a:rPr lang="tr-TR" b="1" dirty="0" smtClean="0">
                <a:solidFill>
                  <a:srgbClr val="00B050"/>
                </a:solidFill>
              </a:rPr>
              <a:t>E- kitap, e sergi, e dergi, e sözlük, </a:t>
            </a:r>
            <a:r>
              <a:rPr lang="tr-TR" b="1" dirty="0" err="1">
                <a:solidFill>
                  <a:srgbClr val="00B050"/>
                </a:solidFill>
              </a:rPr>
              <a:t>Z</a:t>
            </a:r>
            <a:r>
              <a:rPr lang="tr-TR" b="1" dirty="0" err="1" smtClean="0">
                <a:solidFill>
                  <a:srgbClr val="00B050"/>
                </a:solidFill>
              </a:rPr>
              <a:t>oom</a:t>
            </a:r>
            <a:r>
              <a:rPr lang="tr-TR" b="1" dirty="0" smtClean="0">
                <a:solidFill>
                  <a:srgbClr val="00B050"/>
                </a:solidFill>
              </a:rPr>
              <a:t> toplantıları, logo seçimi, ülkeler ve efsaneleriyle ilgili </a:t>
            </a:r>
            <a:r>
              <a:rPr lang="tr-TR" b="1" dirty="0" err="1" smtClean="0">
                <a:solidFill>
                  <a:srgbClr val="00B050"/>
                </a:solidFill>
              </a:rPr>
              <a:t>qahoot</a:t>
            </a:r>
            <a:r>
              <a:rPr lang="tr-TR" b="1" dirty="0" smtClean="0">
                <a:solidFill>
                  <a:srgbClr val="00B050"/>
                </a:solidFill>
              </a:rPr>
              <a:t> yazışmaları)</a:t>
            </a:r>
            <a:endParaRPr lang="tr-TR" b="1" dirty="0">
              <a:solidFill>
                <a:srgbClr val="00B050"/>
              </a:solidFill>
            </a:endParaRPr>
          </a:p>
        </p:txBody>
      </p:sp>
    </p:spTree>
    <p:extLst>
      <p:ext uri="{BB962C8B-B14F-4D97-AF65-F5344CB8AC3E}">
        <p14:creationId xmlns:p14="http://schemas.microsoft.com/office/powerpoint/2010/main" val="1342274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16C751-A517-4393-A231-813BCA6516AC}"/>
              </a:ext>
            </a:extLst>
          </p:cNvPr>
          <p:cNvSpPr>
            <a:spLocks noGrp="1"/>
          </p:cNvSpPr>
          <p:nvPr>
            <p:ph type="title"/>
          </p:nvPr>
        </p:nvSpPr>
        <p:spPr/>
        <p:txBody>
          <a:bodyPr/>
          <a:lstStyle/>
          <a:p>
            <a:r>
              <a:rPr lang="tr-TR" dirty="0"/>
              <a:t>SONUÇLAR VE DEĞERLENDİRME</a:t>
            </a:r>
          </a:p>
        </p:txBody>
      </p:sp>
      <p:sp>
        <p:nvSpPr>
          <p:cNvPr id="3" name="İçerik Yer Tutucusu 2">
            <a:extLst>
              <a:ext uri="{FF2B5EF4-FFF2-40B4-BE49-F238E27FC236}">
                <a16:creationId xmlns:a16="http://schemas.microsoft.com/office/drawing/2014/main" id="{D6EC7021-03FC-400D-A019-462F8607347D}"/>
              </a:ext>
            </a:extLst>
          </p:cNvPr>
          <p:cNvSpPr>
            <a:spLocks noGrp="1"/>
          </p:cNvSpPr>
          <p:nvPr>
            <p:ph idx="1"/>
          </p:nvPr>
        </p:nvSpPr>
        <p:spPr/>
        <p:txBody>
          <a:bodyPr/>
          <a:lstStyle/>
          <a:p>
            <a:r>
              <a:rPr lang="tr-TR" dirty="0" smtClean="0"/>
              <a:t>Google anket</a:t>
            </a:r>
          </a:p>
          <a:p>
            <a:r>
              <a:rPr lang="tr-TR" dirty="0" smtClean="0"/>
              <a:t>Kelime bulutu</a:t>
            </a:r>
          </a:p>
          <a:p>
            <a:r>
              <a:rPr lang="tr-TR" dirty="0" smtClean="0"/>
              <a:t>Öğrencilerin süreçle ilgili bir değerlendirme yazısı yazmaları</a:t>
            </a:r>
          </a:p>
          <a:p>
            <a:r>
              <a:rPr lang="tr-TR" dirty="0" smtClean="0"/>
              <a:t>Öğretmenin süreçle ilgili bir değerlendirme yazısı</a:t>
            </a:r>
          </a:p>
          <a:p>
            <a:endParaRPr lang="tr-TR" dirty="0"/>
          </a:p>
        </p:txBody>
      </p:sp>
      <p:pic>
        <p:nvPicPr>
          <p:cNvPr id="4" name="Resim 3" descr="&lt;strong&gt;Survey&lt;/strong&gt; - Handwriting 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676" y="4213412"/>
            <a:ext cx="10058400" cy="2644588"/>
          </a:xfrm>
          <a:prstGeom prst="rect">
            <a:avLst/>
          </a:prstGeom>
        </p:spPr>
      </p:pic>
    </p:spTree>
    <p:extLst>
      <p:ext uri="{BB962C8B-B14F-4D97-AF65-F5344CB8AC3E}">
        <p14:creationId xmlns:p14="http://schemas.microsoft.com/office/powerpoint/2010/main" val="4158309418"/>
      </p:ext>
    </p:extLst>
  </p:cSld>
  <p:clrMapOvr>
    <a:masterClrMapping/>
  </p:clrMapOvr>
</p:sld>
</file>

<file path=ppt/theme/theme1.xml><?xml version="1.0" encoding="utf-8"?>
<a:theme xmlns:a="http://schemas.openxmlformats.org/drawingml/2006/main" name="Yüzeyler">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57</TotalTime>
  <Words>301</Words>
  <Application>Microsoft Office PowerPoint</Application>
  <PresentationFormat>Geniş ekran</PresentationFormat>
  <Paragraphs>20</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Trebuchet MS</vt:lpstr>
      <vt:lpstr>Wingdings 3</vt:lpstr>
      <vt:lpstr>Yüzeyler</vt:lpstr>
      <vt:lpstr>Myths, Legends and Folk Tales</vt:lpstr>
      <vt:lpstr>Yaş grubu</vt:lpstr>
      <vt:lpstr>Hedefler ve müfredat ilişkilendirmesi</vt:lpstr>
      <vt:lpstr>Uygulanan yöntem ve teknikler</vt:lpstr>
      <vt:lpstr>Etkinlikler</vt:lpstr>
      <vt:lpstr>SONUÇLAR VE DEĞERLENDİRME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 adı,logosu</dc:title>
  <dc:creator>Nezahat Akbaba</dc:creator>
  <cp:lastModifiedBy>TOSHIBA</cp:lastModifiedBy>
  <cp:revision>9</cp:revision>
  <dcterms:created xsi:type="dcterms:W3CDTF">2021-06-10T08:48:37Z</dcterms:created>
  <dcterms:modified xsi:type="dcterms:W3CDTF">2021-06-12T10:26:36Z</dcterms:modified>
</cp:coreProperties>
</file>