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7" r:id="rId9"/>
    <p:sldId id="268" r:id="rId10"/>
    <p:sldId id="266" r:id="rId11"/>
    <p:sldId id="269" r:id="rId12"/>
    <p:sldId id="270" r:id="rId13"/>
    <p:sldId id="263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-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B16-755C-4C53-AB96-01271F3F92DB}" type="datetimeFigureOut">
              <a:rPr lang="hr-HR" smtClean="0"/>
              <a:t>25.7.2021.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E70F-0A70-4A06-B517-7D36CBD4B0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222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B16-755C-4C53-AB96-01271F3F92DB}" type="datetimeFigureOut">
              <a:rPr lang="hr-HR" smtClean="0"/>
              <a:t>25.7.2021.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E70F-0A70-4A06-B517-7D36CBD4B0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537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B16-755C-4C53-AB96-01271F3F92DB}" type="datetimeFigureOut">
              <a:rPr lang="hr-HR" smtClean="0"/>
              <a:t>25.7.2021.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E70F-0A70-4A06-B517-7D36CBD4B0D8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37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B16-755C-4C53-AB96-01271F3F92DB}" type="datetimeFigureOut">
              <a:rPr lang="hr-HR" smtClean="0"/>
              <a:t>25.7.2021.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E70F-0A70-4A06-B517-7D36CBD4B0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2974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B16-755C-4C53-AB96-01271F3F92DB}" type="datetimeFigureOut">
              <a:rPr lang="hr-HR" smtClean="0"/>
              <a:t>25.7.2021.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E70F-0A70-4A06-B517-7D36CBD4B0D8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8925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B16-755C-4C53-AB96-01271F3F92DB}" type="datetimeFigureOut">
              <a:rPr lang="hr-HR" smtClean="0"/>
              <a:t>25.7.2021.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E70F-0A70-4A06-B517-7D36CBD4B0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719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B16-755C-4C53-AB96-01271F3F92DB}" type="datetimeFigureOut">
              <a:rPr lang="hr-HR" smtClean="0"/>
              <a:t>25.7.2021.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E70F-0A70-4A06-B517-7D36CBD4B0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4610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B16-755C-4C53-AB96-01271F3F92DB}" type="datetimeFigureOut">
              <a:rPr lang="hr-HR" smtClean="0"/>
              <a:t>25.7.2021.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E70F-0A70-4A06-B517-7D36CBD4B0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046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B16-755C-4C53-AB96-01271F3F92DB}" type="datetimeFigureOut">
              <a:rPr lang="hr-HR" smtClean="0"/>
              <a:t>25.7.2021.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E70F-0A70-4A06-B517-7D36CBD4B0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625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B16-755C-4C53-AB96-01271F3F92DB}" type="datetimeFigureOut">
              <a:rPr lang="hr-HR" smtClean="0"/>
              <a:t>25.7.2021.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E70F-0A70-4A06-B517-7D36CBD4B0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40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B16-755C-4C53-AB96-01271F3F92DB}" type="datetimeFigureOut">
              <a:rPr lang="hr-HR" smtClean="0"/>
              <a:t>25.7.2021.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E70F-0A70-4A06-B517-7D36CBD4B0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833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B16-755C-4C53-AB96-01271F3F92DB}" type="datetimeFigureOut">
              <a:rPr lang="hr-HR" smtClean="0"/>
              <a:t>25.7.2021.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E70F-0A70-4A06-B517-7D36CBD4B0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111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B16-755C-4C53-AB96-01271F3F92DB}" type="datetimeFigureOut">
              <a:rPr lang="hr-HR" smtClean="0"/>
              <a:t>25.7.2021.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E70F-0A70-4A06-B517-7D36CBD4B0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829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B16-755C-4C53-AB96-01271F3F92DB}" type="datetimeFigureOut">
              <a:rPr lang="hr-HR" smtClean="0"/>
              <a:t>25.7.2021.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E70F-0A70-4A06-B517-7D36CBD4B0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454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B16-755C-4C53-AB96-01271F3F92DB}" type="datetimeFigureOut">
              <a:rPr lang="hr-HR" smtClean="0"/>
              <a:t>25.7.2021.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E70F-0A70-4A06-B517-7D36CBD4B0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634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B16-755C-4C53-AB96-01271F3F92DB}" type="datetimeFigureOut">
              <a:rPr lang="hr-HR" smtClean="0"/>
              <a:t>25.7.2021.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E70F-0A70-4A06-B517-7D36CBD4B0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714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28B16-755C-4C53-AB96-01271F3F92DB}" type="datetimeFigureOut">
              <a:rPr lang="hr-HR" smtClean="0"/>
              <a:t>25.7.2021.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D4E70F-0A70-4A06-B517-7D36CBD4B0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604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26327" y="879209"/>
            <a:ext cx="6826195" cy="486305"/>
          </a:xfrm>
        </p:spPr>
        <p:txBody>
          <a:bodyPr/>
          <a:lstStyle/>
          <a:p>
            <a:r>
              <a:rPr lang="hr-HR" sz="3600" b="1" dirty="0" smtClean="0"/>
              <a:t>Književnik moga zavičaja </a:t>
            </a:r>
            <a:endParaRPr lang="hr-HR" sz="3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60688" y="1985604"/>
            <a:ext cx="7766936" cy="1096899"/>
          </a:xfrm>
        </p:spPr>
        <p:txBody>
          <a:bodyPr>
            <a:normAutofit/>
          </a:bodyPr>
          <a:lstStyle/>
          <a:p>
            <a:r>
              <a:rPr lang="hr-HR" sz="5400" dirty="0" smtClean="0">
                <a:solidFill>
                  <a:srgbClr val="E36517"/>
                </a:solidFill>
              </a:rPr>
              <a:t>Božidar </a:t>
            </a:r>
            <a:r>
              <a:rPr lang="hr-HR" sz="5400" dirty="0" err="1" smtClean="0">
                <a:solidFill>
                  <a:srgbClr val="E36517"/>
                </a:solidFill>
              </a:rPr>
              <a:t>Prosenjak</a:t>
            </a:r>
            <a:endParaRPr lang="hr-HR" sz="5400" dirty="0">
              <a:solidFill>
                <a:srgbClr val="E36517"/>
              </a:solidFill>
            </a:endParaRPr>
          </a:p>
        </p:txBody>
      </p:sp>
      <p:pic>
        <p:nvPicPr>
          <p:cNvPr id="4" name="Picture 2" descr="eTwinning – X. gimnazija &quot;Ivan Supek&quot;">
            <a:extLst>
              <a:ext uri="{FF2B5EF4-FFF2-40B4-BE49-F238E27FC236}">
                <a16:creationId xmlns:a16="http://schemas.microsoft.com/office/drawing/2014/main" id="{F5118D31-F2F5-4358-AD24-B35822510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976" y="656775"/>
            <a:ext cx="1778915" cy="70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5443107" y="5349643"/>
            <a:ext cx="407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accent2"/>
                </a:solidFill>
              </a:rPr>
              <a:t>Jadranka </a:t>
            </a:r>
            <a:r>
              <a:rPr lang="hr-HR" b="1" dirty="0" err="1" smtClean="0">
                <a:solidFill>
                  <a:schemeClr val="accent2"/>
                </a:solidFill>
              </a:rPr>
              <a:t>Jelisavac</a:t>
            </a:r>
            <a:r>
              <a:rPr lang="hr-HR" b="1" dirty="0" smtClean="0">
                <a:solidFill>
                  <a:schemeClr val="accent2"/>
                </a:solidFill>
              </a:rPr>
              <a:t>, </a:t>
            </a:r>
            <a:r>
              <a:rPr lang="hr-HR" b="1" dirty="0" err="1" smtClean="0">
                <a:solidFill>
                  <a:schemeClr val="accent2"/>
                </a:solidFill>
              </a:rPr>
              <a:t>mag.prim.educ</a:t>
            </a:r>
            <a:r>
              <a:rPr lang="hr-HR" b="1" dirty="0" smtClean="0">
                <a:solidFill>
                  <a:schemeClr val="accent2"/>
                </a:solidFill>
              </a:rPr>
              <a:t>.</a:t>
            </a:r>
            <a:endParaRPr lang="hr-HR" b="1" dirty="0">
              <a:solidFill>
                <a:schemeClr val="accent2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7483057" y="3509340"/>
            <a:ext cx="1072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2</a:t>
            </a:r>
            <a:r>
              <a:rPr lang="hr-HR" sz="320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.d</a:t>
            </a:r>
            <a:endParaRPr lang="hr-HR" sz="32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2" descr="Predstavljanje izabranih djela Božidara Prosenjaka u srijedu u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1" y="3082503"/>
            <a:ext cx="3481142" cy="2761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108265"/>
              </p:ext>
            </p:extLst>
          </p:nvPr>
        </p:nvGraphicFramePr>
        <p:xfrm>
          <a:off x="1707776" y="629957"/>
          <a:ext cx="3977156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kument" r:id="rId3" imgW="6647480" imgH="10107367" progId="Word.Document.12">
                  <p:embed/>
                </p:oleObj>
              </mc:Choice>
              <mc:Fallback>
                <p:oleObj name="Dokument" r:id="rId3" imgW="6647480" imgH="101073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7776" y="629957"/>
                        <a:ext cx="3977156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2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229" y="333379"/>
            <a:ext cx="6101542" cy="626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7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221" y="0"/>
            <a:ext cx="7190509" cy="653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473825"/>
            <a:ext cx="8596668" cy="1456575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/>
              <a:t>I na kraju…</a:t>
            </a:r>
            <a:endParaRPr lang="hr-HR" sz="4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3947450"/>
            <a:ext cx="9597118" cy="20436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2800" b="1" dirty="0" smtClean="0"/>
              <a:t>2. d i učiteljica Jadranka Jelisavac</a:t>
            </a:r>
            <a:endParaRPr lang="hr-HR" sz="2800" b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1097479" y="1780245"/>
            <a:ext cx="8253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„Veselimo se svakom novom susretu s našim zavičajnim književnikom Božidarom </a:t>
            </a:r>
            <a:r>
              <a:rPr lang="hr-HR" sz="3200" b="1" dirty="0" err="1" smtClean="0"/>
              <a:t>Prosenjakom</a:t>
            </a:r>
            <a:r>
              <a:rPr lang="hr-HR" sz="3200" b="1" dirty="0" smtClean="0"/>
              <a:t>.”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256159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5311471" y="667910"/>
            <a:ext cx="567723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/>
              <a:t>Rođen 1948. u Koprivnici.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/>
              <a:t>Djetinjstvo je proveo u podravskom selu </a:t>
            </a:r>
            <a:r>
              <a:rPr lang="hr-HR" dirty="0" err="1" smtClean="0"/>
              <a:t>Kuzminecu</a:t>
            </a:r>
            <a:r>
              <a:rPr lang="hr-HR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/>
              <a:t>Tamo je započeo svoje školovanje, nastavio ga zatim u Koprivnici, Parizu i Zagrebu, gdje je diplomirao </a:t>
            </a:r>
            <a:r>
              <a:rPr lang="hr-HR" dirty="0" err="1" smtClean="0"/>
              <a:t>kinezistiku</a:t>
            </a:r>
            <a:r>
              <a:rPr lang="hr-HR" dirty="0" smtClean="0"/>
              <a:t> na Filozofskom fakultetu.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P</a:t>
            </a:r>
            <a:r>
              <a:rPr lang="hr-HR" dirty="0" smtClean="0"/>
              <a:t>iše prozu, poeziju i drame, surađuje u dječjim časopisima.</a:t>
            </a:r>
          </a:p>
          <a:p>
            <a:r>
              <a:rPr lang="hr-HR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Z</a:t>
            </a:r>
            <a:r>
              <a:rPr lang="hr-HR" dirty="0" smtClean="0"/>
              <a:t>a dječji roman </a:t>
            </a:r>
            <a:r>
              <a:rPr lang="hr-HR" dirty="0" smtClean="0">
                <a:solidFill>
                  <a:schemeClr val="accent2"/>
                </a:solidFill>
              </a:rPr>
              <a:t>Divlji konj </a:t>
            </a:r>
            <a:r>
              <a:rPr lang="hr-HR" dirty="0" smtClean="0"/>
              <a:t>dobio je nagrade Ivana Brlić Mažuranić i </a:t>
            </a:r>
            <a:r>
              <a:rPr lang="hr-HR" dirty="0" err="1" smtClean="0"/>
              <a:t>Grigor</a:t>
            </a:r>
            <a:r>
              <a:rPr lang="hr-HR" dirty="0" smtClean="0"/>
              <a:t> Vitez. To mu je najpoznatije djelo.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/>
              <a:t>Hrvatski je književnik i novinar.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O</a:t>
            </a:r>
            <a:r>
              <a:rPr lang="hr-HR" dirty="0" smtClean="0"/>
              <a:t>bjavljuje prozne, pjesničke, dramske i kritičke tekstove…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D</a:t>
            </a:r>
            <a:r>
              <a:rPr lang="hr-HR" dirty="0" smtClean="0"/>
              <a:t>obitnik je više nagrada za svoje stvaralaštvo.</a:t>
            </a:r>
          </a:p>
          <a:p>
            <a:endParaRPr lang="hr-HR" dirty="0" smtClean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2" y="1375575"/>
            <a:ext cx="4802589" cy="251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864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Životno stvaralaštvo - djela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AutoShape 2" descr="Divlji konj: Božidar Prosenjak"/>
          <p:cNvSpPr>
            <a:spLocks noChangeAspect="1" noChangeArrowheads="1"/>
          </p:cNvSpPr>
          <p:nvPr/>
        </p:nvSpPr>
        <p:spPr bwMode="auto">
          <a:xfrm>
            <a:off x="155575" y="-144463"/>
            <a:ext cx="143468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4" descr="Divlji konj: Božidar Prosenj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0" name="Picture 6" descr="Sijač sreće - redizaj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4370">
            <a:off x="1541564" y="1776329"/>
            <a:ext cx="1585761" cy="223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211124-672471-raikfcquaxqncofqfm.stackpathdns.com/wp-content/uploads/2019/01/9789531967570-207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555" y="1683910"/>
            <a:ext cx="1622066" cy="21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ŽIDAR PROSENJAK, MIŠ, ILUSTRIRAO ALEKSANDAR MARKS, ZG 19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300">
            <a:off x="6849700" y="1840775"/>
            <a:ext cx="1532803" cy="21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atalog Knjižnica grada Zagreba - Rezultati pretraživanj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30" y="4393001"/>
            <a:ext cx="1681176" cy="19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zultati: PROSENJAK, Božid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22" y="4393001"/>
            <a:ext cx="1613653" cy="19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ibliografij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33" y="4393000"/>
            <a:ext cx="1434686" cy="19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4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talog GKR - Rezultati pretraživa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97847"/>
            <a:ext cx="1506247" cy="19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bliograf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48" y="808778"/>
            <a:ext cx="1400450" cy="196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vjetlo koje se ne gasi: Božidar Prosenj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56" y="808778"/>
            <a:ext cx="1415333" cy="191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bliograf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9" y="876163"/>
            <a:ext cx="1541529" cy="19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6966" y="3245535"/>
            <a:ext cx="1727052" cy="2035535"/>
          </a:xfrm>
          <a:prstGeom prst="rect">
            <a:avLst/>
          </a:prstGeom>
        </p:spPr>
      </p:pic>
      <p:pic>
        <p:nvPicPr>
          <p:cNvPr id="2058" name="Picture 10" descr="Bibliografij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1" y="3245534"/>
            <a:ext cx="1500342" cy="203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ožidar Prosenjak | 3ma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48" y="3245535"/>
            <a:ext cx="1400450" cy="210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Golub i sokol"/>
          <p:cNvSpPr>
            <a:spLocks noChangeAspect="1" noChangeArrowheads="1"/>
          </p:cNvSpPr>
          <p:nvPr/>
        </p:nvSpPr>
        <p:spPr bwMode="auto">
          <a:xfrm>
            <a:off x="155574" y="-1208091"/>
            <a:ext cx="1368425" cy="136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4" descr="Golub i sok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6" descr="Golub i sok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2" name="Picture 8" descr="Golub i soko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64" y="3255439"/>
            <a:ext cx="1415333" cy="204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Domaća zadaća - Božidar Prosenjak i Ivana Guljaševi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6" name="Picture 12" descr="Domaća zadaća - Božidar Prosenjak i Ivana Guljašević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80" y="3245535"/>
            <a:ext cx="1533578" cy="206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ućni ljubimc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437" y="736431"/>
            <a:ext cx="1701581" cy="19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8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3670" y="834887"/>
            <a:ext cx="8436333" cy="5136541"/>
          </a:xfrm>
        </p:spPr>
        <p:txBody>
          <a:bodyPr>
            <a:normAutofit/>
          </a:bodyPr>
          <a:lstStyle/>
          <a:p>
            <a:pPr algn="ctr"/>
            <a:r>
              <a:rPr lang="hr-HR" sz="5400" b="1" dirty="0"/>
              <a:t>Susret na daljinu </a:t>
            </a:r>
            <a:r>
              <a:rPr lang="hr-HR" sz="5400" b="1" dirty="0" smtClean="0"/>
              <a:t>s</a:t>
            </a:r>
            <a:br>
              <a:rPr lang="hr-HR" sz="5400" b="1" dirty="0" smtClean="0"/>
            </a:br>
            <a:r>
              <a:rPr lang="hr-HR" sz="5400" b="1" dirty="0"/>
              <a:t> </a:t>
            </a:r>
            <a:r>
              <a:rPr lang="hr-HR" sz="5400" b="1" dirty="0" smtClean="0"/>
              <a:t>književnikom</a:t>
            </a:r>
            <a:br>
              <a:rPr lang="hr-HR" sz="5400" b="1" dirty="0" smtClean="0"/>
            </a:br>
            <a:r>
              <a:rPr lang="hr-HR" sz="5400" b="1" dirty="0" smtClean="0"/>
              <a:t>Božidarom </a:t>
            </a:r>
            <a:r>
              <a:rPr lang="hr-HR" sz="5400" b="1" dirty="0" err="1"/>
              <a:t>Prosenjakom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sp>
        <p:nvSpPr>
          <p:cNvPr id="3" name="AutoShape 2" descr="Prosenjak: &quot;Čovjek kroz cijeli život prenosi ono što primi u ..."/>
          <p:cNvSpPr>
            <a:spLocks noChangeAspect="1" noChangeArrowheads="1"/>
          </p:cNvSpPr>
          <p:nvPr/>
        </p:nvSpPr>
        <p:spPr bwMode="auto">
          <a:xfrm>
            <a:off x="155575" y="-144463"/>
            <a:ext cx="1893744" cy="18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4" descr="Prosenjak: &quot;Čovjek kroz cijeli život prenosi ono što primi u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0" name="Picture 6" descr="PIŠE BOŽIDAR PROSENJAK: Bog je blizu | HK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916" y="3801116"/>
            <a:ext cx="3291840" cy="247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1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9061" y="307693"/>
            <a:ext cx="8596668" cy="1320800"/>
          </a:xfrm>
        </p:spPr>
        <p:txBody>
          <a:bodyPr/>
          <a:lstStyle/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60612" y="981635"/>
            <a:ext cx="8413390" cy="7046259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/>
              <a:t>MIŠ</a:t>
            </a:r>
            <a:endParaRPr lang="hr-HR" sz="4800" dirty="0"/>
          </a:p>
        </p:txBody>
      </p:sp>
      <p:pic>
        <p:nvPicPr>
          <p:cNvPr id="7" name="Picture 10" descr="BOŽIDAR PROSENJAK, MIŠ, ILUSTRIRAO ALEKSANDAR MARKS, ZG 19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76" y="2206772"/>
            <a:ext cx="2218711" cy="304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276165" y="2339788"/>
            <a:ext cx="45988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Književno djelo za cjelovito </a:t>
            </a:r>
            <a:r>
              <a:rPr lang="hr-HR" dirty="0" smtClean="0"/>
              <a:t>čitanje u drugom razredu</a:t>
            </a:r>
            <a:endParaRPr lang="hr-HR" dirty="0" smtClean="0"/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zajedničko čitanje i interpretacija pročitanog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Čitanje zabilješki iz dnevnika </a:t>
            </a:r>
            <a:r>
              <a:rPr lang="hr-HR" dirty="0" smtClean="0"/>
              <a:t>čitanja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Vrednovanje usvojenog</a:t>
            </a:r>
            <a:endParaRPr lang="hr-HR" dirty="0" smtClean="0"/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10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040438"/>
              </p:ext>
            </p:extLst>
          </p:nvPr>
        </p:nvGraphicFramePr>
        <p:xfrm>
          <a:off x="2136372" y="120399"/>
          <a:ext cx="5393982" cy="614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kument" r:id="rId3" imgW="6647480" imgH="10107367" progId="Word.Document.12">
                  <p:embed/>
                </p:oleObj>
              </mc:Choice>
              <mc:Fallback>
                <p:oleObj name="Dokument" r:id="rId3" imgW="6647480" imgH="101073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6372" y="120399"/>
                        <a:ext cx="5393982" cy="614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569" y="803343"/>
            <a:ext cx="6648200" cy="498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3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48" y="411740"/>
            <a:ext cx="5378335" cy="61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8326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689</TotalTime>
  <Words>160</Words>
  <Application>Microsoft Office PowerPoint</Application>
  <PresentationFormat>Široki zaslon</PresentationFormat>
  <Paragraphs>30</Paragraphs>
  <Slides>13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0" baseType="lpstr">
      <vt:lpstr>Arial</vt:lpstr>
      <vt:lpstr>Arial Rounded MT Bold</vt:lpstr>
      <vt:lpstr>Trebuchet MS</vt:lpstr>
      <vt:lpstr>Wingdings</vt:lpstr>
      <vt:lpstr>Wingdings 3</vt:lpstr>
      <vt:lpstr>Faseta</vt:lpstr>
      <vt:lpstr>Dokument</vt:lpstr>
      <vt:lpstr>Književnik moga zavičaja </vt:lpstr>
      <vt:lpstr>PowerPoint prezentacija</vt:lpstr>
      <vt:lpstr>Životno stvaralaštvo - djela</vt:lpstr>
      <vt:lpstr>PowerPoint prezentacija</vt:lpstr>
      <vt:lpstr>Susret na daljinu s  književnikom Božidarom Prosenjakom </vt:lpstr>
      <vt:lpstr>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 na kraju…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Književnik moga zavičaja</dc:title>
  <dc:creator>Windows korisnik</dc:creator>
  <cp:lastModifiedBy>Jadranka Jelisavac</cp:lastModifiedBy>
  <cp:revision>60</cp:revision>
  <dcterms:created xsi:type="dcterms:W3CDTF">2020-05-19T16:26:11Z</dcterms:created>
  <dcterms:modified xsi:type="dcterms:W3CDTF">2021-07-25T19:40:56Z</dcterms:modified>
</cp:coreProperties>
</file>