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038" y="-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564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>
            <a:spLocks noGrp="1"/>
          </p:cNvSpPr>
          <p:nvPr>
            <p:ph type="body" sz="quarter" idx="13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r>
              <a:t>“Escribir una cita aquí”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67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pic" idx="13"/>
          </p:nvPr>
        </p:nvSpPr>
        <p:spPr>
          <a:xfrm>
            <a:off x="1272293" y="946150"/>
            <a:ext cx="10464801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565900" y="1358900"/>
            <a:ext cx="518507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/>
          <p:cNvPicPr>
            <a:picLocks/>
          </p:cNvPicPr>
          <p:nvPr/>
        </p:nvPicPr>
        <p:blipFill>
          <a:blip r:embed="rId2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/>
          <p:cNvPicPr>
            <a:picLocks noChangeAspect="1"/>
          </p:cNvPicPr>
          <p:nvPr/>
        </p:nvPicPr>
        <p:blipFill>
          <a:blip r:embed="rId3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/>
          <p:cNvPicPr>
            <a:picLocks noChangeAspect="1"/>
          </p:cNvPicPr>
          <p:nvPr/>
        </p:nvPicPr>
        <p:blipFill>
          <a:blip r:embed="rId3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Texto del título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/>
          <p:cNvPicPr>
            <a:picLocks/>
          </p:cNvPicPr>
          <p:nvPr/>
        </p:nvPicPr>
        <p:blipFill>
          <a:blip r:embed="rId2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/>
          <p:cNvPicPr>
            <a:picLocks noChangeAspect="1"/>
          </p:cNvPicPr>
          <p:nvPr/>
        </p:nvPicPr>
        <p:blipFill>
          <a:blip r:embed="rId2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/>
          <p:cNvPicPr>
            <a:picLocks noChangeAspect="1"/>
          </p:cNvPicPr>
          <p:nvPr/>
        </p:nvPicPr>
        <p:blipFill>
          <a:blip r:embed="rId3">
            <a:extLst/>
          </a:blip>
          <a:srcRect t="18678" r="51892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/>
          <p:cNvPicPr>
            <a:picLocks noChangeAspect="1"/>
          </p:cNvPicPr>
          <p:nvPr/>
        </p:nvPicPr>
        <p:blipFill>
          <a:blip r:embed="rId3">
            <a:extLst/>
          </a:blip>
          <a:srcRect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Texto del título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/>
          <p:cNvPicPr>
            <a:picLocks noChangeAspect="1"/>
          </p:cNvPicPr>
          <p:nvPr/>
        </p:nvPicPr>
        <p:blipFill>
          <a:blip r:embed="rId2">
            <a:extLst/>
          </a:blip>
          <a:srcRect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pic" sz="half" idx="13"/>
          </p:nvPr>
        </p:nvSpPr>
        <p:spPr>
          <a:xfrm rot="21360000">
            <a:off x="7449145" y="2547298"/>
            <a:ext cx="4737179" cy="63119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blurRad="38100" dist="50800" dir="5400000" rotWithShape="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r>
              <a:t>Texto del título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pic" idx="13"/>
          </p:nvPr>
        </p:nvSpPr>
        <p:spPr>
          <a:xfrm rot="1">
            <a:off x="1041400" y="914400"/>
            <a:ext cx="6502401" cy="7861301"/>
          </a:xfrm>
          <a:prstGeom prst="rect">
            <a:avLst/>
          </a:prstGeom>
          <a:effectLst>
            <a:outerShdw blurRad="63500" dist="50800" dir="5400000" rotWithShape="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pic" sz="quarter" idx="14"/>
          </p:nvPr>
        </p:nvSpPr>
        <p:spPr>
          <a:xfrm rot="180000">
            <a:off x="7029728" y="4460354"/>
            <a:ext cx="4959169" cy="401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/>
          <p:cNvPicPr>
            <a:picLocks noChangeAspect="1"/>
          </p:cNvPicPr>
          <p:nvPr/>
        </p:nvPicPr>
        <p:blipFill>
          <a:blip r:embed="rId16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/>
          <p:cNvPicPr>
            <a:picLocks noChangeAspect="1"/>
          </p:cNvPicPr>
          <p:nvPr/>
        </p:nvPicPr>
        <p:blipFill>
          <a:blip r:embed="rId16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/>
          <p:cNvPicPr>
            <a:picLocks noChangeAspect="1"/>
          </p:cNvPicPr>
          <p:nvPr/>
        </p:nvPicPr>
        <p:blipFill>
          <a:blip r:embed="rId17">
            <a:extLst/>
          </a:blip>
          <a:srcRect l="4761" t="2928" r="10188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/>
          <p:cNvPicPr>
            <a:picLocks noChangeAspect="1"/>
          </p:cNvPicPr>
          <p:nvPr/>
        </p:nvPicPr>
        <p:blipFill>
          <a:blip r:embed="rId17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/>
          <p:cNvPicPr>
            <a:picLocks noChangeAspect="1"/>
          </p:cNvPicPr>
          <p:nvPr/>
        </p:nvPicPr>
        <p:blipFill>
          <a:blip r:embed="rId17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/>
          <p:cNvPicPr>
            <a:picLocks noChangeAspect="1"/>
          </p:cNvPicPr>
          <p:nvPr/>
        </p:nvPicPr>
        <p:blipFill>
          <a:blip r:embed="rId17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9"/>
              </a:buBlip>
            </a:lvl1pPr>
            <a:lvl2pPr>
              <a:buBlip>
                <a:blip r:embed="rId19"/>
              </a:buBlip>
            </a:lvl2pPr>
            <a:lvl3pPr>
              <a:buBlip>
                <a:blip r:embed="rId19"/>
              </a:buBlip>
            </a:lvl3pPr>
            <a:lvl4pPr>
              <a:buBlip>
                <a:blip r:embed="rId19"/>
              </a:buBlip>
            </a:lvl4pPr>
            <a:lvl5pPr>
              <a:buBlip>
                <a:blip r:embed="rId19"/>
              </a:buBlip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6279642" y="9296400"/>
            <a:ext cx="432817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19"/>
        </a:buBlip>
        <a:tabLst/>
        <a:defRPr sz="3600" b="0" i="0" u="none" strike="noStrike" cap="none" spc="0" baseline="0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ctr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 defTabSz="525779">
              <a:defRPr sz="6119"/>
            </a:lvl1pPr>
          </a:lstStyle>
          <a:p>
            <a:r>
              <a:t>LAS PINTURAS RUPESTRES EN LA REGIÓN DE MURCIA</a:t>
            </a:r>
          </a:p>
        </p:txBody>
      </p:sp>
      <p:grpSp>
        <p:nvGrpSpPr>
          <p:cNvPr id="207" name="Group 207"/>
          <p:cNvGrpSpPr/>
          <p:nvPr/>
        </p:nvGrpSpPr>
        <p:grpSpPr>
          <a:xfrm>
            <a:off x="563268" y="778491"/>
            <a:ext cx="5512972" cy="1447821"/>
            <a:chOff x="0" y="0"/>
            <a:chExt cx="5512970" cy="1447820"/>
          </a:xfrm>
        </p:grpSpPr>
        <p:sp>
          <p:nvSpPr>
            <p:cNvPr id="206" name="Shape 206"/>
            <p:cNvSpPr/>
            <p:nvPr/>
          </p:nvSpPr>
          <p:spPr>
            <a:xfrm>
              <a:off x="158750" y="158750"/>
              <a:ext cx="5195471" cy="1130321"/>
            </a:xfrm>
            <a:prstGeom prst="roundRect">
              <a:avLst>
                <a:gd name="adj" fmla="val 16854"/>
              </a:avLst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Alejandro Torres</a:t>
              </a:r>
            </a:p>
          </p:txBody>
        </p:sp>
        <p:pic>
          <p:nvPicPr>
            <p:cNvPr id="205" name="204 Imagen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12971" cy="1447821"/>
            </a:xfrm>
            <a:prstGeom prst="rect">
              <a:avLst/>
            </a:prstGeom>
            <a:effectLst/>
          </p:spPr>
        </p:pic>
      </p:grpSp>
      <p:grpSp>
        <p:nvGrpSpPr>
          <p:cNvPr id="210" name="Group 210"/>
          <p:cNvGrpSpPr/>
          <p:nvPr/>
        </p:nvGrpSpPr>
        <p:grpSpPr>
          <a:xfrm>
            <a:off x="7431023" y="701790"/>
            <a:ext cx="5060436" cy="1601223"/>
            <a:chOff x="0" y="0"/>
            <a:chExt cx="5060435" cy="1601222"/>
          </a:xfrm>
        </p:grpSpPr>
        <p:sp>
          <p:nvSpPr>
            <p:cNvPr id="209" name="Shape 209"/>
            <p:cNvSpPr/>
            <p:nvPr/>
          </p:nvSpPr>
          <p:spPr>
            <a:xfrm>
              <a:off x="158750" y="158750"/>
              <a:ext cx="4742936" cy="1283723"/>
            </a:xfrm>
            <a:prstGeom prst="roundRect">
              <a:avLst>
                <a:gd name="adj" fmla="val 14840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Carolina Lorente </a:t>
              </a:r>
            </a:p>
          </p:txBody>
        </p:sp>
        <p:pic>
          <p:nvPicPr>
            <p:cNvPr id="208" name="207 Imagen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60436" cy="1601223"/>
            </a:xfrm>
            <a:prstGeom prst="rect">
              <a:avLst/>
            </a:prstGeom>
            <a:effectLst/>
          </p:spPr>
        </p:pic>
      </p:grpSp>
      <p:grpSp>
        <p:nvGrpSpPr>
          <p:cNvPr id="213" name="Group 213"/>
          <p:cNvGrpSpPr/>
          <p:nvPr/>
        </p:nvGrpSpPr>
        <p:grpSpPr>
          <a:xfrm>
            <a:off x="7423353" y="7589650"/>
            <a:ext cx="5075776" cy="1501512"/>
            <a:chOff x="0" y="0"/>
            <a:chExt cx="5075775" cy="1501511"/>
          </a:xfrm>
        </p:grpSpPr>
        <p:sp>
          <p:nvSpPr>
            <p:cNvPr id="212" name="Shape 212"/>
            <p:cNvSpPr/>
            <p:nvPr/>
          </p:nvSpPr>
          <p:spPr>
            <a:xfrm>
              <a:off x="158750" y="158750"/>
              <a:ext cx="4758276" cy="1184012"/>
            </a:xfrm>
            <a:prstGeom prst="roundRect">
              <a:avLst>
                <a:gd name="adj" fmla="val 16089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Patricia Narváez </a:t>
              </a:r>
            </a:p>
          </p:txBody>
        </p:sp>
        <p:pic>
          <p:nvPicPr>
            <p:cNvPr id="211" name="210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75776" cy="1501512"/>
            </a:xfrm>
            <a:prstGeom prst="rect">
              <a:avLst/>
            </a:prstGeom>
            <a:effectLst/>
          </p:spPr>
        </p:pic>
      </p:grpSp>
      <p:grpSp>
        <p:nvGrpSpPr>
          <p:cNvPr id="216" name="Group 216"/>
          <p:cNvGrpSpPr/>
          <p:nvPr/>
        </p:nvGrpSpPr>
        <p:grpSpPr>
          <a:xfrm>
            <a:off x="609289" y="7758278"/>
            <a:ext cx="5420930" cy="1486172"/>
            <a:chOff x="0" y="0"/>
            <a:chExt cx="5420929" cy="1486170"/>
          </a:xfrm>
        </p:grpSpPr>
        <p:sp>
          <p:nvSpPr>
            <p:cNvPr id="215" name="Shape 215"/>
            <p:cNvSpPr/>
            <p:nvPr/>
          </p:nvSpPr>
          <p:spPr>
            <a:xfrm>
              <a:off x="158750" y="158750"/>
              <a:ext cx="5103430" cy="1168671"/>
            </a:xfrm>
            <a:prstGeom prst="roundRect">
              <a:avLst>
                <a:gd name="adj" fmla="val 16301"/>
              </a:avLst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Lucia López </a:t>
              </a:r>
            </a:p>
          </p:txBody>
        </p:sp>
        <p:pic>
          <p:nvPicPr>
            <p:cNvPr id="214" name="213 Image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20930" cy="1486171"/>
            </a:xfrm>
            <a:prstGeom prst="rect">
              <a:avLst/>
            </a:prstGeom>
            <a:effectLst/>
          </p:spPr>
        </p:pic>
      </p:grpSp>
      <p:grpSp>
        <p:nvGrpSpPr>
          <p:cNvPr id="219" name="Group 219"/>
          <p:cNvGrpSpPr/>
          <p:nvPr/>
        </p:nvGrpSpPr>
        <p:grpSpPr>
          <a:xfrm>
            <a:off x="4189399" y="2781300"/>
            <a:ext cx="4662873" cy="1546618"/>
            <a:chOff x="0" y="0"/>
            <a:chExt cx="4662871" cy="1546617"/>
          </a:xfrm>
        </p:grpSpPr>
        <p:sp>
          <p:nvSpPr>
            <p:cNvPr id="218" name="Shape 218"/>
            <p:cNvSpPr/>
            <p:nvPr/>
          </p:nvSpPr>
          <p:spPr>
            <a:xfrm>
              <a:off x="158750" y="158750"/>
              <a:ext cx="4345372" cy="1229118"/>
            </a:xfrm>
            <a:prstGeom prst="roundRect">
              <a:avLst>
                <a:gd name="adj" fmla="val 15499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Carmen Saturno</a:t>
              </a:r>
            </a:p>
          </p:txBody>
        </p:sp>
        <p:pic>
          <p:nvPicPr>
            <p:cNvPr id="217" name="216 Imagen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62872" cy="15466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6" animBg="1" advAuto="0"/>
      <p:bldP spid="207" grpId="1" animBg="1" advAuto="0"/>
      <p:bldP spid="210" grpId="2" animBg="1" advAuto="0"/>
      <p:bldP spid="213" grpId="5" animBg="1" advAuto="0"/>
      <p:bldP spid="216" grpId="4" animBg="1" advAuto="0"/>
      <p:bldP spid="219" grpId="3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cameraImage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8847" t="1" r="19152" b="2"/>
          <a:stretch>
            <a:fillRect/>
          </a:stretch>
        </p:blipFill>
        <p:spPr>
          <a:xfrm rot="21349645">
            <a:off x="1065657" y="1359426"/>
            <a:ext cx="5988844" cy="7244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8" y="0"/>
                </a:moveTo>
                <a:lnTo>
                  <a:pt x="6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0268" y="0"/>
                </a:lnTo>
                <a:close/>
              </a:path>
            </a:pathLst>
          </a:custGeom>
        </p:spPr>
      </p:pic>
      <p:pic>
        <p:nvPicPr>
          <p:cNvPr id="285" name="284 Marcador de posición de imagen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 rot="180000">
            <a:off x="6761520" y="4533448"/>
            <a:ext cx="5269617" cy="4536636"/>
          </a:xfrm>
          <a:prstGeom prst="rect">
            <a:avLst/>
          </a:prstGeom>
        </p:spPr>
      </p:pic>
      <p:pic>
        <p:nvPicPr>
          <p:cNvPr id="286" name="285 Marcador de posición de imagen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01911" y="268288"/>
            <a:ext cx="5105401" cy="4013200"/>
          </a:xfrm>
          <a:prstGeom prst="rect">
            <a:avLst/>
          </a:prstGeom>
        </p:spPr>
      </p:pic>
      <p:grpSp>
        <p:nvGrpSpPr>
          <p:cNvPr id="289" name="Group 289"/>
          <p:cNvGrpSpPr/>
          <p:nvPr/>
        </p:nvGrpSpPr>
        <p:grpSpPr>
          <a:xfrm>
            <a:off x="7519120" y="8623300"/>
            <a:ext cx="3326893" cy="774700"/>
            <a:chOff x="0" y="0"/>
            <a:chExt cx="3326892" cy="774700"/>
          </a:xfrm>
        </p:grpSpPr>
        <p:sp>
          <p:nvSpPr>
            <p:cNvPr id="288" name="Shape 288"/>
            <p:cNvSpPr/>
            <p:nvPr/>
          </p:nvSpPr>
          <p:spPr>
            <a:xfrm>
              <a:off x="19050" y="19050"/>
              <a:ext cx="3288792" cy="7366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El Milano (Mula)</a:t>
              </a:r>
            </a:p>
          </p:txBody>
        </p:sp>
        <p:pic>
          <p:nvPicPr>
            <p:cNvPr id="287" name="286 Image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326894" cy="774701"/>
            </a:xfrm>
            <a:prstGeom prst="rect">
              <a:avLst/>
            </a:prstGeom>
            <a:effectLst/>
          </p:spPr>
        </p:pic>
      </p:grpSp>
      <p:grpSp>
        <p:nvGrpSpPr>
          <p:cNvPr id="292" name="Group 292"/>
          <p:cNvGrpSpPr/>
          <p:nvPr/>
        </p:nvGrpSpPr>
        <p:grpSpPr>
          <a:xfrm>
            <a:off x="1875900" y="8408537"/>
            <a:ext cx="4368358" cy="774701"/>
            <a:chOff x="0" y="0"/>
            <a:chExt cx="4368357" cy="774700"/>
          </a:xfrm>
        </p:grpSpPr>
        <p:sp>
          <p:nvSpPr>
            <p:cNvPr id="291" name="Shape 291"/>
            <p:cNvSpPr/>
            <p:nvPr/>
          </p:nvSpPr>
          <p:spPr>
            <a:xfrm>
              <a:off x="19050" y="19049"/>
              <a:ext cx="4330258" cy="736601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La risca (Moratalla)</a:t>
              </a:r>
            </a:p>
          </p:txBody>
        </p:sp>
        <p:pic>
          <p:nvPicPr>
            <p:cNvPr id="290" name="289 Imagen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4368358" cy="774701"/>
            </a:xfrm>
            <a:prstGeom prst="rect">
              <a:avLst/>
            </a:prstGeom>
            <a:effectLst/>
          </p:spPr>
        </p:pic>
      </p:grpSp>
      <p:sp>
        <p:nvSpPr>
          <p:cNvPr id="12" name="Shape 291"/>
          <p:cNvSpPr/>
          <p:nvPr/>
        </p:nvSpPr>
        <p:spPr>
          <a:xfrm>
            <a:off x="7538170" y="3724672"/>
            <a:ext cx="4125485" cy="864096"/>
          </a:xfrm>
          <a:prstGeom prst="rect">
            <a:avLst/>
          </a:prstGeom>
          <a:solidFill>
            <a:schemeClr val="accent5">
              <a:hueOff val="-188353"/>
              <a:satOff val="-10165"/>
              <a:lumOff val="-10285"/>
            </a:schemeClr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r>
              <a:rPr lang="es-ES_tradnl" dirty="0" smtClean="0"/>
              <a:t>Cantos de la Visera</a:t>
            </a:r>
            <a:r>
              <a:rPr dirty="0" smtClean="0"/>
              <a:t> (</a:t>
            </a:r>
            <a:r>
              <a:rPr lang="es-ES_tradnl" dirty="0" smtClean="0"/>
              <a:t>Yecla</a:t>
            </a:r>
            <a:r>
              <a:rPr dirty="0" smtClean="0"/>
              <a:t>)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  <p:bldP spid="285" grpId="2" animBg="1" advAuto="0"/>
      <p:bldP spid="286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accent1">
                    <a:satOff val="-13649"/>
                    <a:lumOff val="-13627"/>
                  </a:schemeClr>
                </a:solidFill>
              </a:defRPr>
            </a:lvl1pPr>
          </a:lstStyle>
          <a:p>
            <a:r>
              <a:t>Bibliografía 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sz="half" idx="4294967295"/>
          </p:nvPr>
        </p:nvSpPr>
        <p:spPr>
          <a:xfrm>
            <a:off x="1131938" y="2874790"/>
            <a:ext cx="6721794" cy="5659385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0" indent="0" algn="ctr" defTabSz="455675">
              <a:spcBef>
                <a:spcPts val="0"/>
              </a:spcBef>
              <a:buSzTx/>
              <a:buNone/>
              <a:defRPr sz="2964" i="1">
                <a:solidFill>
                  <a:srgbClr val="000000"/>
                </a:solidFill>
              </a:defRPr>
            </a:pPr>
            <a:r>
              <a:t>-Miguel Angel , Mateo Saura y José  Antonio Bernal Monreal : "La pintura rupestre esquemática en Murcia . Estado de cuestión"Rev . Espacio,Tiempo y Forma, Serie l , Prehistoria y Arqueología t.9 1996 pág 173-205</a:t>
            </a:r>
          </a:p>
          <a:p>
            <a:pPr marL="0" indent="0" algn="ctr" defTabSz="455675">
              <a:spcBef>
                <a:spcPts val="0"/>
              </a:spcBef>
              <a:buSzTx/>
              <a:buNone/>
              <a:defRPr sz="2964" i="1">
                <a:solidFill>
                  <a:srgbClr val="000000"/>
                </a:solidFill>
              </a:defRPr>
            </a:pPr>
            <a:endParaRPr/>
          </a:p>
          <a:p>
            <a:pPr marL="0" indent="0" algn="ctr" defTabSz="455675">
              <a:spcBef>
                <a:spcPts val="0"/>
              </a:spcBef>
              <a:buSzTx/>
              <a:buNone/>
              <a:defRPr sz="2964" i="1">
                <a:solidFill>
                  <a:srgbClr val="000000"/>
                </a:solidFill>
              </a:defRPr>
            </a:pPr>
            <a:r>
              <a:t>- Juan Francisco Jordán Montes y Antonio Martínez Franco. Arte</a:t>
            </a:r>
          </a:p>
          <a:p>
            <a:pPr marL="0" indent="0" algn="ctr" defTabSz="455675">
              <a:spcBef>
                <a:spcPts val="0"/>
              </a:spcBef>
              <a:buSzTx/>
              <a:buNone/>
              <a:defRPr sz="2964" i="1">
                <a:solidFill>
                  <a:srgbClr val="000000"/>
                </a:solidFill>
              </a:defRPr>
            </a:pPr>
            <a:r>
              <a:t>Rupestre en la Region de Murcia desde el Paleolítico a la Edad de los metales . Murcia 2007</a:t>
            </a:r>
          </a:p>
        </p:txBody>
      </p:sp>
      <p:pic>
        <p:nvPicPr>
          <p:cNvPr id="296" name="359CDBBF-93C1-4A97-A22A-EDE9B2689043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0967" y="3277997"/>
            <a:ext cx="4845409" cy="4366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Inverted="1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  <p:bldP spid="29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300"/>
          <p:cNvGrpSpPr/>
          <p:nvPr/>
        </p:nvGrpSpPr>
        <p:grpSpPr>
          <a:xfrm>
            <a:off x="563268" y="287605"/>
            <a:ext cx="5512972" cy="1447821"/>
            <a:chOff x="0" y="0"/>
            <a:chExt cx="5512970" cy="1447820"/>
          </a:xfrm>
        </p:grpSpPr>
        <p:sp>
          <p:nvSpPr>
            <p:cNvPr id="299" name="Shape 299"/>
            <p:cNvSpPr/>
            <p:nvPr/>
          </p:nvSpPr>
          <p:spPr>
            <a:xfrm>
              <a:off x="158750" y="158750"/>
              <a:ext cx="5195471" cy="1130321"/>
            </a:xfrm>
            <a:prstGeom prst="roundRect">
              <a:avLst>
                <a:gd name="adj" fmla="val 16854"/>
              </a:avLst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Alejandro Torres</a:t>
              </a:r>
            </a:p>
          </p:txBody>
        </p:sp>
        <p:pic>
          <p:nvPicPr>
            <p:cNvPr id="298" name="297 Imagen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12971" cy="1447821"/>
            </a:xfrm>
            <a:prstGeom prst="rect">
              <a:avLst/>
            </a:prstGeom>
            <a:effectLst/>
          </p:spPr>
        </p:pic>
      </p:grpSp>
      <p:grpSp>
        <p:nvGrpSpPr>
          <p:cNvPr id="303" name="Group 303"/>
          <p:cNvGrpSpPr/>
          <p:nvPr/>
        </p:nvGrpSpPr>
        <p:grpSpPr>
          <a:xfrm>
            <a:off x="7645785" y="210904"/>
            <a:ext cx="5060437" cy="1601223"/>
            <a:chOff x="0" y="0"/>
            <a:chExt cx="5060435" cy="1601222"/>
          </a:xfrm>
        </p:grpSpPr>
        <p:sp>
          <p:nvSpPr>
            <p:cNvPr id="302" name="Shape 302"/>
            <p:cNvSpPr/>
            <p:nvPr/>
          </p:nvSpPr>
          <p:spPr>
            <a:xfrm>
              <a:off x="158750" y="158750"/>
              <a:ext cx="4742936" cy="1283723"/>
            </a:xfrm>
            <a:prstGeom prst="roundRect">
              <a:avLst>
                <a:gd name="adj" fmla="val 14840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Carolina Lorente </a:t>
              </a:r>
            </a:p>
          </p:txBody>
        </p:sp>
        <p:pic>
          <p:nvPicPr>
            <p:cNvPr id="301" name="300 Imagen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60436" cy="1601223"/>
            </a:xfrm>
            <a:prstGeom prst="rect">
              <a:avLst/>
            </a:prstGeom>
            <a:effectLst/>
          </p:spPr>
        </p:pic>
      </p:grpSp>
      <p:grpSp>
        <p:nvGrpSpPr>
          <p:cNvPr id="306" name="Group 306"/>
          <p:cNvGrpSpPr/>
          <p:nvPr/>
        </p:nvGrpSpPr>
        <p:grpSpPr>
          <a:xfrm>
            <a:off x="7423353" y="7589650"/>
            <a:ext cx="5075776" cy="1501512"/>
            <a:chOff x="0" y="0"/>
            <a:chExt cx="5075775" cy="1501511"/>
          </a:xfrm>
        </p:grpSpPr>
        <p:sp>
          <p:nvSpPr>
            <p:cNvPr id="305" name="Shape 305"/>
            <p:cNvSpPr/>
            <p:nvPr/>
          </p:nvSpPr>
          <p:spPr>
            <a:xfrm>
              <a:off x="158750" y="158750"/>
              <a:ext cx="4758276" cy="1184012"/>
            </a:xfrm>
            <a:prstGeom prst="roundRect">
              <a:avLst>
                <a:gd name="adj" fmla="val 16089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Patricia Narváez </a:t>
              </a:r>
            </a:p>
          </p:txBody>
        </p:sp>
        <p:pic>
          <p:nvPicPr>
            <p:cNvPr id="304" name="303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75776" cy="1501512"/>
            </a:xfrm>
            <a:prstGeom prst="rect">
              <a:avLst/>
            </a:prstGeom>
            <a:effectLst/>
          </p:spPr>
        </p:pic>
      </p:grpSp>
      <p:grpSp>
        <p:nvGrpSpPr>
          <p:cNvPr id="309" name="Group 309"/>
          <p:cNvGrpSpPr/>
          <p:nvPr/>
        </p:nvGrpSpPr>
        <p:grpSpPr>
          <a:xfrm>
            <a:off x="609289" y="7758278"/>
            <a:ext cx="5420930" cy="1486172"/>
            <a:chOff x="0" y="0"/>
            <a:chExt cx="5420929" cy="1486170"/>
          </a:xfrm>
        </p:grpSpPr>
        <p:sp>
          <p:nvSpPr>
            <p:cNvPr id="308" name="Shape 308"/>
            <p:cNvSpPr/>
            <p:nvPr/>
          </p:nvSpPr>
          <p:spPr>
            <a:xfrm>
              <a:off x="158750" y="158750"/>
              <a:ext cx="5103430" cy="1168671"/>
            </a:xfrm>
            <a:prstGeom prst="roundRect">
              <a:avLst>
                <a:gd name="adj" fmla="val 16301"/>
              </a:avLst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Lucia López </a:t>
              </a:r>
            </a:p>
          </p:txBody>
        </p:sp>
        <p:pic>
          <p:nvPicPr>
            <p:cNvPr id="307" name="306 Image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20930" cy="1486171"/>
            </a:xfrm>
            <a:prstGeom prst="rect">
              <a:avLst/>
            </a:prstGeom>
            <a:effectLst/>
          </p:spPr>
        </p:pic>
      </p:grpSp>
      <p:grpSp>
        <p:nvGrpSpPr>
          <p:cNvPr id="312" name="Group 312"/>
          <p:cNvGrpSpPr/>
          <p:nvPr/>
        </p:nvGrpSpPr>
        <p:grpSpPr>
          <a:xfrm>
            <a:off x="4423978" y="2098777"/>
            <a:ext cx="4662873" cy="1546618"/>
            <a:chOff x="0" y="0"/>
            <a:chExt cx="4662871" cy="1546617"/>
          </a:xfrm>
        </p:grpSpPr>
        <p:sp>
          <p:nvSpPr>
            <p:cNvPr id="311" name="Shape 311"/>
            <p:cNvSpPr/>
            <p:nvPr/>
          </p:nvSpPr>
          <p:spPr>
            <a:xfrm>
              <a:off x="158750" y="158750"/>
              <a:ext cx="4345372" cy="1229118"/>
            </a:xfrm>
            <a:prstGeom prst="roundRect">
              <a:avLst>
                <a:gd name="adj" fmla="val 15499"/>
              </a:avLst>
            </a:prstGeom>
            <a:gradFill flip="none" rotWithShape="1">
              <a:gsLst>
                <a:gs pos="0">
                  <a:schemeClr val="accent6">
                    <a:hueOff val="-41781"/>
                    <a:satOff val="7076"/>
                    <a:lumOff val="10822"/>
                  </a:schemeClr>
                </a:gs>
                <a:gs pos="100000">
                  <a:schemeClr val="accent6">
                    <a:hueOff val="-32536"/>
                    <a:satOff val="-7222"/>
                    <a:lumOff val="-19115"/>
                  </a:schemeClr>
                </a:gs>
              </a:gsLst>
              <a:lin ang="5400000" scaled="0"/>
            </a:gra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Carmen Saturno</a:t>
              </a:r>
            </a:p>
          </p:txBody>
        </p:sp>
        <p:pic>
          <p:nvPicPr>
            <p:cNvPr id="310" name="309 Imagen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62872" cy="1546618"/>
            </a:xfrm>
            <a:prstGeom prst="rect">
              <a:avLst/>
            </a:prstGeom>
            <a:effectLst/>
          </p:spPr>
        </p:pic>
      </p:grpSp>
      <p:sp>
        <p:nvSpPr>
          <p:cNvPr id="313" name="Shape 313"/>
          <p:cNvSpPr>
            <a:spLocks noGrp="1"/>
          </p:cNvSpPr>
          <p:nvPr>
            <p:ph type="ctrTitle"/>
          </p:nvPr>
        </p:nvSpPr>
        <p:spPr>
          <a:xfrm>
            <a:off x="1112321" y="2915721"/>
            <a:ext cx="10817029" cy="2541386"/>
          </a:xfrm>
          <a:prstGeom prst="rect">
            <a:avLst/>
          </a:prstGeom>
        </p:spPr>
        <p:txBody>
          <a:bodyPr/>
          <a:lstStyle>
            <a:lvl1pPr>
              <a:defRPr sz="13000"/>
            </a:lvl1pPr>
          </a:lstStyle>
          <a:p>
            <a:r>
              <a:t>Webgrafía 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ubTitle" sz="quarter" idx="1"/>
          </p:nvPr>
        </p:nvSpPr>
        <p:spPr>
          <a:xfrm>
            <a:off x="1112935" y="5596806"/>
            <a:ext cx="10778930" cy="1533416"/>
          </a:xfrm>
          <a:prstGeom prst="rect">
            <a:avLst/>
          </a:prstGeom>
          <a:solidFill>
            <a:schemeClr val="accent5">
              <a:hueOff val="-188353"/>
              <a:satOff val="-10165"/>
              <a:lumOff val="-10285"/>
            </a:schemeClr>
          </a:solidFill>
          <a:ln w="9525">
            <a:round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Web oficial turismo de la Region de Murcia . Arte rupestre.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3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3" grpId="2" animBg="1" advAuto="0"/>
      <p:bldP spid="306" grpId="5" animBg="1" advAuto="0"/>
      <p:bldP spid="309" grpId="4" animBg="1" advAuto="0"/>
      <p:bldP spid="312" grpId="3" animBg="1" advAuto="0"/>
      <p:bldP spid="314" grpId="6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D7C036AE-5F6E-4297-BD90-BF7CE7E70ED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1371" y="-883568"/>
            <a:ext cx="15487842" cy="10841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700">
                <a:solidFill>
                  <a:srgbClr val="DA2668"/>
                </a:solidFill>
              </a:defRPr>
            </a:lvl1pPr>
          </a:lstStyle>
          <a:p>
            <a:r>
              <a:t>Introducción </a:t>
            </a:r>
          </a:p>
        </p:txBody>
      </p:sp>
      <p:sp>
        <p:nvSpPr>
          <p:cNvPr id="222" name="Shape 222"/>
          <p:cNvSpPr>
            <a:spLocks noGrp="1"/>
          </p:cNvSpPr>
          <p:nvPr>
            <p:ph type="body" sz="half" idx="1"/>
          </p:nvPr>
        </p:nvSpPr>
        <p:spPr>
          <a:xfrm>
            <a:off x="1085917" y="2536551"/>
            <a:ext cx="4669207" cy="6509299"/>
          </a:xfrm>
          <a:prstGeom prst="rect">
            <a:avLst/>
          </a:prstGeom>
        </p:spPr>
        <p:txBody>
          <a:bodyPr/>
          <a:lstStyle/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 smtClean="0"/>
              <a:t>Per</a:t>
            </a:r>
            <a:r>
              <a:rPr lang="es-ES_tradnl" dirty="0" smtClean="0"/>
              <a:t>í</a:t>
            </a:r>
            <a:r>
              <a:rPr dirty="0" err="1" smtClean="0"/>
              <a:t>odo</a:t>
            </a:r>
            <a:r>
              <a:rPr dirty="0" smtClean="0"/>
              <a:t>: </a:t>
            </a:r>
            <a:r>
              <a:rPr lang="es-ES_tradnl" dirty="0" smtClean="0"/>
              <a:t>Paleolítico.</a:t>
            </a:r>
            <a:endParaRPr dirty="0"/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 err="1"/>
              <a:t>Abrigo</a:t>
            </a:r>
            <a:r>
              <a:rPr dirty="0"/>
              <a:t> de </a:t>
            </a:r>
            <a:r>
              <a:rPr dirty="0" err="1"/>
              <a:t>Gogull</a:t>
            </a:r>
            <a:r>
              <a:rPr dirty="0"/>
              <a:t> (</a:t>
            </a:r>
            <a:r>
              <a:rPr dirty="0" err="1"/>
              <a:t>Lérida</a:t>
            </a:r>
            <a:r>
              <a:rPr dirty="0"/>
              <a:t>)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 err="1"/>
              <a:t>Albarracín</a:t>
            </a:r>
            <a:r>
              <a:rPr dirty="0"/>
              <a:t> (</a:t>
            </a:r>
            <a:r>
              <a:rPr dirty="0" err="1"/>
              <a:t>Teruel</a:t>
            </a:r>
            <a:r>
              <a:rPr dirty="0"/>
              <a:t>)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/>
              <a:t>Roca de </a:t>
            </a:r>
            <a:r>
              <a:rPr dirty="0" err="1"/>
              <a:t>los</a:t>
            </a:r>
            <a:r>
              <a:rPr dirty="0"/>
              <a:t> Moros (</a:t>
            </a:r>
            <a:r>
              <a:rPr dirty="0" err="1"/>
              <a:t>Teruel</a:t>
            </a:r>
            <a:r>
              <a:rPr dirty="0"/>
              <a:t>)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/>
              <a:t>La </a:t>
            </a:r>
            <a:r>
              <a:rPr dirty="0" err="1"/>
              <a:t>Valltorta</a:t>
            </a:r>
            <a:r>
              <a:rPr dirty="0"/>
              <a:t> (</a:t>
            </a:r>
            <a:r>
              <a:rPr dirty="0" err="1"/>
              <a:t>Castellón</a:t>
            </a:r>
            <a:r>
              <a:rPr dirty="0"/>
              <a:t>)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/>
              <a:t>La </a:t>
            </a:r>
            <a:r>
              <a:rPr dirty="0" err="1"/>
              <a:t>Gasulla</a:t>
            </a:r>
            <a:r>
              <a:rPr dirty="0"/>
              <a:t> (</a:t>
            </a:r>
            <a:r>
              <a:rPr dirty="0" err="1"/>
              <a:t>Castellón</a:t>
            </a:r>
            <a:r>
              <a:rPr dirty="0"/>
              <a:t>) 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 err="1"/>
              <a:t>Caracteriscas</a:t>
            </a:r>
            <a:r>
              <a:rPr dirty="0"/>
              <a:t>:</a:t>
            </a:r>
          </a:p>
          <a:p>
            <a:pPr marL="336994" indent="-336994" defTabSz="356362">
              <a:spcBef>
                <a:spcPts val="1800"/>
              </a:spcBef>
              <a:buBlip>
                <a:blip r:embed="rId2"/>
              </a:buBlip>
              <a:defRPr sz="2562"/>
            </a:pPr>
            <a:r>
              <a:rPr dirty="0"/>
              <a:t>LEVANTINAS</a:t>
            </a:r>
            <a:r>
              <a:rPr dirty="0" smtClean="0"/>
              <a:t>:</a:t>
            </a:r>
            <a:r>
              <a:rPr lang="es-ES_tradnl" dirty="0" smtClean="0"/>
              <a:t> los colores utilizados son los</a:t>
            </a:r>
            <a:r>
              <a:rPr dirty="0" smtClean="0"/>
              <a:t> </a:t>
            </a:r>
            <a:r>
              <a:rPr dirty="0" err="1">
                <a:solidFill>
                  <a:srgbClr val="FFFFFF"/>
                </a:solidFill>
              </a:rPr>
              <a:t>marrones</a:t>
            </a:r>
            <a:r>
              <a:rPr dirty="0">
                <a:solidFill>
                  <a:srgbClr val="FFFFFF"/>
                </a:solidFill>
              </a:rPr>
              <a:t> y </a:t>
            </a:r>
            <a:r>
              <a:rPr dirty="0" err="1" smtClean="0">
                <a:solidFill>
                  <a:srgbClr val="FFFFFF"/>
                </a:solidFill>
              </a:rPr>
              <a:t>negr</a:t>
            </a:r>
            <a:r>
              <a:rPr lang="es-ES_tradnl" dirty="0" smtClean="0">
                <a:solidFill>
                  <a:srgbClr val="FFFFFF"/>
                </a:solidFill>
              </a:rPr>
              <a:t>o</a:t>
            </a:r>
            <a:r>
              <a:rPr dirty="0" smtClean="0">
                <a:solidFill>
                  <a:srgbClr val="FFFFFF"/>
                </a:solidFill>
              </a:rPr>
              <a:t>s </a:t>
            </a: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25" name="Group 225"/>
          <p:cNvGrpSpPr/>
          <p:nvPr/>
        </p:nvGrpSpPr>
        <p:grpSpPr>
          <a:xfrm>
            <a:off x="5803709" y="2956071"/>
            <a:ext cx="6595459" cy="5025970"/>
            <a:chOff x="0" y="0"/>
            <a:chExt cx="6595458" cy="5025968"/>
          </a:xfrm>
        </p:grpSpPr>
        <p:pic>
          <p:nvPicPr>
            <p:cNvPr id="224" name="17E6A0E4-2F2D-4BC5-882E-80473B7AF980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750" y="158750"/>
              <a:ext cx="6277959" cy="47084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222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595459" cy="50259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2" grpId="3" animBg="1" advAuto="0"/>
      <p:bldP spid="22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473200" y="54577"/>
            <a:ext cx="10464800" cy="2349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6C3"/>
                </a:solidFill>
              </a:defRPr>
            </a:lvl1pPr>
          </a:lstStyle>
          <a:p>
            <a:r>
              <a:t>Características de las pinturas rupestres de Murcia 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971800"/>
            <a:ext cx="6034484" cy="5842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27786" indent="-327786" defTabSz="519937">
              <a:spcBef>
                <a:spcPts val="2600"/>
              </a:spcBef>
              <a:buBlip>
                <a:blip r:embed="rId2"/>
              </a:buBlip>
              <a:defRPr sz="2492"/>
            </a:pP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pinturas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sureste</a:t>
            </a:r>
            <a:r>
              <a:rPr dirty="0"/>
              <a:t> de la </a:t>
            </a:r>
            <a:r>
              <a:rPr dirty="0" err="1"/>
              <a:t>península</a:t>
            </a:r>
            <a:r>
              <a:rPr dirty="0"/>
              <a:t> </a:t>
            </a:r>
            <a:r>
              <a:rPr dirty="0" err="1"/>
              <a:t>ibérica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</a:t>
            </a:r>
            <a:r>
              <a:rPr dirty="0" err="1"/>
              <a:t>territorio</a:t>
            </a:r>
            <a:r>
              <a:rPr dirty="0"/>
              <a:t> de sierras, </a:t>
            </a:r>
            <a:r>
              <a:rPr dirty="0" err="1"/>
              <a:t>llanuras</a:t>
            </a:r>
            <a:r>
              <a:rPr dirty="0"/>
              <a:t> y </a:t>
            </a:r>
            <a:r>
              <a:rPr dirty="0" err="1" smtClean="0"/>
              <a:t>depresiones</a:t>
            </a:r>
            <a:r>
              <a:rPr lang="es-ES_tradnl" dirty="0" smtClean="0"/>
              <a:t>.</a:t>
            </a:r>
            <a:endParaRPr dirty="0"/>
          </a:p>
          <a:p>
            <a:pPr marL="327786" indent="-327786" defTabSz="519937">
              <a:spcBef>
                <a:spcPts val="2600"/>
              </a:spcBef>
              <a:buBlip>
                <a:blip r:embed="rId2"/>
              </a:buBlip>
              <a:defRPr sz="2492"/>
            </a:pPr>
            <a:r>
              <a:rPr dirty="0"/>
              <a:t>Los </a:t>
            </a:r>
            <a:r>
              <a:rPr dirty="0" err="1"/>
              <a:t>yacimientos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pintados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paredes</a:t>
            </a:r>
            <a:r>
              <a:rPr dirty="0"/>
              <a:t> de </a:t>
            </a:r>
            <a:r>
              <a:rPr dirty="0" err="1"/>
              <a:t>calizas</a:t>
            </a:r>
            <a:r>
              <a:rPr dirty="0"/>
              <a:t>, </a:t>
            </a:r>
            <a:r>
              <a:rPr dirty="0" err="1"/>
              <a:t>areniscas</a:t>
            </a:r>
            <a:r>
              <a:rPr dirty="0"/>
              <a:t> y </a:t>
            </a:r>
            <a:r>
              <a:rPr dirty="0" err="1" smtClean="0"/>
              <a:t>margas</a:t>
            </a:r>
            <a:r>
              <a:rPr lang="es-ES_tradnl" dirty="0" smtClean="0"/>
              <a:t>.</a:t>
            </a:r>
            <a:endParaRPr dirty="0"/>
          </a:p>
          <a:p>
            <a:pPr marL="327786" indent="-327786" defTabSz="519937">
              <a:spcBef>
                <a:spcPts val="2600"/>
              </a:spcBef>
              <a:buBlip>
                <a:blip r:embed="rId2"/>
              </a:buBlip>
              <a:defRPr sz="2492"/>
            </a:pPr>
            <a:r>
              <a:rPr dirty="0"/>
              <a:t>El color que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el </a:t>
            </a:r>
            <a:r>
              <a:rPr dirty="0" err="1"/>
              <a:t>rojo</a:t>
            </a:r>
            <a:r>
              <a:rPr dirty="0"/>
              <a:t> y el negro. Los </a:t>
            </a:r>
            <a:r>
              <a:rPr dirty="0" err="1"/>
              <a:t>pinceles</a:t>
            </a:r>
            <a:r>
              <a:rPr dirty="0"/>
              <a:t> </a:t>
            </a:r>
            <a:r>
              <a:rPr dirty="0" err="1"/>
              <a:t>estaban</a:t>
            </a:r>
            <a:r>
              <a:rPr dirty="0"/>
              <a:t> </a:t>
            </a:r>
            <a:r>
              <a:rPr dirty="0" err="1"/>
              <a:t>hechos</a:t>
            </a:r>
            <a:r>
              <a:rPr dirty="0"/>
              <a:t> de </a:t>
            </a:r>
            <a:r>
              <a:rPr dirty="0" err="1"/>
              <a:t>pelo</a:t>
            </a:r>
            <a:r>
              <a:rPr dirty="0"/>
              <a:t> de </a:t>
            </a:r>
            <a:r>
              <a:rPr dirty="0" smtClean="0"/>
              <a:t>animal</a:t>
            </a:r>
            <a:r>
              <a:rPr lang="es-ES_tradnl" dirty="0" smtClean="0"/>
              <a:t>.</a:t>
            </a:r>
            <a:endParaRPr dirty="0"/>
          </a:p>
          <a:p>
            <a:pPr marL="327786" indent="-327786" defTabSz="519937">
              <a:spcBef>
                <a:spcPts val="2600"/>
              </a:spcBef>
              <a:buBlip>
                <a:blip r:embed="rId2"/>
              </a:buBlip>
              <a:defRPr sz="2492"/>
            </a:pPr>
            <a:r>
              <a:rPr dirty="0"/>
              <a:t>Las </a:t>
            </a:r>
            <a:r>
              <a:rPr dirty="0" err="1"/>
              <a:t>pinturas</a:t>
            </a:r>
            <a:r>
              <a:rPr dirty="0"/>
              <a:t> </a:t>
            </a:r>
            <a:r>
              <a:rPr dirty="0" err="1"/>
              <a:t>rupestres</a:t>
            </a:r>
            <a:r>
              <a:rPr dirty="0"/>
              <a:t> del Arco </a:t>
            </a:r>
            <a:r>
              <a:rPr dirty="0" err="1"/>
              <a:t>Mediterráneo</a:t>
            </a:r>
            <a:r>
              <a:rPr dirty="0"/>
              <a:t> </a:t>
            </a:r>
            <a:r>
              <a:rPr dirty="0" err="1"/>
              <a:t>fueron</a:t>
            </a:r>
            <a:r>
              <a:rPr dirty="0"/>
              <a:t> </a:t>
            </a:r>
            <a:r>
              <a:rPr dirty="0" err="1"/>
              <a:t>declaradas</a:t>
            </a:r>
            <a:r>
              <a:rPr dirty="0"/>
              <a:t> </a:t>
            </a:r>
            <a:r>
              <a:rPr dirty="0" err="1"/>
              <a:t>Patrimonio</a:t>
            </a:r>
            <a:r>
              <a:rPr dirty="0"/>
              <a:t> de la </a:t>
            </a:r>
            <a:r>
              <a:rPr dirty="0" err="1"/>
              <a:t>Humanidad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la UNESCO </a:t>
            </a:r>
            <a:r>
              <a:rPr dirty="0" err="1"/>
              <a:t>en</a:t>
            </a:r>
            <a:r>
              <a:rPr dirty="0"/>
              <a:t> 1998 y </a:t>
            </a:r>
            <a:r>
              <a:rPr lang="es-ES_tradnl" dirty="0" smtClean="0"/>
              <a:t> también forman parte </a:t>
            </a:r>
            <a:r>
              <a:rPr dirty="0" smtClean="0"/>
              <a:t>del </a:t>
            </a:r>
            <a:r>
              <a:rPr dirty="0" err="1"/>
              <a:t>Itinerario</a:t>
            </a:r>
            <a:r>
              <a:rPr dirty="0"/>
              <a:t> Cultural del </a:t>
            </a:r>
            <a:r>
              <a:rPr dirty="0" err="1"/>
              <a:t>Consejo</a:t>
            </a:r>
            <a:r>
              <a:rPr dirty="0"/>
              <a:t> de Europa.</a:t>
            </a:r>
          </a:p>
        </p:txBody>
      </p:sp>
      <p:pic>
        <p:nvPicPr>
          <p:cNvPr id="229" name="8D0B0083-5309-4A56-9E57-B87E34FD0C6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4483" y="2813445"/>
            <a:ext cx="4874817" cy="36528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Group 232"/>
          <p:cNvGrpSpPr/>
          <p:nvPr/>
        </p:nvGrpSpPr>
        <p:grpSpPr>
          <a:xfrm>
            <a:off x="7850583" y="6714317"/>
            <a:ext cx="4049522" cy="1371602"/>
            <a:chOff x="0" y="0"/>
            <a:chExt cx="4049520" cy="1371600"/>
          </a:xfrm>
        </p:grpSpPr>
        <p:sp>
          <p:nvSpPr>
            <p:cNvPr id="231" name="Shape 231"/>
            <p:cNvSpPr/>
            <p:nvPr/>
          </p:nvSpPr>
          <p:spPr>
            <a:xfrm>
              <a:off x="19050" y="19050"/>
              <a:ext cx="4011420" cy="13335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Cueva de la higuera (Cartagena)</a:t>
              </a:r>
            </a:p>
          </p:txBody>
        </p:sp>
        <p:pic>
          <p:nvPicPr>
            <p:cNvPr id="230" name="229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49520" cy="1371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animBg="1" advAuto="0"/>
      <p:bldP spid="228" grpId="2" animBg="1" advAuto="0"/>
      <p:bldP spid="229" grpId="3" animBg="1" advAuto="0"/>
      <p:bldP spid="232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4EFA"/>
                </a:solidFill>
              </a:defRPr>
            </a:lvl1pPr>
          </a:lstStyle>
          <a:p>
            <a:r>
              <a:t>Yacimientos en Murcia 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half" idx="1"/>
          </p:nvPr>
        </p:nvSpPr>
        <p:spPr>
          <a:xfrm>
            <a:off x="981099" y="2727324"/>
            <a:ext cx="5942443" cy="5842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Son: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Cantos de la </a:t>
            </a:r>
            <a:r>
              <a:rPr dirty="0" err="1"/>
              <a:t>Visera</a:t>
            </a:r>
            <a:r>
              <a:rPr dirty="0"/>
              <a:t> (</a:t>
            </a:r>
            <a:r>
              <a:rPr dirty="0" err="1"/>
              <a:t>Yecla</a:t>
            </a:r>
            <a:r>
              <a:rPr dirty="0"/>
              <a:t>)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 smtClean="0"/>
              <a:t>Cañaíca</a:t>
            </a:r>
            <a:r>
              <a:rPr dirty="0" smtClean="0"/>
              <a:t> </a:t>
            </a:r>
            <a:r>
              <a:rPr dirty="0"/>
              <a:t>del </a:t>
            </a:r>
            <a:r>
              <a:rPr dirty="0" err="1"/>
              <a:t>Calar</a:t>
            </a:r>
            <a:r>
              <a:rPr dirty="0"/>
              <a:t> II (</a:t>
            </a:r>
            <a:r>
              <a:rPr dirty="0" err="1"/>
              <a:t>Moratalla</a:t>
            </a:r>
            <a:r>
              <a:rPr dirty="0"/>
              <a:t>)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Cueva de la </a:t>
            </a:r>
            <a:r>
              <a:rPr dirty="0" err="1" smtClean="0"/>
              <a:t>Serr</a:t>
            </a:r>
            <a:r>
              <a:rPr lang="es-ES_tradnl" dirty="0" smtClean="0"/>
              <a:t>e</a:t>
            </a:r>
            <a:r>
              <a:rPr dirty="0" smtClean="0"/>
              <a:t>ta </a:t>
            </a:r>
            <a:r>
              <a:rPr dirty="0"/>
              <a:t>(</a:t>
            </a:r>
            <a:r>
              <a:rPr dirty="0" err="1"/>
              <a:t>Cieza</a:t>
            </a:r>
            <a:r>
              <a:rPr dirty="0"/>
              <a:t>)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Pinturas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Grajos</a:t>
            </a:r>
            <a:r>
              <a:rPr dirty="0"/>
              <a:t> (</a:t>
            </a:r>
            <a:r>
              <a:rPr dirty="0" err="1"/>
              <a:t>Cieza</a:t>
            </a:r>
            <a:r>
              <a:rPr dirty="0"/>
              <a:t>)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Pinturas</a:t>
            </a:r>
            <a:r>
              <a:rPr dirty="0"/>
              <a:t> de El </a:t>
            </a:r>
            <a:r>
              <a:rPr dirty="0" err="1"/>
              <a:t>milano</a:t>
            </a:r>
            <a:r>
              <a:rPr dirty="0"/>
              <a:t> I (</a:t>
            </a:r>
            <a:r>
              <a:rPr dirty="0" err="1"/>
              <a:t>Mula</a:t>
            </a:r>
            <a:r>
              <a:rPr dirty="0"/>
              <a:t>)</a:t>
            </a:r>
          </a:p>
        </p:txBody>
      </p:sp>
      <p:pic>
        <p:nvPicPr>
          <p:cNvPr id="236" name="235 Image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478" y="3542127"/>
            <a:ext cx="5136916" cy="393206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  <a:reflection stA="44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9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5" grpId="2" animBg="1" advAuto="0"/>
      <p:bldP spid="236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700">
                <a:solidFill>
                  <a:srgbClr val="FF558C"/>
                </a:solidFill>
              </a:defRPr>
            </a:lvl1pPr>
          </a:lstStyle>
          <a:p>
            <a:r>
              <a:t>Cantos de la Visera (Yecla)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sz="half" idx="1"/>
          </p:nvPr>
        </p:nvSpPr>
        <p:spPr>
          <a:xfrm>
            <a:off x="1270000" y="2727324"/>
            <a:ext cx="4953000" cy="5842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 err="1"/>
              <a:t>Descubierta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smtClean="0"/>
              <a:t>1912</a:t>
            </a:r>
            <a:r>
              <a:rPr lang="es-ES_tradnl" dirty="0" smtClean="0"/>
              <a:t>.</a:t>
            </a:r>
            <a:endParaRPr dirty="0"/>
          </a:p>
          <a:p>
            <a:pPr>
              <a:buBlip>
                <a:blip r:embed="rId2"/>
              </a:buBlip>
            </a:pPr>
            <a:r>
              <a:rPr dirty="0" err="1"/>
              <a:t>Neolitico</a:t>
            </a:r>
            <a:r>
              <a:rPr dirty="0"/>
              <a:t> entre el 5000 y el 3000 </a:t>
            </a:r>
            <a:r>
              <a:rPr dirty="0" err="1" smtClean="0"/>
              <a:t>a.c</a:t>
            </a:r>
            <a:r>
              <a:rPr lang="es-ES_tradnl" dirty="0" smtClean="0"/>
              <a:t>.</a:t>
            </a:r>
            <a:endParaRPr dirty="0"/>
          </a:p>
          <a:p>
            <a:pPr>
              <a:buBlip>
                <a:blip r:embed="rId2"/>
              </a:buBlip>
            </a:pP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pintura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</a:t>
            </a:r>
            <a:r>
              <a:rPr dirty="0" err="1"/>
              <a:t>aparece</a:t>
            </a:r>
            <a:r>
              <a:rPr dirty="0"/>
              <a:t> la </a:t>
            </a:r>
            <a:r>
              <a:rPr dirty="0" err="1"/>
              <a:t>figura</a:t>
            </a:r>
            <a:r>
              <a:rPr dirty="0"/>
              <a:t> </a:t>
            </a:r>
            <a:r>
              <a:rPr dirty="0" err="1"/>
              <a:t>humana</a:t>
            </a:r>
            <a:r>
              <a:rPr dirty="0"/>
              <a:t> </a:t>
            </a:r>
            <a:r>
              <a:rPr dirty="0" err="1"/>
              <a:t>esquematizada</a:t>
            </a:r>
            <a:r>
              <a:rPr dirty="0"/>
              <a:t> </a:t>
            </a:r>
            <a:r>
              <a:rPr dirty="0" err="1"/>
              <a:t>también</a:t>
            </a:r>
            <a:r>
              <a:rPr dirty="0"/>
              <a:t> se </a:t>
            </a:r>
            <a:r>
              <a:rPr dirty="0" err="1"/>
              <a:t>distinguen</a:t>
            </a:r>
            <a:r>
              <a:rPr dirty="0"/>
              <a:t> </a:t>
            </a:r>
            <a:r>
              <a:rPr dirty="0" err="1"/>
              <a:t>numerosos</a:t>
            </a:r>
            <a:r>
              <a:rPr dirty="0"/>
              <a:t> </a:t>
            </a:r>
            <a:r>
              <a:rPr dirty="0" err="1"/>
              <a:t>caballos</a:t>
            </a:r>
            <a:r>
              <a:rPr dirty="0"/>
              <a:t>, </a:t>
            </a:r>
            <a:r>
              <a:rPr dirty="0" err="1"/>
              <a:t>ciervos</a:t>
            </a:r>
            <a:r>
              <a:rPr dirty="0"/>
              <a:t>, </a:t>
            </a:r>
            <a:r>
              <a:rPr dirty="0" err="1"/>
              <a:t>toros</a:t>
            </a:r>
            <a:r>
              <a:rPr dirty="0"/>
              <a:t>. El </a:t>
            </a:r>
            <a:r>
              <a:rPr dirty="0" err="1"/>
              <a:t>ciervo</a:t>
            </a:r>
            <a:r>
              <a:rPr dirty="0"/>
              <a:t> </a:t>
            </a:r>
            <a:r>
              <a:rPr dirty="0" err="1"/>
              <a:t>simboliza</a:t>
            </a:r>
            <a:r>
              <a:rPr dirty="0"/>
              <a:t> el </a:t>
            </a:r>
            <a:r>
              <a:rPr dirty="0" err="1"/>
              <a:t>oráculo</a:t>
            </a:r>
            <a:r>
              <a:rPr dirty="0"/>
              <a:t> y el </a:t>
            </a:r>
            <a:r>
              <a:rPr dirty="0" err="1"/>
              <a:t>toro</a:t>
            </a:r>
            <a:r>
              <a:rPr dirty="0"/>
              <a:t> </a:t>
            </a:r>
            <a:r>
              <a:rPr dirty="0" err="1"/>
              <a:t>simboliza</a:t>
            </a:r>
            <a:r>
              <a:rPr dirty="0"/>
              <a:t> la </a:t>
            </a:r>
            <a:r>
              <a:rPr dirty="0" err="1" smtClean="0"/>
              <a:t>fertilidad</a:t>
            </a:r>
            <a:r>
              <a:rPr lang="es-ES_tradnl" dirty="0" smtClean="0"/>
              <a:t>.</a:t>
            </a:r>
            <a:endParaRPr dirty="0"/>
          </a:p>
        </p:txBody>
      </p:sp>
      <p:pic>
        <p:nvPicPr>
          <p:cNvPr id="240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7416" y="2733261"/>
            <a:ext cx="5567467" cy="4287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" name="Group 243"/>
          <p:cNvGrpSpPr/>
          <p:nvPr/>
        </p:nvGrpSpPr>
        <p:grpSpPr>
          <a:xfrm>
            <a:off x="7556735" y="7029830"/>
            <a:ext cx="3288829" cy="1371601"/>
            <a:chOff x="0" y="0"/>
            <a:chExt cx="3288828" cy="1371599"/>
          </a:xfrm>
        </p:grpSpPr>
        <p:sp>
          <p:nvSpPr>
            <p:cNvPr id="242" name="Shape 242"/>
            <p:cNvSpPr/>
            <p:nvPr/>
          </p:nvSpPr>
          <p:spPr>
            <a:xfrm>
              <a:off x="19050" y="19050"/>
              <a:ext cx="3250729" cy="13335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 Cantos de visera ( Yecla)</a:t>
              </a:r>
            </a:p>
          </p:txBody>
        </p:sp>
        <p:pic>
          <p:nvPicPr>
            <p:cNvPr id="241" name="240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288830" cy="1371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  <p:bldP spid="239" grpId="2" animBg="1" advAuto="0"/>
      <p:bldP spid="240" grpId="3" animBg="1" advAuto="0"/>
      <p:bldP spid="243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dirty="0" err="1"/>
              <a:t>Cañaíca</a:t>
            </a:r>
            <a:r>
              <a:rPr dirty="0"/>
              <a:t> del </a:t>
            </a:r>
            <a:r>
              <a:rPr dirty="0" err="1" smtClean="0"/>
              <a:t>calar</a:t>
            </a:r>
            <a:r>
              <a:rPr lang="es-ES_tradnl" dirty="0" smtClean="0"/>
              <a:t> II</a:t>
            </a:r>
            <a:endParaRPr dirty="0"/>
          </a:p>
        </p:txBody>
      </p:sp>
      <p:sp>
        <p:nvSpPr>
          <p:cNvPr id="246" name="Shape 246"/>
          <p:cNvSpPr>
            <a:spLocks noGrp="1"/>
          </p:cNvSpPr>
          <p:nvPr>
            <p:ph type="body" sz="half" idx="1"/>
          </p:nvPr>
        </p:nvSpPr>
        <p:spPr>
          <a:xfrm>
            <a:off x="748526" y="2755900"/>
            <a:ext cx="7011184" cy="62684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r>
              <a:rPr dirty="0" err="1"/>
              <a:t>Situada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Calar</a:t>
            </a:r>
            <a:r>
              <a:rPr dirty="0"/>
              <a:t> de la Santa (</a:t>
            </a:r>
            <a:r>
              <a:rPr dirty="0" err="1"/>
              <a:t>Moratalla</a:t>
            </a:r>
            <a:r>
              <a:rPr dirty="0"/>
              <a:t>)</a:t>
            </a:r>
          </a:p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r>
              <a:rPr lang="es-ES_tradnl" dirty="0" smtClean="0"/>
              <a:t>Hacia el  4</a:t>
            </a:r>
            <a:r>
              <a:rPr dirty="0" smtClean="0"/>
              <a:t>000 </a:t>
            </a:r>
            <a:r>
              <a:rPr lang="es-ES_tradnl" dirty="0" smtClean="0"/>
              <a:t>a.C.</a:t>
            </a:r>
            <a:endParaRPr dirty="0"/>
          </a:p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r>
              <a:rPr dirty="0" err="1" smtClean="0"/>
              <a:t>Neolítico</a:t>
            </a:r>
            <a:r>
              <a:rPr lang="es-ES_tradnl" dirty="0" smtClean="0"/>
              <a:t>.</a:t>
            </a:r>
            <a:endParaRPr dirty="0"/>
          </a:p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r>
              <a:rPr dirty="0"/>
              <a:t>Nos </a:t>
            </a:r>
            <a:r>
              <a:rPr dirty="0" err="1"/>
              <a:t>permite</a:t>
            </a:r>
            <a:r>
              <a:rPr dirty="0"/>
              <a:t> </a:t>
            </a:r>
            <a:r>
              <a:rPr dirty="0" err="1"/>
              <a:t>conocer</a:t>
            </a:r>
            <a:r>
              <a:rPr dirty="0"/>
              <a:t> la flora y la </a:t>
            </a:r>
            <a:r>
              <a:rPr dirty="0" err="1" smtClean="0"/>
              <a:t>fau</a:t>
            </a:r>
            <a:r>
              <a:rPr lang="es-ES_tradnl" dirty="0" smtClean="0"/>
              <a:t>n</a:t>
            </a:r>
            <a:r>
              <a:rPr dirty="0" smtClean="0"/>
              <a:t>a</a:t>
            </a:r>
            <a:r>
              <a:rPr lang="es-ES_tradnl" dirty="0" smtClean="0"/>
              <a:t> de aquel momento en la Región.</a:t>
            </a:r>
            <a:endParaRPr dirty="0"/>
          </a:p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r>
              <a:rPr dirty="0" err="1"/>
              <a:t>Pintura</a:t>
            </a:r>
            <a:r>
              <a:rPr dirty="0"/>
              <a:t> </a:t>
            </a:r>
            <a:r>
              <a:rPr dirty="0" err="1"/>
              <a:t>esquemática</a:t>
            </a:r>
            <a:r>
              <a:rPr dirty="0"/>
              <a:t> </a:t>
            </a:r>
            <a:r>
              <a:rPr dirty="0" err="1" smtClean="0"/>
              <a:t>levantina</a:t>
            </a:r>
            <a:r>
              <a:rPr lang="es-ES_tradnl" dirty="0" smtClean="0"/>
              <a:t>.</a:t>
            </a:r>
            <a:r>
              <a:rPr dirty="0" smtClean="0"/>
              <a:t> </a:t>
            </a:r>
            <a:endParaRPr lang="es-ES_tradnl" dirty="0" smtClean="0"/>
          </a:p>
          <a:p>
            <a:pPr marL="336205" indent="-336205" defTabSz="414781">
              <a:spcBef>
                <a:spcPts val="2100"/>
              </a:spcBef>
              <a:defRPr sz="2556"/>
            </a:pPr>
            <a:r>
              <a:rPr lang="es-ES" dirty="0"/>
              <a:t>Pintura con un gran ciervo y arquero naturalistas y figuras superpuestas de animales de época posterior.</a:t>
            </a:r>
          </a:p>
          <a:p>
            <a:pPr marL="336205" indent="-336205" defTabSz="414781">
              <a:spcBef>
                <a:spcPts val="2100"/>
              </a:spcBef>
              <a:buBlip>
                <a:blip r:embed="rId2"/>
              </a:buBlip>
              <a:defRPr sz="2556"/>
            </a:pPr>
            <a:endParaRPr dirty="0"/>
          </a:p>
        </p:txBody>
      </p:sp>
      <p:pic>
        <p:nvPicPr>
          <p:cNvPr id="247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2134" y="3004592"/>
            <a:ext cx="5489948" cy="37770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up 250"/>
          <p:cNvGrpSpPr/>
          <p:nvPr/>
        </p:nvGrpSpPr>
        <p:grpSpPr>
          <a:xfrm>
            <a:off x="8258491" y="7109048"/>
            <a:ext cx="3844893" cy="1137485"/>
            <a:chOff x="0" y="0"/>
            <a:chExt cx="3844891" cy="1137483"/>
          </a:xfrm>
        </p:grpSpPr>
        <p:sp>
          <p:nvSpPr>
            <p:cNvPr id="249" name="Shape 249"/>
            <p:cNvSpPr/>
            <p:nvPr/>
          </p:nvSpPr>
          <p:spPr>
            <a:xfrm>
              <a:off x="19050" y="19050"/>
              <a:ext cx="3806792" cy="1099384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Cañaíca del calar</a:t>
              </a:r>
            </a:p>
          </p:txBody>
        </p:sp>
        <p:pic>
          <p:nvPicPr>
            <p:cNvPr id="248" name="247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3844893" cy="11374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Inverted="1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2" animBg="1" advAuto="0"/>
      <p:bldP spid="246" grpId="1" animBg="1" advAuto="0"/>
      <p:bldP spid="250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D87BFB"/>
                </a:solidFill>
              </a:defRPr>
            </a:lvl1pPr>
          </a:lstStyle>
          <a:p>
            <a:r>
              <a:rPr dirty="0"/>
              <a:t>Cueva de la </a:t>
            </a:r>
            <a:r>
              <a:rPr dirty="0" err="1" smtClean="0"/>
              <a:t>Serr</a:t>
            </a:r>
            <a:r>
              <a:rPr lang="es-ES_tradnl" dirty="0" smtClean="0"/>
              <a:t>e</a:t>
            </a:r>
            <a:r>
              <a:rPr dirty="0" smtClean="0"/>
              <a:t>ta </a:t>
            </a:r>
            <a:r>
              <a:rPr dirty="0"/>
              <a:t>(</a:t>
            </a:r>
            <a:r>
              <a:rPr dirty="0" err="1"/>
              <a:t>Cieza</a:t>
            </a:r>
            <a:r>
              <a:rPr dirty="0"/>
              <a:t>)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half" idx="1"/>
          </p:nvPr>
        </p:nvSpPr>
        <p:spPr>
          <a:xfrm>
            <a:off x="1270000" y="2971800"/>
            <a:ext cx="4934662" cy="5715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5" indent="-448055" defTabSz="572516">
              <a:spcBef>
                <a:spcPts val="3900"/>
              </a:spcBef>
              <a:buBlip>
                <a:blip r:embed="rId2"/>
              </a:buBlip>
              <a:defRPr sz="3528"/>
            </a:pPr>
            <a:r>
              <a:rPr lang="es-ES_tradnl" dirty="0" smtClean="0"/>
              <a:t>Neolítico.</a:t>
            </a:r>
          </a:p>
          <a:p>
            <a:pPr marL="448055" indent="-448055" defTabSz="572516">
              <a:spcBef>
                <a:spcPts val="3900"/>
              </a:spcBef>
              <a:buBlip>
                <a:blip r:embed="rId2"/>
              </a:buBlip>
              <a:defRPr sz="3528"/>
            </a:pPr>
            <a:r>
              <a:rPr lang="es-ES_tradnl" dirty="0" smtClean="0"/>
              <a:t>En esta pintura encontramos numerosos animales y figuras humanas esquematizadas, que podría representar una escena de caza</a:t>
            </a:r>
            <a:r>
              <a:rPr dirty="0" smtClean="0"/>
              <a:t>.</a:t>
            </a:r>
            <a:endParaRPr dirty="0"/>
          </a:p>
        </p:txBody>
      </p:sp>
      <p:pic>
        <p:nvPicPr>
          <p:cNvPr id="261" name="09921AAE-CEB4-43AF-8807-15707A9D730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8028" y="3585566"/>
            <a:ext cx="5204216" cy="3903163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  <a:reflection endPos="40000" dir="5400000" sy="-100000" algn="bl" rotWithShape="0"/>
          </a:effectLst>
        </p:spPr>
      </p:pic>
      <p:grpSp>
        <p:nvGrpSpPr>
          <p:cNvPr id="264" name="Group 264"/>
          <p:cNvGrpSpPr/>
          <p:nvPr/>
        </p:nvGrpSpPr>
        <p:grpSpPr>
          <a:xfrm>
            <a:off x="6409688" y="7887791"/>
            <a:ext cx="5115693" cy="774702"/>
            <a:chOff x="19050" y="19050"/>
            <a:chExt cx="5115691" cy="774701"/>
          </a:xfrm>
        </p:grpSpPr>
        <p:sp>
          <p:nvSpPr>
            <p:cNvPr id="263" name="Shape 263"/>
            <p:cNvSpPr/>
            <p:nvPr/>
          </p:nvSpPr>
          <p:spPr>
            <a:xfrm>
              <a:off x="19050" y="19050"/>
              <a:ext cx="5077591" cy="7366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Cueva de la serrata(Cieza)</a:t>
              </a:r>
            </a:p>
          </p:txBody>
        </p:sp>
        <p:pic>
          <p:nvPicPr>
            <p:cNvPr id="262" name="261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50" y="19050"/>
              <a:ext cx="5115691" cy="774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60" grpId="2" animBg="1" advAuto="0"/>
      <p:bldP spid="261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Pinturas de los Grajos (Cieza)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sz="half" idx="1"/>
          </p:nvPr>
        </p:nvSpPr>
        <p:spPr>
          <a:xfrm>
            <a:off x="892571" y="2971800"/>
            <a:ext cx="6652763" cy="5715000"/>
          </a:xfrm>
          <a:prstGeom prst="rect">
            <a:avLst/>
          </a:prstGeom>
        </p:spPr>
        <p:txBody>
          <a:bodyPr/>
          <a:lstStyle/>
          <a:p>
            <a:pPr marL="361188" indent="-361188" defTabSz="461518">
              <a:spcBef>
                <a:spcPts val="3100"/>
              </a:spcBef>
              <a:buBlip>
                <a:blip r:embed="rId2"/>
              </a:buBlip>
              <a:defRPr sz="2844"/>
            </a:pPr>
            <a:r>
              <a:t>En el neolítico.</a:t>
            </a:r>
          </a:p>
          <a:p>
            <a:pPr marL="361188" indent="-361188" defTabSz="461518">
              <a:spcBef>
                <a:spcPts val="3100"/>
              </a:spcBef>
              <a:buBlip>
                <a:blip r:embed="rId2"/>
              </a:buBlip>
              <a:defRPr sz="2844"/>
            </a:pPr>
            <a:r>
              <a:t>Observamos una danza central de varias mujeres con faldas acampanadas de color negro que elevan sus brazos en torno a un árbol. </a:t>
            </a:r>
          </a:p>
          <a:p>
            <a:pPr marL="361188" indent="-361188" defTabSz="461518">
              <a:spcBef>
                <a:spcPts val="3100"/>
              </a:spcBef>
              <a:buBlip>
                <a:blip r:embed="rId2"/>
              </a:buBlip>
              <a:defRPr sz="2844"/>
            </a:pPr>
            <a:r>
              <a:t>Los hombres en color negro también muestran desnudos, que aparecen en una danza o desfile procesional.</a:t>
            </a:r>
          </a:p>
          <a:p>
            <a:pPr marL="361188" indent="-361188" defTabSz="461518">
              <a:spcBef>
                <a:spcPts val="3100"/>
              </a:spcBef>
              <a:buBlip>
                <a:blip r:embed="rId2"/>
              </a:buBlip>
              <a:defRPr sz="2844"/>
            </a:pPr>
            <a:r>
              <a:t>También aparecen figuras de animales como ciervos, cabras y jabalíes.</a:t>
            </a:r>
          </a:p>
        </p:txBody>
      </p:sp>
      <p:grpSp>
        <p:nvGrpSpPr>
          <p:cNvPr id="270" name="Group 270"/>
          <p:cNvGrpSpPr/>
          <p:nvPr/>
        </p:nvGrpSpPr>
        <p:grpSpPr>
          <a:xfrm>
            <a:off x="7740556" y="2904986"/>
            <a:ext cx="4701698" cy="3812024"/>
            <a:chOff x="0" y="0"/>
            <a:chExt cx="4701697" cy="3812023"/>
          </a:xfrm>
        </p:grpSpPr>
        <p:pic>
          <p:nvPicPr>
            <p:cNvPr id="269" name="120F53F4-8A0B-431B-81A9-E1056E9578C4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181" t="8181" r="8181" b="8181"/>
            <a:stretch>
              <a:fillRect/>
            </a:stretch>
          </p:blipFill>
          <p:spPr>
            <a:xfrm>
              <a:off x="114300" y="152400"/>
              <a:ext cx="4473098" cy="33548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267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01698" cy="3812024"/>
            </a:xfrm>
            <a:prstGeom prst="rect">
              <a:avLst/>
            </a:prstGeom>
            <a:effectLst/>
          </p:spPr>
        </p:pic>
      </p:grpSp>
      <p:grpSp>
        <p:nvGrpSpPr>
          <p:cNvPr id="273" name="Group 273"/>
          <p:cNvGrpSpPr/>
          <p:nvPr/>
        </p:nvGrpSpPr>
        <p:grpSpPr>
          <a:xfrm>
            <a:off x="7776189" y="6599409"/>
            <a:ext cx="3977662" cy="1371601"/>
            <a:chOff x="0" y="0"/>
            <a:chExt cx="3977660" cy="1371599"/>
          </a:xfrm>
        </p:grpSpPr>
        <p:sp>
          <p:nvSpPr>
            <p:cNvPr id="272" name="Shape 272"/>
            <p:cNvSpPr/>
            <p:nvPr/>
          </p:nvSpPr>
          <p:spPr>
            <a:xfrm>
              <a:off x="19050" y="19050"/>
              <a:ext cx="3939561" cy="13335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Pinturas de los grajos (Cieza)</a:t>
              </a:r>
            </a:p>
          </p:txBody>
        </p:sp>
        <p:pic>
          <p:nvPicPr>
            <p:cNvPr id="271" name="270 Image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977662" cy="1371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  <p:bldP spid="267" grpId="2" animBg="1" advAuto="0"/>
      <p:bldP spid="270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1A16"/>
                </a:solidFill>
              </a:defRPr>
            </a:lvl1pPr>
          </a:lstStyle>
          <a:p>
            <a:r>
              <a:t>Pinturas de El milano I (Mula)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sz="half" idx="1"/>
          </p:nvPr>
        </p:nvSpPr>
        <p:spPr>
          <a:xfrm>
            <a:off x="959967" y="2971800"/>
            <a:ext cx="7435114" cy="5715001"/>
          </a:xfrm>
          <a:prstGeom prst="rect">
            <a:avLst/>
          </a:prstGeom>
        </p:spPr>
        <p:txBody>
          <a:bodyPr/>
          <a:lstStyle/>
          <a:p>
            <a:pPr marL="342900" indent="-342900" defTabSz="438150">
              <a:spcBef>
                <a:spcPts val="3000"/>
              </a:spcBef>
              <a:buBlip>
                <a:blip r:embed="rId2"/>
              </a:buBlip>
              <a:defRPr sz="2700"/>
            </a:pPr>
            <a:r>
              <a:rPr dirty="0" err="1"/>
              <a:t>Descubiertas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smtClean="0"/>
              <a:t>1985</a:t>
            </a:r>
            <a:r>
              <a:rPr lang="es-ES_tradnl" dirty="0" smtClean="0"/>
              <a:t>.</a:t>
            </a:r>
            <a:endParaRPr dirty="0"/>
          </a:p>
          <a:p>
            <a:pPr marL="342900" indent="-342900" defTabSz="438150">
              <a:spcBef>
                <a:spcPts val="3000"/>
              </a:spcBef>
              <a:buBlip>
                <a:blip r:embed="rId2"/>
              </a:buBlip>
              <a:defRPr sz="2700"/>
            </a:pPr>
            <a:r>
              <a:rPr dirty="0" err="1"/>
              <a:t>Situada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margen</a:t>
            </a:r>
            <a:r>
              <a:rPr dirty="0"/>
              <a:t> </a:t>
            </a:r>
            <a:r>
              <a:rPr dirty="0" err="1"/>
              <a:t>derecha</a:t>
            </a:r>
            <a:r>
              <a:rPr dirty="0"/>
              <a:t> Del Río </a:t>
            </a:r>
            <a:r>
              <a:rPr dirty="0" err="1" smtClean="0"/>
              <a:t>Mula</a:t>
            </a:r>
            <a:r>
              <a:rPr lang="es-ES_tradnl" dirty="0" smtClean="0"/>
              <a:t>.</a:t>
            </a:r>
            <a:r>
              <a:rPr dirty="0" smtClean="0"/>
              <a:t> </a:t>
            </a:r>
            <a:endParaRPr dirty="0"/>
          </a:p>
          <a:p>
            <a:pPr marL="342900" indent="-342900" defTabSz="438150">
              <a:spcBef>
                <a:spcPts val="3000"/>
              </a:spcBef>
              <a:buBlip>
                <a:blip r:embed="rId2"/>
              </a:buBlip>
              <a:defRPr sz="2700"/>
            </a:pPr>
            <a:r>
              <a:rPr dirty="0" err="1"/>
              <a:t>Por</a:t>
            </a:r>
            <a:r>
              <a:rPr dirty="0"/>
              <a:t> un </a:t>
            </a:r>
            <a:r>
              <a:rPr dirty="0" err="1"/>
              <a:t>lado</a:t>
            </a:r>
            <a:r>
              <a:rPr dirty="0"/>
              <a:t> un </a:t>
            </a:r>
            <a:r>
              <a:rPr dirty="0" err="1"/>
              <a:t>grupo</a:t>
            </a:r>
            <a:r>
              <a:rPr dirty="0"/>
              <a:t> de </a:t>
            </a:r>
            <a:r>
              <a:rPr dirty="0" err="1"/>
              <a:t>pinturas</a:t>
            </a:r>
            <a:r>
              <a:rPr dirty="0"/>
              <a:t> </a:t>
            </a:r>
            <a:r>
              <a:rPr dirty="0" err="1"/>
              <a:t>pertenecientes</a:t>
            </a:r>
            <a:r>
              <a:rPr dirty="0"/>
              <a:t> al </a:t>
            </a:r>
            <a:r>
              <a:rPr dirty="0" err="1"/>
              <a:t>denominado</a:t>
            </a:r>
            <a:r>
              <a:rPr dirty="0"/>
              <a:t> arte </a:t>
            </a:r>
            <a:r>
              <a:rPr dirty="0" err="1" smtClean="0"/>
              <a:t>levantino</a:t>
            </a:r>
            <a:r>
              <a:rPr dirty="0" smtClean="0"/>
              <a:t> </a:t>
            </a:r>
            <a:r>
              <a:rPr dirty="0"/>
              <a:t>o </a:t>
            </a:r>
            <a:r>
              <a:rPr dirty="0" err="1"/>
              <a:t>naturalista</a:t>
            </a:r>
            <a:r>
              <a:rPr dirty="0"/>
              <a:t>, con </a:t>
            </a:r>
            <a:r>
              <a:rPr dirty="0" err="1"/>
              <a:t>escenas</a:t>
            </a:r>
            <a:r>
              <a:rPr dirty="0"/>
              <a:t> de hombres, </a:t>
            </a:r>
            <a:r>
              <a:rPr dirty="0" err="1"/>
              <a:t>mujeres</a:t>
            </a:r>
            <a:r>
              <a:rPr dirty="0"/>
              <a:t> y </a:t>
            </a:r>
            <a:r>
              <a:rPr dirty="0" err="1"/>
              <a:t>animales</a:t>
            </a:r>
            <a:r>
              <a:rPr dirty="0"/>
              <a:t>; y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otro</a:t>
            </a:r>
            <a:r>
              <a:rPr dirty="0"/>
              <a:t> </a:t>
            </a:r>
            <a:r>
              <a:rPr dirty="0" err="1"/>
              <a:t>lado</a:t>
            </a:r>
            <a:r>
              <a:rPr dirty="0"/>
              <a:t>, </a:t>
            </a:r>
            <a:r>
              <a:rPr dirty="0" err="1"/>
              <a:t>imágenes</a:t>
            </a:r>
            <a:r>
              <a:rPr dirty="0"/>
              <a:t> de </a:t>
            </a:r>
            <a:r>
              <a:rPr dirty="0" err="1"/>
              <a:t>tipo</a:t>
            </a:r>
            <a:r>
              <a:rPr dirty="0"/>
              <a:t> </a:t>
            </a:r>
            <a:r>
              <a:rPr dirty="0" err="1"/>
              <a:t>esquemático</a:t>
            </a:r>
            <a:r>
              <a:rPr dirty="0"/>
              <a:t>, entre las que </a:t>
            </a:r>
            <a:r>
              <a:rPr dirty="0" err="1"/>
              <a:t>destacan</a:t>
            </a:r>
            <a:r>
              <a:rPr dirty="0"/>
              <a:t> las </a:t>
            </a:r>
            <a:r>
              <a:rPr dirty="0" err="1"/>
              <a:t>representaciones</a:t>
            </a:r>
            <a:r>
              <a:rPr dirty="0"/>
              <a:t> </a:t>
            </a:r>
            <a:r>
              <a:rPr dirty="0" err="1"/>
              <a:t>antropomorfas</a:t>
            </a:r>
            <a:r>
              <a:rPr dirty="0"/>
              <a:t>.</a:t>
            </a:r>
          </a:p>
          <a:p>
            <a:pPr marL="342900" indent="-342900" defTabSz="438150">
              <a:spcBef>
                <a:spcPts val="3000"/>
              </a:spcBef>
              <a:buBlip>
                <a:blip r:embed="rId2"/>
              </a:buBlip>
              <a:defRPr sz="2700"/>
            </a:pPr>
            <a:r>
              <a:rPr dirty="0"/>
              <a:t>Las </a:t>
            </a:r>
            <a:r>
              <a:rPr dirty="0" err="1"/>
              <a:t>pinturas</a:t>
            </a:r>
            <a:r>
              <a:rPr dirty="0"/>
              <a:t> son </a:t>
            </a:r>
            <a:r>
              <a:rPr dirty="0" err="1"/>
              <a:t>todas</a:t>
            </a:r>
            <a:r>
              <a:rPr dirty="0"/>
              <a:t> de color </a:t>
            </a:r>
            <a:r>
              <a:rPr dirty="0" err="1"/>
              <a:t>rojo</a:t>
            </a:r>
            <a:r>
              <a:rPr dirty="0"/>
              <a:t> y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datadas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torno</a:t>
            </a:r>
            <a:r>
              <a:rPr dirty="0"/>
              <a:t> a 4000 </a:t>
            </a:r>
            <a:r>
              <a:rPr dirty="0" err="1"/>
              <a:t>años</a:t>
            </a:r>
            <a:r>
              <a:rPr dirty="0"/>
              <a:t> antes de Cristo.</a:t>
            </a:r>
          </a:p>
        </p:txBody>
      </p:sp>
      <p:grpSp>
        <p:nvGrpSpPr>
          <p:cNvPr id="279" name="Group 279"/>
          <p:cNvGrpSpPr/>
          <p:nvPr/>
        </p:nvGrpSpPr>
        <p:grpSpPr>
          <a:xfrm rot="180000">
            <a:off x="8486418" y="2915069"/>
            <a:ext cx="4109874" cy="3598114"/>
            <a:chOff x="0" y="0"/>
            <a:chExt cx="4109872" cy="3598113"/>
          </a:xfrm>
        </p:grpSpPr>
        <p:pic>
          <p:nvPicPr>
            <p:cNvPr id="278" name="cameraImag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93" t="8825" r="2306" b="10249"/>
            <a:stretch>
              <a:fillRect/>
            </a:stretch>
          </p:blipFill>
          <p:spPr>
            <a:xfrm>
              <a:off x="114300" y="152400"/>
              <a:ext cx="3881273" cy="31409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276 Imagen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109874" cy="3598114"/>
            </a:xfrm>
            <a:prstGeom prst="rect">
              <a:avLst/>
            </a:prstGeom>
            <a:effectLst/>
          </p:spPr>
        </p:pic>
      </p:grpSp>
      <p:grpSp>
        <p:nvGrpSpPr>
          <p:cNvPr id="282" name="Group 282"/>
          <p:cNvGrpSpPr/>
          <p:nvPr/>
        </p:nvGrpSpPr>
        <p:grpSpPr>
          <a:xfrm>
            <a:off x="8877909" y="6542064"/>
            <a:ext cx="3326893" cy="774701"/>
            <a:chOff x="0" y="0"/>
            <a:chExt cx="3326892" cy="774700"/>
          </a:xfrm>
        </p:grpSpPr>
        <p:sp>
          <p:nvSpPr>
            <p:cNvPr id="281" name="Shape 281"/>
            <p:cNvSpPr/>
            <p:nvPr/>
          </p:nvSpPr>
          <p:spPr>
            <a:xfrm>
              <a:off x="19050" y="19050"/>
              <a:ext cx="3288792" cy="736600"/>
            </a:xfrm>
            <a:prstGeom prst="rect">
              <a:avLst/>
            </a:prstGeom>
            <a:solidFill>
              <a:schemeClr val="accent5">
                <a:hueOff val="-188353"/>
                <a:satOff val="-10165"/>
                <a:lumOff val="-10285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blurRad="25400" dist="12700" dir="5400000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Marker Felt"/>
                </a:defRPr>
              </a:lvl1pPr>
            </a:lstStyle>
            <a:p>
              <a:r>
                <a:t>El Milano (Mula)</a:t>
              </a:r>
            </a:p>
          </p:txBody>
        </p:sp>
        <p:pic>
          <p:nvPicPr>
            <p:cNvPr id="280" name="279 Image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326894" cy="7747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1" animBg="1" advAuto="0"/>
      <p:bldP spid="276" grpId="2" animBg="1" advAuto="0"/>
      <p:bldP spid="279" grpId="3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627</Words>
  <Application>Microsoft Office PowerPoint</Application>
  <PresentationFormat>Personalizado</PresentationFormat>
  <Paragraphs>72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Craft</vt:lpstr>
      <vt:lpstr>LAS PINTURAS RUPESTRES EN LA REGIÓN DE MURCIA</vt:lpstr>
      <vt:lpstr>Introducción </vt:lpstr>
      <vt:lpstr>Características de las pinturas rupestres de Murcia </vt:lpstr>
      <vt:lpstr>Yacimientos en Murcia </vt:lpstr>
      <vt:lpstr>Cantos de la Visera (Yecla)</vt:lpstr>
      <vt:lpstr>Cañaíca del calar II</vt:lpstr>
      <vt:lpstr>Cueva de la Serreta (Cieza)</vt:lpstr>
      <vt:lpstr>Pinturas de los Grajos (Cieza)</vt:lpstr>
      <vt:lpstr>Pinturas de El milano I (Mula)</vt:lpstr>
      <vt:lpstr>Presentación de PowerPoint</vt:lpstr>
      <vt:lpstr>Bibliografía </vt:lpstr>
      <vt:lpstr>Webgrafía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PINTURAS RUPESTRES EN LA REGIÓN DE MURCIA</dc:title>
  <cp:lastModifiedBy>Elena</cp:lastModifiedBy>
  <cp:revision>4</cp:revision>
  <dcterms:modified xsi:type="dcterms:W3CDTF">2017-03-28T19:23:25Z</dcterms:modified>
</cp:coreProperties>
</file>