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 roundtripDataSignature="AMtx7mhPugE1C0MuqEPk9zCTO1xXfdXy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561343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f91892419_0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f9189241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cf91892419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cf9189241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0273a18425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0273a1842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0273a18425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0273a1842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0273a18425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0273a1842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0273a18425_0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0273a1842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2"/>
        <p:cNvGrpSpPr/>
        <p:nvPr/>
      </p:nvGrpSpPr>
      <p:grpSpPr>
        <a:xfrm>
          <a:off x="0" y="0"/>
          <a:ext cx="0" cy="0"/>
          <a:chOff x="0" y="0"/>
          <a:chExt cx="0" cy="0"/>
        </a:xfrm>
      </p:grpSpPr>
      <p:sp>
        <p:nvSpPr>
          <p:cNvPr id="13" name="Google Shape;13;p5"/>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5"/>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 name="Google Shape;15;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628650" y="524436"/>
            <a:ext cx="6834468" cy="116625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4"/>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5"/>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8"/>
        <p:cNvGrpSpPr/>
        <p:nvPr/>
      </p:nvGrpSpPr>
      <p:grpSpPr>
        <a:xfrm>
          <a:off x="0" y="0"/>
          <a:ext cx="0" cy="0"/>
          <a:chOff x="0" y="0"/>
          <a:chExt cx="0" cy="0"/>
        </a:xfrm>
      </p:grpSpPr>
      <p:sp>
        <p:nvSpPr>
          <p:cNvPr id="19" name="Google Shape;19;p6"/>
          <p:cNvSpPr txBox="1">
            <a:spLocks noGrp="1"/>
          </p:cNvSpPr>
          <p:nvPr>
            <p:ph type="title"/>
          </p:nvPr>
        </p:nvSpPr>
        <p:spPr>
          <a:xfrm>
            <a:off x="628650" y="524436"/>
            <a:ext cx="6834468" cy="116625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7"/>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7" name="Google Shape;27;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628650" y="524436"/>
            <a:ext cx="6834468" cy="116625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8"/>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8"/>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9"/>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9"/>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9"/>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9"/>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6"/>
        <p:cNvGrpSpPr/>
        <p:nvPr/>
      </p:nvGrpSpPr>
      <p:grpSpPr>
        <a:xfrm>
          <a:off x="0" y="0"/>
          <a:ext cx="0" cy="0"/>
          <a:chOff x="0" y="0"/>
          <a:chExt cx="0" cy="0"/>
        </a:xfrm>
      </p:grpSpPr>
      <p:sp>
        <p:nvSpPr>
          <p:cNvPr id="47" name="Google Shape;47;p10"/>
          <p:cNvSpPr txBox="1">
            <a:spLocks noGrp="1"/>
          </p:cNvSpPr>
          <p:nvPr>
            <p:ph type="title"/>
          </p:nvPr>
        </p:nvSpPr>
        <p:spPr>
          <a:xfrm>
            <a:off x="628650" y="524436"/>
            <a:ext cx="6834468" cy="116625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1"/>
        <p:cNvGrpSpPr/>
        <p:nvPr/>
      </p:nvGrpSpPr>
      <p:grpSpPr>
        <a:xfrm>
          <a:off x="0" y="0"/>
          <a:ext cx="0" cy="0"/>
          <a:chOff x="0" y="0"/>
          <a:chExt cx="0" cy="0"/>
        </a:xfrm>
      </p:grpSpPr>
      <p:sp>
        <p:nvSpPr>
          <p:cNvPr id="52" name="Google Shape;52;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5"/>
        <p:cNvGrpSpPr/>
        <p:nvPr/>
      </p:nvGrpSpPr>
      <p:grpSpPr>
        <a:xfrm>
          <a:off x="0" y="0"/>
          <a:ext cx="0" cy="0"/>
          <a:chOff x="0" y="0"/>
          <a:chExt cx="0" cy="0"/>
        </a:xfrm>
      </p:grpSpPr>
      <p:sp>
        <p:nvSpPr>
          <p:cNvPr id="56" name="Google Shape;56;p1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2"/>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8" name="Google Shape;58;p12"/>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2"/>
        <p:cNvGrpSpPr/>
        <p:nvPr/>
      </p:nvGrpSpPr>
      <p:grpSpPr>
        <a:xfrm>
          <a:off x="0" y="0"/>
          <a:ext cx="0" cy="0"/>
          <a:chOff x="0" y="0"/>
          <a:chExt cx="0" cy="0"/>
        </a:xfrm>
      </p:grpSpPr>
      <p:sp>
        <p:nvSpPr>
          <p:cNvPr id="63" name="Google Shape;63;p1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3"/>
          <p:cNvSpPr>
            <a:spLocks noGrp="1"/>
          </p:cNvSpPr>
          <p:nvPr>
            <p:ph type="pic" idx="2"/>
          </p:nvPr>
        </p:nvSpPr>
        <p:spPr>
          <a:xfrm>
            <a:off x="3887391" y="987426"/>
            <a:ext cx="4629150" cy="4873625"/>
          </a:xfrm>
          <a:prstGeom prst="rect">
            <a:avLst/>
          </a:prstGeom>
          <a:noFill/>
          <a:ln>
            <a:noFill/>
          </a:ln>
        </p:spPr>
      </p:sp>
      <p:sp>
        <p:nvSpPr>
          <p:cNvPr id="65" name="Google Shape;65;p13"/>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 name="Google Shape;7;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pic>
        <p:nvPicPr>
          <p:cNvPr id="9" name="Google Shape;9;p4"/>
          <p:cNvPicPr preferRelativeResize="0"/>
          <p:nvPr/>
        </p:nvPicPr>
        <p:blipFill rotWithShape="1">
          <a:blip r:embed="rId13">
            <a:alphaModFix/>
          </a:blip>
          <a:srcRect/>
          <a:stretch/>
        </p:blipFill>
        <p:spPr>
          <a:xfrm>
            <a:off x="6392986" y="-1"/>
            <a:ext cx="2751014" cy="1765471"/>
          </a:xfrm>
          <a:prstGeom prst="rect">
            <a:avLst/>
          </a:prstGeom>
          <a:noFill/>
          <a:ln>
            <a:noFill/>
          </a:ln>
        </p:spPr>
      </p:pic>
      <p:sp>
        <p:nvSpPr>
          <p:cNvPr id="10" name="Google Shape;10;p4"/>
          <p:cNvSpPr txBox="1">
            <a:spLocks noGrp="1"/>
          </p:cNvSpPr>
          <p:nvPr>
            <p:ph type="title"/>
          </p:nvPr>
        </p:nvSpPr>
        <p:spPr>
          <a:xfrm>
            <a:off x="628650" y="524436"/>
            <a:ext cx="6834468" cy="116625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
          <p:cNvPicPr preferRelativeResize="0"/>
          <p:nvPr/>
        </p:nvPicPr>
        <p:blipFill rotWithShape="1">
          <a:blip r:embed="rId3">
            <a:alphaModFix/>
          </a:blip>
          <a:srcRect/>
          <a:stretch/>
        </p:blipFill>
        <p:spPr>
          <a:xfrm>
            <a:off x="0" y="0"/>
            <a:ext cx="9144000" cy="6858000"/>
          </a:xfrm>
          <a:prstGeom prst="rect">
            <a:avLst/>
          </a:prstGeom>
          <a:noFill/>
          <a:ln>
            <a:noFill/>
          </a:ln>
        </p:spPr>
      </p:pic>
      <p:pic>
        <p:nvPicPr>
          <p:cNvPr id="86" name="Google Shape;86;p1"/>
          <p:cNvPicPr preferRelativeResize="0"/>
          <p:nvPr/>
        </p:nvPicPr>
        <p:blipFill rotWithShape="1">
          <a:blip r:embed="rId4">
            <a:alphaModFix/>
          </a:blip>
          <a:srcRect/>
          <a:stretch/>
        </p:blipFill>
        <p:spPr>
          <a:xfrm>
            <a:off x="4712925" y="5883845"/>
            <a:ext cx="4431074" cy="974150"/>
          </a:xfrm>
          <a:prstGeom prst="rect">
            <a:avLst/>
          </a:prstGeom>
          <a:noFill/>
          <a:ln>
            <a:noFill/>
          </a:ln>
        </p:spPr>
      </p:pic>
      <p:sp>
        <p:nvSpPr>
          <p:cNvPr id="87" name="Google Shape;87;p1"/>
          <p:cNvSpPr txBox="1"/>
          <p:nvPr/>
        </p:nvSpPr>
        <p:spPr>
          <a:xfrm>
            <a:off x="172425" y="5698300"/>
            <a:ext cx="4757100" cy="993000"/>
          </a:xfrm>
          <a:prstGeom prst="rect">
            <a:avLst/>
          </a:prstGeom>
          <a:noFill/>
          <a:ln>
            <a:noFill/>
          </a:ln>
        </p:spPr>
        <p:txBody>
          <a:bodyPr spcFirstLastPara="1" wrap="square" lIns="91425" tIns="91425" rIns="91425" bIns="91425" anchor="t" anchorCtr="0">
            <a:noAutofit/>
          </a:bodyPr>
          <a:lstStyle/>
          <a:p>
            <a:pPr marL="0" lvl="0" indent="0" algn="l" rtl="0">
              <a:lnSpc>
                <a:spcPct val="107000"/>
              </a:lnSpc>
              <a:spcBef>
                <a:spcPts val="0"/>
              </a:spcBef>
              <a:spcAft>
                <a:spcPts val="0"/>
              </a:spcAft>
              <a:buNone/>
            </a:pPr>
            <a:r>
              <a:rPr lang="es-ES" sz="1800">
                <a:solidFill>
                  <a:schemeClr val="accent1"/>
                </a:solidFill>
              </a:rPr>
              <a:t>Project Nr: 2019-1-CZ01-KA229-061106     </a:t>
            </a:r>
            <a:r>
              <a:rPr lang="es-ES" sz="1800" i="1">
                <a:solidFill>
                  <a:schemeClr val="accent1"/>
                </a:solidFill>
              </a:rPr>
              <a:t>It´s our world - take care of it</a:t>
            </a:r>
            <a:r>
              <a:rPr lang="es-ES" sz="1800">
                <a:solidFill>
                  <a:schemeClr val="accent1"/>
                </a:solidFill>
                <a:latin typeface="Calibri"/>
                <a:ea typeface="Calibri"/>
                <a:cs typeface="Calibri"/>
                <a:sym typeface="Calibri"/>
              </a:rPr>
              <a:t/>
            </a:r>
            <a:br>
              <a:rPr lang="es-ES" sz="1800">
                <a:solidFill>
                  <a:schemeClr val="accent1"/>
                </a:solidFill>
                <a:latin typeface="Calibri"/>
                <a:ea typeface="Calibri"/>
                <a:cs typeface="Calibri"/>
                <a:sym typeface="Calibri"/>
              </a:rPr>
            </a:br>
            <a:endParaRPr>
              <a:solidFill>
                <a:schemeClr val="accent1"/>
              </a:solidFill>
            </a:endParaRPr>
          </a:p>
        </p:txBody>
      </p:sp>
      <p:pic>
        <p:nvPicPr>
          <p:cNvPr id="5" name="Obrázek 1"/>
          <p:cNvPicPr/>
          <p:nvPr/>
        </p:nvPicPr>
        <p:blipFill>
          <a:blip r:embed="rId5" cstate="print">
            <a:extLst>
              <a:ext uri="{28A0092B-C50C-407E-A947-70E740481C1C}">
                <a14:useLocalDpi xmlns:a14="http://schemas.microsoft.com/office/drawing/2010/main" val="0"/>
              </a:ext>
            </a:extLst>
          </a:blip>
          <a:stretch>
            <a:fillRect/>
          </a:stretch>
        </p:blipFill>
        <p:spPr>
          <a:xfrm>
            <a:off x="7240468" y="0"/>
            <a:ext cx="1844040" cy="18440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sp>
        <p:nvSpPr>
          <p:cNvPr id="92" name="Google Shape;92;gcf91892419_0_15"/>
          <p:cNvSpPr txBox="1">
            <a:spLocks noGrp="1"/>
          </p:cNvSpPr>
          <p:nvPr>
            <p:ph type="title"/>
          </p:nvPr>
        </p:nvSpPr>
        <p:spPr>
          <a:xfrm rot="10800000" flipH="1">
            <a:off x="628650" y="6269730"/>
            <a:ext cx="6834600" cy="1104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endParaRPr/>
          </a:p>
        </p:txBody>
      </p:sp>
      <p:sp>
        <p:nvSpPr>
          <p:cNvPr id="93" name="Google Shape;93;gcf91892419_0_15"/>
          <p:cNvSpPr txBox="1">
            <a:spLocks noGrp="1"/>
          </p:cNvSpPr>
          <p:nvPr>
            <p:ph type="body" idx="1"/>
          </p:nvPr>
        </p:nvSpPr>
        <p:spPr>
          <a:xfrm>
            <a:off x="628650" y="5688275"/>
            <a:ext cx="7886700" cy="488400"/>
          </a:xfrm>
          <a:prstGeom prst="rect">
            <a:avLst/>
          </a:prstGeom>
        </p:spPr>
        <p:txBody>
          <a:bodyPr spcFirstLastPara="1" wrap="square" lIns="91425" tIns="45700" rIns="91425" bIns="45700" anchor="t" anchorCtr="0">
            <a:normAutofit fontScale="25000" lnSpcReduction="20000"/>
          </a:bodyPr>
          <a:lstStyle/>
          <a:p>
            <a:pPr marL="0" lvl="0" indent="0" algn="l" rtl="0">
              <a:lnSpc>
                <a:spcPct val="115000"/>
              </a:lnSpc>
              <a:spcBef>
                <a:spcPts val="500"/>
              </a:spcBef>
              <a:spcAft>
                <a:spcPts val="0"/>
              </a:spcAft>
              <a:buClr>
                <a:schemeClr val="dk1"/>
              </a:buClr>
              <a:buSzPts val="275"/>
              <a:buFont typeface="Arial"/>
              <a:buNone/>
            </a:pPr>
            <a:r>
              <a:rPr lang="es-ES" sz="8026" b="1" i="1">
                <a:solidFill>
                  <a:srgbClr val="FF0000"/>
                </a:solidFill>
                <a:latin typeface="Arial"/>
                <a:ea typeface="Arial"/>
                <a:cs typeface="Arial"/>
                <a:sym typeface="Arial"/>
              </a:rPr>
              <a:t>in Spain in the last 40 years.</a:t>
            </a:r>
            <a:endParaRPr sz="8026" b="1" i="1">
              <a:solidFill>
                <a:srgbClr val="FF0000"/>
              </a:solidFill>
              <a:latin typeface="Arial"/>
              <a:ea typeface="Arial"/>
              <a:cs typeface="Arial"/>
              <a:sym typeface="Arial"/>
            </a:endParaRPr>
          </a:p>
          <a:p>
            <a:pPr marL="0" lvl="0" indent="0" algn="l" rtl="0">
              <a:spcBef>
                <a:spcPts val="1000"/>
              </a:spcBef>
              <a:spcAft>
                <a:spcPts val="0"/>
              </a:spcAft>
              <a:buNone/>
            </a:pPr>
            <a:endParaRPr/>
          </a:p>
        </p:txBody>
      </p:sp>
      <p:sp>
        <p:nvSpPr>
          <p:cNvPr id="94" name="Google Shape;94;gcf91892419_0_15"/>
          <p:cNvSpPr txBox="1"/>
          <p:nvPr/>
        </p:nvSpPr>
        <p:spPr>
          <a:xfrm>
            <a:off x="698850" y="725250"/>
            <a:ext cx="5481000" cy="3038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s-ES" sz="4800" b="1" i="1">
                <a:solidFill>
                  <a:srgbClr val="FFFFFF"/>
                </a:solidFill>
              </a:rPr>
              <a:t>Impact of climate change on agriculture</a:t>
            </a:r>
            <a:endParaRPr sz="2100">
              <a:solidFill>
                <a:srgbClr val="FFFFFF"/>
              </a:solidFill>
              <a:highlight>
                <a:srgbClr val="F8F9FA"/>
              </a:highlight>
            </a:endParaRPr>
          </a:p>
          <a:p>
            <a:pPr marL="0" lvl="0" indent="0" algn="l" rtl="0">
              <a:lnSpc>
                <a:spcPct val="90000"/>
              </a:lnSpc>
              <a:spcBef>
                <a:spcPts val="0"/>
              </a:spcBef>
              <a:spcAft>
                <a:spcPts val="0"/>
              </a:spcAft>
              <a:buNone/>
            </a:pPr>
            <a:endParaRPr sz="4800" b="1" i="1">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cf91892419_0_20"/>
          <p:cNvSpPr txBox="1">
            <a:spLocks noGrp="1"/>
          </p:cNvSpPr>
          <p:nvPr>
            <p:ph type="title"/>
          </p:nvPr>
        </p:nvSpPr>
        <p:spPr>
          <a:xfrm>
            <a:off x="87225" y="163486"/>
            <a:ext cx="6834600" cy="116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s-ES"/>
              <a:t>Causes:</a:t>
            </a:r>
            <a:endParaRPr/>
          </a:p>
        </p:txBody>
      </p:sp>
      <p:sp>
        <p:nvSpPr>
          <p:cNvPr id="100" name="Google Shape;100;gcf91892419_0_20"/>
          <p:cNvSpPr txBox="1">
            <a:spLocks noGrp="1"/>
          </p:cNvSpPr>
          <p:nvPr>
            <p:ph type="body" idx="1"/>
          </p:nvPr>
        </p:nvSpPr>
        <p:spPr>
          <a:xfrm>
            <a:off x="0" y="1183925"/>
            <a:ext cx="7886700" cy="4351200"/>
          </a:xfrm>
          <a:prstGeom prst="rect">
            <a:avLst/>
          </a:prstGeom>
        </p:spPr>
        <p:txBody>
          <a:bodyPr spcFirstLastPara="1" wrap="square" lIns="91425" tIns="45700" rIns="91425" bIns="45700" anchor="t" anchorCtr="0">
            <a:normAutofit/>
          </a:bodyPr>
          <a:lstStyle/>
          <a:p>
            <a:pPr marL="0" marR="38100" lvl="0" indent="0" algn="l" rtl="0">
              <a:lnSpc>
                <a:spcPct val="128571"/>
              </a:lnSpc>
              <a:spcBef>
                <a:spcPts val="0"/>
              </a:spcBef>
              <a:spcAft>
                <a:spcPts val="0"/>
              </a:spcAft>
              <a:buClr>
                <a:schemeClr val="dk1"/>
              </a:buClr>
              <a:buSzPts val="1100"/>
              <a:buFont typeface="Arial"/>
              <a:buNone/>
            </a:pPr>
            <a:r>
              <a:rPr lang="es-ES" sz="2100">
                <a:solidFill>
                  <a:srgbClr val="202124"/>
                </a:solidFill>
                <a:highlight>
                  <a:srgbClr val="F8F9FA"/>
                </a:highlight>
                <a:latin typeface="Arial"/>
                <a:ea typeface="Arial"/>
                <a:cs typeface="Arial"/>
                <a:sym typeface="Arial"/>
              </a:rPr>
              <a:t>From the 18th century to the present day, human behaviour have changed the composition of our atmosphere due to GHG. Our biological needs as living beings are adapted after an evolution of thousands of years with stable climatic conditions.</a:t>
            </a:r>
            <a:endParaRPr sz="2100">
              <a:solidFill>
                <a:srgbClr val="202124"/>
              </a:solidFill>
              <a:highlight>
                <a:srgbClr val="F8F9FA"/>
              </a:highlight>
              <a:latin typeface="Arial"/>
              <a:ea typeface="Arial"/>
              <a:cs typeface="Arial"/>
              <a:sym typeface="Arial"/>
            </a:endParaRPr>
          </a:p>
          <a:p>
            <a:pPr marL="0" lvl="0" indent="0" algn="l" rtl="0">
              <a:spcBef>
                <a:spcPts val="1000"/>
              </a:spcBef>
              <a:spcAft>
                <a:spcPts val="0"/>
              </a:spcAft>
              <a:buNone/>
            </a:pPr>
            <a:endParaRPr/>
          </a:p>
        </p:txBody>
      </p:sp>
      <p:pic>
        <p:nvPicPr>
          <p:cNvPr id="101" name="Google Shape;101;gcf91892419_0_20"/>
          <p:cNvPicPr preferRelativeResize="0"/>
          <p:nvPr/>
        </p:nvPicPr>
        <p:blipFill>
          <a:blip r:embed="rId3">
            <a:alphaModFix/>
          </a:blip>
          <a:stretch>
            <a:fillRect/>
          </a:stretch>
        </p:blipFill>
        <p:spPr>
          <a:xfrm>
            <a:off x="132350" y="3101475"/>
            <a:ext cx="3985125" cy="3604125"/>
          </a:xfrm>
          <a:prstGeom prst="rect">
            <a:avLst/>
          </a:prstGeom>
          <a:noFill/>
          <a:ln>
            <a:noFill/>
          </a:ln>
        </p:spPr>
      </p:pic>
      <p:pic>
        <p:nvPicPr>
          <p:cNvPr id="102" name="Google Shape;102;gcf91892419_0_20"/>
          <p:cNvPicPr preferRelativeResize="0"/>
          <p:nvPr/>
        </p:nvPicPr>
        <p:blipFill>
          <a:blip r:embed="rId4">
            <a:alphaModFix/>
          </a:blip>
          <a:stretch>
            <a:fillRect/>
          </a:stretch>
        </p:blipFill>
        <p:spPr>
          <a:xfrm>
            <a:off x="4568650" y="3101475"/>
            <a:ext cx="4352100" cy="3604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10273a18425_0_1"/>
          <p:cNvSpPr txBox="1">
            <a:spLocks noGrp="1"/>
          </p:cNvSpPr>
          <p:nvPr>
            <p:ph type="title"/>
          </p:nvPr>
        </p:nvSpPr>
        <p:spPr>
          <a:xfrm>
            <a:off x="0" y="63236"/>
            <a:ext cx="6834600" cy="116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s-ES"/>
              <a:t>Consequences:</a:t>
            </a:r>
            <a:endParaRPr/>
          </a:p>
        </p:txBody>
      </p:sp>
      <p:sp>
        <p:nvSpPr>
          <p:cNvPr id="108" name="Google Shape;108;g10273a18425_0_1"/>
          <p:cNvSpPr txBox="1">
            <a:spLocks noGrp="1"/>
          </p:cNvSpPr>
          <p:nvPr>
            <p:ph type="body" idx="1"/>
          </p:nvPr>
        </p:nvSpPr>
        <p:spPr>
          <a:xfrm>
            <a:off x="87225" y="963375"/>
            <a:ext cx="78867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s-ES" sz="2100">
                <a:solidFill>
                  <a:srgbClr val="202124"/>
                </a:solidFill>
                <a:highlight>
                  <a:srgbClr val="F8F9FA"/>
                </a:highlight>
                <a:latin typeface="Arial"/>
                <a:ea typeface="Arial"/>
                <a:cs typeface="Arial"/>
                <a:sym typeface="Arial"/>
              </a:rPr>
              <a:t>-Earth’s average temperature has increased exponentially.</a:t>
            </a:r>
            <a:endParaRPr sz="2100">
              <a:solidFill>
                <a:srgbClr val="202124"/>
              </a:solidFill>
              <a:highlight>
                <a:srgbClr val="F8F9FA"/>
              </a:highlight>
              <a:latin typeface="Arial"/>
              <a:ea typeface="Arial"/>
              <a:cs typeface="Arial"/>
              <a:sym typeface="Arial"/>
            </a:endParaRPr>
          </a:p>
          <a:p>
            <a:pPr marL="0" lvl="0" indent="0" algn="l" rtl="0">
              <a:spcBef>
                <a:spcPts val="1000"/>
              </a:spcBef>
              <a:spcAft>
                <a:spcPts val="0"/>
              </a:spcAft>
              <a:buNone/>
            </a:pPr>
            <a:r>
              <a:rPr lang="es-ES" sz="2100">
                <a:solidFill>
                  <a:srgbClr val="202124"/>
                </a:solidFill>
                <a:highlight>
                  <a:srgbClr val="F8F9FA"/>
                </a:highlight>
                <a:latin typeface="Arial"/>
                <a:ea typeface="Arial"/>
                <a:cs typeface="Arial"/>
                <a:sym typeface="Arial"/>
              </a:rPr>
              <a:t>-Torrential rains.</a:t>
            </a:r>
            <a:endParaRPr sz="2100">
              <a:solidFill>
                <a:srgbClr val="202124"/>
              </a:solidFill>
              <a:highlight>
                <a:srgbClr val="F8F9FA"/>
              </a:highlight>
              <a:latin typeface="Arial"/>
              <a:ea typeface="Arial"/>
              <a:cs typeface="Arial"/>
              <a:sym typeface="Arial"/>
            </a:endParaRPr>
          </a:p>
          <a:p>
            <a:pPr marL="0" lvl="0" indent="0" algn="l" rtl="0">
              <a:spcBef>
                <a:spcPts val="1000"/>
              </a:spcBef>
              <a:spcAft>
                <a:spcPts val="0"/>
              </a:spcAft>
              <a:buNone/>
            </a:pPr>
            <a:r>
              <a:rPr lang="es-ES" sz="2100">
                <a:solidFill>
                  <a:srgbClr val="202124"/>
                </a:solidFill>
                <a:highlight>
                  <a:srgbClr val="F8F9FA"/>
                </a:highlight>
                <a:latin typeface="Arial"/>
                <a:ea typeface="Arial"/>
                <a:cs typeface="Arial"/>
                <a:sym typeface="Arial"/>
              </a:rPr>
              <a:t>-Destruction of soil structure.</a:t>
            </a:r>
            <a:endParaRPr sz="2100">
              <a:solidFill>
                <a:srgbClr val="202124"/>
              </a:solidFill>
              <a:highlight>
                <a:srgbClr val="F8F9FA"/>
              </a:highlight>
              <a:latin typeface="Arial"/>
              <a:ea typeface="Arial"/>
              <a:cs typeface="Arial"/>
              <a:sym typeface="Arial"/>
            </a:endParaRPr>
          </a:p>
          <a:p>
            <a:pPr marL="0" lvl="0" indent="0" algn="l" rtl="0">
              <a:spcBef>
                <a:spcPts val="1000"/>
              </a:spcBef>
              <a:spcAft>
                <a:spcPts val="0"/>
              </a:spcAft>
              <a:buNone/>
            </a:pPr>
            <a:r>
              <a:rPr lang="es-ES" sz="2100">
                <a:solidFill>
                  <a:srgbClr val="202124"/>
                </a:solidFill>
                <a:highlight>
                  <a:srgbClr val="F8F9FA"/>
                </a:highlight>
                <a:latin typeface="Arial"/>
                <a:ea typeface="Arial"/>
                <a:cs typeface="Arial"/>
                <a:sym typeface="Arial"/>
              </a:rPr>
              <a:t>-Increase in pests and tropical diseases.</a:t>
            </a:r>
            <a:endParaRPr sz="2100">
              <a:solidFill>
                <a:srgbClr val="202124"/>
              </a:solidFill>
              <a:highlight>
                <a:srgbClr val="F8F9FA"/>
              </a:highlight>
              <a:latin typeface="Arial"/>
              <a:ea typeface="Arial"/>
              <a:cs typeface="Arial"/>
              <a:sym typeface="Arial"/>
            </a:endParaRPr>
          </a:p>
          <a:p>
            <a:pPr marL="0" lvl="0" indent="0" algn="l" rtl="0">
              <a:spcBef>
                <a:spcPts val="1000"/>
              </a:spcBef>
              <a:spcAft>
                <a:spcPts val="0"/>
              </a:spcAft>
              <a:buNone/>
            </a:pPr>
            <a:r>
              <a:rPr lang="es-ES" sz="2100">
                <a:solidFill>
                  <a:srgbClr val="202124"/>
                </a:solidFill>
                <a:highlight>
                  <a:srgbClr val="F8F9FA"/>
                </a:highlight>
                <a:latin typeface="Arial"/>
                <a:ea typeface="Arial"/>
                <a:cs typeface="Arial"/>
                <a:sym typeface="Arial"/>
              </a:rPr>
              <a:t>-Prolonged droughts.</a:t>
            </a:r>
            <a:endParaRPr sz="2100">
              <a:solidFill>
                <a:srgbClr val="202124"/>
              </a:solidFill>
              <a:highlight>
                <a:srgbClr val="F8F9FA"/>
              </a:highlight>
              <a:latin typeface="Arial"/>
              <a:ea typeface="Arial"/>
              <a:cs typeface="Arial"/>
              <a:sym typeface="Arial"/>
            </a:endParaRPr>
          </a:p>
          <a:p>
            <a:pPr marL="0" lvl="0" indent="0" algn="l" rtl="0">
              <a:spcBef>
                <a:spcPts val="1000"/>
              </a:spcBef>
              <a:spcAft>
                <a:spcPts val="0"/>
              </a:spcAft>
              <a:buNone/>
            </a:pPr>
            <a:r>
              <a:rPr lang="es-ES" sz="2100">
                <a:solidFill>
                  <a:srgbClr val="202124"/>
                </a:solidFill>
                <a:highlight>
                  <a:srgbClr val="F8F9FA"/>
                </a:highlight>
                <a:latin typeface="Arial"/>
                <a:ea typeface="Arial"/>
                <a:cs typeface="Arial"/>
                <a:sym typeface="Arial"/>
              </a:rPr>
              <a:t>-20% decrease in food production.</a:t>
            </a:r>
            <a:endParaRPr sz="2100">
              <a:solidFill>
                <a:srgbClr val="202124"/>
              </a:solidFill>
              <a:highlight>
                <a:srgbClr val="F8F9FA"/>
              </a:highlight>
              <a:latin typeface="Arial"/>
              <a:ea typeface="Arial"/>
              <a:cs typeface="Arial"/>
              <a:sym typeface="Arial"/>
            </a:endParaRPr>
          </a:p>
          <a:p>
            <a:pPr marL="0" marR="38100" lvl="0" indent="0" algn="l" rtl="0">
              <a:lnSpc>
                <a:spcPct val="128571"/>
              </a:lnSpc>
              <a:spcBef>
                <a:spcPts val="0"/>
              </a:spcBef>
              <a:spcAft>
                <a:spcPts val="0"/>
              </a:spcAft>
              <a:buClr>
                <a:schemeClr val="dk1"/>
              </a:buClr>
              <a:buSzPts val="1100"/>
              <a:buFont typeface="Arial"/>
              <a:buNone/>
            </a:pPr>
            <a:r>
              <a:rPr lang="es-ES" sz="2100">
                <a:solidFill>
                  <a:srgbClr val="202124"/>
                </a:solidFill>
                <a:highlight>
                  <a:srgbClr val="F8F9FA"/>
                </a:highlight>
                <a:latin typeface="Arial"/>
                <a:ea typeface="Arial"/>
                <a:cs typeface="Arial"/>
                <a:sym typeface="Arial"/>
              </a:rPr>
              <a:t>-Desertification.</a:t>
            </a:r>
            <a:endParaRPr sz="2100">
              <a:solidFill>
                <a:srgbClr val="202124"/>
              </a:solidFill>
              <a:highlight>
                <a:srgbClr val="F8F9FA"/>
              </a:highlight>
              <a:latin typeface="Arial"/>
              <a:ea typeface="Arial"/>
              <a:cs typeface="Arial"/>
              <a:sym typeface="Arial"/>
            </a:endParaRPr>
          </a:p>
          <a:p>
            <a:pPr marL="0" lvl="0" indent="0" algn="l" rtl="0">
              <a:spcBef>
                <a:spcPts val="1000"/>
              </a:spcBef>
              <a:spcAft>
                <a:spcPts val="0"/>
              </a:spcAft>
              <a:buNone/>
            </a:pPr>
            <a:endParaRPr/>
          </a:p>
        </p:txBody>
      </p:sp>
      <p:pic>
        <p:nvPicPr>
          <p:cNvPr id="109" name="Google Shape;109;g10273a18425_0_1"/>
          <p:cNvPicPr preferRelativeResize="0"/>
          <p:nvPr/>
        </p:nvPicPr>
        <p:blipFill>
          <a:blip r:embed="rId3">
            <a:alphaModFix/>
          </a:blip>
          <a:stretch>
            <a:fillRect/>
          </a:stretch>
        </p:blipFill>
        <p:spPr>
          <a:xfrm>
            <a:off x="447425" y="3782350"/>
            <a:ext cx="8265849" cy="2734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10273a18425_0_6"/>
          <p:cNvSpPr txBox="1">
            <a:spLocks noGrp="1"/>
          </p:cNvSpPr>
          <p:nvPr>
            <p:ph type="title"/>
          </p:nvPr>
        </p:nvSpPr>
        <p:spPr>
          <a:xfrm>
            <a:off x="97275" y="4"/>
            <a:ext cx="6834600" cy="725100"/>
          </a:xfrm>
          <a:prstGeom prst="rect">
            <a:avLst/>
          </a:prstGeom>
        </p:spPr>
        <p:txBody>
          <a:bodyPr spcFirstLastPara="1" wrap="square" lIns="91425" tIns="45700" rIns="91425" bIns="45700" anchor="ctr" anchorCtr="0">
            <a:normAutofit fontScale="90000"/>
          </a:bodyPr>
          <a:lstStyle/>
          <a:p>
            <a:pPr marL="0" marR="38100" lvl="0" indent="0" algn="l" rtl="0">
              <a:lnSpc>
                <a:spcPct val="128571"/>
              </a:lnSpc>
              <a:spcBef>
                <a:spcPts val="0"/>
              </a:spcBef>
              <a:spcAft>
                <a:spcPts val="0"/>
              </a:spcAft>
              <a:buClr>
                <a:schemeClr val="dk1"/>
              </a:buClr>
              <a:buSzPct val="52380"/>
              <a:buFont typeface="Arial"/>
              <a:buNone/>
            </a:pPr>
            <a:endParaRPr sz="2100" b="0">
              <a:solidFill>
                <a:srgbClr val="202124"/>
              </a:solidFill>
              <a:highlight>
                <a:srgbClr val="F8F9FA"/>
              </a:highlight>
              <a:latin typeface="Arial"/>
              <a:ea typeface="Arial"/>
              <a:cs typeface="Arial"/>
              <a:sym typeface="Arial"/>
            </a:endParaRPr>
          </a:p>
          <a:p>
            <a:pPr marL="0" lvl="0" indent="0" algn="l" rtl="0">
              <a:spcBef>
                <a:spcPts val="0"/>
              </a:spcBef>
              <a:spcAft>
                <a:spcPts val="0"/>
              </a:spcAft>
              <a:buNone/>
            </a:pPr>
            <a:r>
              <a:rPr lang="es-ES"/>
              <a:t>Possible solutions:</a:t>
            </a:r>
            <a:endParaRPr/>
          </a:p>
        </p:txBody>
      </p:sp>
      <p:sp>
        <p:nvSpPr>
          <p:cNvPr id="115" name="Google Shape;115;g10273a18425_0_6"/>
          <p:cNvSpPr txBox="1">
            <a:spLocks noGrp="1"/>
          </p:cNvSpPr>
          <p:nvPr>
            <p:ph type="body" idx="1"/>
          </p:nvPr>
        </p:nvSpPr>
        <p:spPr>
          <a:xfrm>
            <a:off x="277400" y="925775"/>
            <a:ext cx="3408900" cy="5715000"/>
          </a:xfrm>
          <a:prstGeom prst="rect">
            <a:avLst/>
          </a:prstGeom>
        </p:spPr>
        <p:txBody>
          <a:bodyPr spcFirstLastPara="1" wrap="square" lIns="91425" tIns="45700" rIns="91425" bIns="45700" anchor="t" anchorCtr="0">
            <a:normAutofit fontScale="92500" lnSpcReduction="10000"/>
          </a:bodyPr>
          <a:lstStyle/>
          <a:p>
            <a:pPr marL="0" lvl="0" indent="0" algn="l" rtl="0">
              <a:spcBef>
                <a:spcPts val="1000"/>
              </a:spcBef>
              <a:spcAft>
                <a:spcPts val="0"/>
              </a:spcAft>
              <a:buNone/>
            </a:pPr>
            <a:r>
              <a:rPr lang="es-ES" sz="2100">
                <a:solidFill>
                  <a:srgbClr val="202124"/>
                </a:solidFill>
                <a:highlight>
                  <a:srgbClr val="F8F9FA"/>
                </a:highlight>
                <a:latin typeface="Arial"/>
                <a:ea typeface="Arial"/>
                <a:cs typeface="Arial"/>
                <a:sym typeface="Arial"/>
              </a:rPr>
              <a:t>1) Use non-polluting energy sources.</a:t>
            </a:r>
            <a:endParaRPr sz="2100">
              <a:solidFill>
                <a:srgbClr val="202124"/>
              </a:solidFill>
              <a:highlight>
                <a:srgbClr val="F8F9FA"/>
              </a:highlight>
              <a:latin typeface="Arial"/>
              <a:ea typeface="Arial"/>
              <a:cs typeface="Arial"/>
              <a:sym typeface="Arial"/>
            </a:endParaRPr>
          </a:p>
          <a:p>
            <a:pPr marL="0" lvl="0" indent="0" algn="l" rtl="0">
              <a:spcBef>
                <a:spcPts val="1000"/>
              </a:spcBef>
              <a:spcAft>
                <a:spcPts val="0"/>
              </a:spcAft>
              <a:buNone/>
            </a:pPr>
            <a:endParaRPr sz="2100">
              <a:solidFill>
                <a:srgbClr val="202124"/>
              </a:solidFill>
              <a:highlight>
                <a:srgbClr val="F8F9FA"/>
              </a:highlight>
              <a:latin typeface="Arial"/>
              <a:ea typeface="Arial"/>
              <a:cs typeface="Arial"/>
              <a:sym typeface="Arial"/>
            </a:endParaRPr>
          </a:p>
          <a:p>
            <a:pPr marL="0" lvl="0" indent="0" algn="l" rtl="0">
              <a:spcBef>
                <a:spcPts val="1000"/>
              </a:spcBef>
              <a:spcAft>
                <a:spcPts val="0"/>
              </a:spcAft>
              <a:buNone/>
            </a:pPr>
            <a:r>
              <a:rPr lang="es-ES" sz="2100">
                <a:solidFill>
                  <a:srgbClr val="202124"/>
                </a:solidFill>
                <a:highlight>
                  <a:srgbClr val="F8F9FA"/>
                </a:highlight>
                <a:latin typeface="Arial"/>
                <a:ea typeface="Arial"/>
                <a:cs typeface="Arial"/>
                <a:sym typeface="Arial"/>
              </a:rPr>
              <a:t>2) Establish irrigation systems adapted to rainfall.</a:t>
            </a:r>
            <a:endParaRPr sz="2100">
              <a:solidFill>
                <a:srgbClr val="202124"/>
              </a:solidFill>
              <a:highlight>
                <a:srgbClr val="F8F9FA"/>
              </a:highlight>
              <a:latin typeface="Arial"/>
              <a:ea typeface="Arial"/>
              <a:cs typeface="Arial"/>
              <a:sym typeface="Arial"/>
            </a:endParaRPr>
          </a:p>
          <a:p>
            <a:pPr marL="0" lvl="0" indent="0" algn="l" rtl="0">
              <a:spcBef>
                <a:spcPts val="1000"/>
              </a:spcBef>
              <a:spcAft>
                <a:spcPts val="0"/>
              </a:spcAft>
              <a:buNone/>
            </a:pPr>
            <a:endParaRPr sz="2100">
              <a:solidFill>
                <a:srgbClr val="202124"/>
              </a:solidFill>
              <a:highlight>
                <a:srgbClr val="F8F9FA"/>
              </a:highlight>
              <a:latin typeface="Arial"/>
              <a:ea typeface="Arial"/>
              <a:cs typeface="Arial"/>
              <a:sym typeface="Arial"/>
            </a:endParaRPr>
          </a:p>
          <a:p>
            <a:pPr marL="0" lvl="0" indent="0" algn="l" rtl="0">
              <a:spcBef>
                <a:spcPts val="1000"/>
              </a:spcBef>
              <a:spcAft>
                <a:spcPts val="0"/>
              </a:spcAft>
              <a:buNone/>
            </a:pPr>
            <a:r>
              <a:rPr lang="es-ES" sz="2100">
                <a:solidFill>
                  <a:srgbClr val="202124"/>
                </a:solidFill>
                <a:highlight>
                  <a:srgbClr val="F8F9FA"/>
                </a:highlight>
                <a:latin typeface="Arial"/>
                <a:ea typeface="Arial"/>
                <a:cs typeface="Arial"/>
                <a:sym typeface="Arial"/>
              </a:rPr>
              <a:t>3) Reduce the irrigated area.</a:t>
            </a:r>
            <a:endParaRPr sz="2100">
              <a:solidFill>
                <a:srgbClr val="202124"/>
              </a:solidFill>
              <a:highlight>
                <a:srgbClr val="F8F9FA"/>
              </a:highlight>
              <a:latin typeface="Arial"/>
              <a:ea typeface="Arial"/>
              <a:cs typeface="Arial"/>
              <a:sym typeface="Arial"/>
            </a:endParaRPr>
          </a:p>
          <a:p>
            <a:pPr marL="0" lvl="0" indent="0" algn="l" rtl="0">
              <a:spcBef>
                <a:spcPts val="1000"/>
              </a:spcBef>
              <a:spcAft>
                <a:spcPts val="0"/>
              </a:spcAft>
              <a:buNone/>
            </a:pPr>
            <a:endParaRPr sz="2100">
              <a:solidFill>
                <a:srgbClr val="202124"/>
              </a:solidFill>
              <a:highlight>
                <a:srgbClr val="F8F9FA"/>
              </a:highlight>
              <a:latin typeface="Arial"/>
              <a:ea typeface="Arial"/>
              <a:cs typeface="Arial"/>
              <a:sym typeface="Arial"/>
            </a:endParaRPr>
          </a:p>
          <a:p>
            <a:pPr marL="0" lvl="0" indent="0" algn="l" rtl="0">
              <a:spcBef>
                <a:spcPts val="1000"/>
              </a:spcBef>
              <a:spcAft>
                <a:spcPts val="0"/>
              </a:spcAft>
              <a:buNone/>
            </a:pPr>
            <a:r>
              <a:rPr lang="es-ES" sz="2100">
                <a:solidFill>
                  <a:srgbClr val="202124"/>
                </a:solidFill>
                <a:highlight>
                  <a:srgbClr val="F8F9FA"/>
                </a:highlight>
                <a:latin typeface="Arial"/>
                <a:ea typeface="Arial"/>
                <a:cs typeface="Arial"/>
                <a:sym typeface="Arial"/>
              </a:rPr>
              <a:t>4) Avoid groundwater overexploitation.</a:t>
            </a:r>
            <a:endParaRPr sz="2100">
              <a:solidFill>
                <a:srgbClr val="202124"/>
              </a:solidFill>
              <a:highlight>
                <a:srgbClr val="F8F9FA"/>
              </a:highlight>
              <a:latin typeface="Arial"/>
              <a:ea typeface="Arial"/>
              <a:cs typeface="Arial"/>
              <a:sym typeface="Arial"/>
            </a:endParaRPr>
          </a:p>
          <a:p>
            <a:pPr marL="0" lvl="0" indent="0" algn="l" rtl="0">
              <a:spcBef>
                <a:spcPts val="1000"/>
              </a:spcBef>
              <a:spcAft>
                <a:spcPts val="0"/>
              </a:spcAft>
              <a:buNone/>
            </a:pPr>
            <a:endParaRPr sz="2100">
              <a:solidFill>
                <a:srgbClr val="202124"/>
              </a:solidFill>
              <a:highlight>
                <a:srgbClr val="F8F9FA"/>
              </a:highlight>
              <a:latin typeface="Arial"/>
              <a:ea typeface="Arial"/>
              <a:cs typeface="Arial"/>
              <a:sym typeface="Arial"/>
            </a:endParaRPr>
          </a:p>
          <a:p>
            <a:pPr marL="0" lvl="0" indent="0" algn="l" rtl="0">
              <a:spcBef>
                <a:spcPts val="1000"/>
              </a:spcBef>
              <a:spcAft>
                <a:spcPts val="0"/>
              </a:spcAft>
              <a:buNone/>
            </a:pPr>
            <a:r>
              <a:rPr lang="es-ES" sz="2100">
                <a:solidFill>
                  <a:srgbClr val="202124"/>
                </a:solidFill>
                <a:highlight>
                  <a:srgbClr val="F8F9FA"/>
                </a:highlight>
                <a:latin typeface="Arial"/>
                <a:ea typeface="Arial"/>
                <a:cs typeface="Arial"/>
                <a:sym typeface="Arial"/>
              </a:rPr>
              <a:t>5) Use of adapted crops and varieties for risk reduction, soil and water conservation:</a:t>
            </a:r>
            <a:r>
              <a:rPr lang="es-ES" sz="2100">
                <a:solidFill>
                  <a:srgbClr val="FF0000"/>
                </a:solidFill>
                <a:highlight>
                  <a:srgbClr val="F8F9FA"/>
                </a:highlight>
                <a:latin typeface="Arial"/>
                <a:ea typeface="Arial"/>
                <a:cs typeface="Arial"/>
                <a:sym typeface="Arial"/>
              </a:rPr>
              <a:t> </a:t>
            </a:r>
            <a:r>
              <a:rPr lang="es-ES" sz="2100">
                <a:highlight>
                  <a:srgbClr val="F8F9FA"/>
                </a:highlight>
                <a:latin typeface="Arial"/>
                <a:ea typeface="Arial"/>
                <a:cs typeface="Arial"/>
                <a:sym typeface="Arial"/>
              </a:rPr>
              <a:t>almond tree or pistachio tree  instead of traditional crops (olive groove), because they do not need much water and can resist high temperature.</a:t>
            </a:r>
            <a:endParaRPr sz="2100">
              <a:highlight>
                <a:srgbClr val="F8F9FA"/>
              </a:highlight>
              <a:latin typeface="Arial"/>
              <a:ea typeface="Arial"/>
              <a:cs typeface="Arial"/>
              <a:sym typeface="Arial"/>
            </a:endParaRPr>
          </a:p>
          <a:p>
            <a:pPr marL="0" lvl="0" indent="0" algn="l" rtl="0">
              <a:spcBef>
                <a:spcPts val="1000"/>
              </a:spcBef>
              <a:spcAft>
                <a:spcPts val="0"/>
              </a:spcAft>
              <a:buNone/>
            </a:pPr>
            <a:endParaRPr/>
          </a:p>
        </p:txBody>
      </p:sp>
      <p:pic>
        <p:nvPicPr>
          <p:cNvPr id="116" name="Google Shape;116;g10273a18425_0_6"/>
          <p:cNvPicPr preferRelativeResize="0"/>
          <p:nvPr/>
        </p:nvPicPr>
        <p:blipFill>
          <a:blip r:embed="rId3">
            <a:alphaModFix/>
          </a:blip>
          <a:stretch>
            <a:fillRect/>
          </a:stretch>
        </p:blipFill>
        <p:spPr>
          <a:xfrm>
            <a:off x="3594488" y="1329875"/>
            <a:ext cx="4716000" cy="2200275"/>
          </a:xfrm>
          <a:prstGeom prst="rect">
            <a:avLst/>
          </a:prstGeom>
          <a:noFill/>
          <a:ln>
            <a:noFill/>
          </a:ln>
        </p:spPr>
      </p:pic>
      <p:pic>
        <p:nvPicPr>
          <p:cNvPr id="117" name="Google Shape;117;g10273a18425_0_6"/>
          <p:cNvPicPr preferRelativeResize="0"/>
          <p:nvPr/>
        </p:nvPicPr>
        <p:blipFill>
          <a:blip r:embed="rId4">
            <a:alphaModFix/>
          </a:blip>
          <a:stretch>
            <a:fillRect/>
          </a:stretch>
        </p:blipFill>
        <p:spPr>
          <a:xfrm>
            <a:off x="5286000" y="3575875"/>
            <a:ext cx="1374669" cy="725100"/>
          </a:xfrm>
          <a:prstGeom prst="rect">
            <a:avLst/>
          </a:prstGeom>
          <a:noFill/>
          <a:ln>
            <a:noFill/>
          </a:ln>
        </p:spPr>
      </p:pic>
      <p:pic>
        <p:nvPicPr>
          <p:cNvPr id="118" name="Google Shape;118;g10273a18425_0_6"/>
          <p:cNvPicPr preferRelativeResize="0"/>
          <p:nvPr/>
        </p:nvPicPr>
        <p:blipFill>
          <a:blip r:embed="rId5">
            <a:alphaModFix/>
          </a:blip>
          <a:stretch>
            <a:fillRect/>
          </a:stretch>
        </p:blipFill>
        <p:spPr>
          <a:xfrm>
            <a:off x="3636200" y="4346700"/>
            <a:ext cx="4674275" cy="2200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10273a18425_0_11"/>
          <p:cNvSpPr txBox="1">
            <a:spLocks noGrp="1"/>
          </p:cNvSpPr>
          <p:nvPr>
            <p:ph type="title"/>
          </p:nvPr>
        </p:nvSpPr>
        <p:spPr>
          <a:xfrm>
            <a:off x="0" y="11"/>
            <a:ext cx="6834600" cy="116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s-ES"/>
              <a:t>At our school...</a:t>
            </a:r>
            <a:endParaRPr/>
          </a:p>
        </p:txBody>
      </p:sp>
      <p:sp>
        <p:nvSpPr>
          <p:cNvPr id="124" name="Google Shape;124;g10273a18425_0_11"/>
          <p:cNvSpPr txBox="1">
            <a:spLocks noGrp="1"/>
          </p:cNvSpPr>
          <p:nvPr>
            <p:ph type="body" idx="1"/>
          </p:nvPr>
        </p:nvSpPr>
        <p:spPr>
          <a:xfrm>
            <a:off x="137025" y="1219875"/>
            <a:ext cx="3699600" cy="5544600"/>
          </a:xfrm>
          <a:prstGeom prst="rect">
            <a:avLst/>
          </a:prstGeom>
        </p:spPr>
        <p:txBody>
          <a:bodyPr spcFirstLastPara="1" wrap="square" lIns="91425" tIns="45700" rIns="91425" bIns="45700" anchor="t" anchorCtr="0">
            <a:normAutofit fontScale="55000" lnSpcReduction="20000"/>
          </a:bodyPr>
          <a:lstStyle/>
          <a:p>
            <a:pPr marL="0" lvl="0" indent="0" algn="l" rtl="0">
              <a:spcBef>
                <a:spcPts val="1000"/>
              </a:spcBef>
              <a:spcAft>
                <a:spcPts val="0"/>
              </a:spcAft>
              <a:buNone/>
            </a:pPr>
            <a:r>
              <a:rPr lang="es-ES" sz="3600">
                <a:solidFill>
                  <a:srgbClr val="202124"/>
                </a:solidFill>
                <a:highlight>
                  <a:srgbClr val="F8F9FA"/>
                </a:highlight>
                <a:latin typeface="Arial"/>
                <a:ea typeface="Arial"/>
                <a:cs typeface="Arial"/>
                <a:sym typeface="Arial"/>
              </a:rPr>
              <a:t>1) We have reduced reduce energy consumption replacing our fluorescent tubes with LED (so we reduce our carbon footprint)</a:t>
            </a:r>
            <a:endParaRPr sz="3600">
              <a:solidFill>
                <a:srgbClr val="202124"/>
              </a:solidFill>
              <a:highlight>
                <a:srgbClr val="F8F9FA"/>
              </a:highlight>
              <a:latin typeface="Arial"/>
              <a:ea typeface="Arial"/>
              <a:cs typeface="Arial"/>
              <a:sym typeface="Arial"/>
            </a:endParaRPr>
          </a:p>
          <a:p>
            <a:pPr marL="0" lvl="0" indent="0" algn="l" rtl="0">
              <a:spcBef>
                <a:spcPts val="1000"/>
              </a:spcBef>
              <a:spcAft>
                <a:spcPts val="0"/>
              </a:spcAft>
              <a:buNone/>
            </a:pPr>
            <a:r>
              <a:rPr lang="es-ES" sz="3600">
                <a:solidFill>
                  <a:srgbClr val="202124"/>
                </a:solidFill>
                <a:highlight>
                  <a:srgbClr val="F8F9FA"/>
                </a:highlight>
                <a:latin typeface="Arial"/>
                <a:ea typeface="Arial"/>
                <a:cs typeface="Arial"/>
                <a:sym typeface="Arial"/>
              </a:rPr>
              <a:t>2) We have installed  taps with timing device (so we reduce our water footprint)</a:t>
            </a:r>
            <a:endParaRPr sz="3600">
              <a:solidFill>
                <a:srgbClr val="202124"/>
              </a:solidFill>
              <a:highlight>
                <a:srgbClr val="F8F9FA"/>
              </a:highlight>
              <a:latin typeface="Arial"/>
              <a:ea typeface="Arial"/>
              <a:cs typeface="Arial"/>
              <a:sym typeface="Arial"/>
            </a:endParaRPr>
          </a:p>
          <a:p>
            <a:pPr marL="0" lvl="0" indent="0" algn="l" rtl="0">
              <a:spcBef>
                <a:spcPts val="1000"/>
              </a:spcBef>
              <a:spcAft>
                <a:spcPts val="0"/>
              </a:spcAft>
              <a:buNone/>
            </a:pPr>
            <a:r>
              <a:rPr lang="es-ES" sz="3600">
                <a:solidFill>
                  <a:srgbClr val="202124"/>
                </a:solidFill>
                <a:highlight>
                  <a:srgbClr val="F8F9FA"/>
                </a:highlight>
                <a:latin typeface="Arial"/>
                <a:ea typeface="Arial"/>
                <a:cs typeface="Arial"/>
                <a:sym typeface="Arial"/>
              </a:rPr>
              <a:t>3) We have moved from paper-based to digital document.</a:t>
            </a:r>
            <a:endParaRPr sz="3600">
              <a:solidFill>
                <a:srgbClr val="202124"/>
              </a:solidFill>
              <a:highlight>
                <a:srgbClr val="F8F9FA"/>
              </a:highlight>
              <a:latin typeface="Arial"/>
              <a:ea typeface="Arial"/>
              <a:cs typeface="Arial"/>
              <a:sym typeface="Arial"/>
            </a:endParaRPr>
          </a:p>
          <a:p>
            <a:pPr marL="0" lvl="0" indent="0" algn="l" rtl="0">
              <a:spcBef>
                <a:spcPts val="1000"/>
              </a:spcBef>
              <a:spcAft>
                <a:spcPts val="0"/>
              </a:spcAft>
              <a:buNone/>
            </a:pPr>
            <a:r>
              <a:rPr lang="es-ES" sz="3600">
                <a:solidFill>
                  <a:srgbClr val="202124"/>
                </a:solidFill>
                <a:highlight>
                  <a:srgbClr val="F8F9FA"/>
                </a:highlight>
                <a:latin typeface="Arial"/>
                <a:ea typeface="Arial"/>
                <a:cs typeface="Arial"/>
                <a:sym typeface="Arial"/>
              </a:rPr>
              <a:t>4) We separate our recyclable materials into different bins in order to reduce carbon and water footprint).</a:t>
            </a:r>
            <a:endParaRPr sz="3600">
              <a:solidFill>
                <a:srgbClr val="202124"/>
              </a:solidFill>
              <a:highlight>
                <a:srgbClr val="F8F9FA"/>
              </a:highlight>
              <a:latin typeface="Arial"/>
              <a:ea typeface="Arial"/>
              <a:cs typeface="Arial"/>
              <a:sym typeface="Arial"/>
            </a:endParaRPr>
          </a:p>
          <a:p>
            <a:pPr marL="0" lvl="0" indent="0" algn="l" rtl="0">
              <a:spcBef>
                <a:spcPts val="1000"/>
              </a:spcBef>
              <a:spcAft>
                <a:spcPts val="0"/>
              </a:spcAft>
              <a:buNone/>
            </a:pPr>
            <a:r>
              <a:rPr lang="es-ES" sz="3600">
                <a:solidFill>
                  <a:srgbClr val="202124"/>
                </a:solidFill>
                <a:highlight>
                  <a:srgbClr val="F8F9FA"/>
                </a:highlight>
                <a:latin typeface="Arial"/>
                <a:ea typeface="Arial"/>
                <a:cs typeface="Arial"/>
                <a:sym typeface="Arial"/>
              </a:rPr>
              <a:t>5) We grow and produce plants in our agricultural facilities, the greenhouse, shade house and orchard</a:t>
            </a:r>
            <a:endParaRPr sz="3600">
              <a:solidFill>
                <a:srgbClr val="202124"/>
              </a:solidFill>
              <a:highlight>
                <a:srgbClr val="F8F9FA"/>
              </a:highlight>
              <a:latin typeface="Arial"/>
              <a:ea typeface="Arial"/>
              <a:cs typeface="Arial"/>
              <a:sym typeface="Arial"/>
            </a:endParaRPr>
          </a:p>
          <a:p>
            <a:pPr marL="0" marR="38100" lvl="0" indent="0" algn="l" rtl="0">
              <a:lnSpc>
                <a:spcPct val="128571"/>
              </a:lnSpc>
              <a:spcBef>
                <a:spcPts val="0"/>
              </a:spcBef>
              <a:spcAft>
                <a:spcPts val="0"/>
              </a:spcAft>
              <a:buClr>
                <a:schemeClr val="dk1"/>
              </a:buClr>
              <a:buSzPct val="30555"/>
              <a:buFont typeface="Arial"/>
              <a:buNone/>
            </a:pPr>
            <a:r>
              <a:rPr lang="es-ES" sz="3600">
                <a:solidFill>
                  <a:srgbClr val="202124"/>
                </a:solidFill>
                <a:highlight>
                  <a:srgbClr val="F8F9FA"/>
                </a:highlight>
                <a:latin typeface="Arial"/>
                <a:ea typeface="Arial"/>
                <a:cs typeface="Arial"/>
                <a:sym typeface="Arial"/>
              </a:rPr>
              <a:t>6) We have changed enclosures to save energy</a:t>
            </a:r>
            <a:endParaRPr sz="3600">
              <a:solidFill>
                <a:srgbClr val="202124"/>
              </a:solidFill>
              <a:highlight>
                <a:srgbClr val="F8F9FA"/>
              </a:highlight>
              <a:latin typeface="Arial"/>
              <a:ea typeface="Arial"/>
              <a:cs typeface="Arial"/>
              <a:sym typeface="Arial"/>
            </a:endParaRPr>
          </a:p>
          <a:p>
            <a:pPr marL="0" lvl="0" indent="0" algn="l" rtl="0">
              <a:spcBef>
                <a:spcPts val="1000"/>
              </a:spcBef>
              <a:spcAft>
                <a:spcPts val="0"/>
              </a:spcAft>
              <a:buNone/>
            </a:pPr>
            <a:endParaRPr/>
          </a:p>
        </p:txBody>
      </p:sp>
      <p:pic>
        <p:nvPicPr>
          <p:cNvPr id="125" name="Google Shape;125;g10273a18425_0_11"/>
          <p:cNvPicPr preferRelativeResize="0"/>
          <p:nvPr/>
        </p:nvPicPr>
        <p:blipFill>
          <a:blip r:embed="rId3">
            <a:alphaModFix/>
          </a:blip>
          <a:stretch>
            <a:fillRect/>
          </a:stretch>
        </p:blipFill>
        <p:spPr>
          <a:xfrm>
            <a:off x="3836625" y="1360225"/>
            <a:ext cx="4902975" cy="4782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10273a18425_0_16"/>
          <p:cNvSpPr txBox="1">
            <a:spLocks noGrp="1"/>
          </p:cNvSpPr>
          <p:nvPr>
            <p:ph type="title"/>
          </p:nvPr>
        </p:nvSpPr>
        <p:spPr>
          <a:xfrm>
            <a:off x="628650" y="524436"/>
            <a:ext cx="6834600" cy="1166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s-ES"/>
              <a:t>Bibliography</a:t>
            </a:r>
            <a:endParaRPr/>
          </a:p>
        </p:txBody>
      </p:sp>
      <p:sp>
        <p:nvSpPr>
          <p:cNvPr id="131" name="Google Shape;131;g10273a18425_0_16"/>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sz="2100">
              <a:solidFill>
                <a:srgbClr val="202124"/>
              </a:solidFill>
              <a:highlight>
                <a:srgbClr val="F8F9FA"/>
              </a:highlight>
              <a:latin typeface="Arial"/>
              <a:ea typeface="Arial"/>
              <a:cs typeface="Arial"/>
              <a:sym typeface="Arial"/>
            </a:endParaRPr>
          </a:p>
          <a:p>
            <a:pPr marL="457200" lvl="0" indent="-342900" algn="l" rtl="0">
              <a:spcBef>
                <a:spcPts val="1000"/>
              </a:spcBef>
              <a:spcAft>
                <a:spcPts val="0"/>
              </a:spcAft>
              <a:buSzPts val="1800"/>
              <a:buChar char="-"/>
            </a:pPr>
            <a:r>
              <a:rPr lang="es-ES"/>
              <a:t>Greenpeace Spain.</a:t>
            </a:r>
            <a:endParaRPr/>
          </a:p>
          <a:p>
            <a:pPr marL="457200" lvl="0" indent="-342900" algn="l" rtl="0">
              <a:spcBef>
                <a:spcPts val="0"/>
              </a:spcBef>
              <a:spcAft>
                <a:spcPts val="0"/>
              </a:spcAft>
              <a:buSzPts val="1800"/>
              <a:buChar char="-"/>
            </a:pPr>
            <a:r>
              <a:rPr lang="es-ES"/>
              <a:t>Our school’s pollution specialist.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3"/>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37" name="Google Shape;137;p3"/>
          <p:cNvSpPr txBox="1">
            <a:spLocks noGrp="1"/>
          </p:cNvSpPr>
          <p:nvPr>
            <p:ph type="body" idx="1"/>
          </p:nvPr>
        </p:nvSpPr>
        <p:spPr>
          <a:xfrm>
            <a:off x="241300" y="5372100"/>
            <a:ext cx="4127500" cy="1485900"/>
          </a:xfrm>
          <a:prstGeom prst="rect">
            <a:avLst/>
          </a:prstGeom>
          <a:noFill/>
          <a:ln>
            <a:noFill/>
          </a:ln>
        </p:spPr>
        <p:txBody>
          <a:bodyPr spcFirstLastPara="1" wrap="square" lIns="91425" tIns="45700" rIns="91425" bIns="45700" anchor="t" anchorCtr="0">
            <a:noAutofit/>
          </a:bodyPr>
          <a:lstStyle/>
          <a:p>
            <a:pPr marL="0" lvl="0" indent="0" algn="l" rtl="0">
              <a:lnSpc>
                <a:spcPct val="128571"/>
              </a:lnSpc>
              <a:spcBef>
                <a:spcPts val="0"/>
              </a:spcBef>
              <a:spcAft>
                <a:spcPts val="0"/>
              </a:spcAft>
              <a:buClr>
                <a:srgbClr val="0072A8"/>
              </a:buClr>
              <a:buSzPts val="1400"/>
              <a:buNone/>
            </a:pPr>
            <a:r>
              <a:rPr lang="es-ES" sz="1400">
                <a:solidFill>
                  <a:srgbClr val="0072A8"/>
                </a:solidFill>
              </a:rPr>
              <a:t>C. San Sebastián s/n</a:t>
            </a:r>
            <a:endParaRPr/>
          </a:p>
          <a:p>
            <a:pPr marL="0" lvl="0" indent="0" algn="l" rtl="0">
              <a:lnSpc>
                <a:spcPct val="128571"/>
              </a:lnSpc>
              <a:spcBef>
                <a:spcPts val="0"/>
              </a:spcBef>
              <a:spcAft>
                <a:spcPts val="0"/>
              </a:spcAft>
              <a:buClr>
                <a:srgbClr val="0072A8"/>
              </a:buClr>
              <a:buSzPts val="1400"/>
              <a:buNone/>
            </a:pPr>
            <a:r>
              <a:rPr lang="es-ES" sz="1400">
                <a:solidFill>
                  <a:srgbClr val="0072A8"/>
                </a:solidFill>
              </a:rPr>
              <a:t>14520 Fernán-Núñez, Córdoba</a:t>
            </a:r>
            <a:endParaRPr/>
          </a:p>
          <a:p>
            <a:pPr marL="0" lvl="0" indent="0" algn="l" rtl="0">
              <a:lnSpc>
                <a:spcPct val="128571"/>
              </a:lnSpc>
              <a:spcBef>
                <a:spcPts val="0"/>
              </a:spcBef>
              <a:spcAft>
                <a:spcPts val="0"/>
              </a:spcAft>
              <a:buClr>
                <a:srgbClr val="0072A8"/>
              </a:buClr>
              <a:buSzPts val="1400"/>
              <a:buNone/>
            </a:pPr>
            <a:r>
              <a:rPr lang="es-ES" sz="1400">
                <a:solidFill>
                  <a:srgbClr val="0072A8"/>
                </a:solidFill>
              </a:rPr>
              <a:t>Tel. +34 957 38 20 53</a:t>
            </a:r>
            <a:endParaRPr/>
          </a:p>
          <a:p>
            <a:pPr marL="0" lvl="0" indent="0" algn="l" rtl="0">
              <a:lnSpc>
                <a:spcPct val="128571"/>
              </a:lnSpc>
              <a:spcBef>
                <a:spcPts val="0"/>
              </a:spcBef>
              <a:spcAft>
                <a:spcPts val="0"/>
              </a:spcAft>
              <a:buClr>
                <a:srgbClr val="0072A8"/>
              </a:buClr>
              <a:buSzPts val="1400"/>
              <a:buNone/>
            </a:pPr>
            <a:r>
              <a:rPr lang="es-ES" sz="1400">
                <a:solidFill>
                  <a:srgbClr val="0072A8"/>
                </a:solidFill>
              </a:rPr>
              <a:t>info@greguerias.com</a:t>
            </a:r>
            <a:endParaRPr sz="1400">
              <a:solidFill>
                <a:srgbClr val="0072A8"/>
              </a:solidFill>
            </a:endParaRPr>
          </a:p>
          <a:p>
            <a:pPr marL="0" lvl="0" indent="0" algn="l" rtl="0">
              <a:lnSpc>
                <a:spcPct val="128571"/>
              </a:lnSpc>
              <a:spcBef>
                <a:spcPts val="0"/>
              </a:spcBef>
              <a:spcAft>
                <a:spcPts val="0"/>
              </a:spcAft>
              <a:buClr>
                <a:srgbClr val="0072A8"/>
              </a:buClr>
              <a:buSzPts val="1400"/>
              <a:buNone/>
            </a:pPr>
            <a:r>
              <a:rPr lang="es-ES" sz="1400">
                <a:solidFill>
                  <a:srgbClr val="0072A8"/>
                </a:solidFill>
              </a:rPr>
              <a:t>www.greguerias.com</a:t>
            </a:r>
            <a:endParaRPr sz="1400">
              <a:solidFill>
                <a:srgbClr val="0072A8"/>
              </a:solidFill>
            </a:endParaRPr>
          </a:p>
        </p:txBody>
      </p:sp>
      <p:sp>
        <p:nvSpPr>
          <p:cNvPr id="138" name="Google Shape;138;p3"/>
          <p:cNvSpPr txBox="1"/>
          <p:nvPr/>
        </p:nvSpPr>
        <p:spPr>
          <a:xfrm>
            <a:off x="172050" y="631675"/>
            <a:ext cx="8799900" cy="1351200"/>
          </a:xfrm>
          <a:prstGeom prst="rect">
            <a:avLst/>
          </a:prstGeom>
          <a:noFill/>
          <a:ln>
            <a:noFill/>
          </a:ln>
        </p:spPr>
        <p:txBody>
          <a:bodyPr spcFirstLastPara="1" wrap="square" lIns="91425" tIns="91425" rIns="91425" bIns="91425" anchor="t" anchorCtr="0">
            <a:spAutoFit/>
          </a:bodyPr>
          <a:lstStyle/>
          <a:p>
            <a:pPr marL="0" lvl="0" indent="0" algn="ctr" rtl="0">
              <a:lnSpc>
                <a:spcPct val="107000"/>
              </a:lnSpc>
              <a:spcBef>
                <a:spcPts val="0"/>
              </a:spcBef>
              <a:spcAft>
                <a:spcPts val="0"/>
              </a:spcAft>
              <a:buNone/>
            </a:pPr>
            <a:r>
              <a:rPr lang="es-ES" sz="1800">
                <a:solidFill>
                  <a:srgbClr val="0072A8"/>
                </a:solidFill>
                <a:latin typeface="Times New Roman"/>
                <a:ea typeface="Times New Roman"/>
                <a:cs typeface="Times New Roman"/>
                <a:sym typeface="Times New Roman"/>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1800">
              <a:solidFill>
                <a:srgbClr val="0072A8"/>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ema de Office">
  <a:themeElements>
    <a:clrScheme name="Tema d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365</Words>
  <Application>Microsoft Office PowerPoint</Application>
  <PresentationFormat>Presentación en pantalla (4:3)</PresentationFormat>
  <Paragraphs>41</Paragraphs>
  <Slides>8</Slides>
  <Notes>8</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Presentación de PowerPoint</vt:lpstr>
      <vt:lpstr>Presentación de PowerPoint</vt:lpstr>
      <vt:lpstr>Causes:</vt:lpstr>
      <vt:lpstr>Consequences:</vt:lpstr>
      <vt:lpstr> Possible solutions:</vt:lpstr>
      <vt:lpstr>At our school...</vt:lpstr>
      <vt:lpstr>Bibliography</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PROFESOR</cp:lastModifiedBy>
  <cp:revision>1</cp:revision>
  <dcterms:created xsi:type="dcterms:W3CDTF">2021-11-15T12:11:01Z</dcterms:created>
  <dcterms:modified xsi:type="dcterms:W3CDTF">2021-12-21T12:37:59Z</dcterms:modified>
</cp:coreProperties>
</file>