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75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09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31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184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32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66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97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02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41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89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54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1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55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49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67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0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21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37068E-3864-4B78-8963-23AFA3B3EBA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00837A-FB3F-4667-8175-F1A9415CC4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32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FDC7AE9-CE03-4E32-BBD7-70A14CB20CAA}"/>
              </a:ext>
            </a:extLst>
          </p:cNvPr>
          <p:cNvSpPr/>
          <p:nvPr/>
        </p:nvSpPr>
        <p:spPr>
          <a:xfrm>
            <a:off x="2081022" y="140785"/>
            <a:ext cx="8029955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ENERGY IN OUR REGION:</a:t>
            </a:r>
          </a:p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BASILICATA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D28A606-B204-478E-9D00-5BBE754CF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44" y="2394051"/>
            <a:ext cx="3414759" cy="33099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38088A-EF42-497C-B7D4-22BF507C23CB}"/>
              </a:ext>
            </a:extLst>
          </p:cNvPr>
          <p:cNvSpPr txBox="1"/>
          <p:nvPr/>
        </p:nvSpPr>
        <p:spPr>
          <a:xfrm>
            <a:off x="4882879" y="2168881"/>
            <a:ext cx="28142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Basilicata </a:t>
            </a:r>
            <a:r>
              <a:rPr lang="it-IT" sz="205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is</a:t>
            </a:r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in the South </a:t>
            </a:r>
            <a:r>
              <a:rPr lang="it-IT" sz="205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of</a:t>
            </a:r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205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Italy</a:t>
            </a:r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it-IT" sz="205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between</a:t>
            </a:r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205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Campania, Puglia </a:t>
            </a:r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and Calabria. </a:t>
            </a:r>
            <a:r>
              <a:rPr lang="it-IT" sz="2050" i="1" dirty="0" err="1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here</a:t>
            </a:r>
            <a:r>
              <a:rPr lang="it-IT" sz="205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205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is</a:t>
            </a:r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it-IT" sz="2050" i="1" dirty="0" err="1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predominant</a:t>
            </a:r>
            <a:r>
              <a:rPr lang="it-IT" sz="205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205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hilly</a:t>
            </a:r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205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landscape</a:t>
            </a:r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, with </a:t>
            </a:r>
            <a:r>
              <a:rPr lang="it-IT" sz="205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lots</a:t>
            </a:r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of small </a:t>
            </a:r>
            <a:r>
              <a:rPr lang="it-IT" sz="205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rivers</a:t>
            </a:r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it-IT" sz="205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like</a:t>
            </a:r>
            <a:r>
              <a:rPr lang="it-IT" sz="205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205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Agri and </a:t>
            </a:r>
            <a:r>
              <a:rPr lang="it-IT" sz="2050" i="1" dirty="0" err="1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Sinni</a:t>
            </a:r>
            <a:endParaRPr lang="it-IT" sz="2050" i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musica per presentazione">
            <a:hlinkClick r:id="" action="ppaction://media"/>
            <a:extLst>
              <a:ext uri="{FF2B5EF4-FFF2-40B4-BE49-F238E27FC236}">
                <a16:creationId xmlns:a16="http://schemas.microsoft.com/office/drawing/2014/main" id="{DDAB193B-A1FE-47CC-92CE-F55ECE7F5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0636" y="299282"/>
            <a:ext cx="487363" cy="4873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1828729-4693-4DE1-A0AE-2D8CAA130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22" y="4826808"/>
            <a:ext cx="3590369" cy="175432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827E877-1908-4178-967C-DD3FABA057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10" y="2315638"/>
            <a:ext cx="3524596" cy="209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2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4F9BF4-FDBA-4957-B1F4-0A609CEF93AE}"/>
              </a:ext>
            </a:extLst>
          </p:cNvPr>
          <p:cNvSpPr txBox="1"/>
          <p:nvPr/>
        </p:nvSpPr>
        <p:spPr>
          <a:xfrm>
            <a:off x="1953087" y="1509204"/>
            <a:ext cx="91617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hope</a:t>
            </a:r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sz="28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it-IT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it-IT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it-IT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future.</a:t>
            </a:r>
          </a:p>
          <a:p>
            <a:endParaRPr lang="it-IT" sz="2800" i="1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E91E2C-7466-4B1F-86E5-9F114656B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3" y="3103840"/>
            <a:ext cx="3004952" cy="180509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4A6BCD-853D-4C4C-93B8-A4E5238D01E7}"/>
              </a:ext>
            </a:extLst>
          </p:cNvPr>
          <p:cNvSpPr txBox="1"/>
          <p:nvPr/>
        </p:nvSpPr>
        <p:spPr>
          <a:xfrm>
            <a:off x="2951825" y="5642321"/>
            <a:ext cx="716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OUR REGION AND </a:t>
            </a:r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OUR 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PLANET!!</a:t>
            </a:r>
          </a:p>
        </p:txBody>
      </p:sp>
    </p:spTree>
    <p:extLst>
      <p:ext uri="{BB962C8B-B14F-4D97-AF65-F5344CB8AC3E}">
        <p14:creationId xmlns:p14="http://schemas.microsoft.com/office/powerpoint/2010/main" val="23153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7F7767-FDD4-4D29-9C13-D39B78F5C5B5}"/>
              </a:ext>
            </a:extLst>
          </p:cNvPr>
          <p:cNvSpPr txBox="1"/>
          <p:nvPr/>
        </p:nvSpPr>
        <p:spPr>
          <a:xfrm>
            <a:off x="1606858" y="1859340"/>
            <a:ext cx="93037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MADE BY:</a:t>
            </a:r>
          </a:p>
          <a:p>
            <a:pPr algn="ctr"/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Samuele Buccolo</a:t>
            </a:r>
          </a:p>
          <a:p>
            <a:pPr algn="ctr"/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Second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3200" i="1" dirty="0" err="1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year</a:t>
            </a:r>
            <a:r>
              <a:rPr lang="it-IT" sz="320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Commerce and management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student</a:t>
            </a:r>
            <a:endParaRPr lang="it-IT" sz="3200" i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Elemento grafico 3" descr="Saetta">
            <a:extLst>
              <a:ext uri="{FF2B5EF4-FFF2-40B4-BE49-F238E27FC236}">
                <a16:creationId xmlns:a16="http://schemas.microsoft.com/office/drawing/2014/main" id="{FA4186ED-6E62-444E-ABD0-17B2F9559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69432">
            <a:off x="9126244" y="404675"/>
            <a:ext cx="1785891" cy="17858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088B33-A121-4424-9FE7-FB7D464E4083}"/>
              </a:ext>
            </a:extLst>
          </p:cNvPr>
          <p:cNvSpPr txBox="1"/>
          <p:nvPr/>
        </p:nvSpPr>
        <p:spPr>
          <a:xfrm>
            <a:off x="3400148" y="5175120"/>
            <a:ext cx="622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@</a:t>
            </a:r>
            <a:r>
              <a:rPr lang="it-IT" sz="28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samubuck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_ on </a:t>
            </a:r>
            <a:r>
              <a:rPr lang="it-IT" sz="28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instagram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2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10000">
        <p15:prstTrans prst="airplan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84312" y="4064924"/>
            <a:ext cx="10018713" cy="1726276"/>
          </a:xfrm>
        </p:spPr>
        <p:txBody>
          <a:bodyPr/>
          <a:lstStyle/>
          <a:p>
            <a:r>
              <a:rPr lang="cs-CZ" dirty="0"/>
              <a:t>"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Commission</a:t>
            </a:r>
            <a:r>
              <a:rPr lang="cs-CZ" dirty="0"/>
              <a:t> support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publication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constitute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endorsement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contents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reflects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views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authors</a:t>
            </a:r>
            <a:r>
              <a:rPr lang="cs-CZ" dirty="0"/>
              <a:t>,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Commission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held</a:t>
            </a:r>
            <a:r>
              <a:rPr lang="cs-CZ" dirty="0"/>
              <a:t> </a:t>
            </a:r>
            <a:r>
              <a:rPr lang="cs-CZ" dirty="0" err="1"/>
              <a:t>responsi­ble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use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made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contained</a:t>
            </a:r>
            <a:r>
              <a:rPr lang="cs-CZ" dirty="0"/>
              <a:t> </a:t>
            </a:r>
            <a:r>
              <a:rPr lang="cs-CZ" dirty="0" err="1"/>
              <a:t>therein</a:t>
            </a:r>
            <a:r>
              <a:rPr lang="cs-CZ" dirty="0"/>
              <a:t>."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2" y="883463"/>
            <a:ext cx="10058400" cy="221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Erasmus+ </a:t>
            </a:r>
            <a:r>
              <a:rPr lang="cs-CZ" b="1" dirty="0"/>
              <a:t>Project </a:t>
            </a:r>
            <a:br>
              <a:rPr lang="cs-CZ" b="1" dirty="0"/>
            </a:br>
            <a:r>
              <a:rPr lang="cs-CZ" b="1" dirty="0"/>
              <a:t>„</a:t>
            </a:r>
            <a:r>
              <a:rPr lang="cs-CZ" b="1" dirty="0" err="1"/>
              <a:t>It´s</a:t>
            </a:r>
            <a:r>
              <a:rPr lang="cs-CZ" b="1" dirty="0"/>
              <a:t> </a:t>
            </a:r>
            <a:r>
              <a:rPr lang="cs-CZ" b="1" dirty="0" err="1"/>
              <a:t>our</a:t>
            </a:r>
            <a:r>
              <a:rPr lang="cs-CZ" b="1" dirty="0"/>
              <a:t> </a:t>
            </a:r>
            <a:r>
              <a:rPr lang="cs-CZ" b="1" dirty="0" err="1"/>
              <a:t>world</a:t>
            </a:r>
            <a:r>
              <a:rPr lang="cs-CZ" b="1" dirty="0"/>
              <a:t> - </a:t>
            </a:r>
            <a:r>
              <a:rPr lang="cs-CZ" b="1" dirty="0" err="1"/>
              <a:t>take</a:t>
            </a:r>
            <a:r>
              <a:rPr lang="cs-CZ" b="1" dirty="0"/>
              <a:t> care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“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Nr</a:t>
            </a:r>
            <a:r>
              <a:rPr lang="cs-CZ" dirty="0"/>
              <a:t>: 2019-1-CZ01-KA229-061106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28" y="4159827"/>
            <a:ext cx="8802198" cy="19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1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31A944-51CD-43C6-B5CA-959BE4DAC86C}"/>
              </a:ext>
            </a:extLst>
          </p:cNvPr>
          <p:cNvSpPr txBox="1"/>
          <p:nvPr/>
        </p:nvSpPr>
        <p:spPr>
          <a:xfrm>
            <a:off x="3063536" y="1233996"/>
            <a:ext cx="6064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In Basilicata, the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whole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production of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electric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energy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is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2805 GWh/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year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2450 GWh come from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renewable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sources.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That’s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87%.</a:t>
            </a:r>
          </a:p>
        </p:txBody>
      </p:sp>
    </p:spTree>
    <p:extLst>
      <p:ext uri="{BB962C8B-B14F-4D97-AF65-F5344CB8AC3E}">
        <p14:creationId xmlns:p14="http://schemas.microsoft.com/office/powerpoint/2010/main" val="13276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glitter pattern="hexagon"/>
      </p:transition>
    </mc:Choice>
    <mc:Fallback xmlns="">
      <p:transition spd="slow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6D689D-B6D4-4F08-AA3B-B05DF4D812AA}"/>
              </a:ext>
            </a:extLst>
          </p:cNvPr>
          <p:cNvSpPr txBox="1"/>
          <p:nvPr/>
        </p:nvSpPr>
        <p:spPr>
          <a:xfrm>
            <a:off x="1988598" y="532660"/>
            <a:ext cx="8646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Aeolian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is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mostly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the </a:t>
            </a:r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widest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technology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used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with 1560 GWh/ </a:t>
            </a:r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year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However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sometimes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these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wind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turbins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000" i="1" dirty="0" err="1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change</a:t>
            </a:r>
            <a:r>
              <a:rPr lang="it-IT" sz="300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the </a:t>
            </a:r>
            <a:r>
              <a:rPr lang="it-IT" sz="30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landscape</a:t>
            </a:r>
            <a:r>
              <a:rPr lang="it-IT" sz="30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2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55A189-BE2A-419E-A2B3-F4167EB5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38" y="2758837"/>
            <a:ext cx="3749151" cy="22084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C4311D5-A241-41D7-A847-2C692759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18" y="1920537"/>
            <a:ext cx="4389120" cy="2590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60AAB21-83E0-4834-A72B-53A4EB75B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63" y="4927486"/>
            <a:ext cx="3534098" cy="16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ipple/>
      </p:transition>
    </mc:Choice>
    <mc:Fallback xmlns=""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86AD6C-BE94-430C-A737-C23FADC7EABE}"/>
              </a:ext>
            </a:extLst>
          </p:cNvPr>
          <p:cNvSpPr txBox="1"/>
          <p:nvPr/>
        </p:nvSpPr>
        <p:spPr>
          <a:xfrm>
            <a:off x="8637972" y="719091"/>
            <a:ext cx="28230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Solar energy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plants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produce 440 GWh/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year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it-IT" sz="3200" i="1" dirty="0" err="1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Together</a:t>
            </a:r>
            <a:r>
              <a:rPr lang="it-IT" sz="320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with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Aeolic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20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system,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they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make 82% of the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renewable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whole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energy production.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124748-1C3B-4468-90FF-7463024C6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54" y="1052105"/>
            <a:ext cx="4790475" cy="27237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74D07AA-72FF-4DBB-A2DD-D255148D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75" y="4491088"/>
            <a:ext cx="3966609" cy="20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0000">
        <p:randomBar dir="vert"/>
      </p:transition>
    </mc:Choice>
    <mc:Fallback xmlns="">
      <p:transition spd="slow" advTm="1000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2B2183-45D5-405C-ACE6-60179175DFA2}"/>
              </a:ext>
            </a:extLst>
          </p:cNvPr>
          <p:cNvSpPr txBox="1"/>
          <p:nvPr/>
        </p:nvSpPr>
        <p:spPr>
          <a:xfrm>
            <a:off x="2059619" y="4136993"/>
            <a:ext cx="6924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As for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Hydroelectric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plants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, the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estimated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annual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energy production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amounts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to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320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267 </a:t>
            </a:r>
            <a:r>
              <a:rPr lang="it-IT" sz="3200" i="1" dirty="0" err="1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GWh</a:t>
            </a:r>
            <a:r>
              <a:rPr lang="it-IT" sz="320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/</a:t>
            </a:r>
            <a:r>
              <a:rPr lang="it-IT" sz="3200" i="1" dirty="0" err="1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year</a:t>
            </a:r>
            <a:r>
              <a:rPr lang="it-IT" sz="320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. </a:t>
            </a:r>
            <a:r>
              <a:rPr lang="it-IT" sz="3200" i="1" dirty="0" err="1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Only</a:t>
            </a:r>
            <a:r>
              <a:rPr lang="it-IT" sz="320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3.5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%.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C82BEA-F24E-4577-A2FB-41F13BC71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59" y="539781"/>
            <a:ext cx="3062149" cy="29908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38A23A4-E7EC-4899-9930-9F89B6C93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00" y="856741"/>
            <a:ext cx="3642993" cy="27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 advTm="10000">
        <p15:prstTrans prst="origami"/>
      </p:transition>
    </mc:Choice>
    <mc:Fallback xmlns="">
      <p:transition spd="slow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156D93-0F30-4A58-B42A-7D021416D37A}"/>
              </a:ext>
            </a:extLst>
          </p:cNvPr>
          <p:cNvSpPr txBox="1"/>
          <p:nvPr/>
        </p:nvSpPr>
        <p:spPr>
          <a:xfrm>
            <a:off x="2796466" y="1748901"/>
            <a:ext cx="7368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Eventually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bioenergy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with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its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1,5% make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only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184 GWh/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year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18EB4B-893F-4B4F-ABD4-E17462F96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92" y="3824838"/>
            <a:ext cx="3302956" cy="21979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4F84456-D486-4DBB-9E93-345608275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35" y="3342301"/>
            <a:ext cx="3828727" cy="28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2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10000">
        <p15:prstTrans prst="fracture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CA398B-3104-487D-8F5D-7B5A855AD20D}"/>
              </a:ext>
            </a:extLst>
          </p:cNvPr>
          <p:cNvSpPr txBox="1"/>
          <p:nvPr/>
        </p:nvSpPr>
        <p:spPr>
          <a:xfrm>
            <a:off x="1985638" y="628233"/>
            <a:ext cx="65073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Despite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all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this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«green» </a:t>
            </a:r>
            <a:r>
              <a:rPr lang="it-IT" sz="440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production, 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Basilicata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is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also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the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most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4400" i="1" dirty="0" err="1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exploited</a:t>
            </a:r>
            <a:r>
              <a:rPr lang="it-IT" sz="440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4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region</a:t>
            </a:r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in Italy by Oil companies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680B69-CB81-4B73-ACFE-FEAE82D86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94" y="3922035"/>
            <a:ext cx="4189612" cy="209480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980CF74-CFD0-473E-9D89-42B8E8B90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37" y="1273320"/>
            <a:ext cx="3485250" cy="16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4000">
        <p14:doors dir="vert"/>
      </p:transition>
    </mc:Choice>
    <mc:Fallback xmlns="">
      <p:transition spd="slow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890C94-20CF-4BCB-BD70-EF5042C7F763}"/>
              </a:ext>
            </a:extLst>
          </p:cNvPr>
          <p:cNvSpPr txBox="1"/>
          <p:nvPr/>
        </p:nvSpPr>
        <p:spPr>
          <a:xfrm>
            <a:off x="2272683" y="621437"/>
            <a:ext cx="80254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In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fact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it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contributes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with 71% to the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whole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national production of crude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oil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.</a:t>
            </a:r>
          </a:p>
          <a:p>
            <a:endParaRPr lang="it-IT" sz="2400" i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 2 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oil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concessions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have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been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working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since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2010</a:t>
            </a:r>
          </a:p>
          <a:p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7  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oil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research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agreements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have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been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already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signed</a:t>
            </a:r>
            <a:endParaRPr lang="it-IT" sz="2400" i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17  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oil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research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requests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have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been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asked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(in 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the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Ionian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sea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too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)</a:t>
            </a:r>
            <a:endParaRPr lang="it-IT" sz="2800" b="1" i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BCD44A-4933-4EBF-B57A-7B32EDC86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60" y="4181526"/>
            <a:ext cx="2227046" cy="25225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9FC063E-ADA2-46E7-9578-C6CA15A36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52" y="4439133"/>
            <a:ext cx="3842772" cy="21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ss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126</TotalTime>
  <Words>296</Words>
  <Application>Microsoft Office PowerPoint</Application>
  <PresentationFormat>Širokoúhlá obrazovka</PresentationFormat>
  <Paragraphs>28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Bahnschrift Condensed</vt:lpstr>
      <vt:lpstr>Corbel</vt:lpstr>
      <vt:lpstr>MV Boli</vt:lpstr>
      <vt:lpstr>Times New Roman</vt:lpstr>
      <vt:lpstr>Wingdings</vt:lpstr>
      <vt:lpstr>Parallasse</vt:lpstr>
      <vt:lpstr>Prezentace aplikace PowerPoint</vt:lpstr>
      <vt:lpstr>Erasmus+ Project  „It´s our world - take care of it“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Samuele Buccolo</dc:creator>
  <cp:lastModifiedBy>Jana Hošková</cp:lastModifiedBy>
  <cp:revision>19</cp:revision>
  <dcterms:created xsi:type="dcterms:W3CDTF">2019-10-08T12:57:13Z</dcterms:created>
  <dcterms:modified xsi:type="dcterms:W3CDTF">2019-11-07T14:17:03Z</dcterms:modified>
</cp:coreProperties>
</file>