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4"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35" autoAdjust="0"/>
    <p:restoredTop sz="94660"/>
  </p:normalViewPr>
  <p:slideViewPr>
    <p:cSldViewPr snapToGrid="0">
      <p:cViewPr varScale="1">
        <p:scale>
          <a:sx n="67" d="100"/>
          <a:sy n="67" d="100"/>
        </p:scale>
        <p:origin x="640"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it-IT"/>
              <a:t>Fare clic per modificare lo stile del titolo dello schema</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AE2CE2DD-375D-4DDD-9C96-BF55A234E194}" type="datetimeFigureOut">
              <a:rPr lang="it-IT" smtClean="0"/>
              <a:t>19/04/2021</a:t>
            </a:fld>
            <a:endParaRPr lang="it-IT"/>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it-IT"/>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2EE8F717-3627-4ADD-9E6A-D39544CA682C}" type="slidenum">
              <a:rPr lang="it-IT" smtClean="0"/>
              <a:t>‹N›</a:t>
            </a:fld>
            <a:endParaRPr lang="it-IT"/>
          </a:p>
        </p:txBody>
      </p:sp>
    </p:spTree>
    <p:extLst>
      <p:ext uri="{BB962C8B-B14F-4D97-AF65-F5344CB8AC3E}">
        <p14:creationId xmlns:p14="http://schemas.microsoft.com/office/powerpoint/2010/main" val="4032405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AE2CE2DD-375D-4DDD-9C96-BF55A234E194}" type="datetimeFigureOut">
              <a:rPr lang="it-IT" smtClean="0"/>
              <a:t>19/04/2021</a:t>
            </a:fld>
            <a:endParaRPr lang="it-IT"/>
          </a:p>
        </p:txBody>
      </p:sp>
      <p:sp>
        <p:nvSpPr>
          <p:cNvPr id="6" name="Footer Placeholder 5"/>
          <p:cNvSpPr>
            <a:spLocks noGrp="1"/>
          </p:cNvSpPr>
          <p:nvPr>
            <p:ph type="ftr" sz="quarter" idx="11"/>
          </p:nvPr>
        </p:nvSpPr>
        <p:spPr/>
        <p:txBody>
          <a:bodyPr/>
          <a:lstStyle/>
          <a:p>
            <a:endParaRPr lang="it-IT"/>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2EE8F717-3627-4ADD-9E6A-D39544CA682C}" type="slidenum">
              <a:rPr lang="it-IT" smtClean="0"/>
              <a:t>‹N›</a:t>
            </a:fld>
            <a:endParaRPr lang="it-IT"/>
          </a:p>
        </p:txBody>
      </p:sp>
    </p:spTree>
    <p:extLst>
      <p:ext uri="{BB962C8B-B14F-4D97-AF65-F5344CB8AC3E}">
        <p14:creationId xmlns:p14="http://schemas.microsoft.com/office/powerpoint/2010/main" val="39023170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olo e sottotitolo">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it-IT"/>
              <a:t>Fare clic per modificare lo stile del titolo dello schema</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AE2CE2DD-375D-4DDD-9C96-BF55A234E194}" type="datetimeFigureOut">
              <a:rPr lang="it-IT" smtClean="0"/>
              <a:t>19/04/2021</a:t>
            </a:fld>
            <a:endParaRPr lang="it-IT"/>
          </a:p>
        </p:txBody>
      </p:sp>
      <p:sp>
        <p:nvSpPr>
          <p:cNvPr id="5" name="Footer Placeholder 4"/>
          <p:cNvSpPr>
            <a:spLocks noGrp="1"/>
          </p:cNvSpPr>
          <p:nvPr>
            <p:ph type="ftr" sz="quarter" idx="11"/>
          </p:nvPr>
        </p:nvSpPr>
        <p:spPr/>
        <p:txBody>
          <a:bodyPr/>
          <a:lstStyle/>
          <a:p>
            <a:endParaRPr lang="it-IT"/>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EE8F717-3627-4ADD-9E6A-D39544CA682C}" type="slidenum">
              <a:rPr lang="it-IT" smtClean="0"/>
              <a:t>‹N›</a:t>
            </a:fld>
            <a:endParaRPr lang="it-IT"/>
          </a:p>
        </p:txBody>
      </p:sp>
    </p:spTree>
    <p:extLst>
      <p:ext uri="{BB962C8B-B14F-4D97-AF65-F5344CB8AC3E}">
        <p14:creationId xmlns:p14="http://schemas.microsoft.com/office/powerpoint/2010/main" val="5737432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zione con didascalia">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it-IT"/>
              <a:t>Fare clic per modificare lo stile del titolo dello schema</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AE2CE2DD-375D-4DDD-9C96-BF55A234E194}" type="datetimeFigureOut">
              <a:rPr lang="it-IT" smtClean="0"/>
              <a:t>19/04/2021</a:t>
            </a:fld>
            <a:endParaRPr lang="it-IT"/>
          </a:p>
        </p:txBody>
      </p:sp>
      <p:sp>
        <p:nvSpPr>
          <p:cNvPr id="5" name="Footer Placeholder 4"/>
          <p:cNvSpPr>
            <a:spLocks noGrp="1"/>
          </p:cNvSpPr>
          <p:nvPr>
            <p:ph type="ftr" sz="quarter" idx="11"/>
          </p:nvPr>
        </p:nvSpPr>
        <p:spPr/>
        <p:txBody>
          <a:bodyPr/>
          <a:lstStyle/>
          <a:p>
            <a:endParaRPr lang="it-IT"/>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EE8F717-3627-4ADD-9E6A-D39544CA682C}" type="slidenum">
              <a:rPr lang="it-IT" smtClean="0"/>
              <a:t>‹N›</a:t>
            </a:fld>
            <a:endParaRPr lang="it-IT"/>
          </a:p>
        </p:txBody>
      </p:sp>
    </p:spTree>
    <p:extLst>
      <p:ext uri="{BB962C8B-B14F-4D97-AF65-F5344CB8AC3E}">
        <p14:creationId xmlns:p14="http://schemas.microsoft.com/office/powerpoint/2010/main" val="28284919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Scheda nome">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AE2CE2DD-375D-4DDD-9C96-BF55A234E194}" type="datetimeFigureOut">
              <a:rPr lang="it-IT" smtClean="0"/>
              <a:t>19/04/2021</a:t>
            </a:fld>
            <a:endParaRPr lang="it-IT"/>
          </a:p>
        </p:txBody>
      </p:sp>
      <p:sp>
        <p:nvSpPr>
          <p:cNvPr id="5" name="Footer Placeholder 4"/>
          <p:cNvSpPr>
            <a:spLocks noGrp="1"/>
          </p:cNvSpPr>
          <p:nvPr>
            <p:ph type="ftr" sz="quarter" idx="11"/>
          </p:nvPr>
        </p:nvSpPr>
        <p:spPr/>
        <p:txBody>
          <a:bodyPr/>
          <a:lstStyle/>
          <a:p>
            <a:endParaRPr lang="it-IT"/>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EE8F717-3627-4ADD-9E6A-D39544CA682C}" type="slidenum">
              <a:rPr lang="it-IT" smtClean="0"/>
              <a:t>‹N›</a:t>
            </a:fld>
            <a:endParaRPr lang="it-IT"/>
          </a:p>
        </p:txBody>
      </p:sp>
    </p:spTree>
    <p:extLst>
      <p:ext uri="{BB962C8B-B14F-4D97-AF65-F5344CB8AC3E}">
        <p14:creationId xmlns:p14="http://schemas.microsoft.com/office/powerpoint/2010/main" val="12264078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AE2CE2DD-375D-4DDD-9C96-BF55A234E194}" type="datetimeFigureOut">
              <a:rPr lang="it-IT" smtClean="0"/>
              <a:t>19/04/2021</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2EE8F717-3627-4ADD-9E6A-D39544CA682C}" type="slidenum">
              <a:rPr lang="it-IT" smtClean="0"/>
              <a:t>‹N›</a:t>
            </a:fld>
            <a:endParaRPr lang="it-IT"/>
          </a:p>
        </p:txBody>
      </p:sp>
    </p:spTree>
    <p:extLst>
      <p:ext uri="{BB962C8B-B14F-4D97-AF65-F5344CB8AC3E}">
        <p14:creationId xmlns:p14="http://schemas.microsoft.com/office/powerpoint/2010/main" val="14239539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 immagine">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AE2CE2DD-375D-4DDD-9C96-BF55A234E194}" type="datetimeFigureOut">
              <a:rPr lang="it-IT" smtClean="0"/>
              <a:t>19/04/2021</a:t>
            </a:fld>
            <a:endParaRPr lang="it-IT"/>
          </a:p>
        </p:txBody>
      </p:sp>
      <p:sp>
        <p:nvSpPr>
          <p:cNvPr id="8" name="Footer Placeholder 7"/>
          <p:cNvSpPr>
            <a:spLocks noGrp="1"/>
          </p:cNvSpPr>
          <p:nvPr>
            <p:ph type="ftr" sz="quarter" idx="11"/>
          </p:nvPr>
        </p:nvSpPr>
        <p:spPr>
          <a:xfrm>
            <a:off x="561111" y="6391838"/>
            <a:ext cx="3644282" cy="304801"/>
          </a:xfrm>
        </p:spPr>
        <p:txBody>
          <a:bodyPr/>
          <a:lstStyle/>
          <a:p>
            <a:endParaRPr lang="it-IT"/>
          </a:p>
        </p:txBody>
      </p:sp>
      <p:sp>
        <p:nvSpPr>
          <p:cNvPr id="9" name="Slide Number Placeholder 8"/>
          <p:cNvSpPr>
            <a:spLocks noGrp="1"/>
          </p:cNvSpPr>
          <p:nvPr>
            <p:ph type="sldNum" sz="quarter" idx="12"/>
          </p:nvPr>
        </p:nvSpPr>
        <p:spPr/>
        <p:txBody>
          <a:bodyPr/>
          <a:lstStyle/>
          <a:p>
            <a:fld id="{2EE8F717-3627-4ADD-9E6A-D39544CA682C}" type="slidenum">
              <a:rPr lang="it-IT" smtClean="0"/>
              <a:t>‹N›</a:t>
            </a:fld>
            <a:endParaRPr lang="it-IT"/>
          </a:p>
        </p:txBody>
      </p:sp>
    </p:spTree>
    <p:extLst>
      <p:ext uri="{BB962C8B-B14F-4D97-AF65-F5344CB8AC3E}">
        <p14:creationId xmlns:p14="http://schemas.microsoft.com/office/powerpoint/2010/main" val="31239197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AE2CE2DD-375D-4DDD-9C96-BF55A234E194}" type="datetimeFigureOut">
              <a:rPr lang="it-IT" smtClean="0"/>
              <a:t>19/04/2021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EE8F717-3627-4ADD-9E6A-D39544CA682C}" type="slidenum">
              <a:rPr lang="it-IT" smtClean="0"/>
              <a:t>‹N›</a:t>
            </a:fld>
            <a:endParaRPr lang="it-IT"/>
          </a:p>
        </p:txBody>
      </p:sp>
    </p:spTree>
    <p:extLst>
      <p:ext uri="{BB962C8B-B14F-4D97-AF65-F5344CB8AC3E}">
        <p14:creationId xmlns:p14="http://schemas.microsoft.com/office/powerpoint/2010/main" val="26584232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AE2CE2DD-375D-4DDD-9C96-BF55A234E194}" type="datetimeFigureOut">
              <a:rPr lang="it-IT" smtClean="0"/>
              <a:t>19/04/2021</a:t>
            </a:fld>
            <a:endParaRPr lang="it-IT"/>
          </a:p>
        </p:txBody>
      </p:sp>
      <p:sp>
        <p:nvSpPr>
          <p:cNvPr id="5" name="Footer Placeholder 4"/>
          <p:cNvSpPr>
            <a:spLocks noGrp="1"/>
          </p:cNvSpPr>
          <p:nvPr>
            <p:ph type="ftr" sz="quarter" idx="11"/>
          </p:nvPr>
        </p:nvSpPr>
        <p:spPr/>
        <p:txBody>
          <a:bodyPr/>
          <a:lstStyle/>
          <a:p>
            <a:endParaRPr lang="it-IT"/>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EE8F717-3627-4ADD-9E6A-D39544CA682C}" type="slidenum">
              <a:rPr lang="it-IT" smtClean="0"/>
              <a:t>‹N›</a:t>
            </a:fld>
            <a:endParaRPr lang="it-IT"/>
          </a:p>
        </p:txBody>
      </p:sp>
    </p:spTree>
    <p:extLst>
      <p:ext uri="{BB962C8B-B14F-4D97-AF65-F5344CB8AC3E}">
        <p14:creationId xmlns:p14="http://schemas.microsoft.com/office/powerpoint/2010/main" val="27387101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AE2CE2DD-375D-4DDD-9C96-BF55A234E194}" type="datetimeFigureOut">
              <a:rPr lang="it-IT" smtClean="0"/>
              <a:t>19/04/2021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EE8F717-3627-4ADD-9E6A-D39544CA682C}" type="slidenum">
              <a:rPr lang="it-IT" smtClean="0"/>
              <a:t>‹N›</a:t>
            </a:fld>
            <a:endParaRPr lang="it-IT"/>
          </a:p>
        </p:txBody>
      </p:sp>
    </p:spTree>
    <p:extLst>
      <p:ext uri="{BB962C8B-B14F-4D97-AF65-F5344CB8AC3E}">
        <p14:creationId xmlns:p14="http://schemas.microsoft.com/office/powerpoint/2010/main" val="3220620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AE2CE2DD-375D-4DDD-9C96-BF55A234E194}" type="datetimeFigureOut">
              <a:rPr lang="it-IT" smtClean="0"/>
              <a:t>19/04/2021</a:t>
            </a:fld>
            <a:endParaRPr lang="it-IT"/>
          </a:p>
        </p:txBody>
      </p:sp>
      <p:sp>
        <p:nvSpPr>
          <p:cNvPr id="5" name="Footer Placeholder 4"/>
          <p:cNvSpPr>
            <a:spLocks noGrp="1"/>
          </p:cNvSpPr>
          <p:nvPr>
            <p:ph type="ftr" sz="quarter" idx="11"/>
          </p:nvPr>
        </p:nvSpPr>
        <p:spPr/>
        <p:txBody>
          <a:bodyPr/>
          <a:lstStyle/>
          <a:p>
            <a:endParaRPr lang="it-IT"/>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EE8F717-3627-4ADD-9E6A-D39544CA682C}" type="slidenum">
              <a:rPr lang="it-IT" smtClean="0"/>
              <a:t>‹N›</a:t>
            </a:fld>
            <a:endParaRPr lang="it-IT"/>
          </a:p>
        </p:txBody>
      </p:sp>
    </p:spTree>
    <p:extLst>
      <p:ext uri="{BB962C8B-B14F-4D97-AF65-F5344CB8AC3E}">
        <p14:creationId xmlns:p14="http://schemas.microsoft.com/office/powerpoint/2010/main" val="3780875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AE2CE2DD-375D-4DDD-9C96-BF55A234E194}" type="datetimeFigureOut">
              <a:rPr lang="it-IT" smtClean="0"/>
              <a:t>19/04/2021</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2EE8F717-3627-4ADD-9E6A-D39544CA682C}" type="slidenum">
              <a:rPr lang="it-IT" smtClean="0"/>
              <a:t>‹N›</a:t>
            </a:fld>
            <a:endParaRPr lang="it-IT"/>
          </a:p>
        </p:txBody>
      </p:sp>
    </p:spTree>
    <p:extLst>
      <p:ext uri="{BB962C8B-B14F-4D97-AF65-F5344CB8AC3E}">
        <p14:creationId xmlns:p14="http://schemas.microsoft.com/office/powerpoint/2010/main" val="58205688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AE2CE2DD-375D-4DDD-9C96-BF55A234E194}" type="datetimeFigureOut">
              <a:rPr lang="it-IT" smtClean="0"/>
              <a:t>19/04/2021</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2EE8F717-3627-4ADD-9E6A-D39544CA682C}" type="slidenum">
              <a:rPr lang="it-IT" smtClean="0"/>
              <a:t>‹N›</a:t>
            </a:fld>
            <a:endParaRPr lang="it-IT"/>
          </a:p>
        </p:txBody>
      </p:sp>
    </p:spTree>
    <p:extLst>
      <p:ext uri="{BB962C8B-B14F-4D97-AF65-F5344CB8AC3E}">
        <p14:creationId xmlns:p14="http://schemas.microsoft.com/office/powerpoint/2010/main" val="976044571"/>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AE2CE2DD-375D-4DDD-9C96-BF55A234E194}" type="datetimeFigureOut">
              <a:rPr lang="it-IT" smtClean="0"/>
              <a:t>19/04/2021</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2EE8F717-3627-4ADD-9E6A-D39544CA682C}" type="slidenum">
              <a:rPr lang="it-IT" smtClean="0"/>
              <a:t>‹N›</a:t>
            </a:fld>
            <a:endParaRPr lang="it-IT"/>
          </a:p>
        </p:txBody>
      </p:sp>
    </p:spTree>
    <p:extLst>
      <p:ext uri="{BB962C8B-B14F-4D97-AF65-F5344CB8AC3E}">
        <p14:creationId xmlns:p14="http://schemas.microsoft.com/office/powerpoint/2010/main" val="22874037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2CE2DD-375D-4DDD-9C96-BF55A234E194}" type="datetimeFigureOut">
              <a:rPr lang="it-IT" smtClean="0"/>
              <a:t>19/04/2021</a:t>
            </a:fld>
            <a:endParaRPr lang="it-IT"/>
          </a:p>
        </p:txBody>
      </p:sp>
      <p:sp>
        <p:nvSpPr>
          <p:cNvPr id="3" name="Footer Placeholder 2"/>
          <p:cNvSpPr>
            <a:spLocks noGrp="1"/>
          </p:cNvSpPr>
          <p:nvPr>
            <p:ph type="ftr" sz="quarter" idx="11"/>
          </p:nvPr>
        </p:nvSpPr>
        <p:spPr/>
        <p:txBody>
          <a:bodyPr/>
          <a:lstStyle/>
          <a:p>
            <a:endParaRPr lang="it-IT"/>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2EE8F717-3627-4ADD-9E6A-D39544CA682C}" type="slidenum">
              <a:rPr lang="it-IT" smtClean="0"/>
              <a:t>‹N›</a:t>
            </a:fld>
            <a:endParaRPr lang="it-IT"/>
          </a:p>
        </p:txBody>
      </p:sp>
    </p:spTree>
    <p:extLst>
      <p:ext uri="{BB962C8B-B14F-4D97-AF65-F5344CB8AC3E}">
        <p14:creationId xmlns:p14="http://schemas.microsoft.com/office/powerpoint/2010/main" val="2673210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AE2CE2DD-375D-4DDD-9C96-BF55A234E194}" type="datetimeFigureOut">
              <a:rPr lang="it-IT" smtClean="0"/>
              <a:t>19/04/2021</a:t>
            </a:fld>
            <a:endParaRPr lang="it-IT"/>
          </a:p>
        </p:txBody>
      </p:sp>
      <p:sp>
        <p:nvSpPr>
          <p:cNvPr id="6" name="Footer Placeholder 5"/>
          <p:cNvSpPr>
            <a:spLocks noGrp="1"/>
          </p:cNvSpPr>
          <p:nvPr>
            <p:ph type="ftr" sz="quarter" idx="11"/>
          </p:nvPr>
        </p:nvSpPr>
        <p:spPr/>
        <p:txBody>
          <a:bodyPr/>
          <a:lstStyle/>
          <a:p>
            <a:endParaRPr lang="it-IT"/>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2EE8F717-3627-4ADD-9E6A-D39544CA682C}" type="slidenum">
              <a:rPr lang="it-IT" smtClean="0"/>
              <a:t>‹N›</a:t>
            </a:fld>
            <a:endParaRPr lang="it-IT"/>
          </a:p>
        </p:txBody>
      </p:sp>
    </p:spTree>
    <p:extLst>
      <p:ext uri="{BB962C8B-B14F-4D97-AF65-F5344CB8AC3E}">
        <p14:creationId xmlns:p14="http://schemas.microsoft.com/office/powerpoint/2010/main" val="162727135"/>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it-IT"/>
              <a:t>Fare clic sull'icona per inserire un'immagine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AE2CE2DD-375D-4DDD-9C96-BF55A234E194}" type="datetimeFigureOut">
              <a:rPr lang="it-IT" smtClean="0"/>
              <a:t>19/04/2021</a:t>
            </a:fld>
            <a:endParaRPr lang="it-IT"/>
          </a:p>
        </p:txBody>
      </p:sp>
      <p:sp>
        <p:nvSpPr>
          <p:cNvPr id="6" name="Footer Placeholder 5"/>
          <p:cNvSpPr>
            <a:spLocks noGrp="1"/>
          </p:cNvSpPr>
          <p:nvPr>
            <p:ph type="ftr" sz="quarter" idx="11"/>
          </p:nvPr>
        </p:nvSpPr>
        <p:spPr/>
        <p:txBody>
          <a:bodyPr/>
          <a:lstStyle/>
          <a:p>
            <a:endParaRPr lang="it-IT"/>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2EE8F717-3627-4ADD-9E6A-D39544CA682C}" type="slidenum">
              <a:rPr lang="it-IT" smtClean="0"/>
              <a:t>‹N›</a:t>
            </a:fld>
            <a:endParaRPr lang="it-IT"/>
          </a:p>
        </p:txBody>
      </p:sp>
    </p:spTree>
    <p:extLst>
      <p:ext uri="{BB962C8B-B14F-4D97-AF65-F5344CB8AC3E}">
        <p14:creationId xmlns:p14="http://schemas.microsoft.com/office/powerpoint/2010/main" val="36683033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AE2CE2DD-375D-4DDD-9C96-BF55A234E194}" type="datetimeFigureOut">
              <a:rPr lang="it-IT" smtClean="0"/>
              <a:t>19/04/2021</a:t>
            </a:fld>
            <a:endParaRPr lang="it-IT"/>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it-IT"/>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2EE8F717-3627-4ADD-9E6A-D39544CA682C}" type="slidenum">
              <a:rPr lang="it-IT" smtClean="0"/>
              <a:t>‹N›</a:t>
            </a:fld>
            <a:endParaRPr lang="it-IT"/>
          </a:p>
        </p:txBody>
      </p:sp>
    </p:spTree>
    <p:extLst>
      <p:ext uri="{BB962C8B-B14F-4D97-AF65-F5344CB8AC3E}">
        <p14:creationId xmlns:p14="http://schemas.microsoft.com/office/powerpoint/2010/main" val="4243296056"/>
      </p:ext>
    </p:extLst>
  </p:cSld>
  <p:clrMap bg1="lt1" tx1="dk1" bg2="lt2" tx2="dk2" accent1="accent1" accent2="accent2" accent3="accent3" accent4="accent4" accent5="accent5" accent6="accent6" hlink="hlink" folHlink="folHlink"/>
  <p:sldLayoutIdLst>
    <p:sldLayoutId id="2147483835" r:id="rId1"/>
    <p:sldLayoutId id="2147483836" r:id="rId2"/>
    <p:sldLayoutId id="2147483837" r:id="rId3"/>
    <p:sldLayoutId id="2147483838" r:id="rId4"/>
    <p:sldLayoutId id="2147483839" r:id="rId5"/>
    <p:sldLayoutId id="2147483840" r:id="rId6"/>
    <p:sldLayoutId id="2147483841" r:id="rId7"/>
    <p:sldLayoutId id="2147483842" r:id="rId8"/>
    <p:sldLayoutId id="2147483843" r:id="rId9"/>
    <p:sldLayoutId id="2147483844" r:id="rId10"/>
    <p:sldLayoutId id="2147483845" r:id="rId11"/>
    <p:sldLayoutId id="2147483846" r:id="rId12"/>
    <p:sldLayoutId id="2147483847" r:id="rId13"/>
    <p:sldLayoutId id="2147483848" r:id="rId14"/>
    <p:sldLayoutId id="2147483849" r:id="rId15"/>
    <p:sldLayoutId id="2147483850" r:id="rId16"/>
    <p:sldLayoutId id="2147483851"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hyperlink" Target="https://www.futurelearn.com/courses" TargetMode="Externa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A51A749-9A63-43F9-8D77-4EA16A785C12}"/>
              </a:ext>
            </a:extLst>
          </p:cNvPr>
          <p:cNvSpPr>
            <a:spLocks noGrp="1"/>
          </p:cNvSpPr>
          <p:nvPr>
            <p:ph type="title"/>
          </p:nvPr>
        </p:nvSpPr>
        <p:spPr>
          <a:xfrm>
            <a:off x="1154954" y="1190624"/>
            <a:ext cx="8825660" cy="3152775"/>
          </a:xfrm>
        </p:spPr>
        <p:txBody>
          <a:bodyPr/>
          <a:lstStyle/>
          <a:p>
            <a:pPr algn="ctr"/>
            <a:r>
              <a:rPr lang="it-IT" sz="4800" b="1" dirty="0">
                <a:solidFill>
                  <a:schemeClr val="accent6">
                    <a:lumMod val="60000"/>
                    <a:lumOff val="40000"/>
                  </a:schemeClr>
                </a:solidFill>
              </a:rPr>
              <a:t>Water </a:t>
            </a:r>
            <a:r>
              <a:rPr lang="it-IT" sz="4800" b="1" dirty="0" err="1">
                <a:solidFill>
                  <a:schemeClr val="accent6">
                    <a:lumMod val="60000"/>
                    <a:lumOff val="40000"/>
                  </a:schemeClr>
                </a:solidFill>
              </a:rPr>
              <a:t>resource</a:t>
            </a:r>
            <a:r>
              <a:rPr lang="it-IT" sz="4800" b="1" dirty="0">
                <a:solidFill>
                  <a:schemeClr val="accent6">
                    <a:lumMod val="60000"/>
                    <a:lumOff val="40000"/>
                  </a:schemeClr>
                </a:solidFill>
              </a:rPr>
              <a:t> and </a:t>
            </a:r>
            <a:r>
              <a:rPr lang="it-IT" sz="4800" b="1" dirty="0" err="1">
                <a:solidFill>
                  <a:schemeClr val="accent6">
                    <a:lumMod val="60000"/>
                    <a:lumOff val="40000"/>
                  </a:schemeClr>
                </a:solidFill>
              </a:rPr>
              <a:t>climate</a:t>
            </a:r>
            <a:r>
              <a:rPr lang="it-IT" sz="4800" b="1" dirty="0">
                <a:solidFill>
                  <a:schemeClr val="accent6">
                    <a:lumMod val="60000"/>
                    <a:lumOff val="40000"/>
                  </a:schemeClr>
                </a:solidFill>
              </a:rPr>
              <a:t> </a:t>
            </a:r>
            <a:r>
              <a:rPr lang="it-IT" sz="4800" b="1" dirty="0" err="1">
                <a:solidFill>
                  <a:schemeClr val="accent6">
                    <a:lumMod val="60000"/>
                    <a:lumOff val="40000"/>
                  </a:schemeClr>
                </a:solidFill>
              </a:rPr>
              <a:t>changes</a:t>
            </a:r>
            <a:br>
              <a:rPr lang="it-IT" sz="4800" dirty="0">
                <a:solidFill>
                  <a:schemeClr val="accent6">
                    <a:lumMod val="60000"/>
                    <a:lumOff val="40000"/>
                  </a:schemeClr>
                </a:solidFill>
              </a:rPr>
            </a:br>
            <a:endParaRPr lang="it-IT" sz="4800" dirty="0">
              <a:solidFill>
                <a:schemeClr val="accent6">
                  <a:lumMod val="60000"/>
                  <a:lumOff val="40000"/>
                </a:schemeClr>
              </a:solidFill>
            </a:endParaRPr>
          </a:p>
        </p:txBody>
      </p:sp>
      <p:sp>
        <p:nvSpPr>
          <p:cNvPr id="5" name="Segnaposto testo 4">
            <a:extLst>
              <a:ext uri="{FF2B5EF4-FFF2-40B4-BE49-F238E27FC236}">
                <a16:creationId xmlns:a16="http://schemas.microsoft.com/office/drawing/2014/main" id="{7CC1210A-E919-40C6-94D4-37B6F10E1CD2}"/>
              </a:ext>
            </a:extLst>
          </p:cNvPr>
          <p:cNvSpPr>
            <a:spLocks noGrp="1"/>
          </p:cNvSpPr>
          <p:nvPr>
            <p:ph type="body" idx="1"/>
          </p:nvPr>
        </p:nvSpPr>
        <p:spPr/>
        <p:txBody>
          <a:bodyPr/>
          <a:lstStyle/>
          <a:p>
            <a:endParaRPr lang="it-IT"/>
          </a:p>
        </p:txBody>
      </p:sp>
    </p:spTree>
    <p:extLst>
      <p:ext uri="{BB962C8B-B14F-4D97-AF65-F5344CB8AC3E}">
        <p14:creationId xmlns:p14="http://schemas.microsoft.com/office/powerpoint/2010/main" val="4337451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73348D9-200A-43BB-B94F-D9E2B379C621}"/>
              </a:ext>
            </a:extLst>
          </p:cNvPr>
          <p:cNvSpPr>
            <a:spLocks noGrp="1"/>
          </p:cNvSpPr>
          <p:nvPr>
            <p:ph type="title"/>
          </p:nvPr>
        </p:nvSpPr>
        <p:spPr/>
        <p:txBody>
          <a:bodyPr/>
          <a:lstStyle/>
          <a:p>
            <a:endParaRPr lang="it-IT"/>
          </a:p>
        </p:txBody>
      </p:sp>
      <p:pic>
        <p:nvPicPr>
          <p:cNvPr id="5" name="Segnaposto contenuto 4">
            <a:extLst>
              <a:ext uri="{FF2B5EF4-FFF2-40B4-BE49-F238E27FC236}">
                <a16:creationId xmlns:a16="http://schemas.microsoft.com/office/drawing/2014/main" id="{B4B08926-EB40-4F82-8522-FE71ADE6486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00387" y="2895600"/>
            <a:ext cx="5991225" cy="2095500"/>
          </a:xfrm>
        </p:spPr>
      </p:pic>
    </p:spTree>
    <p:extLst>
      <p:ext uri="{BB962C8B-B14F-4D97-AF65-F5344CB8AC3E}">
        <p14:creationId xmlns:p14="http://schemas.microsoft.com/office/powerpoint/2010/main" val="195441043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A0C1401-84E8-4989-8095-E731C90A6963}"/>
              </a:ext>
            </a:extLst>
          </p:cNvPr>
          <p:cNvSpPr>
            <a:spLocks noGrp="1"/>
          </p:cNvSpPr>
          <p:nvPr>
            <p:ph type="title"/>
          </p:nvPr>
        </p:nvSpPr>
        <p:spPr/>
        <p:txBody>
          <a:bodyPr/>
          <a:lstStyle/>
          <a:p>
            <a:r>
              <a:rPr lang="it-IT" sz="3200" dirty="0">
                <a:solidFill>
                  <a:schemeClr val="accent6">
                    <a:lumMod val="60000"/>
                    <a:lumOff val="40000"/>
                  </a:schemeClr>
                </a:solidFill>
              </a:rPr>
              <a:t>Thank </a:t>
            </a:r>
            <a:r>
              <a:rPr lang="it-IT" sz="3200" dirty="0" err="1">
                <a:solidFill>
                  <a:schemeClr val="accent6">
                    <a:lumMod val="60000"/>
                    <a:lumOff val="40000"/>
                  </a:schemeClr>
                </a:solidFill>
              </a:rPr>
              <a:t>you</a:t>
            </a:r>
            <a:r>
              <a:rPr lang="it-IT" sz="3200" dirty="0">
                <a:solidFill>
                  <a:schemeClr val="accent6">
                    <a:lumMod val="60000"/>
                    <a:lumOff val="40000"/>
                  </a:schemeClr>
                </a:solidFill>
              </a:rPr>
              <a:t> for </a:t>
            </a:r>
            <a:r>
              <a:rPr lang="it-IT" sz="3200" dirty="0" err="1">
                <a:solidFill>
                  <a:schemeClr val="accent6">
                    <a:lumMod val="60000"/>
                    <a:lumOff val="40000"/>
                  </a:schemeClr>
                </a:solidFill>
              </a:rPr>
              <a:t>watching</a:t>
            </a:r>
            <a:r>
              <a:rPr lang="it-IT" sz="3200" dirty="0">
                <a:solidFill>
                  <a:schemeClr val="accent6">
                    <a:lumMod val="60000"/>
                    <a:lumOff val="40000"/>
                  </a:schemeClr>
                </a:solidFill>
              </a:rPr>
              <a:t> </a:t>
            </a:r>
            <a:r>
              <a:rPr lang="it-IT" sz="3200" dirty="0" err="1">
                <a:solidFill>
                  <a:schemeClr val="accent6">
                    <a:lumMod val="60000"/>
                    <a:lumOff val="40000"/>
                  </a:schemeClr>
                </a:solidFill>
              </a:rPr>
              <a:t>this</a:t>
            </a:r>
            <a:r>
              <a:rPr lang="it-IT" sz="3200" dirty="0">
                <a:solidFill>
                  <a:schemeClr val="accent6">
                    <a:lumMod val="60000"/>
                    <a:lumOff val="40000"/>
                  </a:schemeClr>
                </a:solidFill>
              </a:rPr>
              <a:t> </a:t>
            </a:r>
            <a:r>
              <a:rPr lang="it-IT" sz="3200" dirty="0" err="1">
                <a:solidFill>
                  <a:schemeClr val="accent6">
                    <a:lumMod val="60000"/>
                    <a:lumOff val="40000"/>
                  </a:schemeClr>
                </a:solidFill>
              </a:rPr>
              <a:t>presentation</a:t>
            </a:r>
            <a:endParaRPr lang="it-IT" sz="3200" dirty="0">
              <a:solidFill>
                <a:schemeClr val="accent6">
                  <a:lumMod val="60000"/>
                  <a:lumOff val="40000"/>
                </a:schemeClr>
              </a:solidFill>
            </a:endParaRPr>
          </a:p>
        </p:txBody>
      </p:sp>
      <p:sp>
        <p:nvSpPr>
          <p:cNvPr id="4" name="Segnaposto testo 3">
            <a:extLst>
              <a:ext uri="{FF2B5EF4-FFF2-40B4-BE49-F238E27FC236}">
                <a16:creationId xmlns:a16="http://schemas.microsoft.com/office/drawing/2014/main" id="{5CE8A255-E7ED-42B3-A2C6-4B989747138B}"/>
              </a:ext>
            </a:extLst>
          </p:cNvPr>
          <p:cNvSpPr>
            <a:spLocks noGrp="1"/>
          </p:cNvSpPr>
          <p:nvPr>
            <p:ph type="body" idx="1"/>
          </p:nvPr>
        </p:nvSpPr>
        <p:spPr/>
        <p:txBody>
          <a:bodyPr/>
          <a:lstStyle/>
          <a:p>
            <a:endParaRPr lang="it-IT" dirty="0"/>
          </a:p>
        </p:txBody>
      </p:sp>
      <p:sp>
        <p:nvSpPr>
          <p:cNvPr id="3" name="Segnaposto contenuto 2">
            <a:extLst>
              <a:ext uri="{FF2B5EF4-FFF2-40B4-BE49-F238E27FC236}">
                <a16:creationId xmlns:a16="http://schemas.microsoft.com/office/drawing/2014/main" id="{D1C6C56D-A2C6-4069-83D2-F1B529C873F2}"/>
              </a:ext>
            </a:extLst>
          </p:cNvPr>
          <p:cNvSpPr>
            <a:spLocks noGrp="1"/>
          </p:cNvSpPr>
          <p:nvPr>
            <p:ph sz="half" idx="2"/>
          </p:nvPr>
        </p:nvSpPr>
        <p:spPr/>
        <p:txBody>
          <a:bodyPr/>
          <a:lstStyle/>
          <a:p>
            <a:pPr marL="0" indent="0">
              <a:buNone/>
            </a:pPr>
            <a:endParaRPr lang="it-IT" dirty="0"/>
          </a:p>
          <a:p>
            <a:pPr marL="0" indent="0">
              <a:buNone/>
            </a:pPr>
            <a:endParaRPr lang="it-IT" dirty="0"/>
          </a:p>
          <a:p>
            <a:pPr marL="0" indent="0">
              <a:buNone/>
            </a:pPr>
            <a:r>
              <a:rPr lang="it-IT" dirty="0" err="1">
                <a:solidFill>
                  <a:schemeClr val="accent1">
                    <a:lumMod val="60000"/>
                    <a:lumOff val="40000"/>
                  </a:schemeClr>
                </a:solidFill>
              </a:rPr>
              <a:t>All</a:t>
            </a:r>
            <a:r>
              <a:rPr lang="it-IT" dirty="0">
                <a:solidFill>
                  <a:schemeClr val="accent1">
                    <a:lumMod val="60000"/>
                    <a:lumOff val="40000"/>
                  </a:schemeClr>
                </a:solidFill>
              </a:rPr>
              <a:t> the information </a:t>
            </a:r>
            <a:r>
              <a:rPr lang="it-IT" dirty="0" err="1">
                <a:solidFill>
                  <a:schemeClr val="accent1">
                    <a:lumMod val="60000"/>
                    <a:lumOff val="40000"/>
                  </a:schemeClr>
                </a:solidFill>
              </a:rPr>
              <a:t>comes</a:t>
            </a:r>
            <a:r>
              <a:rPr lang="it-IT" dirty="0">
                <a:solidFill>
                  <a:schemeClr val="accent1">
                    <a:lumMod val="60000"/>
                    <a:lumOff val="40000"/>
                  </a:schemeClr>
                </a:solidFill>
              </a:rPr>
              <a:t> from:  </a:t>
            </a:r>
            <a:r>
              <a:rPr lang="it-IT" dirty="0">
                <a:solidFill>
                  <a:schemeClr val="tx2">
                    <a:lumMod val="60000"/>
                    <a:lumOff val="40000"/>
                  </a:schemeClr>
                </a:solidFill>
                <a:hlinkClick r:id="rId2">
                  <a:extLst>
                    <a:ext uri="{A12FA001-AC4F-418D-AE19-62706E023703}">
                      <ahyp:hlinkClr xmlns:ahyp="http://schemas.microsoft.com/office/drawing/2018/hyperlinkcolor" val="tx"/>
                    </a:ext>
                  </a:extLst>
                </a:hlinkClick>
              </a:rPr>
              <a:t>https://www.futurelearn.com/courses</a:t>
            </a:r>
            <a:endParaRPr lang="it-IT" dirty="0">
              <a:solidFill>
                <a:schemeClr val="tx2">
                  <a:lumMod val="60000"/>
                  <a:lumOff val="40000"/>
                </a:schemeClr>
              </a:solidFill>
            </a:endParaRPr>
          </a:p>
          <a:p>
            <a:pPr marL="0" indent="0">
              <a:buNone/>
            </a:pPr>
            <a:r>
              <a:rPr lang="it-IT" dirty="0" err="1">
                <a:solidFill>
                  <a:schemeClr val="accent1">
                    <a:lumMod val="60000"/>
                    <a:lumOff val="40000"/>
                  </a:schemeClr>
                </a:solidFill>
              </a:rPr>
              <a:t>Now</a:t>
            </a:r>
            <a:r>
              <a:rPr lang="it-IT" dirty="0">
                <a:solidFill>
                  <a:schemeClr val="accent1">
                    <a:lumMod val="60000"/>
                    <a:lumOff val="40000"/>
                  </a:schemeClr>
                </a:solidFill>
              </a:rPr>
              <a:t> be </a:t>
            </a:r>
            <a:r>
              <a:rPr lang="it-IT" dirty="0" err="1">
                <a:solidFill>
                  <a:schemeClr val="accent1">
                    <a:lumMod val="60000"/>
                    <a:lumOff val="40000"/>
                  </a:schemeClr>
                </a:solidFill>
              </a:rPr>
              <a:t>careful</a:t>
            </a:r>
            <a:r>
              <a:rPr lang="it-IT" dirty="0">
                <a:solidFill>
                  <a:schemeClr val="accent1">
                    <a:lumMod val="60000"/>
                    <a:lumOff val="40000"/>
                  </a:schemeClr>
                </a:solidFill>
              </a:rPr>
              <a:t> and </a:t>
            </a:r>
            <a:r>
              <a:rPr lang="it-IT" dirty="0" err="1">
                <a:solidFill>
                  <a:schemeClr val="accent1">
                    <a:lumMod val="60000"/>
                    <a:lumOff val="40000"/>
                  </a:schemeClr>
                </a:solidFill>
              </a:rPr>
              <a:t>protect</a:t>
            </a:r>
            <a:r>
              <a:rPr lang="it-IT" dirty="0">
                <a:solidFill>
                  <a:schemeClr val="accent1">
                    <a:lumMod val="60000"/>
                    <a:lumOff val="40000"/>
                  </a:schemeClr>
                </a:solidFill>
              </a:rPr>
              <a:t> the water </a:t>
            </a:r>
            <a:r>
              <a:rPr lang="it-IT" dirty="0" err="1">
                <a:solidFill>
                  <a:schemeClr val="accent1">
                    <a:lumMod val="60000"/>
                    <a:lumOff val="40000"/>
                  </a:schemeClr>
                </a:solidFill>
              </a:rPr>
              <a:t>resources</a:t>
            </a:r>
            <a:r>
              <a:rPr lang="it-IT" dirty="0">
                <a:solidFill>
                  <a:schemeClr val="accent1">
                    <a:lumMod val="60000"/>
                    <a:lumOff val="40000"/>
                  </a:schemeClr>
                </a:solidFill>
              </a:rPr>
              <a:t> with </a:t>
            </a:r>
            <a:r>
              <a:rPr lang="it-IT" dirty="0" err="1">
                <a:solidFill>
                  <a:schemeClr val="accent1">
                    <a:lumMod val="60000"/>
                    <a:lumOff val="40000"/>
                  </a:schemeClr>
                </a:solidFill>
              </a:rPr>
              <a:t>all</a:t>
            </a:r>
            <a:r>
              <a:rPr lang="it-IT" dirty="0">
                <a:solidFill>
                  <a:schemeClr val="accent1">
                    <a:lumMod val="60000"/>
                    <a:lumOff val="40000"/>
                  </a:schemeClr>
                </a:solidFill>
              </a:rPr>
              <a:t> </a:t>
            </a:r>
            <a:r>
              <a:rPr lang="it-IT" dirty="0" err="1">
                <a:solidFill>
                  <a:schemeClr val="accent1">
                    <a:lumMod val="60000"/>
                    <a:lumOff val="40000"/>
                  </a:schemeClr>
                </a:solidFill>
              </a:rPr>
              <a:t>your</a:t>
            </a:r>
            <a:r>
              <a:rPr lang="it-IT" dirty="0">
                <a:solidFill>
                  <a:schemeClr val="accent1">
                    <a:lumMod val="60000"/>
                    <a:lumOff val="40000"/>
                  </a:schemeClr>
                </a:solidFill>
              </a:rPr>
              <a:t> </a:t>
            </a:r>
            <a:r>
              <a:rPr lang="it-IT" dirty="0" err="1">
                <a:solidFill>
                  <a:schemeClr val="accent1">
                    <a:lumMod val="60000"/>
                    <a:lumOff val="40000"/>
                  </a:schemeClr>
                </a:solidFill>
              </a:rPr>
              <a:t>strength</a:t>
            </a:r>
            <a:endParaRPr lang="it-IT" dirty="0">
              <a:solidFill>
                <a:schemeClr val="accent1">
                  <a:lumMod val="60000"/>
                  <a:lumOff val="40000"/>
                </a:schemeClr>
              </a:solidFill>
            </a:endParaRPr>
          </a:p>
        </p:txBody>
      </p:sp>
      <p:sp>
        <p:nvSpPr>
          <p:cNvPr id="5" name="Segnaposto testo 4">
            <a:extLst>
              <a:ext uri="{FF2B5EF4-FFF2-40B4-BE49-F238E27FC236}">
                <a16:creationId xmlns:a16="http://schemas.microsoft.com/office/drawing/2014/main" id="{119C6E6E-B8B2-4007-A878-2667D78BD029}"/>
              </a:ext>
            </a:extLst>
          </p:cNvPr>
          <p:cNvSpPr>
            <a:spLocks noGrp="1"/>
          </p:cNvSpPr>
          <p:nvPr>
            <p:ph type="body" sz="quarter" idx="3"/>
          </p:nvPr>
        </p:nvSpPr>
        <p:spPr/>
        <p:txBody>
          <a:bodyPr/>
          <a:lstStyle/>
          <a:p>
            <a:endParaRPr lang="it-IT"/>
          </a:p>
        </p:txBody>
      </p:sp>
      <p:pic>
        <p:nvPicPr>
          <p:cNvPr id="12" name="Segnaposto contenuto 11">
            <a:extLst>
              <a:ext uri="{FF2B5EF4-FFF2-40B4-BE49-F238E27FC236}">
                <a16:creationId xmlns:a16="http://schemas.microsoft.com/office/drawing/2014/main" id="{46ABB728-171B-4685-A538-BCDCB300BF28}"/>
              </a:ext>
            </a:extLst>
          </p:cNvPr>
          <p:cNvPicPr>
            <a:picLocks noGrp="1" noChangeAspect="1"/>
          </p:cNvPicPr>
          <p:nvPr>
            <p:ph sz="quarter" idx="4"/>
          </p:nvPr>
        </p:nvPicPr>
        <p:blipFill>
          <a:blip r:embed="rId3">
            <a:extLst>
              <a:ext uri="{28A0092B-C50C-407E-A947-70E740481C1C}">
                <a14:useLocalDpi xmlns:a14="http://schemas.microsoft.com/office/drawing/2010/main" val="0"/>
              </a:ext>
            </a:extLst>
          </a:blip>
          <a:stretch>
            <a:fillRect/>
          </a:stretch>
        </p:blipFill>
        <p:spPr>
          <a:xfrm>
            <a:off x="6208712" y="3429000"/>
            <a:ext cx="4825158" cy="2707218"/>
          </a:xfrm>
        </p:spPr>
      </p:pic>
    </p:spTree>
    <p:extLst>
      <p:ext uri="{BB962C8B-B14F-4D97-AF65-F5344CB8AC3E}">
        <p14:creationId xmlns:p14="http://schemas.microsoft.com/office/powerpoint/2010/main" val="1545052393"/>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down)">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6C28CEB6-25AC-4E2A-92CC-BA1A920EAE4E}"/>
              </a:ext>
            </a:extLst>
          </p:cNvPr>
          <p:cNvSpPr>
            <a:spLocks noGrp="1"/>
          </p:cNvSpPr>
          <p:nvPr>
            <p:ph type="title"/>
          </p:nvPr>
        </p:nvSpPr>
        <p:spPr>
          <a:xfrm>
            <a:off x="733425" y="638176"/>
            <a:ext cx="4286664" cy="1695450"/>
          </a:xfrm>
        </p:spPr>
        <p:txBody>
          <a:bodyPr>
            <a:normAutofit/>
          </a:bodyPr>
          <a:lstStyle/>
          <a:p>
            <a:pPr algn="ctr"/>
            <a:r>
              <a:rPr lang="it-IT" sz="3200" b="1" dirty="0">
                <a:solidFill>
                  <a:schemeClr val="accent6">
                    <a:lumMod val="60000"/>
                    <a:lumOff val="40000"/>
                  </a:schemeClr>
                </a:solidFill>
              </a:rPr>
              <a:t> </a:t>
            </a:r>
            <a:r>
              <a:rPr lang="it-IT" sz="3200" b="1" dirty="0" err="1">
                <a:solidFill>
                  <a:schemeClr val="accent6">
                    <a:lumMod val="60000"/>
                    <a:lumOff val="40000"/>
                  </a:schemeClr>
                </a:solidFill>
              </a:rPr>
              <a:t>Climate</a:t>
            </a:r>
            <a:r>
              <a:rPr lang="it-IT" sz="3200" b="1" dirty="0">
                <a:solidFill>
                  <a:schemeClr val="accent6">
                    <a:lumMod val="60000"/>
                    <a:lumOff val="40000"/>
                  </a:schemeClr>
                </a:solidFill>
              </a:rPr>
              <a:t> </a:t>
            </a:r>
            <a:r>
              <a:rPr lang="it-IT" sz="3200" b="1" dirty="0" err="1">
                <a:solidFill>
                  <a:schemeClr val="accent6">
                    <a:lumMod val="60000"/>
                    <a:lumOff val="40000"/>
                  </a:schemeClr>
                </a:solidFill>
              </a:rPr>
              <a:t>changes</a:t>
            </a:r>
            <a:r>
              <a:rPr lang="it-IT" sz="3200" b="1" dirty="0">
                <a:solidFill>
                  <a:schemeClr val="accent6">
                    <a:lumMod val="60000"/>
                    <a:lumOff val="40000"/>
                  </a:schemeClr>
                </a:solidFill>
              </a:rPr>
              <a:t> </a:t>
            </a:r>
            <a:r>
              <a:rPr lang="it-IT" sz="3200" b="1" dirty="0" err="1">
                <a:solidFill>
                  <a:schemeClr val="accent6">
                    <a:lumMod val="60000"/>
                    <a:lumOff val="40000"/>
                  </a:schemeClr>
                </a:solidFill>
              </a:rPr>
              <a:t>affect</a:t>
            </a:r>
            <a:r>
              <a:rPr lang="it-IT" sz="3200" b="1" dirty="0">
                <a:solidFill>
                  <a:schemeClr val="accent6">
                    <a:lumMod val="60000"/>
                    <a:lumOff val="40000"/>
                  </a:schemeClr>
                </a:solidFill>
              </a:rPr>
              <a:t> the </a:t>
            </a:r>
            <a:r>
              <a:rPr lang="it-IT" sz="3200" b="1" dirty="0" err="1">
                <a:solidFill>
                  <a:schemeClr val="accent6">
                    <a:lumMod val="60000"/>
                    <a:lumOff val="40000"/>
                  </a:schemeClr>
                </a:solidFill>
              </a:rPr>
              <a:t>freshwater</a:t>
            </a:r>
            <a:r>
              <a:rPr lang="it-IT" sz="3200" b="1" dirty="0">
                <a:solidFill>
                  <a:schemeClr val="accent6">
                    <a:lumMod val="60000"/>
                    <a:lumOff val="40000"/>
                  </a:schemeClr>
                </a:solidFill>
              </a:rPr>
              <a:t> </a:t>
            </a:r>
            <a:r>
              <a:rPr lang="it-IT" sz="3200" b="1" dirty="0" err="1">
                <a:solidFill>
                  <a:schemeClr val="accent6">
                    <a:lumMod val="60000"/>
                    <a:lumOff val="40000"/>
                  </a:schemeClr>
                </a:solidFill>
              </a:rPr>
              <a:t>ecosystem</a:t>
            </a:r>
            <a:endParaRPr lang="it-IT" sz="3200" b="1" dirty="0">
              <a:solidFill>
                <a:schemeClr val="accent6">
                  <a:lumMod val="60000"/>
                  <a:lumOff val="40000"/>
                </a:schemeClr>
              </a:solidFill>
            </a:endParaRPr>
          </a:p>
        </p:txBody>
      </p:sp>
      <p:pic>
        <p:nvPicPr>
          <p:cNvPr id="8" name="Segnaposto immagine 7">
            <a:extLst>
              <a:ext uri="{FF2B5EF4-FFF2-40B4-BE49-F238E27FC236}">
                <a16:creationId xmlns:a16="http://schemas.microsoft.com/office/drawing/2014/main" id="{4544221D-222D-49A5-A8AB-BE3798B9106B}"/>
              </a:ext>
            </a:extLst>
          </p:cNvPr>
          <p:cNvPicPr>
            <a:picLocks noGrp="1" noChangeAspect="1"/>
          </p:cNvPicPr>
          <p:nvPr>
            <p:ph type="pic" idx="1"/>
          </p:nvPr>
        </p:nvPicPr>
        <p:blipFill>
          <a:blip r:embed="rId2">
            <a:extLst>
              <a:ext uri="{28A0092B-C50C-407E-A947-70E740481C1C}">
                <a14:useLocalDpi xmlns:a14="http://schemas.microsoft.com/office/drawing/2010/main" val="0"/>
              </a:ext>
            </a:extLst>
          </a:blip>
          <a:srcRect l="26617" r="26617"/>
          <a:stretch>
            <a:fillRect/>
          </a:stretch>
        </p:blipFill>
        <p:spPr>
          <a:xfrm>
            <a:off x="6353175" y="981075"/>
            <a:ext cx="3876675" cy="4895850"/>
          </a:xfrm>
        </p:spPr>
      </p:pic>
      <p:sp>
        <p:nvSpPr>
          <p:cNvPr id="6" name="Segnaposto testo 5">
            <a:extLst>
              <a:ext uri="{FF2B5EF4-FFF2-40B4-BE49-F238E27FC236}">
                <a16:creationId xmlns:a16="http://schemas.microsoft.com/office/drawing/2014/main" id="{6FC69417-7527-4BDB-98D6-BC1E93E01448}"/>
              </a:ext>
            </a:extLst>
          </p:cNvPr>
          <p:cNvSpPr>
            <a:spLocks noGrp="1"/>
          </p:cNvSpPr>
          <p:nvPr>
            <p:ph type="body" sz="half" idx="2"/>
          </p:nvPr>
        </p:nvSpPr>
        <p:spPr>
          <a:xfrm>
            <a:off x="647700" y="2333625"/>
            <a:ext cx="4366466" cy="3638549"/>
          </a:xfrm>
        </p:spPr>
        <p:txBody>
          <a:bodyPr>
            <a:normAutofit lnSpcReduction="10000"/>
          </a:bodyPr>
          <a:lstStyle/>
          <a:p>
            <a:r>
              <a:rPr lang="it-IT" sz="1600" dirty="0" err="1"/>
              <a:t>Climate</a:t>
            </a:r>
            <a:r>
              <a:rPr lang="it-IT" sz="1600" dirty="0"/>
              <a:t> </a:t>
            </a:r>
            <a:r>
              <a:rPr lang="it-IT" sz="1600" dirty="0" err="1"/>
              <a:t>changes</a:t>
            </a:r>
            <a:r>
              <a:rPr lang="it-IT" sz="1600" dirty="0"/>
              <a:t> can </a:t>
            </a:r>
            <a:r>
              <a:rPr lang="it-IT" sz="1600" dirty="0" err="1"/>
              <a:t>modify</a:t>
            </a:r>
            <a:r>
              <a:rPr lang="it-IT" sz="1600" dirty="0"/>
              <a:t> </a:t>
            </a:r>
            <a:r>
              <a:rPr lang="it-IT" sz="1600" dirty="0" err="1"/>
              <a:t>your</a:t>
            </a:r>
            <a:r>
              <a:rPr lang="it-IT" sz="1600" dirty="0"/>
              <a:t> </a:t>
            </a:r>
            <a:r>
              <a:rPr lang="it-IT" sz="1600" dirty="0" err="1"/>
              <a:t>ecosystem</a:t>
            </a:r>
            <a:r>
              <a:rPr lang="it-IT" sz="1600" dirty="0"/>
              <a:t> in </a:t>
            </a:r>
            <a:r>
              <a:rPr lang="it-IT" sz="1600" dirty="0" err="1"/>
              <a:t>various</a:t>
            </a:r>
            <a:r>
              <a:rPr lang="it-IT" sz="1600" dirty="0"/>
              <a:t> </a:t>
            </a:r>
            <a:r>
              <a:rPr lang="it-IT" sz="1600" dirty="0" err="1"/>
              <a:t>ways,for</a:t>
            </a:r>
            <a:r>
              <a:rPr lang="it-IT" sz="1600" dirty="0"/>
              <a:t> </a:t>
            </a:r>
            <a:r>
              <a:rPr lang="it-IT" sz="1600" dirty="0" err="1"/>
              <a:t>example</a:t>
            </a:r>
            <a:r>
              <a:rPr lang="it-IT" sz="1600" dirty="0"/>
              <a:t> </a:t>
            </a:r>
            <a:r>
              <a:rPr lang="it-IT" sz="1600" dirty="0" err="1"/>
              <a:t>it</a:t>
            </a:r>
            <a:r>
              <a:rPr lang="it-IT" sz="1600" dirty="0"/>
              <a:t> can :</a:t>
            </a:r>
          </a:p>
          <a:p>
            <a:r>
              <a:rPr lang="it-IT" sz="1600" dirty="0"/>
              <a:t>1 </a:t>
            </a:r>
            <a:r>
              <a:rPr lang="en-US" sz="1600" dirty="0"/>
              <a:t>Change the water holding capacity of the atmosphere;</a:t>
            </a:r>
            <a:endParaRPr lang="it-IT" sz="1600" dirty="0"/>
          </a:p>
          <a:p>
            <a:r>
              <a:rPr lang="it-IT" sz="1600" dirty="0"/>
              <a:t>2 Shift </a:t>
            </a:r>
            <a:r>
              <a:rPr lang="it-IT" sz="1600" dirty="0" err="1"/>
              <a:t>weather</a:t>
            </a:r>
            <a:r>
              <a:rPr lang="it-IT" sz="1600" dirty="0"/>
              <a:t> patterns;</a:t>
            </a:r>
          </a:p>
          <a:p>
            <a:r>
              <a:rPr lang="it-IT" sz="1600" dirty="0"/>
              <a:t>3 </a:t>
            </a:r>
            <a:r>
              <a:rPr lang="it-IT" sz="1600" dirty="0" err="1"/>
              <a:t>Change</a:t>
            </a:r>
            <a:r>
              <a:rPr lang="it-IT" sz="1600" dirty="0"/>
              <a:t> </a:t>
            </a:r>
            <a:r>
              <a:rPr lang="it-IT" sz="1600" dirty="0" err="1"/>
              <a:t>evaporation</a:t>
            </a:r>
            <a:r>
              <a:rPr lang="it-IT" sz="1600" dirty="0"/>
              <a:t> rates;</a:t>
            </a:r>
          </a:p>
          <a:p>
            <a:r>
              <a:rPr lang="it-IT" sz="1600" dirty="0"/>
              <a:t>4 </a:t>
            </a:r>
            <a:r>
              <a:rPr lang="en-US" sz="1600" dirty="0"/>
              <a:t>Melting frozen water storages (glaciers and permafrost lands)</a:t>
            </a:r>
          </a:p>
          <a:p>
            <a:r>
              <a:rPr lang="en-US" sz="1600" dirty="0"/>
              <a:t>5 Changing hydrological regimes</a:t>
            </a:r>
          </a:p>
          <a:p>
            <a:r>
              <a:rPr lang="en-US" sz="1600" dirty="0"/>
              <a:t>6 Changes in the frequency of extreme events</a:t>
            </a:r>
            <a:endParaRPr lang="it-IT" sz="1600" dirty="0"/>
          </a:p>
        </p:txBody>
      </p:sp>
    </p:spTree>
    <p:extLst>
      <p:ext uri="{BB962C8B-B14F-4D97-AF65-F5344CB8AC3E}">
        <p14:creationId xmlns:p14="http://schemas.microsoft.com/office/powerpoint/2010/main" val="917017524"/>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8AE5BFA-FB27-4E75-A83F-7108EDD05784}"/>
              </a:ext>
            </a:extLst>
          </p:cNvPr>
          <p:cNvSpPr>
            <a:spLocks noGrp="1"/>
          </p:cNvSpPr>
          <p:nvPr>
            <p:ph type="title"/>
          </p:nvPr>
        </p:nvSpPr>
        <p:spPr>
          <a:xfrm>
            <a:off x="1154955" y="552450"/>
            <a:ext cx="3865134" cy="1457325"/>
          </a:xfrm>
        </p:spPr>
        <p:txBody>
          <a:bodyPr>
            <a:normAutofit fontScale="90000"/>
          </a:bodyPr>
          <a:lstStyle/>
          <a:p>
            <a:pPr algn="ctr"/>
            <a:r>
              <a:rPr lang="en-US" b="1" dirty="0">
                <a:solidFill>
                  <a:schemeClr val="accent6">
                    <a:lumMod val="60000"/>
                    <a:lumOff val="40000"/>
                  </a:schemeClr>
                </a:solidFill>
              </a:rPr>
              <a:t>Intensification of the hydrological cycle</a:t>
            </a:r>
            <a:endParaRPr lang="it-IT" b="1" dirty="0">
              <a:solidFill>
                <a:schemeClr val="accent6">
                  <a:lumMod val="60000"/>
                  <a:lumOff val="40000"/>
                </a:schemeClr>
              </a:solidFill>
            </a:endParaRPr>
          </a:p>
        </p:txBody>
      </p:sp>
      <p:pic>
        <p:nvPicPr>
          <p:cNvPr id="6" name="Segnaposto immagine 5">
            <a:extLst>
              <a:ext uri="{FF2B5EF4-FFF2-40B4-BE49-F238E27FC236}">
                <a16:creationId xmlns:a16="http://schemas.microsoft.com/office/drawing/2014/main" id="{CC86C842-CE41-4479-BA1D-AC22A7689D9C}"/>
              </a:ext>
            </a:extLst>
          </p:cNvPr>
          <p:cNvPicPr>
            <a:picLocks noGrp="1" noChangeAspect="1"/>
          </p:cNvPicPr>
          <p:nvPr>
            <p:ph type="pic" idx="1"/>
          </p:nvPr>
        </p:nvPicPr>
        <p:blipFill>
          <a:blip r:embed="rId2">
            <a:extLst>
              <a:ext uri="{28A0092B-C50C-407E-A947-70E740481C1C}">
                <a14:useLocalDpi xmlns:a14="http://schemas.microsoft.com/office/drawing/2010/main" val="0"/>
              </a:ext>
            </a:extLst>
          </a:blip>
          <a:srcRect l="32352" r="32352"/>
          <a:stretch>
            <a:fillRect/>
          </a:stretch>
        </p:blipFill>
        <p:spPr>
          <a:xfrm>
            <a:off x="6610350" y="1104900"/>
            <a:ext cx="3457575" cy="4257675"/>
          </a:xfrm>
        </p:spPr>
      </p:pic>
      <p:sp>
        <p:nvSpPr>
          <p:cNvPr id="4" name="Segnaposto testo 3">
            <a:extLst>
              <a:ext uri="{FF2B5EF4-FFF2-40B4-BE49-F238E27FC236}">
                <a16:creationId xmlns:a16="http://schemas.microsoft.com/office/drawing/2014/main" id="{8CB42C41-0BB8-4E25-97DC-D35F6FA2614E}"/>
              </a:ext>
            </a:extLst>
          </p:cNvPr>
          <p:cNvSpPr>
            <a:spLocks noGrp="1"/>
          </p:cNvSpPr>
          <p:nvPr>
            <p:ph type="body" sz="half" idx="2"/>
          </p:nvPr>
        </p:nvSpPr>
        <p:spPr>
          <a:xfrm>
            <a:off x="1154954" y="2085975"/>
            <a:ext cx="3859212" cy="4114800"/>
          </a:xfrm>
        </p:spPr>
        <p:txBody>
          <a:bodyPr>
            <a:normAutofit fontScale="92500"/>
          </a:bodyPr>
          <a:lstStyle/>
          <a:p>
            <a:r>
              <a:rPr lang="it-IT" sz="1600" dirty="0" err="1"/>
              <a:t>Let’s</a:t>
            </a:r>
            <a:r>
              <a:rPr lang="it-IT" sz="1600" dirty="0"/>
              <a:t> start with the </a:t>
            </a:r>
            <a:r>
              <a:rPr lang="it-IT" sz="1600" dirty="0" err="1"/>
              <a:t>definition</a:t>
            </a:r>
            <a:r>
              <a:rPr lang="it-IT" sz="1600" dirty="0"/>
              <a:t> of </a:t>
            </a:r>
            <a:r>
              <a:rPr lang="it-IT" sz="1600" dirty="0" err="1"/>
              <a:t>hydrological</a:t>
            </a:r>
            <a:r>
              <a:rPr lang="it-IT" sz="1600" dirty="0"/>
              <a:t> </a:t>
            </a:r>
            <a:r>
              <a:rPr lang="it-IT" sz="1600" dirty="0" err="1"/>
              <a:t>cycle</a:t>
            </a:r>
            <a:r>
              <a:rPr lang="it-IT" sz="1600" dirty="0"/>
              <a:t>.</a:t>
            </a:r>
          </a:p>
          <a:p>
            <a:r>
              <a:rPr lang="it-IT" sz="1600" dirty="0" err="1"/>
              <a:t>We</a:t>
            </a:r>
            <a:r>
              <a:rPr lang="it-IT" sz="1600" dirty="0"/>
              <a:t> </a:t>
            </a:r>
            <a:r>
              <a:rPr lang="it-IT" sz="1600" dirty="0" err="1"/>
              <a:t>define</a:t>
            </a:r>
            <a:r>
              <a:rPr lang="it-IT" sz="1600" dirty="0"/>
              <a:t> </a:t>
            </a:r>
            <a:r>
              <a:rPr lang="it-IT" sz="1600" dirty="0" err="1"/>
              <a:t>hydrological</a:t>
            </a:r>
            <a:r>
              <a:rPr lang="it-IT" sz="1600" dirty="0"/>
              <a:t> the </a:t>
            </a:r>
            <a:r>
              <a:rPr lang="it-IT" sz="1600" dirty="0" err="1"/>
              <a:t>existance</a:t>
            </a:r>
            <a:r>
              <a:rPr lang="it-IT" sz="1600" dirty="0"/>
              <a:t> and the </a:t>
            </a:r>
            <a:r>
              <a:rPr lang="it-IT" sz="1600" dirty="0" err="1"/>
              <a:t>movement</a:t>
            </a:r>
            <a:r>
              <a:rPr lang="it-IT" sz="1600" dirty="0"/>
              <a:t> of  water in the </a:t>
            </a:r>
            <a:r>
              <a:rPr lang="it-IT" sz="1600" dirty="0" err="1"/>
              <a:t>entire</a:t>
            </a:r>
            <a:r>
              <a:rPr lang="it-IT" sz="1600" dirty="0"/>
              <a:t> </a:t>
            </a:r>
            <a:r>
              <a:rPr lang="it-IT" sz="1600" dirty="0" err="1"/>
              <a:t>planet</a:t>
            </a:r>
            <a:r>
              <a:rPr lang="it-IT" sz="1600" dirty="0"/>
              <a:t> </a:t>
            </a:r>
            <a:r>
              <a:rPr lang="it-IT" sz="1600" dirty="0" err="1"/>
              <a:t>earth</a:t>
            </a:r>
            <a:r>
              <a:rPr lang="it-IT" sz="1600" dirty="0"/>
              <a:t>.</a:t>
            </a:r>
          </a:p>
          <a:p>
            <a:r>
              <a:rPr lang="it-IT" sz="1600" dirty="0"/>
              <a:t>After </a:t>
            </a:r>
            <a:r>
              <a:rPr lang="it-IT" sz="1600" dirty="0" err="1"/>
              <a:t>various</a:t>
            </a:r>
            <a:r>
              <a:rPr lang="it-IT" sz="1600" dirty="0"/>
              <a:t> </a:t>
            </a:r>
            <a:r>
              <a:rPr lang="it-IT" sz="1600" dirty="0" err="1"/>
              <a:t>research</a:t>
            </a:r>
            <a:r>
              <a:rPr lang="it-IT" sz="1600" dirty="0"/>
              <a:t> </a:t>
            </a:r>
            <a:r>
              <a:rPr lang="it-IT" sz="1600" dirty="0" err="1"/>
              <a:t>we’ve</a:t>
            </a:r>
            <a:r>
              <a:rPr lang="it-IT" sz="1600" dirty="0"/>
              <a:t> </a:t>
            </a:r>
            <a:r>
              <a:rPr lang="it-IT" sz="1600" dirty="0" err="1"/>
              <a:t>noticed</a:t>
            </a:r>
            <a:r>
              <a:rPr lang="it-IT" sz="1600" dirty="0"/>
              <a:t> </a:t>
            </a:r>
            <a:r>
              <a:rPr lang="it-IT" sz="1600" dirty="0" err="1"/>
              <a:t>that</a:t>
            </a:r>
            <a:r>
              <a:rPr lang="it-IT" sz="1600" dirty="0"/>
              <a:t> </a:t>
            </a:r>
            <a:r>
              <a:rPr lang="en-US" sz="1600" dirty="0"/>
              <a:t>In a warmer climate, evaporation rates increase, and therefore soil moisture decreases. When soils dry </a:t>
            </a:r>
            <a:r>
              <a:rPr lang="en-US" sz="1600" dirty="0" err="1"/>
              <a:t>out,the</a:t>
            </a:r>
            <a:r>
              <a:rPr lang="en-US" sz="1600" dirty="0"/>
              <a:t> severity of droughts increases.</a:t>
            </a:r>
          </a:p>
          <a:p>
            <a:r>
              <a:rPr lang="en-US" sz="1600" dirty="0"/>
              <a:t>Conversely, the atmosphere has a greater water holding capacity when it becomes warmer. This means that, when a precipitation events occurs, rainfall is likely to be more intense. </a:t>
            </a:r>
            <a:endParaRPr lang="it-IT" sz="1600" dirty="0"/>
          </a:p>
        </p:txBody>
      </p:sp>
    </p:spTree>
    <p:extLst>
      <p:ext uri="{BB962C8B-B14F-4D97-AF65-F5344CB8AC3E}">
        <p14:creationId xmlns:p14="http://schemas.microsoft.com/office/powerpoint/2010/main" val="1885498205"/>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a:extLst>
              <a:ext uri="{FF2B5EF4-FFF2-40B4-BE49-F238E27FC236}">
                <a16:creationId xmlns:a16="http://schemas.microsoft.com/office/drawing/2014/main" id="{DA89659D-A9CC-4CBE-BDFF-54ABF4DF4830}"/>
              </a:ext>
            </a:extLst>
          </p:cNvPr>
          <p:cNvSpPr>
            <a:spLocks noGrp="1"/>
          </p:cNvSpPr>
          <p:nvPr>
            <p:ph type="title"/>
          </p:nvPr>
        </p:nvSpPr>
        <p:spPr>
          <a:xfrm>
            <a:off x="1154954" y="973667"/>
            <a:ext cx="8761413" cy="921807"/>
          </a:xfrm>
        </p:spPr>
        <p:txBody>
          <a:bodyPr/>
          <a:lstStyle/>
          <a:p>
            <a:pPr algn="ctr"/>
            <a:r>
              <a:rPr lang="it-IT" sz="3200" b="1" dirty="0" err="1">
                <a:solidFill>
                  <a:schemeClr val="accent6">
                    <a:lumMod val="60000"/>
                    <a:lumOff val="40000"/>
                  </a:schemeClr>
                </a:solidFill>
              </a:rPr>
              <a:t>Other</a:t>
            </a:r>
            <a:r>
              <a:rPr lang="it-IT" sz="3200" b="1" dirty="0">
                <a:solidFill>
                  <a:schemeClr val="accent6">
                    <a:lumMod val="60000"/>
                    <a:lumOff val="40000"/>
                  </a:schemeClr>
                </a:solidFill>
              </a:rPr>
              <a:t> </a:t>
            </a:r>
            <a:r>
              <a:rPr lang="it-IT" sz="3200" b="1" dirty="0" err="1">
                <a:solidFill>
                  <a:schemeClr val="accent6">
                    <a:lumMod val="60000"/>
                    <a:lumOff val="40000"/>
                  </a:schemeClr>
                </a:solidFill>
              </a:rPr>
              <a:t>problems</a:t>
            </a:r>
            <a:r>
              <a:rPr lang="it-IT" sz="3200" b="1" dirty="0">
                <a:solidFill>
                  <a:schemeClr val="accent6">
                    <a:lumMod val="60000"/>
                    <a:lumOff val="40000"/>
                  </a:schemeClr>
                </a:solidFill>
              </a:rPr>
              <a:t> with the </a:t>
            </a:r>
            <a:r>
              <a:rPr lang="it-IT" sz="3200" b="1" dirty="0" err="1">
                <a:solidFill>
                  <a:schemeClr val="accent6">
                    <a:lumMod val="60000"/>
                    <a:lumOff val="40000"/>
                  </a:schemeClr>
                </a:solidFill>
              </a:rPr>
              <a:t>climate</a:t>
            </a:r>
            <a:r>
              <a:rPr lang="it-IT" sz="3200" b="1" dirty="0">
                <a:solidFill>
                  <a:schemeClr val="accent6">
                    <a:lumMod val="60000"/>
                    <a:lumOff val="40000"/>
                  </a:schemeClr>
                </a:solidFill>
              </a:rPr>
              <a:t> </a:t>
            </a:r>
            <a:r>
              <a:rPr lang="it-IT" sz="3200" b="1" dirty="0" err="1">
                <a:solidFill>
                  <a:schemeClr val="accent6">
                    <a:lumMod val="60000"/>
                    <a:lumOff val="40000"/>
                  </a:schemeClr>
                </a:solidFill>
              </a:rPr>
              <a:t>changes</a:t>
            </a:r>
            <a:r>
              <a:rPr lang="it-IT" sz="3200" b="1" dirty="0">
                <a:solidFill>
                  <a:schemeClr val="accent6">
                    <a:lumMod val="60000"/>
                    <a:lumOff val="40000"/>
                  </a:schemeClr>
                </a:solidFill>
              </a:rPr>
              <a:t> and the future security of water</a:t>
            </a:r>
          </a:p>
        </p:txBody>
      </p:sp>
      <p:sp>
        <p:nvSpPr>
          <p:cNvPr id="6" name="Segnaposto testo 5">
            <a:extLst>
              <a:ext uri="{FF2B5EF4-FFF2-40B4-BE49-F238E27FC236}">
                <a16:creationId xmlns:a16="http://schemas.microsoft.com/office/drawing/2014/main" id="{D2BC4504-3DDC-4347-996C-29944A13F0A5}"/>
              </a:ext>
            </a:extLst>
          </p:cNvPr>
          <p:cNvSpPr>
            <a:spLocks noGrp="1"/>
          </p:cNvSpPr>
          <p:nvPr>
            <p:ph type="body" idx="1"/>
          </p:nvPr>
        </p:nvSpPr>
        <p:spPr>
          <a:xfrm>
            <a:off x="742950" y="2603500"/>
            <a:ext cx="5237161" cy="576262"/>
          </a:xfrm>
        </p:spPr>
        <p:txBody>
          <a:bodyPr/>
          <a:lstStyle/>
          <a:p>
            <a:r>
              <a:rPr lang="en-US" sz="2000" dirty="0"/>
              <a:t>The expansion of the tropics</a:t>
            </a:r>
            <a:endParaRPr lang="it-IT" sz="2000" dirty="0"/>
          </a:p>
        </p:txBody>
      </p:sp>
      <p:sp>
        <p:nvSpPr>
          <p:cNvPr id="7" name="Segnaposto contenuto 6">
            <a:extLst>
              <a:ext uri="{FF2B5EF4-FFF2-40B4-BE49-F238E27FC236}">
                <a16:creationId xmlns:a16="http://schemas.microsoft.com/office/drawing/2014/main" id="{8328FBC4-4921-43AC-ADF0-221C28336D67}"/>
              </a:ext>
            </a:extLst>
          </p:cNvPr>
          <p:cNvSpPr>
            <a:spLocks noGrp="1"/>
          </p:cNvSpPr>
          <p:nvPr>
            <p:ph sz="half" idx="2"/>
          </p:nvPr>
        </p:nvSpPr>
        <p:spPr>
          <a:xfrm>
            <a:off x="742950" y="3179762"/>
            <a:ext cx="5237162" cy="2840039"/>
          </a:xfrm>
        </p:spPr>
        <p:txBody>
          <a:bodyPr/>
          <a:lstStyle/>
          <a:p>
            <a:pPr marL="0" indent="0">
              <a:buNone/>
            </a:pPr>
            <a:endParaRPr lang="en-US" dirty="0"/>
          </a:p>
          <a:p>
            <a:pPr marL="0" indent="0">
              <a:buNone/>
            </a:pPr>
            <a:r>
              <a:rPr lang="en-US" dirty="0">
                <a:solidFill>
                  <a:schemeClr val="accent1">
                    <a:lumMod val="60000"/>
                    <a:lumOff val="40000"/>
                  </a:schemeClr>
                </a:solidFill>
              </a:rPr>
              <a:t>Since the late 1970s, atmospheric observations indicate that the region of the tropical belt has expanded. Whilst the exact mechanisms are not fully understood, the expansion is most likely driven by increasing greenhouse gases and pollutants.</a:t>
            </a:r>
            <a:endParaRPr lang="it-IT" dirty="0">
              <a:solidFill>
                <a:schemeClr val="accent1">
                  <a:lumMod val="60000"/>
                  <a:lumOff val="40000"/>
                </a:schemeClr>
              </a:solidFill>
            </a:endParaRPr>
          </a:p>
        </p:txBody>
      </p:sp>
      <p:sp>
        <p:nvSpPr>
          <p:cNvPr id="8" name="Segnaposto testo 7">
            <a:extLst>
              <a:ext uri="{FF2B5EF4-FFF2-40B4-BE49-F238E27FC236}">
                <a16:creationId xmlns:a16="http://schemas.microsoft.com/office/drawing/2014/main" id="{C4475F86-0C61-40B4-9D6A-E3B416BA3904}"/>
              </a:ext>
            </a:extLst>
          </p:cNvPr>
          <p:cNvSpPr>
            <a:spLocks noGrp="1"/>
          </p:cNvSpPr>
          <p:nvPr>
            <p:ph type="body" sz="quarter" idx="3"/>
          </p:nvPr>
        </p:nvSpPr>
        <p:spPr>
          <a:xfrm>
            <a:off x="6208712" y="2603500"/>
            <a:ext cx="5237161" cy="576262"/>
          </a:xfrm>
        </p:spPr>
        <p:txBody>
          <a:bodyPr/>
          <a:lstStyle/>
          <a:p>
            <a:r>
              <a:rPr lang="en-US" dirty="0"/>
              <a:t> </a:t>
            </a:r>
            <a:r>
              <a:rPr lang="en-US" sz="2000" dirty="0"/>
              <a:t>The reduction of snowfields and glaciers</a:t>
            </a:r>
            <a:endParaRPr lang="it-IT" dirty="0"/>
          </a:p>
        </p:txBody>
      </p:sp>
      <p:sp>
        <p:nvSpPr>
          <p:cNvPr id="9" name="Segnaposto contenuto 8">
            <a:extLst>
              <a:ext uri="{FF2B5EF4-FFF2-40B4-BE49-F238E27FC236}">
                <a16:creationId xmlns:a16="http://schemas.microsoft.com/office/drawing/2014/main" id="{0F47CB70-9F47-4B98-ACA3-52586A6FDE69}"/>
              </a:ext>
            </a:extLst>
          </p:cNvPr>
          <p:cNvSpPr>
            <a:spLocks noGrp="1"/>
          </p:cNvSpPr>
          <p:nvPr>
            <p:ph sz="quarter" idx="4"/>
          </p:nvPr>
        </p:nvSpPr>
        <p:spPr>
          <a:xfrm>
            <a:off x="6208712" y="3179762"/>
            <a:ext cx="5237161" cy="2840039"/>
          </a:xfrm>
        </p:spPr>
        <p:txBody>
          <a:bodyPr/>
          <a:lstStyle/>
          <a:p>
            <a:pPr marL="0" indent="0">
              <a:buNone/>
            </a:pPr>
            <a:endParaRPr lang="it-IT" dirty="0"/>
          </a:p>
          <a:p>
            <a:pPr marL="0" indent="0">
              <a:buNone/>
            </a:pPr>
            <a:r>
              <a:rPr lang="it-IT" dirty="0">
                <a:solidFill>
                  <a:schemeClr val="accent1">
                    <a:lumMod val="60000"/>
                    <a:lumOff val="40000"/>
                  </a:schemeClr>
                </a:solidFill>
              </a:rPr>
              <a:t>In a </a:t>
            </a:r>
            <a:r>
              <a:rPr lang="it-IT" dirty="0" err="1">
                <a:solidFill>
                  <a:schemeClr val="accent1">
                    <a:lumMod val="60000"/>
                    <a:lumOff val="40000"/>
                  </a:schemeClr>
                </a:solidFill>
              </a:rPr>
              <a:t>warmer</a:t>
            </a:r>
            <a:r>
              <a:rPr lang="it-IT" dirty="0">
                <a:solidFill>
                  <a:schemeClr val="accent1">
                    <a:lumMod val="60000"/>
                    <a:lumOff val="40000"/>
                  </a:schemeClr>
                </a:solidFill>
              </a:rPr>
              <a:t> </a:t>
            </a:r>
            <a:r>
              <a:rPr lang="it-IT" dirty="0" err="1">
                <a:solidFill>
                  <a:schemeClr val="accent1">
                    <a:lumMod val="60000"/>
                    <a:lumOff val="40000"/>
                  </a:schemeClr>
                </a:solidFill>
              </a:rPr>
              <a:t>world,precipitation</a:t>
            </a:r>
            <a:r>
              <a:rPr lang="it-IT" dirty="0">
                <a:solidFill>
                  <a:schemeClr val="accent1">
                    <a:lumMod val="60000"/>
                    <a:lumOff val="40000"/>
                  </a:schemeClr>
                </a:solidFill>
              </a:rPr>
              <a:t> </a:t>
            </a:r>
            <a:r>
              <a:rPr lang="it-IT" dirty="0" err="1">
                <a:solidFill>
                  <a:schemeClr val="accent1">
                    <a:lumMod val="60000"/>
                    <a:lumOff val="40000"/>
                  </a:schemeClr>
                </a:solidFill>
              </a:rPr>
              <a:t>as</a:t>
            </a:r>
            <a:r>
              <a:rPr lang="it-IT" dirty="0">
                <a:solidFill>
                  <a:schemeClr val="accent1">
                    <a:lumMod val="60000"/>
                    <a:lumOff val="40000"/>
                  </a:schemeClr>
                </a:solidFill>
              </a:rPr>
              <a:t> </a:t>
            </a:r>
            <a:r>
              <a:rPr lang="it-IT" dirty="0" err="1">
                <a:solidFill>
                  <a:schemeClr val="accent1">
                    <a:lumMod val="60000"/>
                    <a:lumOff val="40000"/>
                  </a:schemeClr>
                </a:solidFill>
              </a:rPr>
              <a:t>snow</a:t>
            </a:r>
            <a:r>
              <a:rPr lang="it-IT" dirty="0">
                <a:solidFill>
                  <a:schemeClr val="accent1">
                    <a:lumMod val="60000"/>
                    <a:lumOff val="40000"/>
                  </a:schemeClr>
                </a:solidFill>
              </a:rPr>
              <a:t> are </a:t>
            </a:r>
            <a:r>
              <a:rPr lang="it-IT" dirty="0" err="1">
                <a:solidFill>
                  <a:schemeClr val="accent1">
                    <a:lumMod val="60000"/>
                    <a:lumOff val="40000"/>
                  </a:schemeClr>
                </a:solidFill>
              </a:rPr>
              <a:t>decreasing</a:t>
            </a:r>
            <a:r>
              <a:rPr lang="it-IT" dirty="0">
                <a:solidFill>
                  <a:schemeClr val="accent1">
                    <a:lumMod val="60000"/>
                    <a:lumOff val="40000"/>
                  </a:schemeClr>
                </a:solidFill>
              </a:rPr>
              <a:t> and </a:t>
            </a:r>
            <a:r>
              <a:rPr lang="it-IT" dirty="0" err="1">
                <a:solidFill>
                  <a:schemeClr val="accent1">
                    <a:lumMod val="60000"/>
                    <a:lumOff val="40000"/>
                  </a:schemeClr>
                </a:solidFill>
              </a:rPr>
              <a:t>this</a:t>
            </a:r>
            <a:r>
              <a:rPr lang="it-IT" dirty="0">
                <a:solidFill>
                  <a:schemeClr val="accent1">
                    <a:lumMod val="60000"/>
                    <a:lumOff val="40000"/>
                  </a:schemeClr>
                </a:solidFill>
              </a:rPr>
              <a:t> </a:t>
            </a:r>
            <a:r>
              <a:rPr lang="it-IT" dirty="0" err="1">
                <a:solidFill>
                  <a:schemeClr val="accent1">
                    <a:lumMod val="60000"/>
                    <a:lumOff val="40000"/>
                  </a:schemeClr>
                </a:solidFill>
              </a:rPr>
              <a:t>os</a:t>
            </a:r>
            <a:r>
              <a:rPr lang="it-IT" dirty="0">
                <a:solidFill>
                  <a:schemeClr val="accent1">
                    <a:lumMod val="60000"/>
                    <a:lumOff val="40000"/>
                  </a:schemeClr>
                </a:solidFill>
              </a:rPr>
              <a:t> </a:t>
            </a:r>
            <a:r>
              <a:rPr lang="it-IT" dirty="0" err="1">
                <a:solidFill>
                  <a:schemeClr val="accent1">
                    <a:lumMod val="60000"/>
                    <a:lumOff val="40000"/>
                  </a:schemeClr>
                </a:solidFill>
              </a:rPr>
              <a:t>very</a:t>
            </a:r>
            <a:r>
              <a:rPr lang="it-IT" dirty="0">
                <a:solidFill>
                  <a:schemeClr val="accent1">
                    <a:lumMod val="60000"/>
                    <a:lumOff val="40000"/>
                  </a:schemeClr>
                </a:solidFill>
              </a:rPr>
              <a:t> </a:t>
            </a:r>
            <a:r>
              <a:rPr lang="it-IT" dirty="0" err="1">
                <a:solidFill>
                  <a:schemeClr val="accent1">
                    <a:lumMod val="60000"/>
                    <a:lumOff val="40000"/>
                  </a:schemeClr>
                </a:solidFill>
              </a:rPr>
              <a:t>impactfull</a:t>
            </a:r>
            <a:r>
              <a:rPr lang="it-IT" dirty="0">
                <a:solidFill>
                  <a:schemeClr val="accent1">
                    <a:lumMod val="60000"/>
                    <a:lumOff val="40000"/>
                  </a:schemeClr>
                </a:solidFill>
              </a:rPr>
              <a:t> on the </a:t>
            </a:r>
            <a:r>
              <a:rPr lang="it-IT" dirty="0" err="1">
                <a:solidFill>
                  <a:schemeClr val="accent1">
                    <a:lumMod val="60000"/>
                    <a:lumOff val="40000"/>
                  </a:schemeClr>
                </a:solidFill>
              </a:rPr>
              <a:t>coldest</a:t>
            </a:r>
            <a:r>
              <a:rPr lang="it-IT" dirty="0">
                <a:solidFill>
                  <a:schemeClr val="accent1">
                    <a:lumMod val="60000"/>
                    <a:lumOff val="40000"/>
                  </a:schemeClr>
                </a:solidFill>
              </a:rPr>
              <a:t> </a:t>
            </a:r>
            <a:r>
              <a:rPr lang="it-IT" dirty="0" err="1">
                <a:solidFill>
                  <a:schemeClr val="accent1">
                    <a:lumMod val="60000"/>
                    <a:lumOff val="40000"/>
                  </a:schemeClr>
                </a:solidFill>
              </a:rPr>
              <a:t>region,with</a:t>
            </a:r>
            <a:r>
              <a:rPr lang="it-IT" dirty="0">
                <a:solidFill>
                  <a:schemeClr val="accent1">
                    <a:lumMod val="60000"/>
                    <a:lumOff val="40000"/>
                  </a:schemeClr>
                </a:solidFill>
              </a:rPr>
              <a:t> the </a:t>
            </a:r>
            <a:r>
              <a:rPr lang="en-US" dirty="0">
                <a:solidFill>
                  <a:schemeClr val="accent1">
                    <a:lumMod val="60000"/>
                    <a:lumOff val="40000"/>
                  </a:schemeClr>
                </a:solidFill>
              </a:rPr>
              <a:t>reduction in ice cover, hence a diminishing snowpack, glacier depth and extent.</a:t>
            </a:r>
            <a:endParaRPr lang="it-IT" dirty="0">
              <a:solidFill>
                <a:schemeClr val="accent1">
                  <a:lumMod val="60000"/>
                  <a:lumOff val="40000"/>
                </a:schemeClr>
              </a:solidFill>
            </a:endParaRPr>
          </a:p>
        </p:txBody>
      </p:sp>
    </p:spTree>
    <p:extLst>
      <p:ext uri="{BB962C8B-B14F-4D97-AF65-F5344CB8AC3E}">
        <p14:creationId xmlns:p14="http://schemas.microsoft.com/office/powerpoint/2010/main" val="202184522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6">
            <a:extLst>
              <a:ext uri="{FF2B5EF4-FFF2-40B4-BE49-F238E27FC236}">
                <a16:creationId xmlns:a16="http://schemas.microsoft.com/office/drawing/2014/main" id="{4E9A6631-1030-4E17-A611-AE5B8F799114}"/>
              </a:ext>
            </a:extLst>
          </p:cNvPr>
          <p:cNvSpPr>
            <a:spLocks noGrp="1"/>
          </p:cNvSpPr>
          <p:nvPr>
            <p:ph type="title"/>
          </p:nvPr>
        </p:nvSpPr>
        <p:spPr>
          <a:xfrm>
            <a:off x="1085850" y="973668"/>
            <a:ext cx="8830517" cy="706964"/>
          </a:xfrm>
        </p:spPr>
        <p:txBody>
          <a:bodyPr/>
          <a:lstStyle/>
          <a:p>
            <a:pPr algn="ctr"/>
            <a:r>
              <a:rPr lang="it-IT" b="1" dirty="0">
                <a:solidFill>
                  <a:schemeClr val="accent6">
                    <a:lumMod val="60000"/>
                    <a:lumOff val="40000"/>
                  </a:schemeClr>
                </a:solidFill>
              </a:rPr>
              <a:t>The impact on </a:t>
            </a:r>
            <a:r>
              <a:rPr lang="it-IT" b="1" dirty="0" err="1">
                <a:solidFill>
                  <a:schemeClr val="accent6">
                    <a:lumMod val="60000"/>
                    <a:lumOff val="40000"/>
                  </a:schemeClr>
                </a:solidFill>
              </a:rPr>
              <a:t>aquatic</a:t>
            </a:r>
            <a:r>
              <a:rPr lang="it-IT" b="1" dirty="0">
                <a:solidFill>
                  <a:schemeClr val="accent6">
                    <a:lumMod val="60000"/>
                    <a:lumOff val="40000"/>
                  </a:schemeClr>
                </a:solidFill>
              </a:rPr>
              <a:t> </a:t>
            </a:r>
            <a:r>
              <a:rPr lang="it-IT" b="1" dirty="0" err="1">
                <a:solidFill>
                  <a:schemeClr val="accent6">
                    <a:lumMod val="60000"/>
                    <a:lumOff val="40000"/>
                  </a:schemeClr>
                </a:solidFill>
              </a:rPr>
              <a:t>ecosystems</a:t>
            </a:r>
            <a:endParaRPr lang="it-IT" b="1" dirty="0">
              <a:solidFill>
                <a:schemeClr val="accent6">
                  <a:lumMod val="60000"/>
                  <a:lumOff val="40000"/>
                </a:schemeClr>
              </a:solidFill>
            </a:endParaRPr>
          </a:p>
        </p:txBody>
      </p:sp>
      <p:sp>
        <p:nvSpPr>
          <p:cNvPr id="8" name="Segnaposto contenuto 7">
            <a:extLst>
              <a:ext uri="{FF2B5EF4-FFF2-40B4-BE49-F238E27FC236}">
                <a16:creationId xmlns:a16="http://schemas.microsoft.com/office/drawing/2014/main" id="{1B00AC4D-9823-4B30-87F9-6F26059021C6}"/>
              </a:ext>
            </a:extLst>
          </p:cNvPr>
          <p:cNvSpPr>
            <a:spLocks noGrp="1"/>
          </p:cNvSpPr>
          <p:nvPr>
            <p:ph sz="half" idx="1"/>
          </p:nvPr>
        </p:nvSpPr>
        <p:spPr/>
        <p:txBody>
          <a:bodyPr>
            <a:normAutofit fontScale="85000" lnSpcReduction="10000"/>
          </a:bodyPr>
          <a:lstStyle/>
          <a:p>
            <a:pPr marL="0" indent="0">
              <a:buNone/>
            </a:pPr>
            <a:r>
              <a:rPr lang="en-US" dirty="0">
                <a:solidFill>
                  <a:schemeClr val="accent1">
                    <a:lumMod val="60000"/>
                    <a:lumOff val="40000"/>
                  </a:schemeClr>
                </a:solidFill>
              </a:rPr>
              <a:t>Growing evidence shows that streams, rivers and lakes are among the most sensitive ecosystems to climate </a:t>
            </a:r>
            <a:r>
              <a:rPr lang="en-US" dirty="0" err="1">
                <a:solidFill>
                  <a:schemeClr val="accent1">
                    <a:lumMod val="60000"/>
                    <a:lumOff val="40000"/>
                  </a:schemeClr>
                </a:solidFill>
              </a:rPr>
              <a:t>change.The</a:t>
            </a:r>
            <a:r>
              <a:rPr lang="en-US" dirty="0">
                <a:solidFill>
                  <a:schemeClr val="accent1">
                    <a:lumMod val="60000"/>
                    <a:lumOff val="40000"/>
                  </a:schemeClr>
                </a:solidFill>
              </a:rPr>
              <a:t> evidence from long-term data and experiments, shows, for example, that:</a:t>
            </a:r>
          </a:p>
          <a:p>
            <a:pPr marL="0" indent="0">
              <a:buNone/>
            </a:pPr>
            <a:r>
              <a:rPr lang="en-US" dirty="0">
                <a:solidFill>
                  <a:schemeClr val="accent1">
                    <a:lumMod val="60000"/>
                    <a:lumOff val="40000"/>
                  </a:schemeClr>
                </a:solidFill>
              </a:rPr>
              <a:t>1 Organisms in freshwater ecosystems are linked closely to their hydrology,      hydraulics, and the hydrological cycle affect them.</a:t>
            </a:r>
          </a:p>
          <a:p>
            <a:pPr marL="0" indent="0">
              <a:buNone/>
            </a:pPr>
            <a:r>
              <a:rPr lang="en-US" dirty="0">
                <a:solidFill>
                  <a:schemeClr val="accent1">
                    <a:lumMod val="60000"/>
                    <a:lumOff val="40000"/>
                  </a:schemeClr>
                </a:solidFill>
              </a:rPr>
              <a:t>2 Warmer water hold less oxygen than cooler waters , so warming directly affects lots of aquatic species.</a:t>
            </a:r>
          </a:p>
          <a:p>
            <a:pPr marL="0" indent="0">
              <a:buNone/>
            </a:pPr>
            <a:r>
              <a:rPr lang="en-US" dirty="0">
                <a:solidFill>
                  <a:schemeClr val="accent1">
                    <a:lumMod val="60000"/>
                    <a:lumOff val="40000"/>
                  </a:schemeClr>
                </a:solidFill>
              </a:rPr>
              <a:t>3 Climate changes interacts with other pressures on freshwater ecosystems, for example from intensified catchment land-use, pollution, water abstraction and invasive species.</a:t>
            </a:r>
          </a:p>
          <a:p>
            <a:pPr marL="0" indent="0">
              <a:buNone/>
            </a:pPr>
            <a:endParaRPr lang="it-IT" dirty="0"/>
          </a:p>
        </p:txBody>
      </p:sp>
      <p:pic>
        <p:nvPicPr>
          <p:cNvPr id="11" name="Segnaposto contenuto 10">
            <a:extLst>
              <a:ext uri="{FF2B5EF4-FFF2-40B4-BE49-F238E27FC236}">
                <a16:creationId xmlns:a16="http://schemas.microsoft.com/office/drawing/2014/main" id="{0D7FA2ED-48D7-4C36-AAAE-6A285E8BAFF0}"/>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208713" y="2667001"/>
            <a:ext cx="4824412" cy="3352800"/>
          </a:xfrm>
        </p:spPr>
      </p:pic>
    </p:spTree>
    <p:extLst>
      <p:ext uri="{BB962C8B-B14F-4D97-AF65-F5344CB8AC3E}">
        <p14:creationId xmlns:p14="http://schemas.microsoft.com/office/powerpoint/2010/main" val="368820766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a:extLst>
              <a:ext uri="{FF2B5EF4-FFF2-40B4-BE49-F238E27FC236}">
                <a16:creationId xmlns:a16="http://schemas.microsoft.com/office/drawing/2014/main" id="{22C4765D-88EE-4174-AE29-7CC0A7DBB2AA}"/>
              </a:ext>
            </a:extLst>
          </p:cNvPr>
          <p:cNvSpPr>
            <a:spLocks noGrp="1"/>
          </p:cNvSpPr>
          <p:nvPr>
            <p:ph type="title"/>
          </p:nvPr>
        </p:nvSpPr>
        <p:spPr/>
        <p:txBody>
          <a:bodyPr/>
          <a:lstStyle/>
          <a:p>
            <a:pPr algn="ctr"/>
            <a:r>
              <a:rPr lang="it-IT" b="1" dirty="0">
                <a:solidFill>
                  <a:schemeClr val="accent1">
                    <a:lumMod val="20000"/>
                    <a:lumOff val="80000"/>
                  </a:schemeClr>
                </a:solidFill>
              </a:rPr>
              <a:t>How </a:t>
            </a:r>
            <a:r>
              <a:rPr lang="it-IT" b="1" dirty="0" err="1">
                <a:solidFill>
                  <a:schemeClr val="accent1">
                    <a:lumMod val="20000"/>
                    <a:lumOff val="80000"/>
                  </a:schemeClr>
                </a:solidFill>
              </a:rPr>
              <a:t>about</a:t>
            </a:r>
            <a:r>
              <a:rPr lang="it-IT" b="1" dirty="0">
                <a:solidFill>
                  <a:schemeClr val="accent1">
                    <a:lumMod val="20000"/>
                    <a:lumOff val="80000"/>
                  </a:schemeClr>
                </a:solidFill>
              </a:rPr>
              <a:t> the future </a:t>
            </a:r>
            <a:r>
              <a:rPr lang="it-IT" b="1" dirty="0" err="1">
                <a:solidFill>
                  <a:schemeClr val="accent1">
                    <a:lumMod val="20000"/>
                    <a:lumOff val="80000"/>
                  </a:schemeClr>
                </a:solidFill>
              </a:rPr>
              <a:t>climate</a:t>
            </a:r>
            <a:endParaRPr lang="it-IT" b="1" dirty="0">
              <a:solidFill>
                <a:schemeClr val="accent1">
                  <a:lumMod val="20000"/>
                  <a:lumOff val="80000"/>
                </a:schemeClr>
              </a:solidFill>
            </a:endParaRPr>
          </a:p>
        </p:txBody>
      </p:sp>
      <p:sp>
        <p:nvSpPr>
          <p:cNvPr id="6" name="Segnaposto contenuto 5">
            <a:extLst>
              <a:ext uri="{FF2B5EF4-FFF2-40B4-BE49-F238E27FC236}">
                <a16:creationId xmlns:a16="http://schemas.microsoft.com/office/drawing/2014/main" id="{5A6F857F-0778-464F-86E0-F702E71AF09D}"/>
              </a:ext>
            </a:extLst>
          </p:cNvPr>
          <p:cNvSpPr>
            <a:spLocks noGrp="1"/>
          </p:cNvSpPr>
          <p:nvPr>
            <p:ph idx="1"/>
          </p:nvPr>
        </p:nvSpPr>
        <p:spPr>
          <a:xfrm>
            <a:off x="1154954" y="2362200"/>
            <a:ext cx="8825659" cy="3657600"/>
          </a:xfrm>
        </p:spPr>
        <p:txBody>
          <a:bodyPr/>
          <a:lstStyle/>
          <a:p>
            <a:pPr marL="0" indent="0">
              <a:buNone/>
            </a:pPr>
            <a:endParaRPr lang="it-IT" dirty="0"/>
          </a:p>
          <a:p>
            <a:pPr marL="0" indent="0">
              <a:buNone/>
            </a:pPr>
            <a:endParaRPr lang="it-IT" dirty="0"/>
          </a:p>
          <a:p>
            <a:pPr marL="0" indent="0">
              <a:buNone/>
            </a:pPr>
            <a:r>
              <a:rPr lang="it-IT" dirty="0">
                <a:solidFill>
                  <a:schemeClr val="accent1">
                    <a:lumMod val="60000"/>
                    <a:lumOff val="40000"/>
                  </a:schemeClr>
                </a:solidFill>
              </a:rPr>
              <a:t>In </a:t>
            </a:r>
            <a:r>
              <a:rPr lang="it-IT" dirty="0" err="1">
                <a:solidFill>
                  <a:schemeClr val="accent1">
                    <a:lumMod val="60000"/>
                    <a:lumOff val="40000"/>
                  </a:schemeClr>
                </a:solidFill>
              </a:rPr>
              <a:t>order</a:t>
            </a:r>
            <a:r>
              <a:rPr lang="it-IT" dirty="0">
                <a:solidFill>
                  <a:schemeClr val="accent1">
                    <a:lumMod val="60000"/>
                    <a:lumOff val="40000"/>
                  </a:schemeClr>
                </a:solidFill>
              </a:rPr>
              <a:t> to </a:t>
            </a:r>
            <a:r>
              <a:rPr lang="it-IT" dirty="0" err="1">
                <a:solidFill>
                  <a:schemeClr val="accent1">
                    <a:lumMod val="60000"/>
                    <a:lumOff val="40000"/>
                  </a:schemeClr>
                </a:solidFill>
              </a:rPr>
              <a:t>understand</a:t>
            </a:r>
            <a:r>
              <a:rPr lang="it-IT" dirty="0">
                <a:solidFill>
                  <a:schemeClr val="accent1">
                    <a:lumMod val="60000"/>
                    <a:lumOff val="40000"/>
                  </a:schemeClr>
                </a:solidFill>
              </a:rPr>
              <a:t> </a:t>
            </a:r>
            <a:r>
              <a:rPr lang="it-IT" dirty="0" err="1">
                <a:solidFill>
                  <a:schemeClr val="accent1">
                    <a:lumMod val="60000"/>
                    <a:lumOff val="40000"/>
                  </a:schemeClr>
                </a:solidFill>
              </a:rPr>
              <a:t>how</a:t>
            </a:r>
            <a:r>
              <a:rPr lang="it-IT" dirty="0">
                <a:solidFill>
                  <a:schemeClr val="accent1">
                    <a:lumMod val="60000"/>
                    <a:lumOff val="40000"/>
                  </a:schemeClr>
                </a:solidFill>
              </a:rPr>
              <a:t> the </a:t>
            </a:r>
            <a:r>
              <a:rPr lang="it-IT" dirty="0" err="1">
                <a:solidFill>
                  <a:schemeClr val="accent1">
                    <a:lumMod val="60000"/>
                    <a:lumOff val="40000"/>
                  </a:schemeClr>
                </a:solidFill>
              </a:rPr>
              <a:t>earth</a:t>
            </a:r>
            <a:r>
              <a:rPr lang="it-IT" dirty="0">
                <a:solidFill>
                  <a:schemeClr val="accent1">
                    <a:lumMod val="60000"/>
                    <a:lumOff val="40000"/>
                  </a:schemeClr>
                </a:solidFill>
              </a:rPr>
              <a:t> </a:t>
            </a:r>
            <a:r>
              <a:rPr lang="it-IT" dirty="0" err="1">
                <a:solidFill>
                  <a:schemeClr val="accent1">
                    <a:lumMod val="60000"/>
                    <a:lumOff val="40000"/>
                  </a:schemeClr>
                </a:solidFill>
              </a:rPr>
              <a:t>will</a:t>
            </a:r>
            <a:r>
              <a:rPr lang="it-IT" dirty="0">
                <a:solidFill>
                  <a:schemeClr val="accent1">
                    <a:lumMod val="60000"/>
                    <a:lumOff val="40000"/>
                  </a:schemeClr>
                </a:solidFill>
              </a:rPr>
              <a:t> </a:t>
            </a:r>
            <a:r>
              <a:rPr lang="it-IT" dirty="0" err="1">
                <a:solidFill>
                  <a:schemeClr val="accent1">
                    <a:lumMod val="60000"/>
                    <a:lumOff val="40000"/>
                  </a:schemeClr>
                </a:solidFill>
              </a:rPr>
              <a:t>respond</a:t>
            </a:r>
            <a:r>
              <a:rPr lang="it-IT" dirty="0">
                <a:solidFill>
                  <a:schemeClr val="accent1">
                    <a:lumMod val="60000"/>
                    <a:lumOff val="40000"/>
                  </a:schemeClr>
                </a:solidFill>
              </a:rPr>
              <a:t> to </a:t>
            </a:r>
            <a:r>
              <a:rPr lang="it-IT" dirty="0" err="1">
                <a:solidFill>
                  <a:schemeClr val="accent1">
                    <a:lumMod val="60000"/>
                    <a:lumOff val="40000"/>
                  </a:schemeClr>
                </a:solidFill>
              </a:rPr>
              <a:t>this</a:t>
            </a:r>
            <a:r>
              <a:rPr lang="it-IT" dirty="0">
                <a:solidFill>
                  <a:schemeClr val="accent1">
                    <a:lumMod val="60000"/>
                    <a:lumOff val="40000"/>
                  </a:schemeClr>
                </a:solidFill>
              </a:rPr>
              <a:t> </a:t>
            </a:r>
            <a:r>
              <a:rPr lang="it-IT" dirty="0" err="1">
                <a:solidFill>
                  <a:schemeClr val="accent1">
                    <a:lumMod val="60000"/>
                    <a:lumOff val="40000"/>
                  </a:schemeClr>
                </a:solidFill>
              </a:rPr>
              <a:t>changes</a:t>
            </a:r>
            <a:r>
              <a:rPr lang="it-IT" dirty="0">
                <a:solidFill>
                  <a:schemeClr val="accent1">
                    <a:lumMod val="60000"/>
                    <a:lumOff val="40000"/>
                  </a:schemeClr>
                </a:solidFill>
              </a:rPr>
              <a:t> </a:t>
            </a:r>
            <a:r>
              <a:rPr lang="it-IT" dirty="0" err="1">
                <a:solidFill>
                  <a:schemeClr val="accent1">
                    <a:lumMod val="60000"/>
                    <a:lumOff val="40000"/>
                  </a:schemeClr>
                </a:solidFill>
              </a:rPr>
              <a:t>we</a:t>
            </a:r>
            <a:r>
              <a:rPr lang="it-IT" dirty="0">
                <a:solidFill>
                  <a:schemeClr val="accent1">
                    <a:lumMod val="60000"/>
                    <a:lumOff val="40000"/>
                  </a:schemeClr>
                </a:solidFill>
              </a:rPr>
              <a:t> </a:t>
            </a:r>
            <a:r>
              <a:rPr lang="it-IT" dirty="0" err="1">
                <a:solidFill>
                  <a:schemeClr val="accent1">
                    <a:lumMod val="60000"/>
                    <a:lumOff val="40000"/>
                  </a:schemeClr>
                </a:solidFill>
              </a:rPr>
              <a:t>need</a:t>
            </a:r>
            <a:r>
              <a:rPr lang="it-IT" dirty="0">
                <a:solidFill>
                  <a:schemeClr val="accent1">
                    <a:lumMod val="60000"/>
                    <a:lumOff val="40000"/>
                  </a:schemeClr>
                </a:solidFill>
              </a:rPr>
              <a:t> to </a:t>
            </a:r>
            <a:r>
              <a:rPr lang="it-IT" dirty="0" err="1">
                <a:solidFill>
                  <a:schemeClr val="accent1">
                    <a:lumMod val="60000"/>
                    <a:lumOff val="40000"/>
                  </a:schemeClr>
                </a:solidFill>
              </a:rPr>
              <a:t>have</a:t>
            </a:r>
            <a:r>
              <a:rPr lang="it-IT" dirty="0">
                <a:solidFill>
                  <a:schemeClr val="accent1">
                    <a:lumMod val="60000"/>
                    <a:lumOff val="40000"/>
                  </a:schemeClr>
                </a:solidFill>
              </a:rPr>
              <a:t> some information </a:t>
            </a:r>
            <a:r>
              <a:rPr lang="it-IT" dirty="0" err="1">
                <a:solidFill>
                  <a:schemeClr val="accent1">
                    <a:lumMod val="60000"/>
                    <a:lumOff val="40000"/>
                  </a:schemeClr>
                </a:solidFill>
              </a:rPr>
              <a:t>about</a:t>
            </a:r>
            <a:r>
              <a:rPr lang="it-IT" dirty="0">
                <a:solidFill>
                  <a:schemeClr val="accent1">
                    <a:lumMod val="60000"/>
                    <a:lumOff val="40000"/>
                  </a:schemeClr>
                </a:solidFill>
              </a:rPr>
              <a:t> the </a:t>
            </a:r>
            <a:r>
              <a:rPr lang="it-IT" dirty="0" err="1">
                <a:solidFill>
                  <a:schemeClr val="accent1">
                    <a:lumMod val="60000"/>
                    <a:lumOff val="40000"/>
                  </a:schemeClr>
                </a:solidFill>
              </a:rPr>
              <a:t>greenhouse</a:t>
            </a:r>
            <a:r>
              <a:rPr lang="it-IT" dirty="0">
                <a:solidFill>
                  <a:schemeClr val="accent1">
                    <a:lumMod val="60000"/>
                    <a:lumOff val="40000"/>
                  </a:schemeClr>
                </a:solidFill>
              </a:rPr>
              <a:t> gas </a:t>
            </a:r>
            <a:r>
              <a:rPr lang="it-IT" dirty="0" err="1">
                <a:solidFill>
                  <a:schemeClr val="accent1">
                    <a:lumMod val="60000"/>
                    <a:lumOff val="40000"/>
                  </a:schemeClr>
                </a:solidFill>
              </a:rPr>
              <a:t>concentrations</a:t>
            </a:r>
            <a:r>
              <a:rPr lang="it-IT" dirty="0">
                <a:solidFill>
                  <a:schemeClr val="accent1">
                    <a:lumMod val="60000"/>
                    <a:lumOff val="40000"/>
                  </a:schemeClr>
                </a:solidFill>
              </a:rPr>
              <a:t> </a:t>
            </a:r>
            <a:r>
              <a:rPr lang="en-US" dirty="0">
                <a:solidFill>
                  <a:schemeClr val="accent1">
                    <a:lumMod val="60000"/>
                    <a:lumOff val="40000"/>
                  </a:schemeClr>
                </a:solidFill>
              </a:rPr>
              <a:t>in a span of time that goes from month to decades or also centuries for knowing all the information about our future.</a:t>
            </a:r>
          </a:p>
          <a:p>
            <a:pPr marL="0" indent="0">
              <a:buNone/>
            </a:pPr>
            <a:endParaRPr lang="en-US" dirty="0"/>
          </a:p>
          <a:p>
            <a:pPr marL="0" indent="0">
              <a:buNone/>
            </a:pPr>
            <a:endParaRPr lang="it-IT" dirty="0"/>
          </a:p>
        </p:txBody>
      </p:sp>
    </p:spTree>
    <p:extLst>
      <p:ext uri="{BB962C8B-B14F-4D97-AF65-F5344CB8AC3E}">
        <p14:creationId xmlns:p14="http://schemas.microsoft.com/office/powerpoint/2010/main" val="3282211936"/>
      </p:ext>
    </p:extLst>
  </p:cSld>
  <p:clrMapOvr>
    <a:masterClrMapping/>
  </p:clrMapOvr>
  <p:transition spd="slow">
    <p:randomBar dir="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5FDC086-CFBB-48F4-8DA6-A646F701D01C}"/>
              </a:ext>
            </a:extLst>
          </p:cNvPr>
          <p:cNvSpPr>
            <a:spLocks noGrp="1"/>
          </p:cNvSpPr>
          <p:nvPr>
            <p:ph type="title"/>
          </p:nvPr>
        </p:nvSpPr>
        <p:spPr/>
        <p:txBody>
          <a:bodyPr/>
          <a:lstStyle/>
          <a:p>
            <a:endParaRPr lang="it-IT"/>
          </a:p>
        </p:txBody>
      </p:sp>
      <p:pic>
        <p:nvPicPr>
          <p:cNvPr id="7" name="Segnaposto contenuto 6">
            <a:extLst>
              <a:ext uri="{FF2B5EF4-FFF2-40B4-BE49-F238E27FC236}">
                <a16:creationId xmlns:a16="http://schemas.microsoft.com/office/drawing/2014/main" id="{42B744D1-C214-4436-B54D-1D2F8AB040D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76563" y="2715682"/>
            <a:ext cx="6238874" cy="3713693"/>
          </a:xfrm>
        </p:spPr>
      </p:pic>
    </p:spTree>
    <p:extLst>
      <p:ext uri="{BB962C8B-B14F-4D97-AF65-F5344CB8AC3E}">
        <p14:creationId xmlns:p14="http://schemas.microsoft.com/office/powerpoint/2010/main" val="24754605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1E2D1FC-897D-438B-AD0E-51C4C8E62842}"/>
              </a:ext>
            </a:extLst>
          </p:cNvPr>
          <p:cNvSpPr>
            <a:spLocks noGrp="1"/>
          </p:cNvSpPr>
          <p:nvPr>
            <p:ph type="title"/>
          </p:nvPr>
        </p:nvSpPr>
        <p:spPr/>
        <p:txBody>
          <a:bodyPr/>
          <a:lstStyle/>
          <a:p>
            <a:pPr algn="ctr"/>
            <a:r>
              <a:rPr lang="it-IT" b="1" dirty="0">
                <a:solidFill>
                  <a:schemeClr val="accent6">
                    <a:lumMod val="60000"/>
                    <a:lumOff val="40000"/>
                  </a:schemeClr>
                </a:solidFill>
              </a:rPr>
              <a:t>The </a:t>
            </a:r>
            <a:r>
              <a:rPr lang="it-IT" b="1" dirty="0" err="1">
                <a:solidFill>
                  <a:schemeClr val="accent6">
                    <a:lumMod val="60000"/>
                    <a:lumOff val="40000"/>
                  </a:schemeClr>
                </a:solidFill>
              </a:rPr>
              <a:t>downscaling</a:t>
            </a:r>
            <a:r>
              <a:rPr lang="it-IT" b="1" dirty="0">
                <a:solidFill>
                  <a:schemeClr val="accent6">
                    <a:lumMod val="60000"/>
                    <a:lumOff val="40000"/>
                  </a:schemeClr>
                </a:solidFill>
              </a:rPr>
              <a:t> </a:t>
            </a:r>
            <a:r>
              <a:rPr lang="it-IT" b="1" dirty="0" err="1">
                <a:solidFill>
                  <a:schemeClr val="accent6">
                    <a:lumMod val="60000"/>
                    <a:lumOff val="40000"/>
                  </a:schemeClr>
                </a:solidFill>
              </a:rPr>
              <a:t>process</a:t>
            </a:r>
            <a:endParaRPr lang="it-IT" b="1" dirty="0">
              <a:solidFill>
                <a:schemeClr val="accent6">
                  <a:lumMod val="60000"/>
                  <a:lumOff val="40000"/>
                </a:schemeClr>
              </a:solidFill>
            </a:endParaRPr>
          </a:p>
        </p:txBody>
      </p:sp>
      <p:sp>
        <p:nvSpPr>
          <p:cNvPr id="3" name="Segnaposto contenuto 2">
            <a:extLst>
              <a:ext uri="{FF2B5EF4-FFF2-40B4-BE49-F238E27FC236}">
                <a16:creationId xmlns:a16="http://schemas.microsoft.com/office/drawing/2014/main" id="{FAF5DF4E-18C1-4026-96B3-B131289CF8FF}"/>
              </a:ext>
            </a:extLst>
          </p:cNvPr>
          <p:cNvSpPr>
            <a:spLocks noGrp="1"/>
          </p:cNvSpPr>
          <p:nvPr>
            <p:ph idx="1"/>
          </p:nvPr>
        </p:nvSpPr>
        <p:spPr>
          <a:xfrm>
            <a:off x="1154954" y="2228850"/>
            <a:ext cx="8825659" cy="2686050"/>
          </a:xfrm>
        </p:spPr>
        <p:txBody>
          <a:bodyPr/>
          <a:lstStyle/>
          <a:p>
            <a:pPr marL="0" indent="0">
              <a:buNone/>
            </a:pPr>
            <a:endParaRPr lang="it-IT" dirty="0"/>
          </a:p>
          <a:p>
            <a:pPr marL="0" indent="0">
              <a:buNone/>
            </a:pPr>
            <a:endParaRPr lang="it-IT" dirty="0"/>
          </a:p>
          <a:p>
            <a:pPr marL="0" indent="0">
              <a:buNone/>
            </a:pPr>
            <a:r>
              <a:rPr lang="it-IT" dirty="0" err="1">
                <a:solidFill>
                  <a:schemeClr val="accent1">
                    <a:lumMod val="60000"/>
                    <a:lumOff val="40000"/>
                  </a:schemeClr>
                </a:solidFill>
              </a:rPr>
              <a:t>Many</a:t>
            </a:r>
            <a:r>
              <a:rPr lang="it-IT" dirty="0">
                <a:solidFill>
                  <a:schemeClr val="accent1">
                    <a:lumMod val="60000"/>
                    <a:lumOff val="40000"/>
                  </a:schemeClr>
                </a:solidFill>
              </a:rPr>
              <a:t> scientists </a:t>
            </a:r>
            <a:r>
              <a:rPr lang="it-IT" dirty="0" err="1">
                <a:solidFill>
                  <a:schemeClr val="accent1">
                    <a:lumMod val="60000"/>
                    <a:lumOff val="40000"/>
                  </a:schemeClr>
                </a:solidFill>
              </a:rPr>
              <a:t>don’t</a:t>
            </a:r>
            <a:r>
              <a:rPr lang="it-IT" dirty="0">
                <a:solidFill>
                  <a:schemeClr val="accent1">
                    <a:lumMod val="60000"/>
                    <a:lumOff val="40000"/>
                  </a:schemeClr>
                </a:solidFill>
              </a:rPr>
              <a:t> work on a complete model of the </a:t>
            </a:r>
            <a:r>
              <a:rPr lang="it-IT" dirty="0" err="1">
                <a:solidFill>
                  <a:schemeClr val="accent1">
                    <a:lumMod val="60000"/>
                    <a:lumOff val="40000"/>
                  </a:schemeClr>
                </a:solidFill>
              </a:rPr>
              <a:t>climate</a:t>
            </a:r>
            <a:r>
              <a:rPr lang="it-IT" dirty="0">
                <a:solidFill>
                  <a:schemeClr val="accent1">
                    <a:lumMod val="60000"/>
                    <a:lumOff val="40000"/>
                  </a:schemeClr>
                </a:solidFill>
              </a:rPr>
              <a:t> </a:t>
            </a:r>
            <a:r>
              <a:rPr lang="it-IT" dirty="0" err="1">
                <a:solidFill>
                  <a:schemeClr val="accent1">
                    <a:lumMod val="60000"/>
                    <a:lumOff val="40000"/>
                  </a:schemeClr>
                </a:solidFill>
              </a:rPr>
              <a:t>changes</a:t>
            </a:r>
            <a:r>
              <a:rPr lang="it-IT" dirty="0">
                <a:solidFill>
                  <a:schemeClr val="accent1">
                    <a:lumMod val="60000"/>
                    <a:lumOff val="40000"/>
                  </a:schemeClr>
                </a:solidFill>
              </a:rPr>
              <a:t> in the </a:t>
            </a:r>
            <a:r>
              <a:rPr lang="it-IT" dirty="0" err="1">
                <a:solidFill>
                  <a:schemeClr val="accent1">
                    <a:lumMod val="60000"/>
                    <a:lumOff val="40000"/>
                  </a:schemeClr>
                </a:solidFill>
              </a:rPr>
              <a:t>years,but</a:t>
            </a:r>
            <a:r>
              <a:rPr lang="it-IT" dirty="0">
                <a:solidFill>
                  <a:schemeClr val="accent1">
                    <a:lumMod val="60000"/>
                    <a:lumOff val="40000"/>
                  </a:schemeClr>
                </a:solidFill>
              </a:rPr>
              <a:t> a </a:t>
            </a:r>
            <a:r>
              <a:rPr lang="it-IT" dirty="0" err="1">
                <a:solidFill>
                  <a:schemeClr val="accent1">
                    <a:lumMod val="60000"/>
                    <a:lumOff val="40000"/>
                  </a:schemeClr>
                </a:solidFill>
              </a:rPr>
              <a:t>reducted</a:t>
            </a:r>
            <a:r>
              <a:rPr lang="it-IT" dirty="0">
                <a:solidFill>
                  <a:schemeClr val="accent1">
                    <a:lumMod val="60000"/>
                    <a:lumOff val="40000"/>
                  </a:schemeClr>
                </a:solidFill>
              </a:rPr>
              <a:t> one,</a:t>
            </a:r>
            <a:r>
              <a:rPr lang="en-US" dirty="0">
                <a:solidFill>
                  <a:schemeClr val="accent1">
                    <a:lumMod val="60000"/>
                    <a:lumOff val="40000"/>
                  </a:schemeClr>
                </a:solidFill>
              </a:rPr>
              <a:t> is that many assumptions and simplifications need to be done because of the uncertainty over predictions is usually much higher.</a:t>
            </a:r>
            <a:endParaRPr lang="it-IT" dirty="0">
              <a:solidFill>
                <a:schemeClr val="accent1">
                  <a:lumMod val="60000"/>
                  <a:lumOff val="40000"/>
                </a:schemeClr>
              </a:solidFill>
            </a:endParaRPr>
          </a:p>
        </p:txBody>
      </p:sp>
    </p:spTree>
    <p:extLst>
      <p:ext uri="{BB962C8B-B14F-4D97-AF65-F5344CB8AC3E}">
        <p14:creationId xmlns:p14="http://schemas.microsoft.com/office/powerpoint/2010/main" val="10856637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6DBC8C6-6092-436D-AF39-BFABA2478CCC}"/>
              </a:ext>
            </a:extLst>
          </p:cNvPr>
          <p:cNvSpPr>
            <a:spLocks noGrp="1"/>
          </p:cNvSpPr>
          <p:nvPr>
            <p:ph type="title"/>
          </p:nvPr>
        </p:nvSpPr>
        <p:spPr/>
        <p:txBody>
          <a:bodyPr/>
          <a:lstStyle/>
          <a:p>
            <a:pPr algn="ctr"/>
            <a:r>
              <a:rPr lang="it-IT" b="1" dirty="0"/>
              <a:t>  </a:t>
            </a:r>
            <a:r>
              <a:rPr lang="it-IT" sz="2800" b="1" dirty="0">
                <a:solidFill>
                  <a:schemeClr val="accent6">
                    <a:lumMod val="60000"/>
                    <a:lumOff val="40000"/>
                  </a:schemeClr>
                </a:solidFill>
              </a:rPr>
              <a:t>WRCP(</a:t>
            </a:r>
            <a:r>
              <a:rPr lang="en-US" sz="2800" b="1" dirty="0">
                <a:solidFill>
                  <a:schemeClr val="accent6">
                    <a:lumMod val="60000"/>
                    <a:lumOff val="40000"/>
                  </a:schemeClr>
                </a:solidFill>
              </a:rPr>
              <a:t> World Climate Research </a:t>
            </a:r>
            <a:r>
              <a:rPr lang="en-US" sz="2800" b="1" dirty="0" err="1">
                <a:solidFill>
                  <a:schemeClr val="accent6">
                    <a:lumMod val="60000"/>
                    <a:lumOff val="40000"/>
                  </a:schemeClr>
                </a:solidFill>
              </a:rPr>
              <a:t>Programme</a:t>
            </a:r>
            <a:r>
              <a:rPr lang="it-IT" b="1" dirty="0">
                <a:solidFill>
                  <a:schemeClr val="accent6">
                    <a:lumMod val="60000"/>
                    <a:lumOff val="40000"/>
                  </a:schemeClr>
                </a:solidFill>
              </a:rPr>
              <a:t>)</a:t>
            </a:r>
          </a:p>
        </p:txBody>
      </p:sp>
      <p:sp>
        <p:nvSpPr>
          <p:cNvPr id="3" name="Segnaposto contenuto 2">
            <a:extLst>
              <a:ext uri="{FF2B5EF4-FFF2-40B4-BE49-F238E27FC236}">
                <a16:creationId xmlns:a16="http://schemas.microsoft.com/office/drawing/2014/main" id="{FB98E82A-E004-4A5E-9C43-4DD0DB76E3E0}"/>
              </a:ext>
            </a:extLst>
          </p:cNvPr>
          <p:cNvSpPr>
            <a:spLocks noGrp="1"/>
          </p:cNvSpPr>
          <p:nvPr>
            <p:ph idx="1"/>
          </p:nvPr>
        </p:nvSpPr>
        <p:spPr>
          <a:xfrm>
            <a:off x="1154954" y="2603500"/>
            <a:ext cx="8825659" cy="4140200"/>
          </a:xfrm>
        </p:spPr>
        <p:txBody>
          <a:bodyPr/>
          <a:lstStyle/>
          <a:p>
            <a:pPr marL="0" indent="0">
              <a:buNone/>
            </a:pPr>
            <a:r>
              <a:rPr lang="en-US" dirty="0">
                <a:solidFill>
                  <a:schemeClr val="accent1">
                    <a:lumMod val="60000"/>
                    <a:lumOff val="40000"/>
                  </a:schemeClr>
                </a:solidFill>
              </a:rPr>
              <a:t>Models are simplifications of the real world and can be more or less </a:t>
            </a:r>
            <a:r>
              <a:rPr lang="en-US" dirty="0" err="1">
                <a:solidFill>
                  <a:schemeClr val="accent1">
                    <a:lumMod val="60000"/>
                    <a:lumOff val="40000"/>
                  </a:schemeClr>
                </a:solidFill>
              </a:rPr>
              <a:t>skilful</a:t>
            </a:r>
            <a:r>
              <a:rPr lang="en-US" dirty="0">
                <a:solidFill>
                  <a:schemeClr val="accent1">
                    <a:lumMod val="60000"/>
                    <a:lumOff val="40000"/>
                  </a:schemeClr>
                </a:solidFill>
              </a:rPr>
              <a:t> in simulating climate change. To support the development of climate models, WRCP organize regular model inter-comparison projects.</a:t>
            </a:r>
          </a:p>
          <a:p>
            <a:pPr marL="0" indent="0">
              <a:buNone/>
            </a:pPr>
            <a:r>
              <a:rPr lang="en-US" dirty="0">
                <a:solidFill>
                  <a:schemeClr val="accent1">
                    <a:lumMod val="60000"/>
                    <a:lumOff val="40000"/>
                  </a:schemeClr>
                </a:solidFill>
              </a:rPr>
              <a:t>WCRP experiments help scientist understand model capabilities in simulating natural climate variability and predictability on decadal and centennial time scales.</a:t>
            </a:r>
          </a:p>
          <a:p>
            <a:pPr marL="0" indent="0">
              <a:buNone/>
            </a:pPr>
            <a:r>
              <a:rPr lang="en-US" dirty="0">
                <a:solidFill>
                  <a:schemeClr val="accent1">
                    <a:lumMod val="60000"/>
                    <a:lumOff val="40000"/>
                  </a:schemeClr>
                </a:solidFill>
              </a:rPr>
              <a:t>Researchers want to avoid to depend only for the result of a </a:t>
            </a:r>
            <a:r>
              <a:rPr lang="en-US" dirty="0" err="1">
                <a:solidFill>
                  <a:schemeClr val="accent1">
                    <a:lumMod val="60000"/>
                    <a:lumOff val="40000"/>
                  </a:schemeClr>
                </a:solidFill>
              </a:rPr>
              <a:t>model,for</a:t>
            </a:r>
            <a:r>
              <a:rPr lang="en-US" dirty="0">
                <a:solidFill>
                  <a:schemeClr val="accent1">
                    <a:lumMod val="60000"/>
                    <a:lumOff val="40000"/>
                  </a:schemeClr>
                </a:solidFill>
              </a:rPr>
              <a:t> that they use some </a:t>
            </a:r>
            <a:r>
              <a:rPr lang="en-US" dirty="0" err="1">
                <a:solidFill>
                  <a:schemeClr val="accent1">
                    <a:lumMod val="60000"/>
                    <a:lumOff val="40000"/>
                  </a:schemeClr>
                </a:solidFill>
              </a:rPr>
              <a:t>criteria,like</a:t>
            </a:r>
            <a:r>
              <a:rPr lang="en-US" dirty="0">
                <a:solidFill>
                  <a:schemeClr val="accent1">
                    <a:lumMod val="60000"/>
                    <a:lumOff val="40000"/>
                  </a:schemeClr>
                </a:solidFill>
              </a:rPr>
              <a:t>:</a:t>
            </a:r>
          </a:p>
          <a:p>
            <a:pPr marL="0" indent="0">
              <a:buNone/>
            </a:pPr>
            <a:r>
              <a:rPr lang="en-US" dirty="0">
                <a:solidFill>
                  <a:schemeClr val="accent1">
                    <a:lumMod val="60000"/>
                    <a:lumOff val="40000"/>
                  </a:schemeClr>
                </a:solidFill>
              </a:rPr>
              <a:t>1 Natural climate variability;</a:t>
            </a:r>
          </a:p>
          <a:p>
            <a:pPr marL="0" indent="0">
              <a:buNone/>
            </a:pPr>
            <a:r>
              <a:rPr lang="en-US" dirty="0">
                <a:solidFill>
                  <a:schemeClr val="accent1">
                    <a:lumMod val="60000"/>
                    <a:lumOff val="40000"/>
                  </a:schemeClr>
                </a:solidFill>
              </a:rPr>
              <a:t>2 Model uncertainty;</a:t>
            </a:r>
          </a:p>
          <a:p>
            <a:pPr marL="0" indent="0">
              <a:buNone/>
            </a:pPr>
            <a:r>
              <a:rPr lang="en-US" dirty="0">
                <a:solidFill>
                  <a:schemeClr val="accent1">
                    <a:lumMod val="60000"/>
                    <a:lumOff val="40000"/>
                  </a:schemeClr>
                </a:solidFill>
              </a:rPr>
              <a:t>3 Emissions.</a:t>
            </a:r>
          </a:p>
          <a:p>
            <a:pPr marL="0" indent="0">
              <a:buNone/>
            </a:pPr>
            <a:endParaRPr lang="it-IT" dirty="0"/>
          </a:p>
        </p:txBody>
      </p:sp>
    </p:spTree>
    <p:extLst>
      <p:ext uri="{BB962C8B-B14F-4D97-AF65-F5344CB8AC3E}">
        <p14:creationId xmlns:p14="http://schemas.microsoft.com/office/powerpoint/2010/main" val="146590154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iunioni ione">
  <a:themeElements>
    <a:clrScheme name="Riunioni ione">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Riunioni ione">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iunioni ione">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860</TotalTime>
  <Words>599</Words>
  <Application>Microsoft Office PowerPoint</Application>
  <PresentationFormat>Widescreen</PresentationFormat>
  <Paragraphs>46</Paragraphs>
  <Slides>11</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11</vt:i4>
      </vt:variant>
    </vt:vector>
  </HeadingPairs>
  <TitlesOfParts>
    <vt:vector size="15" baseType="lpstr">
      <vt:lpstr>Arial</vt:lpstr>
      <vt:lpstr>Century Gothic</vt:lpstr>
      <vt:lpstr>Wingdings 3</vt:lpstr>
      <vt:lpstr>Riunioni ione</vt:lpstr>
      <vt:lpstr>Water resource and climate changes </vt:lpstr>
      <vt:lpstr> Climate changes affect the freshwater ecosystem</vt:lpstr>
      <vt:lpstr>Intensification of the hydrological cycle</vt:lpstr>
      <vt:lpstr>Other problems with the climate changes and the future security of water</vt:lpstr>
      <vt:lpstr>The impact on aquatic ecosystems</vt:lpstr>
      <vt:lpstr>How about the future climate</vt:lpstr>
      <vt:lpstr>Presentazione standard di PowerPoint</vt:lpstr>
      <vt:lpstr>The downscaling process</vt:lpstr>
      <vt:lpstr>  WRCP( World Climate Research Programme)</vt:lpstr>
      <vt:lpstr>Presentazione standard di PowerPoint</vt:lpstr>
      <vt:lpstr>Thank you for watching this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Water resource and the climate changes </dc:title>
  <dc:creator>pierluigi pierluigi</dc:creator>
  <cp:lastModifiedBy>pierluigi pierluigi</cp:lastModifiedBy>
  <cp:revision>41</cp:revision>
  <dcterms:created xsi:type="dcterms:W3CDTF">2021-04-18T10:32:16Z</dcterms:created>
  <dcterms:modified xsi:type="dcterms:W3CDTF">2021-04-19T14:45:19Z</dcterms:modified>
</cp:coreProperties>
</file>