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5" roundtripDataSignature="AMtx7mhRglDz9qUeydKZiEQWvZUWya1Biw=="/>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2" name="Miriam Lastre Osuna"/>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25"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1-11-21T22:37:47.132">
    <p:pos x="6000" y="0"/>
    <p:text>esta no está en extinción</p:text>
    <p:extLst>
      <p:ext uri="{C676402C-5697-4E1C-873F-D02D1690AC5C}">
        <p15:threadingInfo timeZoneBias="0"/>
      </p:ext>
      <p:ext uri="http://customooxmlschemas.google.com/">
        <go:slidesCustomData xmlns:go="http://customooxmlschemas.google.com/" commentPostId="AAAAR4cpw1g"/>
      </p:ext>
    </p:extLs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2" dt="2021-11-21T22:38:25.955">
    <p:pos x="6000" y="0"/>
    <p:text>repetida</p:text>
    <p:extLst>
      <p:ext uri="{C676402C-5697-4E1C-873F-D02D1690AC5C}">
        <p15:threadingInfo timeZoneBias="0"/>
      </p:ext>
      <p:ext uri="http://customooxmlschemas.google.com/">
        <go:slidesCustomData xmlns:go="http://customooxmlschemas.google.com/" commentPostId="AAAAR4cpw1k"/>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3" name="Google Shape;8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0270277697_0_2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0" name="Google Shape;140;g10270277697_0_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0270277697_0_8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7" name="Google Shape;147;g10270277697_0_8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0270277697_0_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4" name="Google Shape;154;g10270277697_0_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0270277697_0_8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0" name="Google Shape;160;g10270277697_0_8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0270277697_0_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7" name="Google Shape;167;g10270277697_0_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0270277697_0_9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3" name="Google Shape;173;g10270277697_0_9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10270277697_0_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0" name="Google Shape;180;g10270277697_0_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10270277697_0_10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6" name="Google Shape;186;g10270277697_0_10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10270277697_0_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3" name="Google Shape;193;g10270277697_0_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9" name="Google Shape;19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cf91892419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 name="Google Shape;90;gcf91892419_0_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cf91892419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6" name="Google Shape;96;gcf91892419_0_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0270277697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 name="Google Shape;102;g10270277697_0_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0270277697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8" name="Google Shape;108;g10270277697_0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0270277697_0_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4" name="Google Shape;114;g10270277697_0_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0270277697_0_7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0" name="Google Shape;120;g10270277697_0_7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10270277697_0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 name="Google Shape;127;g10270277697_0_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10270277697_0_7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3" name="Google Shape;133;g10270277697_0_7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2" name="Shape 12"/>
        <p:cNvGrpSpPr/>
        <p:nvPr/>
      </p:nvGrpSpPr>
      <p:grpSpPr>
        <a:xfrm>
          <a:off x="0" y="0"/>
          <a:ext cx="0" cy="0"/>
          <a:chOff x="0" y="0"/>
          <a:chExt cx="0" cy="0"/>
        </a:xfrm>
      </p:grpSpPr>
      <p:sp>
        <p:nvSpPr>
          <p:cNvPr id="13" name="Google Shape;13;p5"/>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5"/>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5" name="Google Shape;15;p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9" name="Shape 69"/>
        <p:cNvGrpSpPr/>
        <p:nvPr/>
      </p:nvGrpSpPr>
      <p:grpSpPr>
        <a:xfrm>
          <a:off x="0" y="0"/>
          <a:ext cx="0" cy="0"/>
          <a:chOff x="0" y="0"/>
          <a:chExt cx="0" cy="0"/>
        </a:xfrm>
      </p:grpSpPr>
      <p:sp>
        <p:nvSpPr>
          <p:cNvPr id="70" name="Google Shape;70;p14"/>
          <p:cNvSpPr txBox="1"/>
          <p:nvPr>
            <p:ph type="title"/>
          </p:nvPr>
        </p:nvSpPr>
        <p:spPr>
          <a:xfrm>
            <a:off x="628650" y="524436"/>
            <a:ext cx="6834468" cy="116625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4"/>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2" name="Google Shape;72;p1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5" name="Shape 75"/>
        <p:cNvGrpSpPr/>
        <p:nvPr/>
      </p:nvGrpSpPr>
      <p:grpSpPr>
        <a:xfrm>
          <a:off x="0" y="0"/>
          <a:ext cx="0" cy="0"/>
          <a:chOff x="0" y="0"/>
          <a:chExt cx="0" cy="0"/>
        </a:xfrm>
      </p:grpSpPr>
      <p:sp>
        <p:nvSpPr>
          <p:cNvPr id="76" name="Google Shape;76;p15"/>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5"/>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1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8" name="Shape 18"/>
        <p:cNvGrpSpPr/>
        <p:nvPr/>
      </p:nvGrpSpPr>
      <p:grpSpPr>
        <a:xfrm>
          <a:off x="0" y="0"/>
          <a:ext cx="0" cy="0"/>
          <a:chOff x="0" y="0"/>
          <a:chExt cx="0" cy="0"/>
        </a:xfrm>
      </p:grpSpPr>
      <p:sp>
        <p:nvSpPr>
          <p:cNvPr id="19" name="Google Shape;19;p6"/>
          <p:cNvSpPr txBox="1"/>
          <p:nvPr>
            <p:ph type="title"/>
          </p:nvPr>
        </p:nvSpPr>
        <p:spPr>
          <a:xfrm>
            <a:off x="628650" y="524436"/>
            <a:ext cx="6834468" cy="116625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6"/>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 name="Google Shape;21;p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4" name="Shape 24"/>
        <p:cNvGrpSpPr/>
        <p:nvPr/>
      </p:nvGrpSpPr>
      <p:grpSpPr>
        <a:xfrm>
          <a:off x="0" y="0"/>
          <a:ext cx="0" cy="0"/>
          <a:chOff x="0" y="0"/>
          <a:chExt cx="0" cy="0"/>
        </a:xfrm>
      </p:grpSpPr>
      <p:sp>
        <p:nvSpPr>
          <p:cNvPr id="25" name="Google Shape;25;p7"/>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7"/>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7" name="Google Shape;27;p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0" name="Shape 30"/>
        <p:cNvGrpSpPr/>
        <p:nvPr/>
      </p:nvGrpSpPr>
      <p:grpSpPr>
        <a:xfrm>
          <a:off x="0" y="0"/>
          <a:ext cx="0" cy="0"/>
          <a:chOff x="0" y="0"/>
          <a:chExt cx="0" cy="0"/>
        </a:xfrm>
      </p:grpSpPr>
      <p:sp>
        <p:nvSpPr>
          <p:cNvPr id="31" name="Google Shape;31;p8"/>
          <p:cNvSpPr txBox="1"/>
          <p:nvPr>
            <p:ph type="title"/>
          </p:nvPr>
        </p:nvSpPr>
        <p:spPr>
          <a:xfrm>
            <a:off x="628650" y="524436"/>
            <a:ext cx="6834468" cy="116625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8"/>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8"/>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 name="Google Shape;34;p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7" name="Shape 37"/>
        <p:cNvGrpSpPr/>
        <p:nvPr/>
      </p:nvGrpSpPr>
      <p:grpSpPr>
        <a:xfrm>
          <a:off x="0" y="0"/>
          <a:ext cx="0" cy="0"/>
          <a:chOff x="0" y="0"/>
          <a:chExt cx="0" cy="0"/>
        </a:xfrm>
      </p:grpSpPr>
      <p:sp>
        <p:nvSpPr>
          <p:cNvPr id="38" name="Google Shape;38;p9"/>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9"/>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0" name="Google Shape;40;p9"/>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9"/>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2" name="Google Shape;42;p9"/>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6" name="Shape 46"/>
        <p:cNvGrpSpPr/>
        <p:nvPr/>
      </p:nvGrpSpPr>
      <p:grpSpPr>
        <a:xfrm>
          <a:off x="0" y="0"/>
          <a:ext cx="0" cy="0"/>
          <a:chOff x="0" y="0"/>
          <a:chExt cx="0" cy="0"/>
        </a:xfrm>
      </p:grpSpPr>
      <p:sp>
        <p:nvSpPr>
          <p:cNvPr id="47" name="Google Shape;47;p10"/>
          <p:cNvSpPr txBox="1"/>
          <p:nvPr>
            <p:ph type="title"/>
          </p:nvPr>
        </p:nvSpPr>
        <p:spPr>
          <a:xfrm>
            <a:off x="628650" y="524436"/>
            <a:ext cx="6834468" cy="116625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1" name="Shape 51"/>
        <p:cNvGrpSpPr/>
        <p:nvPr/>
      </p:nvGrpSpPr>
      <p:grpSpPr>
        <a:xfrm>
          <a:off x="0" y="0"/>
          <a:ext cx="0" cy="0"/>
          <a:chOff x="0" y="0"/>
          <a:chExt cx="0" cy="0"/>
        </a:xfrm>
      </p:grpSpPr>
      <p:sp>
        <p:nvSpPr>
          <p:cNvPr id="52" name="Google Shape;52;p1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5" name="Shape 55"/>
        <p:cNvGrpSpPr/>
        <p:nvPr/>
      </p:nvGrpSpPr>
      <p:grpSpPr>
        <a:xfrm>
          <a:off x="0" y="0"/>
          <a:ext cx="0" cy="0"/>
          <a:chOff x="0" y="0"/>
          <a:chExt cx="0" cy="0"/>
        </a:xfrm>
      </p:grpSpPr>
      <p:sp>
        <p:nvSpPr>
          <p:cNvPr id="56" name="Google Shape;56;p12"/>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2"/>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8" name="Google Shape;58;p12"/>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9" name="Google Shape;59;p1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2" name="Shape 62"/>
        <p:cNvGrpSpPr/>
        <p:nvPr/>
      </p:nvGrpSpPr>
      <p:grpSpPr>
        <a:xfrm>
          <a:off x="0" y="0"/>
          <a:ext cx="0" cy="0"/>
          <a:chOff x="0" y="0"/>
          <a:chExt cx="0" cy="0"/>
        </a:xfrm>
      </p:grpSpPr>
      <p:sp>
        <p:nvSpPr>
          <p:cNvPr id="63" name="Google Shape;63;p13"/>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3"/>
          <p:cNvSpPr/>
          <p:nvPr>
            <p:ph idx="2" type="pic"/>
          </p:nvPr>
        </p:nvSpPr>
        <p:spPr>
          <a:xfrm>
            <a:off x="3887391" y="987426"/>
            <a:ext cx="4629150" cy="4873625"/>
          </a:xfrm>
          <a:prstGeom prst="rect">
            <a:avLst/>
          </a:prstGeom>
          <a:noFill/>
          <a:ln>
            <a:noFill/>
          </a:ln>
        </p:spPr>
      </p:sp>
      <p:sp>
        <p:nvSpPr>
          <p:cNvPr id="65" name="Google Shape;65;p13"/>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6" name="Google Shape;66;p1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7" name="Google Shape;7;p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p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pic>
        <p:nvPicPr>
          <p:cNvPr id="9" name="Google Shape;9;p4"/>
          <p:cNvPicPr preferRelativeResize="0"/>
          <p:nvPr/>
        </p:nvPicPr>
        <p:blipFill rotWithShape="1">
          <a:blip r:embed="rId1">
            <a:alphaModFix/>
          </a:blip>
          <a:srcRect b="0" l="0" r="0" t="0"/>
          <a:stretch/>
        </p:blipFill>
        <p:spPr>
          <a:xfrm>
            <a:off x="6392986" y="-1"/>
            <a:ext cx="2751014" cy="1765471"/>
          </a:xfrm>
          <a:prstGeom prst="rect">
            <a:avLst/>
          </a:prstGeom>
          <a:noFill/>
          <a:ln>
            <a:noFill/>
          </a:ln>
        </p:spPr>
      </p:pic>
      <p:sp>
        <p:nvSpPr>
          <p:cNvPr id="10" name="Google Shape;10;p4"/>
          <p:cNvSpPr txBox="1"/>
          <p:nvPr>
            <p:ph type="title"/>
          </p:nvPr>
        </p:nvSpPr>
        <p:spPr>
          <a:xfrm>
            <a:off x="628650" y="524436"/>
            <a:ext cx="6834468" cy="1166254"/>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1"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4"/>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comments" Target="../comments/commen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comments" Target="../comments/commen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pic>
        <p:nvPicPr>
          <p:cNvPr id="85" name="Google Shape;85;p1"/>
          <p:cNvPicPr preferRelativeResize="0"/>
          <p:nvPr/>
        </p:nvPicPr>
        <p:blipFill rotWithShape="1">
          <a:blip r:embed="rId3">
            <a:alphaModFix/>
          </a:blip>
          <a:srcRect b="0" l="0" r="0" t="0"/>
          <a:stretch/>
        </p:blipFill>
        <p:spPr>
          <a:xfrm>
            <a:off x="0" y="0"/>
            <a:ext cx="9144000" cy="6858000"/>
          </a:xfrm>
          <a:prstGeom prst="rect">
            <a:avLst/>
          </a:prstGeom>
          <a:noFill/>
          <a:ln>
            <a:noFill/>
          </a:ln>
        </p:spPr>
      </p:pic>
      <p:pic>
        <p:nvPicPr>
          <p:cNvPr id="86" name="Google Shape;86;p1"/>
          <p:cNvPicPr preferRelativeResize="0"/>
          <p:nvPr/>
        </p:nvPicPr>
        <p:blipFill rotWithShape="1">
          <a:blip r:embed="rId4">
            <a:alphaModFix/>
          </a:blip>
          <a:srcRect b="0" l="0" r="0" t="0"/>
          <a:stretch/>
        </p:blipFill>
        <p:spPr>
          <a:xfrm>
            <a:off x="3075925" y="5607521"/>
            <a:ext cx="5688002" cy="1250475"/>
          </a:xfrm>
          <a:prstGeom prst="rect">
            <a:avLst/>
          </a:prstGeom>
          <a:noFill/>
          <a:ln>
            <a:noFill/>
          </a:ln>
        </p:spPr>
      </p:pic>
      <p:sp>
        <p:nvSpPr>
          <p:cNvPr id="87" name="Google Shape;87;p1"/>
          <p:cNvSpPr txBox="1"/>
          <p:nvPr/>
        </p:nvSpPr>
        <p:spPr>
          <a:xfrm>
            <a:off x="0" y="5853725"/>
            <a:ext cx="4809000" cy="758100"/>
          </a:xfrm>
          <a:prstGeom prst="rect">
            <a:avLst/>
          </a:prstGeom>
          <a:noFill/>
          <a:ln>
            <a:noFill/>
          </a:ln>
        </p:spPr>
        <p:txBody>
          <a:bodyPr anchorCtr="0" anchor="t" bIns="91425" lIns="91425" spcFirstLastPara="1" rIns="91425" wrap="square" tIns="91425">
            <a:spAutoFit/>
          </a:bodyPr>
          <a:lstStyle/>
          <a:p>
            <a:pPr indent="0" lvl="0" marL="0" rtl="0" algn="l">
              <a:lnSpc>
                <a:spcPct val="107000"/>
              </a:lnSpc>
              <a:spcBef>
                <a:spcPts val="0"/>
              </a:spcBef>
              <a:spcAft>
                <a:spcPts val="0"/>
              </a:spcAft>
              <a:buNone/>
            </a:pPr>
            <a:r>
              <a:rPr lang="es-ES" sz="1800">
                <a:solidFill>
                  <a:srgbClr val="0000FF"/>
                </a:solidFill>
              </a:rPr>
              <a:t>Project Nr: 2019-1-CZ01-KA229-061106     </a:t>
            </a:r>
            <a:endParaRPr sz="1800">
              <a:solidFill>
                <a:srgbClr val="0000FF"/>
              </a:solidFill>
            </a:endParaRPr>
          </a:p>
          <a:p>
            <a:pPr indent="0" lvl="0" marL="0" rtl="0" algn="just">
              <a:lnSpc>
                <a:spcPct val="107000"/>
              </a:lnSpc>
              <a:spcBef>
                <a:spcPts val="0"/>
              </a:spcBef>
              <a:spcAft>
                <a:spcPts val="0"/>
              </a:spcAft>
              <a:buNone/>
            </a:pPr>
            <a:r>
              <a:rPr i="1" lang="es-ES" sz="1800">
                <a:solidFill>
                  <a:srgbClr val="0000FF"/>
                </a:solidFill>
              </a:rPr>
              <a:t>It´s our world - take care of it</a:t>
            </a:r>
            <a:endParaRPr>
              <a:solidFill>
                <a:srgbClr val="0000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g10270277697_0_23"/>
          <p:cNvSpPr txBox="1"/>
          <p:nvPr>
            <p:ph type="title"/>
          </p:nvPr>
        </p:nvSpPr>
        <p:spPr>
          <a:xfrm>
            <a:off x="545325" y="760175"/>
            <a:ext cx="6898500" cy="881100"/>
          </a:xfrm>
          <a:prstGeom prst="rect">
            <a:avLst/>
          </a:prstGeom>
          <a:noFill/>
          <a:ln>
            <a:noFill/>
          </a:ln>
        </p:spPr>
        <p:txBody>
          <a:bodyPr anchorCtr="0" anchor="ctr" bIns="45700" lIns="91425" spcFirstLastPara="1" rIns="91425" wrap="square" tIns="45700">
            <a:noAutofit/>
          </a:bodyPr>
          <a:lstStyle/>
          <a:p>
            <a:pPr indent="0" lvl="0" marL="0" rtl="0" algn="just">
              <a:lnSpc>
                <a:spcPct val="150000"/>
              </a:lnSpc>
              <a:spcBef>
                <a:spcPts val="0"/>
              </a:spcBef>
              <a:spcAft>
                <a:spcPts val="800"/>
              </a:spcAft>
              <a:buClr>
                <a:schemeClr val="dk1"/>
              </a:buClr>
              <a:buSzPts val="1100"/>
              <a:buFont typeface="Arial"/>
              <a:buNone/>
            </a:pPr>
            <a:r>
              <a:rPr lang="es-ES" sz="3700">
                <a:solidFill>
                  <a:srgbClr val="0000FF"/>
                </a:solidFill>
                <a:highlight>
                  <a:srgbClr val="F8F9FA"/>
                </a:highlight>
                <a:latin typeface="Arial"/>
                <a:ea typeface="Arial"/>
                <a:cs typeface="Arial"/>
                <a:sym typeface="Arial"/>
              </a:rPr>
              <a:t>Cantabrian Brown Bear</a:t>
            </a:r>
            <a:endParaRPr sz="3200">
              <a:solidFill>
                <a:srgbClr val="0000FF"/>
              </a:solidFill>
              <a:latin typeface="Arial"/>
              <a:ea typeface="Arial"/>
              <a:cs typeface="Arial"/>
              <a:sym typeface="Arial"/>
            </a:endParaRPr>
          </a:p>
        </p:txBody>
      </p:sp>
      <p:sp>
        <p:nvSpPr>
          <p:cNvPr id="143" name="Google Shape;143;g10270277697_0_23"/>
          <p:cNvSpPr txBox="1"/>
          <p:nvPr>
            <p:ph idx="1" type="body"/>
          </p:nvPr>
        </p:nvSpPr>
        <p:spPr>
          <a:xfrm>
            <a:off x="232050" y="1759525"/>
            <a:ext cx="3811800" cy="4351200"/>
          </a:xfrm>
          <a:prstGeom prst="rect">
            <a:avLst/>
          </a:prstGeom>
          <a:noFill/>
          <a:ln>
            <a:noFill/>
          </a:ln>
        </p:spPr>
        <p:txBody>
          <a:bodyPr anchorCtr="0" anchor="t" bIns="45700" lIns="91425" spcFirstLastPara="1" rIns="91425" wrap="square" tIns="45700">
            <a:normAutofit/>
          </a:bodyPr>
          <a:lstStyle/>
          <a:p>
            <a:pPr indent="0" lvl="0" marL="0" rtl="0" algn="just">
              <a:lnSpc>
                <a:spcPct val="150000"/>
              </a:lnSpc>
              <a:spcBef>
                <a:spcPts val="0"/>
              </a:spcBef>
              <a:spcAft>
                <a:spcPts val="0"/>
              </a:spcAft>
              <a:buClr>
                <a:schemeClr val="dk1"/>
              </a:buClr>
              <a:buSzPts val="1100"/>
              <a:buFont typeface="Arial"/>
              <a:buNone/>
            </a:pPr>
            <a:r>
              <a:rPr lang="es-ES" sz="1700">
                <a:solidFill>
                  <a:srgbClr val="202124"/>
                </a:solidFill>
                <a:highlight>
                  <a:srgbClr val="F8F9FA"/>
                </a:highlight>
                <a:latin typeface="Arial"/>
                <a:ea typeface="Arial"/>
                <a:cs typeface="Arial"/>
                <a:sym typeface="Arial"/>
              </a:rPr>
              <a:t>It is estimated that the population of these animals that live in freedom in Spain is 332 bears.</a:t>
            </a:r>
            <a:endParaRPr sz="1700">
              <a:solidFill>
                <a:srgbClr val="202124"/>
              </a:solidFill>
              <a:highlight>
                <a:srgbClr val="F8F9FA"/>
              </a:highlight>
              <a:latin typeface="Arial"/>
              <a:ea typeface="Arial"/>
              <a:cs typeface="Arial"/>
              <a:sym typeface="Arial"/>
            </a:endParaRPr>
          </a:p>
          <a:p>
            <a:pPr indent="0" lvl="0" marL="0" rtl="0" algn="just">
              <a:lnSpc>
                <a:spcPct val="128571"/>
              </a:lnSpc>
              <a:spcBef>
                <a:spcPts val="800"/>
              </a:spcBef>
              <a:spcAft>
                <a:spcPts val="0"/>
              </a:spcAft>
              <a:buClr>
                <a:schemeClr val="dk1"/>
              </a:buClr>
              <a:buSzPts val="1100"/>
              <a:buFont typeface="Arial"/>
              <a:buNone/>
            </a:pPr>
            <a:r>
              <a:t/>
            </a:r>
            <a:endParaRPr sz="1700">
              <a:solidFill>
                <a:srgbClr val="202124"/>
              </a:solidFill>
              <a:highlight>
                <a:srgbClr val="F8F9FA"/>
              </a:highlight>
              <a:latin typeface="Arial"/>
              <a:ea typeface="Arial"/>
              <a:cs typeface="Arial"/>
              <a:sym typeface="Arial"/>
            </a:endParaRPr>
          </a:p>
          <a:p>
            <a:pPr indent="0" lvl="0" marL="0" rtl="0" algn="just">
              <a:lnSpc>
                <a:spcPct val="128571"/>
              </a:lnSpc>
              <a:spcBef>
                <a:spcPts val="0"/>
              </a:spcBef>
              <a:spcAft>
                <a:spcPts val="0"/>
              </a:spcAft>
              <a:buClr>
                <a:schemeClr val="dk1"/>
              </a:buClr>
              <a:buSzPts val="1100"/>
              <a:buFont typeface="Arial"/>
              <a:buNone/>
            </a:pPr>
            <a:r>
              <a:rPr lang="es-ES" sz="1700">
                <a:solidFill>
                  <a:srgbClr val="202124"/>
                </a:solidFill>
                <a:highlight>
                  <a:srgbClr val="F8F9FA"/>
                </a:highlight>
                <a:latin typeface="Arial"/>
                <a:ea typeface="Arial"/>
                <a:cs typeface="Arial"/>
                <a:sym typeface="Arial"/>
              </a:rPr>
              <a:t>Main </a:t>
            </a:r>
            <a:r>
              <a:rPr lang="es-ES" sz="1700">
                <a:solidFill>
                  <a:srgbClr val="202124"/>
                </a:solidFill>
                <a:highlight>
                  <a:srgbClr val="F8F9FA"/>
                </a:highlight>
                <a:latin typeface="Arial"/>
                <a:ea typeface="Arial"/>
                <a:cs typeface="Arial"/>
                <a:sym typeface="Arial"/>
              </a:rPr>
              <a:t>threats (human factors)</a:t>
            </a:r>
            <a:r>
              <a:rPr lang="es-ES" sz="1700">
                <a:solidFill>
                  <a:srgbClr val="202124"/>
                </a:solidFill>
                <a:highlight>
                  <a:srgbClr val="F8F9FA"/>
                </a:highlight>
                <a:latin typeface="Arial"/>
                <a:ea typeface="Arial"/>
                <a:cs typeface="Arial"/>
                <a:sym typeface="Arial"/>
              </a:rPr>
              <a:t>:</a:t>
            </a:r>
            <a:endParaRPr sz="1700">
              <a:solidFill>
                <a:srgbClr val="202124"/>
              </a:solidFill>
              <a:highlight>
                <a:srgbClr val="F8F9FA"/>
              </a:highlight>
              <a:latin typeface="Arial"/>
              <a:ea typeface="Arial"/>
              <a:cs typeface="Arial"/>
              <a:sym typeface="Arial"/>
            </a:endParaRPr>
          </a:p>
          <a:p>
            <a:pPr indent="-336550" lvl="0" marL="457200" rtl="0" algn="just">
              <a:lnSpc>
                <a:spcPct val="128571"/>
              </a:lnSpc>
              <a:spcBef>
                <a:spcPts val="0"/>
              </a:spcBef>
              <a:spcAft>
                <a:spcPts val="0"/>
              </a:spcAft>
              <a:buClr>
                <a:srgbClr val="202124"/>
              </a:buClr>
              <a:buSzPts val="1700"/>
              <a:buFont typeface="Arial"/>
              <a:buChar char="•"/>
            </a:pPr>
            <a:r>
              <a:rPr lang="es-ES" sz="1700">
                <a:solidFill>
                  <a:srgbClr val="202124"/>
                </a:solidFill>
                <a:highlight>
                  <a:srgbClr val="F8F9FA"/>
                </a:highlight>
                <a:latin typeface="Arial"/>
                <a:ea typeface="Arial"/>
                <a:cs typeface="Arial"/>
                <a:sym typeface="Arial"/>
              </a:rPr>
              <a:t>habitat destruction (due to agriculture and construction).</a:t>
            </a:r>
            <a:endParaRPr sz="1700">
              <a:solidFill>
                <a:srgbClr val="202124"/>
              </a:solidFill>
              <a:highlight>
                <a:srgbClr val="F8F9FA"/>
              </a:highlight>
              <a:latin typeface="Arial"/>
              <a:ea typeface="Arial"/>
              <a:cs typeface="Arial"/>
              <a:sym typeface="Arial"/>
            </a:endParaRPr>
          </a:p>
          <a:p>
            <a:pPr indent="-336550" lvl="0" marL="457200" rtl="0" algn="just">
              <a:lnSpc>
                <a:spcPct val="128571"/>
              </a:lnSpc>
              <a:spcBef>
                <a:spcPts val="0"/>
              </a:spcBef>
              <a:spcAft>
                <a:spcPts val="0"/>
              </a:spcAft>
              <a:buClr>
                <a:srgbClr val="202124"/>
              </a:buClr>
              <a:buSzPts val="1700"/>
              <a:buFont typeface="Arial"/>
              <a:buChar char="•"/>
            </a:pPr>
            <a:r>
              <a:rPr lang="es-ES" sz="1700">
                <a:solidFill>
                  <a:srgbClr val="202124"/>
                </a:solidFill>
                <a:highlight>
                  <a:srgbClr val="F8F9FA"/>
                </a:highlight>
                <a:latin typeface="Arial"/>
                <a:ea typeface="Arial"/>
                <a:cs typeface="Arial"/>
                <a:sym typeface="Arial"/>
              </a:rPr>
              <a:t>illegal hunting (for its meat, as </a:t>
            </a:r>
            <a:r>
              <a:rPr lang="es-ES" sz="1700">
                <a:solidFill>
                  <a:srgbClr val="202124"/>
                </a:solidFill>
                <a:highlight>
                  <a:srgbClr val="F8F9FA"/>
                </a:highlight>
                <a:latin typeface="Arial"/>
                <a:ea typeface="Arial"/>
                <a:cs typeface="Arial"/>
                <a:sym typeface="Arial"/>
              </a:rPr>
              <a:t>trophy</a:t>
            </a:r>
            <a:r>
              <a:rPr lang="es-ES" sz="1700">
                <a:solidFill>
                  <a:srgbClr val="202124"/>
                </a:solidFill>
                <a:highlight>
                  <a:srgbClr val="F8F9FA"/>
                </a:highlight>
                <a:latin typeface="Arial"/>
                <a:ea typeface="Arial"/>
                <a:cs typeface="Arial"/>
                <a:sym typeface="Arial"/>
              </a:rPr>
              <a:t>, etc.)</a:t>
            </a:r>
            <a:endParaRPr sz="2000">
              <a:highlight>
                <a:srgbClr val="FFFFFF"/>
              </a:highlight>
              <a:latin typeface="Arial"/>
              <a:ea typeface="Arial"/>
              <a:cs typeface="Arial"/>
              <a:sym typeface="Arial"/>
            </a:endParaRPr>
          </a:p>
          <a:p>
            <a:pPr indent="0" lvl="0" marL="457200" rtl="0" algn="l">
              <a:lnSpc>
                <a:spcPct val="90000"/>
              </a:lnSpc>
              <a:spcBef>
                <a:spcPts val="1000"/>
              </a:spcBef>
              <a:spcAft>
                <a:spcPts val="0"/>
              </a:spcAft>
              <a:buSzPts val="1800"/>
              <a:buNone/>
            </a:pPr>
            <a:r>
              <a:t/>
            </a:r>
            <a:endParaRPr sz="2000">
              <a:latin typeface="Arial"/>
              <a:ea typeface="Arial"/>
              <a:cs typeface="Arial"/>
              <a:sym typeface="Arial"/>
            </a:endParaRPr>
          </a:p>
        </p:txBody>
      </p:sp>
      <p:pic>
        <p:nvPicPr>
          <p:cNvPr id="144" name="Google Shape;144;g10270277697_0_23"/>
          <p:cNvPicPr preferRelativeResize="0"/>
          <p:nvPr/>
        </p:nvPicPr>
        <p:blipFill>
          <a:blip r:embed="rId3">
            <a:alphaModFix/>
          </a:blip>
          <a:stretch>
            <a:fillRect/>
          </a:stretch>
        </p:blipFill>
        <p:spPr>
          <a:xfrm>
            <a:off x="4985100" y="1867725"/>
            <a:ext cx="3454700" cy="38349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g10270277697_0_82"/>
          <p:cNvSpPr txBox="1"/>
          <p:nvPr>
            <p:ph type="title"/>
          </p:nvPr>
        </p:nvSpPr>
        <p:spPr>
          <a:xfrm>
            <a:off x="628650" y="524436"/>
            <a:ext cx="6834600" cy="1166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t/>
            </a:r>
            <a:endParaRPr/>
          </a:p>
        </p:txBody>
      </p:sp>
      <p:sp>
        <p:nvSpPr>
          <p:cNvPr id="150" name="Google Shape;150;g10270277697_0_82"/>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SzPts val="1800"/>
              <a:buNone/>
            </a:pPr>
            <a:r>
              <a:t/>
            </a:r>
            <a:endParaRPr/>
          </a:p>
        </p:txBody>
      </p:sp>
      <p:pic>
        <p:nvPicPr>
          <p:cNvPr id="151" name="Google Shape;151;g10270277697_0_82"/>
          <p:cNvPicPr preferRelativeResize="0"/>
          <p:nvPr/>
        </p:nvPicPr>
        <p:blipFill rotWithShape="1">
          <a:blip r:embed="rId3">
            <a:alphaModFix/>
          </a:blip>
          <a:srcRect b="0" l="0" r="0" t="0"/>
          <a:stretch/>
        </p:blipFill>
        <p:spPr>
          <a:xfrm>
            <a:off x="975675" y="1507478"/>
            <a:ext cx="6834600" cy="3843037"/>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g10270277697_0_30"/>
          <p:cNvSpPr txBox="1"/>
          <p:nvPr>
            <p:ph type="title"/>
          </p:nvPr>
        </p:nvSpPr>
        <p:spPr>
          <a:xfrm>
            <a:off x="628650" y="537836"/>
            <a:ext cx="6834600" cy="1166400"/>
          </a:xfrm>
          <a:prstGeom prst="rect">
            <a:avLst/>
          </a:prstGeom>
          <a:noFill/>
          <a:ln>
            <a:noFill/>
          </a:ln>
        </p:spPr>
        <p:txBody>
          <a:bodyPr anchorCtr="0" anchor="ctr" bIns="45700" lIns="91425" spcFirstLastPara="1" rIns="91425" wrap="square" tIns="45700">
            <a:normAutofit/>
          </a:bodyPr>
          <a:lstStyle/>
          <a:p>
            <a:pPr indent="0" lvl="0" marL="0" marR="38100" rtl="0" algn="l">
              <a:lnSpc>
                <a:spcPct val="128571"/>
              </a:lnSpc>
              <a:spcBef>
                <a:spcPts val="0"/>
              </a:spcBef>
              <a:spcAft>
                <a:spcPts val="0"/>
              </a:spcAft>
              <a:buClr>
                <a:schemeClr val="dk1"/>
              </a:buClr>
              <a:buSzPts val="1100"/>
              <a:buFont typeface="Arial"/>
              <a:buNone/>
            </a:pPr>
            <a:r>
              <a:rPr b="0" lang="es-ES" sz="3000">
                <a:solidFill>
                  <a:srgbClr val="0000FF"/>
                </a:solidFill>
                <a:highlight>
                  <a:srgbClr val="F8F9FA"/>
                </a:highlight>
                <a:latin typeface="Arial"/>
                <a:ea typeface="Arial"/>
                <a:cs typeface="Arial"/>
                <a:sym typeface="Arial"/>
              </a:rPr>
              <a:t>The Bearded Vulture</a:t>
            </a:r>
            <a:endParaRPr sz="3000">
              <a:solidFill>
                <a:srgbClr val="0000FF"/>
              </a:solidFill>
              <a:latin typeface="Arial"/>
              <a:ea typeface="Arial"/>
              <a:cs typeface="Arial"/>
              <a:sym typeface="Arial"/>
            </a:endParaRPr>
          </a:p>
        </p:txBody>
      </p:sp>
      <p:sp>
        <p:nvSpPr>
          <p:cNvPr id="157" name="Google Shape;157;g10270277697_0_30"/>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Autofit/>
          </a:bodyPr>
          <a:lstStyle/>
          <a:p>
            <a:pPr indent="0" lvl="0" marL="0" marR="38100" rtl="0" algn="l">
              <a:lnSpc>
                <a:spcPct val="128571"/>
              </a:lnSpc>
              <a:spcBef>
                <a:spcPts val="0"/>
              </a:spcBef>
              <a:spcAft>
                <a:spcPts val="0"/>
              </a:spcAft>
              <a:buClr>
                <a:schemeClr val="dk1"/>
              </a:buClr>
              <a:buSzPts val="1100"/>
              <a:buFont typeface="Arial"/>
              <a:buNone/>
            </a:pPr>
            <a:r>
              <a:rPr lang="es-ES" sz="2100">
                <a:solidFill>
                  <a:srgbClr val="202124"/>
                </a:solidFill>
                <a:highlight>
                  <a:srgbClr val="F8F9FA"/>
                </a:highlight>
                <a:latin typeface="Arial"/>
                <a:ea typeface="Arial"/>
                <a:cs typeface="Arial"/>
                <a:sym typeface="Arial"/>
              </a:rPr>
              <a:t>Its name in Spanish refers to the habit of this bird of throwing bones from a considerable height against carefully chosen flat rocks in order to break them and be able to eat the marrow inside. It is the largest bird of prey in Europe, reaching up to 2.85 meters with outstretched wings. </a:t>
            </a:r>
            <a:endParaRPr sz="2100">
              <a:solidFill>
                <a:srgbClr val="202124"/>
              </a:solidFill>
              <a:highlight>
                <a:srgbClr val="F8F9FA"/>
              </a:highlight>
              <a:latin typeface="Arial"/>
              <a:ea typeface="Arial"/>
              <a:cs typeface="Arial"/>
              <a:sym typeface="Arial"/>
            </a:endParaRPr>
          </a:p>
          <a:p>
            <a:pPr indent="0" lvl="0" marL="0" marR="38100" rtl="0" algn="l">
              <a:lnSpc>
                <a:spcPct val="128571"/>
              </a:lnSpc>
              <a:spcBef>
                <a:spcPts val="0"/>
              </a:spcBef>
              <a:spcAft>
                <a:spcPts val="0"/>
              </a:spcAft>
              <a:buNone/>
            </a:pPr>
            <a:r>
              <a:t/>
            </a:r>
            <a:endParaRPr sz="2100">
              <a:solidFill>
                <a:srgbClr val="202124"/>
              </a:solidFill>
              <a:highlight>
                <a:srgbClr val="F8F9FA"/>
              </a:highlight>
              <a:latin typeface="Arial"/>
              <a:ea typeface="Arial"/>
              <a:cs typeface="Arial"/>
              <a:sym typeface="Arial"/>
            </a:endParaRPr>
          </a:p>
          <a:p>
            <a:pPr indent="0" lvl="0" marL="0" marR="38100" rtl="0" algn="l">
              <a:lnSpc>
                <a:spcPct val="128571"/>
              </a:lnSpc>
              <a:spcBef>
                <a:spcPts val="0"/>
              </a:spcBef>
              <a:spcAft>
                <a:spcPts val="0"/>
              </a:spcAft>
              <a:buNone/>
            </a:pPr>
            <a:r>
              <a:rPr lang="es-ES" sz="2100">
                <a:solidFill>
                  <a:srgbClr val="202124"/>
                </a:solidFill>
                <a:highlight>
                  <a:srgbClr val="F8F9FA"/>
                </a:highlight>
                <a:latin typeface="Arial"/>
                <a:ea typeface="Arial"/>
                <a:cs typeface="Arial"/>
                <a:sym typeface="Arial"/>
              </a:rPr>
              <a:t>The main cause of mortality in the bearded vulture include:</a:t>
            </a:r>
            <a:endParaRPr sz="2100">
              <a:solidFill>
                <a:srgbClr val="202124"/>
              </a:solidFill>
              <a:highlight>
                <a:srgbClr val="F8F9FA"/>
              </a:highlight>
              <a:latin typeface="Arial"/>
              <a:ea typeface="Arial"/>
              <a:cs typeface="Arial"/>
              <a:sym typeface="Arial"/>
            </a:endParaRPr>
          </a:p>
          <a:p>
            <a:pPr indent="-361950" lvl="0" marL="457200" marR="38100" rtl="0" algn="l">
              <a:lnSpc>
                <a:spcPct val="128571"/>
              </a:lnSpc>
              <a:spcBef>
                <a:spcPts val="0"/>
              </a:spcBef>
              <a:spcAft>
                <a:spcPts val="0"/>
              </a:spcAft>
              <a:buClr>
                <a:srgbClr val="202124"/>
              </a:buClr>
              <a:buSzPts val="2100"/>
              <a:buFont typeface="Arial"/>
              <a:buChar char="•"/>
            </a:pPr>
            <a:r>
              <a:rPr lang="es-ES" sz="2100">
                <a:solidFill>
                  <a:srgbClr val="202124"/>
                </a:solidFill>
                <a:highlight>
                  <a:srgbClr val="F8F9FA"/>
                </a:highlight>
                <a:latin typeface="Arial"/>
                <a:ea typeface="Arial"/>
                <a:cs typeface="Arial"/>
                <a:sym typeface="Arial"/>
              </a:rPr>
              <a:t>illegal use of poisoned baits.</a:t>
            </a:r>
            <a:endParaRPr sz="2100">
              <a:solidFill>
                <a:srgbClr val="202124"/>
              </a:solidFill>
              <a:highlight>
                <a:srgbClr val="F8F9FA"/>
              </a:highlight>
              <a:latin typeface="Arial"/>
              <a:ea typeface="Arial"/>
              <a:cs typeface="Arial"/>
              <a:sym typeface="Arial"/>
            </a:endParaRPr>
          </a:p>
          <a:p>
            <a:pPr indent="-361950" lvl="0" marL="457200" marR="38100" rtl="0" algn="l">
              <a:lnSpc>
                <a:spcPct val="128571"/>
              </a:lnSpc>
              <a:spcBef>
                <a:spcPts val="0"/>
              </a:spcBef>
              <a:spcAft>
                <a:spcPts val="0"/>
              </a:spcAft>
              <a:buClr>
                <a:srgbClr val="202124"/>
              </a:buClr>
              <a:buSzPts val="2100"/>
              <a:buFont typeface="Arial"/>
              <a:buChar char="•"/>
            </a:pPr>
            <a:r>
              <a:rPr lang="es-ES" sz="2100">
                <a:solidFill>
                  <a:srgbClr val="202124"/>
                </a:solidFill>
                <a:highlight>
                  <a:srgbClr val="F8F9FA"/>
                </a:highlight>
                <a:latin typeface="Arial"/>
                <a:ea typeface="Arial"/>
                <a:cs typeface="Arial"/>
                <a:sym typeface="Arial"/>
              </a:rPr>
              <a:t>habitat degradation,</a:t>
            </a:r>
            <a:endParaRPr sz="2100">
              <a:solidFill>
                <a:srgbClr val="202124"/>
              </a:solidFill>
              <a:highlight>
                <a:srgbClr val="F8F9FA"/>
              </a:highlight>
              <a:latin typeface="Arial"/>
              <a:ea typeface="Arial"/>
              <a:cs typeface="Arial"/>
              <a:sym typeface="Arial"/>
            </a:endParaRPr>
          </a:p>
          <a:p>
            <a:pPr indent="0" lvl="0" marL="0" marR="38100" rtl="0" algn="l">
              <a:lnSpc>
                <a:spcPct val="128571"/>
              </a:lnSpc>
              <a:spcBef>
                <a:spcPts val="0"/>
              </a:spcBef>
              <a:spcAft>
                <a:spcPts val="0"/>
              </a:spcAft>
              <a:buNone/>
            </a:pPr>
            <a:r>
              <a:rPr lang="es-ES" sz="2100">
                <a:solidFill>
                  <a:srgbClr val="202124"/>
                </a:solidFill>
                <a:highlight>
                  <a:srgbClr val="F8F9FA"/>
                </a:highlight>
                <a:latin typeface="Arial"/>
                <a:ea typeface="Arial"/>
                <a:cs typeface="Arial"/>
                <a:sym typeface="Arial"/>
              </a:rPr>
              <a:t>seriously compromising the growth of the population and its colonization process in new areas.</a:t>
            </a:r>
            <a:endParaRPr sz="2100">
              <a:solidFill>
                <a:srgbClr val="202124"/>
              </a:solidFill>
              <a:highlight>
                <a:srgbClr val="F8F9FA"/>
              </a:highlight>
              <a:latin typeface="Arial"/>
              <a:ea typeface="Arial"/>
              <a:cs typeface="Arial"/>
              <a:sym typeface="Arial"/>
            </a:endParaRPr>
          </a:p>
          <a:p>
            <a:pPr indent="0" lvl="0" marL="0" rtl="0" algn="just">
              <a:lnSpc>
                <a:spcPct val="150000"/>
              </a:lnSpc>
              <a:spcBef>
                <a:spcPts val="0"/>
              </a:spcBef>
              <a:spcAft>
                <a:spcPts val="800"/>
              </a:spcAft>
              <a:buClr>
                <a:schemeClr val="dk1"/>
              </a:buClr>
              <a:buSzPts val="1100"/>
              <a:buFont typeface="Arial"/>
              <a:buNone/>
            </a:pPr>
            <a:r>
              <a:t/>
            </a:r>
            <a:endParaRPr sz="2000">
              <a:solidFill>
                <a:srgbClr val="3E3E3E"/>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g10270277697_0_88"/>
          <p:cNvSpPr txBox="1"/>
          <p:nvPr>
            <p:ph type="title"/>
          </p:nvPr>
        </p:nvSpPr>
        <p:spPr>
          <a:xfrm>
            <a:off x="628650" y="524436"/>
            <a:ext cx="6834600" cy="1166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t/>
            </a:r>
            <a:endParaRPr/>
          </a:p>
        </p:txBody>
      </p:sp>
      <p:sp>
        <p:nvSpPr>
          <p:cNvPr id="163" name="Google Shape;163;g10270277697_0_88"/>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SzPts val="1800"/>
              <a:buNone/>
            </a:pPr>
            <a:r>
              <a:t/>
            </a:r>
            <a:endParaRPr/>
          </a:p>
        </p:txBody>
      </p:sp>
      <p:pic>
        <p:nvPicPr>
          <p:cNvPr id="164" name="Google Shape;164;g10270277697_0_88"/>
          <p:cNvPicPr preferRelativeResize="0"/>
          <p:nvPr/>
        </p:nvPicPr>
        <p:blipFill rotWithShape="1">
          <a:blip r:embed="rId3">
            <a:alphaModFix/>
          </a:blip>
          <a:srcRect b="0" l="0" r="0" t="0"/>
          <a:stretch/>
        </p:blipFill>
        <p:spPr>
          <a:xfrm>
            <a:off x="1157425" y="1253400"/>
            <a:ext cx="6551511" cy="43512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g10270277697_0_35"/>
          <p:cNvSpPr txBox="1"/>
          <p:nvPr>
            <p:ph type="title"/>
          </p:nvPr>
        </p:nvSpPr>
        <p:spPr>
          <a:xfrm>
            <a:off x="628650" y="524436"/>
            <a:ext cx="6834600" cy="1166400"/>
          </a:xfrm>
          <a:prstGeom prst="rect">
            <a:avLst/>
          </a:prstGeom>
          <a:noFill/>
          <a:ln>
            <a:noFill/>
          </a:ln>
        </p:spPr>
        <p:txBody>
          <a:bodyPr anchorCtr="0" anchor="ctr" bIns="45700" lIns="91425" spcFirstLastPara="1" rIns="91425" wrap="square" tIns="45700">
            <a:normAutofit fontScale="90000"/>
          </a:bodyPr>
          <a:lstStyle/>
          <a:p>
            <a:pPr indent="0" lvl="0" marL="0" rtl="0" algn="just">
              <a:lnSpc>
                <a:spcPct val="150000"/>
              </a:lnSpc>
              <a:spcBef>
                <a:spcPts val="0"/>
              </a:spcBef>
              <a:spcAft>
                <a:spcPts val="0"/>
              </a:spcAft>
              <a:buClr>
                <a:schemeClr val="dk1"/>
              </a:buClr>
              <a:buSzPct val="36666"/>
              <a:buFont typeface="Arial"/>
              <a:buNone/>
            </a:pPr>
            <a:r>
              <a:rPr lang="es-ES" sz="3000">
                <a:solidFill>
                  <a:srgbClr val="0000FF"/>
                </a:solidFill>
                <a:highlight>
                  <a:srgbClr val="FFFFFF"/>
                </a:highlight>
                <a:latin typeface="Arial"/>
                <a:ea typeface="Arial"/>
                <a:cs typeface="Arial"/>
                <a:sym typeface="Arial"/>
              </a:rPr>
              <a:t>PODARCYS PITYUSENSIS</a:t>
            </a:r>
            <a:endParaRPr sz="3000">
              <a:solidFill>
                <a:srgbClr val="0000FF"/>
              </a:solidFill>
              <a:highlight>
                <a:srgbClr val="FFFFFF"/>
              </a:highlight>
              <a:latin typeface="Arial"/>
              <a:ea typeface="Arial"/>
              <a:cs typeface="Arial"/>
              <a:sym typeface="Arial"/>
            </a:endParaRPr>
          </a:p>
          <a:p>
            <a:pPr indent="0" lvl="0" marL="0" rtl="0" algn="l">
              <a:lnSpc>
                <a:spcPct val="90000"/>
              </a:lnSpc>
              <a:spcBef>
                <a:spcPts val="0"/>
              </a:spcBef>
              <a:spcAft>
                <a:spcPts val="0"/>
              </a:spcAft>
              <a:buSzPct val="45454"/>
              <a:buNone/>
            </a:pPr>
            <a:r>
              <a:t/>
            </a:r>
            <a:endParaRPr/>
          </a:p>
        </p:txBody>
      </p:sp>
      <p:sp>
        <p:nvSpPr>
          <p:cNvPr id="170" name="Google Shape;170;g10270277697_0_35"/>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a:bodyPr>
          <a:lstStyle/>
          <a:p>
            <a:pPr indent="0" lvl="0" marL="0" rtl="0" algn="just">
              <a:lnSpc>
                <a:spcPct val="150000"/>
              </a:lnSpc>
              <a:spcBef>
                <a:spcPts val="0"/>
              </a:spcBef>
              <a:spcAft>
                <a:spcPts val="1200"/>
              </a:spcAft>
              <a:buClr>
                <a:schemeClr val="dk1"/>
              </a:buClr>
              <a:buSzPts val="1100"/>
              <a:buFont typeface="Arial"/>
              <a:buNone/>
            </a:pPr>
            <a:r>
              <a:rPr lang="es-ES" sz="2000">
                <a:latin typeface="Arial"/>
                <a:ea typeface="Arial"/>
                <a:cs typeface="Arial"/>
                <a:sym typeface="Arial"/>
              </a:rPr>
              <a:t>Better know as “</a:t>
            </a:r>
            <a:r>
              <a:rPr lang="es-ES" sz="2000">
                <a:latin typeface="Arial"/>
                <a:ea typeface="Arial"/>
                <a:cs typeface="Arial"/>
                <a:sym typeface="Arial"/>
              </a:rPr>
              <a:t>lagartija ibicenca” they live in Ibiza and Formentera (Balears Islands) It  is an endangered animal because one snake enter to the island there are more than 30 subspecies from this lizard. It is the logo from the island,  there are a lot of campains behind the live of this lizards, the most important is called Ibiza Unida</a:t>
            </a:r>
            <a:endParaRPr sz="2000">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g10270277697_0_94"/>
          <p:cNvSpPr txBox="1"/>
          <p:nvPr>
            <p:ph type="title"/>
          </p:nvPr>
        </p:nvSpPr>
        <p:spPr>
          <a:xfrm>
            <a:off x="628650" y="524436"/>
            <a:ext cx="6834600" cy="1166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t/>
            </a:r>
            <a:endParaRPr/>
          </a:p>
        </p:txBody>
      </p:sp>
      <p:sp>
        <p:nvSpPr>
          <p:cNvPr id="176" name="Google Shape;176;g10270277697_0_94"/>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SzPts val="1800"/>
              <a:buNone/>
            </a:pPr>
            <a:r>
              <a:t/>
            </a:r>
            <a:endParaRPr/>
          </a:p>
        </p:txBody>
      </p:sp>
      <p:pic>
        <p:nvPicPr>
          <p:cNvPr id="177" name="Google Shape;177;g10270277697_0_94"/>
          <p:cNvPicPr preferRelativeResize="0"/>
          <p:nvPr/>
        </p:nvPicPr>
        <p:blipFill rotWithShape="1">
          <a:blip r:embed="rId3">
            <a:alphaModFix/>
          </a:blip>
          <a:srcRect b="0" l="0" r="0" t="0"/>
          <a:stretch/>
        </p:blipFill>
        <p:spPr>
          <a:xfrm>
            <a:off x="941750" y="1107200"/>
            <a:ext cx="6834600" cy="4547436"/>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g10270277697_0_40"/>
          <p:cNvSpPr txBox="1"/>
          <p:nvPr>
            <p:ph type="title"/>
          </p:nvPr>
        </p:nvSpPr>
        <p:spPr>
          <a:xfrm>
            <a:off x="628650" y="524436"/>
            <a:ext cx="6834600" cy="1166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s-ES" sz="3000">
                <a:solidFill>
                  <a:srgbClr val="0000FF"/>
                </a:solidFill>
                <a:latin typeface="Arial"/>
                <a:ea typeface="Arial"/>
                <a:cs typeface="Arial"/>
                <a:sym typeface="Arial"/>
              </a:rPr>
              <a:t>AGUILA ADALVERTI </a:t>
            </a:r>
            <a:endParaRPr sz="3000">
              <a:solidFill>
                <a:srgbClr val="0000FF"/>
              </a:solidFill>
              <a:latin typeface="Arial"/>
              <a:ea typeface="Arial"/>
              <a:cs typeface="Arial"/>
              <a:sym typeface="Arial"/>
            </a:endParaRPr>
          </a:p>
        </p:txBody>
      </p:sp>
      <p:sp>
        <p:nvSpPr>
          <p:cNvPr id="183" name="Google Shape;183;g10270277697_0_40"/>
          <p:cNvSpPr txBox="1"/>
          <p:nvPr>
            <p:ph idx="1" type="body"/>
          </p:nvPr>
        </p:nvSpPr>
        <p:spPr>
          <a:xfrm>
            <a:off x="628650" y="1809100"/>
            <a:ext cx="7886700" cy="4351200"/>
          </a:xfrm>
          <a:prstGeom prst="rect">
            <a:avLst/>
          </a:prstGeom>
          <a:noFill/>
          <a:ln>
            <a:noFill/>
          </a:ln>
        </p:spPr>
        <p:txBody>
          <a:bodyPr anchorCtr="0" anchor="t" bIns="45700" lIns="91425" spcFirstLastPara="1" rIns="91425" wrap="square" tIns="45700">
            <a:normAutofit/>
          </a:bodyPr>
          <a:lstStyle/>
          <a:p>
            <a:pPr indent="0" lvl="0" marL="0" rtl="0" algn="just">
              <a:lnSpc>
                <a:spcPct val="150000"/>
              </a:lnSpc>
              <a:spcBef>
                <a:spcPts val="0"/>
              </a:spcBef>
              <a:spcAft>
                <a:spcPts val="0"/>
              </a:spcAft>
              <a:buClr>
                <a:schemeClr val="dk1"/>
              </a:buClr>
              <a:buSzPts val="1100"/>
              <a:buFont typeface="Arial"/>
              <a:buNone/>
            </a:pPr>
            <a:r>
              <a:rPr lang="es-ES" sz="2000">
                <a:latin typeface="Arial"/>
                <a:ea typeface="Arial"/>
                <a:cs typeface="Arial"/>
                <a:sym typeface="Arial"/>
              </a:rPr>
              <a:t>Better know as A</a:t>
            </a:r>
            <a:r>
              <a:rPr lang="es-ES" sz="2000">
                <a:latin typeface="Arial"/>
                <a:ea typeface="Arial"/>
                <a:cs typeface="Arial"/>
                <a:sym typeface="Arial"/>
              </a:rPr>
              <a:t>guila Imperial Ibérica, was near to the extincion too. They live in the suroest peninsular,  they eat other animal </a:t>
            </a:r>
            <a:endParaRPr sz="2000">
              <a:latin typeface="Arial"/>
              <a:ea typeface="Arial"/>
              <a:cs typeface="Arial"/>
              <a:sym typeface="Arial"/>
            </a:endParaRPr>
          </a:p>
          <a:p>
            <a:pPr indent="0" lvl="0" marL="0" rtl="0" algn="just">
              <a:lnSpc>
                <a:spcPct val="150000"/>
              </a:lnSpc>
              <a:spcBef>
                <a:spcPts val="0"/>
              </a:spcBef>
              <a:spcAft>
                <a:spcPts val="0"/>
              </a:spcAft>
              <a:buClr>
                <a:schemeClr val="dk1"/>
              </a:buClr>
              <a:buSzPts val="1100"/>
              <a:buFont typeface="Arial"/>
              <a:buNone/>
            </a:pPr>
            <a:r>
              <a:rPr lang="es-ES" sz="2000">
                <a:latin typeface="Arial"/>
                <a:ea typeface="Arial"/>
                <a:cs typeface="Arial"/>
                <a:sym typeface="Arial"/>
              </a:rPr>
              <a:t>it is a big </a:t>
            </a:r>
            <a:r>
              <a:rPr lang="es-ES" sz="2100">
                <a:solidFill>
                  <a:srgbClr val="202124"/>
                </a:solidFill>
                <a:highlight>
                  <a:srgbClr val="F8F9FA"/>
                </a:highlight>
                <a:latin typeface="Arial"/>
                <a:ea typeface="Arial"/>
                <a:cs typeface="Arial"/>
                <a:sym typeface="Arial"/>
              </a:rPr>
              <a:t>rapacious</a:t>
            </a:r>
            <a:r>
              <a:rPr lang="es-ES" sz="2000">
                <a:latin typeface="Arial"/>
                <a:ea typeface="Arial"/>
                <a:cs typeface="Arial"/>
                <a:sym typeface="Arial"/>
              </a:rPr>
              <a:t>. </a:t>
            </a:r>
            <a:r>
              <a:rPr lang="es-ES" sz="2000">
                <a:highlight>
                  <a:srgbClr val="FFFFFF"/>
                </a:highlight>
                <a:latin typeface="Arial"/>
                <a:ea typeface="Arial"/>
                <a:cs typeface="Arial"/>
                <a:sym typeface="Arial"/>
              </a:rPr>
              <a:t>In </a:t>
            </a:r>
            <a:r>
              <a:rPr lang="es-ES" sz="2000">
                <a:highlight>
                  <a:srgbClr val="FFFFFF"/>
                </a:highlight>
                <a:latin typeface="Arial"/>
                <a:ea typeface="Arial"/>
                <a:cs typeface="Arial"/>
                <a:sym typeface="Arial"/>
              </a:rPr>
              <a:t>1960 was considerated a critical endangered animal ,with only 60 ,having luck in 2015 they was more than 500.</a:t>
            </a:r>
            <a:endParaRPr sz="2000">
              <a:highlight>
                <a:srgbClr val="FFFFFF"/>
              </a:highlight>
              <a:latin typeface="Arial"/>
              <a:ea typeface="Arial"/>
              <a:cs typeface="Arial"/>
              <a:sym typeface="Arial"/>
            </a:endParaRPr>
          </a:p>
          <a:p>
            <a:pPr indent="0" lvl="0" marL="0" rtl="0" algn="l">
              <a:lnSpc>
                <a:spcPct val="90000"/>
              </a:lnSpc>
              <a:spcBef>
                <a:spcPts val="1200"/>
              </a:spcBef>
              <a:spcAft>
                <a:spcPts val="0"/>
              </a:spcAft>
              <a:buSzPts val="18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g10270277697_0_100"/>
          <p:cNvSpPr txBox="1"/>
          <p:nvPr>
            <p:ph type="title"/>
          </p:nvPr>
        </p:nvSpPr>
        <p:spPr>
          <a:xfrm>
            <a:off x="628650" y="524436"/>
            <a:ext cx="6834600" cy="1166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t/>
            </a:r>
            <a:endParaRPr/>
          </a:p>
        </p:txBody>
      </p:sp>
      <p:sp>
        <p:nvSpPr>
          <p:cNvPr id="189" name="Google Shape;189;g10270277697_0_100"/>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SzPts val="1800"/>
              <a:buNone/>
            </a:pPr>
            <a:r>
              <a:t/>
            </a:r>
            <a:endParaRPr/>
          </a:p>
        </p:txBody>
      </p:sp>
      <p:pic>
        <p:nvPicPr>
          <p:cNvPr id="190" name="Google Shape;190;g10270277697_0_100"/>
          <p:cNvPicPr preferRelativeResize="0"/>
          <p:nvPr/>
        </p:nvPicPr>
        <p:blipFill rotWithShape="1">
          <a:blip r:embed="rId3">
            <a:alphaModFix/>
          </a:blip>
          <a:srcRect b="0" l="0" r="0" t="0"/>
          <a:stretch/>
        </p:blipFill>
        <p:spPr>
          <a:xfrm>
            <a:off x="1200850" y="987235"/>
            <a:ext cx="6262400" cy="48835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g10270277697_0_55"/>
          <p:cNvSpPr txBox="1"/>
          <p:nvPr>
            <p:ph type="title"/>
          </p:nvPr>
        </p:nvSpPr>
        <p:spPr>
          <a:xfrm rot="10800000">
            <a:off x="7463400" y="1690763"/>
            <a:ext cx="369600" cy="2427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SzPct val="40909"/>
              <a:buNone/>
            </a:pPr>
            <a:r>
              <a:rPr lang="es-ES"/>
              <a:t> </a:t>
            </a:r>
            <a:endParaRPr/>
          </a:p>
        </p:txBody>
      </p:sp>
      <p:sp>
        <p:nvSpPr>
          <p:cNvPr id="196" name="Google Shape;196;g10270277697_0_55"/>
          <p:cNvSpPr txBox="1"/>
          <p:nvPr>
            <p:ph idx="1" type="body"/>
          </p:nvPr>
        </p:nvSpPr>
        <p:spPr>
          <a:xfrm>
            <a:off x="1371600" y="2412700"/>
            <a:ext cx="7143900" cy="4445100"/>
          </a:xfrm>
          <a:prstGeom prst="rect">
            <a:avLst/>
          </a:prstGeom>
          <a:noFill/>
          <a:ln>
            <a:noFill/>
          </a:ln>
        </p:spPr>
        <p:txBody>
          <a:bodyPr anchorCtr="0" anchor="t" bIns="45700" lIns="91425" spcFirstLastPara="1" rIns="91425" wrap="square" tIns="45700">
            <a:normAutofit/>
          </a:bodyPr>
          <a:lstStyle/>
          <a:p>
            <a:pPr indent="0" lvl="0" marL="0" rtl="0" algn="ctr">
              <a:lnSpc>
                <a:spcPct val="150000"/>
              </a:lnSpc>
              <a:spcBef>
                <a:spcPts val="0"/>
              </a:spcBef>
              <a:spcAft>
                <a:spcPts val="0"/>
              </a:spcAft>
              <a:buSzPts val="1800"/>
              <a:buNone/>
            </a:pPr>
            <a:r>
              <a:rPr lang="es-ES" sz="4000">
                <a:solidFill>
                  <a:srgbClr val="535353"/>
                </a:solidFill>
                <a:latin typeface="Impact"/>
                <a:ea typeface="Impact"/>
                <a:cs typeface="Impact"/>
                <a:sym typeface="Impact"/>
              </a:rPr>
              <a:t>The solution is in our hands</a:t>
            </a:r>
            <a:endParaRPr sz="4000">
              <a:latin typeface="Impact"/>
              <a:ea typeface="Impact"/>
              <a:cs typeface="Impact"/>
              <a:sym typeface="Impact"/>
            </a:endParaRPr>
          </a:p>
          <a:p>
            <a:pPr indent="0" lvl="0" marL="0" rtl="0" algn="just">
              <a:lnSpc>
                <a:spcPct val="150000"/>
              </a:lnSpc>
              <a:spcBef>
                <a:spcPts val="400"/>
              </a:spcBef>
              <a:spcAft>
                <a:spcPts val="0"/>
              </a:spcAft>
              <a:buSzPts val="1800"/>
              <a:buNone/>
            </a:pPr>
            <a:r>
              <a:t/>
            </a:r>
            <a:endParaRPr sz="4000">
              <a:solidFill>
                <a:srgbClr val="535353"/>
              </a:solidFill>
              <a:latin typeface="Impact"/>
              <a:ea typeface="Impact"/>
              <a:cs typeface="Impact"/>
              <a:sym typeface="Impact"/>
            </a:endParaRPr>
          </a:p>
          <a:p>
            <a:pPr indent="0" lvl="0" marL="0" rtl="0" algn="just">
              <a:lnSpc>
                <a:spcPct val="150000"/>
              </a:lnSpc>
              <a:spcBef>
                <a:spcPts val="400"/>
              </a:spcBef>
              <a:spcAft>
                <a:spcPts val="400"/>
              </a:spcAft>
              <a:buSzPts val="1800"/>
              <a:buNone/>
            </a:pPr>
            <a:r>
              <a:t/>
            </a:r>
            <a:endParaRPr sz="2000">
              <a:solidFill>
                <a:srgbClr val="535353"/>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pic>
        <p:nvPicPr>
          <p:cNvPr id="201" name="Google Shape;201;p3"/>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202" name="Google Shape;202;p3"/>
          <p:cNvSpPr txBox="1"/>
          <p:nvPr>
            <p:ph idx="1" type="body"/>
          </p:nvPr>
        </p:nvSpPr>
        <p:spPr>
          <a:xfrm>
            <a:off x="241300" y="5372100"/>
            <a:ext cx="4127500" cy="1485900"/>
          </a:xfrm>
          <a:prstGeom prst="rect">
            <a:avLst/>
          </a:prstGeom>
          <a:noFill/>
          <a:ln>
            <a:noFill/>
          </a:ln>
        </p:spPr>
        <p:txBody>
          <a:bodyPr anchorCtr="0" anchor="t" bIns="45700" lIns="91425" spcFirstLastPara="1" rIns="91425" wrap="square" tIns="45700">
            <a:noAutofit/>
          </a:bodyPr>
          <a:lstStyle/>
          <a:p>
            <a:pPr indent="0" lvl="0" marL="0" rtl="0" algn="l">
              <a:lnSpc>
                <a:spcPct val="128571"/>
              </a:lnSpc>
              <a:spcBef>
                <a:spcPts val="0"/>
              </a:spcBef>
              <a:spcAft>
                <a:spcPts val="0"/>
              </a:spcAft>
              <a:buClr>
                <a:srgbClr val="0072A8"/>
              </a:buClr>
              <a:buSzPts val="1400"/>
              <a:buNone/>
            </a:pPr>
            <a:r>
              <a:rPr lang="es-ES" sz="1400">
                <a:solidFill>
                  <a:srgbClr val="0072A8"/>
                </a:solidFill>
              </a:rPr>
              <a:t>C. San Sebastián s/n</a:t>
            </a:r>
            <a:endParaRPr/>
          </a:p>
          <a:p>
            <a:pPr indent="0" lvl="0" marL="0" rtl="0" algn="l">
              <a:lnSpc>
                <a:spcPct val="128571"/>
              </a:lnSpc>
              <a:spcBef>
                <a:spcPts val="0"/>
              </a:spcBef>
              <a:spcAft>
                <a:spcPts val="0"/>
              </a:spcAft>
              <a:buClr>
                <a:srgbClr val="0072A8"/>
              </a:buClr>
              <a:buSzPts val="1400"/>
              <a:buNone/>
            </a:pPr>
            <a:r>
              <a:rPr lang="es-ES" sz="1400">
                <a:solidFill>
                  <a:srgbClr val="0072A8"/>
                </a:solidFill>
              </a:rPr>
              <a:t>14520 Fernán-Núñez, Córdoba</a:t>
            </a:r>
            <a:endParaRPr/>
          </a:p>
          <a:p>
            <a:pPr indent="0" lvl="0" marL="0" rtl="0" algn="l">
              <a:lnSpc>
                <a:spcPct val="128571"/>
              </a:lnSpc>
              <a:spcBef>
                <a:spcPts val="0"/>
              </a:spcBef>
              <a:spcAft>
                <a:spcPts val="0"/>
              </a:spcAft>
              <a:buClr>
                <a:srgbClr val="0072A8"/>
              </a:buClr>
              <a:buSzPts val="1400"/>
              <a:buNone/>
            </a:pPr>
            <a:r>
              <a:rPr lang="es-ES" sz="1400">
                <a:solidFill>
                  <a:srgbClr val="0072A8"/>
                </a:solidFill>
              </a:rPr>
              <a:t>Tel. +34 957 38 20 53</a:t>
            </a:r>
            <a:endParaRPr/>
          </a:p>
          <a:p>
            <a:pPr indent="0" lvl="0" marL="0" rtl="0" algn="l">
              <a:lnSpc>
                <a:spcPct val="128571"/>
              </a:lnSpc>
              <a:spcBef>
                <a:spcPts val="0"/>
              </a:spcBef>
              <a:spcAft>
                <a:spcPts val="0"/>
              </a:spcAft>
              <a:buClr>
                <a:srgbClr val="0072A8"/>
              </a:buClr>
              <a:buSzPts val="1400"/>
              <a:buNone/>
            </a:pPr>
            <a:r>
              <a:rPr lang="es-ES" sz="1400">
                <a:solidFill>
                  <a:srgbClr val="0072A8"/>
                </a:solidFill>
              </a:rPr>
              <a:t>info@greguerias.com</a:t>
            </a:r>
            <a:endParaRPr sz="1400">
              <a:solidFill>
                <a:srgbClr val="0072A8"/>
              </a:solidFill>
            </a:endParaRPr>
          </a:p>
          <a:p>
            <a:pPr indent="0" lvl="0" marL="0" rtl="0" algn="l">
              <a:lnSpc>
                <a:spcPct val="128571"/>
              </a:lnSpc>
              <a:spcBef>
                <a:spcPts val="0"/>
              </a:spcBef>
              <a:spcAft>
                <a:spcPts val="0"/>
              </a:spcAft>
              <a:buClr>
                <a:srgbClr val="0072A8"/>
              </a:buClr>
              <a:buSzPts val="1400"/>
              <a:buNone/>
            </a:pPr>
            <a:r>
              <a:rPr lang="es-ES" sz="1400">
                <a:solidFill>
                  <a:srgbClr val="0072A8"/>
                </a:solidFill>
              </a:rPr>
              <a:t>www.greguerias.com</a:t>
            </a:r>
            <a:endParaRPr sz="1400">
              <a:solidFill>
                <a:srgbClr val="0072A8"/>
              </a:solidFill>
            </a:endParaRPr>
          </a:p>
        </p:txBody>
      </p:sp>
      <p:sp>
        <p:nvSpPr>
          <p:cNvPr id="203" name="Google Shape;203;p3"/>
          <p:cNvSpPr txBox="1"/>
          <p:nvPr/>
        </p:nvSpPr>
        <p:spPr>
          <a:xfrm>
            <a:off x="528825" y="627950"/>
            <a:ext cx="7932300" cy="1351200"/>
          </a:xfrm>
          <a:prstGeom prst="rect">
            <a:avLst/>
          </a:prstGeom>
          <a:noFill/>
          <a:ln>
            <a:noFill/>
          </a:ln>
        </p:spPr>
        <p:txBody>
          <a:bodyPr anchorCtr="0" anchor="t" bIns="91425" lIns="91425" spcFirstLastPara="1" rIns="91425" wrap="square" tIns="91425">
            <a:spAutoFit/>
          </a:bodyPr>
          <a:lstStyle/>
          <a:p>
            <a:pPr indent="0" lvl="0" marL="0" rtl="0" algn="ctr">
              <a:lnSpc>
                <a:spcPct val="107000"/>
              </a:lnSpc>
              <a:spcBef>
                <a:spcPts val="0"/>
              </a:spcBef>
              <a:spcAft>
                <a:spcPts val="0"/>
              </a:spcAft>
              <a:buNone/>
            </a:pPr>
            <a:r>
              <a:rPr lang="es-ES" sz="1800">
                <a:solidFill>
                  <a:srgbClr val="0072A8"/>
                </a:solidFill>
                <a:latin typeface="Times New Roman"/>
                <a:ea typeface="Times New Roman"/>
                <a:cs typeface="Times New Roman"/>
                <a:sym typeface="Times New Roman"/>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 in."</a:t>
            </a:r>
            <a:endParaRPr sz="1800">
              <a:solidFill>
                <a:srgbClr val="0072A8"/>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gcf91892419_0_15"/>
          <p:cNvSpPr txBox="1"/>
          <p:nvPr>
            <p:ph type="title"/>
          </p:nvPr>
        </p:nvSpPr>
        <p:spPr>
          <a:xfrm>
            <a:off x="826975" y="2441350"/>
            <a:ext cx="7463400" cy="1166400"/>
          </a:xfrm>
          <a:prstGeom prst="rect">
            <a:avLst/>
          </a:prstGeom>
          <a:noFill/>
          <a:ln>
            <a:noFill/>
          </a:ln>
        </p:spPr>
        <p:txBody>
          <a:bodyPr anchorCtr="0" anchor="ctr" bIns="45700" lIns="91425" spcFirstLastPara="1" rIns="91425" wrap="square" tIns="45700">
            <a:noAutofit/>
          </a:bodyPr>
          <a:lstStyle/>
          <a:p>
            <a:pPr indent="0" lvl="0" marL="0" marR="38100" rtl="0" algn="l">
              <a:lnSpc>
                <a:spcPct val="128571"/>
              </a:lnSpc>
              <a:spcBef>
                <a:spcPts val="0"/>
              </a:spcBef>
              <a:spcAft>
                <a:spcPts val="0"/>
              </a:spcAft>
              <a:buClr>
                <a:schemeClr val="dk1"/>
              </a:buClr>
              <a:buSzPts val="990"/>
              <a:buFont typeface="Arial"/>
              <a:buNone/>
            </a:pPr>
            <a:r>
              <a:rPr b="0" lang="es-ES" sz="6270">
                <a:solidFill>
                  <a:srgbClr val="202124"/>
                </a:solidFill>
                <a:latin typeface="Impact"/>
                <a:ea typeface="Impact"/>
                <a:cs typeface="Impact"/>
                <a:sym typeface="Impact"/>
              </a:rPr>
              <a:t>E</a:t>
            </a:r>
            <a:r>
              <a:rPr b="0" lang="es-ES" sz="6270">
                <a:solidFill>
                  <a:srgbClr val="202124"/>
                </a:solidFill>
                <a:latin typeface="Impact"/>
                <a:ea typeface="Impact"/>
                <a:cs typeface="Impact"/>
                <a:sym typeface="Impact"/>
              </a:rPr>
              <a:t>ndangered animals</a:t>
            </a:r>
            <a:endParaRPr b="0" sz="6270">
              <a:solidFill>
                <a:srgbClr val="202124"/>
              </a:solidFill>
              <a:latin typeface="Impact"/>
              <a:ea typeface="Impact"/>
              <a:cs typeface="Impact"/>
              <a:sym typeface="Impact"/>
            </a:endParaRPr>
          </a:p>
          <a:p>
            <a:pPr indent="0" lvl="0" marL="0" rtl="0" algn="l">
              <a:lnSpc>
                <a:spcPct val="90000"/>
              </a:lnSpc>
              <a:spcBef>
                <a:spcPts val="0"/>
              </a:spcBef>
              <a:spcAft>
                <a:spcPts val="0"/>
              </a:spcAft>
              <a:buSzPts val="1620"/>
              <a:buNone/>
            </a:pPr>
            <a:r>
              <a:t/>
            </a:r>
            <a:endParaRPr sz="3959"/>
          </a:p>
        </p:txBody>
      </p:sp>
      <p:sp>
        <p:nvSpPr>
          <p:cNvPr id="93" name="Google Shape;93;gcf91892419_0_15"/>
          <p:cNvSpPr txBox="1"/>
          <p:nvPr>
            <p:ph idx="1" type="body"/>
          </p:nvPr>
        </p:nvSpPr>
        <p:spPr>
          <a:xfrm>
            <a:off x="2462950" y="3607750"/>
            <a:ext cx="7886700" cy="43512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SzPts val="1800"/>
              <a:buNone/>
            </a:pPr>
            <a:r>
              <a:rPr lang="es-ES"/>
              <a:t>Lucia Osuna Luna</a:t>
            </a:r>
            <a:endParaRPr/>
          </a:p>
          <a:p>
            <a:pPr indent="0" lvl="0" marL="0" rtl="0" algn="l">
              <a:lnSpc>
                <a:spcPct val="90000"/>
              </a:lnSpc>
              <a:spcBef>
                <a:spcPts val="1000"/>
              </a:spcBef>
              <a:spcAft>
                <a:spcPts val="0"/>
              </a:spcAft>
              <a:buSzPts val="1800"/>
              <a:buNone/>
            </a:pPr>
            <a:r>
              <a:rPr lang="es-ES"/>
              <a:t>Dario Acosta Sánchez</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gcf91892419_0_20"/>
          <p:cNvSpPr txBox="1"/>
          <p:nvPr>
            <p:ph type="title"/>
          </p:nvPr>
        </p:nvSpPr>
        <p:spPr>
          <a:xfrm>
            <a:off x="628650" y="524436"/>
            <a:ext cx="6834600" cy="1166400"/>
          </a:xfrm>
          <a:prstGeom prst="rect">
            <a:avLst/>
          </a:prstGeom>
          <a:noFill/>
          <a:ln>
            <a:noFill/>
          </a:ln>
        </p:spPr>
        <p:txBody>
          <a:bodyPr anchorCtr="0" anchor="ctr" bIns="45700" lIns="91425" spcFirstLastPara="1" rIns="91425" wrap="square" tIns="45700">
            <a:normAutofit/>
          </a:bodyPr>
          <a:lstStyle/>
          <a:p>
            <a:pPr indent="457200" lvl="0" marL="1371600" rtl="0" algn="l">
              <a:lnSpc>
                <a:spcPct val="90000"/>
              </a:lnSpc>
              <a:spcBef>
                <a:spcPts val="0"/>
              </a:spcBef>
              <a:spcAft>
                <a:spcPts val="0"/>
              </a:spcAft>
              <a:buSzPts val="1800"/>
              <a:buNone/>
            </a:pPr>
            <a:r>
              <a:rPr lang="es-ES" sz="3000">
                <a:solidFill>
                  <a:srgbClr val="0000FF"/>
                </a:solidFill>
                <a:latin typeface="Arial"/>
                <a:ea typeface="Arial"/>
                <a:cs typeface="Arial"/>
                <a:sym typeface="Arial"/>
              </a:rPr>
              <a:t>INTRODUCTION</a:t>
            </a:r>
            <a:endParaRPr sz="3000">
              <a:solidFill>
                <a:srgbClr val="0000FF"/>
              </a:solidFill>
              <a:latin typeface="Arial"/>
              <a:ea typeface="Arial"/>
              <a:cs typeface="Arial"/>
              <a:sym typeface="Arial"/>
            </a:endParaRPr>
          </a:p>
        </p:txBody>
      </p:sp>
      <p:sp>
        <p:nvSpPr>
          <p:cNvPr id="99" name="Google Shape;99;gcf91892419_0_20"/>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a:bodyPr>
          <a:lstStyle/>
          <a:p>
            <a:pPr indent="0" lvl="0" marL="0" rtl="0" algn="just">
              <a:lnSpc>
                <a:spcPct val="150000"/>
              </a:lnSpc>
              <a:spcBef>
                <a:spcPts val="0"/>
              </a:spcBef>
              <a:spcAft>
                <a:spcPts val="0"/>
              </a:spcAft>
              <a:buClr>
                <a:schemeClr val="dk1"/>
              </a:buClr>
              <a:buSzPts val="1100"/>
              <a:buFont typeface="Arial"/>
              <a:buNone/>
            </a:pPr>
            <a:r>
              <a:t/>
            </a:r>
            <a:endParaRPr sz="2100">
              <a:latin typeface="Arial"/>
              <a:ea typeface="Arial"/>
              <a:cs typeface="Arial"/>
              <a:sym typeface="Arial"/>
            </a:endParaRPr>
          </a:p>
          <a:p>
            <a:pPr indent="0" lvl="0" marL="0" rtl="0" algn="just">
              <a:lnSpc>
                <a:spcPct val="150000"/>
              </a:lnSpc>
              <a:spcBef>
                <a:spcPts val="0"/>
              </a:spcBef>
              <a:spcAft>
                <a:spcPts val="0"/>
              </a:spcAft>
              <a:buClr>
                <a:schemeClr val="dk1"/>
              </a:buClr>
              <a:buSzPts val="1100"/>
              <a:buFont typeface="Arial"/>
              <a:buNone/>
            </a:pPr>
            <a:r>
              <a:rPr lang="es-ES" sz="2100">
                <a:latin typeface="Arial"/>
                <a:ea typeface="Arial"/>
                <a:cs typeface="Arial"/>
                <a:sym typeface="Arial"/>
              </a:rPr>
              <a:t>There are more than 7,7 million of endangered animals in the world.  </a:t>
            </a:r>
            <a:endParaRPr sz="2100">
              <a:latin typeface="Arial"/>
              <a:ea typeface="Arial"/>
              <a:cs typeface="Arial"/>
              <a:sym typeface="Arial"/>
            </a:endParaRPr>
          </a:p>
          <a:p>
            <a:pPr indent="0" lvl="0" marL="0" rtl="0" algn="just">
              <a:lnSpc>
                <a:spcPct val="150000"/>
              </a:lnSpc>
              <a:spcBef>
                <a:spcPts val="0"/>
              </a:spcBef>
              <a:spcAft>
                <a:spcPts val="0"/>
              </a:spcAft>
              <a:buClr>
                <a:schemeClr val="dk1"/>
              </a:buClr>
              <a:buSzPts val="1100"/>
              <a:buFont typeface="Arial"/>
              <a:buNone/>
            </a:pPr>
            <a:r>
              <a:t/>
            </a:r>
            <a:endParaRPr sz="2100">
              <a:latin typeface="Arial"/>
              <a:ea typeface="Arial"/>
              <a:cs typeface="Arial"/>
              <a:sym typeface="Arial"/>
            </a:endParaRPr>
          </a:p>
          <a:p>
            <a:pPr indent="0" lvl="0" marL="0" rtl="0" algn="just">
              <a:lnSpc>
                <a:spcPct val="150000"/>
              </a:lnSpc>
              <a:spcBef>
                <a:spcPts val="0"/>
              </a:spcBef>
              <a:spcAft>
                <a:spcPts val="0"/>
              </a:spcAft>
              <a:buClr>
                <a:schemeClr val="dk1"/>
              </a:buClr>
              <a:buSzPts val="1100"/>
              <a:buFont typeface="Arial"/>
              <a:buNone/>
            </a:pPr>
            <a:r>
              <a:rPr lang="es-ES" sz="2100">
                <a:latin typeface="Arial"/>
                <a:ea typeface="Arial"/>
                <a:cs typeface="Arial"/>
                <a:sym typeface="Arial"/>
              </a:rPr>
              <a:t>In our school, Greguerias,  we think we must all do our bit to save these </a:t>
            </a:r>
            <a:r>
              <a:rPr lang="es-ES" sz="2100">
                <a:latin typeface="Arial"/>
                <a:ea typeface="Arial"/>
                <a:cs typeface="Arial"/>
                <a:sym typeface="Arial"/>
              </a:rPr>
              <a:t>endangered</a:t>
            </a:r>
            <a:r>
              <a:rPr lang="es-ES" sz="2100">
                <a:latin typeface="Arial"/>
                <a:ea typeface="Arial"/>
                <a:cs typeface="Arial"/>
                <a:sym typeface="Arial"/>
              </a:rPr>
              <a:t> species from </a:t>
            </a:r>
            <a:r>
              <a:rPr lang="es-ES" sz="2100">
                <a:latin typeface="Arial"/>
                <a:ea typeface="Arial"/>
                <a:cs typeface="Arial"/>
                <a:sym typeface="Arial"/>
              </a:rPr>
              <a:t>extinction</a:t>
            </a:r>
            <a:r>
              <a:rPr lang="es-ES" sz="2100">
                <a:latin typeface="Arial"/>
                <a:ea typeface="Arial"/>
                <a:cs typeface="Arial"/>
                <a:sym typeface="Arial"/>
              </a:rPr>
              <a:t>.</a:t>
            </a:r>
            <a:endParaRPr sz="2100">
              <a:latin typeface="Arial"/>
              <a:ea typeface="Arial"/>
              <a:cs typeface="Arial"/>
              <a:sym typeface="Arial"/>
            </a:endParaRPr>
          </a:p>
          <a:p>
            <a:pPr indent="0" lvl="0" marL="0" rtl="0" algn="just">
              <a:lnSpc>
                <a:spcPct val="150000"/>
              </a:lnSpc>
              <a:spcBef>
                <a:spcPts val="0"/>
              </a:spcBef>
              <a:spcAft>
                <a:spcPts val="0"/>
              </a:spcAft>
              <a:buClr>
                <a:schemeClr val="dk1"/>
              </a:buClr>
              <a:buSzPts val="1100"/>
              <a:buFont typeface="Arial"/>
              <a:buNone/>
            </a:pPr>
            <a:r>
              <a:t/>
            </a:r>
            <a:endParaRPr sz="21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g10270277697_0_1"/>
          <p:cNvSpPr txBox="1"/>
          <p:nvPr>
            <p:ph type="title"/>
          </p:nvPr>
        </p:nvSpPr>
        <p:spPr>
          <a:xfrm>
            <a:off x="628650" y="524436"/>
            <a:ext cx="6834600" cy="1166400"/>
          </a:xfrm>
          <a:prstGeom prst="rect">
            <a:avLst/>
          </a:prstGeom>
          <a:noFill/>
          <a:ln>
            <a:noFill/>
          </a:ln>
        </p:spPr>
        <p:txBody>
          <a:bodyPr anchorCtr="0" anchor="ctr" bIns="45700" lIns="91425" spcFirstLastPara="1" rIns="91425" wrap="square" tIns="45700">
            <a:normAutofit/>
          </a:bodyPr>
          <a:lstStyle/>
          <a:p>
            <a:pPr indent="457200" lvl="0" marL="1828800" rtl="0" algn="l">
              <a:lnSpc>
                <a:spcPct val="90000"/>
              </a:lnSpc>
              <a:spcBef>
                <a:spcPts val="0"/>
              </a:spcBef>
              <a:spcAft>
                <a:spcPts val="0"/>
              </a:spcAft>
              <a:buSzPts val="1800"/>
              <a:buNone/>
            </a:pPr>
            <a:r>
              <a:rPr lang="es-ES" sz="3000">
                <a:solidFill>
                  <a:schemeClr val="accent1"/>
                </a:solidFill>
                <a:latin typeface="Arial"/>
                <a:ea typeface="Arial"/>
                <a:cs typeface="Arial"/>
                <a:sym typeface="Arial"/>
              </a:rPr>
              <a:t>IN SPAIN</a:t>
            </a:r>
            <a:endParaRPr sz="3000">
              <a:solidFill>
                <a:schemeClr val="accent1"/>
              </a:solidFill>
              <a:latin typeface="Arial"/>
              <a:ea typeface="Arial"/>
              <a:cs typeface="Arial"/>
              <a:sym typeface="Arial"/>
            </a:endParaRPr>
          </a:p>
        </p:txBody>
      </p:sp>
      <p:sp>
        <p:nvSpPr>
          <p:cNvPr id="105" name="Google Shape;105;g10270277697_0_1"/>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fontScale="25000" lnSpcReduction="20000"/>
          </a:bodyPr>
          <a:lstStyle/>
          <a:p>
            <a:pPr indent="0" lvl="0" marL="0" rtl="0" algn="just">
              <a:lnSpc>
                <a:spcPct val="150000"/>
              </a:lnSpc>
              <a:spcBef>
                <a:spcPts val="0"/>
              </a:spcBef>
              <a:spcAft>
                <a:spcPts val="0"/>
              </a:spcAft>
              <a:buSzPct val="88343"/>
              <a:buNone/>
            </a:pPr>
            <a:r>
              <a:rPr lang="es-ES" sz="8150">
                <a:latin typeface="Arial"/>
                <a:ea typeface="Arial"/>
                <a:cs typeface="Arial"/>
                <a:sym typeface="Arial"/>
              </a:rPr>
              <a:t>Spain is one of the 25 biodiversity hotspots in the world-</a:t>
            </a:r>
            <a:endParaRPr sz="8150">
              <a:latin typeface="Arial"/>
              <a:ea typeface="Arial"/>
              <a:cs typeface="Arial"/>
              <a:sym typeface="Arial"/>
            </a:endParaRPr>
          </a:p>
          <a:p>
            <a:pPr indent="0" lvl="0" marL="0" rtl="0" algn="just">
              <a:lnSpc>
                <a:spcPct val="150000"/>
              </a:lnSpc>
              <a:spcBef>
                <a:spcPts val="0"/>
              </a:spcBef>
              <a:spcAft>
                <a:spcPts val="0"/>
              </a:spcAft>
              <a:buSzPct val="88343"/>
              <a:buNone/>
            </a:pPr>
            <a:r>
              <a:rPr lang="es-ES" sz="8150">
                <a:latin typeface="Arial"/>
                <a:ea typeface="Arial"/>
                <a:cs typeface="Arial"/>
                <a:sym typeface="Arial"/>
              </a:rPr>
              <a:t>I</a:t>
            </a:r>
            <a:r>
              <a:rPr lang="es-ES" sz="8150">
                <a:latin typeface="Arial"/>
                <a:ea typeface="Arial"/>
                <a:cs typeface="Arial"/>
                <a:sym typeface="Arial"/>
              </a:rPr>
              <a:t>n the European Union, </a:t>
            </a:r>
            <a:r>
              <a:rPr lang="es-ES" sz="8150">
                <a:latin typeface="Arial"/>
                <a:ea typeface="Arial"/>
                <a:cs typeface="Arial"/>
                <a:sym typeface="Arial"/>
              </a:rPr>
              <a:t>Spain is one of the most diverse countries in terms of biodiversity.</a:t>
            </a:r>
            <a:endParaRPr sz="8150">
              <a:latin typeface="Arial"/>
              <a:ea typeface="Arial"/>
              <a:cs typeface="Arial"/>
              <a:sym typeface="Arial"/>
            </a:endParaRPr>
          </a:p>
          <a:p>
            <a:pPr indent="0" lvl="0" marL="0" rtl="0" algn="just">
              <a:lnSpc>
                <a:spcPct val="150000"/>
              </a:lnSpc>
              <a:spcBef>
                <a:spcPts val="0"/>
              </a:spcBef>
              <a:spcAft>
                <a:spcPts val="0"/>
              </a:spcAft>
              <a:buSzPct val="88343"/>
              <a:buNone/>
            </a:pPr>
            <a:r>
              <a:t/>
            </a:r>
            <a:endParaRPr sz="8150">
              <a:latin typeface="Arial"/>
              <a:ea typeface="Arial"/>
              <a:cs typeface="Arial"/>
              <a:sym typeface="Arial"/>
            </a:endParaRPr>
          </a:p>
          <a:p>
            <a:pPr indent="0" lvl="0" marL="0" rtl="0" algn="just">
              <a:lnSpc>
                <a:spcPct val="150000"/>
              </a:lnSpc>
              <a:spcBef>
                <a:spcPts val="0"/>
              </a:spcBef>
              <a:spcAft>
                <a:spcPts val="0"/>
              </a:spcAft>
              <a:buSzPct val="88343"/>
              <a:buNone/>
            </a:pPr>
            <a:r>
              <a:rPr lang="es-ES" sz="8150">
                <a:latin typeface="Arial"/>
                <a:ea typeface="Arial"/>
                <a:cs typeface="Arial"/>
                <a:sym typeface="Arial"/>
              </a:rPr>
              <a:t>However, it is the most fragile in Europe, too. T</a:t>
            </a:r>
            <a:r>
              <a:rPr lang="es-ES" sz="8150">
                <a:latin typeface="Arial"/>
                <a:ea typeface="Arial"/>
                <a:cs typeface="Arial"/>
                <a:sym typeface="Arial"/>
              </a:rPr>
              <a:t>here are more than 1000 animals in danger.</a:t>
            </a:r>
            <a:endParaRPr sz="8150">
              <a:latin typeface="Arial"/>
              <a:ea typeface="Arial"/>
              <a:cs typeface="Arial"/>
              <a:sym typeface="Arial"/>
            </a:endParaRPr>
          </a:p>
          <a:p>
            <a:pPr indent="0" lvl="0" marL="0" rtl="0" algn="just">
              <a:lnSpc>
                <a:spcPct val="150000"/>
              </a:lnSpc>
              <a:spcBef>
                <a:spcPts val="0"/>
              </a:spcBef>
              <a:spcAft>
                <a:spcPts val="0"/>
              </a:spcAft>
              <a:buNone/>
            </a:pPr>
            <a:r>
              <a:t/>
            </a:r>
            <a:endParaRPr sz="8150">
              <a:latin typeface="Arial"/>
              <a:ea typeface="Arial"/>
              <a:cs typeface="Arial"/>
              <a:sym typeface="Arial"/>
            </a:endParaRPr>
          </a:p>
          <a:p>
            <a:pPr indent="0" lvl="0" marL="0" rtl="0" algn="just">
              <a:lnSpc>
                <a:spcPct val="150000"/>
              </a:lnSpc>
              <a:spcBef>
                <a:spcPts val="0"/>
              </a:spcBef>
              <a:spcAft>
                <a:spcPts val="0"/>
              </a:spcAft>
              <a:buSzPct val="88343"/>
              <a:buNone/>
            </a:pPr>
            <a:r>
              <a:rPr lang="es-ES" sz="8150">
                <a:solidFill>
                  <a:srgbClr val="535353"/>
                </a:solidFill>
                <a:latin typeface="Arial"/>
                <a:ea typeface="Arial"/>
                <a:cs typeface="Arial"/>
                <a:sym typeface="Arial"/>
              </a:rPr>
              <a:t>I</a:t>
            </a:r>
            <a:r>
              <a:rPr lang="es-ES" sz="8150">
                <a:solidFill>
                  <a:srgbClr val="535353"/>
                </a:solidFill>
                <a:latin typeface="Arial"/>
                <a:ea typeface="Arial"/>
                <a:cs typeface="Arial"/>
                <a:sym typeface="Arial"/>
              </a:rPr>
              <a:t>f we talk about forest, Spain is the third country in Europe on forested area. The UE takes care about the importance of European forests if we want to save the biological diversity.</a:t>
            </a:r>
            <a:endParaRPr/>
          </a:p>
          <a:p>
            <a:pPr indent="0" lvl="0" marL="0" rtl="0" algn="l">
              <a:lnSpc>
                <a:spcPct val="90000"/>
              </a:lnSpc>
              <a:spcBef>
                <a:spcPts val="1000"/>
              </a:spcBef>
              <a:spcAft>
                <a:spcPts val="0"/>
              </a:spcAft>
              <a:buSzPct val="257142"/>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g10270277697_0_6"/>
          <p:cNvSpPr txBox="1"/>
          <p:nvPr>
            <p:ph type="title"/>
          </p:nvPr>
        </p:nvSpPr>
        <p:spPr>
          <a:xfrm>
            <a:off x="628650" y="524436"/>
            <a:ext cx="6834600" cy="1166400"/>
          </a:xfrm>
          <a:prstGeom prst="rect">
            <a:avLst/>
          </a:prstGeom>
          <a:noFill/>
          <a:ln>
            <a:noFill/>
          </a:ln>
        </p:spPr>
        <p:txBody>
          <a:bodyPr anchorCtr="0" anchor="ctr" bIns="45700" lIns="91425" spcFirstLastPara="1" rIns="91425" wrap="square" tIns="45700">
            <a:normAutofit/>
          </a:bodyPr>
          <a:lstStyle/>
          <a:p>
            <a:pPr indent="457200" lvl="0" marL="2286000" rtl="0" algn="l">
              <a:lnSpc>
                <a:spcPct val="90000"/>
              </a:lnSpc>
              <a:spcBef>
                <a:spcPts val="0"/>
              </a:spcBef>
              <a:spcAft>
                <a:spcPts val="0"/>
              </a:spcAft>
              <a:buSzPts val="1800"/>
              <a:buNone/>
            </a:pPr>
            <a:r>
              <a:rPr lang="es-ES" sz="3000">
                <a:solidFill>
                  <a:srgbClr val="4A86E8"/>
                </a:solidFill>
                <a:latin typeface="Arial"/>
                <a:ea typeface="Arial"/>
                <a:cs typeface="Arial"/>
                <a:sym typeface="Arial"/>
              </a:rPr>
              <a:t>CAUSES</a:t>
            </a:r>
            <a:endParaRPr sz="3000">
              <a:solidFill>
                <a:srgbClr val="4A86E8"/>
              </a:solidFill>
              <a:latin typeface="Arial"/>
              <a:ea typeface="Arial"/>
              <a:cs typeface="Arial"/>
              <a:sym typeface="Arial"/>
            </a:endParaRPr>
          </a:p>
        </p:txBody>
      </p:sp>
      <p:sp>
        <p:nvSpPr>
          <p:cNvPr id="111" name="Google Shape;111;g10270277697_0_6"/>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fontScale="32500"/>
          </a:bodyPr>
          <a:lstStyle/>
          <a:p>
            <a:pPr indent="0" lvl="0" marL="0" marR="0" rtl="0" algn="just">
              <a:lnSpc>
                <a:spcPct val="150000"/>
              </a:lnSpc>
              <a:spcBef>
                <a:spcPts val="0"/>
              </a:spcBef>
              <a:spcAft>
                <a:spcPts val="0"/>
              </a:spcAft>
              <a:buNone/>
            </a:pPr>
            <a:r>
              <a:rPr lang="es-ES" sz="8150">
                <a:latin typeface="Arial"/>
                <a:ea typeface="Arial"/>
                <a:cs typeface="Arial"/>
                <a:sym typeface="Arial"/>
              </a:rPr>
              <a:t>Species become endangered for several reasons, but the main one is GLOBAL WARMING</a:t>
            </a:r>
            <a:endParaRPr sz="8150">
              <a:latin typeface="Arial"/>
              <a:ea typeface="Arial"/>
              <a:cs typeface="Arial"/>
              <a:sym typeface="Arial"/>
            </a:endParaRPr>
          </a:p>
          <a:p>
            <a:pPr indent="0" lvl="0" marL="0" marR="0" rtl="0" algn="just">
              <a:lnSpc>
                <a:spcPct val="150000"/>
              </a:lnSpc>
              <a:spcBef>
                <a:spcPts val="0"/>
              </a:spcBef>
              <a:spcAft>
                <a:spcPts val="0"/>
              </a:spcAft>
              <a:buNone/>
            </a:pPr>
            <a:r>
              <a:rPr lang="es-ES" sz="8150">
                <a:latin typeface="Arial"/>
                <a:ea typeface="Arial"/>
                <a:cs typeface="Arial"/>
                <a:sym typeface="Arial"/>
              </a:rPr>
              <a:t>If the planet's temperature continues to rise </a:t>
            </a:r>
            <a:r>
              <a:rPr lang="es-ES" sz="8150">
                <a:latin typeface="Arial"/>
                <a:ea typeface="Arial"/>
                <a:cs typeface="Arial"/>
                <a:sym typeface="Arial"/>
              </a:rPr>
              <a:t>unchecked</a:t>
            </a:r>
            <a:r>
              <a:rPr lang="es-ES" sz="8150">
                <a:latin typeface="Arial"/>
                <a:ea typeface="Arial"/>
                <a:cs typeface="Arial"/>
                <a:sym typeface="Arial"/>
              </a:rPr>
              <a:t>, ALL ecosystems will have problems and 20-30% of species will be </a:t>
            </a:r>
            <a:r>
              <a:rPr lang="es-ES" sz="8150">
                <a:latin typeface="Arial"/>
                <a:ea typeface="Arial"/>
                <a:cs typeface="Arial"/>
                <a:sym typeface="Arial"/>
              </a:rPr>
              <a:t>at increased risk of extinction.</a:t>
            </a:r>
            <a:r>
              <a:rPr lang="es-ES" sz="1800">
                <a:solidFill>
                  <a:srgbClr val="202124"/>
                </a:solidFill>
                <a:highlight>
                  <a:srgbClr val="F8F9FA"/>
                </a:highlight>
                <a:latin typeface="Arial"/>
                <a:ea typeface="Arial"/>
                <a:cs typeface="Arial"/>
                <a:sym typeface="Arial"/>
              </a:rPr>
              <a:t>. </a:t>
            </a:r>
            <a:endParaRPr sz="2000">
              <a:latin typeface="Arial"/>
              <a:ea typeface="Arial"/>
              <a:cs typeface="Arial"/>
              <a:sym typeface="Arial"/>
            </a:endParaRPr>
          </a:p>
          <a:p>
            <a:pPr indent="0" lvl="0" marL="0" rtl="0" algn="l">
              <a:lnSpc>
                <a:spcPct val="90000"/>
              </a:lnSpc>
              <a:spcBef>
                <a:spcPts val="1000"/>
              </a:spcBef>
              <a:spcAft>
                <a:spcPts val="0"/>
              </a:spcAft>
              <a:buSzPct val="64285"/>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g10270277697_0_12"/>
          <p:cNvSpPr txBox="1"/>
          <p:nvPr>
            <p:ph type="title"/>
          </p:nvPr>
        </p:nvSpPr>
        <p:spPr>
          <a:xfrm>
            <a:off x="628650" y="1156775"/>
            <a:ext cx="6834600" cy="859200"/>
          </a:xfrm>
          <a:prstGeom prst="rect">
            <a:avLst/>
          </a:prstGeom>
          <a:noFill/>
          <a:ln>
            <a:noFill/>
          </a:ln>
        </p:spPr>
        <p:txBody>
          <a:bodyPr anchorCtr="0" anchor="ctr" bIns="45700" lIns="91425" spcFirstLastPara="1" rIns="91425" wrap="square" tIns="45700">
            <a:noAutofit/>
          </a:bodyPr>
          <a:lstStyle/>
          <a:p>
            <a:pPr indent="-368300" lvl="0" marL="457200" rtl="0" algn="just">
              <a:lnSpc>
                <a:spcPct val="150000"/>
              </a:lnSpc>
              <a:spcBef>
                <a:spcPts val="0"/>
              </a:spcBef>
              <a:spcAft>
                <a:spcPts val="0"/>
              </a:spcAft>
              <a:buClr>
                <a:srgbClr val="0000FF"/>
              </a:buClr>
              <a:buSzPts val="2200"/>
              <a:buFont typeface="Arial"/>
              <a:buChar char="●"/>
            </a:pPr>
            <a:r>
              <a:rPr b="0" lang="es-ES" sz="3100">
                <a:solidFill>
                  <a:srgbClr val="0000FF"/>
                </a:solidFill>
                <a:highlight>
                  <a:srgbClr val="F8F9FA"/>
                </a:highlight>
                <a:latin typeface="Arial"/>
                <a:ea typeface="Arial"/>
                <a:cs typeface="Arial"/>
                <a:sym typeface="Arial"/>
              </a:rPr>
              <a:t>Iberian lynx</a:t>
            </a:r>
            <a:endParaRPr b="0" sz="3100">
              <a:solidFill>
                <a:srgbClr val="0000FF"/>
              </a:solidFill>
              <a:highlight>
                <a:srgbClr val="F8F9FA"/>
              </a:highlight>
              <a:latin typeface="Arial"/>
              <a:ea typeface="Arial"/>
              <a:cs typeface="Arial"/>
              <a:sym typeface="Arial"/>
            </a:endParaRPr>
          </a:p>
          <a:p>
            <a:pPr indent="0" lvl="0" marL="0" rtl="0" algn="just">
              <a:lnSpc>
                <a:spcPct val="150000"/>
              </a:lnSpc>
              <a:spcBef>
                <a:spcPts val="1200"/>
              </a:spcBef>
              <a:spcAft>
                <a:spcPts val="300"/>
              </a:spcAft>
              <a:buClr>
                <a:schemeClr val="dk1"/>
              </a:buClr>
              <a:buSzPts val="1100"/>
              <a:buFont typeface="Arial"/>
              <a:buNone/>
            </a:pPr>
            <a:r>
              <a:t/>
            </a:r>
            <a:endParaRPr sz="3000">
              <a:solidFill>
                <a:srgbClr val="0000FF"/>
              </a:solidFill>
              <a:latin typeface="Arial"/>
              <a:ea typeface="Arial"/>
              <a:cs typeface="Arial"/>
              <a:sym typeface="Arial"/>
            </a:endParaRPr>
          </a:p>
        </p:txBody>
      </p:sp>
      <p:sp>
        <p:nvSpPr>
          <p:cNvPr id="117" name="Google Shape;117;g10270277697_0_12"/>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fontScale="25000" lnSpcReduction="20000"/>
          </a:bodyPr>
          <a:lstStyle/>
          <a:p>
            <a:pPr indent="0" lvl="0" marL="0" rtl="0" algn="just">
              <a:lnSpc>
                <a:spcPct val="150000"/>
              </a:lnSpc>
              <a:spcBef>
                <a:spcPts val="0"/>
              </a:spcBef>
              <a:spcAft>
                <a:spcPts val="0"/>
              </a:spcAft>
              <a:buSzPct val="163636"/>
              <a:buNone/>
            </a:pPr>
            <a:r>
              <a:t/>
            </a:r>
            <a:endParaRPr sz="1100">
              <a:solidFill>
                <a:srgbClr val="000000"/>
              </a:solidFill>
              <a:latin typeface="Arial"/>
              <a:ea typeface="Arial"/>
              <a:cs typeface="Arial"/>
              <a:sym typeface="Arial"/>
            </a:endParaRPr>
          </a:p>
          <a:p>
            <a:pPr indent="-239712" lvl="0" marL="457200" rtl="0" algn="just">
              <a:lnSpc>
                <a:spcPct val="150000"/>
              </a:lnSpc>
              <a:spcBef>
                <a:spcPts val="0"/>
              </a:spcBef>
              <a:spcAft>
                <a:spcPts val="0"/>
              </a:spcAft>
              <a:buClr>
                <a:srgbClr val="333333"/>
              </a:buClr>
              <a:buSzPts val="175"/>
              <a:buChar char="●"/>
            </a:pPr>
            <a:r>
              <a:rPr lang="es-ES" sz="8150">
                <a:latin typeface="Arial"/>
                <a:ea typeface="Arial"/>
                <a:cs typeface="Arial"/>
                <a:sym typeface="Arial"/>
              </a:rPr>
              <a:t>In the last ten years there has been a reduction in the Iberian</a:t>
            </a:r>
            <a:r>
              <a:rPr lang="es-ES" sz="8150">
                <a:latin typeface="Arial"/>
                <a:ea typeface="Arial"/>
                <a:cs typeface="Arial"/>
                <a:sym typeface="Arial"/>
              </a:rPr>
              <a:t> </a:t>
            </a:r>
            <a:r>
              <a:rPr lang="es-ES" sz="8150">
                <a:latin typeface="Arial"/>
                <a:ea typeface="Arial"/>
                <a:cs typeface="Arial"/>
                <a:sym typeface="Arial"/>
              </a:rPr>
              <a:t>lynx population of 50</a:t>
            </a:r>
            <a:r>
              <a:rPr lang="es-ES" sz="8150">
                <a:latin typeface="Arial"/>
                <a:ea typeface="Arial"/>
                <a:cs typeface="Arial"/>
                <a:sym typeface="Arial"/>
              </a:rPr>
              <a:t>-65</a:t>
            </a:r>
            <a:r>
              <a:rPr lang="es-ES" sz="8150">
                <a:latin typeface="Arial"/>
                <a:ea typeface="Arial"/>
                <a:cs typeface="Arial"/>
                <a:sym typeface="Arial"/>
              </a:rPr>
              <a:t>%.</a:t>
            </a:r>
            <a:endParaRPr sz="8150">
              <a:latin typeface="Arial"/>
              <a:ea typeface="Arial"/>
              <a:cs typeface="Arial"/>
              <a:sym typeface="Arial"/>
            </a:endParaRPr>
          </a:p>
          <a:p>
            <a:pPr indent="0" lvl="0" marL="457200" rtl="0" algn="just">
              <a:lnSpc>
                <a:spcPct val="150000"/>
              </a:lnSpc>
              <a:spcBef>
                <a:spcPts val="1200"/>
              </a:spcBef>
              <a:spcAft>
                <a:spcPts val="0"/>
              </a:spcAft>
              <a:buNone/>
            </a:pPr>
            <a:r>
              <a:rPr lang="es-ES" sz="8150">
                <a:latin typeface="Arial"/>
                <a:ea typeface="Arial"/>
                <a:cs typeface="Arial"/>
                <a:sym typeface="Arial"/>
              </a:rPr>
              <a:t>In 1960, the Iberian lynx </a:t>
            </a:r>
            <a:r>
              <a:rPr lang="es-ES" sz="8150">
                <a:latin typeface="Arial"/>
                <a:ea typeface="Arial"/>
                <a:cs typeface="Arial"/>
                <a:sym typeface="Arial"/>
              </a:rPr>
              <a:t>occupied</a:t>
            </a:r>
            <a:r>
              <a:rPr lang="es-ES" sz="8150">
                <a:latin typeface="Arial"/>
                <a:ea typeface="Arial"/>
                <a:cs typeface="Arial"/>
                <a:sym typeface="Arial"/>
              </a:rPr>
              <a:t> 31 areas in the Iberian Peninsula, but today its habitat is restricted to very limited 8 areas in southern Spain</a:t>
            </a:r>
            <a:endParaRPr sz="8150">
              <a:latin typeface="Arial"/>
              <a:ea typeface="Arial"/>
              <a:cs typeface="Arial"/>
              <a:sym typeface="Arial"/>
            </a:endParaRPr>
          </a:p>
          <a:p>
            <a:pPr indent="-239712" lvl="0" marL="457200" rtl="0" algn="just">
              <a:lnSpc>
                <a:spcPct val="150000"/>
              </a:lnSpc>
              <a:spcBef>
                <a:spcPts val="1200"/>
              </a:spcBef>
              <a:spcAft>
                <a:spcPts val="0"/>
              </a:spcAft>
              <a:buClr>
                <a:srgbClr val="333333"/>
              </a:buClr>
              <a:buSzPts val="175"/>
              <a:buChar char="●"/>
            </a:pPr>
            <a:r>
              <a:rPr lang="es-ES" sz="8150">
                <a:latin typeface="Arial"/>
                <a:ea typeface="Arial"/>
                <a:cs typeface="Arial"/>
                <a:sym typeface="Arial"/>
              </a:rPr>
              <a:t>Its main threats are human activity (road accidents and illegal hunting), diseases, fragmentation of its habitat and loss of habitat due to fires or inadequate reforestation.</a:t>
            </a:r>
            <a:endParaRPr sz="1600">
              <a:solidFill>
                <a:srgbClr val="202124"/>
              </a:solidFill>
              <a:highlight>
                <a:srgbClr val="F8F9FA"/>
              </a:highlight>
              <a:latin typeface="Arial"/>
              <a:ea typeface="Arial"/>
              <a:cs typeface="Arial"/>
              <a:sym typeface="Arial"/>
            </a:endParaRPr>
          </a:p>
          <a:p>
            <a:pPr indent="0" lvl="0" marL="457200" rtl="0" algn="just">
              <a:lnSpc>
                <a:spcPct val="150000"/>
              </a:lnSpc>
              <a:spcBef>
                <a:spcPts val="1200"/>
              </a:spcBef>
              <a:spcAft>
                <a:spcPts val="0"/>
              </a:spcAft>
              <a:buNone/>
            </a:pPr>
            <a:r>
              <a:t/>
            </a:r>
            <a:endParaRPr sz="1200">
              <a:solidFill>
                <a:srgbClr val="333333"/>
              </a:solidFill>
              <a:highlight>
                <a:srgbClr val="FFFFFF"/>
              </a:highlight>
              <a:latin typeface="Arial"/>
              <a:ea typeface="Arial"/>
              <a:cs typeface="Arial"/>
              <a:sym typeface="Arial"/>
            </a:endParaRPr>
          </a:p>
          <a:p>
            <a:pPr indent="0" lvl="0" marL="0" rtl="0" algn="l">
              <a:lnSpc>
                <a:spcPct val="90000"/>
              </a:lnSpc>
              <a:spcBef>
                <a:spcPts val="1200"/>
              </a:spcBef>
              <a:spcAft>
                <a:spcPts val="0"/>
              </a:spcAft>
              <a:buSzPct val="64285"/>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g10270277697_0_70"/>
          <p:cNvSpPr txBox="1"/>
          <p:nvPr>
            <p:ph type="title"/>
          </p:nvPr>
        </p:nvSpPr>
        <p:spPr>
          <a:xfrm>
            <a:off x="628650" y="524436"/>
            <a:ext cx="6834600" cy="1166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t/>
            </a:r>
            <a:endParaRPr/>
          </a:p>
        </p:txBody>
      </p:sp>
      <p:sp>
        <p:nvSpPr>
          <p:cNvPr id="123" name="Google Shape;123;g10270277697_0_70"/>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SzPts val="1800"/>
              <a:buNone/>
            </a:pPr>
            <a:r>
              <a:t/>
            </a:r>
            <a:endParaRPr/>
          </a:p>
        </p:txBody>
      </p:sp>
      <p:pic>
        <p:nvPicPr>
          <p:cNvPr id="124" name="Google Shape;124;g10270277697_0_70"/>
          <p:cNvPicPr preferRelativeResize="0"/>
          <p:nvPr/>
        </p:nvPicPr>
        <p:blipFill rotWithShape="1">
          <a:blip r:embed="rId3">
            <a:alphaModFix/>
          </a:blip>
          <a:srcRect b="0" l="0" r="0" t="0"/>
          <a:stretch/>
        </p:blipFill>
        <p:spPr>
          <a:xfrm>
            <a:off x="1408139" y="1255700"/>
            <a:ext cx="6327725" cy="3954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g10270277697_0_18"/>
          <p:cNvSpPr txBox="1"/>
          <p:nvPr>
            <p:ph type="title"/>
          </p:nvPr>
        </p:nvSpPr>
        <p:spPr>
          <a:xfrm>
            <a:off x="628650" y="524436"/>
            <a:ext cx="6834600" cy="1166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s-ES" sz="3000">
                <a:solidFill>
                  <a:srgbClr val="0072A8"/>
                </a:solidFill>
                <a:latin typeface="Arial"/>
                <a:ea typeface="Arial"/>
                <a:cs typeface="Arial"/>
                <a:sym typeface="Arial"/>
              </a:rPr>
              <a:t>Spanish Imperial Eagle</a:t>
            </a:r>
            <a:endParaRPr sz="3000">
              <a:solidFill>
                <a:srgbClr val="0072A8"/>
              </a:solidFill>
              <a:latin typeface="Arial"/>
              <a:ea typeface="Arial"/>
              <a:cs typeface="Arial"/>
              <a:sym typeface="Arial"/>
            </a:endParaRPr>
          </a:p>
        </p:txBody>
      </p:sp>
      <p:sp>
        <p:nvSpPr>
          <p:cNvPr id="130" name="Google Shape;130;g10270277697_0_18"/>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lnSpcReduction="10000"/>
          </a:bodyPr>
          <a:lstStyle/>
          <a:p>
            <a:pPr indent="0" lvl="0" marL="0" rtl="0" algn="just">
              <a:lnSpc>
                <a:spcPct val="150000"/>
              </a:lnSpc>
              <a:spcBef>
                <a:spcPts val="0"/>
              </a:spcBef>
              <a:spcAft>
                <a:spcPts val="0"/>
              </a:spcAft>
              <a:buSzPts val="1800"/>
              <a:buNone/>
            </a:pPr>
            <a:r>
              <a:rPr lang="es-ES" sz="2000">
                <a:solidFill>
                  <a:srgbClr val="3E3E3E"/>
                </a:solidFill>
                <a:highlight>
                  <a:srgbClr val="FFFFFF"/>
                </a:highlight>
                <a:latin typeface="Arial"/>
                <a:ea typeface="Arial"/>
                <a:cs typeface="Arial"/>
                <a:sym typeface="Arial"/>
              </a:rPr>
              <a:t>It was on the edge the </a:t>
            </a:r>
            <a:r>
              <a:rPr lang="es-ES" sz="2000">
                <a:solidFill>
                  <a:srgbClr val="3E3E3E"/>
                </a:solidFill>
                <a:highlight>
                  <a:srgbClr val="FFFFFF"/>
                </a:highlight>
                <a:latin typeface="Arial"/>
                <a:ea typeface="Arial"/>
                <a:cs typeface="Arial"/>
                <a:sym typeface="Arial"/>
              </a:rPr>
              <a:t>extinction</a:t>
            </a:r>
            <a:r>
              <a:rPr lang="es-ES" sz="2000">
                <a:solidFill>
                  <a:srgbClr val="3E3E3E"/>
                </a:solidFill>
                <a:highlight>
                  <a:srgbClr val="FFFFFF"/>
                </a:highlight>
                <a:latin typeface="Arial"/>
                <a:ea typeface="Arial"/>
                <a:cs typeface="Arial"/>
                <a:sym typeface="Arial"/>
              </a:rPr>
              <a:t>, but thanks to the conservation programs, the Iberian Imperial Eagles is slightly increasing.</a:t>
            </a:r>
            <a:endParaRPr sz="2000">
              <a:solidFill>
                <a:srgbClr val="3E3E3E"/>
              </a:solidFill>
              <a:highlight>
                <a:srgbClr val="FFFFFF"/>
              </a:highlight>
              <a:latin typeface="Arial"/>
              <a:ea typeface="Arial"/>
              <a:cs typeface="Arial"/>
              <a:sym typeface="Arial"/>
            </a:endParaRPr>
          </a:p>
          <a:p>
            <a:pPr indent="0" lvl="0" marL="0" rtl="0" algn="just">
              <a:lnSpc>
                <a:spcPct val="150000"/>
              </a:lnSpc>
              <a:spcBef>
                <a:spcPts val="0"/>
              </a:spcBef>
              <a:spcAft>
                <a:spcPts val="0"/>
              </a:spcAft>
              <a:buSzPts val="1800"/>
              <a:buNone/>
            </a:pPr>
            <a:r>
              <a:t/>
            </a:r>
            <a:endParaRPr sz="2000">
              <a:solidFill>
                <a:srgbClr val="3E3E3E"/>
              </a:solidFill>
              <a:highlight>
                <a:srgbClr val="FFFFFF"/>
              </a:highlight>
              <a:latin typeface="Arial"/>
              <a:ea typeface="Arial"/>
              <a:cs typeface="Arial"/>
              <a:sym typeface="Arial"/>
            </a:endParaRPr>
          </a:p>
          <a:p>
            <a:pPr indent="0" lvl="0" marL="0" rtl="0" algn="just">
              <a:lnSpc>
                <a:spcPct val="150000"/>
              </a:lnSpc>
              <a:spcBef>
                <a:spcPts val="0"/>
              </a:spcBef>
              <a:spcAft>
                <a:spcPts val="0"/>
              </a:spcAft>
              <a:buSzPts val="1800"/>
              <a:buNone/>
            </a:pPr>
            <a:r>
              <a:rPr lang="es-ES" sz="2000">
                <a:solidFill>
                  <a:srgbClr val="3E3E3E"/>
                </a:solidFill>
                <a:highlight>
                  <a:srgbClr val="FFFFFF"/>
                </a:highlight>
                <a:latin typeface="Arial"/>
                <a:ea typeface="Arial"/>
                <a:cs typeface="Arial"/>
                <a:sym typeface="Arial"/>
              </a:rPr>
              <a:t>Some of the reasons are:</a:t>
            </a:r>
            <a:endParaRPr sz="2000">
              <a:solidFill>
                <a:srgbClr val="3E3E3E"/>
              </a:solidFill>
              <a:highlight>
                <a:srgbClr val="FFFFFF"/>
              </a:highlight>
              <a:latin typeface="Arial"/>
              <a:ea typeface="Arial"/>
              <a:cs typeface="Arial"/>
              <a:sym typeface="Arial"/>
            </a:endParaRPr>
          </a:p>
          <a:p>
            <a:pPr indent="-355600" lvl="0" marL="457200" rtl="0" algn="just">
              <a:lnSpc>
                <a:spcPct val="150000"/>
              </a:lnSpc>
              <a:spcBef>
                <a:spcPts val="0"/>
              </a:spcBef>
              <a:spcAft>
                <a:spcPts val="0"/>
              </a:spcAft>
              <a:buClr>
                <a:srgbClr val="3E3E3E"/>
              </a:buClr>
              <a:buSzPts val="2000"/>
              <a:buFont typeface="Arial"/>
              <a:buChar char="•"/>
            </a:pPr>
            <a:r>
              <a:rPr lang="es-ES" sz="2000">
                <a:solidFill>
                  <a:srgbClr val="3E3E3E"/>
                </a:solidFill>
                <a:highlight>
                  <a:srgbClr val="FFFFFF"/>
                </a:highlight>
                <a:latin typeface="Arial"/>
                <a:ea typeface="Arial"/>
                <a:cs typeface="Arial"/>
                <a:sym typeface="Arial"/>
              </a:rPr>
              <a:t>Poisoning.</a:t>
            </a:r>
            <a:endParaRPr sz="2000">
              <a:solidFill>
                <a:srgbClr val="3E3E3E"/>
              </a:solidFill>
              <a:highlight>
                <a:srgbClr val="FFFFFF"/>
              </a:highlight>
              <a:latin typeface="Arial"/>
              <a:ea typeface="Arial"/>
              <a:cs typeface="Arial"/>
              <a:sym typeface="Arial"/>
            </a:endParaRPr>
          </a:p>
          <a:p>
            <a:pPr indent="-355600" lvl="0" marL="457200" rtl="0" algn="just">
              <a:lnSpc>
                <a:spcPct val="150000"/>
              </a:lnSpc>
              <a:spcBef>
                <a:spcPts val="0"/>
              </a:spcBef>
              <a:spcAft>
                <a:spcPts val="0"/>
              </a:spcAft>
              <a:buClr>
                <a:srgbClr val="3E3E3E"/>
              </a:buClr>
              <a:buSzPts val="2000"/>
              <a:buFont typeface="Arial"/>
              <a:buChar char="•"/>
            </a:pPr>
            <a:r>
              <a:rPr lang="es-ES" sz="2000">
                <a:solidFill>
                  <a:srgbClr val="3E3E3E"/>
                </a:solidFill>
                <a:highlight>
                  <a:srgbClr val="FFFFFF"/>
                </a:highlight>
                <a:latin typeface="Arial"/>
                <a:ea typeface="Arial"/>
                <a:cs typeface="Arial"/>
                <a:sym typeface="Arial"/>
              </a:rPr>
              <a:t>Habitat loss.</a:t>
            </a:r>
            <a:endParaRPr sz="2000">
              <a:solidFill>
                <a:srgbClr val="3E3E3E"/>
              </a:solidFill>
              <a:highlight>
                <a:srgbClr val="FFFFFF"/>
              </a:highlight>
              <a:latin typeface="Arial"/>
              <a:ea typeface="Arial"/>
              <a:cs typeface="Arial"/>
              <a:sym typeface="Arial"/>
            </a:endParaRPr>
          </a:p>
          <a:p>
            <a:pPr indent="-355600" lvl="0" marL="457200" rtl="0" algn="just">
              <a:lnSpc>
                <a:spcPct val="150000"/>
              </a:lnSpc>
              <a:spcBef>
                <a:spcPts val="0"/>
              </a:spcBef>
              <a:spcAft>
                <a:spcPts val="0"/>
              </a:spcAft>
              <a:buClr>
                <a:srgbClr val="3E3E3E"/>
              </a:buClr>
              <a:buSzPts val="2000"/>
              <a:buFont typeface="Arial"/>
              <a:buChar char="•"/>
            </a:pPr>
            <a:r>
              <a:rPr lang="es-ES" sz="2000">
                <a:solidFill>
                  <a:srgbClr val="3E3E3E"/>
                </a:solidFill>
                <a:highlight>
                  <a:srgbClr val="FFFFFF"/>
                </a:highlight>
                <a:latin typeface="Arial"/>
                <a:ea typeface="Arial"/>
                <a:cs typeface="Arial"/>
                <a:sym typeface="Arial"/>
              </a:rPr>
              <a:t>Electrocution</a:t>
            </a:r>
            <a:r>
              <a:rPr lang="es-ES" sz="2000">
                <a:solidFill>
                  <a:srgbClr val="3E3E3E"/>
                </a:solidFill>
                <a:highlight>
                  <a:srgbClr val="FFFFFF"/>
                </a:highlight>
                <a:latin typeface="Arial"/>
                <a:ea typeface="Arial"/>
                <a:cs typeface="Arial"/>
                <a:sym typeface="Arial"/>
              </a:rPr>
              <a:t>.</a:t>
            </a:r>
            <a:endParaRPr sz="2000">
              <a:solidFill>
                <a:srgbClr val="3E3E3E"/>
              </a:solidFill>
              <a:highlight>
                <a:srgbClr val="FFFFFF"/>
              </a:highlight>
              <a:latin typeface="Arial"/>
              <a:ea typeface="Arial"/>
              <a:cs typeface="Arial"/>
              <a:sym typeface="Arial"/>
            </a:endParaRPr>
          </a:p>
          <a:p>
            <a:pPr indent="-342900" lvl="0" marL="457200" rtl="0" algn="just">
              <a:lnSpc>
                <a:spcPct val="150000"/>
              </a:lnSpc>
              <a:spcBef>
                <a:spcPts val="0"/>
              </a:spcBef>
              <a:spcAft>
                <a:spcPts val="0"/>
              </a:spcAft>
              <a:buClr>
                <a:srgbClr val="3E3E3E"/>
              </a:buClr>
              <a:buSzPts val="1800"/>
              <a:buFont typeface="Arial"/>
              <a:buChar char="•"/>
            </a:pPr>
            <a:r>
              <a:rPr lang="es-ES" sz="2000">
                <a:solidFill>
                  <a:srgbClr val="3E3E3E"/>
                </a:solidFill>
                <a:highlight>
                  <a:srgbClr val="FFFFFF"/>
                </a:highlight>
                <a:latin typeface="Arial"/>
                <a:ea typeface="Arial"/>
                <a:cs typeface="Arial"/>
                <a:sym typeface="Arial"/>
              </a:rPr>
              <a:t>Human activity (pollution).</a:t>
            </a:r>
            <a:endParaRPr sz="1200">
              <a:solidFill>
                <a:srgbClr val="3E3E3E"/>
              </a:solidFill>
              <a:highlight>
                <a:srgbClr val="FFFFFF"/>
              </a:highlight>
              <a:latin typeface="Arial"/>
              <a:ea typeface="Arial"/>
              <a:cs typeface="Arial"/>
              <a:sym typeface="Arial"/>
            </a:endParaRPr>
          </a:p>
          <a:p>
            <a:pPr indent="0" lvl="0" marL="0" rtl="0" algn="l">
              <a:lnSpc>
                <a:spcPct val="115000"/>
              </a:lnSpc>
              <a:spcBef>
                <a:spcPts val="0"/>
              </a:spcBef>
              <a:spcAft>
                <a:spcPts val="0"/>
              </a:spcAft>
              <a:buSzPts val="1800"/>
              <a:buNone/>
            </a:pPr>
            <a:r>
              <a:t/>
            </a:r>
            <a:endParaRPr sz="1100">
              <a:solidFill>
                <a:srgbClr val="000000"/>
              </a:solidFill>
              <a:latin typeface="Arial"/>
              <a:ea typeface="Arial"/>
              <a:cs typeface="Arial"/>
              <a:sym typeface="Arial"/>
            </a:endParaRPr>
          </a:p>
          <a:p>
            <a:pPr indent="0" lvl="0" marL="0" rtl="0" algn="l">
              <a:lnSpc>
                <a:spcPct val="90000"/>
              </a:lnSpc>
              <a:spcBef>
                <a:spcPts val="1000"/>
              </a:spcBef>
              <a:spcAft>
                <a:spcPts val="0"/>
              </a:spcAft>
              <a:buSzPts val="1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g10270277697_0_76"/>
          <p:cNvSpPr txBox="1"/>
          <p:nvPr>
            <p:ph type="title"/>
          </p:nvPr>
        </p:nvSpPr>
        <p:spPr>
          <a:xfrm>
            <a:off x="628650" y="524436"/>
            <a:ext cx="6834600" cy="1166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t/>
            </a:r>
            <a:endParaRPr/>
          </a:p>
        </p:txBody>
      </p:sp>
      <p:sp>
        <p:nvSpPr>
          <p:cNvPr id="136" name="Google Shape;136;g10270277697_0_76"/>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SzPts val="1800"/>
              <a:buNone/>
            </a:pPr>
            <a:r>
              <a:t/>
            </a:r>
            <a:endParaRPr/>
          </a:p>
        </p:txBody>
      </p:sp>
      <p:pic>
        <p:nvPicPr>
          <p:cNvPr id="137" name="Google Shape;137;g10270277697_0_76"/>
          <p:cNvPicPr preferRelativeResize="0"/>
          <p:nvPr/>
        </p:nvPicPr>
        <p:blipFill rotWithShape="1">
          <a:blip r:embed="rId3">
            <a:alphaModFix/>
          </a:blip>
          <a:srcRect b="0" l="0" r="0" t="0"/>
          <a:stretch/>
        </p:blipFill>
        <p:spPr>
          <a:xfrm>
            <a:off x="628645" y="1381536"/>
            <a:ext cx="7798625" cy="40949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Tema d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2021-11-15T12:11:01Z</dcterms:created>
  <dc:creator>Usuario de Microsoft Office</dc:creator>
</cp:coreProperties>
</file>