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2"/>
  </p:handoutMasterIdLst>
  <p:sldIdLst>
    <p:sldId id="256" r:id="rId2"/>
    <p:sldId id="269" r:id="rId3"/>
    <p:sldId id="257" r:id="rId4"/>
    <p:sldId id="258" r:id="rId5"/>
    <p:sldId id="259" r:id="rId6"/>
    <p:sldId id="261" r:id="rId7"/>
    <p:sldId id="263" r:id="rId8"/>
    <p:sldId id="265" r:id="rId9"/>
    <p:sldId id="268" r:id="rId10"/>
    <p:sldId id="270" r:id="rId11"/>
  </p:sldIdLst>
  <p:sldSz cx="12192000" cy="6858000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Electricity generation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07A-429B-8F45-5EC655F4DC5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07A-429B-8F45-5EC655F4DC5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07A-429B-8F45-5EC655F4DC5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07A-429B-8F45-5EC655F4DC5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707A-429B-8F45-5EC655F4DC5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707A-429B-8F45-5EC655F4DC5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707A-429B-8F45-5EC655F4DC5B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List1!$A$2:$A$8</c:f>
              <c:strCache>
                <c:ptCount val="7"/>
                <c:pt idx="0">
                  <c:v>Nuclear </c:v>
                </c:pt>
                <c:pt idx="1">
                  <c:v>Steam</c:v>
                </c:pt>
                <c:pt idx="2">
                  <c:v>Gas</c:v>
                </c:pt>
                <c:pt idx="3">
                  <c:v>Photovoltaics </c:v>
                </c:pt>
                <c:pt idx="4">
                  <c:v>Water </c:v>
                </c:pt>
                <c:pt idx="5">
                  <c:v>Pumped</c:v>
                </c:pt>
                <c:pt idx="6">
                  <c:v>Wind</c:v>
                </c:pt>
              </c:strCache>
            </c:strRef>
          </c:cat>
          <c:val>
            <c:numRef>
              <c:f>List1!$B$2:$B$8</c:f>
              <c:numCache>
                <c:formatCode>General</c:formatCode>
                <c:ptCount val="7"/>
                <c:pt idx="0">
                  <c:v>34</c:v>
                </c:pt>
                <c:pt idx="1">
                  <c:v>51.2</c:v>
                </c:pt>
                <c:pt idx="2" formatCode="d\-mmm">
                  <c:v>8.4</c:v>
                </c:pt>
                <c:pt idx="3">
                  <c:v>2.65</c:v>
                </c:pt>
                <c:pt idx="4">
                  <c:v>1.85</c:v>
                </c:pt>
                <c:pt idx="5">
                  <c:v>1.2</c:v>
                </c:pt>
                <c:pt idx="6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4E-4850-AA98-8BBD914FF34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189080984442148"/>
          <c:y val="0.21286105124160976"/>
          <c:w val="0.23086281334398423"/>
          <c:h val="0.48633795427111598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56DD2-2055-417A-ACED-78E50C46FC85}" type="datetimeFigureOut">
              <a:rPr lang="cs-CZ" smtClean="0"/>
              <a:t>07.11.2019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FBDAA-AB1C-40C1-8F50-BEE47A3A63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25817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AC7B-42C5-4E91-9083-423CCA278011}" type="datetimeFigureOut">
              <a:rPr lang="cs-CZ" smtClean="0"/>
              <a:t>07.11.2019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7C8D-B00B-4E50-9DCB-A7F9F86337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6082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AC7B-42C5-4E91-9083-423CCA278011}" type="datetimeFigureOut">
              <a:rPr lang="cs-CZ" smtClean="0"/>
              <a:t>07.11.2019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7C8D-B00B-4E50-9DCB-A7F9F86337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834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AC7B-42C5-4E91-9083-423CCA278011}" type="datetimeFigureOut">
              <a:rPr lang="cs-CZ" smtClean="0"/>
              <a:t>07.11.2019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7C8D-B00B-4E50-9DCB-A7F9F86337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4585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AC7B-42C5-4E91-9083-423CCA278011}" type="datetimeFigureOut">
              <a:rPr lang="cs-CZ" smtClean="0"/>
              <a:t>07.11.2019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7C8D-B00B-4E50-9DCB-A7F9F8633726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6366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AC7B-42C5-4E91-9083-423CCA278011}" type="datetimeFigureOut">
              <a:rPr lang="cs-CZ" smtClean="0"/>
              <a:t>07.11.2019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7C8D-B00B-4E50-9DCB-A7F9F86337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0158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AC7B-42C5-4E91-9083-423CCA278011}" type="datetimeFigureOut">
              <a:rPr lang="cs-CZ" smtClean="0"/>
              <a:t>07.11.2019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7C8D-B00B-4E50-9DCB-A7F9F86337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8276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AC7B-42C5-4E91-9083-423CCA278011}" type="datetimeFigureOut">
              <a:rPr lang="cs-CZ" smtClean="0"/>
              <a:t>07.11.2019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7C8D-B00B-4E50-9DCB-A7F9F86337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9086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AC7B-42C5-4E91-9083-423CCA278011}" type="datetimeFigureOut">
              <a:rPr lang="cs-CZ" smtClean="0"/>
              <a:t>07.11.2019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7C8D-B00B-4E50-9DCB-A7F9F86337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62615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AC7B-42C5-4E91-9083-423CCA278011}" type="datetimeFigureOut">
              <a:rPr lang="cs-CZ" smtClean="0"/>
              <a:t>07.11.2019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7C8D-B00B-4E50-9DCB-A7F9F86337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7350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AC7B-42C5-4E91-9083-423CCA278011}" type="datetimeFigureOut">
              <a:rPr lang="cs-CZ" smtClean="0"/>
              <a:t>07.11.2019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7C8D-B00B-4E50-9DCB-A7F9F86337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8306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AC7B-42C5-4E91-9083-423CCA278011}" type="datetimeFigureOut">
              <a:rPr lang="cs-CZ" smtClean="0"/>
              <a:t>07.11.2019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7C8D-B00B-4E50-9DCB-A7F9F86337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0265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AC7B-42C5-4E91-9083-423CCA278011}" type="datetimeFigureOut">
              <a:rPr lang="cs-CZ" smtClean="0"/>
              <a:t>07.11.2019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7C8D-B00B-4E50-9DCB-A7F9F86337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4486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AC7B-42C5-4E91-9083-423CCA278011}" type="datetimeFigureOut">
              <a:rPr lang="cs-CZ" smtClean="0"/>
              <a:t>07.11.2019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7C8D-B00B-4E50-9DCB-A7F9F86337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5585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AC7B-42C5-4E91-9083-423CCA278011}" type="datetimeFigureOut">
              <a:rPr lang="cs-CZ" smtClean="0"/>
              <a:t>07.11.2019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7C8D-B00B-4E50-9DCB-A7F9F86337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9310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AC7B-42C5-4E91-9083-423CCA278011}" type="datetimeFigureOut">
              <a:rPr lang="cs-CZ" smtClean="0"/>
              <a:t>07.11.2019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7C8D-B00B-4E50-9DCB-A7F9F86337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65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AC7B-42C5-4E91-9083-423CCA278011}" type="datetimeFigureOut">
              <a:rPr lang="cs-CZ" smtClean="0"/>
              <a:t>07.11.2019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7C8D-B00B-4E50-9DCB-A7F9F86337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3015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AC7B-42C5-4E91-9083-423CCA278011}" type="datetimeFigureOut">
              <a:rPr lang="cs-CZ" smtClean="0"/>
              <a:t>07.11.2019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7C8D-B00B-4E50-9DCB-A7F9F86337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0024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B7CAC7B-42C5-4E91-9083-423CCA278011}" type="datetimeFigureOut">
              <a:rPr lang="cs-CZ" smtClean="0"/>
              <a:t>07.11.2019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A7C8D-B00B-4E50-9DCB-A7F9F86337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964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4245FE-7E3C-4926-BF49-1D03651A8D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4" y="1447800"/>
            <a:ext cx="9341595" cy="4076700"/>
          </a:xfrm>
        </p:spPr>
        <p:txBody>
          <a:bodyPr>
            <a:normAutofit fontScale="90000"/>
          </a:bodyPr>
          <a:lstStyle/>
          <a:p>
            <a:r>
              <a:rPr lang="cs-CZ" b="1" dirty="0" err="1"/>
              <a:t>Electricity</a:t>
            </a:r>
            <a:r>
              <a:rPr lang="cs-CZ" b="1" dirty="0"/>
              <a:t> </a:t>
            </a:r>
            <a:r>
              <a:rPr lang="cs-CZ" b="1" dirty="0" err="1"/>
              <a:t>production</a:t>
            </a:r>
            <a:r>
              <a:rPr lang="cs-CZ" b="1" dirty="0"/>
              <a:t> and </a:t>
            </a:r>
            <a:r>
              <a:rPr lang="cs-CZ" b="1" dirty="0" err="1"/>
              <a:t>consumption</a:t>
            </a:r>
            <a:r>
              <a:rPr lang="cs-CZ" b="1" dirty="0"/>
              <a:t> in </a:t>
            </a:r>
            <a:r>
              <a:rPr lang="cs-CZ" b="1" dirty="0" err="1"/>
              <a:t>the</a:t>
            </a:r>
            <a:r>
              <a:rPr lang="cs-CZ" b="1" dirty="0"/>
              <a:t> Czech Republic in 2018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D55A8B0-579A-4DB8-916E-1243A10A39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1128120"/>
          </a:xfrm>
        </p:spPr>
        <p:txBody>
          <a:bodyPr>
            <a:normAutofit fontScale="77500" lnSpcReduction="20000"/>
          </a:bodyPr>
          <a:lstStyle/>
          <a:p>
            <a:r>
              <a:rPr lang="cs-CZ" sz="3400" dirty="0" err="1"/>
              <a:t>We</a:t>
            </a:r>
            <a:r>
              <a:rPr lang="cs-CZ" sz="3400" dirty="0"/>
              <a:t> </a:t>
            </a:r>
            <a:r>
              <a:rPr lang="cs-CZ" sz="3400" dirty="0" err="1"/>
              <a:t>achieved</a:t>
            </a:r>
            <a:r>
              <a:rPr lang="cs-CZ" sz="3400" dirty="0"/>
              <a:t> </a:t>
            </a:r>
            <a:r>
              <a:rPr lang="cs-CZ" sz="3400" dirty="0" err="1"/>
              <a:t>the</a:t>
            </a:r>
            <a:r>
              <a:rPr lang="cs-CZ" sz="3400" dirty="0"/>
              <a:t> </a:t>
            </a:r>
            <a:r>
              <a:rPr lang="cs-CZ" sz="3400" dirty="0" err="1"/>
              <a:t>highest</a:t>
            </a:r>
            <a:r>
              <a:rPr lang="cs-CZ" sz="3400" dirty="0"/>
              <a:t> </a:t>
            </a:r>
            <a:r>
              <a:rPr lang="cs-CZ" sz="3400" dirty="0" err="1"/>
              <a:t>production</a:t>
            </a:r>
            <a:r>
              <a:rPr lang="cs-CZ" sz="3400" dirty="0"/>
              <a:t>, but </a:t>
            </a:r>
            <a:r>
              <a:rPr lang="cs-CZ" sz="3400" dirty="0" err="1"/>
              <a:t>also</a:t>
            </a:r>
            <a:r>
              <a:rPr lang="cs-CZ" sz="3400" dirty="0"/>
              <a:t> </a:t>
            </a:r>
          </a:p>
          <a:p>
            <a:r>
              <a:rPr lang="cs-CZ" sz="3400" dirty="0" err="1"/>
              <a:t>the</a:t>
            </a:r>
            <a:r>
              <a:rPr lang="cs-CZ" sz="3400" dirty="0"/>
              <a:t> </a:t>
            </a:r>
            <a:r>
              <a:rPr lang="cs-CZ" sz="3400" dirty="0" err="1"/>
              <a:t>consumption</a:t>
            </a:r>
            <a:r>
              <a:rPr lang="cs-CZ" sz="3400" dirty="0"/>
              <a:t> </a:t>
            </a:r>
            <a:r>
              <a:rPr lang="cs-CZ" sz="3400" dirty="0" err="1"/>
              <a:t>of</a:t>
            </a:r>
            <a:r>
              <a:rPr lang="cs-CZ" sz="3400" dirty="0"/>
              <a:t> </a:t>
            </a:r>
            <a:r>
              <a:rPr lang="cs-CZ" sz="3400" dirty="0" err="1"/>
              <a:t>electricity</a:t>
            </a:r>
            <a:r>
              <a:rPr lang="cs-CZ" sz="3400" dirty="0"/>
              <a:t>.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643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048000" y="2641926"/>
            <a:ext cx="6096000" cy="157414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cs-CZ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European</a:t>
            </a: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Commission</a:t>
            </a: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support </a:t>
            </a:r>
            <a:r>
              <a:rPr lang="cs-CZ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production</a:t>
            </a: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publication</a:t>
            </a: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does</a:t>
            </a: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not </a:t>
            </a:r>
            <a:r>
              <a:rPr lang="cs-CZ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constitute</a:t>
            </a: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endorsement</a:t>
            </a: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contents</a:t>
            </a: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</a:t>
            </a: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reflects</a:t>
            </a: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views</a:t>
            </a: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only</a:t>
            </a: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authors</a:t>
            </a: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</a:t>
            </a:r>
            <a:r>
              <a:rPr lang="cs-CZ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Commission</a:t>
            </a: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cannot</a:t>
            </a: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held</a:t>
            </a: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responsi­ble</a:t>
            </a: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</a:t>
            </a: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use </a:t>
            </a:r>
            <a:r>
              <a:rPr lang="cs-CZ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</a:t>
            </a: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</a:t>
            </a: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made </a:t>
            </a:r>
            <a:r>
              <a:rPr lang="cs-CZ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</a:t>
            </a: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contained</a:t>
            </a: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therein</a:t>
            </a: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."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172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Erasmus+ </a:t>
            </a:r>
            <a:r>
              <a:rPr lang="cs-CZ" b="1" dirty="0" smtClean="0"/>
              <a:t>Project </a:t>
            </a:r>
            <a:br>
              <a:rPr lang="cs-CZ" b="1" dirty="0" smtClean="0"/>
            </a:br>
            <a:r>
              <a:rPr lang="cs-CZ" sz="1600" dirty="0" err="1"/>
              <a:t>Project</a:t>
            </a:r>
            <a:r>
              <a:rPr lang="cs-CZ" sz="1600" dirty="0"/>
              <a:t> </a:t>
            </a:r>
            <a:r>
              <a:rPr lang="cs-CZ" sz="1600" dirty="0" err="1"/>
              <a:t>Nr</a:t>
            </a:r>
            <a:r>
              <a:rPr lang="cs-CZ" sz="1600" dirty="0"/>
              <a:t>: 2019-1-CZ01-KA229-061106 </a:t>
            </a:r>
            <a:r>
              <a:rPr lang="cs-CZ" dirty="0"/>
              <a:t/>
            </a:r>
            <a:br>
              <a:rPr lang="cs-CZ" dirty="0"/>
            </a:br>
            <a:r>
              <a:rPr lang="cs-CZ" b="1" dirty="0" smtClean="0"/>
              <a:t>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„</a:t>
            </a:r>
            <a:r>
              <a:rPr lang="cs-CZ" b="1" dirty="0" err="1"/>
              <a:t>It´s</a:t>
            </a:r>
            <a:r>
              <a:rPr lang="cs-CZ" b="1" dirty="0"/>
              <a:t> </a:t>
            </a:r>
            <a:r>
              <a:rPr lang="cs-CZ" b="1" dirty="0" err="1"/>
              <a:t>our</a:t>
            </a:r>
            <a:r>
              <a:rPr lang="cs-CZ" b="1" dirty="0"/>
              <a:t> </a:t>
            </a:r>
            <a:r>
              <a:rPr lang="cs-CZ" b="1" dirty="0" err="1"/>
              <a:t>world</a:t>
            </a:r>
            <a:r>
              <a:rPr lang="cs-CZ" b="1" dirty="0"/>
              <a:t> - </a:t>
            </a:r>
            <a:r>
              <a:rPr lang="cs-CZ" b="1" dirty="0" err="1"/>
              <a:t>take</a:t>
            </a:r>
            <a:r>
              <a:rPr lang="cs-CZ" b="1" dirty="0"/>
              <a:t> care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it</a:t>
            </a:r>
            <a:r>
              <a:rPr lang="cs-CZ" b="1" dirty="0"/>
              <a:t>“</a:t>
            </a:r>
            <a:br>
              <a:rPr lang="cs-CZ" b="1" dirty="0"/>
            </a:b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73" y="3531202"/>
            <a:ext cx="8947150" cy="2129424"/>
          </a:xfrm>
        </p:spPr>
      </p:pic>
    </p:spTree>
    <p:extLst>
      <p:ext uri="{BB962C8B-B14F-4D97-AF65-F5344CB8AC3E}">
        <p14:creationId xmlns:p14="http://schemas.microsoft.com/office/powerpoint/2010/main" val="86899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E2ADC7-9707-4438-8431-EDCBBB71C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Net </a:t>
            </a:r>
            <a:r>
              <a:rPr lang="cs-CZ" dirty="0" err="1"/>
              <a:t>electricity</a:t>
            </a:r>
            <a:r>
              <a:rPr lang="cs-CZ" dirty="0"/>
              <a:t> </a:t>
            </a:r>
            <a:r>
              <a:rPr lang="cs-CZ" dirty="0" err="1"/>
              <a:t>production</a:t>
            </a:r>
            <a:r>
              <a:rPr lang="cs-CZ" dirty="0"/>
              <a:t> </a:t>
            </a:r>
            <a:r>
              <a:rPr lang="cs-CZ" dirty="0" err="1"/>
              <a:t>reached</a:t>
            </a:r>
            <a:r>
              <a:rPr lang="cs-CZ" dirty="0"/>
              <a:t> 81.9 </a:t>
            </a:r>
            <a:r>
              <a:rPr lang="cs-CZ" dirty="0" err="1"/>
              <a:t>TWh</a:t>
            </a:r>
            <a:r>
              <a:rPr lang="cs-CZ" dirty="0"/>
              <a:t> per </a:t>
            </a:r>
            <a:r>
              <a:rPr lang="cs-CZ" dirty="0" err="1"/>
              <a:t>year</a:t>
            </a:r>
            <a:r>
              <a:rPr lang="cs-CZ" dirty="0"/>
              <a:t> 2018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9A1C65-8A2F-4B71-9434-7E6BC1111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 err="1"/>
              <a:t>nuclear</a:t>
            </a:r>
            <a:r>
              <a:rPr lang="cs-CZ" sz="2400" b="1" dirty="0"/>
              <a:t> </a:t>
            </a:r>
            <a:r>
              <a:rPr lang="cs-CZ" sz="2400" b="1" dirty="0" err="1"/>
              <a:t>power</a:t>
            </a:r>
            <a:r>
              <a:rPr lang="cs-CZ" sz="2400" b="1" dirty="0"/>
              <a:t> </a:t>
            </a:r>
            <a:r>
              <a:rPr lang="cs-CZ" sz="2400" dirty="0" err="1"/>
              <a:t>plants</a:t>
            </a:r>
            <a:r>
              <a:rPr lang="cs-CZ" sz="2400" dirty="0"/>
              <a:t> </a:t>
            </a:r>
            <a:r>
              <a:rPr lang="cs-CZ" sz="2400" dirty="0" err="1"/>
              <a:t>produced</a:t>
            </a:r>
            <a:r>
              <a:rPr lang="cs-CZ" sz="2400" dirty="0"/>
              <a:t> 34% </a:t>
            </a:r>
          </a:p>
          <a:p>
            <a:r>
              <a:rPr lang="cs-CZ" sz="2400" dirty="0" err="1"/>
              <a:t>various</a:t>
            </a:r>
            <a:r>
              <a:rPr lang="cs-CZ" sz="2400" dirty="0"/>
              <a:t> </a:t>
            </a:r>
            <a:r>
              <a:rPr lang="cs-CZ" sz="2400" dirty="0" err="1"/>
              <a:t>forms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b="1" dirty="0" err="1"/>
              <a:t>steam</a:t>
            </a:r>
            <a:r>
              <a:rPr lang="cs-CZ" sz="2400" b="1" dirty="0"/>
              <a:t> </a:t>
            </a:r>
            <a:r>
              <a:rPr lang="cs-CZ" sz="2400" b="1" dirty="0" err="1"/>
              <a:t>power</a:t>
            </a:r>
            <a:r>
              <a:rPr lang="cs-CZ" sz="2400" b="1" dirty="0"/>
              <a:t> </a:t>
            </a:r>
            <a:r>
              <a:rPr lang="cs-CZ" sz="2400" dirty="0" err="1"/>
              <a:t>plants</a:t>
            </a:r>
            <a:r>
              <a:rPr lang="cs-CZ" sz="2400" dirty="0"/>
              <a:t> (</a:t>
            </a:r>
            <a:r>
              <a:rPr lang="cs-CZ" sz="2400" dirty="0" err="1"/>
              <a:t>biomass</a:t>
            </a:r>
            <a:r>
              <a:rPr lang="cs-CZ" sz="2400" dirty="0"/>
              <a:t>, </a:t>
            </a:r>
            <a:r>
              <a:rPr lang="cs-CZ" sz="2400" dirty="0" err="1"/>
              <a:t>coal</a:t>
            </a:r>
            <a:r>
              <a:rPr lang="cs-CZ" sz="2400" dirty="0"/>
              <a:t> / lignite, ...) </a:t>
            </a:r>
            <a:r>
              <a:rPr lang="cs-CZ" sz="2400" dirty="0" err="1"/>
              <a:t>accounted</a:t>
            </a:r>
            <a:r>
              <a:rPr lang="cs-CZ" sz="2400" dirty="0"/>
              <a:t> </a:t>
            </a:r>
            <a:r>
              <a:rPr lang="cs-CZ" sz="2400" dirty="0" err="1"/>
              <a:t>for</a:t>
            </a:r>
            <a:r>
              <a:rPr lang="cs-CZ" sz="2400" dirty="0"/>
              <a:t> 51.2%</a:t>
            </a:r>
          </a:p>
          <a:p>
            <a:r>
              <a:rPr lang="cs-CZ" sz="2400" dirty="0" err="1"/>
              <a:t>combined</a:t>
            </a:r>
            <a:r>
              <a:rPr lang="cs-CZ" sz="2400" dirty="0"/>
              <a:t> </a:t>
            </a:r>
            <a:r>
              <a:rPr lang="cs-CZ" sz="2400" b="1" dirty="0" err="1"/>
              <a:t>gas</a:t>
            </a:r>
            <a:r>
              <a:rPr lang="cs-CZ" sz="2400" dirty="0"/>
              <a:t>, </a:t>
            </a:r>
            <a:r>
              <a:rPr lang="cs-CZ" sz="2400" dirty="0" err="1"/>
              <a:t>gas</a:t>
            </a:r>
            <a:r>
              <a:rPr lang="cs-CZ" sz="2400" dirty="0"/>
              <a:t> and </a:t>
            </a:r>
            <a:r>
              <a:rPr lang="cs-CZ" sz="2400" dirty="0" err="1"/>
              <a:t>combustion</a:t>
            </a:r>
            <a:r>
              <a:rPr lang="cs-CZ" sz="2400" dirty="0"/>
              <a:t> </a:t>
            </a:r>
            <a:r>
              <a:rPr lang="cs-CZ" sz="2400" dirty="0" err="1"/>
              <a:t>plants</a:t>
            </a:r>
            <a:r>
              <a:rPr lang="cs-CZ" sz="2400" dirty="0"/>
              <a:t> </a:t>
            </a:r>
            <a:r>
              <a:rPr lang="cs-CZ" sz="2400" dirty="0" err="1"/>
              <a:t>together</a:t>
            </a:r>
            <a:r>
              <a:rPr lang="cs-CZ" sz="2400" dirty="0"/>
              <a:t> </a:t>
            </a:r>
            <a:r>
              <a:rPr lang="cs-CZ" sz="2400" dirty="0" err="1"/>
              <a:t>have</a:t>
            </a:r>
            <a:r>
              <a:rPr lang="cs-CZ" sz="2400" dirty="0"/>
              <a:t> 8.4%</a:t>
            </a:r>
          </a:p>
          <a:p>
            <a:r>
              <a:rPr lang="cs-CZ" sz="2400" b="1" dirty="0" err="1"/>
              <a:t>photovoltaics</a:t>
            </a:r>
            <a:r>
              <a:rPr lang="cs-CZ" sz="2400" dirty="0"/>
              <a:t> </a:t>
            </a:r>
            <a:r>
              <a:rPr lang="cs-CZ" sz="2400" dirty="0" err="1"/>
              <a:t>with</a:t>
            </a:r>
            <a:r>
              <a:rPr lang="cs-CZ" sz="2400" dirty="0"/>
              <a:t> 2.65%</a:t>
            </a:r>
          </a:p>
          <a:p>
            <a:r>
              <a:rPr lang="cs-CZ" sz="2400" b="1" dirty="0" err="1"/>
              <a:t>water</a:t>
            </a:r>
            <a:r>
              <a:rPr lang="cs-CZ" sz="2400" dirty="0"/>
              <a:t> </a:t>
            </a:r>
            <a:r>
              <a:rPr lang="cs-CZ" sz="2400" dirty="0" err="1"/>
              <a:t>is</a:t>
            </a:r>
            <a:r>
              <a:rPr lang="cs-CZ" sz="2400" dirty="0"/>
              <a:t> </a:t>
            </a:r>
            <a:r>
              <a:rPr lang="cs-CZ" sz="2400" dirty="0" err="1"/>
              <a:t>only</a:t>
            </a:r>
            <a:r>
              <a:rPr lang="cs-CZ" sz="2400" dirty="0"/>
              <a:t> 1.85%</a:t>
            </a:r>
          </a:p>
          <a:p>
            <a:r>
              <a:rPr lang="cs-CZ" sz="2400" b="1" dirty="0" err="1"/>
              <a:t>pumped</a:t>
            </a:r>
            <a:r>
              <a:rPr lang="cs-CZ" sz="2400" dirty="0"/>
              <a:t> make up 1.2% </a:t>
            </a:r>
          </a:p>
          <a:p>
            <a:r>
              <a:rPr lang="cs-CZ" sz="2400" b="1" dirty="0" err="1"/>
              <a:t>wind</a:t>
            </a:r>
            <a:r>
              <a:rPr lang="cs-CZ" sz="2400" dirty="0"/>
              <a:t> </a:t>
            </a:r>
            <a:r>
              <a:rPr lang="cs-CZ" sz="2400" dirty="0" err="1"/>
              <a:t>only</a:t>
            </a:r>
            <a:r>
              <a:rPr lang="cs-CZ" sz="2400" dirty="0"/>
              <a:t> 0.7%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598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278674-A60E-4273-93F3-7326DE157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061" y="986118"/>
            <a:ext cx="9404723" cy="1400530"/>
          </a:xfrm>
        </p:spPr>
        <p:txBody>
          <a:bodyPr/>
          <a:lstStyle/>
          <a:p>
            <a:endParaRPr lang="cs-CZ" dirty="0"/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0C6CEA65-4956-4DF0-9FAD-9716512C93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3697559"/>
              </p:ext>
            </p:extLst>
          </p:nvPr>
        </p:nvGraphicFramePr>
        <p:xfrm>
          <a:off x="838200" y="536331"/>
          <a:ext cx="10515600" cy="5635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2259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6F25EC-B540-45E7-9259-14C3DC49F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825527" cy="1400530"/>
          </a:xfrm>
        </p:spPr>
        <p:txBody>
          <a:bodyPr/>
          <a:lstStyle/>
          <a:p>
            <a:r>
              <a:rPr lang="cs-CZ" dirty="0"/>
              <a:t>Net </a:t>
            </a:r>
            <a:r>
              <a:rPr lang="cs-CZ" dirty="0" err="1"/>
              <a:t>consumption</a:t>
            </a:r>
            <a:r>
              <a:rPr lang="cs-CZ" dirty="0"/>
              <a:t> </a:t>
            </a:r>
            <a:r>
              <a:rPr lang="cs-CZ" dirty="0" err="1"/>
              <a:t>reached</a:t>
            </a:r>
            <a:r>
              <a:rPr lang="cs-CZ" dirty="0"/>
              <a:t> 61.0 </a:t>
            </a:r>
            <a:r>
              <a:rPr lang="cs-CZ" dirty="0" err="1"/>
              <a:t>TWh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C598A4-FAF6-4191-8C41-D4C659BD9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err="1"/>
              <a:t>Our</a:t>
            </a:r>
            <a:r>
              <a:rPr lang="cs-CZ" sz="2400" dirty="0"/>
              <a:t> </a:t>
            </a:r>
            <a:r>
              <a:rPr lang="cs-CZ" sz="2400" dirty="0" err="1"/>
              <a:t>power</a:t>
            </a:r>
            <a:r>
              <a:rPr lang="cs-CZ" sz="2400" dirty="0"/>
              <a:t> </a:t>
            </a:r>
            <a:r>
              <a:rPr lang="cs-CZ" sz="2400" dirty="0" err="1"/>
              <a:t>plants</a:t>
            </a:r>
            <a:r>
              <a:rPr lang="cs-CZ" sz="2400" dirty="0"/>
              <a:t> </a:t>
            </a:r>
            <a:r>
              <a:rPr lang="cs-CZ" sz="2400" dirty="0" err="1"/>
              <a:t>produce</a:t>
            </a:r>
            <a:r>
              <a:rPr lang="cs-CZ" sz="2400" dirty="0"/>
              <a:t> much more </a:t>
            </a:r>
            <a:r>
              <a:rPr lang="cs-CZ" sz="2400" dirty="0" err="1"/>
              <a:t>energy</a:t>
            </a:r>
            <a:r>
              <a:rPr lang="cs-CZ" sz="2400" dirty="0"/>
              <a:t> </a:t>
            </a:r>
            <a:r>
              <a:rPr lang="cs-CZ" sz="2400" dirty="0" err="1"/>
              <a:t>than</a:t>
            </a:r>
            <a:r>
              <a:rPr lang="cs-CZ" sz="2400" dirty="0"/>
              <a:t> </a:t>
            </a:r>
            <a:r>
              <a:rPr lang="cs-CZ" sz="2400" dirty="0" err="1"/>
              <a:t>we</a:t>
            </a:r>
            <a:r>
              <a:rPr lang="cs-CZ" sz="2400" dirty="0"/>
              <a:t> are </a:t>
            </a:r>
            <a:r>
              <a:rPr lang="cs-CZ" sz="2400" dirty="0" err="1"/>
              <a:t>able</a:t>
            </a:r>
            <a:r>
              <a:rPr lang="cs-CZ" sz="2400" dirty="0"/>
              <a:t> to </a:t>
            </a:r>
            <a:r>
              <a:rPr lang="cs-CZ" sz="2400" dirty="0" err="1"/>
              <a:t>consume</a:t>
            </a:r>
            <a:r>
              <a:rPr lang="cs-CZ" sz="2400" dirty="0"/>
              <a:t>.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result</a:t>
            </a:r>
            <a:r>
              <a:rPr lang="cs-CZ" sz="2400" dirty="0"/>
              <a:t> </a:t>
            </a:r>
            <a:r>
              <a:rPr lang="cs-CZ" sz="2400" dirty="0" err="1"/>
              <a:t>was</a:t>
            </a:r>
            <a:r>
              <a:rPr lang="cs-CZ" sz="2400" dirty="0"/>
              <a:t> 13.9 </a:t>
            </a:r>
            <a:r>
              <a:rPr lang="cs-CZ" sz="2400" dirty="0" err="1"/>
              <a:t>TWh</a:t>
            </a:r>
            <a:r>
              <a:rPr lang="cs-CZ" sz="2400" dirty="0"/>
              <a:t>. </a:t>
            </a:r>
            <a:r>
              <a:rPr lang="cs-CZ" sz="2400" dirty="0" err="1"/>
              <a:t>Interestingly</a:t>
            </a:r>
            <a:r>
              <a:rPr lang="cs-CZ" sz="2400" dirty="0"/>
              <a:t>, </a:t>
            </a:r>
            <a:r>
              <a:rPr lang="cs-CZ" sz="2400" dirty="0" err="1"/>
              <a:t>this</a:t>
            </a:r>
            <a:r>
              <a:rPr lang="cs-CZ" sz="2400" dirty="0"/>
              <a:t> </a:t>
            </a:r>
            <a:r>
              <a:rPr lang="cs-CZ" sz="2400" dirty="0" err="1"/>
              <a:t>amount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energy</a:t>
            </a:r>
            <a:r>
              <a:rPr lang="cs-CZ" sz="2400" dirty="0"/>
              <a:t> </a:t>
            </a:r>
            <a:r>
              <a:rPr lang="cs-CZ" sz="2400" dirty="0" err="1"/>
              <a:t>would</a:t>
            </a:r>
            <a:r>
              <a:rPr lang="cs-CZ" sz="2400" dirty="0"/>
              <a:t> </a:t>
            </a:r>
            <a:r>
              <a:rPr lang="cs-CZ" sz="2400" dirty="0" err="1"/>
              <a:t>manage</a:t>
            </a:r>
            <a:r>
              <a:rPr lang="cs-CZ" sz="2400" dirty="0"/>
              <a:t> to </a:t>
            </a:r>
            <a:r>
              <a:rPr lang="cs-CZ" sz="2400" dirty="0" err="1"/>
              <a:t>charge</a:t>
            </a:r>
            <a:r>
              <a:rPr lang="cs-CZ" sz="2400" dirty="0"/>
              <a:t> </a:t>
            </a:r>
            <a:r>
              <a:rPr lang="cs-CZ" sz="2400" dirty="0" err="1"/>
              <a:t>about</a:t>
            </a:r>
            <a:r>
              <a:rPr lang="cs-CZ" sz="2400" dirty="0"/>
              <a:t> 4-5 </a:t>
            </a:r>
            <a:r>
              <a:rPr lang="cs-CZ" sz="2400" dirty="0" err="1"/>
              <a:t>million</a:t>
            </a:r>
            <a:r>
              <a:rPr lang="cs-CZ" sz="2400" dirty="0"/>
              <a:t> </a:t>
            </a:r>
            <a:r>
              <a:rPr lang="cs-CZ" sz="2400" dirty="0" err="1"/>
              <a:t>passenger</a:t>
            </a:r>
            <a:r>
              <a:rPr lang="cs-CZ" sz="2400" dirty="0"/>
              <a:t> </a:t>
            </a:r>
            <a:r>
              <a:rPr lang="cs-CZ" sz="2400" dirty="0" err="1"/>
              <a:t>electric</a:t>
            </a:r>
            <a:r>
              <a:rPr lang="cs-CZ" sz="2400" dirty="0"/>
              <a:t> </a:t>
            </a:r>
            <a:r>
              <a:rPr lang="cs-CZ" sz="2400" dirty="0" err="1"/>
              <a:t>vehicles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15660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677863" y="352784"/>
            <a:ext cx="8596312" cy="45858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n-US" altLang="cs-CZ" sz="2600" b="1" dirty="0" smtClean="0">
                <a:latin typeface="Bookman Old Style" panose="02050604050505020204" pitchFamily="18" charset="0"/>
              </a:rPr>
              <a:t>Coal-fired power plant in the Czech Republic</a:t>
            </a:r>
            <a:endParaRPr lang="en-US" altLang="cs-CZ" sz="2600" dirty="0" smtClean="0">
              <a:latin typeface="Bookman Old Style" panose="02050604050505020204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/>
          <a:srcRect l="31358" t="16021" r="8949" b="23665"/>
          <a:stretch/>
        </p:blipFill>
        <p:spPr>
          <a:xfrm>
            <a:off x="3662858" y="1754746"/>
            <a:ext cx="7941768" cy="45115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394528" y="1068947"/>
            <a:ext cx="9187354" cy="15969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defRPr/>
            </a:pPr>
            <a:r>
              <a:rPr lang="en-US" sz="2000" dirty="0" smtClean="0">
                <a:latin typeface="Bookman Old Style" panose="02050604050505020204" pitchFamily="18" charset="0"/>
              </a:rPr>
              <a:t>worldwide</a:t>
            </a:r>
            <a:r>
              <a:rPr lang="cs-CZ" sz="2000" dirty="0" smtClean="0">
                <a:latin typeface="Bookman Old Style" panose="02050604050505020204" pitchFamily="18" charset="0"/>
              </a:rPr>
              <a:t> – </a:t>
            </a:r>
            <a:r>
              <a:rPr lang="en-US" sz="2000" dirty="0" smtClean="0">
                <a:latin typeface="Bookman Old Style" panose="02050604050505020204" pitchFamily="18" charset="0"/>
              </a:rPr>
              <a:t>44 % generat</a:t>
            </a:r>
            <a:r>
              <a:rPr lang="cs-CZ" sz="2000" dirty="0" smtClean="0">
                <a:latin typeface="Bookman Old Style" panose="02050604050505020204" pitchFamily="18" charset="0"/>
              </a:rPr>
              <a:t>ed </a:t>
            </a:r>
            <a:r>
              <a:rPr lang="en-US" sz="2000" dirty="0" smtClean="0">
                <a:latin typeface="Bookman Old Style" panose="02050604050505020204" pitchFamily="18" charset="0"/>
              </a:rPr>
              <a:t>electric energy is produced by coal-fired power plant</a:t>
            </a:r>
            <a:endParaRPr lang="cs-CZ" sz="2000" dirty="0" smtClean="0">
              <a:latin typeface="Bookman Old Style" panose="02050604050505020204" pitchFamily="18" charset="0"/>
            </a:endParaRPr>
          </a:p>
          <a:p>
            <a:pPr>
              <a:spcBef>
                <a:spcPts val="600"/>
              </a:spcBef>
              <a:defRPr/>
            </a:pPr>
            <a:r>
              <a:rPr lang="cs-CZ" sz="2000" dirty="0" smtClean="0">
                <a:latin typeface="Bookman Old Style" panose="02050604050505020204" pitchFamily="18" charset="0"/>
              </a:rPr>
              <a:t>in </a:t>
            </a:r>
            <a:r>
              <a:rPr lang="en-US" sz="2000" dirty="0" smtClean="0">
                <a:latin typeface="Bookman Old Style" panose="02050604050505020204" pitchFamily="18" charset="0"/>
              </a:rPr>
              <a:t>Europe</a:t>
            </a:r>
            <a:r>
              <a:rPr lang="cs-CZ" sz="2000" dirty="0" smtClean="0">
                <a:latin typeface="Bookman Old Style" panose="02050604050505020204" pitchFamily="18" charset="0"/>
              </a:rPr>
              <a:t> – 33 %</a:t>
            </a:r>
          </a:p>
          <a:p>
            <a:pPr>
              <a:spcBef>
                <a:spcPts val="600"/>
              </a:spcBef>
              <a:defRPr/>
            </a:pPr>
            <a:r>
              <a:rPr lang="cs-CZ" sz="2000" dirty="0" smtClean="0">
                <a:latin typeface="Bookman Old Style" panose="02050604050505020204" pitchFamily="18" charset="0"/>
              </a:rPr>
              <a:t>in the Czech Republic – 50 %</a:t>
            </a:r>
            <a:r>
              <a:rPr lang="en-US" sz="2000" dirty="0" smtClean="0">
                <a:latin typeface="Bookman Old Style" panose="02050604050505020204" pitchFamily="18" charset="0"/>
              </a:rPr>
              <a:t> 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394527" y="2759295"/>
            <a:ext cx="3636559" cy="3674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defRPr/>
            </a:pPr>
            <a:r>
              <a:rPr lang="en-US" sz="2000" i="1" dirty="0" smtClean="0">
                <a:latin typeface="Bookman Old Style" panose="02050604050505020204" pitchFamily="18" charset="0"/>
              </a:rPr>
              <a:t>location</a:t>
            </a:r>
            <a:r>
              <a:rPr lang="en-US" sz="2000" dirty="0" smtClean="0">
                <a:latin typeface="Bookman Old Style" panose="02050604050505020204" pitchFamily="18" charset="0"/>
              </a:rPr>
              <a:t>:</a:t>
            </a:r>
            <a:r>
              <a:rPr lang="en-US" sz="2000" i="1" dirty="0" smtClean="0">
                <a:latin typeface="Bookman Old Style" panose="02050604050505020204" pitchFamily="18" charset="0"/>
              </a:rPr>
              <a:t> </a:t>
            </a:r>
            <a:r>
              <a:rPr lang="en-US" sz="2000" dirty="0" smtClean="0">
                <a:latin typeface="Bookman Old Style" panose="02050604050505020204" pitchFamily="18" charset="0"/>
              </a:rPr>
              <a:t>mostly in north-western and </a:t>
            </a:r>
            <a:r>
              <a:rPr lang="cs-CZ" sz="2000" dirty="0" smtClean="0">
                <a:latin typeface="Bookman Old Style" panose="02050604050505020204" pitchFamily="18" charset="0"/>
              </a:rPr>
              <a:t>north Moravia</a:t>
            </a:r>
            <a:endParaRPr lang="en-US" sz="2000" dirty="0" smtClean="0">
              <a:latin typeface="Bookman Old Style" panose="02050604050505020204" pitchFamily="18" charset="0"/>
            </a:endParaRPr>
          </a:p>
          <a:p>
            <a:pPr>
              <a:spcBef>
                <a:spcPts val="600"/>
              </a:spcBef>
              <a:defRPr/>
            </a:pPr>
            <a:r>
              <a:rPr lang="en-US" sz="2000" i="1" dirty="0" smtClean="0">
                <a:latin typeface="Bookman Old Style" panose="02050604050505020204" pitchFamily="18" charset="0"/>
              </a:rPr>
              <a:t>fuel</a:t>
            </a:r>
            <a:r>
              <a:rPr lang="cs-CZ" sz="2000" dirty="0" smtClean="0">
                <a:latin typeface="Bookman Old Style" panose="02050604050505020204" pitchFamily="18" charset="0"/>
              </a:rPr>
              <a:t>: </a:t>
            </a:r>
            <a:r>
              <a:rPr lang="en-US" sz="2000" dirty="0" smtClean="0">
                <a:latin typeface="Bookman Old Style" panose="02050604050505020204" pitchFamily="18" charset="0"/>
              </a:rPr>
              <a:t>most of power plant burns north-Bohemian brown coal</a:t>
            </a:r>
            <a:endParaRPr lang="cs-CZ" sz="2000" dirty="0" smtClean="0">
              <a:latin typeface="Bookman Old Style" panose="02050604050505020204" pitchFamily="18" charset="0"/>
            </a:endParaRPr>
          </a:p>
        </p:txBody>
      </p:sp>
      <p:sp>
        <p:nvSpPr>
          <p:cNvPr id="8" name="Ovál 7"/>
          <p:cNvSpPr/>
          <p:nvPr/>
        </p:nvSpPr>
        <p:spPr>
          <a:xfrm rot="20769179">
            <a:off x="4717447" y="2568765"/>
            <a:ext cx="2153976" cy="760994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884" y="257578"/>
            <a:ext cx="1899296" cy="1329314"/>
          </a:xfrm>
          <a:prstGeom prst="rect">
            <a:avLst/>
          </a:prstGeom>
        </p:spPr>
      </p:pic>
      <p:sp>
        <p:nvSpPr>
          <p:cNvPr id="11" name="Zástupný symbol pro obsah 2"/>
          <p:cNvSpPr txBox="1">
            <a:spLocks/>
          </p:cNvSpPr>
          <p:nvPr/>
        </p:nvSpPr>
        <p:spPr>
          <a:xfrm>
            <a:off x="394527" y="4753909"/>
            <a:ext cx="3172921" cy="16340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defRPr/>
            </a:pPr>
            <a:r>
              <a:rPr lang="en-US" sz="2000" i="1" dirty="0" smtClean="0">
                <a:latin typeface="Bookman Old Style" panose="02050604050505020204" pitchFamily="18" charset="0"/>
              </a:rPr>
              <a:t>average price of coal</a:t>
            </a:r>
            <a:r>
              <a:rPr lang="en-US" sz="2000" dirty="0" smtClean="0">
                <a:latin typeface="Bookman Old Style" panose="02050604050505020204" pitchFamily="18" charset="0"/>
              </a:rPr>
              <a:t>: 3</a:t>
            </a:r>
            <a:r>
              <a:rPr lang="cs-CZ" sz="2000" dirty="0">
                <a:latin typeface="Bookman Old Style" panose="02050604050505020204" pitchFamily="18" charset="0"/>
              </a:rPr>
              <a:t>1</a:t>
            </a:r>
            <a:r>
              <a:rPr lang="en-US" sz="2000" dirty="0" smtClean="0">
                <a:latin typeface="Bookman Old Style" panose="02050604050505020204" pitchFamily="18" charset="0"/>
              </a:rPr>
              <a:t>00 CZK/tons (brown coal), 5300 CZK/tons (black coal)</a:t>
            </a:r>
          </a:p>
        </p:txBody>
      </p:sp>
    </p:spTree>
    <p:extLst>
      <p:ext uri="{BB962C8B-B14F-4D97-AF65-F5344CB8AC3E}">
        <p14:creationId xmlns:p14="http://schemas.microsoft.com/office/powerpoint/2010/main" val="287226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677863" y="327026"/>
            <a:ext cx="8596312" cy="45858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cs-CZ" altLang="cs-CZ" sz="2600" b="1" dirty="0" smtClean="0">
                <a:latin typeface="Bookman Old Style" panose="02050604050505020204" pitchFamily="18" charset="0"/>
              </a:rPr>
              <a:t>Nuclear power plant in the Czech Republic</a:t>
            </a:r>
            <a:endParaRPr lang="en-US" altLang="cs-CZ" sz="2600" dirty="0" smtClean="0">
              <a:latin typeface="Bookman Old Style" panose="020506040505050202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 cstate="print"/>
          <a:srcRect l="30094" t="17339" r="10982" b="22579"/>
          <a:stretch/>
        </p:blipFill>
        <p:spPr>
          <a:xfrm>
            <a:off x="3709116" y="1790164"/>
            <a:ext cx="7912892" cy="45140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394527" y="1068946"/>
            <a:ext cx="9406295" cy="16463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defRPr/>
            </a:pPr>
            <a:r>
              <a:rPr lang="en-US" sz="2000" dirty="0" smtClean="0">
                <a:latin typeface="Bookman Old Style" panose="02050604050505020204" pitchFamily="18" charset="0"/>
              </a:rPr>
              <a:t>worldwide</a:t>
            </a:r>
            <a:r>
              <a:rPr lang="cs-CZ" sz="2000" dirty="0" smtClean="0">
                <a:latin typeface="Bookman Old Style" panose="02050604050505020204" pitchFamily="18" charset="0"/>
              </a:rPr>
              <a:t> – </a:t>
            </a:r>
            <a:r>
              <a:rPr lang="en-US" sz="2000" dirty="0" smtClean="0">
                <a:latin typeface="Bookman Old Style" panose="02050604050505020204" pitchFamily="18" charset="0"/>
              </a:rPr>
              <a:t>437 nuclear reactors in 30 states </a:t>
            </a:r>
            <a:r>
              <a:rPr lang="cs-CZ" sz="2000" dirty="0" smtClean="0">
                <a:latin typeface="Bookman Old Style" panose="02050604050505020204" pitchFamily="18" charset="0"/>
              </a:rPr>
              <a:t>(situation of as 01.04.2015), </a:t>
            </a:r>
            <a:r>
              <a:rPr lang="en-US" sz="2000" dirty="0" smtClean="0">
                <a:latin typeface="Bookman Old Style" panose="02050604050505020204" pitchFamily="18" charset="0"/>
              </a:rPr>
              <a:t>total installed capacity </a:t>
            </a:r>
            <a:r>
              <a:rPr lang="cs-CZ" sz="2000" dirty="0" smtClean="0">
                <a:latin typeface="Bookman Old Style" panose="02050604050505020204" pitchFamily="18" charset="0"/>
              </a:rPr>
              <a:t>380 GW</a:t>
            </a:r>
          </a:p>
          <a:p>
            <a:pPr>
              <a:spcBef>
                <a:spcPts val="600"/>
              </a:spcBef>
              <a:defRPr/>
            </a:pPr>
            <a:r>
              <a:rPr lang="cs-CZ" sz="2000" dirty="0" smtClean="0">
                <a:latin typeface="Bookman Old Style" panose="02050604050505020204" pitchFamily="18" charset="0"/>
              </a:rPr>
              <a:t>in </a:t>
            </a:r>
            <a:r>
              <a:rPr lang="en-US" sz="2000" dirty="0" smtClean="0">
                <a:latin typeface="Bookman Old Style" panose="02050604050505020204" pitchFamily="18" charset="0"/>
              </a:rPr>
              <a:t>Europe</a:t>
            </a:r>
            <a:r>
              <a:rPr lang="cs-CZ" sz="2000" dirty="0" smtClean="0">
                <a:latin typeface="Bookman Old Style" panose="02050604050505020204" pitchFamily="18" charset="0"/>
              </a:rPr>
              <a:t> – 30 %</a:t>
            </a:r>
          </a:p>
          <a:p>
            <a:pPr>
              <a:spcBef>
                <a:spcPts val="600"/>
              </a:spcBef>
              <a:defRPr/>
            </a:pPr>
            <a:r>
              <a:rPr lang="cs-CZ" sz="2000" dirty="0" smtClean="0">
                <a:latin typeface="Bookman Old Style" panose="02050604050505020204" pitchFamily="18" charset="0"/>
              </a:rPr>
              <a:t>in the Czech Republic – 20 %</a:t>
            </a:r>
            <a:r>
              <a:rPr lang="en-US" sz="2000" dirty="0" smtClean="0">
                <a:latin typeface="Bookman Old Style" panose="02050604050505020204" pitchFamily="18" charset="0"/>
              </a:rPr>
              <a:t>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68" y="4728096"/>
            <a:ext cx="2322914" cy="1677660"/>
          </a:xfrm>
          <a:prstGeom prst="rect">
            <a:avLst/>
          </a:prstGeom>
        </p:spPr>
      </p:pic>
      <p:sp>
        <p:nvSpPr>
          <p:cNvPr id="11" name="Zástupný symbol pro obsah 2"/>
          <p:cNvSpPr txBox="1">
            <a:spLocks/>
          </p:cNvSpPr>
          <p:nvPr/>
        </p:nvSpPr>
        <p:spPr>
          <a:xfrm>
            <a:off x="394528" y="2948663"/>
            <a:ext cx="3636559" cy="13915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defRPr/>
            </a:pPr>
            <a:r>
              <a:rPr lang="en-US" sz="2000" i="1" dirty="0" smtClean="0">
                <a:latin typeface="Bookman Old Style" panose="02050604050505020204" pitchFamily="18" charset="0"/>
              </a:rPr>
              <a:t>location</a:t>
            </a:r>
            <a:r>
              <a:rPr lang="en-US" sz="2000" dirty="0" smtClean="0">
                <a:latin typeface="Bookman Old Style" panose="02050604050505020204" pitchFamily="18" charset="0"/>
              </a:rPr>
              <a:t>:</a:t>
            </a:r>
            <a:r>
              <a:rPr lang="en-US" sz="2000" i="1" dirty="0" smtClean="0">
                <a:latin typeface="Bookman Old Style" panose="02050604050505020204" pitchFamily="18" charset="0"/>
              </a:rPr>
              <a:t> </a:t>
            </a:r>
            <a:r>
              <a:rPr lang="en-US" sz="2000" dirty="0" smtClean="0">
                <a:latin typeface="Bookman Old Style" panose="02050604050505020204" pitchFamily="18" charset="0"/>
              </a:rPr>
              <a:t>in south</a:t>
            </a:r>
            <a:r>
              <a:rPr lang="cs-CZ" sz="2000" dirty="0" smtClean="0">
                <a:latin typeface="Bookman Old Style" panose="02050604050505020204" pitchFamily="18" charset="0"/>
              </a:rPr>
              <a:t> part of the Czech Republic</a:t>
            </a:r>
            <a:endParaRPr lang="en-US" sz="2000" dirty="0" smtClean="0">
              <a:latin typeface="Bookman Old Style" panose="02050604050505020204" pitchFamily="18" charset="0"/>
            </a:endParaRPr>
          </a:p>
          <a:p>
            <a:pPr>
              <a:spcBef>
                <a:spcPts val="600"/>
              </a:spcBef>
              <a:defRPr/>
            </a:pPr>
            <a:r>
              <a:rPr lang="en-US" sz="2000" i="1" dirty="0" smtClean="0">
                <a:latin typeface="Bookman Old Style" panose="02050604050505020204" pitchFamily="18" charset="0"/>
              </a:rPr>
              <a:t>fuel</a:t>
            </a:r>
            <a:r>
              <a:rPr lang="cs-CZ" sz="2000" dirty="0" smtClean="0">
                <a:latin typeface="Bookman Old Style" panose="02050604050505020204" pitchFamily="18" charset="0"/>
              </a:rPr>
              <a:t>: UO</a:t>
            </a:r>
            <a:r>
              <a:rPr lang="cs-CZ" sz="2000" baseline="-25000" dirty="0" smtClean="0">
                <a:latin typeface="Bookman Old Style" panose="02050604050505020204" pitchFamily="18" charset="0"/>
              </a:rPr>
              <a:t>2</a:t>
            </a:r>
            <a:r>
              <a:rPr lang="cs-CZ" sz="2000" dirty="0" smtClean="0">
                <a:latin typeface="Bookman Old Style" panose="02050604050505020204" pitchFamily="18" charset="0"/>
              </a:rPr>
              <a:t> (oxide uranium) </a:t>
            </a:r>
          </a:p>
        </p:txBody>
      </p:sp>
    </p:spTree>
    <p:extLst>
      <p:ext uri="{BB962C8B-B14F-4D97-AF65-F5344CB8AC3E}">
        <p14:creationId xmlns:p14="http://schemas.microsoft.com/office/powerpoint/2010/main" val="308997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677863" y="314147"/>
            <a:ext cx="8596312" cy="45858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n-US" altLang="cs-CZ" sz="2600" b="1" dirty="0" smtClean="0">
                <a:latin typeface="Bookman Old Style" panose="02050604050505020204" pitchFamily="18" charset="0"/>
              </a:rPr>
              <a:t>Renewable energy sources – generally</a:t>
            </a:r>
            <a:endParaRPr lang="en-US" altLang="cs-CZ" sz="2600" dirty="0" smtClean="0">
              <a:latin typeface="Bookman Old Style" panose="02050604050505020204" pitchFamily="18" charset="0"/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394528" y="927278"/>
            <a:ext cx="9509326" cy="1648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defRPr/>
            </a:pPr>
            <a:r>
              <a:rPr lang="en-US" sz="2000" dirty="0" smtClean="0">
                <a:latin typeface="Bookman Old Style" panose="02050604050505020204" pitchFamily="18" charset="0"/>
              </a:rPr>
              <a:t>consumption</a:t>
            </a:r>
            <a:r>
              <a:rPr lang="cs-CZ" sz="2000" dirty="0" smtClean="0">
                <a:latin typeface="Bookman Old Style" panose="02050604050505020204" pitchFamily="18" charset="0"/>
              </a:rPr>
              <a:t> and </a:t>
            </a:r>
            <a:r>
              <a:rPr lang="en-US" sz="2000" dirty="0" smtClean="0">
                <a:latin typeface="Bookman Old Style" panose="02050604050505020204" pitchFamily="18" charset="0"/>
              </a:rPr>
              <a:t>price of fossil fuels increase along with the growth of population all over the planet – additional pressure on the fossil</a:t>
            </a:r>
            <a:r>
              <a:rPr lang="cs-CZ" sz="2000" dirty="0" smtClean="0">
                <a:latin typeface="Bookman Old Style" panose="02050604050505020204" pitchFamily="18" charset="0"/>
              </a:rPr>
              <a:t> </a:t>
            </a:r>
            <a:r>
              <a:rPr lang="en-US" sz="2000" dirty="0" smtClean="0">
                <a:latin typeface="Bookman Old Style" panose="02050604050505020204" pitchFamily="18" charset="0"/>
              </a:rPr>
              <a:t>resources and significant impact on the environment</a:t>
            </a:r>
            <a:r>
              <a:rPr lang="cs-CZ" sz="2000" dirty="0" smtClean="0">
                <a:latin typeface="Bookman Old Style" panose="02050604050505020204" pitchFamily="18" charset="0"/>
              </a:rPr>
              <a:t> – </a:t>
            </a:r>
            <a:r>
              <a:rPr lang="en-US" sz="2000" dirty="0" smtClean="0">
                <a:latin typeface="Bookman Old Style" panose="02050604050505020204" pitchFamily="18" charset="0"/>
              </a:rPr>
              <a:t>renewable energy sources play important role in today electrical power engineering </a:t>
            </a:r>
            <a:r>
              <a:rPr lang="cs-CZ" sz="2000" dirty="0" smtClean="0">
                <a:latin typeface="Bookman Old Style" panose="02050604050505020204" pitchFamily="18" charset="0"/>
              </a:rPr>
              <a:t>in the </a:t>
            </a:r>
            <a:r>
              <a:rPr lang="en-US" sz="2000" dirty="0" smtClean="0">
                <a:latin typeface="Bookman Old Style" panose="02050604050505020204" pitchFamily="18" charset="0"/>
              </a:rPr>
              <a:t>world</a:t>
            </a:r>
            <a:r>
              <a:rPr lang="cs-CZ" sz="2000" dirty="0" smtClean="0">
                <a:latin typeface="Bookman Old Style" panose="02050604050505020204" pitchFamily="18" charset="0"/>
              </a:rPr>
              <a:t> </a:t>
            </a:r>
            <a:r>
              <a:rPr lang="en-US" sz="2000" dirty="0" smtClean="0">
                <a:latin typeface="Bookman Old Style" panose="02050604050505020204" pitchFamily="18" charset="0"/>
              </a:rPr>
              <a:t>and provide a significant potential for the future</a:t>
            </a:r>
            <a:endParaRPr lang="cs-CZ" sz="2000" dirty="0">
              <a:latin typeface="Bookman Old Style" panose="02050604050505020204" pitchFamily="18" charset="0"/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"/>
          <a:stretch/>
        </p:blipFill>
        <p:spPr>
          <a:xfrm>
            <a:off x="7688687" y="2730319"/>
            <a:ext cx="3719495" cy="3680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4528" y="2717440"/>
            <a:ext cx="7088098" cy="37683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defRPr/>
            </a:pPr>
            <a:r>
              <a:rPr lang="en-US" sz="2000" i="1" dirty="0" smtClean="0">
                <a:latin typeface="Bookman Old Style" panose="02050604050505020204" pitchFamily="18" charset="0"/>
              </a:rPr>
              <a:t>water energy</a:t>
            </a:r>
            <a:r>
              <a:rPr lang="en-US" sz="2000" dirty="0" smtClean="0">
                <a:latin typeface="Bookman Old Style" panose="02050604050505020204" pitchFamily="18" charset="0"/>
              </a:rPr>
              <a:t>: rivers, dams, seas (e.g. tidal energy)</a:t>
            </a:r>
            <a:endParaRPr lang="cs-CZ" sz="2000" dirty="0" smtClean="0">
              <a:latin typeface="Bookman Old Style" panose="02050604050505020204" pitchFamily="18" charset="0"/>
            </a:endParaRPr>
          </a:p>
          <a:p>
            <a:pPr>
              <a:spcBef>
                <a:spcPts val="600"/>
              </a:spcBef>
              <a:defRPr/>
            </a:pPr>
            <a:r>
              <a:rPr lang="en-US" sz="2000" i="1" dirty="0" smtClean="0">
                <a:latin typeface="Bookman Old Style" panose="02050604050505020204" pitchFamily="18" charset="0"/>
              </a:rPr>
              <a:t>wind energy</a:t>
            </a:r>
            <a:endParaRPr lang="en-US" sz="2000" dirty="0" smtClean="0">
              <a:latin typeface="Bookman Old Style" panose="02050604050505020204" pitchFamily="18" charset="0"/>
            </a:endParaRPr>
          </a:p>
          <a:p>
            <a:pPr>
              <a:spcBef>
                <a:spcPts val="600"/>
              </a:spcBef>
              <a:defRPr/>
            </a:pPr>
            <a:r>
              <a:rPr lang="en-US" sz="2000" i="1" dirty="0" smtClean="0">
                <a:latin typeface="Bookman Old Style" panose="02050604050505020204" pitchFamily="18" charset="0"/>
              </a:rPr>
              <a:t>solar energy</a:t>
            </a:r>
            <a:r>
              <a:rPr lang="en-US" sz="2000" dirty="0" smtClean="0">
                <a:latin typeface="Bookman Old Style" panose="02050604050505020204" pitchFamily="18" charset="0"/>
              </a:rPr>
              <a:t>: active utilization (photovoltaic</a:t>
            </a:r>
            <a:r>
              <a:rPr lang="cs-CZ" sz="2000" dirty="0" smtClean="0">
                <a:latin typeface="Bookman Old Style" panose="02050604050505020204" pitchFamily="18" charset="0"/>
              </a:rPr>
              <a:t> power plant</a:t>
            </a:r>
            <a:r>
              <a:rPr lang="en-US" sz="2000" dirty="0" smtClean="0">
                <a:latin typeface="Bookman Old Style" panose="02050604050505020204" pitchFamily="18" charset="0"/>
              </a:rPr>
              <a:t>, solar</a:t>
            </a:r>
            <a:r>
              <a:rPr lang="cs-CZ" sz="2000" dirty="0" smtClean="0">
                <a:latin typeface="Bookman Old Style" panose="02050604050505020204" pitchFamily="18" charset="0"/>
              </a:rPr>
              <a:t> power plant, </a:t>
            </a:r>
            <a:r>
              <a:rPr lang="en-US" sz="2000" dirty="0" smtClean="0">
                <a:latin typeface="Bookman Old Style" panose="02050604050505020204" pitchFamily="18" charset="0"/>
              </a:rPr>
              <a:t>solar collectors), passive utilization (greenhouses, Trombe wall)</a:t>
            </a:r>
          </a:p>
          <a:p>
            <a:pPr>
              <a:spcBef>
                <a:spcPts val="600"/>
              </a:spcBef>
              <a:defRPr/>
            </a:pPr>
            <a:r>
              <a:rPr lang="en-US" sz="2000" i="1" dirty="0" smtClean="0">
                <a:latin typeface="Bookman Old Style" panose="02050604050505020204" pitchFamily="18" charset="0"/>
              </a:rPr>
              <a:t>biomass energy</a:t>
            </a:r>
            <a:r>
              <a:rPr lang="en-US" sz="2000" dirty="0" smtClean="0">
                <a:latin typeface="Bookman Old Style" panose="02050604050505020204" pitchFamily="18" charset="0"/>
              </a:rPr>
              <a:t>: burning of dry biomass</a:t>
            </a:r>
            <a:r>
              <a:rPr lang="cs-CZ" sz="2000" dirty="0">
                <a:latin typeface="Bookman Old Style" panose="02050604050505020204" pitchFamily="18" charset="0"/>
              </a:rPr>
              <a:t> </a:t>
            </a:r>
            <a:r>
              <a:rPr lang="cs-CZ" sz="2000" dirty="0" smtClean="0">
                <a:latin typeface="Bookman Old Style" panose="02050604050505020204" pitchFamily="18" charset="0"/>
              </a:rPr>
              <a:t>in </a:t>
            </a:r>
            <a:r>
              <a:rPr lang="en-US" sz="2000" dirty="0" smtClean="0">
                <a:latin typeface="Bookman Old Style" panose="02050604050505020204" pitchFamily="18" charset="0"/>
              </a:rPr>
              <a:t>fluid boilers in coal-fired</a:t>
            </a:r>
            <a:r>
              <a:rPr lang="cs-CZ" sz="2000" dirty="0" smtClean="0">
                <a:latin typeface="Bookman Old Style" panose="02050604050505020204" pitchFamily="18" charset="0"/>
              </a:rPr>
              <a:t> power plant, </a:t>
            </a:r>
            <a:r>
              <a:rPr lang="en-US" sz="2000" dirty="0" smtClean="0">
                <a:latin typeface="Bookman Old Style" panose="02050604050505020204" pitchFamily="18" charset="0"/>
              </a:rPr>
              <a:t>degradation of wet and dry biomass </a:t>
            </a:r>
            <a:r>
              <a:rPr lang="cs-CZ" sz="2000" dirty="0" smtClean="0">
                <a:latin typeface="Bookman Old Style" panose="02050604050505020204" pitchFamily="18" charset="0"/>
              </a:rPr>
              <a:t>to</a:t>
            </a:r>
            <a:r>
              <a:rPr lang="en-US" sz="2000" dirty="0" smtClean="0">
                <a:latin typeface="Bookman Old Style" panose="02050604050505020204" pitchFamily="18" charset="0"/>
              </a:rPr>
              <a:t> produce biogas in biogas station</a:t>
            </a:r>
          </a:p>
          <a:p>
            <a:pPr>
              <a:spcBef>
                <a:spcPts val="600"/>
              </a:spcBef>
              <a:defRPr/>
            </a:pPr>
            <a:r>
              <a:rPr lang="en-US" sz="2000" i="1" dirty="0" smtClean="0">
                <a:latin typeface="Bookman Old Style" panose="02050604050505020204" pitchFamily="18" charset="0"/>
              </a:rPr>
              <a:t>geothermal energy</a:t>
            </a:r>
            <a:r>
              <a:rPr lang="cs-CZ" sz="2000" dirty="0" smtClean="0">
                <a:latin typeface="Bookman Old Style" panose="02050604050505020204" pitchFamily="18" charset="0"/>
              </a:rPr>
              <a:t>: </a:t>
            </a:r>
            <a:r>
              <a:rPr lang="en-US" sz="2000" dirty="0" smtClean="0">
                <a:latin typeface="Bookman Old Style" panose="02050604050505020204" pitchFamily="18" charset="0"/>
              </a:rPr>
              <a:t>heat pumps and power plant (basic types: Hot Dry Rock HDR and Hot Fractured Rock HFR)</a:t>
            </a:r>
          </a:p>
        </p:txBody>
      </p:sp>
    </p:spTree>
    <p:extLst>
      <p:ext uri="{BB962C8B-B14F-4D97-AF65-F5344CB8AC3E}">
        <p14:creationId xmlns:p14="http://schemas.microsoft.com/office/powerpoint/2010/main" val="141031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677863" y="327026"/>
            <a:ext cx="8596312" cy="45858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n-US" altLang="cs-CZ" sz="2600" b="1" dirty="0">
                <a:latin typeface="Bookman Old Style" panose="02050604050505020204" pitchFamily="18" charset="0"/>
              </a:rPr>
              <a:t>Renewable energy sources </a:t>
            </a:r>
            <a:r>
              <a:rPr lang="cs-CZ" altLang="cs-CZ" sz="2600" b="1" dirty="0" smtClean="0">
                <a:latin typeface="Bookman Old Style" panose="02050604050505020204" pitchFamily="18" charset="0"/>
              </a:rPr>
              <a:t>in the Czech Republic</a:t>
            </a:r>
            <a:endParaRPr lang="en-US" altLang="cs-CZ" sz="2600" dirty="0" smtClean="0">
              <a:latin typeface="Bookman Old Style" panose="02050604050505020204" pitchFamily="18" charset="0"/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394527" y="1068947"/>
            <a:ext cx="9225991" cy="16004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defRPr/>
            </a:pPr>
            <a:r>
              <a:rPr lang="en-US" sz="2000" dirty="0" smtClean="0">
                <a:latin typeface="Bookman Old Style" panose="02050604050505020204" pitchFamily="18" charset="0"/>
              </a:rPr>
              <a:t>worldwide</a:t>
            </a:r>
            <a:r>
              <a:rPr lang="cs-CZ" sz="2000" dirty="0" smtClean="0">
                <a:latin typeface="Bookman Old Style" panose="02050604050505020204" pitchFamily="18" charset="0"/>
              </a:rPr>
              <a:t> – 16 </a:t>
            </a:r>
            <a:r>
              <a:rPr lang="en-US" sz="2000" dirty="0" smtClean="0">
                <a:latin typeface="Bookman Old Style" panose="02050604050505020204" pitchFamily="18" charset="0"/>
              </a:rPr>
              <a:t>% </a:t>
            </a:r>
            <a:r>
              <a:rPr lang="cs-CZ" sz="2000" dirty="0" smtClean="0">
                <a:latin typeface="Bookman Old Style" panose="02050604050505020204" pitchFamily="18" charset="0"/>
              </a:rPr>
              <a:t>generated </a:t>
            </a:r>
            <a:r>
              <a:rPr lang="en-US" sz="2000" dirty="0" smtClean="0">
                <a:latin typeface="Bookman Old Style" panose="02050604050505020204" pitchFamily="18" charset="0"/>
              </a:rPr>
              <a:t>electric energy is produced by renewable energy sources</a:t>
            </a:r>
          </a:p>
          <a:p>
            <a:pPr>
              <a:spcBef>
                <a:spcPts val="600"/>
              </a:spcBef>
              <a:defRPr/>
            </a:pPr>
            <a:r>
              <a:rPr lang="cs-CZ" sz="2000" dirty="0" smtClean="0">
                <a:latin typeface="Bookman Old Style" panose="02050604050505020204" pitchFamily="18" charset="0"/>
              </a:rPr>
              <a:t>in </a:t>
            </a:r>
            <a:r>
              <a:rPr lang="en-US" sz="2000" dirty="0" smtClean="0">
                <a:latin typeface="Bookman Old Style" panose="02050604050505020204" pitchFamily="18" charset="0"/>
              </a:rPr>
              <a:t>European</a:t>
            </a:r>
            <a:r>
              <a:rPr lang="cs-CZ" sz="2000" dirty="0" smtClean="0">
                <a:latin typeface="Bookman Old Style" panose="02050604050505020204" pitchFamily="18" charset="0"/>
              </a:rPr>
              <a:t> Union – 30 %</a:t>
            </a:r>
          </a:p>
          <a:p>
            <a:pPr>
              <a:spcBef>
                <a:spcPts val="600"/>
              </a:spcBef>
              <a:defRPr/>
            </a:pPr>
            <a:r>
              <a:rPr lang="cs-CZ" sz="2000" dirty="0" smtClean="0">
                <a:latin typeface="Bookman Old Style" panose="02050604050505020204" pitchFamily="18" charset="0"/>
              </a:rPr>
              <a:t>in the Czech Republic – 13 %</a:t>
            </a:r>
            <a:r>
              <a:rPr lang="en-US" sz="2000" dirty="0" smtClean="0">
                <a:latin typeface="Bookman Old Style" panose="02050604050505020204" pitchFamily="18" charset="0"/>
              </a:rPr>
              <a:t>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32151" t="30698" r="14129" b="13559"/>
          <a:stretch/>
        </p:blipFill>
        <p:spPr>
          <a:xfrm>
            <a:off x="3848724" y="1174985"/>
            <a:ext cx="7739270" cy="45151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3" r="9414"/>
          <a:stretch/>
        </p:blipFill>
        <p:spPr>
          <a:xfrm>
            <a:off x="455540" y="5236403"/>
            <a:ext cx="1596494" cy="117197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753" y="4006042"/>
            <a:ext cx="1519236" cy="117197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40" y="2762803"/>
            <a:ext cx="1596494" cy="117197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6"/>
          <a:stretch/>
        </p:blipFill>
        <p:spPr>
          <a:xfrm>
            <a:off x="2310979" y="2740609"/>
            <a:ext cx="1577489" cy="1194172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482" y="5236403"/>
            <a:ext cx="1558481" cy="122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95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87</TotalTime>
  <Words>484</Words>
  <Application>Microsoft Office PowerPoint</Application>
  <PresentationFormat>Širokoúhlá obrazovka</PresentationFormat>
  <Paragraphs>40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7" baseType="lpstr">
      <vt:lpstr>Arial</vt:lpstr>
      <vt:lpstr>Bookman Old Style</vt:lpstr>
      <vt:lpstr>Calibri</vt:lpstr>
      <vt:lpstr>Century Gothic</vt:lpstr>
      <vt:lpstr>Times New Roman</vt:lpstr>
      <vt:lpstr>Wingdings 3</vt:lpstr>
      <vt:lpstr>Ion</vt:lpstr>
      <vt:lpstr>Electricity production and consumption in the Czech Republic in 2018 </vt:lpstr>
      <vt:lpstr>Erasmus+ Project  Project Nr: 2019-1-CZ01-KA229-061106    „It´s our world - take care of it“ </vt:lpstr>
      <vt:lpstr>Net electricity production reached 81.9 TWh per year 2018</vt:lpstr>
      <vt:lpstr>Prezentace aplikace PowerPoint</vt:lpstr>
      <vt:lpstr>Net consumption reached 61.0 TWh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Electricity production and consumption in the Czech Republic in 2018</dc:title>
  <dc:creator>Lenka Missbergerová</dc:creator>
  <cp:lastModifiedBy>Jana Hošková</cp:lastModifiedBy>
  <cp:revision>8</cp:revision>
  <cp:lastPrinted>2019-10-02T05:31:58Z</cp:lastPrinted>
  <dcterms:created xsi:type="dcterms:W3CDTF">2019-09-08T20:17:51Z</dcterms:created>
  <dcterms:modified xsi:type="dcterms:W3CDTF">2019-11-07T14:18:27Z</dcterms:modified>
</cp:coreProperties>
</file>