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jl5sOMxpbM+/36+iLeCamSayy+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03552138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 name="Google Shape;8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f91892419_0_1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cf91892419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f91892419_0_2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gcf91892419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271f39f0b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10271f39f0b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271f39f0b_5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g10271f39f0b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271f39f0b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 name="Google Shape;119;g10271f39f0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271f39f0b_5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g10271f39f0b_5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271f39f0b_5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10271f39f0b_5_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 name="Google Shape;141;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2"/>
        <p:cNvGrpSpPr/>
        <p:nvPr/>
      </p:nvGrpSpPr>
      <p:grpSpPr>
        <a:xfrm>
          <a:off x="0" y="0"/>
          <a:ext cx="0" cy="0"/>
          <a:chOff x="0" y="0"/>
          <a:chExt cx="0" cy="0"/>
        </a:xfrm>
      </p:grpSpPr>
      <p:sp>
        <p:nvSpPr>
          <p:cNvPr id="13" name="Google Shape;13;p5"/>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5" name="Google Shape;1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4"/>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5"/>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4"/>
        <p:cNvGrpSpPr/>
        <p:nvPr/>
      </p:nvGrpSpPr>
      <p:grpSpPr>
        <a:xfrm>
          <a:off x="0" y="0"/>
          <a:ext cx="0" cy="0"/>
          <a:chOff x="0" y="0"/>
          <a:chExt cx="0" cy="0"/>
        </a:xfrm>
      </p:grpSpPr>
      <p:sp>
        <p:nvSpPr>
          <p:cNvPr id="25" name="Google Shape;25;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7" name="Google Shape;27;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0"/>
        <p:cNvGrpSpPr/>
        <p:nvPr/>
      </p:nvGrpSpPr>
      <p:grpSpPr>
        <a:xfrm>
          <a:off x="0" y="0"/>
          <a:ext cx="0" cy="0"/>
          <a:chOff x="0" y="0"/>
          <a:chExt cx="0" cy="0"/>
        </a:xfrm>
      </p:grpSpPr>
      <p:sp>
        <p:nvSpPr>
          <p:cNvPr id="31" name="Google Shape;31;p8"/>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0" name="Google Shape;40;p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2" name="Google Shape;42;p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6"/>
        <p:cNvGrpSpPr/>
        <p:nvPr/>
      </p:nvGrpSpPr>
      <p:grpSpPr>
        <a:xfrm>
          <a:off x="0" y="0"/>
          <a:ext cx="0" cy="0"/>
          <a:chOff x="0" y="0"/>
          <a:chExt cx="0" cy="0"/>
        </a:xfrm>
      </p:grpSpPr>
      <p:sp>
        <p:nvSpPr>
          <p:cNvPr id="47" name="Google Shape;47;p10"/>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1"/>
        <p:cNvGrpSpPr/>
        <p:nvPr/>
      </p:nvGrpSpPr>
      <p:grpSpPr>
        <a:xfrm>
          <a:off x="0" y="0"/>
          <a:ext cx="0" cy="0"/>
          <a:chOff x="0" y="0"/>
          <a:chExt cx="0" cy="0"/>
        </a:xfrm>
      </p:grpSpPr>
      <p:sp>
        <p:nvSpPr>
          <p:cNvPr id="52" name="Google Shape;52;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5"/>
        <p:cNvGrpSpPr/>
        <p:nvPr/>
      </p:nvGrpSpPr>
      <p:grpSpPr>
        <a:xfrm>
          <a:off x="0" y="0"/>
          <a:ext cx="0" cy="0"/>
          <a:chOff x="0" y="0"/>
          <a:chExt cx="0" cy="0"/>
        </a:xfrm>
      </p:grpSpPr>
      <p:sp>
        <p:nvSpPr>
          <p:cNvPr id="56" name="Google Shape;56;p1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2"/>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8" name="Google Shape;58;p12"/>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9" name="Google Shape;59;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2"/>
        <p:cNvGrpSpPr/>
        <p:nvPr/>
      </p:nvGrpSpPr>
      <p:grpSpPr>
        <a:xfrm>
          <a:off x="0" y="0"/>
          <a:ext cx="0" cy="0"/>
          <a:chOff x="0" y="0"/>
          <a:chExt cx="0" cy="0"/>
        </a:xfrm>
      </p:grpSpPr>
      <p:sp>
        <p:nvSpPr>
          <p:cNvPr id="63" name="Google Shape;63;p1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3"/>
          <p:cNvSpPr>
            <a:spLocks noGrp="1"/>
          </p:cNvSpPr>
          <p:nvPr>
            <p:ph type="pic" idx="2"/>
          </p:nvPr>
        </p:nvSpPr>
        <p:spPr>
          <a:xfrm>
            <a:off x="3887391" y="987426"/>
            <a:ext cx="4629150" cy="4873625"/>
          </a:xfrm>
          <a:prstGeom prst="rect">
            <a:avLst/>
          </a:prstGeom>
          <a:noFill/>
          <a:ln>
            <a:noFill/>
          </a:ln>
        </p:spPr>
      </p:sp>
      <p:sp>
        <p:nvSpPr>
          <p:cNvPr id="65" name="Google Shape;65;p13"/>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 name="Google Shape;7;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pic>
        <p:nvPicPr>
          <p:cNvPr id="9" name="Google Shape;9;p4"/>
          <p:cNvPicPr preferRelativeResize="0"/>
          <p:nvPr/>
        </p:nvPicPr>
        <p:blipFill rotWithShape="1">
          <a:blip r:embed="rId13">
            <a:alphaModFix/>
          </a:blip>
          <a:srcRect/>
          <a:stretch/>
        </p:blipFill>
        <p:spPr>
          <a:xfrm>
            <a:off x="6392986" y="-1"/>
            <a:ext cx="2751014" cy="1765471"/>
          </a:xfrm>
          <a:prstGeom prst="rect">
            <a:avLst/>
          </a:prstGeom>
          <a:noFill/>
          <a:ln>
            <a:noFill/>
          </a:ln>
        </p:spPr>
      </p:pic>
      <p:sp>
        <p:nvSpPr>
          <p:cNvPr id="10" name="Google Shape;10;p4"/>
          <p:cNvSpPr txBox="1">
            <a:spLocks noGrp="1"/>
          </p:cNvSpPr>
          <p:nvPr>
            <p:ph type="title"/>
          </p:nvPr>
        </p:nvSpPr>
        <p:spPr>
          <a:xfrm>
            <a:off x="628650" y="524436"/>
            <a:ext cx="6834468" cy="116625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s.statista.com/grafico/15726/emisiones-de-co2-mundiales-y-la-reduccion-propuesta-por-la-onu/" TargetMode="External"/><Relationship Id="rId7" Type="http://schemas.openxmlformats.org/officeDocument/2006/relationships/hyperlink" Target="https://www.youtube.com/watch?v=WfGMYdalCl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sport.es/es/noticias/salud/virus-nilo-deja-primera-muerte-12006334" TargetMode="External"/><Relationship Id="rId5" Type="http://schemas.openxmlformats.org/officeDocument/2006/relationships/hyperlink" Target="https://www.who.int/es/news-room/fact-sheets/detail/climate-change-and-health" TargetMode="External"/><Relationship Id="rId4" Type="http://schemas.openxmlformats.org/officeDocument/2006/relationships/hyperlink" Target="https://es.statista.com/grafico/26113/huella-de-carbono-de-la-deforestacion-tropica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0" y="0"/>
            <a:ext cx="9144000" cy="68580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5290925" y="5841425"/>
            <a:ext cx="3853072" cy="1016574"/>
          </a:xfrm>
          <a:prstGeom prst="rect">
            <a:avLst/>
          </a:prstGeom>
          <a:noFill/>
          <a:ln>
            <a:noFill/>
          </a:ln>
        </p:spPr>
      </p:pic>
      <p:sp>
        <p:nvSpPr>
          <p:cNvPr id="87" name="Google Shape;87;p1"/>
          <p:cNvSpPr txBox="1"/>
          <p:nvPr/>
        </p:nvSpPr>
        <p:spPr>
          <a:xfrm>
            <a:off x="0" y="5568600"/>
            <a:ext cx="3126300" cy="1289400"/>
          </a:xfrm>
          <a:prstGeom prst="rect">
            <a:avLst/>
          </a:prstGeom>
          <a:noFill/>
          <a:ln>
            <a:noFill/>
          </a:ln>
        </p:spPr>
        <p:txBody>
          <a:bodyPr spcFirstLastPara="1" wrap="square" lIns="91425" tIns="91425" rIns="91425" bIns="91425" anchor="t" anchorCtr="0">
            <a:spAutoFit/>
          </a:bodyPr>
          <a:lstStyle/>
          <a:p>
            <a:pPr marL="0" marR="0" lvl="0" indent="0" algn="l" rtl="0">
              <a:lnSpc>
                <a:spcPct val="107000"/>
              </a:lnSpc>
              <a:spcBef>
                <a:spcPts val="0"/>
              </a:spcBef>
              <a:spcAft>
                <a:spcPts val="0"/>
              </a:spcAft>
              <a:buClr>
                <a:srgbClr val="000000"/>
              </a:buClr>
              <a:buSzPts val="1800"/>
              <a:buFont typeface="Arial"/>
              <a:buNone/>
            </a:pPr>
            <a:r>
              <a:rPr lang="es-ES" sz="1800" b="0" i="0" u="none" strike="noStrike" cap="none">
                <a:solidFill>
                  <a:srgbClr val="0072A8"/>
                </a:solidFill>
                <a:latin typeface="Arial"/>
                <a:ea typeface="Arial"/>
                <a:cs typeface="Arial"/>
                <a:sym typeface="Arial"/>
              </a:rPr>
              <a:t>Project Nr: 2019-1-CZ01-KA229-061106     </a:t>
            </a:r>
            <a:r>
              <a:rPr lang="es-ES" sz="1800" b="0" i="1" u="none" strike="noStrike" cap="none">
                <a:solidFill>
                  <a:srgbClr val="0072A8"/>
                </a:solidFill>
                <a:latin typeface="Arial"/>
                <a:ea typeface="Arial"/>
                <a:cs typeface="Arial"/>
                <a:sym typeface="Arial"/>
              </a:rPr>
              <a:t>It´s our world - take care of it</a:t>
            </a:r>
            <a:r>
              <a:rPr lang="es-ES" sz="1800" b="0" i="0" u="none" strike="noStrike" cap="none">
                <a:solidFill>
                  <a:srgbClr val="90C226"/>
                </a:solidFill>
                <a:latin typeface="Calibri"/>
                <a:ea typeface="Calibri"/>
                <a:cs typeface="Calibri"/>
                <a:sym typeface="Calibri"/>
              </a:rPr>
              <a:t/>
            </a:r>
            <a:br>
              <a:rPr lang="es-ES" sz="1800" b="0" i="0" u="none" strike="noStrike" cap="none">
                <a:solidFill>
                  <a:srgbClr val="90C226"/>
                </a:solidFill>
                <a:latin typeface="Calibri"/>
                <a:ea typeface="Calibri"/>
                <a:cs typeface="Calibri"/>
                <a:sym typeface="Calibri"/>
              </a:rPr>
            </a:br>
            <a:endParaRPr sz="1400" b="0" i="0" u="none" strike="noStrike" cap="none">
              <a:solidFill>
                <a:srgbClr val="000000"/>
              </a:solidFill>
              <a:latin typeface="Arial"/>
              <a:ea typeface="Arial"/>
              <a:cs typeface="Arial"/>
              <a:sym typeface="Arial"/>
            </a:endParaRPr>
          </a:p>
        </p:txBody>
      </p:sp>
      <p:pic>
        <p:nvPicPr>
          <p:cNvPr id="5" name="Obrázek 1"/>
          <p:cNvPicPr/>
          <p:nvPr/>
        </p:nvPicPr>
        <p:blipFill>
          <a:blip r:embed="rId5" cstate="print">
            <a:extLst>
              <a:ext uri="{28A0092B-C50C-407E-A947-70E740481C1C}">
                <a14:useLocalDpi xmlns:a14="http://schemas.microsoft.com/office/drawing/2010/main" val="0"/>
              </a:ext>
            </a:extLst>
          </a:blip>
          <a:stretch>
            <a:fillRect/>
          </a:stretch>
        </p:blipFill>
        <p:spPr>
          <a:xfrm>
            <a:off x="7268609" y="0"/>
            <a:ext cx="1844040" cy="1844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cf91892419_0_15"/>
          <p:cNvSpPr txBox="1">
            <a:spLocks noGrp="1"/>
          </p:cNvSpPr>
          <p:nvPr>
            <p:ph type="title"/>
          </p:nvPr>
        </p:nvSpPr>
        <p:spPr>
          <a:xfrm>
            <a:off x="188475" y="784625"/>
            <a:ext cx="8455500" cy="11664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60000"/>
              <a:buNone/>
            </a:pPr>
            <a:endParaRPr sz="3000">
              <a:solidFill>
                <a:srgbClr val="0000FF"/>
              </a:solidFill>
              <a:latin typeface="Arial"/>
              <a:ea typeface="Arial"/>
              <a:cs typeface="Arial"/>
              <a:sym typeface="Arial"/>
            </a:endParaRPr>
          </a:p>
          <a:p>
            <a:pPr marL="0" lvl="0" indent="0" algn="l" rtl="0">
              <a:lnSpc>
                <a:spcPct val="90000"/>
              </a:lnSpc>
              <a:spcBef>
                <a:spcPts val="0"/>
              </a:spcBef>
              <a:spcAft>
                <a:spcPts val="0"/>
              </a:spcAft>
              <a:buSzPct val="60000"/>
              <a:buNone/>
            </a:pPr>
            <a:endParaRPr sz="3000">
              <a:solidFill>
                <a:srgbClr val="0000FF"/>
              </a:solidFill>
              <a:latin typeface="Arial"/>
              <a:ea typeface="Arial"/>
              <a:cs typeface="Arial"/>
              <a:sym typeface="Arial"/>
            </a:endParaRPr>
          </a:p>
          <a:p>
            <a:pPr marL="0" lvl="0" indent="0" algn="l" rtl="0">
              <a:lnSpc>
                <a:spcPct val="90000"/>
              </a:lnSpc>
              <a:spcBef>
                <a:spcPts val="0"/>
              </a:spcBef>
              <a:spcAft>
                <a:spcPts val="0"/>
              </a:spcAft>
              <a:buSzPct val="54000"/>
              <a:buNone/>
            </a:pPr>
            <a:r>
              <a:rPr lang="es-ES" sz="3333">
                <a:solidFill>
                  <a:srgbClr val="0000FF"/>
                </a:solidFill>
                <a:latin typeface="Arial"/>
                <a:ea typeface="Arial"/>
                <a:cs typeface="Arial"/>
                <a:sym typeface="Arial"/>
              </a:rPr>
              <a:t>THE AIR POLLUTION IN THE LAST 30 YEARS</a:t>
            </a:r>
            <a:endParaRPr sz="3333">
              <a:solidFill>
                <a:srgbClr val="0000FF"/>
              </a:solidFill>
              <a:latin typeface="Arial"/>
              <a:ea typeface="Arial"/>
              <a:cs typeface="Arial"/>
              <a:sym typeface="Arial"/>
            </a:endParaRPr>
          </a:p>
          <a:p>
            <a:pPr marL="0" lvl="0" indent="0" algn="l" rtl="0">
              <a:lnSpc>
                <a:spcPct val="90000"/>
              </a:lnSpc>
              <a:spcBef>
                <a:spcPts val="0"/>
              </a:spcBef>
              <a:spcAft>
                <a:spcPts val="0"/>
              </a:spcAft>
              <a:buSzPct val="60000"/>
              <a:buNone/>
            </a:pPr>
            <a:endParaRPr sz="3000">
              <a:solidFill>
                <a:srgbClr val="0000FF"/>
              </a:solidFill>
              <a:latin typeface="Arial"/>
              <a:ea typeface="Arial"/>
              <a:cs typeface="Arial"/>
              <a:sym typeface="Arial"/>
            </a:endParaRPr>
          </a:p>
        </p:txBody>
      </p:sp>
      <p:sp>
        <p:nvSpPr>
          <p:cNvPr id="93" name="Google Shape;93;gcf91892419_0_15"/>
          <p:cNvSpPr txBox="1">
            <a:spLocks noGrp="1"/>
          </p:cNvSpPr>
          <p:nvPr>
            <p:ph type="body" idx="1"/>
          </p:nvPr>
        </p:nvSpPr>
        <p:spPr>
          <a:xfrm>
            <a:off x="355850" y="2238575"/>
            <a:ext cx="4626600" cy="43815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rgbClr val="006600"/>
              </a:buClr>
              <a:buSzPts val="3600"/>
              <a:buFont typeface="Georgia"/>
              <a:buNone/>
            </a:pPr>
            <a:r>
              <a:rPr lang="es-ES" sz="2000">
                <a:latin typeface="Arial"/>
                <a:ea typeface="Arial"/>
                <a:cs typeface="Arial"/>
                <a:sym typeface="Arial"/>
              </a:rPr>
              <a:t>Pollution is the biggest threat to human health, because air pollutants have an effect on climate change.</a:t>
            </a:r>
            <a:endParaRPr sz="2000">
              <a:latin typeface="Arial"/>
              <a:ea typeface="Arial"/>
              <a:cs typeface="Arial"/>
              <a:sym typeface="Arial"/>
            </a:endParaRPr>
          </a:p>
          <a:p>
            <a:pPr marL="0" lvl="0" indent="0" algn="just" rtl="0">
              <a:lnSpc>
                <a:spcPct val="150000"/>
              </a:lnSpc>
              <a:spcBef>
                <a:spcPts val="0"/>
              </a:spcBef>
              <a:spcAft>
                <a:spcPts val="0"/>
              </a:spcAft>
              <a:buClr>
                <a:srgbClr val="006600"/>
              </a:buClr>
              <a:buSzPts val="3600"/>
              <a:buFont typeface="Georgia"/>
              <a:buNone/>
            </a:pPr>
            <a:endParaRPr sz="2000">
              <a:latin typeface="Arial"/>
              <a:ea typeface="Arial"/>
              <a:cs typeface="Arial"/>
              <a:sym typeface="Arial"/>
            </a:endParaRPr>
          </a:p>
          <a:p>
            <a:pPr marL="0" lvl="0" indent="0" algn="just" rtl="0">
              <a:lnSpc>
                <a:spcPct val="150000"/>
              </a:lnSpc>
              <a:spcBef>
                <a:spcPts val="0"/>
              </a:spcBef>
              <a:spcAft>
                <a:spcPts val="0"/>
              </a:spcAft>
              <a:buClr>
                <a:srgbClr val="006600"/>
              </a:buClr>
              <a:buSzPts val="3600"/>
              <a:buFont typeface="Georgia"/>
              <a:buNone/>
            </a:pPr>
            <a:r>
              <a:rPr lang="es-ES" sz="2000">
                <a:latin typeface="Arial"/>
                <a:ea typeface="Arial"/>
                <a:cs typeface="Arial"/>
                <a:sym typeface="Arial"/>
              </a:rPr>
              <a:t>The World Health Organization (WHO) data estimates that air pollution kills an estimated seven million people worldwide every year</a:t>
            </a:r>
            <a:endParaRPr sz="2000">
              <a:latin typeface="Georgia"/>
              <a:ea typeface="Georgia"/>
              <a:cs typeface="Georgia"/>
              <a:sym typeface="Georgia"/>
            </a:endParaRPr>
          </a:p>
          <a:p>
            <a:pPr marL="0" lvl="0" indent="0" algn="l" rtl="0">
              <a:lnSpc>
                <a:spcPct val="100000"/>
              </a:lnSpc>
              <a:spcBef>
                <a:spcPts val="0"/>
              </a:spcBef>
              <a:spcAft>
                <a:spcPts val="0"/>
              </a:spcAft>
              <a:buClr>
                <a:srgbClr val="006600"/>
              </a:buClr>
              <a:buSzPts val="3600"/>
              <a:buFont typeface="Georgia"/>
              <a:buNone/>
            </a:pPr>
            <a:endParaRPr sz="2000" b="1">
              <a:solidFill>
                <a:srgbClr val="006600"/>
              </a:solidFill>
              <a:latin typeface="Georgia"/>
              <a:ea typeface="Georgia"/>
              <a:cs typeface="Georgia"/>
              <a:sym typeface="Georgia"/>
            </a:endParaRPr>
          </a:p>
          <a:p>
            <a:pPr marL="0" lvl="0" indent="0" algn="l" rtl="0">
              <a:lnSpc>
                <a:spcPct val="90000"/>
              </a:lnSpc>
              <a:spcBef>
                <a:spcPts val="1000"/>
              </a:spcBef>
              <a:spcAft>
                <a:spcPts val="0"/>
              </a:spcAft>
              <a:buSzPts val="1800"/>
              <a:buNone/>
            </a:pPr>
            <a:endParaRPr/>
          </a:p>
        </p:txBody>
      </p:sp>
      <p:pic>
        <p:nvPicPr>
          <p:cNvPr id="94" name="Google Shape;94;gcf91892419_0_15"/>
          <p:cNvPicPr preferRelativeResize="0"/>
          <p:nvPr/>
        </p:nvPicPr>
        <p:blipFill rotWithShape="1">
          <a:blip r:embed="rId3">
            <a:alphaModFix/>
          </a:blip>
          <a:srcRect/>
          <a:stretch/>
        </p:blipFill>
        <p:spPr>
          <a:xfrm>
            <a:off x="5102100" y="2076098"/>
            <a:ext cx="3223374" cy="4029199"/>
          </a:xfrm>
          <a:prstGeom prst="rect">
            <a:avLst/>
          </a:prstGeom>
          <a:noFill/>
          <a:ln>
            <a:noFill/>
          </a:ln>
        </p:spPr>
      </p:pic>
      <p:sp>
        <p:nvSpPr>
          <p:cNvPr id="95" name="Google Shape;95;gcf91892419_0_15"/>
          <p:cNvSpPr txBox="1"/>
          <p:nvPr/>
        </p:nvSpPr>
        <p:spPr>
          <a:xfrm>
            <a:off x="4982475" y="6105300"/>
            <a:ext cx="36615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ES" sz="1400" b="0" i="0" u="none" strike="noStrike" cap="none">
                <a:solidFill>
                  <a:srgbClr val="000000"/>
                </a:solidFill>
                <a:latin typeface="Calibri"/>
                <a:ea typeface="Calibri"/>
                <a:cs typeface="Calibri"/>
                <a:sym typeface="Calibri"/>
              </a:rPr>
              <a:t>(</a:t>
            </a:r>
            <a:r>
              <a:rPr lang="es-ES" sz="1300" b="0" i="0" u="none" strike="noStrike" cap="none">
                <a:solidFill>
                  <a:srgbClr val="000000"/>
                </a:solidFill>
                <a:latin typeface="Arial"/>
                <a:ea typeface="Arial"/>
                <a:cs typeface="Arial"/>
                <a:sym typeface="Arial"/>
              </a:rPr>
              <a:t>THE MOST CONTAMINATING COUNTRIES</a:t>
            </a:r>
            <a:r>
              <a:rPr lang="es-ES" sz="1400" b="0"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gcf91892419_0_20"/>
          <p:cNvSpPr txBox="1">
            <a:spLocks noGrp="1"/>
          </p:cNvSpPr>
          <p:nvPr>
            <p:ph type="title"/>
          </p:nvPr>
        </p:nvSpPr>
        <p:spPr>
          <a:xfrm>
            <a:off x="0" y="460000"/>
            <a:ext cx="8175600" cy="1166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6600"/>
              </a:buClr>
              <a:buSzPts val="3240"/>
              <a:buFont typeface="Georgia"/>
              <a:buNone/>
            </a:pPr>
            <a:r>
              <a:rPr lang="es-ES" sz="3000">
                <a:solidFill>
                  <a:srgbClr val="0000FF"/>
                </a:solidFill>
                <a:latin typeface="Arial"/>
                <a:ea typeface="Arial"/>
                <a:cs typeface="Arial"/>
                <a:sym typeface="Arial"/>
              </a:rPr>
              <a:t>CAUSES OF AIR POLLUTION</a:t>
            </a:r>
            <a:endParaRPr sz="3000">
              <a:solidFill>
                <a:srgbClr val="0000FF"/>
              </a:solidFill>
              <a:latin typeface="Arial"/>
              <a:ea typeface="Arial"/>
              <a:cs typeface="Arial"/>
              <a:sym typeface="Arial"/>
            </a:endParaRPr>
          </a:p>
        </p:txBody>
      </p:sp>
      <p:sp>
        <p:nvSpPr>
          <p:cNvPr id="101" name="Google Shape;101;gcf91892419_0_20"/>
          <p:cNvSpPr txBox="1">
            <a:spLocks noGrp="1"/>
          </p:cNvSpPr>
          <p:nvPr>
            <p:ph type="body" idx="1"/>
          </p:nvPr>
        </p:nvSpPr>
        <p:spPr>
          <a:xfrm>
            <a:off x="123450" y="1757675"/>
            <a:ext cx="5541300" cy="3812400"/>
          </a:xfrm>
          <a:prstGeom prst="rect">
            <a:avLst/>
          </a:prstGeom>
          <a:noFill/>
          <a:ln>
            <a:noFill/>
          </a:ln>
        </p:spPr>
        <p:txBody>
          <a:bodyPr spcFirstLastPara="1" wrap="square" lIns="91425" tIns="45700" rIns="91425" bIns="45700" anchor="t" anchorCtr="0">
            <a:normAutofit/>
          </a:bodyPr>
          <a:lstStyle/>
          <a:p>
            <a:pPr marL="0" lvl="0" indent="0" algn="just" rtl="0">
              <a:lnSpc>
                <a:spcPct val="150000"/>
              </a:lnSpc>
              <a:spcBef>
                <a:spcPts val="0"/>
              </a:spcBef>
              <a:spcAft>
                <a:spcPts val="0"/>
              </a:spcAft>
              <a:buClr>
                <a:schemeClr val="dk1"/>
              </a:buClr>
              <a:buSzPts val="1800"/>
              <a:buFont typeface="Arial"/>
              <a:buNone/>
            </a:pPr>
            <a:r>
              <a:rPr lang="es-ES" sz="2000">
                <a:latin typeface="Arial"/>
                <a:ea typeface="Arial"/>
                <a:cs typeface="Arial"/>
                <a:sym typeface="Arial"/>
              </a:rPr>
              <a:t>Human activity is the main cause of air pollution. </a:t>
            </a:r>
            <a:endParaRPr sz="2000">
              <a:latin typeface="Arial"/>
              <a:ea typeface="Arial"/>
              <a:cs typeface="Arial"/>
              <a:sym typeface="Arial"/>
            </a:endParaRPr>
          </a:p>
          <a:p>
            <a:pPr marL="0" lvl="0" indent="0" algn="just" rtl="0">
              <a:lnSpc>
                <a:spcPct val="150000"/>
              </a:lnSpc>
              <a:spcBef>
                <a:spcPts val="0"/>
              </a:spcBef>
              <a:spcAft>
                <a:spcPts val="0"/>
              </a:spcAft>
              <a:buClr>
                <a:schemeClr val="dk1"/>
              </a:buClr>
              <a:buSzPts val="1800"/>
              <a:buFont typeface="Arial"/>
              <a:buNone/>
            </a:pPr>
            <a:endParaRPr sz="2000">
              <a:latin typeface="Arial"/>
              <a:ea typeface="Arial"/>
              <a:cs typeface="Arial"/>
              <a:sym typeface="Arial"/>
            </a:endParaRPr>
          </a:p>
          <a:p>
            <a:pPr marL="0" lvl="0" indent="0" algn="just" rtl="0">
              <a:lnSpc>
                <a:spcPct val="150000"/>
              </a:lnSpc>
              <a:spcBef>
                <a:spcPts val="0"/>
              </a:spcBef>
              <a:spcAft>
                <a:spcPts val="0"/>
              </a:spcAft>
              <a:buClr>
                <a:schemeClr val="dk1"/>
              </a:buClr>
              <a:buSzPts val="1800"/>
              <a:buFont typeface="Arial"/>
              <a:buNone/>
            </a:pPr>
            <a:r>
              <a:rPr lang="es-ES" sz="2000">
                <a:latin typeface="Arial"/>
                <a:ea typeface="Arial"/>
                <a:cs typeface="Arial"/>
                <a:sym typeface="Arial"/>
              </a:rPr>
              <a:t>We are polluting all ecosystems and increasing the greenhouse effect. </a:t>
            </a:r>
            <a:endParaRPr sz="2000">
              <a:latin typeface="Arial"/>
              <a:ea typeface="Arial"/>
              <a:cs typeface="Arial"/>
              <a:sym typeface="Arial"/>
            </a:endParaRPr>
          </a:p>
          <a:p>
            <a:pPr marL="0" lvl="0" indent="0" algn="just" rtl="0">
              <a:lnSpc>
                <a:spcPct val="150000"/>
              </a:lnSpc>
              <a:spcBef>
                <a:spcPts val="0"/>
              </a:spcBef>
              <a:spcAft>
                <a:spcPts val="0"/>
              </a:spcAft>
              <a:buClr>
                <a:schemeClr val="dk1"/>
              </a:buClr>
              <a:buSzPts val="1800"/>
              <a:buFont typeface="Arial"/>
              <a:buNone/>
            </a:pPr>
            <a:r>
              <a:rPr lang="es-ES" sz="2000">
                <a:latin typeface="Arial"/>
                <a:ea typeface="Arial"/>
                <a:cs typeface="Arial"/>
                <a:sym typeface="Arial"/>
              </a:rPr>
              <a:t>For example, in our hometown, Córdoba, temperatures are rising, so we reached nearly 50 degrees  last summer.</a:t>
            </a:r>
            <a:endParaRPr sz="2000"/>
          </a:p>
        </p:txBody>
      </p:sp>
      <p:pic>
        <p:nvPicPr>
          <p:cNvPr id="102" name="Google Shape;102;gcf91892419_0_20"/>
          <p:cNvPicPr preferRelativeResize="0"/>
          <p:nvPr/>
        </p:nvPicPr>
        <p:blipFill rotWithShape="1">
          <a:blip r:embed="rId3">
            <a:alphaModFix/>
          </a:blip>
          <a:srcRect/>
          <a:stretch/>
        </p:blipFill>
        <p:spPr>
          <a:xfrm>
            <a:off x="5664750" y="1757675"/>
            <a:ext cx="3479250" cy="4200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0271f39f0b_0_3"/>
          <p:cNvSpPr txBox="1">
            <a:spLocks noGrp="1"/>
          </p:cNvSpPr>
          <p:nvPr>
            <p:ph type="title"/>
          </p:nvPr>
        </p:nvSpPr>
        <p:spPr>
          <a:xfrm>
            <a:off x="81300" y="689986"/>
            <a:ext cx="6834600" cy="11664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6600"/>
              </a:buClr>
              <a:buSzPts val="3600"/>
              <a:buFont typeface="Georgia"/>
              <a:buNone/>
            </a:pPr>
            <a:r>
              <a:rPr lang="es-ES" sz="3000">
                <a:solidFill>
                  <a:srgbClr val="0000FF"/>
                </a:solidFill>
                <a:latin typeface="Arial"/>
                <a:ea typeface="Arial"/>
                <a:cs typeface="Arial"/>
                <a:sym typeface="Arial"/>
              </a:rPr>
              <a:t>CONSEQUENCES:</a:t>
            </a:r>
            <a:endParaRPr sz="3000">
              <a:solidFill>
                <a:srgbClr val="0000FF"/>
              </a:solidFill>
              <a:latin typeface="Arial"/>
              <a:ea typeface="Arial"/>
              <a:cs typeface="Arial"/>
              <a:sym typeface="Arial"/>
            </a:endParaRPr>
          </a:p>
          <a:p>
            <a:pPr marL="0" lvl="0" indent="0" algn="l" rtl="0">
              <a:lnSpc>
                <a:spcPct val="100000"/>
              </a:lnSpc>
              <a:spcBef>
                <a:spcPts val="0"/>
              </a:spcBef>
              <a:spcAft>
                <a:spcPts val="0"/>
              </a:spcAft>
              <a:buClr>
                <a:srgbClr val="006600"/>
              </a:buClr>
              <a:buSzPts val="3600"/>
              <a:buFont typeface="Georgia"/>
              <a:buNone/>
            </a:pPr>
            <a:endParaRPr sz="3000">
              <a:solidFill>
                <a:srgbClr val="0000FF"/>
              </a:solidFill>
              <a:latin typeface="Arial"/>
              <a:ea typeface="Arial"/>
              <a:cs typeface="Arial"/>
              <a:sym typeface="Arial"/>
            </a:endParaRPr>
          </a:p>
        </p:txBody>
      </p:sp>
      <p:sp>
        <p:nvSpPr>
          <p:cNvPr id="108" name="Google Shape;108;g10271f39f0b_0_3"/>
          <p:cNvSpPr txBox="1">
            <a:spLocks noGrp="1"/>
          </p:cNvSpPr>
          <p:nvPr>
            <p:ph type="body" idx="1"/>
          </p:nvPr>
        </p:nvSpPr>
        <p:spPr>
          <a:xfrm>
            <a:off x="104400" y="1452175"/>
            <a:ext cx="5022600" cy="5379000"/>
          </a:xfrm>
          <a:prstGeom prst="rect">
            <a:avLst/>
          </a:prstGeom>
          <a:noFill/>
          <a:ln>
            <a:noFill/>
          </a:ln>
        </p:spPr>
        <p:txBody>
          <a:bodyPr spcFirstLastPara="1" wrap="square" lIns="91425" tIns="45700" rIns="91425" bIns="45700" anchor="t" anchorCtr="0">
            <a:noAutofit/>
          </a:bodyPr>
          <a:lstStyle/>
          <a:p>
            <a:pPr marL="457200" lvl="0" indent="-355600" algn="just" rtl="0">
              <a:lnSpc>
                <a:spcPct val="150000"/>
              </a:lnSpc>
              <a:spcBef>
                <a:spcPts val="0"/>
              </a:spcBef>
              <a:spcAft>
                <a:spcPts val="0"/>
              </a:spcAft>
              <a:buSzPts val="2000"/>
              <a:buFont typeface="Arial"/>
              <a:buChar char="•"/>
            </a:pPr>
            <a:r>
              <a:rPr lang="es-ES" sz="2000">
                <a:highlight>
                  <a:schemeClr val="lt1"/>
                </a:highlight>
                <a:latin typeface="Arial"/>
                <a:ea typeface="Arial"/>
                <a:cs typeface="Arial"/>
                <a:sym typeface="Arial"/>
              </a:rPr>
              <a:t>Changes in intensity of rainfall (some areas experience more rain than usual, while others experience less).</a:t>
            </a:r>
            <a:endParaRPr sz="2000">
              <a:highlight>
                <a:schemeClr val="lt1"/>
              </a:highlight>
              <a:latin typeface="Arial"/>
              <a:ea typeface="Arial"/>
              <a:cs typeface="Arial"/>
              <a:sym typeface="Arial"/>
            </a:endParaRPr>
          </a:p>
          <a:p>
            <a:pPr marL="457200" lvl="0" indent="-355600" algn="just" rtl="0">
              <a:lnSpc>
                <a:spcPct val="150000"/>
              </a:lnSpc>
              <a:spcBef>
                <a:spcPts val="0"/>
              </a:spcBef>
              <a:spcAft>
                <a:spcPts val="0"/>
              </a:spcAft>
              <a:buSzPts val="2000"/>
              <a:buFont typeface="Arial"/>
              <a:buChar char="•"/>
            </a:pPr>
            <a:r>
              <a:rPr lang="es-ES" sz="2000">
                <a:highlight>
                  <a:schemeClr val="lt1"/>
                </a:highlight>
                <a:latin typeface="Arial"/>
                <a:ea typeface="Arial"/>
                <a:cs typeface="Arial"/>
                <a:sym typeface="Arial"/>
              </a:rPr>
              <a:t>Extreme weather events (cold, flood, heat wave, wildfire, droughts...)</a:t>
            </a:r>
            <a:endParaRPr sz="2000">
              <a:highlight>
                <a:schemeClr val="lt1"/>
              </a:highlight>
              <a:latin typeface="Arial"/>
              <a:ea typeface="Arial"/>
              <a:cs typeface="Arial"/>
              <a:sym typeface="Arial"/>
            </a:endParaRPr>
          </a:p>
          <a:p>
            <a:pPr marL="457200" lvl="0" indent="-355600" algn="just" rtl="0">
              <a:lnSpc>
                <a:spcPct val="150000"/>
              </a:lnSpc>
              <a:spcBef>
                <a:spcPts val="0"/>
              </a:spcBef>
              <a:spcAft>
                <a:spcPts val="0"/>
              </a:spcAft>
              <a:buSzPts val="2000"/>
              <a:buFont typeface="Arial"/>
              <a:buChar char="•"/>
            </a:pPr>
            <a:r>
              <a:rPr lang="es-ES" sz="2000">
                <a:highlight>
                  <a:schemeClr val="lt1"/>
                </a:highlight>
                <a:latin typeface="Arial"/>
                <a:ea typeface="Arial"/>
                <a:cs typeface="Arial"/>
                <a:sym typeface="Arial"/>
              </a:rPr>
              <a:t>Spread of invasive species and pathogens in Andalusia (West Nile Virus)</a:t>
            </a:r>
            <a:endParaRPr sz="2000">
              <a:highlight>
                <a:schemeClr val="lt1"/>
              </a:highlight>
              <a:latin typeface="Arial"/>
              <a:ea typeface="Arial"/>
              <a:cs typeface="Arial"/>
              <a:sym typeface="Arial"/>
            </a:endParaRPr>
          </a:p>
          <a:p>
            <a:pPr marL="457200" lvl="0" indent="-355600" algn="just" rtl="0">
              <a:lnSpc>
                <a:spcPct val="150000"/>
              </a:lnSpc>
              <a:spcBef>
                <a:spcPts val="0"/>
              </a:spcBef>
              <a:spcAft>
                <a:spcPts val="0"/>
              </a:spcAft>
              <a:buSzPts val="2000"/>
              <a:buFont typeface="Arial"/>
              <a:buChar char="•"/>
            </a:pPr>
            <a:r>
              <a:rPr lang="es-ES" sz="2000">
                <a:highlight>
                  <a:schemeClr val="lt1"/>
                </a:highlight>
                <a:latin typeface="Arial"/>
                <a:ea typeface="Arial"/>
                <a:cs typeface="Arial"/>
                <a:sym typeface="Arial"/>
              </a:rPr>
              <a:t>Economic loss and depopulation of rural areas.</a:t>
            </a:r>
            <a:endParaRPr sz="2000">
              <a:highlight>
                <a:schemeClr val="lt1"/>
              </a:highlight>
              <a:latin typeface="Arial"/>
              <a:ea typeface="Arial"/>
              <a:cs typeface="Arial"/>
              <a:sym typeface="Arial"/>
            </a:endParaRPr>
          </a:p>
          <a:p>
            <a:pPr marL="457200" lvl="0" indent="-355600" algn="just" rtl="0">
              <a:lnSpc>
                <a:spcPct val="150000"/>
              </a:lnSpc>
              <a:spcBef>
                <a:spcPts val="0"/>
              </a:spcBef>
              <a:spcAft>
                <a:spcPts val="0"/>
              </a:spcAft>
              <a:buSzPts val="2000"/>
              <a:buFont typeface="Arial"/>
              <a:buChar char="•"/>
            </a:pPr>
            <a:r>
              <a:rPr lang="es-ES" sz="2000">
                <a:highlight>
                  <a:schemeClr val="lt1"/>
                </a:highlight>
                <a:latin typeface="Arial"/>
                <a:ea typeface="Arial"/>
                <a:cs typeface="Arial"/>
                <a:sym typeface="Arial"/>
              </a:rPr>
              <a:t>Rising air pollution-related death.</a:t>
            </a:r>
            <a:endParaRPr sz="2000">
              <a:latin typeface="Arial"/>
              <a:ea typeface="Arial"/>
              <a:cs typeface="Arial"/>
              <a:sym typeface="Arial"/>
            </a:endParaRPr>
          </a:p>
        </p:txBody>
      </p:sp>
      <p:pic>
        <p:nvPicPr>
          <p:cNvPr id="109" name="Google Shape;109;g10271f39f0b_0_3"/>
          <p:cNvPicPr preferRelativeResize="0"/>
          <p:nvPr/>
        </p:nvPicPr>
        <p:blipFill rotWithShape="1">
          <a:blip r:embed="rId3">
            <a:alphaModFix/>
          </a:blip>
          <a:srcRect/>
          <a:stretch/>
        </p:blipFill>
        <p:spPr>
          <a:xfrm>
            <a:off x="5279525" y="2546600"/>
            <a:ext cx="3864475" cy="2574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0271f39f0b_5_0"/>
          <p:cNvSpPr txBox="1">
            <a:spLocks noGrp="1"/>
          </p:cNvSpPr>
          <p:nvPr>
            <p:ph type="title"/>
          </p:nvPr>
        </p:nvSpPr>
        <p:spPr>
          <a:xfrm>
            <a:off x="732225" y="836350"/>
            <a:ext cx="7673700" cy="1053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s-ES" sz="3000">
                <a:solidFill>
                  <a:srgbClr val="0000FF"/>
                </a:solidFill>
                <a:latin typeface="Arial"/>
                <a:ea typeface="Arial"/>
                <a:cs typeface="Arial"/>
                <a:sym typeface="Arial"/>
              </a:rPr>
              <a:t>AIR POLLUTION  IN SPAIN</a:t>
            </a:r>
            <a:endParaRPr sz="3000">
              <a:solidFill>
                <a:srgbClr val="0000FF"/>
              </a:solidFill>
              <a:latin typeface="Arial"/>
              <a:ea typeface="Arial"/>
              <a:cs typeface="Arial"/>
              <a:sym typeface="Arial"/>
            </a:endParaRPr>
          </a:p>
        </p:txBody>
      </p:sp>
      <p:sp>
        <p:nvSpPr>
          <p:cNvPr id="115" name="Google Shape;115;g10271f39f0b_5_0"/>
          <p:cNvSpPr txBox="1">
            <a:spLocks noGrp="1"/>
          </p:cNvSpPr>
          <p:nvPr>
            <p:ph type="body" idx="1"/>
          </p:nvPr>
        </p:nvSpPr>
        <p:spPr>
          <a:xfrm>
            <a:off x="596275" y="1889950"/>
            <a:ext cx="3784500" cy="4200000"/>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50000"/>
              </a:lnSpc>
              <a:spcBef>
                <a:spcPts val="1000"/>
              </a:spcBef>
              <a:spcAft>
                <a:spcPts val="0"/>
              </a:spcAft>
              <a:buSzPct val="87813"/>
              <a:buNone/>
            </a:pPr>
            <a:r>
              <a:rPr lang="es-ES" sz="2216">
                <a:latin typeface="Arial"/>
                <a:ea typeface="Arial"/>
                <a:cs typeface="Arial"/>
                <a:sym typeface="Arial"/>
              </a:rPr>
              <a:t>In 2020, nearly 30.000 people died as a consequence of contamination of air in Spain. </a:t>
            </a:r>
            <a:endParaRPr sz="2216">
              <a:latin typeface="Arial"/>
              <a:ea typeface="Arial"/>
              <a:cs typeface="Arial"/>
              <a:sym typeface="Arial"/>
            </a:endParaRPr>
          </a:p>
          <a:p>
            <a:pPr marL="0" lvl="0" indent="0" algn="just" rtl="0">
              <a:lnSpc>
                <a:spcPct val="150000"/>
              </a:lnSpc>
              <a:spcBef>
                <a:spcPts val="1000"/>
              </a:spcBef>
              <a:spcAft>
                <a:spcPts val="0"/>
              </a:spcAft>
              <a:buSzPct val="87813"/>
              <a:buNone/>
            </a:pPr>
            <a:r>
              <a:rPr lang="es-ES" sz="2216">
                <a:latin typeface="Arial"/>
                <a:ea typeface="Arial"/>
                <a:cs typeface="Arial"/>
                <a:sym typeface="Arial"/>
              </a:rPr>
              <a:t>In our country the main causes of pollution are man-made pollution: CO2 emissions, vehicle emissions , industrial emissions, etc.</a:t>
            </a:r>
            <a:endParaRPr sz="2000">
              <a:latin typeface="Arial"/>
              <a:ea typeface="Arial"/>
              <a:cs typeface="Arial"/>
              <a:sym typeface="Arial"/>
            </a:endParaRPr>
          </a:p>
        </p:txBody>
      </p:sp>
      <p:pic>
        <p:nvPicPr>
          <p:cNvPr id="116" name="Google Shape;116;g10271f39f0b_5_0"/>
          <p:cNvPicPr preferRelativeResize="0"/>
          <p:nvPr/>
        </p:nvPicPr>
        <p:blipFill rotWithShape="1">
          <a:blip r:embed="rId3">
            <a:alphaModFix/>
          </a:blip>
          <a:srcRect/>
          <a:stretch/>
        </p:blipFill>
        <p:spPr>
          <a:xfrm>
            <a:off x="4548300" y="2344450"/>
            <a:ext cx="4458424" cy="31505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10271f39f0b_0_9"/>
          <p:cNvSpPr txBox="1">
            <a:spLocks noGrp="1"/>
          </p:cNvSpPr>
          <p:nvPr>
            <p:ph type="title"/>
          </p:nvPr>
        </p:nvSpPr>
        <p:spPr>
          <a:xfrm>
            <a:off x="125450" y="348100"/>
            <a:ext cx="6834600" cy="11796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rgbClr val="006600"/>
              </a:buClr>
              <a:buSzPts val="3600"/>
              <a:buFont typeface="Georgia"/>
              <a:buNone/>
            </a:pPr>
            <a:r>
              <a:rPr lang="es-ES" sz="3000">
                <a:solidFill>
                  <a:srgbClr val="0000FF"/>
                </a:solidFill>
                <a:latin typeface="Arial"/>
                <a:ea typeface="Arial"/>
                <a:cs typeface="Arial"/>
                <a:sym typeface="Arial"/>
              </a:rPr>
              <a:t>HOW WE CAN FIX IT</a:t>
            </a:r>
            <a:endParaRPr sz="3000">
              <a:solidFill>
                <a:srgbClr val="0000FF"/>
              </a:solidFill>
              <a:latin typeface="Arial"/>
              <a:ea typeface="Arial"/>
              <a:cs typeface="Arial"/>
              <a:sym typeface="Arial"/>
            </a:endParaRPr>
          </a:p>
          <a:p>
            <a:pPr marL="0" lvl="0" indent="0" algn="l" rtl="0">
              <a:lnSpc>
                <a:spcPct val="100000"/>
              </a:lnSpc>
              <a:spcBef>
                <a:spcPts val="0"/>
              </a:spcBef>
              <a:spcAft>
                <a:spcPts val="0"/>
              </a:spcAft>
              <a:buClr>
                <a:srgbClr val="006600"/>
              </a:buClr>
              <a:buSzPts val="3600"/>
              <a:buFont typeface="Georgia"/>
              <a:buNone/>
            </a:pPr>
            <a:endParaRPr sz="2400">
              <a:solidFill>
                <a:srgbClr val="0000FF"/>
              </a:solidFill>
              <a:latin typeface="Arial"/>
              <a:ea typeface="Arial"/>
              <a:cs typeface="Arial"/>
              <a:sym typeface="Arial"/>
            </a:endParaRPr>
          </a:p>
        </p:txBody>
      </p:sp>
      <p:sp>
        <p:nvSpPr>
          <p:cNvPr id="122" name="Google Shape;122;g10271f39f0b_0_9"/>
          <p:cNvSpPr txBox="1">
            <a:spLocks noGrp="1"/>
          </p:cNvSpPr>
          <p:nvPr>
            <p:ph type="body" idx="1"/>
          </p:nvPr>
        </p:nvSpPr>
        <p:spPr>
          <a:xfrm>
            <a:off x="0" y="1527700"/>
            <a:ext cx="7886700" cy="3361800"/>
          </a:xfrm>
          <a:prstGeom prst="rect">
            <a:avLst/>
          </a:prstGeom>
          <a:noFill/>
          <a:ln>
            <a:noFill/>
          </a:ln>
        </p:spPr>
        <p:txBody>
          <a:bodyPr spcFirstLastPara="1" wrap="square" lIns="91425" tIns="45700" rIns="91425" bIns="45700" anchor="t" anchorCtr="0">
            <a:normAutofit/>
          </a:bodyPr>
          <a:lstStyle/>
          <a:p>
            <a:pPr marL="457200" lvl="0" indent="-355600" algn="just" rtl="0">
              <a:lnSpc>
                <a:spcPct val="150000"/>
              </a:lnSpc>
              <a:spcBef>
                <a:spcPts val="0"/>
              </a:spcBef>
              <a:spcAft>
                <a:spcPts val="0"/>
              </a:spcAft>
              <a:buSzPts val="2000"/>
              <a:buFont typeface="Arial"/>
              <a:buAutoNum type="arabicPeriod"/>
            </a:pPr>
            <a:r>
              <a:rPr lang="es-ES" sz="2000">
                <a:latin typeface="Arial"/>
                <a:ea typeface="Arial"/>
                <a:cs typeface="Arial"/>
                <a:sym typeface="Arial"/>
              </a:rPr>
              <a:t>Reducing CO2 emissions, for example using public transport (bus), or using electrical means of transports  such as electric cars, bikes or scooters.</a:t>
            </a:r>
            <a:endParaRPr sz="2000">
              <a:latin typeface="Arial"/>
              <a:ea typeface="Arial"/>
              <a:cs typeface="Arial"/>
              <a:sym typeface="Arial"/>
            </a:endParaRPr>
          </a:p>
          <a:p>
            <a:pPr marL="457200" lvl="0" indent="-355600" algn="just" rtl="0">
              <a:lnSpc>
                <a:spcPct val="150000"/>
              </a:lnSpc>
              <a:spcBef>
                <a:spcPts val="0"/>
              </a:spcBef>
              <a:spcAft>
                <a:spcPts val="0"/>
              </a:spcAft>
              <a:buSzPts val="2000"/>
              <a:buFont typeface="Arial"/>
              <a:buAutoNum type="arabicPeriod"/>
            </a:pPr>
            <a:r>
              <a:rPr lang="es-ES" sz="2000">
                <a:latin typeface="Arial"/>
                <a:ea typeface="Arial"/>
                <a:cs typeface="Arial"/>
                <a:sym typeface="Arial"/>
              </a:rPr>
              <a:t>Rationalization of food and water consumption.</a:t>
            </a:r>
            <a:endParaRPr sz="2000"/>
          </a:p>
        </p:txBody>
      </p:sp>
      <p:pic>
        <p:nvPicPr>
          <p:cNvPr id="123" name="Google Shape;123;g10271f39f0b_0_9"/>
          <p:cNvPicPr preferRelativeResize="0"/>
          <p:nvPr/>
        </p:nvPicPr>
        <p:blipFill rotWithShape="1">
          <a:blip r:embed="rId3">
            <a:alphaModFix/>
          </a:blip>
          <a:srcRect/>
          <a:stretch/>
        </p:blipFill>
        <p:spPr>
          <a:xfrm>
            <a:off x="6123230" y="3837230"/>
            <a:ext cx="3020775" cy="3020775"/>
          </a:xfrm>
          <a:prstGeom prst="rect">
            <a:avLst/>
          </a:prstGeom>
          <a:noFill/>
          <a:ln>
            <a:noFill/>
          </a:ln>
        </p:spPr>
      </p:pic>
      <p:pic>
        <p:nvPicPr>
          <p:cNvPr id="124" name="Google Shape;124;g10271f39f0b_0_9"/>
          <p:cNvPicPr preferRelativeResize="0"/>
          <p:nvPr/>
        </p:nvPicPr>
        <p:blipFill rotWithShape="1">
          <a:blip r:embed="rId4">
            <a:alphaModFix/>
          </a:blip>
          <a:srcRect/>
          <a:stretch/>
        </p:blipFill>
        <p:spPr>
          <a:xfrm>
            <a:off x="0" y="3711025"/>
            <a:ext cx="4122050" cy="30207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0271f39f0b_5_5"/>
          <p:cNvSpPr txBox="1">
            <a:spLocks noGrp="1"/>
          </p:cNvSpPr>
          <p:nvPr>
            <p:ph type="title"/>
          </p:nvPr>
        </p:nvSpPr>
        <p:spPr>
          <a:xfrm>
            <a:off x="0" y="-8"/>
            <a:ext cx="6834600" cy="2054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s-ES" sz="3000">
                <a:solidFill>
                  <a:srgbClr val="0000FF"/>
                </a:solidFill>
                <a:latin typeface="Arial"/>
                <a:ea typeface="Arial"/>
                <a:cs typeface="Arial"/>
                <a:sym typeface="Arial"/>
              </a:rPr>
              <a:t>WHAT DOES OUR SCHOOL DO</a:t>
            </a:r>
            <a:endParaRPr sz="3000">
              <a:solidFill>
                <a:srgbClr val="0000FF"/>
              </a:solidFill>
              <a:latin typeface="Arial"/>
              <a:ea typeface="Arial"/>
              <a:cs typeface="Arial"/>
              <a:sym typeface="Arial"/>
            </a:endParaRPr>
          </a:p>
          <a:p>
            <a:pPr marL="0" lvl="0" indent="0" algn="l" rtl="0">
              <a:lnSpc>
                <a:spcPct val="90000"/>
              </a:lnSpc>
              <a:spcBef>
                <a:spcPts val="0"/>
              </a:spcBef>
              <a:spcAft>
                <a:spcPts val="0"/>
              </a:spcAft>
              <a:buSzPts val="1800"/>
              <a:buNone/>
            </a:pPr>
            <a:r>
              <a:rPr lang="es-ES" sz="3000">
                <a:solidFill>
                  <a:srgbClr val="0000FF"/>
                </a:solidFill>
                <a:latin typeface="Arial"/>
                <a:ea typeface="Arial"/>
                <a:cs typeface="Arial"/>
                <a:sym typeface="Arial"/>
              </a:rPr>
              <a:t>TO REDUCE AIR POLLUTION?</a:t>
            </a:r>
            <a:endParaRPr sz="3000">
              <a:solidFill>
                <a:srgbClr val="0000FF"/>
              </a:solidFill>
              <a:latin typeface="Arial"/>
              <a:ea typeface="Arial"/>
              <a:cs typeface="Arial"/>
              <a:sym typeface="Arial"/>
            </a:endParaRPr>
          </a:p>
        </p:txBody>
      </p:sp>
      <p:sp>
        <p:nvSpPr>
          <p:cNvPr id="130" name="Google Shape;130;g10271f39f0b_5_5"/>
          <p:cNvSpPr txBox="1">
            <a:spLocks noGrp="1"/>
          </p:cNvSpPr>
          <p:nvPr>
            <p:ph type="body" idx="1"/>
          </p:nvPr>
        </p:nvSpPr>
        <p:spPr>
          <a:xfrm>
            <a:off x="360025" y="2506800"/>
            <a:ext cx="5229000" cy="4351200"/>
          </a:xfrm>
          <a:prstGeom prst="rect">
            <a:avLst/>
          </a:prstGeom>
          <a:noFill/>
          <a:ln>
            <a:noFill/>
          </a:ln>
        </p:spPr>
        <p:txBody>
          <a:bodyPr spcFirstLastPara="1" wrap="square" lIns="91425" tIns="45700" rIns="91425" bIns="45700" anchor="t" anchorCtr="0">
            <a:normAutofit/>
          </a:bodyPr>
          <a:lstStyle/>
          <a:p>
            <a:pPr marL="457200" lvl="0" indent="-361950" algn="l" rtl="0">
              <a:lnSpc>
                <a:spcPct val="90000"/>
              </a:lnSpc>
              <a:spcBef>
                <a:spcPts val="1000"/>
              </a:spcBef>
              <a:spcAft>
                <a:spcPts val="0"/>
              </a:spcAft>
              <a:buSzPts val="2100"/>
              <a:buFont typeface="Arial"/>
              <a:buChar char="•"/>
            </a:pPr>
            <a:r>
              <a:rPr lang="es-ES" sz="2100">
                <a:latin typeface="Arial"/>
                <a:ea typeface="Arial"/>
                <a:cs typeface="Arial"/>
                <a:sym typeface="Arial"/>
              </a:rPr>
              <a:t>Switching energy efficient school lighting leds.</a:t>
            </a:r>
            <a:endParaRPr sz="2100">
              <a:latin typeface="Arial"/>
              <a:ea typeface="Arial"/>
              <a:cs typeface="Arial"/>
              <a:sym typeface="Arial"/>
            </a:endParaRPr>
          </a:p>
          <a:p>
            <a:pPr marL="0" lvl="0" indent="0" algn="l" rtl="0">
              <a:lnSpc>
                <a:spcPct val="90000"/>
              </a:lnSpc>
              <a:spcBef>
                <a:spcPts val="1000"/>
              </a:spcBef>
              <a:spcAft>
                <a:spcPts val="0"/>
              </a:spcAft>
              <a:buSzPts val="1800"/>
              <a:buNone/>
            </a:pPr>
            <a:endParaRPr sz="2100">
              <a:latin typeface="Arial"/>
              <a:ea typeface="Arial"/>
              <a:cs typeface="Arial"/>
              <a:sym typeface="Arial"/>
            </a:endParaRPr>
          </a:p>
          <a:p>
            <a:pPr marL="457200" lvl="0" indent="-361950" algn="l" rtl="0">
              <a:lnSpc>
                <a:spcPct val="90000"/>
              </a:lnSpc>
              <a:spcBef>
                <a:spcPts val="1000"/>
              </a:spcBef>
              <a:spcAft>
                <a:spcPts val="0"/>
              </a:spcAft>
              <a:buSzPts val="2100"/>
              <a:buFont typeface="Arial"/>
              <a:buChar char="•"/>
            </a:pPr>
            <a:r>
              <a:rPr lang="es-ES" sz="2100">
                <a:latin typeface="Arial"/>
                <a:ea typeface="Arial"/>
                <a:cs typeface="Arial"/>
                <a:sym typeface="Arial"/>
              </a:rPr>
              <a:t>Installing taps with timing device.</a:t>
            </a:r>
            <a:endParaRPr sz="2100">
              <a:latin typeface="Arial"/>
              <a:ea typeface="Arial"/>
              <a:cs typeface="Arial"/>
              <a:sym typeface="Arial"/>
            </a:endParaRPr>
          </a:p>
          <a:p>
            <a:pPr marL="0" lvl="0" indent="0" algn="l" rtl="0">
              <a:lnSpc>
                <a:spcPct val="90000"/>
              </a:lnSpc>
              <a:spcBef>
                <a:spcPts val="1000"/>
              </a:spcBef>
              <a:spcAft>
                <a:spcPts val="0"/>
              </a:spcAft>
              <a:buSzPts val="1800"/>
              <a:buNone/>
            </a:pPr>
            <a:endParaRPr sz="2100">
              <a:latin typeface="Arial"/>
              <a:ea typeface="Arial"/>
              <a:cs typeface="Arial"/>
              <a:sym typeface="Arial"/>
            </a:endParaRPr>
          </a:p>
          <a:p>
            <a:pPr marL="457200" lvl="0" indent="-361950" algn="l" rtl="0">
              <a:lnSpc>
                <a:spcPct val="90000"/>
              </a:lnSpc>
              <a:spcBef>
                <a:spcPts val="1000"/>
              </a:spcBef>
              <a:spcAft>
                <a:spcPts val="0"/>
              </a:spcAft>
              <a:buSzPts val="2100"/>
              <a:buFont typeface="Arial"/>
              <a:buChar char="•"/>
            </a:pPr>
            <a:r>
              <a:rPr lang="es-ES" sz="2100">
                <a:latin typeface="Arial"/>
                <a:ea typeface="Arial"/>
                <a:cs typeface="Arial"/>
                <a:sym typeface="Arial"/>
              </a:rPr>
              <a:t>Reducing single-use plastic (reusable water bottles, sandwich wraps…)</a:t>
            </a:r>
            <a:endParaRPr sz="2100">
              <a:latin typeface="Arial"/>
              <a:ea typeface="Arial"/>
              <a:cs typeface="Arial"/>
              <a:sym typeface="Arial"/>
            </a:endParaRPr>
          </a:p>
          <a:p>
            <a:pPr marL="457200" marR="38100" lvl="0" indent="0" algn="l" rtl="0">
              <a:lnSpc>
                <a:spcPct val="128571"/>
              </a:lnSpc>
              <a:spcBef>
                <a:spcPts val="0"/>
              </a:spcBef>
              <a:spcAft>
                <a:spcPts val="0"/>
              </a:spcAft>
              <a:buSzPts val="1800"/>
              <a:buNone/>
            </a:pPr>
            <a:endParaRPr sz="2100">
              <a:latin typeface="Arial"/>
              <a:ea typeface="Arial"/>
              <a:cs typeface="Arial"/>
              <a:sym typeface="Arial"/>
            </a:endParaRPr>
          </a:p>
          <a:p>
            <a:pPr marL="457200" marR="38100" lvl="0" indent="-361950" algn="l" rtl="0">
              <a:lnSpc>
                <a:spcPct val="128571"/>
              </a:lnSpc>
              <a:spcBef>
                <a:spcPts val="0"/>
              </a:spcBef>
              <a:spcAft>
                <a:spcPts val="0"/>
              </a:spcAft>
              <a:buSzPts val="2100"/>
              <a:buFont typeface="Arial"/>
              <a:buChar char="•"/>
            </a:pPr>
            <a:r>
              <a:rPr lang="es-ES" sz="2100">
                <a:latin typeface="Arial"/>
                <a:ea typeface="Arial"/>
                <a:cs typeface="Arial"/>
                <a:sym typeface="Arial"/>
              </a:rPr>
              <a:t>Installing water filters to reduce bottled water consumption.</a:t>
            </a:r>
            <a:endParaRPr sz="2100">
              <a:latin typeface="Arial"/>
              <a:ea typeface="Arial"/>
              <a:cs typeface="Arial"/>
              <a:sym typeface="Arial"/>
            </a:endParaRPr>
          </a:p>
          <a:p>
            <a:pPr marL="0" lvl="0" indent="0" algn="l" rtl="0">
              <a:lnSpc>
                <a:spcPct val="90000"/>
              </a:lnSpc>
              <a:spcBef>
                <a:spcPts val="1000"/>
              </a:spcBef>
              <a:spcAft>
                <a:spcPts val="0"/>
              </a:spcAft>
              <a:buSzPts val="1800"/>
              <a:buNone/>
            </a:pPr>
            <a:endParaRPr/>
          </a:p>
        </p:txBody>
      </p:sp>
      <p:pic>
        <p:nvPicPr>
          <p:cNvPr id="131" name="Google Shape;131;g10271f39f0b_5_5"/>
          <p:cNvPicPr preferRelativeResize="0"/>
          <p:nvPr/>
        </p:nvPicPr>
        <p:blipFill rotWithShape="1">
          <a:blip r:embed="rId3">
            <a:alphaModFix/>
          </a:blip>
          <a:srcRect/>
          <a:stretch/>
        </p:blipFill>
        <p:spPr>
          <a:xfrm>
            <a:off x="5676550" y="1667025"/>
            <a:ext cx="3240850" cy="3091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10271f39f0b_5_16"/>
          <p:cNvSpPr txBox="1">
            <a:spLocks noGrp="1"/>
          </p:cNvSpPr>
          <p:nvPr>
            <p:ph type="title"/>
          </p:nvPr>
        </p:nvSpPr>
        <p:spPr>
          <a:xfrm>
            <a:off x="0" y="11"/>
            <a:ext cx="6834600" cy="11664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r>
              <a:rPr lang="es-ES" sz="3000">
                <a:solidFill>
                  <a:srgbClr val="0072A8"/>
                </a:solidFill>
              </a:rPr>
              <a:t>BIBLIOGRAPHY:</a:t>
            </a:r>
            <a:endParaRPr sz="3000">
              <a:solidFill>
                <a:srgbClr val="0072A8"/>
              </a:solidFill>
            </a:endParaRPr>
          </a:p>
        </p:txBody>
      </p:sp>
      <p:sp>
        <p:nvSpPr>
          <p:cNvPr id="137" name="Google Shape;137;g10271f39f0b_5_16"/>
          <p:cNvSpPr txBox="1"/>
          <p:nvPr/>
        </p:nvSpPr>
        <p:spPr>
          <a:xfrm>
            <a:off x="0" y="0"/>
            <a:ext cx="3266400" cy="507900"/>
          </a:xfrm>
          <a:prstGeom prst="rect">
            <a:avLst/>
          </a:prstGeom>
          <a:noFill/>
          <a:ln>
            <a:noFill/>
          </a:ln>
        </p:spPr>
        <p:txBody>
          <a:bodyPr spcFirstLastPara="1" wrap="square" lIns="91425" tIns="91425" rIns="91425" bIns="91425" anchor="t" anchorCtr="0">
            <a:spAutoFit/>
          </a:bodyPr>
          <a:lstStyle/>
          <a:p>
            <a:pPr marL="0" marR="38100" lvl="0" indent="0" algn="l" rtl="0">
              <a:lnSpc>
                <a:spcPct val="128571"/>
              </a:lnSpc>
              <a:spcBef>
                <a:spcPts val="0"/>
              </a:spcBef>
              <a:spcAft>
                <a:spcPts val="0"/>
              </a:spcAft>
              <a:buClr>
                <a:srgbClr val="000000"/>
              </a:buClr>
              <a:buSzPts val="2100"/>
              <a:buFont typeface="Arial"/>
              <a:buNone/>
            </a:pPr>
            <a:endParaRPr sz="2100" b="0" i="0" u="none" strike="noStrike" cap="none">
              <a:solidFill>
                <a:srgbClr val="E8EAED"/>
              </a:solidFill>
              <a:highlight>
                <a:srgbClr val="303134"/>
              </a:highlight>
              <a:latin typeface="Arial"/>
              <a:ea typeface="Arial"/>
              <a:cs typeface="Arial"/>
              <a:sym typeface="Arial"/>
            </a:endParaRPr>
          </a:p>
        </p:txBody>
      </p:sp>
      <p:sp>
        <p:nvSpPr>
          <p:cNvPr id="138" name="Google Shape;138;g10271f39f0b_5_16"/>
          <p:cNvSpPr txBox="1"/>
          <p:nvPr/>
        </p:nvSpPr>
        <p:spPr>
          <a:xfrm>
            <a:off x="152400" y="892300"/>
            <a:ext cx="6774600" cy="5171700"/>
          </a:xfrm>
          <a:prstGeom prst="rect">
            <a:avLst/>
          </a:prstGeom>
          <a:noFill/>
          <a:ln>
            <a:noFill/>
          </a:ln>
        </p:spPr>
        <p:txBody>
          <a:bodyPr spcFirstLastPara="1" wrap="square" lIns="91425" tIns="91425" rIns="91425" bIns="91425" anchor="t" anchorCtr="0">
            <a:spAutoFit/>
          </a:bodyPr>
          <a:lstStyle/>
          <a:p>
            <a:pPr marL="0" marR="0" lvl="0" indent="0" algn="just" rtl="0">
              <a:lnSpc>
                <a:spcPct val="200000"/>
              </a:lnSpc>
              <a:spcBef>
                <a:spcPts val="0"/>
              </a:spcBef>
              <a:spcAft>
                <a:spcPts val="0"/>
              </a:spcAft>
              <a:buClr>
                <a:srgbClr val="000000"/>
              </a:buClr>
              <a:buSzPts val="1200"/>
              <a:buFont typeface="Arial"/>
              <a:buNone/>
            </a:pPr>
            <a:r>
              <a:rPr lang="es-ES" sz="1200" b="1" i="0" u="sng" strike="noStrike" cap="none">
                <a:solidFill>
                  <a:srgbClr val="1155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https://es.statista.com/grafico/15726/emisiones-de-co2-mundiales-y-la-reduccion-propuesta-por-la-onu/</a:t>
            </a:r>
            <a:r>
              <a:rPr lang="es-ES" sz="1200" b="1" i="0" u="none" strike="noStrike" cap="none">
                <a:solidFill>
                  <a:schemeClr val="dk1"/>
                </a:solidFill>
                <a:latin typeface="Arial"/>
                <a:ea typeface="Arial"/>
                <a:cs typeface="Arial"/>
                <a:sym typeface="Arial"/>
              </a:rPr>
              <a:t> Grafica emisiones CO2 recomendacion onu.</a:t>
            </a:r>
            <a:endParaRPr sz="1200" b="1" i="0" u="none" strike="noStrike" cap="none">
              <a:solidFill>
                <a:schemeClr val="dk1"/>
              </a:solidFill>
              <a:latin typeface="Arial"/>
              <a:ea typeface="Arial"/>
              <a:cs typeface="Arial"/>
              <a:sym typeface="Arial"/>
            </a:endParaRPr>
          </a:p>
          <a:p>
            <a:pPr marL="0" marR="0" lvl="0" indent="0" algn="just" rtl="0">
              <a:lnSpc>
                <a:spcPct val="200000"/>
              </a:lnSpc>
              <a:spcBef>
                <a:spcPts val="0"/>
              </a:spcBef>
              <a:spcAft>
                <a:spcPts val="0"/>
              </a:spcAft>
              <a:buClr>
                <a:srgbClr val="000000"/>
              </a:buClr>
              <a:buSzPts val="1200"/>
              <a:buFont typeface="Arial"/>
              <a:buNone/>
            </a:pPr>
            <a:r>
              <a:rPr lang="es-ES" sz="1200" b="1" i="0" u="sng" strike="noStrike" cap="none">
                <a:solidFill>
                  <a:srgbClr val="1155CC"/>
                </a:solidFill>
                <a:latin typeface="Arial"/>
                <a:ea typeface="Arial"/>
                <a:cs typeface="Arial"/>
                <a:sym typeface="Aria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https://es.statista.com/grafico/26113/huella-de-carbono-de-la-deforestacion-tropical/</a:t>
            </a:r>
            <a:r>
              <a:rPr lang="es-ES" sz="1200" b="1" i="0" u="none" strike="noStrike" cap="none">
                <a:solidFill>
                  <a:schemeClr val="dk1"/>
                </a:solidFill>
                <a:latin typeface="Arial"/>
                <a:ea typeface="Arial"/>
                <a:cs typeface="Arial"/>
                <a:sym typeface="Arial"/>
              </a:rPr>
              <a:t> GRAFICA HUELLA DE CO2  DEFORESTACION INTERNATIONAL</a:t>
            </a:r>
            <a:endParaRPr sz="1200" b="1" i="0" u="none" strike="noStrike" cap="none">
              <a:solidFill>
                <a:schemeClr val="dk1"/>
              </a:solidFill>
              <a:latin typeface="Arial"/>
              <a:ea typeface="Arial"/>
              <a:cs typeface="Arial"/>
              <a:sym typeface="Arial"/>
            </a:endParaRPr>
          </a:p>
          <a:p>
            <a:pPr marL="0" marR="0" lvl="0" indent="0" algn="just" rtl="0">
              <a:lnSpc>
                <a:spcPct val="200000"/>
              </a:lnSpc>
              <a:spcBef>
                <a:spcPts val="0"/>
              </a:spcBef>
              <a:spcAft>
                <a:spcPts val="0"/>
              </a:spcAft>
              <a:buClr>
                <a:srgbClr val="000000"/>
              </a:buClr>
              <a:buSzPts val="1200"/>
              <a:buFont typeface="Arial"/>
              <a:buNone/>
            </a:pPr>
            <a:r>
              <a:rPr lang="es-ES" sz="1200" b="1" i="0" u="sng" strike="noStrike" cap="none">
                <a:solidFill>
                  <a:srgbClr val="1155CC"/>
                </a:solidFill>
                <a:latin typeface="Arial"/>
                <a:ea typeface="Arial"/>
                <a:cs typeface="Arial"/>
                <a:sym typeface="Arial"/>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https://www.who.int/es/news-room/fact-sheets/detail/climate-change-and-health</a:t>
            </a:r>
            <a:r>
              <a:rPr lang="es-ES" sz="1200" b="1" i="0" u="none" strike="noStrike" cap="none">
                <a:solidFill>
                  <a:schemeClr val="dk1"/>
                </a:solidFill>
                <a:latin typeface="Arial"/>
                <a:ea typeface="Arial"/>
                <a:cs typeface="Arial"/>
                <a:sym typeface="Arial"/>
              </a:rPr>
              <a:t> INFO EFECTOS DE LA CAUSA Y EL EFECTO DE LA CONTAMINACION QUE CAUSA EFECTO</a:t>
            </a:r>
            <a:endParaRPr sz="1200" b="1" i="0" u="none" strike="noStrike" cap="none">
              <a:solidFill>
                <a:schemeClr val="dk1"/>
              </a:solidFill>
              <a:latin typeface="Arial"/>
              <a:ea typeface="Arial"/>
              <a:cs typeface="Arial"/>
              <a:sym typeface="Arial"/>
            </a:endParaRPr>
          </a:p>
          <a:p>
            <a:pPr marL="0" marR="0" lvl="0" indent="0" algn="just" rtl="0">
              <a:lnSpc>
                <a:spcPct val="200000"/>
              </a:lnSpc>
              <a:spcBef>
                <a:spcPts val="0"/>
              </a:spcBef>
              <a:spcAft>
                <a:spcPts val="0"/>
              </a:spcAft>
              <a:buClr>
                <a:srgbClr val="000000"/>
              </a:buClr>
              <a:buSzPts val="1200"/>
              <a:buFont typeface="Arial"/>
              <a:buNone/>
            </a:pPr>
            <a:r>
              <a:rPr lang="es-ES" sz="1200" b="1" i="0" u="sng" strike="noStrike" cap="none">
                <a:solidFill>
                  <a:srgbClr val="1155CC"/>
                </a:solidFill>
                <a:latin typeface="Arial"/>
                <a:ea typeface="Arial"/>
                <a:cs typeface="Arial"/>
                <a:sym typeface="Arial"/>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https://www.sport.es/es/noticias/salud/virus-nilo-deja-primera-muerte-12006334</a:t>
            </a:r>
            <a:r>
              <a:rPr lang="es-ES" sz="1200" b="1" i="0" u="none" strike="noStrike" cap="none">
                <a:solidFill>
                  <a:schemeClr val="dk1"/>
                </a:solidFill>
                <a:latin typeface="Arial"/>
                <a:ea typeface="Arial"/>
                <a:cs typeface="Arial"/>
                <a:sym typeface="Arial"/>
              </a:rPr>
              <a:t> VIRUS NILO</a:t>
            </a:r>
            <a:endParaRPr sz="1200" b="1" i="0" u="none" strike="noStrike" cap="none">
              <a:solidFill>
                <a:schemeClr val="dk1"/>
              </a:solidFill>
              <a:latin typeface="Arial"/>
              <a:ea typeface="Arial"/>
              <a:cs typeface="Arial"/>
              <a:sym typeface="Arial"/>
            </a:endParaRPr>
          </a:p>
          <a:p>
            <a:pPr marL="0" marR="0" lvl="0" indent="0" algn="just" rtl="0">
              <a:lnSpc>
                <a:spcPct val="2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just" rtl="0">
              <a:lnSpc>
                <a:spcPct val="200000"/>
              </a:lnSpc>
              <a:spcBef>
                <a:spcPts val="0"/>
              </a:spcBef>
              <a:spcAft>
                <a:spcPts val="0"/>
              </a:spcAft>
              <a:buClr>
                <a:srgbClr val="000000"/>
              </a:buClr>
              <a:buSzPts val="1200"/>
              <a:buFont typeface="Arial"/>
              <a:buNone/>
            </a:pPr>
            <a:endParaRPr sz="1200" b="1" i="0" u="none" strike="noStrike" cap="none">
              <a:solidFill>
                <a:schemeClr val="dk1"/>
              </a:solidFill>
              <a:latin typeface="Arial"/>
              <a:ea typeface="Arial"/>
              <a:cs typeface="Arial"/>
              <a:sym typeface="Arial"/>
            </a:endParaRPr>
          </a:p>
          <a:p>
            <a:pPr marL="0" marR="0" lvl="0" indent="0" algn="just" rtl="0">
              <a:lnSpc>
                <a:spcPct val="200000"/>
              </a:lnSpc>
              <a:spcBef>
                <a:spcPts val="0"/>
              </a:spcBef>
              <a:spcAft>
                <a:spcPts val="0"/>
              </a:spcAft>
              <a:buClr>
                <a:srgbClr val="000000"/>
              </a:buClr>
              <a:buSzPts val="1200"/>
              <a:buFont typeface="Arial"/>
              <a:buNone/>
            </a:pPr>
            <a:r>
              <a:rPr lang="es-ES" sz="1200" b="1" i="0" u="none" strike="noStrike" cap="none">
                <a:solidFill>
                  <a:schemeClr val="dk1"/>
                </a:solidFill>
                <a:latin typeface="Arial"/>
                <a:ea typeface="Arial"/>
                <a:cs typeface="Arial"/>
                <a:sym typeface="Arial"/>
              </a:rPr>
              <a:t>VIDEOS DEL TRABAJO:</a:t>
            </a:r>
            <a:endParaRPr sz="1200" b="1" i="0" u="none" strike="noStrike" cap="none">
              <a:solidFill>
                <a:schemeClr val="dk1"/>
              </a:solidFill>
              <a:latin typeface="Arial"/>
              <a:ea typeface="Arial"/>
              <a:cs typeface="Arial"/>
              <a:sym typeface="Arial"/>
            </a:endParaRPr>
          </a:p>
          <a:p>
            <a:pPr marL="0" marR="0" lvl="0" indent="0" algn="just" rtl="0">
              <a:lnSpc>
                <a:spcPct val="200000"/>
              </a:lnSpc>
              <a:spcBef>
                <a:spcPts val="0"/>
              </a:spcBef>
              <a:spcAft>
                <a:spcPts val="0"/>
              </a:spcAft>
              <a:buClr>
                <a:srgbClr val="000000"/>
              </a:buClr>
              <a:buSzPts val="1200"/>
              <a:buFont typeface="Arial"/>
              <a:buNone/>
            </a:pPr>
            <a:r>
              <a:rPr lang="es-ES" sz="1200" b="1" i="0" u="sng" strike="noStrike" cap="none">
                <a:solidFill>
                  <a:srgbClr val="1155CC"/>
                </a:solidFill>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https://www.youtube.com/watch?v=WfGMYdalClU</a:t>
            </a:r>
            <a:r>
              <a:rPr lang="es-ES" sz="1200" b="1" i="0" u="none" strike="noStrike" cap="none">
                <a:solidFill>
                  <a:schemeClr val="dk1"/>
                </a:solidFill>
                <a:latin typeface="Arial"/>
                <a:ea typeface="Arial"/>
                <a:cs typeface="Arial"/>
                <a:sym typeface="Arial"/>
              </a:rPr>
              <a:t>   VIDEO DEL HUMANO</a:t>
            </a:r>
            <a:endParaRPr sz="1200" b="1" i="0" u="none" strike="noStrike" cap="none">
              <a:solidFill>
                <a:schemeClr val="dk1"/>
              </a:solidFill>
              <a:latin typeface="Arial"/>
              <a:ea typeface="Arial"/>
              <a:cs typeface="Arial"/>
              <a:sym typeface="Arial"/>
            </a:endParaRPr>
          </a:p>
          <a:p>
            <a:pPr marL="0" marR="0" lvl="0" indent="0" algn="just" rtl="0">
              <a:lnSpc>
                <a:spcPct val="200000"/>
              </a:lnSpc>
              <a:spcBef>
                <a:spcPts val="0"/>
              </a:spcBef>
              <a:spcAft>
                <a:spcPts val="0"/>
              </a:spcAft>
              <a:buClr>
                <a:srgbClr val="000000"/>
              </a:buClr>
              <a:buSzPts val="1200"/>
              <a:buFont typeface="Arial"/>
              <a:buNone/>
            </a:pPr>
            <a:r>
              <a:rPr lang="es-ES" sz="1200" b="1" i="0" u="none" strike="noStrike" cap="none">
                <a:solidFill>
                  <a:schemeClr val="dk1"/>
                </a:solidFill>
                <a:latin typeface="Arial"/>
                <a:ea typeface="Arial"/>
                <a:cs typeface="Arial"/>
                <a:sym typeface="Arial"/>
              </a:rPr>
              <a:t>VIDEOS DE LLUVIAS TORRENCIALES EN EL NORTE</a:t>
            </a:r>
            <a:endParaRPr sz="1200" b="1" i="0" u="none" strike="noStrike" cap="none">
              <a:solidFill>
                <a:schemeClr val="dk1"/>
              </a:solidFill>
              <a:latin typeface="Arial"/>
              <a:ea typeface="Arial"/>
              <a:cs typeface="Arial"/>
              <a:sym typeface="Arial"/>
            </a:endParaRPr>
          </a:p>
          <a:p>
            <a:pPr marL="0" marR="0" lvl="0" indent="0" algn="just" rtl="0">
              <a:lnSpc>
                <a:spcPct val="200000"/>
              </a:lnSpc>
              <a:spcBef>
                <a:spcPts val="0"/>
              </a:spcBef>
              <a:spcAft>
                <a:spcPts val="0"/>
              </a:spcAft>
              <a:buClr>
                <a:srgbClr val="000000"/>
              </a:buClr>
              <a:buSzPts val="1200"/>
              <a:buFont typeface="Arial"/>
              <a:buNone/>
            </a:pPr>
            <a:r>
              <a:rPr lang="es-ES" sz="1200" b="1" i="0" u="none" strike="noStrike" cap="none">
                <a:solidFill>
                  <a:schemeClr val="dk1"/>
                </a:solidFill>
                <a:latin typeface="Arial"/>
                <a:ea typeface="Arial"/>
                <a:cs typeface="Arial"/>
                <a:sym typeface="Arial"/>
              </a:rPr>
              <a:t>VIDEOS DE MADRID CONGELADA</a:t>
            </a:r>
            <a:endParaRPr sz="1200" b="1"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3"/>
          <p:cNvPicPr preferRelativeResize="0"/>
          <p:nvPr/>
        </p:nvPicPr>
        <p:blipFill rotWithShape="1">
          <a:blip r:embed="rId3">
            <a:alphaModFix/>
          </a:blip>
          <a:srcRect/>
          <a:stretch/>
        </p:blipFill>
        <p:spPr>
          <a:xfrm>
            <a:off x="0" y="0"/>
            <a:ext cx="9144000" cy="6858000"/>
          </a:xfrm>
          <a:prstGeom prst="rect">
            <a:avLst/>
          </a:prstGeom>
          <a:noFill/>
          <a:ln>
            <a:noFill/>
          </a:ln>
        </p:spPr>
      </p:pic>
      <p:sp>
        <p:nvSpPr>
          <p:cNvPr id="144" name="Google Shape;144;p3"/>
          <p:cNvSpPr txBox="1">
            <a:spLocks noGrp="1"/>
          </p:cNvSpPr>
          <p:nvPr>
            <p:ph type="body" idx="1"/>
          </p:nvPr>
        </p:nvSpPr>
        <p:spPr>
          <a:xfrm>
            <a:off x="241300" y="5372100"/>
            <a:ext cx="4127500" cy="1485900"/>
          </a:xfrm>
          <a:prstGeom prst="rect">
            <a:avLst/>
          </a:prstGeom>
          <a:noFill/>
          <a:ln>
            <a:noFill/>
          </a:ln>
        </p:spPr>
        <p:txBody>
          <a:bodyPr spcFirstLastPara="1" wrap="square" lIns="91425" tIns="45700" rIns="91425" bIns="45700" anchor="t" anchorCtr="0">
            <a:noAutofit/>
          </a:bodyPr>
          <a:lstStyle/>
          <a:p>
            <a:pPr marL="0" lvl="0" indent="0" algn="l" rtl="0">
              <a:lnSpc>
                <a:spcPct val="128571"/>
              </a:lnSpc>
              <a:spcBef>
                <a:spcPts val="0"/>
              </a:spcBef>
              <a:spcAft>
                <a:spcPts val="0"/>
              </a:spcAft>
              <a:buClr>
                <a:srgbClr val="0072A8"/>
              </a:buClr>
              <a:buSzPts val="1400"/>
              <a:buNone/>
            </a:pPr>
            <a:r>
              <a:rPr lang="es-ES" sz="1400">
                <a:solidFill>
                  <a:srgbClr val="0072A8"/>
                </a:solidFill>
              </a:rPr>
              <a:t>C. San Sebastián s/n</a:t>
            </a:r>
            <a:endParaRPr/>
          </a:p>
          <a:p>
            <a:pPr marL="0" lvl="0" indent="0" algn="l" rtl="0">
              <a:lnSpc>
                <a:spcPct val="128571"/>
              </a:lnSpc>
              <a:spcBef>
                <a:spcPts val="0"/>
              </a:spcBef>
              <a:spcAft>
                <a:spcPts val="0"/>
              </a:spcAft>
              <a:buClr>
                <a:srgbClr val="0072A8"/>
              </a:buClr>
              <a:buSzPts val="1400"/>
              <a:buNone/>
            </a:pPr>
            <a:r>
              <a:rPr lang="es-ES" sz="1400">
                <a:solidFill>
                  <a:srgbClr val="0072A8"/>
                </a:solidFill>
              </a:rPr>
              <a:t>14520 Fernán-Núñez, Córdoba</a:t>
            </a:r>
            <a:endParaRPr/>
          </a:p>
          <a:p>
            <a:pPr marL="0" lvl="0" indent="0" algn="l" rtl="0">
              <a:lnSpc>
                <a:spcPct val="128571"/>
              </a:lnSpc>
              <a:spcBef>
                <a:spcPts val="0"/>
              </a:spcBef>
              <a:spcAft>
                <a:spcPts val="0"/>
              </a:spcAft>
              <a:buClr>
                <a:srgbClr val="0072A8"/>
              </a:buClr>
              <a:buSzPts val="1400"/>
              <a:buNone/>
            </a:pPr>
            <a:r>
              <a:rPr lang="es-ES" sz="1400">
                <a:solidFill>
                  <a:srgbClr val="0072A8"/>
                </a:solidFill>
              </a:rPr>
              <a:t>Tel. +34 957 38 20 53</a:t>
            </a:r>
            <a:endParaRPr/>
          </a:p>
          <a:p>
            <a:pPr marL="0" lvl="0" indent="0" algn="l" rtl="0">
              <a:lnSpc>
                <a:spcPct val="128571"/>
              </a:lnSpc>
              <a:spcBef>
                <a:spcPts val="0"/>
              </a:spcBef>
              <a:spcAft>
                <a:spcPts val="0"/>
              </a:spcAft>
              <a:buClr>
                <a:srgbClr val="0072A8"/>
              </a:buClr>
              <a:buSzPts val="1400"/>
              <a:buNone/>
            </a:pPr>
            <a:r>
              <a:rPr lang="es-ES" sz="1400">
                <a:solidFill>
                  <a:srgbClr val="0072A8"/>
                </a:solidFill>
              </a:rPr>
              <a:t>info@greguerias.com</a:t>
            </a:r>
            <a:endParaRPr sz="1400">
              <a:solidFill>
                <a:srgbClr val="0072A8"/>
              </a:solidFill>
            </a:endParaRPr>
          </a:p>
          <a:p>
            <a:pPr marL="0" lvl="0" indent="0" algn="l" rtl="0">
              <a:lnSpc>
                <a:spcPct val="128571"/>
              </a:lnSpc>
              <a:spcBef>
                <a:spcPts val="0"/>
              </a:spcBef>
              <a:spcAft>
                <a:spcPts val="0"/>
              </a:spcAft>
              <a:buClr>
                <a:srgbClr val="0072A8"/>
              </a:buClr>
              <a:buSzPts val="1400"/>
              <a:buNone/>
            </a:pPr>
            <a:r>
              <a:rPr lang="es-ES" sz="1400">
                <a:solidFill>
                  <a:srgbClr val="0072A8"/>
                </a:solidFill>
              </a:rPr>
              <a:t>www.greguerias.com</a:t>
            </a:r>
            <a:endParaRPr sz="1400">
              <a:solidFill>
                <a:srgbClr val="0072A8"/>
              </a:solidFill>
            </a:endParaRPr>
          </a:p>
        </p:txBody>
      </p:sp>
      <p:sp>
        <p:nvSpPr>
          <p:cNvPr id="145" name="Google Shape;145;p3"/>
          <p:cNvSpPr txBox="1"/>
          <p:nvPr/>
        </p:nvSpPr>
        <p:spPr>
          <a:xfrm>
            <a:off x="953700" y="1318300"/>
            <a:ext cx="7236600" cy="1351200"/>
          </a:xfrm>
          <a:prstGeom prst="rect">
            <a:avLst/>
          </a:prstGeom>
          <a:noFill/>
          <a:ln>
            <a:noFill/>
          </a:ln>
        </p:spPr>
        <p:txBody>
          <a:bodyPr spcFirstLastPara="1" wrap="square" lIns="91425" tIns="91425" rIns="91425" bIns="91425" anchor="t" anchorCtr="0">
            <a:spAutoFit/>
          </a:bodyPr>
          <a:lstStyle/>
          <a:p>
            <a:pPr marL="0" marR="0" lvl="0" indent="0" algn="ctr" rtl="0">
              <a:lnSpc>
                <a:spcPct val="107000"/>
              </a:lnSpc>
              <a:spcBef>
                <a:spcPts val="0"/>
              </a:spcBef>
              <a:spcAft>
                <a:spcPts val="0"/>
              </a:spcAft>
              <a:buClr>
                <a:srgbClr val="000000"/>
              </a:buClr>
              <a:buSzPts val="1800"/>
              <a:buFont typeface="Arial"/>
              <a:buNone/>
            </a:pPr>
            <a:r>
              <a:rPr lang="es-ES" sz="1800" b="0" i="0" u="none" strike="noStrike" cap="none">
                <a:solidFill>
                  <a:srgbClr val="0072A8"/>
                </a:solidFill>
                <a:latin typeface="Times New Roman"/>
                <a:ea typeface="Times New Roman"/>
                <a:cs typeface="Times New Roman"/>
                <a:sym typeface="Times New Roman"/>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 in."</a:t>
            </a:r>
            <a:endParaRPr sz="1800" b="0" i="0" u="none" strike="noStrike" cap="none">
              <a:solidFill>
                <a:srgbClr val="0072A8"/>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Tema de Office">
  <a:themeElements>
    <a:clrScheme name="Tema d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433</Words>
  <Application>Microsoft Office PowerPoint</Application>
  <PresentationFormat>Presentación en pantalla (4:3)</PresentationFormat>
  <Paragraphs>51</Paragraphs>
  <Slides>9</Slides>
  <Notes>9</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de Office</vt:lpstr>
      <vt:lpstr>Presentación de PowerPoint</vt:lpstr>
      <vt:lpstr>  THE AIR POLLUTION IN THE LAST 30 YEARS </vt:lpstr>
      <vt:lpstr>CAUSES OF AIR POLLUTION</vt:lpstr>
      <vt:lpstr>CONSEQUENCES: </vt:lpstr>
      <vt:lpstr>AIR POLLUTION  IN SPAIN</vt:lpstr>
      <vt:lpstr>HOW WE CAN FIX IT </vt:lpstr>
      <vt:lpstr>WHAT DOES OUR SCHOOL DO TO REDUCE AIR POLLUTION?</vt:lpstr>
      <vt:lpstr>BIBLIOGRAPHY:</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PROFESOR</cp:lastModifiedBy>
  <cp:revision>1</cp:revision>
  <dcterms:created xsi:type="dcterms:W3CDTF">2021-11-15T12:11:01Z</dcterms:created>
  <dcterms:modified xsi:type="dcterms:W3CDTF">2021-12-21T12:37:45Z</dcterms:modified>
</cp:coreProperties>
</file>