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58" r:id="rId3"/>
    <p:sldId id="260" r:id="rId4"/>
    <p:sldId id="259" r:id="rId5"/>
    <p:sldId id="263" r:id="rId6"/>
    <p:sldId id="261" r:id="rId7"/>
    <p:sldId id="262" r:id="rId8"/>
    <p:sldId id="264" r:id="rId9"/>
    <p:sldId id="265" r:id="rId10"/>
    <p:sldId id="266" r:id="rId11"/>
    <p:sldId id="268" r:id="rId12"/>
    <p:sldId id="269" r:id="rId13"/>
    <p:sldId id="270" r:id="rId14"/>
    <p:sldId id="271" r:id="rId15"/>
    <p:sldId id="279" r:id="rId16"/>
    <p:sldId id="278" r:id="rId17"/>
    <p:sldId id="280" r:id="rId18"/>
    <p:sldId id="281" r:id="rId19"/>
    <p:sldId id="273" r:id="rId20"/>
    <p:sldId id="282" r:id="rId21"/>
    <p:sldId id="284" r:id="rId22"/>
    <p:sldId id="292" r:id="rId23"/>
    <p:sldId id="293" r:id="rId24"/>
    <p:sldId id="285" r:id="rId25"/>
    <p:sldId id="289" r:id="rId26"/>
    <p:sldId id="290" r:id="rId27"/>
    <p:sldId id="286" r:id="rId28"/>
    <p:sldId id="291" r:id="rId29"/>
    <p:sldId id="294" r:id="rId30"/>
    <p:sldId id="287" r:id="rId31"/>
    <p:sldId id="295" r:id="rId32"/>
    <p:sldId id="296" r:id="rId33"/>
    <p:sldId id="288" r:id="rId34"/>
    <p:sldId id="297" r:id="rId3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434" autoAdjust="0"/>
  </p:normalViewPr>
  <p:slideViewPr>
    <p:cSldViewPr snapToGrid="0">
      <p:cViewPr varScale="1">
        <p:scale>
          <a:sx n="115" d="100"/>
          <a:sy n="115" d="100"/>
        </p:scale>
        <p:origin x="42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10C82-6ECF-4CD6-9FCC-A7CD6DC4CBF7}" type="datetimeFigureOut">
              <a:rPr lang="cs-CZ" smtClean="0"/>
              <a:pPr/>
              <a:t>20.11.2019</a:t>
            </a:fld>
            <a:endParaRPr lang="cs-CZ"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7D8050-5BA8-47D2-8833-C3F35A70BEDB}" type="slidenum">
              <a:rPr lang="cs-CZ" smtClean="0"/>
              <a:pPr/>
              <a:t>‹#›</a:t>
            </a:fld>
            <a:endParaRPr lang="cs-CZ" dirty="0"/>
          </a:p>
        </p:txBody>
      </p:sp>
    </p:spTree>
    <p:extLst>
      <p:ext uri="{BB962C8B-B14F-4D97-AF65-F5344CB8AC3E}">
        <p14:creationId xmlns:p14="http://schemas.microsoft.com/office/powerpoint/2010/main" val="304996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dirty="0" smtClean="0"/>
          </a:p>
        </p:txBody>
      </p:sp>
      <p:sp>
        <p:nvSpPr>
          <p:cNvPr id="717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6E87C4A-57ED-4647-A7AD-8D0B80462044}" type="slidenum">
              <a:rPr lang="cs-CZ" altLang="cs-CZ" smtClean="0">
                <a:latin typeface="Calibri" panose="020F0502020204030204" pitchFamily="34" charset="0"/>
              </a:rPr>
              <a:pPr fontAlgn="base">
                <a:spcBef>
                  <a:spcPct val="0"/>
                </a:spcBef>
                <a:spcAft>
                  <a:spcPct val="0"/>
                </a:spcAft>
              </a:pPr>
              <a:t>1</a:t>
            </a:fld>
            <a:endParaRPr lang="cs-CZ" altLang="cs-CZ" dirty="0" smtClean="0">
              <a:latin typeface="Calibri" panose="020F0502020204030204" pitchFamily="34" charset="0"/>
            </a:endParaRPr>
          </a:p>
        </p:txBody>
      </p:sp>
    </p:spTree>
    <p:extLst>
      <p:ext uri="{BB962C8B-B14F-4D97-AF65-F5344CB8AC3E}">
        <p14:creationId xmlns:p14="http://schemas.microsoft.com/office/powerpoint/2010/main" val="127623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137D8050-5BA8-47D2-8833-C3F35A70BEDB}" type="slidenum">
              <a:rPr lang="cs-CZ" smtClean="0"/>
              <a:pPr/>
              <a:t>24</a:t>
            </a:fld>
            <a:endParaRPr lang="cs-CZ" dirty="0"/>
          </a:p>
        </p:txBody>
      </p:sp>
    </p:spTree>
    <p:extLst>
      <p:ext uri="{BB962C8B-B14F-4D97-AF65-F5344CB8AC3E}">
        <p14:creationId xmlns:p14="http://schemas.microsoft.com/office/powerpoint/2010/main" val="134307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dirty="0" smtClean="0"/>
          </a:p>
        </p:txBody>
      </p:sp>
      <p:sp>
        <p:nvSpPr>
          <p:cNvPr id="717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6E87C4A-57ED-4647-A7AD-8D0B80462044}" type="slidenum">
              <a:rPr lang="cs-CZ" altLang="cs-CZ" smtClean="0">
                <a:latin typeface="Calibri" panose="020F0502020204030204" pitchFamily="34" charset="0"/>
              </a:rPr>
              <a:pPr fontAlgn="base">
                <a:spcBef>
                  <a:spcPct val="0"/>
                </a:spcBef>
                <a:spcAft>
                  <a:spcPct val="0"/>
                </a:spcAft>
              </a:pPr>
              <a:t>34</a:t>
            </a:fld>
            <a:endParaRPr lang="cs-CZ" altLang="cs-CZ" dirty="0" smtClean="0">
              <a:latin typeface="Calibri" panose="020F0502020204030204" pitchFamily="34" charset="0"/>
            </a:endParaRPr>
          </a:p>
        </p:txBody>
      </p:sp>
    </p:spTree>
    <p:extLst>
      <p:ext uri="{BB962C8B-B14F-4D97-AF65-F5344CB8AC3E}">
        <p14:creationId xmlns:p14="http://schemas.microsoft.com/office/powerpoint/2010/main" val="1312073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406211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99758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B44E354-DAB3-4204-A156-1FCDD37FF7F5}" type="slidenum">
              <a:rPr lang="cs-CZ" smtClean="0"/>
              <a:pPr/>
              <a:t>‹#›</a:t>
            </a:fld>
            <a:endParaRPr lang="cs-CZ"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94867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1976021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B44E354-DAB3-4204-A156-1FCDD37FF7F5}" type="slidenum">
              <a:rPr lang="cs-CZ" smtClean="0"/>
              <a:pPr/>
              <a:t>‹#›</a:t>
            </a:fld>
            <a:endParaRPr lang="cs-CZ"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53474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3443237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2970361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smtClean="0"/>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260198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282434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smtClean="0"/>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963791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295768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8" name="Footer Placeholder 7"/>
          <p:cNvSpPr>
            <a:spLocks noGrp="1"/>
          </p:cNvSpPr>
          <p:nvPr>
            <p:ph type="ftr" sz="quarter" idx="11"/>
          </p:nvPr>
        </p:nvSpPr>
        <p:spPr/>
        <p:txBody>
          <a:bodyPr/>
          <a:lstStyle/>
          <a:p>
            <a:endParaRPr lang="cs-CZ" dirty="0"/>
          </a:p>
        </p:txBody>
      </p:sp>
      <p:sp>
        <p:nvSpPr>
          <p:cNvPr id="9" name="Slide Number Placeholder 8"/>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263494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4" name="Footer Placeholder 3"/>
          <p:cNvSpPr>
            <a:spLocks noGrp="1"/>
          </p:cNvSpPr>
          <p:nvPr>
            <p:ph type="ftr" sz="quarter" idx="11"/>
          </p:nvPr>
        </p:nvSpPr>
        <p:spPr/>
        <p:txBody>
          <a:bodyPr/>
          <a:lstStyle/>
          <a:p>
            <a:endParaRPr lang="cs-CZ" dirty="0"/>
          </a:p>
        </p:txBody>
      </p:sp>
      <p:sp>
        <p:nvSpPr>
          <p:cNvPr id="5" name="Slide Number Placeholder 4"/>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2902909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3" name="Footer Placeholder 2"/>
          <p:cNvSpPr>
            <a:spLocks noGrp="1"/>
          </p:cNvSpPr>
          <p:nvPr>
            <p:ph type="ftr" sz="quarter" idx="11"/>
          </p:nvPr>
        </p:nvSpPr>
        <p:spPr/>
        <p:txBody>
          <a:bodyPr/>
          <a:lstStyle/>
          <a:p>
            <a:endParaRPr lang="cs-CZ" dirty="0"/>
          </a:p>
        </p:txBody>
      </p:sp>
      <p:sp>
        <p:nvSpPr>
          <p:cNvPr id="4" name="Slide Number Placeholder 3"/>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295826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smtClean="0"/>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139797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smtClean="0"/>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BFDA5F35-32EF-45ED-A2B8-E34E9B230AE3}" type="datetimeFigureOut">
              <a:rPr lang="cs-CZ" smtClean="0"/>
              <a:pPr/>
              <a:t>20.11.2019</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194855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DA5F35-32EF-45ED-A2B8-E34E9B230AE3}" type="datetimeFigureOut">
              <a:rPr lang="cs-CZ" smtClean="0"/>
              <a:pPr/>
              <a:t>20.11.2019</a:t>
            </a:fld>
            <a:endParaRPr lang="cs-CZ"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B44E354-DAB3-4204-A156-1FCDD37FF7F5}" type="slidenum">
              <a:rPr lang="cs-CZ" smtClean="0"/>
              <a:pPr/>
              <a:t>‹#›</a:t>
            </a:fld>
            <a:endParaRPr lang="cs-CZ" dirty="0"/>
          </a:p>
        </p:txBody>
      </p:sp>
    </p:spTree>
    <p:extLst>
      <p:ext uri="{BB962C8B-B14F-4D97-AF65-F5344CB8AC3E}">
        <p14:creationId xmlns:p14="http://schemas.microsoft.com/office/powerpoint/2010/main" val="995473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z/url?sa=i&amp;rct=j&amp;q=&amp;esrc=s&amp;source=images&amp;cd=&amp;cad=rja&amp;uact=8&amp;ved=0ahUKEwjHpNaPlqTJAhUJQhQKHbSnDacQjRwIBw&amp;url=http://www.alternative-energy-news.info/technology/wind-power/wind-turbines/&amp;psig=AFQjCNETCuHTsaWigThoyL_OX9ahPvF_0A&amp;ust=144828651218141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ctrTitle"/>
          </p:nvPr>
        </p:nvSpPr>
        <p:spPr>
          <a:xfrm>
            <a:off x="579438" y="1897063"/>
            <a:ext cx="9315450" cy="1441450"/>
          </a:xfrm>
        </p:spPr>
        <p:txBody>
          <a:bodyPr/>
          <a:lstStyle/>
          <a:p>
            <a:pPr algn="ctr" eaLnBrk="1" hangingPunct="1"/>
            <a:r>
              <a:rPr lang="en-US" altLang="cs-CZ" sz="4200" b="1" dirty="0" smtClean="0">
                <a:latin typeface="Bookman Old Style" panose="02050604050505020204" pitchFamily="18" charset="0"/>
              </a:rPr>
              <a:t>Electrical Power Engineering in the Czech Republic</a:t>
            </a:r>
          </a:p>
        </p:txBody>
      </p:sp>
      <p:pic>
        <p:nvPicPr>
          <p:cNvPr id="6147"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4888" y="169069"/>
            <a:ext cx="211613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Obrázek 2"/>
          <p:cNvPicPr>
            <a:picLocks noChangeAspect="1"/>
          </p:cNvPicPr>
          <p:nvPr/>
        </p:nvPicPr>
        <p:blipFill rotWithShape="1">
          <a:blip r:embed="rId5" cstate="print">
            <a:extLst>
              <a:ext uri="{28A0092B-C50C-407E-A947-70E740481C1C}">
                <a14:useLocalDpi xmlns:a14="http://schemas.microsoft.com/office/drawing/2010/main" val="0"/>
              </a:ext>
            </a:extLst>
          </a:blip>
          <a:srcRect l="53983" t="2132" r="2496" b="7205"/>
          <a:stretch/>
        </p:blipFill>
        <p:spPr bwMode="auto">
          <a:xfrm>
            <a:off x="1190178" y="3901840"/>
            <a:ext cx="5084740" cy="207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1031"/>
          <p:cNvGraphicFramePr>
            <a:graphicFrameLocks noChangeAspect="1"/>
          </p:cNvGraphicFramePr>
          <p:nvPr>
            <p:extLst>
              <p:ext uri="{D42A27DB-BD31-4B8C-83A1-F6EECF244321}">
                <p14:modId xmlns:p14="http://schemas.microsoft.com/office/powerpoint/2010/main" val="1377631210"/>
              </p:ext>
            </p:extLst>
          </p:nvPr>
        </p:nvGraphicFramePr>
        <p:xfrm>
          <a:off x="7109140" y="3704825"/>
          <a:ext cx="4077974" cy="2470872"/>
        </p:xfrm>
        <a:graphic>
          <a:graphicData uri="http://schemas.openxmlformats.org/presentationml/2006/ole">
            <mc:AlternateContent xmlns:mc="http://schemas.openxmlformats.org/markup-compatibility/2006">
              <mc:Choice xmlns:v="urn:schemas-microsoft-com:vml" Requires="v">
                <p:oleObj spid="_x0000_s1185" name="Rastrový obrázek" r:id="rId6" imgW="3409524" imgH="2066667" progId="PBrush">
                  <p:embed/>
                </p:oleObj>
              </mc:Choice>
              <mc:Fallback>
                <p:oleObj name="Rastrový obrázek" r:id="rId6" imgW="3409524" imgH="2066667" progId="PBrush">
                  <p:embed/>
                  <p:pic>
                    <p:nvPicPr>
                      <p:cNvPr id="0" name="Picture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9140" y="3704825"/>
                        <a:ext cx="4077974" cy="24708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Obrázek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3164" y="289067"/>
            <a:ext cx="6768318" cy="1487998"/>
          </a:xfrm>
          <a:prstGeom prst="rect">
            <a:avLst/>
          </a:prstGeom>
        </p:spPr>
      </p:pic>
    </p:spTree>
    <p:extLst>
      <p:ext uri="{BB962C8B-B14F-4D97-AF65-F5344CB8AC3E}">
        <p14:creationId xmlns:p14="http://schemas.microsoft.com/office/powerpoint/2010/main" val="2026254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394527" y="645256"/>
            <a:ext cx="6135062" cy="56010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Počerady I, Počerady II</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1971, 1977</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a:t>
            </a:r>
            <a:r>
              <a:rPr lang="en-US" sz="2000" dirty="0" smtClean="0">
                <a:latin typeface="Bookman Old Style" panose="02050604050505020204" pitchFamily="18" charset="0"/>
              </a:rPr>
              <a:t>in the north-west part of the Czech Republic, nearly in the middle among the towns of Louny, Žatec and Most</a:t>
            </a:r>
          </a:p>
          <a:p>
            <a:pPr>
              <a:spcBef>
                <a:spcPts val="600"/>
              </a:spcBef>
              <a:defRPr/>
            </a:pPr>
            <a:r>
              <a:rPr lang="en-US" sz="2000" i="1" dirty="0" smtClean="0">
                <a:latin typeface="Bookman Old Style" panose="02050604050505020204" pitchFamily="18" charset="0"/>
              </a:rPr>
              <a:t>number</a:t>
            </a:r>
            <a:r>
              <a:rPr lang="en-US" sz="2000" dirty="0" smtClean="0">
                <a:latin typeface="Bookman Old Style" panose="02050604050505020204" pitchFamily="18" charset="0"/>
              </a:rPr>
              <a:t> </a:t>
            </a:r>
            <a:r>
              <a:rPr lang="en-US" sz="2000" i="1" dirty="0" smtClean="0">
                <a:latin typeface="Bookman Old Style" panose="02050604050505020204" pitchFamily="18" charset="0"/>
              </a:rPr>
              <a:t>of</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en-US" sz="2000" dirty="0" smtClean="0">
                <a:latin typeface="Bookman Old Style" panose="02050604050505020204" pitchFamily="18" charset="0"/>
              </a:rPr>
              <a:t> </a:t>
            </a:r>
            <a:r>
              <a:rPr lang="en-US" sz="2000" i="1" dirty="0" smtClean="0">
                <a:latin typeface="Bookman Old Style" panose="02050604050505020204" pitchFamily="18" charset="0"/>
              </a:rPr>
              <a:t>units</a:t>
            </a:r>
            <a:r>
              <a:rPr lang="en-US" sz="2000" dirty="0" smtClean="0">
                <a:latin typeface="Bookman Old Style" panose="02050604050505020204" pitchFamily="18" charset="0"/>
              </a:rPr>
              <a:t>: </a:t>
            </a:r>
            <a:r>
              <a:rPr lang="cs-CZ" sz="2000" dirty="0" smtClean="0">
                <a:latin typeface="Bookman Old Style" panose="02050604050505020204" pitchFamily="18" charset="0"/>
              </a:rPr>
              <a:t>5</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fuel</a:t>
            </a:r>
            <a:r>
              <a:rPr lang="en-US" sz="2000" dirty="0" smtClean="0">
                <a:latin typeface="Bookman Old Style" panose="02050604050505020204" pitchFamily="18" charset="0"/>
              </a:rPr>
              <a:t>: brown coal from Most Mines (area Hrabák)</a:t>
            </a: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1000 MW</a:t>
            </a:r>
          </a:p>
          <a:p>
            <a:pPr>
              <a:spcBef>
                <a:spcPts val="600"/>
              </a:spcBef>
              <a:defRPr/>
            </a:pPr>
            <a:r>
              <a:rPr lang="en-US" sz="2000" i="1" dirty="0" smtClean="0">
                <a:latin typeface="Bookman Old Style" panose="02050604050505020204" pitchFamily="18" charset="0"/>
              </a:rPr>
              <a:t>generator</a:t>
            </a:r>
            <a:r>
              <a:rPr lang="en-US" sz="2000" dirty="0" smtClean="0">
                <a:latin typeface="Bookman Old Style" panose="02050604050505020204" pitchFamily="18" charset="0"/>
              </a:rPr>
              <a:t>: </a:t>
            </a:r>
            <a:r>
              <a:rPr lang="cs-CZ" sz="2000" dirty="0" smtClean="0">
                <a:latin typeface="Bookman Old Style" panose="02050604050505020204" pitchFamily="18" charset="0"/>
              </a:rPr>
              <a:t>15 kV, 235 MVA</a:t>
            </a:r>
          </a:p>
          <a:p>
            <a:pPr>
              <a:spcBef>
                <a:spcPts val="600"/>
              </a:spcBef>
              <a:defRPr/>
            </a:pPr>
            <a:r>
              <a:rPr lang="en-US" sz="2000" i="1" dirty="0" smtClean="0">
                <a:latin typeface="Bookman Old Style" panose="02050604050505020204" pitchFamily="18" charset="0"/>
              </a:rPr>
              <a:t>power </a:t>
            </a:r>
            <a:r>
              <a:rPr lang="en-US" sz="2000" i="1" dirty="0">
                <a:latin typeface="Bookman Old Style" panose="02050604050505020204" pitchFamily="18" charset="0"/>
              </a:rPr>
              <a:t>generation by-product</a:t>
            </a:r>
            <a:r>
              <a:rPr lang="en-US" sz="2000" dirty="0">
                <a:latin typeface="Bookman Old Style" panose="02050604050505020204" pitchFamily="18" charset="0"/>
              </a:rPr>
              <a:t>:</a:t>
            </a:r>
            <a:r>
              <a:rPr lang="cs-CZ" sz="2000" i="1" dirty="0">
                <a:latin typeface="Bookman Old Style" panose="02050604050505020204" pitchFamily="18" charset="0"/>
              </a:rPr>
              <a:t> </a:t>
            </a:r>
            <a:r>
              <a:rPr lang="cs-CZ" sz="2000" dirty="0" smtClean="0">
                <a:latin typeface="Bookman Old Style" panose="02050604050505020204" pitchFamily="18" charset="0"/>
              </a:rPr>
              <a:t>industrial </a:t>
            </a:r>
            <a:r>
              <a:rPr lang="en-US" sz="2000" dirty="0" smtClean="0">
                <a:latin typeface="Bookman Old Style" panose="02050604050505020204" pitchFamily="18" charset="0"/>
              </a:rPr>
              <a:t>gypsum </a:t>
            </a:r>
            <a:r>
              <a:rPr lang="cs-CZ" sz="2000" dirty="0">
                <a:latin typeface="Bookman Old Style" panose="02050604050505020204" pitchFamily="18" charset="0"/>
              </a:rPr>
              <a:t>– </a:t>
            </a:r>
            <a:r>
              <a:rPr lang="en-US" sz="2000" dirty="0">
                <a:latin typeface="Bookman Old Style" panose="02050604050505020204" pitchFamily="18" charset="0"/>
              </a:rPr>
              <a:t>it is used for gypsum plasterboard producing </a:t>
            </a:r>
            <a:r>
              <a:rPr lang="cs-CZ" sz="2000" dirty="0">
                <a:latin typeface="Bookman Old Style" panose="02050604050505020204" pitchFamily="18" charset="0"/>
              </a:rPr>
              <a:t>in </a:t>
            </a:r>
            <a:r>
              <a:rPr lang="en-US" sz="2000" dirty="0" smtClean="0">
                <a:latin typeface="Bookman Old Style" panose="02050604050505020204" pitchFamily="18" charset="0"/>
              </a:rPr>
              <a:t>nearby</a:t>
            </a:r>
            <a:r>
              <a:rPr lang="cs-CZ" sz="2000" dirty="0" smtClean="0">
                <a:latin typeface="Bookman Old Style" panose="02050604050505020204" pitchFamily="18" charset="0"/>
              </a:rPr>
              <a:t> Knauf-Počerady s.r.o. and </a:t>
            </a:r>
            <a:r>
              <a:rPr lang="en-US" sz="2000" dirty="0" smtClean="0">
                <a:latin typeface="Bookman Old Style" panose="02050604050505020204" pitchFamily="18" charset="0"/>
              </a:rPr>
              <a:t>or it is performed into briquettes and supplied to </a:t>
            </a:r>
            <a:r>
              <a:rPr lang="cs-CZ" sz="2000" dirty="0" smtClean="0">
                <a:latin typeface="Bookman Old Style" panose="02050604050505020204" pitchFamily="18" charset="0"/>
              </a:rPr>
              <a:t>cement</a:t>
            </a:r>
            <a:r>
              <a:rPr lang="en-US" sz="2000" dirty="0" smtClean="0">
                <a:latin typeface="Bookman Old Style" panose="02050604050505020204" pitchFamily="18" charset="0"/>
              </a:rPr>
              <a:t> factories as a substitute for natural gypsum</a:t>
            </a:r>
          </a:p>
        </p:txBody>
      </p:sp>
      <p:pic>
        <p:nvPicPr>
          <p:cNvPr id="10" name="Obráze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7377" y="3593540"/>
            <a:ext cx="4781275" cy="2833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http://www.zet.cz/img/edee/topics/1237/f201206140157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028" y="502934"/>
            <a:ext cx="4817624" cy="27174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5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txBox="1">
            <a:spLocks/>
          </p:cNvSpPr>
          <p:nvPr/>
        </p:nvSpPr>
        <p:spPr>
          <a:xfrm>
            <a:off x="394526" y="180565"/>
            <a:ext cx="6740370" cy="649005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Prunéřov I, Prunéřov II</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1968, 1982 </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a:t>
            </a:r>
            <a:r>
              <a:rPr lang="en-US" sz="2000" dirty="0" smtClean="0">
                <a:latin typeface="Bookman Old Style" panose="02050604050505020204" pitchFamily="18" charset="0"/>
              </a:rPr>
              <a:t>on the western edge of the North-Bohemian brown coal basin near the town of Chomutov</a:t>
            </a:r>
          </a:p>
          <a:p>
            <a:pPr>
              <a:spcBef>
                <a:spcPts val="600"/>
              </a:spcBef>
              <a:defRPr/>
            </a:pPr>
            <a:r>
              <a:rPr lang="en-US" sz="2000" i="1" dirty="0" smtClean="0">
                <a:latin typeface="Bookman Old Style" panose="02050604050505020204" pitchFamily="18" charset="0"/>
              </a:rPr>
              <a:t>number</a:t>
            </a:r>
            <a:r>
              <a:rPr lang="en-US" sz="2000" dirty="0" smtClean="0">
                <a:latin typeface="Bookman Old Style" panose="02050604050505020204" pitchFamily="18" charset="0"/>
              </a:rPr>
              <a:t> </a:t>
            </a:r>
            <a:r>
              <a:rPr lang="en-US" sz="2000" i="1" dirty="0" smtClean="0">
                <a:latin typeface="Bookman Old Style" panose="02050604050505020204" pitchFamily="18" charset="0"/>
              </a:rPr>
              <a:t>of</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en-US" sz="2000" dirty="0" smtClean="0">
                <a:latin typeface="Bookman Old Style" panose="02050604050505020204" pitchFamily="18" charset="0"/>
              </a:rPr>
              <a:t> </a:t>
            </a:r>
            <a:r>
              <a:rPr lang="en-US" sz="2000" i="1" dirty="0" smtClean="0">
                <a:latin typeface="Bookman Old Style" panose="02050604050505020204" pitchFamily="18" charset="0"/>
              </a:rPr>
              <a:t>units</a:t>
            </a:r>
            <a:r>
              <a:rPr lang="en-US" sz="2000" dirty="0" smtClean="0">
                <a:latin typeface="Bookman Old Style" panose="02050604050505020204" pitchFamily="18" charset="0"/>
              </a:rPr>
              <a:t>: </a:t>
            </a:r>
            <a:r>
              <a:rPr lang="cs-CZ" sz="2000" dirty="0" smtClean="0">
                <a:latin typeface="Bookman Old Style" panose="02050604050505020204" pitchFamily="18" charset="0"/>
              </a:rPr>
              <a:t>6</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fuel</a:t>
            </a:r>
            <a:r>
              <a:rPr lang="en-US" sz="2000" dirty="0" smtClean="0">
                <a:latin typeface="Bookman Old Style" panose="02050604050505020204" pitchFamily="18" charset="0"/>
              </a:rPr>
              <a:t>: </a:t>
            </a:r>
            <a:r>
              <a:rPr lang="en-US" sz="2000" dirty="0">
                <a:latin typeface="Bookman Old Style" panose="02050604050505020204" pitchFamily="18" charset="0"/>
              </a:rPr>
              <a:t>brown </a:t>
            </a:r>
            <a:r>
              <a:rPr lang="en-US" sz="2000" dirty="0" smtClean="0">
                <a:latin typeface="Bookman Old Style" panose="02050604050505020204" pitchFamily="18" charset="0"/>
              </a:rPr>
              <a:t>coal</a:t>
            </a:r>
            <a:r>
              <a:rPr lang="cs-CZ" sz="2000" dirty="0" smtClean="0">
                <a:latin typeface="Bookman Old Style" panose="02050604050505020204" pitchFamily="18" charset="0"/>
              </a:rPr>
              <a:t> </a:t>
            </a:r>
            <a:r>
              <a:rPr lang="en-US" sz="2000" dirty="0" smtClean="0">
                <a:latin typeface="Bookman Old Style" panose="02050604050505020204" pitchFamily="18" charset="0"/>
              </a:rPr>
              <a:t>from</a:t>
            </a:r>
            <a:r>
              <a:rPr lang="cs-CZ" sz="2000" dirty="0" smtClean="0">
                <a:latin typeface="Bookman Old Style" panose="02050604050505020204" pitchFamily="18" charset="0"/>
              </a:rPr>
              <a:t> Nástup Tušimice Mine</a:t>
            </a:r>
          </a:p>
          <a:p>
            <a:pPr>
              <a:spcBef>
                <a:spcPts val="600"/>
              </a:spcBef>
              <a:defRPr/>
            </a:pPr>
            <a:r>
              <a:rPr lang="en-US" sz="2000" i="1" dirty="0" smtClean="0">
                <a:latin typeface="Bookman Old Style" panose="02050604050505020204" pitchFamily="18" charset="0"/>
              </a:rPr>
              <a:t>steam</a:t>
            </a:r>
            <a:r>
              <a:rPr lang="cs-CZ" sz="2000" dirty="0" smtClean="0">
                <a:latin typeface="Bookman Old Style" panose="02050604050505020204" pitchFamily="18" charset="0"/>
              </a:rPr>
              <a:t>: 660</a:t>
            </a:r>
            <a:r>
              <a:rPr lang="en-US" sz="2000" dirty="0" smtClean="0">
                <a:latin typeface="Bookman Old Style" panose="02050604050505020204" pitchFamily="18" charset="0"/>
              </a:rPr>
              <a:t> tons of stream per hour</a:t>
            </a:r>
            <a:r>
              <a:rPr lang="cs-CZ" sz="2000" dirty="0" smtClean="0">
                <a:latin typeface="Bookman Old Style" panose="02050604050505020204" pitchFamily="18" charset="0"/>
              </a:rPr>
              <a:t> (Prunéřov II), </a:t>
            </a:r>
            <a:r>
              <a:rPr lang="en-US" sz="2000" dirty="0" smtClean="0">
                <a:latin typeface="Bookman Old Style" panose="02050604050505020204" pitchFamily="18" charset="0"/>
              </a:rPr>
              <a:t>temperature 540</a:t>
            </a:r>
            <a:r>
              <a:rPr lang="en-US" sz="2000" baseline="30000" dirty="0" smtClean="0">
                <a:latin typeface="Bookman Old Style" panose="02050604050505020204" pitchFamily="18" charset="0"/>
              </a:rPr>
              <a:t>o</a:t>
            </a:r>
            <a:r>
              <a:rPr lang="en-US" sz="2000" dirty="0" smtClean="0">
                <a:latin typeface="Bookman Old Style" panose="02050604050505020204" pitchFamily="18" charset="0"/>
              </a:rPr>
              <a:t>C</a:t>
            </a:r>
            <a:r>
              <a:rPr lang="cs-CZ" sz="2000" dirty="0" smtClean="0">
                <a:latin typeface="Bookman Old Style" panose="02050604050505020204" pitchFamily="18" charset="0"/>
              </a:rPr>
              <a:t>/530</a:t>
            </a:r>
            <a:r>
              <a:rPr lang="en-US" sz="2000" baseline="30000" dirty="0" smtClean="0">
                <a:latin typeface="Bookman Old Style" panose="02050604050505020204" pitchFamily="18" charset="0"/>
              </a:rPr>
              <a:t>o</a:t>
            </a:r>
            <a:r>
              <a:rPr lang="cs-CZ" sz="2000" dirty="0" smtClean="0">
                <a:latin typeface="Bookman Old Style" panose="02050604050505020204" pitchFamily="18" charset="0"/>
              </a:rPr>
              <a:t>C</a:t>
            </a:r>
            <a:r>
              <a:rPr lang="en-US" sz="2000" dirty="0" smtClean="0">
                <a:latin typeface="Bookman Old Style" panose="02050604050505020204" pitchFamily="18" charset="0"/>
              </a:rPr>
              <a:t>, pressure </a:t>
            </a:r>
            <a:r>
              <a:rPr lang="cs-CZ" sz="2000" dirty="0" smtClean="0">
                <a:latin typeface="Bookman Old Style" panose="02050604050505020204" pitchFamily="18" charset="0"/>
              </a:rPr>
              <a:t>13,53</a:t>
            </a:r>
            <a:r>
              <a:rPr lang="en-US" sz="2000" dirty="0" smtClean="0">
                <a:latin typeface="Bookman Old Style" panose="02050604050505020204" pitchFamily="18" charset="0"/>
              </a:rPr>
              <a:t> MPa</a:t>
            </a:r>
            <a:r>
              <a:rPr lang="cs-CZ" sz="2000" dirty="0" smtClean="0">
                <a:latin typeface="Bookman Old Style" panose="02050604050505020204" pitchFamily="18" charset="0"/>
              </a:rPr>
              <a:t>, </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1490 MW (</a:t>
            </a:r>
            <a:r>
              <a:rPr lang="en-US" sz="2000" dirty="0" smtClean="0">
                <a:latin typeface="Bookman Old Style" panose="02050604050505020204" pitchFamily="18" charset="0"/>
              </a:rPr>
              <a:t>electric</a:t>
            </a:r>
            <a:r>
              <a:rPr lang="cs-CZ" sz="2000" dirty="0" smtClean="0">
                <a:latin typeface="Bookman Old Style" panose="02050604050505020204" pitchFamily="18" charset="0"/>
              </a:rPr>
              <a:t>), 500 MW (</a:t>
            </a:r>
            <a:r>
              <a:rPr lang="en-US" sz="2000" dirty="0" smtClean="0">
                <a:latin typeface="Bookman Old Style" panose="02050604050505020204" pitchFamily="18" charset="0"/>
              </a:rPr>
              <a:t>heat</a:t>
            </a:r>
            <a:r>
              <a:rPr lang="cs-CZ" sz="2000" dirty="0" smtClean="0">
                <a:latin typeface="Bookman Old Style" panose="02050604050505020204" pitchFamily="18" charset="0"/>
              </a:rPr>
              <a:t>) –</a:t>
            </a:r>
            <a:r>
              <a:rPr lang="en-US" sz="2000" dirty="0" smtClean="0">
                <a:latin typeface="Bookman Old Style" panose="02050604050505020204" pitchFamily="18" charset="0"/>
              </a:rPr>
              <a:t> the largest fossil power plant complex in the Czech Republic</a:t>
            </a:r>
            <a:endParaRPr lang="cs-CZ" sz="2000" dirty="0" smtClean="0">
              <a:latin typeface="Bookman Old Style" panose="02050604050505020204" pitchFamily="18" charset="0"/>
            </a:endParaRPr>
          </a:p>
          <a:p>
            <a:pPr>
              <a:spcBef>
                <a:spcPts val="600"/>
              </a:spcBef>
              <a:defRPr/>
            </a:pPr>
            <a:r>
              <a:rPr lang="en-US" sz="2000" i="1" dirty="0">
                <a:latin typeface="Bookman Old Style" panose="02050604050505020204" pitchFamily="18" charset="0"/>
              </a:rPr>
              <a:t>hot water</a:t>
            </a:r>
            <a:r>
              <a:rPr lang="en-US" sz="2000" dirty="0">
                <a:latin typeface="Bookman Old Style" panose="02050604050505020204" pitchFamily="18" charset="0"/>
              </a:rPr>
              <a:t>: supply hot water to the towns of </a:t>
            </a:r>
            <a:r>
              <a:rPr lang="cs-CZ" sz="2000" dirty="0" smtClean="0">
                <a:latin typeface="Bookman Old Style" panose="02050604050505020204" pitchFamily="18" charset="0"/>
              </a:rPr>
              <a:t>Chomutov, Jirkov and Klášterec nad Ohří</a:t>
            </a:r>
          </a:p>
          <a:p>
            <a:pPr>
              <a:spcBef>
                <a:spcPts val="600"/>
              </a:spcBef>
              <a:defRPr/>
            </a:pPr>
            <a:r>
              <a:rPr lang="en-US" sz="2000" i="1" dirty="0" smtClean="0">
                <a:latin typeface="Bookman Old Style" panose="02050604050505020204" pitchFamily="18" charset="0"/>
              </a:rPr>
              <a:t>power generation by-product</a:t>
            </a:r>
            <a:r>
              <a:rPr lang="en-US" sz="2000" dirty="0" smtClean="0">
                <a:latin typeface="Bookman Old Style" panose="02050604050505020204" pitchFamily="18" charset="0"/>
              </a:rPr>
              <a:t>:</a:t>
            </a:r>
            <a:r>
              <a:rPr lang="cs-CZ" sz="2000" i="1" dirty="0" smtClean="0">
                <a:latin typeface="Bookman Old Style" panose="02050604050505020204" pitchFamily="18" charset="0"/>
              </a:rPr>
              <a:t> </a:t>
            </a:r>
            <a:r>
              <a:rPr lang="cs-CZ" sz="2000" dirty="0" smtClean="0">
                <a:latin typeface="Bookman Old Style" panose="02050604050505020204" pitchFamily="18" charset="0"/>
              </a:rPr>
              <a:t>industrial </a:t>
            </a:r>
            <a:r>
              <a:rPr lang="en-US" sz="2000" dirty="0" smtClean="0">
                <a:latin typeface="Bookman Old Style" panose="02050604050505020204" pitchFamily="18" charset="0"/>
              </a:rPr>
              <a:t>gypsum </a:t>
            </a:r>
            <a:r>
              <a:rPr lang="cs-CZ" sz="2000" dirty="0" smtClean="0">
                <a:latin typeface="Bookman Old Style" panose="02050604050505020204" pitchFamily="18" charset="0"/>
              </a:rPr>
              <a:t>– </a:t>
            </a:r>
            <a:r>
              <a:rPr lang="en-US" sz="2000" dirty="0" smtClean="0">
                <a:latin typeface="Bookman Old Style" panose="02050604050505020204" pitchFamily="18" charset="0"/>
              </a:rPr>
              <a:t>annually produce about 750 tons</a:t>
            </a:r>
            <a:r>
              <a:rPr lang="cs-CZ" sz="2000" dirty="0" smtClean="0">
                <a:latin typeface="Bookman Old Style" panose="02050604050505020204" pitchFamily="18" charset="0"/>
              </a:rPr>
              <a:t>, </a:t>
            </a:r>
            <a:r>
              <a:rPr lang="en-US" sz="2000" dirty="0" smtClean="0">
                <a:latin typeface="Bookman Old Style" panose="02050604050505020204" pitchFamily="18" charset="0"/>
              </a:rPr>
              <a:t>it is used</a:t>
            </a:r>
            <a:r>
              <a:rPr lang="cs-CZ" sz="2000" dirty="0" smtClean="0">
                <a:latin typeface="Bookman Old Style" panose="02050604050505020204" pitchFamily="18" charset="0"/>
              </a:rPr>
              <a:t> </a:t>
            </a:r>
            <a:r>
              <a:rPr lang="en-US" sz="2000" dirty="0" smtClean="0">
                <a:latin typeface="Bookman Old Style" panose="02050604050505020204" pitchFamily="18" charset="0"/>
              </a:rPr>
              <a:t>to make construction material called Alpha-binders</a:t>
            </a:r>
            <a:r>
              <a:rPr lang="cs-CZ" sz="2000" dirty="0" smtClean="0">
                <a:latin typeface="Bookman Old Style" panose="02050604050505020204" pitchFamily="18" charset="0"/>
              </a:rPr>
              <a:t>, </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emission </a:t>
            </a:r>
            <a:r>
              <a:rPr lang="en-US" sz="2000" i="1" dirty="0">
                <a:latin typeface="Bookman Old Style" panose="02050604050505020204" pitchFamily="18" charset="0"/>
              </a:rPr>
              <a:t>reduction equipment</a:t>
            </a:r>
            <a:r>
              <a:rPr lang="cs-CZ" sz="2000" dirty="0" smtClean="0">
                <a:latin typeface="Bookman Old Style" panose="02050604050505020204" pitchFamily="18" charset="0"/>
              </a:rPr>
              <a:t>: </a:t>
            </a:r>
            <a:r>
              <a:rPr lang="en-US" sz="2000" dirty="0" smtClean="0">
                <a:latin typeface="Bookman Old Style" panose="02050604050505020204" pitchFamily="18" charset="0"/>
              </a:rPr>
              <a:t>nitrogen oxides, sulphur oxides and ash</a:t>
            </a:r>
            <a:endParaRPr lang="cs-CZ" sz="2000" dirty="0" smtClean="0">
              <a:latin typeface="Bookman Old Style" panose="02050604050505020204" pitchFamily="18" charset="0"/>
            </a:endParaRPr>
          </a:p>
        </p:txBody>
      </p:sp>
      <p:pic>
        <p:nvPicPr>
          <p:cNvPr id="2050" name="Picture 2" descr="http://media.novinky.cz/505/195057-original1-jlq2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6981" y="681891"/>
            <a:ext cx="4134680" cy="2589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www.psg.eu/data/projekt/140/foto/el--prunerov--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2105" y="3825025"/>
            <a:ext cx="4119556" cy="23825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7012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par>
                          <p:cTn id="11" fill="hold">
                            <p:stCondLst>
                              <p:cond delay="1000"/>
                            </p:stCondLst>
                            <p:childTnLst>
                              <p:par>
                                <p:cTn id="12" presetID="5" presetClass="entr" presetSubtype="10" fill="hold" nodeType="afterEffect">
                                  <p:stCondLst>
                                    <p:cond delay="500"/>
                                  </p:stCondLst>
                                  <p:childTnLst>
                                    <p:set>
                                      <p:cBhvr>
                                        <p:cTn id="13" dur="1" fill="hold">
                                          <p:stCondLst>
                                            <p:cond delay="0"/>
                                          </p:stCondLst>
                                        </p:cTn>
                                        <p:tgtEl>
                                          <p:spTgt spid="2052"/>
                                        </p:tgtEl>
                                        <p:attrNameLst>
                                          <p:attrName>style.visibility</p:attrName>
                                        </p:attrNameLst>
                                      </p:cBhvr>
                                      <p:to>
                                        <p:strVal val="visible"/>
                                      </p:to>
                                    </p:set>
                                    <p:animEffect transition="in" filter="checkerboard(across)">
                                      <p:cBhvr>
                                        <p:cTn id="1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7624" y="3606084"/>
            <a:ext cx="4262906" cy="287198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6306" y="285095"/>
            <a:ext cx="4394375" cy="3076291"/>
          </a:xfrm>
          <a:prstGeom prst="rect">
            <a:avLst/>
          </a:prstGeom>
          <a:ln>
            <a:noFill/>
          </a:ln>
          <a:effectLst>
            <a:softEdge rad="112500"/>
          </a:effectLst>
        </p:spPr>
      </p:pic>
      <p:sp>
        <p:nvSpPr>
          <p:cNvPr id="6" name="Zástupný symbol pro obsah 2"/>
          <p:cNvSpPr txBox="1">
            <a:spLocks/>
          </p:cNvSpPr>
          <p:nvPr/>
        </p:nvSpPr>
        <p:spPr>
          <a:xfrm>
            <a:off x="394527" y="349044"/>
            <a:ext cx="6444156" cy="616766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Tisová I, Tisová II</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a:t>
            </a:r>
            <a:r>
              <a:rPr lang="en-US" sz="2000" dirty="0" smtClean="0">
                <a:latin typeface="Bookman Old Style" panose="02050604050505020204" pitchFamily="18" charset="0"/>
              </a:rPr>
              <a:t>in the western part of the Sokolov basin, between of the Krušné Mountains and the Slavkov Forest</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1959, 1962 – </a:t>
            </a:r>
            <a:r>
              <a:rPr lang="en-US" sz="2000" dirty="0" smtClean="0">
                <a:latin typeface="Bookman Old Style" panose="02050604050505020204" pitchFamily="18" charset="0"/>
              </a:rPr>
              <a:t>one of the oldest brown coal power plant</a:t>
            </a:r>
          </a:p>
          <a:p>
            <a:pPr>
              <a:spcBef>
                <a:spcPts val="600"/>
              </a:spcBef>
              <a:defRPr/>
            </a:pPr>
            <a:r>
              <a:rPr lang="en-US" sz="2000" i="1" dirty="0" smtClean="0">
                <a:latin typeface="Bookman Old Style" panose="02050604050505020204" pitchFamily="18" charset="0"/>
              </a:rPr>
              <a:t>fuel</a:t>
            </a:r>
            <a:r>
              <a:rPr lang="en-US" sz="2000" dirty="0" smtClean="0">
                <a:latin typeface="Bookman Old Style" panose="02050604050505020204" pitchFamily="18" charset="0"/>
              </a:rPr>
              <a:t>: </a:t>
            </a:r>
            <a:r>
              <a:rPr lang="en-US" sz="2000" dirty="0">
                <a:latin typeface="Bookman Old Style" panose="02050604050505020204" pitchFamily="18" charset="0"/>
              </a:rPr>
              <a:t>brown </a:t>
            </a:r>
            <a:r>
              <a:rPr lang="en-US" sz="2000" dirty="0" smtClean="0">
                <a:latin typeface="Bookman Old Style" panose="02050604050505020204" pitchFamily="18" charset="0"/>
              </a:rPr>
              <a:t>coal</a:t>
            </a:r>
            <a:r>
              <a:rPr lang="cs-CZ" sz="2000" dirty="0" smtClean="0">
                <a:latin typeface="Bookman Old Style" panose="02050604050505020204" pitchFamily="18" charset="0"/>
              </a:rPr>
              <a:t>, </a:t>
            </a:r>
            <a:r>
              <a:rPr lang="en-US" sz="2000" dirty="0" smtClean="0">
                <a:latin typeface="Bookman Old Style" panose="02050604050505020204" pitchFamily="18" charset="0"/>
              </a:rPr>
              <a:t>biomass</a:t>
            </a: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295.8 MW</a:t>
            </a:r>
          </a:p>
          <a:p>
            <a:pPr>
              <a:spcBef>
                <a:spcPts val="600"/>
              </a:spcBef>
              <a:defRPr/>
            </a:pPr>
            <a:r>
              <a:rPr lang="en-US" sz="2000" i="1" dirty="0">
                <a:latin typeface="Bookman Old Style" panose="02050604050505020204" pitchFamily="18" charset="0"/>
              </a:rPr>
              <a:t>annually</a:t>
            </a:r>
            <a:r>
              <a:rPr lang="en-US" sz="2000" dirty="0">
                <a:latin typeface="Bookman Old Style" panose="02050604050505020204" pitchFamily="18" charset="0"/>
              </a:rPr>
              <a:t> </a:t>
            </a:r>
            <a:r>
              <a:rPr lang="en-US" sz="2000" i="1" dirty="0">
                <a:latin typeface="Bookman Old Style" panose="02050604050505020204" pitchFamily="18" charset="0"/>
              </a:rPr>
              <a:t>production</a:t>
            </a:r>
            <a:r>
              <a:rPr lang="cs-CZ" sz="2000" dirty="0">
                <a:latin typeface="Bookman Old Style" panose="02050604050505020204" pitchFamily="18" charset="0"/>
              </a:rPr>
              <a:t>: </a:t>
            </a:r>
            <a:r>
              <a:rPr lang="cs-CZ" sz="2000" dirty="0" smtClean="0">
                <a:latin typeface="Bookman Old Style" panose="02050604050505020204" pitchFamily="18" charset="0"/>
              </a:rPr>
              <a:t>1.6 TWh </a:t>
            </a:r>
            <a:r>
              <a:rPr lang="en-US" sz="2000" dirty="0" smtClean="0">
                <a:latin typeface="Bookman Old Style" panose="02050604050505020204" pitchFamily="18" charset="0"/>
              </a:rPr>
              <a:t>of electric energy, 1500 TJ of heat</a:t>
            </a:r>
            <a:endParaRPr lang="cs-CZ" sz="2000" dirty="0" smtClean="0">
              <a:latin typeface="Bookman Old Style" panose="02050604050505020204" pitchFamily="18" charset="0"/>
            </a:endParaRPr>
          </a:p>
          <a:p>
            <a:pPr>
              <a:spcBef>
                <a:spcPts val="600"/>
              </a:spcBef>
              <a:defRPr/>
            </a:pPr>
            <a:r>
              <a:rPr lang="en-US" sz="2000" i="1" dirty="0">
                <a:latin typeface="Bookman Old Style" panose="02050604050505020204" pitchFamily="18" charset="0"/>
              </a:rPr>
              <a:t>hot </a:t>
            </a:r>
            <a:r>
              <a:rPr lang="en-US" sz="2000" i="1" dirty="0" smtClean="0">
                <a:latin typeface="Bookman Old Style" panose="02050604050505020204" pitchFamily="18" charset="0"/>
              </a:rPr>
              <a:t>steam</a:t>
            </a:r>
            <a:r>
              <a:rPr lang="en-US" sz="2000" dirty="0" smtClean="0">
                <a:latin typeface="Bookman Old Style" panose="02050604050505020204" pitchFamily="18" charset="0"/>
              </a:rPr>
              <a:t>: </a:t>
            </a:r>
            <a:r>
              <a:rPr lang="en-US" sz="2000" dirty="0">
                <a:latin typeface="Bookman Old Style" panose="02050604050505020204" pitchFamily="18" charset="0"/>
              </a:rPr>
              <a:t>supply hot </a:t>
            </a:r>
            <a:r>
              <a:rPr lang="en-US" sz="2000" dirty="0" smtClean="0">
                <a:latin typeface="Bookman Old Style" panose="02050604050505020204" pitchFamily="18" charset="0"/>
              </a:rPr>
              <a:t>steam</a:t>
            </a:r>
            <a:r>
              <a:rPr lang="cs-CZ" sz="2000" dirty="0" smtClean="0">
                <a:latin typeface="Bookman Old Style" panose="02050604050505020204" pitchFamily="18" charset="0"/>
              </a:rPr>
              <a:t> </a:t>
            </a:r>
            <a:r>
              <a:rPr lang="en-US" sz="2000" dirty="0" smtClean="0">
                <a:latin typeface="Bookman Old Style" panose="02050604050505020204" pitchFamily="18" charset="0"/>
              </a:rPr>
              <a:t>with </a:t>
            </a:r>
            <a:r>
              <a:rPr lang="en-US" sz="2000" dirty="0">
                <a:latin typeface="Bookman Old Style" panose="02050604050505020204" pitchFamily="18" charset="0"/>
              </a:rPr>
              <a:t>condition of </a:t>
            </a:r>
            <a:r>
              <a:rPr lang="en-US" sz="2000" dirty="0" smtClean="0">
                <a:latin typeface="Bookman Old Style" panose="02050604050505020204" pitchFamily="18" charset="0"/>
              </a:rPr>
              <a:t>1.</a:t>
            </a:r>
            <a:r>
              <a:rPr lang="cs-CZ" sz="2000" dirty="0" smtClean="0">
                <a:latin typeface="Bookman Old Style" panose="02050604050505020204" pitchFamily="18" charset="0"/>
              </a:rPr>
              <a:t>2</a:t>
            </a:r>
            <a:r>
              <a:rPr lang="en-US" sz="2000" dirty="0" smtClean="0">
                <a:latin typeface="Bookman Old Style" panose="02050604050505020204" pitchFamily="18" charset="0"/>
              </a:rPr>
              <a:t> MPa/2</a:t>
            </a:r>
            <a:r>
              <a:rPr lang="cs-CZ" sz="2000" dirty="0" smtClean="0">
                <a:latin typeface="Bookman Old Style" panose="02050604050505020204" pitchFamily="18" charset="0"/>
              </a:rPr>
              <a:t>4</a:t>
            </a:r>
            <a:r>
              <a:rPr lang="en-US" sz="2000" dirty="0" smtClean="0">
                <a:latin typeface="Bookman Old Style" panose="02050604050505020204" pitchFamily="18" charset="0"/>
              </a:rPr>
              <a:t>0</a:t>
            </a:r>
            <a:r>
              <a:rPr lang="en-US" sz="2000" baseline="30000" dirty="0" smtClean="0">
                <a:latin typeface="Bookman Old Style" panose="02050604050505020204" pitchFamily="18" charset="0"/>
              </a:rPr>
              <a:t>o</a:t>
            </a:r>
            <a:r>
              <a:rPr lang="en-US" sz="2000" dirty="0" smtClean="0">
                <a:latin typeface="Bookman Old Style" panose="02050604050505020204" pitchFamily="18" charset="0"/>
              </a:rPr>
              <a:t>C to</a:t>
            </a:r>
            <a:r>
              <a:rPr lang="cs-CZ" sz="2000" dirty="0" smtClean="0">
                <a:latin typeface="Bookman Old Style" panose="02050604050505020204" pitchFamily="18" charset="0"/>
              </a:rPr>
              <a:t> Sokolov</a:t>
            </a:r>
            <a:r>
              <a:rPr lang="cs-CZ" sz="2000" dirty="0">
                <a:latin typeface="Bookman Old Style" panose="02050604050505020204" pitchFamily="18" charset="0"/>
              </a:rPr>
              <a:t>, Březová, Habartov, Bukovany, </a:t>
            </a:r>
            <a:r>
              <a:rPr lang="cs-CZ" sz="2000" dirty="0" smtClean="0">
                <a:latin typeface="Bookman Old Style" panose="02050604050505020204" pitchFamily="18" charset="0"/>
              </a:rPr>
              <a:t>Svatava and Královské Poříčí</a:t>
            </a:r>
          </a:p>
          <a:p>
            <a:pPr>
              <a:spcBef>
                <a:spcPts val="600"/>
              </a:spcBef>
              <a:defRPr/>
            </a:pPr>
            <a:r>
              <a:rPr lang="en-US" sz="2000" i="1" dirty="0">
                <a:latin typeface="Bookman Old Style" panose="02050604050505020204" pitchFamily="18" charset="0"/>
              </a:rPr>
              <a:t>power generation by-product</a:t>
            </a:r>
            <a:r>
              <a:rPr lang="en-US" sz="2000" dirty="0">
                <a:latin typeface="Bookman Old Style" panose="02050604050505020204" pitchFamily="18" charset="0"/>
              </a:rPr>
              <a:t>:</a:t>
            </a:r>
            <a:r>
              <a:rPr lang="cs-CZ" sz="2000" i="1" dirty="0">
                <a:latin typeface="Bookman Old Style" panose="02050604050505020204" pitchFamily="18" charset="0"/>
              </a:rPr>
              <a:t> </a:t>
            </a:r>
            <a:r>
              <a:rPr lang="en-US" sz="2000" dirty="0" smtClean="0">
                <a:latin typeface="Bookman Old Style" panose="02050604050505020204" pitchFamily="18" charset="0"/>
              </a:rPr>
              <a:t>stabilized from fluidized ash for earth structures and underlying beds of the ground road constructions</a:t>
            </a:r>
            <a:r>
              <a:rPr lang="cs-CZ" sz="2000" dirty="0" smtClean="0">
                <a:latin typeface="Bookman Old Style" panose="02050604050505020204" pitchFamily="18" charset="0"/>
              </a:rPr>
              <a:t>, </a:t>
            </a:r>
            <a:r>
              <a:rPr lang="en-US" sz="2000" dirty="0" smtClean="0">
                <a:latin typeface="Bookman Old Style" panose="02050604050505020204" pitchFamily="18" charset="0"/>
              </a:rPr>
              <a:t>slag for backfilling the worked out-surface mine areas, etc.</a:t>
            </a:r>
            <a:endParaRPr lang="en-US" sz="2000" i="1" dirty="0" smtClean="0">
              <a:latin typeface="Bookman Old Style" panose="02050604050505020204" pitchFamily="18" charset="0"/>
            </a:endParaRPr>
          </a:p>
        </p:txBody>
      </p:sp>
    </p:spTree>
    <p:extLst>
      <p:ext uri="{BB962C8B-B14F-4D97-AF65-F5344CB8AC3E}">
        <p14:creationId xmlns:p14="http://schemas.microsoft.com/office/powerpoint/2010/main" val="109477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09" y="3660818"/>
            <a:ext cx="4080459" cy="28993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3223" y="3609391"/>
            <a:ext cx="4460383" cy="2968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Zástupný symbol pro obsah 2"/>
          <p:cNvSpPr txBox="1">
            <a:spLocks/>
          </p:cNvSpPr>
          <p:nvPr/>
        </p:nvSpPr>
        <p:spPr>
          <a:xfrm>
            <a:off x="394526" y="117217"/>
            <a:ext cx="11059085" cy="337617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Trmice</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a:t>
            </a:r>
            <a:r>
              <a:rPr lang="en-US" sz="2000" dirty="0" smtClean="0">
                <a:latin typeface="Bookman Old Style" panose="02050604050505020204" pitchFamily="18" charset="0"/>
              </a:rPr>
              <a:t>1916 (the first power plant in Trmice</a:t>
            </a:r>
            <a:r>
              <a:rPr lang="cs-CZ" sz="2000" dirty="0" smtClean="0">
                <a:latin typeface="Bookman Old Style" panose="02050604050505020204" pitchFamily="18" charset="0"/>
              </a:rPr>
              <a:t>, </a:t>
            </a:r>
            <a:r>
              <a:rPr lang="en-US" sz="2000" dirty="0" smtClean="0">
                <a:latin typeface="Bookman Old Style" panose="02050604050505020204" pitchFamily="18" charset="0"/>
              </a:rPr>
              <a:t>installed capacity </a:t>
            </a:r>
            <a:r>
              <a:rPr lang="cs-CZ" sz="2000" dirty="0" smtClean="0">
                <a:latin typeface="Bookman Old Style" panose="02050604050505020204" pitchFamily="18" charset="0"/>
              </a:rPr>
              <a:t>6 MW</a:t>
            </a:r>
            <a:r>
              <a:rPr lang="en-US" sz="2000" dirty="0" smtClean="0">
                <a:latin typeface="Bookman Old Style" panose="02050604050505020204" pitchFamily="18" charset="0"/>
              </a:rPr>
              <a:t>)</a:t>
            </a:r>
            <a:r>
              <a:rPr lang="cs-CZ" sz="2000" dirty="0" smtClean="0">
                <a:latin typeface="Bookman Old Style" panose="02050604050505020204" pitchFamily="18" charset="0"/>
              </a:rPr>
              <a:t>, big </a:t>
            </a:r>
            <a:r>
              <a:rPr lang="en-US" sz="2000" dirty="0" smtClean="0">
                <a:latin typeface="Bookman Old Style" panose="02050604050505020204" pitchFamily="18" charset="0"/>
              </a:rPr>
              <a:t>reconstruction</a:t>
            </a:r>
            <a:r>
              <a:rPr lang="cs-CZ" sz="2000" dirty="0" smtClean="0">
                <a:latin typeface="Bookman Old Style" panose="02050604050505020204" pitchFamily="18" charset="0"/>
              </a:rPr>
              <a:t> in 1939, 1974 and 1976</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a:t>
            </a:r>
            <a:r>
              <a:rPr lang="en-US" sz="2000" dirty="0" smtClean="0">
                <a:latin typeface="Bookman Old Style" panose="02050604050505020204" pitchFamily="18" charset="0"/>
              </a:rPr>
              <a:t>on the outskirts of Ústí nad Labem, at foothills of the Krušné Mountains </a:t>
            </a:r>
          </a:p>
          <a:p>
            <a:pPr>
              <a:spcBef>
                <a:spcPts val="600"/>
              </a:spcBef>
              <a:defRPr/>
            </a:pPr>
            <a:r>
              <a:rPr lang="en-US" sz="2000" i="1" dirty="0" smtClean="0">
                <a:latin typeface="Bookman Old Style" panose="02050604050505020204" pitchFamily="18" charset="0"/>
              </a:rPr>
              <a:t>number</a:t>
            </a:r>
            <a:r>
              <a:rPr lang="en-US" sz="2000" dirty="0" smtClean="0">
                <a:latin typeface="Bookman Old Style" panose="02050604050505020204" pitchFamily="18" charset="0"/>
              </a:rPr>
              <a:t> </a:t>
            </a:r>
            <a:r>
              <a:rPr lang="en-US" sz="2000" i="1" dirty="0" smtClean="0">
                <a:latin typeface="Bookman Old Style" panose="02050604050505020204" pitchFamily="18" charset="0"/>
              </a:rPr>
              <a:t>of</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en-US" sz="2000" dirty="0" smtClean="0">
                <a:latin typeface="Bookman Old Style" panose="02050604050505020204" pitchFamily="18" charset="0"/>
              </a:rPr>
              <a:t> </a:t>
            </a:r>
            <a:r>
              <a:rPr lang="en-US" sz="2000" i="1" dirty="0" smtClean="0">
                <a:latin typeface="Bookman Old Style" panose="02050604050505020204" pitchFamily="18" charset="0"/>
              </a:rPr>
              <a:t>units</a:t>
            </a:r>
            <a:r>
              <a:rPr lang="en-US" sz="2000" dirty="0" smtClean="0">
                <a:latin typeface="Bookman Old Style" panose="02050604050505020204" pitchFamily="18" charset="0"/>
              </a:rPr>
              <a:t>: </a:t>
            </a:r>
          </a:p>
          <a:p>
            <a:pPr>
              <a:spcBef>
                <a:spcPts val="600"/>
              </a:spcBef>
              <a:defRPr/>
            </a:pPr>
            <a:r>
              <a:rPr lang="en-US" sz="2000" i="1" dirty="0" smtClean="0">
                <a:latin typeface="Bookman Old Style" panose="02050604050505020204" pitchFamily="18" charset="0"/>
              </a:rPr>
              <a:t>fuel</a:t>
            </a:r>
            <a:r>
              <a:rPr lang="en-US" sz="2000" dirty="0" smtClean="0">
                <a:latin typeface="Bookman Old Style" panose="02050604050505020204" pitchFamily="18" charset="0"/>
              </a:rPr>
              <a:t>: brown coal</a:t>
            </a:r>
          </a:p>
          <a:p>
            <a:pPr>
              <a:spcBef>
                <a:spcPts val="600"/>
              </a:spcBef>
              <a:defRPr/>
            </a:pPr>
            <a:r>
              <a:rPr lang="en-US" sz="2000" i="1" dirty="0" smtClean="0">
                <a:latin typeface="Bookman Old Style" panose="02050604050505020204" pitchFamily="18" charset="0"/>
              </a:rPr>
              <a:t>heat </a:t>
            </a:r>
            <a:r>
              <a:rPr lang="en-US" sz="2000" i="1" dirty="0">
                <a:latin typeface="Bookman Old Style" panose="02050604050505020204" pitchFamily="18" charset="0"/>
              </a:rPr>
              <a:t>plant operation</a:t>
            </a:r>
            <a:r>
              <a:rPr lang="en-US" sz="2000" dirty="0">
                <a:latin typeface="Bookman Old Style" panose="02050604050505020204" pitchFamily="18" charset="0"/>
              </a:rPr>
              <a:t>: </a:t>
            </a:r>
            <a:r>
              <a:rPr lang="cs-CZ" sz="2000" dirty="0">
                <a:latin typeface="Bookman Old Style" panose="02050604050505020204" pitchFamily="18" charset="0"/>
              </a:rPr>
              <a:t>power plant </a:t>
            </a:r>
            <a:r>
              <a:rPr lang="en-US" sz="2000" dirty="0">
                <a:latin typeface="Bookman Old Style" panose="02050604050505020204" pitchFamily="18" charset="0"/>
              </a:rPr>
              <a:t>was</a:t>
            </a:r>
            <a:r>
              <a:rPr lang="cs-CZ" sz="2000" dirty="0">
                <a:latin typeface="Bookman Old Style" panose="02050604050505020204" pitchFamily="18" charset="0"/>
              </a:rPr>
              <a:t> </a:t>
            </a:r>
            <a:r>
              <a:rPr lang="en-US" sz="2000" dirty="0">
                <a:latin typeface="Bookman Old Style" panose="02050604050505020204" pitchFamily="18" charset="0"/>
              </a:rPr>
              <a:t>modified i</a:t>
            </a:r>
            <a:r>
              <a:rPr lang="cs-CZ" sz="2000" dirty="0">
                <a:latin typeface="Bookman Old Style" panose="02050604050505020204" pitchFamily="18" charset="0"/>
              </a:rPr>
              <a:t>n </a:t>
            </a:r>
            <a:r>
              <a:rPr lang="en-US" sz="2000" dirty="0" smtClean="0">
                <a:latin typeface="Bookman Old Style" panose="02050604050505020204" pitchFamily="18" charset="0"/>
              </a:rPr>
              <a:t>19</a:t>
            </a:r>
            <a:r>
              <a:rPr lang="cs-CZ" sz="2000" dirty="0" smtClean="0">
                <a:latin typeface="Bookman Old Style" panose="02050604050505020204" pitchFamily="18" charset="0"/>
              </a:rPr>
              <a:t>76</a:t>
            </a: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a:t>
            </a:r>
            <a:r>
              <a:rPr lang="en-US" sz="2000" dirty="0" smtClean="0">
                <a:latin typeface="Bookman Old Style" panose="02050604050505020204" pitchFamily="18" charset="0"/>
              </a:rPr>
              <a:t>89 MW (electric), 469 MW (heat)</a:t>
            </a:r>
            <a:endParaRPr lang="cs-CZ" sz="2000" dirty="0" smtClean="0">
              <a:latin typeface="Bookman Old Style" panose="02050604050505020204" pitchFamily="18" charset="0"/>
            </a:endParaRPr>
          </a:p>
          <a:p>
            <a:pPr>
              <a:spcBef>
                <a:spcPts val="600"/>
              </a:spcBef>
              <a:defRPr/>
            </a:pPr>
            <a:r>
              <a:rPr lang="en-US" sz="2000" i="1" dirty="0">
                <a:latin typeface="Bookman Old Style" panose="02050604050505020204" pitchFamily="18" charset="0"/>
              </a:rPr>
              <a:t>annually</a:t>
            </a:r>
            <a:r>
              <a:rPr lang="en-US" sz="2000" dirty="0">
                <a:latin typeface="Bookman Old Style" panose="02050604050505020204" pitchFamily="18" charset="0"/>
              </a:rPr>
              <a:t> </a:t>
            </a:r>
            <a:r>
              <a:rPr lang="en-US" sz="2000" i="1" dirty="0">
                <a:latin typeface="Bookman Old Style" panose="02050604050505020204" pitchFamily="18" charset="0"/>
              </a:rPr>
              <a:t>production</a:t>
            </a:r>
            <a:r>
              <a:rPr lang="cs-CZ" sz="2000" dirty="0">
                <a:latin typeface="Bookman Old Style" panose="02050604050505020204" pitchFamily="18" charset="0"/>
              </a:rPr>
              <a:t>: </a:t>
            </a:r>
            <a:r>
              <a:rPr lang="cs-CZ" sz="2000" dirty="0" smtClean="0">
                <a:latin typeface="Bookman Old Style" panose="02050604050505020204" pitchFamily="18" charset="0"/>
              </a:rPr>
              <a:t>3700</a:t>
            </a:r>
            <a:r>
              <a:rPr lang="en-US" sz="2000" dirty="0" smtClean="0">
                <a:latin typeface="Bookman Old Style" panose="02050604050505020204" pitchFamily="18" charset="0"/>
              </a:rPr>
              <a:t> </a:t>
            </a:r>
            <a:r>
              <a:rPr lang="en-US" sz="2000" dirty="0">
                <a:latin typeface="Bookman Old Style" panose="02050604050505020204" pitchFamily="18" charset="0"/>
              </a:rPr>
              <a:t>TJ of </a:t>
            </a:r>
            <a:r>
              <a:rPr lang="en-US" sz="2000" dirty="0" smtClean="0">
                <a:latin typeface="Bookman Old Style" panose="02050604050505020204" pitchFamily="18" charset="0"/>
              </a:rPr>
              <a:t>heat</a:t>
            </a:r>
          </a:p>
        </p:txBody>
      </p:sp>
    </p:spTree>
    <p:extLst>
      <p:ext uri="{BB962C8B-B14F-4D97-AF65-F5344CB8AC3E}">
        <p14:creationId xmlns:p14="http://schemas.microsoft.com/office/powerpoint/2010/main" val="40304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8753" y="3541691"/>
            <a:ext cx="4375883" cy="2861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8986" y="425002"/>
            <a:ext cx="4325650" cy="27422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Zástupný symbol pro obsah 2"/>
          <p:cNvSpPr txBox="1">
            <a:spLocks/>
          </p:cNvSpPr>
          <p:nvPr/>
        </p:nvSpPr>
        <p:spPr>
          <a:xfrm>
            <a:off x="394525" y="310401"/>
            <a:ext cx="6354005" cy="62346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Tušimice I, Tušimice II</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1964, 1974</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a:t>
            </a:r>
            <a:r>
              <a:rPr lang="en-US" sz="2000" dirty="0" smtClean="0">
                <a:latin typeface="Bookman Old Style" panose="02050604050505020204" pitchFamily="18" charset="0"/>
              </a:rPr>
              <a:t>near the town of Chomutov</a:t>
            </a:r>
          </a:p>
          <a:p>
            <a:pPr>
              <a:spcBef>
                <a:spcPts val="600"/>
              </a:spcBef>
              <a:defRPr/>
            </a:pPr>
            <a:r>
              <a:rPr lang="cs-CZ" sz="2000" i="1" dirty="0" smtClean="0">
                <a:latin typeface="Bookman Old Style" panose="02050604050505020204" pitchFamily="18" charset="0"/>
              </a:rPr>
              <a:t>end of Tušimice I</a:t>
            </a:r>
            <a:r>
              <a:rPr lang="cs-CZ" sz="2000" dirty="0" smtClean="0">
                <a:latin typeface="Bookman Old Style" panose="02050604050505020204" pitchFamily="18" charset="0"/>
              </a:rPr>
              <a:t>: </a:t>
            </a:r>
            <a:r>
              <a:rPr lang="en-US" sz="2000" dirty="0">
                <a:latin typeface="Bookman Old Style" panose="02050604050505020204" pitchFamily="18" charset="0"/>
              </a:rPr>
              <a:t>6 units were shut down under </a:t>
            </a:r>
            <a:r>
              <a:rPr lang="en-US" sz="2000" dirty="0" smtClean="0">
                <a:latin typeface="Bookman Old Style" panose="02050604050505020204" pitchFamily="18" charset="0"/>
              </a:rPr>
              <a:t>attenuation </a:t>
            </a:r>
            <a:r>
              <a:rPr lang="en-US" sz="2000" dirty="0">
                <a:latin typeface="Bookman Old Style" panose="02050604050505020204" pitchFamily="18" charset="0"/>
              </a:rPr>
              <a:t>program</a:t>
            </a:r>
            <a:r>
              <a:rPr lang="cs-CZ" sz="2000" dirty="0">
                <a:latin typeface="Bookman Old Style" panose="02050604050505020204" pitchFamily="18" charset="0"/>
              </a:rPr>
              <a:t> at </a:t>
            </a:r>
            <a:r>
              <a:rPr lang="en-US" sz="2000" dirty="0" smtClean="0">
                <a:latin typeface="Bookman Old Style" panose="02050604050505020204" pitchFamily="18" charset="0"/>
              </a:rPr>
              <a:t>the </a:t>
            </a:r>
            <a:r>
              <a:rPr lang="en-US" sz="2000" dirty="0">
                <a:latin typeface="Bookman Old Style" panose="02050604050505020204" pitchFamily="18" charset="0"/>
              </a:rPr>
              <a:t>beginning of the </a:t>
            </a:r>
            <a:r>
              <a:rPr lang="en-US" sz="2000" dirty="0" smtClean="0">
                <a:latin typeface="Bookman Old Style" panose="02050604050505020204" pitchFamily="18" charset="0"/>
              </a:rPr>
              <a:t>1990’s</a:t>
            </a:r>
            <a:r>
              <a:rPr lang="cs-CZ" sz="2000" dirty="0" smtClean="0">
                <a:latin typeface="Bookman Old Style" panose="02050604050505020204" pitchFamily="18" charset="0"/>
              </a:rPr>
              <a:t> – </a:t>
            </a:r>
            <a:r>
              <a:rPr lang="en-US" sz="2000" dirty="0" smtClean="0">
                <a:latin typeface="Bookman Old Style" panose="02050604050505020204" pitchFamily="18" charset="0"/>
              </a:rPr>
              <a:t>the power plant stack</a:t>
            </a:r>
            <a:r>
              <a:rPr lang="cs-CZ" sz="2000" dirty="0" smtClean="0">
                <a:latin typeface="Bookman Old Style" panose="02050604050505020204" pitchFamily="18" charset="0"/>
              </a:rPr>
              <a:t> (the </a:t>
            </a:r>
            <a:r>
              <a:rPr lang="en-US" sz="2000" dirty="0">
                <a:latin typeface="Bookman Old Style" panose="02050604050505020204" pitchFamily="18" charset="0"/>
              </a:rPr>
              <a:t>tallest reinforced-concrete </a:t>
            </a:r>
            <a:r>
              <a:rPr lang="en-US" sz="2000" dirty="0" smtClean="0">
                <a:latin typeface="Bookman Old Style" panose="02050604050505020204" pitchFamily="18" charset="0"/>
              </a:rPr>
              <a:t>stack</a:t>
            </a:r>
            <a:r>
              <a:rPr lang="cs-CZ" sz="2000" dirty="0" smtClean="0">
                <a:latin typeface="Bookman Old Style" panose="02050604050505020204" pitchFamily="18" charset="0"/>
              </a:rPr>
              <a:t> in the Czech Republic, 196 m) </a:t>
            </a:r>
            <a:r>
              <a:rPr lang="en-US" sz="2000" dirty="0" smtClean="0">
                <a:latin typeface="Bookman Old Style" panose="02050604050505020204" pitchFamily="18" charset="0"/>
              </a:rPr>
              <a:t>was blasted</a:t>
            </a:r>
            <a:r>
              <a:rPr lang="cs-CZ" sz="2000" dirty="0" smtClean="0">
                <a:latin typeface="Bookman Old Style" panose="02050604050505020204" pitchFamily="18" charset="0"/>
              </a:rPr>
              <a:t> in 2005</a:t>
            </a:r>
          </a:p>
          <a:p>
            <a:pPr>
              <a:spcBef>
                <a:spcPts val="600"/>
              </a:spcBef>
              <a:defRPr/>
            </a:pPr>
            <a:r>
              <a:rPr lang="en-US" sz="2000" i="1" dirty="0" smtClean="0">
                <a:latin typeface="Bookman Old Style" panose="02050604050505020204" pitchFamily="18" charset="0"/>
              </a:rPr>
              <a:t>complex restauration </a:t>
            </a:r>
            <a:r>
              <a:rPr lang="cs-CZ" sz="2000" i="1" dirty="0" smtClean="0">
                <a:latin typeface="Bookman Old Style" panose="02050604050505020204" pitchFamily="18" charset="0"/>
              </a:rPr>
              <a:t>of Tušimice II</a:t>
            </a:r>
            <a:r>
              <a:rPr lang="cs-CZ" sz="2000" dirty="0" smtClean="0">
                <a:latin typeface="Bookman Old Style" panose="02050604050505020204" pitchFamily="18" charset="0"/>
              </a:rPr>
              <a:t>: </a:t>
            </a:r>
            <a:r>
              <a:rPr lang="en-US" sz="2000" dirty="0" smtClean="0">
                <a:latin typeface="Bookman Old Style" panose="02050604050505020204" pitchFamily="18" charset="0"/>
              </a:rPr>
              <a:t>from 2007 to 2012</a:t>
            </a:r>
            <a:r>
              <a:rPr lang="cs-CZ" sz="2000" dirty="0">
                <a:latin typeface="Bookman Old Style" panose="02050604050505020204" pitchFamily="18" charset="0"/>
              </a:rPr>
              <a:t> </a:t>
            </a:r>
            <a:r>
              <a:rPr lang="cs-CZ" sz="2000" dirty="0" smtClean="0">
                <a:latin typeface="Bookman Old Style" panose="02050604050505020204" pitchFamily="18" charset="0"/>
              </a:rPr>
              <a:t>– </a:t>
            </a:r>
            <a:r>
              <a:rPr lang="en-US" sz="2000" dirty="0" smtClean="0">
                <a:latin typeface="Bookman Old Style" panose="02050604050505020204" pitchFamily="18" charset="0"/>
              </a:rPr>
              <a:t>efficiency increased</a:t>
            </a:r>
            <a:r>
              <a:rPr lang="cs-CZ" sz="2000" dirty="0" smtClean="0">
                <a:latin typeface="Bookman Old Style" panose="02050604050505020204" pitchFamily="18" charset="0"/>
              </a:rPr>
              <a:t> </a:t>
            </a:r>
            <a:r>
              <a:rPr lang="cs-CZ" sz="2000" dirty="0">
                <a:latin typeface="Bookman Old Style" panose="02050604050505020204" pitchFamily="18" charset="0"/>
              </a:rPr>
              <a:t>by </a:t>
            </a:r>
            <a:r>
              <a:rPr lang="cs-CZ" sz="2000" dirty="0" smtClean="0">
                <a:latin typeface="Bookman Old Style" panose="02050604050505020204" pitchFamily="18" charset="0"/>
              </a:rPr>
              <a:t>6 %, </a:t>
            </a:r>
            <a:r>
              <a:rPr lang="en-US" sz="2000" dirty="0" smtClean="0">
                <a:latin typeface="Bookman Old Style" panose="02050604050505020204" pitchFamily="18" charset="0"/>
              </a:rPr>
              <a:t>new desulfurization equipment</a:t>
            </a:r>
            <a:r>
              <a:rPr lang="cs-CZ" sz="2000" dirty="0" smtClean="0">
                <a:latin typeface="Bookman Old Style" panose="02050604050505020204" pitchFamily="18" charset="0"/>
              </a:rPr>
              <a:t>, </a:t>
            </a:r>
            <a:r>
              <a:rPr lang="en-US" sz="2000" dirty="0" smtClean="0">
                <a:latin typeface="Bookman Old Style" panose="02050604050505020204" pitchFamily="18" charset="0"/>
              </a:rPr>
              <a:t>new boilers and steam turbines</a:t>
            </a:r>
          </a:p>
          <a:p>
            <a:pPr>
              <a:spcBef>
                <a:spcPts val="600"/>
              </a:spcBef>
              <a:defRPr/>
            </a:pPr>
            <a:r>
              <a:rPr lang="en-US" sz="2000" i="1" dirty="0" smtClean="0">
                <a:latin typeface="Bookman Old Style" panose="02050604050505020204" pitchFamily="18" charset="0"/>
              </a:rPr>
              <a:t>number</a:t>
            </a:r>
            <a:r>
              <a:rPr lang="en-US" sz="2000" dirty="0" smtClean="0">
                <a:latin typeface="Bookman Old Style" panose="02050604050505020204" pitchFamily="18" charset="0"/>
              </a:rPr>
              <a:t> </a:t>
            </a:r>
            <a:r>
              <a:rPr lang="en-US" sz="2000" i="1" dirty="0" smtClean="0">
                <a:latin typeface="Bookman Old Style" panose="02050604050505020204" pitchFamily="18" charset="0"/>
              </a:rPr>
              <a:t>of</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en-US" sz="2000" dirty="0" smtClean="0">
                <a:latin typeface="Bookman Old Style" panose="02050604050505020204" pitchFamily="18" charset="0"/>
              </a:rPr>
              <a:t> </a:t>
            </a:r>
            <a:r>
              <a:rPr lang="en-US" sz="2000" i="1" dirty="0" smtClean="0">
                <a:latin typeface="Bookman Old Style" panose="02050604050505020204" pitchFamily="18" charset="0"/>
              </a:rPr>
              <a:t>units</a:t>
            </a:r>
            <a:r>
              <a:rPr lang="en-US" sz="2000" dirty="0" smtClean="0">
                <a:latin typeface="Bookman Old Style" panose="02050604050505020204" pitchFamily="18" charset="0"/>
              </a:rPr>
              <a:t>: </a:t>
            </a:r>
            <a:r>
              <a:rPr lang="cs-CZ" sz="2000" dirty="0" smtClean="0">
                <a:latin typeface="Bookman Old Style" panose="02050604050505020204" pitchFamily="18" charset="0"/>
              </a:rPr>
              <a:t>4 (Tušimice II)</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fuel</a:t>
            </a:r>
            <a:r>
              <a:rPr lang="en-US" sz="2000" dirty="0" smtClean="0">
                <a:latin typeface="Bookman Old Style" panose="02050604050505020204" pitchFamily="18" charset="0"/>
              </a:rPr>
              <a:t>: </a:t>
            </a:r>
            <a:r>
              <a:rPr lang="en-US" sz="2000" dirty="0">
                <a:latin typeface="Bookman Old Style" panose="02050604050505020204" pitchFamily="18" charset="0"/>
              </a:rPr>
              <a:t>brown coal</a:t>
            </a:r>
            <a:r>
              <a:rPr lang="cs-CZ" sz="2000" dirty="0">
                <a:latin typeface="Bookman Old Style" panose="02050604050505020204" pitchFamily="18" charset="0"/>
              </a:rPr>
              <a:t> </a:t>
            </a:r>
            <a:r>
              <a:rPr lang="en-US" sz="2000" dirty="0">
                <a:latin typeface="Bookman Old Style" panose="02050604050505020204" pitchFamily="18" charset="0"/>
              </a:rPr>
              <a:t>from</a:t>
            </a:r>
            <a:r>
              <a:rPr lang="cs-CZ" sz="2000" dirty="0">
                <a:latin typeface="Bookman Old Style" panose="02050604050505020204" pitchFamily="18" charset="0"/>
              </a:rPr>
              <a:t> Nástup Tušimice </a:t>
            </a:r>
            <a:r>
              <a:rPr lang="cs-CZ" sz="2000" dirty="0" smtClean="0">
                <a:latin typeface="Bookman Old Style" panose="02050604050505020204" pitchFamily="18" charset="0"/>
              </a:rPr>
              <a:t>Mine</a:t>
            </a:r>
          </a:p>
          <a:p>
            <a:pPr>
              <a:spcBef>
                <a:spcPts val="600"/>
              </a:spcBef>
              <a:defRPr/>
            </a:pPr>
            <a:r>
              <a:rPr lang="en-US" sz="2000" i="1" dirty="0">
                <a:latin typeface="Bookman Old Style" panose="02050604050505020204" pitchFamily="18" charset="0"/>
              </a:rPr>
              <a:t>total</a:t>
            </a:r>
            <a:r>
              <a:rPr lang="cs-CZ" sz="2000" dirty="0">
                <a:latin typeface="Bookman Old Style" panose="02050604050505020204" pitchFamily="18" charset="0"/>
              </a:rPr>
              <a:t> </a:t>
            </a:r>
            <a:r>
              <a:rPr lang="en-US" sz="2000" i="1" dirty="0">
                <a:latin typeface="Bookman Old Style" panose="02050604050505020204" pitchFamily="18" charset="0"/>
              </a:rPr>
              <a:t>installed</a:t>
            </a:r>
            <a:r>
              <a:rPr lang="en-US" sz="2000" dirty="0">
                <a:latin typeface="Bookman Old Style" panose="02050604050505020204" pitchFamily="18" charset="0"/>
              </a:rPr>
              <a:t> </a:t>
            </a:r>
            <a:r>
              <a:rPr lang="en-US" sz="2000" i="1" dirty="0">
                <a:latin typeface="Bookman Old Style" panose="02050604050505020204" pitchFamily="18" charset="0"/>
              </a:rPr>
              <a:t>capacity</a:t>
            </a:r>
            <a:r>
              <a:rPr lang="cs-CZ" sz="2000" dirty="0">
                <a:latin typeface="Bookman Old Style" panose="02050604050505020204" pitchFamily="18" charset="0"/>
              </a:rPr>
              <a:t>: </a:t>
            </a:r>
            <a:r>
              <a:rPr lang="cs-CZ" sz="2000" dirty="0" smtClean="0">
                <a:latin typeface="Bookman Old Style" panose="02050604050505020204" pitchFamily="18" charset="0"/>
              </a:rPr>
              <a:t>1000 MW </a:t>
            </a:r>
            <a:r>
              <a:rPr lang="cs-CZ" sz="2000" dirty="0">
                <a:latin typeface="Bookman Old Style" panose="02050604050505020204" pitchFamily="18" charset="0"/>
              </a:rPr>
              <a:t>(</a:t>
            </a:r>
            <a:r>
              <a:rPr lang="en-US" sz="2000" dirty="0">
                <a:latin typeface="Bookman Old Style" panose="02050604050505020204" pitchFamily="18" charset="0"/>
              </a:rPr>
              <a:t>electric</a:t>
            </a:r>
            <a:r>
              <a:rPr lang="cs-CZ" sz="2000" dirty="0">
                <a:latin typeface="Bookman Old Style" panose="02050604050505020204" pitchFamily="18" charset="0"/>
              </a:rPr>
              <a:t>), </a:t>
            </a:r>
            <a:r>
              <a:rPr lang="cs-CZ" sz="2000" dirty="0" smtClean="0">
                <a:latin typeface="Bookman Old Style" panose="02050604050505020204" pitchFamily="18" charset="0"/>
              </a:rPr>
              <a:t>120 </a:t>
            </a:r>
            <a:r>
              <a:rPr lang="cs-CZ" sz="2000" dirty="0">
                <a:latin typeface="Bookman Old Style" panose="02050604050505020204" pitchFamily="18" charset="0"/>
              </a:rPr>
              <a:t>MW (</a:t>
            </a:r>
            <a:r>
              <a:rPr lang="en-US" sz="2000" dirty="0">
                <a:latin typeface="Bookman Old Style" panose="02050604050505020204" pitchFamily="18" charset="0"/>
              </a:rPr>
              <a:t>heat</a:t>
            </a:r>
            <a:r>
              <a:rPr lang="cs-CZ" sz="2000" dirty="0" smtClean="0">
                <a:latin typeface="Bookman Old Style" panose="02050604050505020204" pitchFamily="18" charset="0"/>
              </a:rPr>
              <a:t>)</a:t>
            </a:r>
          </a:p>
          <a:p>
            <a:pPr>
              <a:spcBef>
                <a:spcPts val="600"/>
              </a:spcBef>
              <a:defRPr/>
            </a:pPr>
            <a:r>
              <a:rPr lang="en-US" sz="2000" i="1" dirty="0" smtClean="0">
                <a:latin typeface="Bookman Old Style" panose="02050604050505020204" pitchFamily="18" charset="0"/>
              </a:rPr>
              <a:t>hot </a:t>
            </a:r>
            <a:r>
              <a:rPr lang="en-US" sz="2000" i="1" dirty="0">
                <a:latin typeface="Bookman Old Style" panose="02050604050505020204" pitchFamily="18" charset="0"/>
              </a:rPr>
              <a:t>water</a:t>
            </a:r>
            <a:r>
              <a:rPr lang="en-US" sz="2000" dirty="0">
                <a:latin typeface="Bookman Old Style" panose="02050604050505020204" pitchFamily="18" charset="0"/>
              </a:rPr>
              <a:t>: supply hot water to the </a:t>
            </a:r>
            <a:r>
              <a:rPr lang="en-US" sz="2000" dirty="0" smtClean="0">
                <a:latin typeface="Bookman Old Style" panose="02050604050505020204" pitchFamily="18" charset="0"/>
              </a:rPr>
              <a:t>town</a:t>
            </a:r>
            <a:r>
              <a:rPr lang="cs-CZ" sz="2000" dirty="0" smtClean="0">
                <a:latin typeface="Bookman Old Style" panose="02050604050505020204" pitchFamily="18" charset="0"/>
              </a:rPr>
              <a:t> Kadaň</a:t>
            </a: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a:latin typeface="Bookman Old Style" panose="02050604050505020204" pitchFamily="18" charset="0"/>
              </a:rPr>
              <a:t>production</a:t>
            </a:r>
            <a:r>
              <a:rPr lang="cs-CZ" sz="2000" dirty="0">
                <a:latin typeface="Bookman Old Style" panose="02050604050505020204" pitchFamily="18" charset="0"/>
              </a:rPr>
              <a:t>: </a:t>
            </a:r>
            <a:r>
              <a:rPr lang="cs-CZ" sz="2000" dirty="0" smtClean="0">
                <a:latin typeface="Bookman Old Style" panose="02050604050505020204" pitchFamily="18" charset="0"/>
              </a:rPr>
              <a:t>75</a:t>
            </a:r>
            <a:r>
              <a:rPr lang="en-US" sz="2000" dirty="0" smtClean="0">
                <a:latin typeface="Bookman Old Style" panose="02050604050505020204" pitchFamily="18" charset="0"/>
              </a:rPr>
              <a:t>0 </a:t>
            </a:r>
            <a:r>
              <a:rPr lang="en-US" sz="2000" dirty="0">
                <a:latin typeface="Bookman Old Style" panose="02050604050505020204" pitchFamily="18" charset="0"/>
              </a:rPr>
              <a:t>TJ of </a:t>
            </a:r>
            <a:r>
              <a:rPr lang="en-US" sz="2000" dirty="0" smtClean="0">
                <a:latin typeface="Bookman Old Style" panose="02050604050505020204" pitchFamily="18" charset="0"/>
              </a:rPr>
              <a:t>heat</a:t>
            </a:r>
            <a:endParaRPr lang="cs-CZ" sz="2000" dirty="0" smtClean="0">
              <a:latin typeface="Bookman Old Style" panose="02050604050505020204" pitchFamily="18" charset="0"/>
            </a:endParaRPr>
          </a:p>
          <a:p>
            <a:pPr>
              <a:spcBef>
                <a:spcPts val="600"/>
              </a:spcBef>
              <a:defRPr/>
            </a:pPr>
            <a:endParaRPr lang="en-US" sz="2000" dirty="0" smtClean="0">
              <a:latin typeface="Bookman Old Style" panose="02050604050505020204" pitchFamily="18" charset="0"/>
            </a:endParaRPr>
          </a:p>
        </p:txBody>
      </p:sp>
    </p:spTree>
    <p:extLst>
      <p:ext uri="{BB962C8B-B14F-4D97-AF65-F5344CB8AC3E}">
        <p14:creationId xmlns:p14="http://schemas.microsoft.com/office/powerpoint/2010/main" val="382217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677863" y="314147"/>
            <a:ext cx="10753861" cy="45858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cs-CZ" altLang="cs-CZ" sz="2600" b="1" dirty="0" smtClean="0">
                <a:latin typeface="Bookman Old Style" panose="02050604050505020204" pitchFamily="18" charset="0"/>
              </a:rPr>
              <a:t>Nuclear </a:t>
            </a:r>
            <a:r>
              <a:rPr lang="en-US" altLang="cs-CZ" sz="2600" b="1" dirty="0" smtClean="0">
                <a:latin typeface="Bookman Old Style" panose="02050604050505020204" pitchFamily="18" charset="0"/>
              </a:rPr>
              <a:t>power plant – principle</a:t>
            </a:r>
            <a:endParaRPr lang="en-US" altLang="cs-CZ" sz="2600" dirty="0" smtClean="0">
              <a:latin typeface="Bookman Old Style" panose="02050604050505020204" pitchFamily="18" charset="0"/>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863" y="1014354"/>
            <a:ext cx="10753861" cy="5489477"/>
          </a:xfrm>
          <a:prstGeom prst="rect">
            <a:avLst/>
          </a:prstGeom>
        </p:spPr>
      </p:pic>
    </p:spTree>
    <p:extLst>
      <p:ext uri="{BB962C8B-B14F-4D97-AF65-F5344CB8AC3E}">
        <p14:creationId xmlns:p14="http://schemas.microsoft.com/office/powerpoint/2010/main" val="16033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677863" y="327026"/>
            <a:ext cx="8596312" cy="45858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cs-CZ" altLang="cs-CZ" sz="2600" b="1" dirty="0" smtClean="0">
                <a:latin typeface="Bookman Old Style" panose="02050604050505020204" pitchFamily="18" charset="0"/>
              </a:rPr>
              <a:t>Nuclear power plant in the Czech Republic</a:t>
            </a:r>
            <a:endParaRPr lang="en-US" altLang="cs-CZ" sz="2600" dirty="0" smtClean="0">
              <a:latin typeface="Bookman Old Style" panose="02050604050505020204" pitchFamily="18" charset="0"/>
            </a:endParaRPr>
          </a:p>
        </p:txBody>
      </p:sp>
      <p:pic>
        <p:nvPicPr>
          <p:cNvPr id="6" name="Obrázek 5"/>
          <p:cNvPicPr>
            <a:picLocks noChangeAspect="1"/>
          </p:cNvPicPr>
          <p:nvPr/>
        </p:nvPicPr>
        <p:blipFill rotWithShape="1">
          <a:blip r:embed="rId2" cstate="print"/>
          <a:srcRect l="30094" t="17339" r="10982" b="22579"/>
          <a:stretch/>
        </p:blipFill>
        <p:spPr>
          <a:xfrm>
            <a:off x="3709116" y="1790164"/>
            <a:ext cx="7912892" cy="45140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Zástupný symbol pro obsah 2"/>
          <p:cNvSpPr txBox="1">
            <a:spLocks/>
          </p:cNvSpPr>
          <p:nvPr/>
        </p:nvSpPr>
        <p:spPr>
          <a:xfrm>
            <a:off x="394527" y="1068946"/>
            <a:ext cx="9406295" cy="164634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dirty="0" smtClean="0">
                <a:latin typeface="Bookman Old Style" panose="02050604050505020204" pitchFamily="18" charset="0"/>
              </a:rPr>
              <a:t>worldwide</a:t>
            </a:r>
            <a:r>
              <a:rPr lang="cs-CZ" sz="2000" dirty="0" smtClean="0">
                <a:latin typeface="Bookman Old Style" panose="02050604050505020204" pitchFamily="18" charset="0"/>
              </a:rPr>
              <a:t> – </a:t>
            </a:r>
            <a:r>
              <a:rPr lang="en-US" sz="2000" dirty="0" smtClean="0">
                <a:latin typeface="Bookman Old Style" panose="02050604050505020204" pitchFamily="18" charset="0"/>
              </a:rPr>
              <a:t>437 nuclear reactors in 30 states </a:t>
            </a:r>
            <a:r>
              <a:rPr lang="cs-CZ" sz="2000" dirty="0" smtClean="0">
                <a:latin typeface="Bookman Old Style" panose="02050604050505020204" pitchFamily="18" charset="0"/>
              </a:rPr>
              <a:t>(situation of as 01.04.2015), </a:t>
            </a:r>
            <a:r>
              <a:rPr lang="en-US" sz="2000" dirty="0" smtClean="0">
                <a:latin typeface="Bookman Old Style" panose="02050604050505020204" pitchFamily="18" charset="0"/>
              </a:rPr>
              <a:t>total installed capacity </a:t>
            </a:r>
            <a:r>
              <a:rPr lang="cs-CZ" sz="2000" dirty="0" smtClean="0">
                <a:latin typeface="Bookman Old Style" panose="02050604050505020204" pitchFamily="18" charset="0"/>
              </a:rPr>
              <a:t>380 GW</a:t>
            </a:r>
          </a:p>
          <a:p>
            <a:pPr>
              <a:spcBef>
                <a:spcPts val="600"/>
              </a:spcBef>
              <a:defRPr/>
            </a:pPr>
            <a:r>
              <a:rPr lang="cs-CZ" sz="2000" dirty="0" smtClean="0">
                <a:latin typeface="Bookman Old Style" panose="02050604050505020204" pitchFamily="18" charset="0"/>
              </a:rPr>
              <a:t>in </a:t>
            </a:r>
            <a:r>
              <a:rPr lang="en-US" sz="2000" dirty="0" smtClean="0">
                <a:latin typeface="Bookman Old Style" panose="02050604050505020204" pitchFamily="18" charset="0"/>
              </a:rPr>
              <a:t>Europe</a:t>
            </a:r>
            <a:r>
              <a:rPr lang="cs-CZ" sz="2000" dirty="0" smtClean="0">
                <a:latin typeface="Bookman Old Style" panose="02050604050505020204" pitchFamily="18" charset="0"/>
              </a:rPr>
              <a:t> – 30 %</a:t>
            </a:r>
          </a:p>
          <a:p>
            <a:pPr>
              <a:spcBef>
                <a:spcPts val="600"/>
              </a:spcBef>
              <a:defRPr/>
            </a:pPr>
            <a:r>
              <a:rPr lang="cs-CZ" sz="2000" dirty="0" smtClean="0">
                <a:latin typeface="Bookman Old Style" panose="02050604050505020204" pitchFamily="18" charset="0"/>
              </a:rPr>
              <a:t>in the Czech Republic – 20 %</a:t>
            </a:r>
            <a:r>
              <a:rPr lang="en-US" sz="2000" dirty="0" smtClean="0">
                <a:latin typeface="Bookman Old Style" panose="02050604050505020204" pitchFamily="18" charset="0"/>
              </a:rPr>
              <a:t> </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68" y="4728096"/>
            <a:ext cx="2322914" cy="1677660"/>
          </a:xfrm>
          <a:prstGeom prst="rect">
            <a:avLst/>
          </a:prstGeom>
        </p:spPr>
      </p:pic>
      <p:sp>
        <p:nvSpPr>
          <p:cNvPr id="11" name="Zástupný symbol pro obsah 2"/>
          <p:cNvSpPr txBox="1">
            <a:spLocks/>
          </p:cNvSpPr>
          <p:nvPr/>
        </p:nvSpPr>
        <p:spPr>
          <a:xfrm>
            <a:off x="394528" y="2948663"/>
            <a:ext cx="3636559" cy="13915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en-US" sz="2000" i="1" dirty="0" smtClean="0">
                <a:latin typeface="Bookman Old Style" panose="02050604050505020204" pitchFamily="18" charset="0"/>
              </a:rPr>
              <a:t> </a:t>
            </a:r>
            <a:r>
              <a:rPr lang="en-US" sz="2000" dirty="0" smtClean="0">
                <a:latin typeface="Bookman Old Style" panose="02050604050505020204" pitchFamily="18" charset="0"/>
              </a:rPr>
              <a:t>in south</a:t>
            </a:r>
            <a:r>
              <a:rPr lang="cs-CZ" sz="2000" dirty="0" smtClean="0">
                <a:latin typeface="Bookman Old Style" panose="02050604050505020204" pitchFamily="18" charset="0"/>
              </a:rPr>
              <a:t> part of the Czech Republic</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fuel</a:t>
            </a:r>
            <a:r>
              <a:rPr lang="cs-CZ" sz="2000" dirty="0" smtClean="0">
                <a:latin typeface="Bookman Old Style" panose="02050604050505020204" pitchFamily="18" charset="0"/>
              </a:rPr>
              <a:t>: UO</a:t>
            </a:r>
            <a:r>
              <a:rPr lang="cs-CZ" sz="2000" baseline="-25000" dirty="0" smtClean="0">
                <a:latin typeface="Bookman Old Style" panose="02050604050505020204" pitchFamily="18" charset="0"/>
              </a:rPr>
              <a:t>2</a:t>
            </a:r>
            <a:r>
              <a:rPr lang="cs-CZ" sz="2000" dirty="0" smtClean="0">
                <a:latin typeface="Bookman Old Style" panose="02050604050505020204" pitchFamily="18" charset="0"/>
              </a:rPr>
              <a:t> (oxide uranium) </a:t>
            </a:r>
          </a:p>
        </p:txBody>
      </p:sp>
    </p:spTree>
    <p:extLst>
      <p:ext uri="{BB962C8B-B14F-4D97-AF65-F5344CB8AC3E}">
        <p14:creationId xmlns:p14="http://schemas.microsoft.com/office/powerpoint/2010/main" val="105087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par>
                          <p:cTn id="13" fill="hold">
                            <p:stCondLst>
                              <p:cond delay="500"/>
                            </p:stCondLst>
                            <p:childTnLst>
                              <p:par>
                                <p:cTn id="14" presetID="5" presetClass="entr" presetSubtype="1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par>
                          <p:cTn id="22" fill="hold">
                            <p:stCondLst>
                              <p:cond delay="500"/>
                            </p:stCondLst>
                            <p:childTnLst>
                              <p:par>
                                <p:cTn id="23" presetID="5" presetClass="entr" presetSubtype="10" fill="hold"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checkerboard(across)">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txBox="1">
            <a:spLocks/>
          </p:cNvSpPr>
          <p:nvPr/>
        </p:nvSpPr>
        <p:spPr>
          <a:xfrm>
            <a:off x="381650" y="335115"/>
            <a:ext cx="6418396" cy="619447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Dukovany</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1985</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30 km</a:t>
            </a:r>
            <a:r>
              <a:rPr lang="en-US" sz="2000" dirty="0" smtClean="0">
                <a:latin typeface="Bookman Old Style" panose="02050604050505020204" pitchFamily="18" charset="0"/>
              </a:rPr>
              <a:t> south-east of Třebíč</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number</a:t>
            </a:r>
            <a:r>
              <a:rPr lang="en-US" sz="2000" dirty="0" smtClean="0">
                <a:latin typeface="Bookman Old Style" panose="02050604050505020204" pitchFamily="18" charset="0"/>
              </a:rPr>
              <a:t> </a:t>
            </a:r>
            <a:r>
              <a:rPr lang="en-US" sz="2000" i="1" dirty="0" smtClean="0">
                <a:latin typeface="Bookman Old Style" panose="02050604050505020204" pitchFamily="18" charset="0"/>
              </a:rPr>
              <a:t>of</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en-US" sz="2000" dirty="0" smtClean="0">
                <a:latin typeface="Bookman Old Style" panose="02050604050505020204" pitchFamily="18" charset="0"/>
              </a:rPr>
              <a:t> </a:t>
            </a:r>
            <a:r>
              <a:rPr lang="en-US" sz="2000" i="1" dirty="0" smtClean="0">
                <a:latin typeface="Bookman Old Style" panose="02050604050505020204" pitchFamily="18" charset="0"/>
              </a:rPr>
              <a:t>units</a:t>
            </a:r>
            <a:r>
              <a:rPr lang="en-US" sz="2000" dirty="0" smtClean="0">
                <a:latin typeface="Bookman Old Style" panose="02050604050505020204" pitchFamily="18" charset="0"/>
              </a:rPr>
              <a:t>:</a:t>
            </a:r>
            <a:r>
              <a:rPr lang="cs-CZ" sz="2000" dirty="0" smtClean="0">
                <a:latin typeface="Bookman Old Style" panose="02050604050505020204" pitchFamily="18" charset="0"/>
              </a:rPr>
              <a:t> 4</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reactor</a:t>
            </a:r>
            <a:r>
              <a:rPr lang="en-US" sz="2000" dirty="0" smtClean="0">
                <a:latin typeface="Bookman Old Style" panose="02050604050505020204" pitchFamily="18" charset="0"/>
              </a:rPr>
              <a:t>:</a:t>
            </a:r>
            <a:r>
              <a:rPr lang="cs-CZ" sz="2000" dirty="0" smtClean="0">
                <a:latin typeface="Bookman Old Style" panose="02050604050505020204" pitchFamily="18" charset="0"/>
              </a:rPr>
              <a:t> </a:t>
            </a:r>
            <a:r>
              <a:rPr lang="en-US" sz="2000" dirty="0" smtClean="0">
                <a:latin typeface="Bookman Old Style" panose="02050604050505020204" pitchFamily="18" charset="0"/>
              </a:rPr>
              <a:t>VVER 1000 Type V </a:t>
            </a:r>
            <a:r>
              <a:rPr lang="cs-CZ" sz="2000" dirty="0" smtClean="0">
                <a:latin typeface="Bookman Old Style" panose="02050604050505020204" pitchFamily="18" charset="0"/>
              </a:rPr>
              <a:t>213</a:t>
            </a:r>
            <a:r>
              <a:rPr lang="en-US" sz="2000" dirty="0" smtClean="0">
                <a:latin typeface="Bookman Old Style" panose="02050604050505020204" pitchFamily="18" charset="0"/>
              </a:rPr>
              <a:t>, pressurized-water reactors</a:t>
            </a:r>
            <a:r>
              <a:rPr lang="cs-CZ" sz="2000" dirty="0">
                <a:latin typeface="Bookman Old Style" panose="02050604050505020204" pitchFamily="18" charset="0"/>
              </a:rPr>
              <a:t> – </a:t>
            </a:r>
            <a:r>
              <a:rPr lang="en-US" sz="2000" dirty="0">
                <a:latin typeface="Bookman Old Style" panose="02050604050505020204" pitchFamily="18" charset="0"/>
              </a:rPr>
              <a:t>reactor core contains </a:t>
            </a:r>
            <a:r>
              <a:rPr lang="cs-CZ" sz="2000" dirty="0" smtClean="0">
                <a:latin typeface="Bookman Old Style" panose="02050604050505020204" pitchFamily="18" charset="0"/>
              </a:rPr>
              <a:t>312</a:t>
            </a:r>
            <a:r>
              <a:rPr lang="en-US" sz="2000" dirty="0" smtClean="0">
                <a:latin typeface="Bookman Old Style" panose="02050604050505020204" pitchFamily="18" charset="0"/>
              </a:rPr>
              <a:t> </a:t>
            </a:r>
            <a:r>
              <a:rPr lang="en-US" sz="2000" dirty="0">
                <a:latin typeface="Bookman Old Style" panose="02050604050505020204" pitchFamily="18" charset="0"/>
              </a:rPr>
              <a:t>fuel assemblies, each with </a:t>
            </a:r>
            <a:r>
              <a:rPr lang="cs-CZ" sz="2000" dirty="0" smtClean="0">
                <a:latin typeface="Bookman Old Style" panose="02050604050505020204" pitchFamily="18" charset="0"/>
              </a:rPr>
              <a:t>126</a:t>
            </a:r>
            <a:r>
              <a:rPr lang="en-US" sz="2000" dirty="0" smtClean="0">
                <a:latin typeface="Bookman Old Style" panose="02050604050505020204" pitchFamily="18" charset="0"/>
              </a:rPr>
              <a:t> </a:t>
            </a:r>
            <a:r>
              <a:rPr lang="en-US" sz="2000" dirty="0">
                <a:latin typeface="Bookman Old Style" panose="02050604050505020204" pitchFamily="18" charset="0"/>
              </a:rPr>
              <a:t>fuel rods and </a:t>
            </a:r>
            <a:r>
              <a:rPr lang="cs-CZ" sz="2000" dirty="0" smtClean="0">
                <a:latin typeface="Bookman Old Style" panose="02050604050505020204" pitchFamily="18" charset="0"/>
              </a:rPr>
              <a:t>37</a:t>
            </a:r>
            <a:r>
              <a:rPr lang="en-US" sz="2000" dirty="0" smtClean="0">
                <a:latin typeface="Bookman Old Style" panose="02050604050505020204" pitchFamily="18" charset="0"/>
              </a:rPr>
              <a:t> </a:t>
            </a:r>
            <a:r>
              <a:rPr lang="en-US" sz="2000" dirty="0">
                <a:latin typeface="Bookman Old Style" panose="02050604050505020204" pitchFamily="18" charset="0"/>
              </a:rPr>
              <a:t>regulating rod</a:t>
            </a:r>
            <a:r>
              <a:rPr lang="cs-CZ" sz="2000" dirty="0">
                <a:latin typeface="Bookman Old Style" panose="02050604050505020204" pitchFamily="18" charset="0"/>
              </a:rPr>
              <a:t>s </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fuel</a:t>
            </a:r>
            <a:r>
              <a:rPr lang="cs-CZ" sz="2000" dirty="0">
                <a:latin typeface="Bookman Old Style" panose="02050604050505020204" pitchFamily="18" charset="0"/>
              </a:rPr>
              <a:t>: </a:t>
            </a:r>
            <a:r>
              <a:rPr lang="cs-CZ" sz="2000" dirty="0" smtClean="0">
                <a:latin typeface="Bookman Old Style" panose="02050604050505020204" pitchFamily="18" charset="0"/>
              </a:rPr>
              <a:t>UO</a:t>
            </a:r>
            <a:r>
              <a:rPr lang="cs-CZ" sz="2000" baseline="-25000" dirty="0" smtClean="0">
                <a:latin typeface="Bookman Old Style" panose="02050604050505020204" pitchFamily="18" charset="0"/>
              </a:rPr>
              <a:t>2</a:t>
            </a:r>
            <a:r>
              <a:rPr lang="cs-CZ" sz="2000" dirty="0" smtClean="0">
                <a:latin typeface="Bookman Old Style" panose="02050604050505020204" pitchFamily="18" charset="0"/>
              </a:rPr>
              <a:t> </a:t>
            </a:r>
            <a:r>
              <a:rPr lang="cs-CZ" sz="2000" dirty="0">
                <a:latin typeface="Bookman Old Style" panose="02050604050505020204" pitchFamily="18" charset="0"/>
              </a:rPr>
              <a:t>– </a:t>
            </a:r>
            <a:r>
              <a:rPr lang="en-US" sz="2000" dirty="0">
                <a:latin typeface="Bookman Old Style" panose="02050604050505020204" pitchFamily="18" charset="0"/>
              </a:rPr>
              <a:t>average of 3.5% of the fission isotope </a:t>
            </a:r>
            <a:r>
              <a:rPr lang="en-US" sz="2000" baseline="30000" dirty="0">
                <a:latin typeface="Bookman Old Style" panose="02050604050505020204" pitchFamily="18" charset="0"/>
              </a:rPr>
              <a:t>235</a:t>
            </a:r>
            <a:r>
              <a:rPr lang="cs-CZ" sz="2000" dirty="0" smtClean="0">
                <a:latin typeface="Bookman Old Style" panose="02050604050505020204" pitchFamily="18" charset="0"/>
              </a:rPr>
              <a:t>U</a:t>
            </a:r>
            <a:endParaRPr lang="cs-CZ" sz="2000" dirty="0">
              <a:latin typeface="Bookman Old Style" panose="02050604050505020204" pitchFamily="18" charset="0"/>
            </a:endParaRPr>
          </a:p>
          <a:p>
            <a:pPr>
              <a:spcBef>
                <a:spcPts val="600"/>
              </a:spcBef>
              <a:defRPr/>
            </a:pPr>
            <a:r>
              <a:rPr lang="cs-CZ" sz="2000" i="1" dirty="0" smtClean="0">
                <a:latin typeface="Bookman Old Style" panose="02050604050505020204" pitchFamily="18" charset="0"/>
              </a:rPr>
              <a:t>total </a:t>
            </a:r>
            <a:r>
              <a:rPr lang="en-US" sz="2000" i="1" dirty="0" smtClean="0">
                <a:latin typeface="Bookman Old Style" panose="02050604050505020204" pitchFamily="18" charset="0"/>
              </a:rPr>
              <a:t>installed capacity</a:t>
            </a:r>
            <a:r>
              <a:rPr lang="cs-CZ" sz="2000" dirty="0" smtClean="0">
                <a:latin typeface="Bookman Old Style" panose="02050604050505020204" pitchFamily="18" charset="0"/>
              </a:rPr>
              <a:t>: 2040 MW (electric), 5500 MW (heat)</a:t>
            </a:r>
          </a:p>
          <a:p>
            <a:pPr>
              <a:spcBef>
                <a:spcPts val="600"/>
              </a:spcBef>
              <a:defRPr/>
            </a:pPr>
            <a:r>
              <a:rPr lang="en-US" sz="2000" i="1" dirty="0" smtClean="0">
                <a:latin typeface="Bookman Old Style" panose="02050604050505020204" pitchFamily="18" charset="0"/>
              </a:rPr>
              <a:t>annually</a:t>
            </a:r>
            <a:r>
              <a:rPr lang="cs-CZ" sz="2000" i="1" dirty="0" smtClean="0">
                <a:latin typeface="Bookman Old Style" panose="02050604050505020204" pitchFamily="18" charset="0"/>
              </a:rPr>
              <a:t> </a:t>
            </a:r>
            <a:r>
              <a:rPr lang="en-US" sz="2000" i="1" dirty="0" smtClean="0">
                <a:latin typeface="Bookman Old Style" panose="02050604050505020204" pitchFamily="18" charset="0"/>
              </a:rPr>
              <a:t>production</a:t>
            </a:r>
            <a:r>
              <a:rPr lang="cs-CZ" sz="2000" dirty="0" smtClean="0">
                <a:latin typeface="Bookman Old Style" panose="02050604050505020204" pitchFamily="18" charset="0"/>
              </a:rPr>
              <a:t>: </a:t>
            </a:r>
            <a:r>
              <a:rPr lang="en-US" sz="2000" dirty="0" smtClean="0">
                <a:latin typeface="Bookman Old Style" panose="02050604050505020204" pitchFamily="18" charset="0"/>
              </a:rPr>
              <a:t>14 TWh – 20 % of total </a:t>
            </a:r>
            <a:r>
              <a:rPr lang="en-US" sz="2000" dirty="0">
                <a:latin typeface="Bookman Old Style" panose="02050604050505020204" pitchFamily="18" charset="0"/>
              </a:rPr>
              <a:t>consumption </a:t>
            </a:r>
            <a:r>
              <a:rPr lang="cs-CZ" sz="2000" dirty="0" smtClean="0">
                <a:latin typeface="Bookman Old Style" panose="02050604050505020204" pitchFamily="18" charset="0"/>
              </a:rPr>
              <a:t>of </a:t>
            </a:r>
            <a:r>
              <a:rPr lang="en-US" sz="2000" dirty="0" smtClean="0">
                <a:latin typeface="Bookman Old Style" panose="02050604050505020204" pitchFamily="18" charset="0"/>
              </a:rPr>
              <a:t>electricity </a:t>
            </a:r>
            <a:r>
              <a:rPr lang="en-US" sz="2000" dirty="0">
                <a:latin typeface="Bookman Old Style" panose="02050604050505020204" pitchFamily="18" charset="0"/>
              </a:rPr>
              <a:t>in </a:t>
            </a:r>
            <a:r>
              <a:rPr lang="en-US" sz="2000" dirty="0" smtClean="0">
                <a:latin typeface="Bookman Old Style" panose="02050604050505020204" pitchFamily="18" charset="0"/>
              </a:rPr>
              <a:t>the Czech Republic</a:t>
            </a:r>
            <a:r>
              <a:rPr lang="cs-CZ" sz="2000" dirty="0" smtClean="0">
                <a:latin typeface="Bookman Old Style" panose="02050604050505020204" pitchFamily="18" charset="0"/>
              </a:rPr>
              <a:t>, </a:t>
            </a:r>
            <a:r>
              <a:rPr lang="en-US" sz="2000" dirty="0">
                <a:latin typeface="Bookman Old Style" panose="02050604050505020204" pitchFamily="18" charset="0"/>
              </a:rPr>
              <a:t>produce</a:t>
            </a:r>
            <a:r>
              <a:rPr lang="cs-CZ" sz="2000" dirty="0">
                <a:latin typeface="Bookman Old Style" panose="02050604050505020204" pitchFamily="18" charset="0"/>
              </a:rPr>
              <a:t>d</a:t>
            </a:r>
            <a:r>
              <a:rPr lang="en-US" sz="2000" dirty="0">
                <a:latin typeface="Bookman Old Style" panose="02050604050505020204" pitchFamily="18" charset="0"/>
              </a:rPr>
              <a:t> electricity </a:t>
            </a:r>
            <a:r>
              <a:rPr lang="cs-CZ" sz="2000" dirty="0">
                <a:latin typeface="Bookman Old Style" panose="02050604050505020204" pitchFamily="18" charset="0"/>
              </a:rPr>
              <a:t>has </a:t>
            </a:r>
            <a:r>
              <a:rPr lang="en-US" sz="2000" dirty="0">
                <a:latin typeface="Bookman Old Style" panose="02050604050505020204" pitchFamily="18" charset="0"/>
              </a:rPr>
              <a:t>the lowest specific costs</a:t>
            </a:r>
            <a:r>
              <a:rPr lang="cs-CZ" sz="2000" dirty="0">
                <a:latin typeface="Bookman Old Style" panose="02050604050505020204" pitchFamily="18" charset="0"/>
              </a:rPr>
              <a:t> in the Czech </a:t>
            </a:r>
            <a:r>
              <a:rPr lang="cs-CZ" sz="2000" dirty="0" smtClean="0">
                <a:latin typeface="Bookman Old Style" panose="02050604050505020204" pitchFamily="18" charset="0"/>
              </a:rPr>
              <a:t>Republic </a:t>
            </a:r>
          </a:p>
          <a:p>
            <a:pPr>
              <a:spcBef>
                <a:spcPts val="600"/>
              </a:spcBef>
              <a:defRPr/>
            </a:pPr>
            <a:r>
              <a:rPr lang="en-US" sz="2000" i="1" dirty="0" smtClean="0">
                <a:latin typeface="Bookman Old Style" panose="02050604050505020204" pitchFamily="18" charset="0"/>
              </a:rPr>
              <a:t>safety</a:t>
            </a:r>
            <a:r>
              <a:rPr lang="cs-CZ" sz="2000" dirty="0" smtClean="0">
                <a:latin typeface="Bookman Old Style" panose="02050604050505020204" pitchFamily="18" charset="0"/>
              </a:rPr>
              <a:t>: </a:t>
            </a:r>
            <a:r>
              <a:rPr lang="en-US" sz="2000" dirty="0" smtClean="0">
                <a:latin typeface="Bookman Old Style" panose="02050604050505020204" pitchFamily="18" charset="0"/>
              </a:rPr>
              <a:t>the 5</a:t>
            </a:r>
            <a:r>
              <a:rPr lang="en-US" sz="2000" baseline="30000" dirty="0" smtClean="0">
                <a:latin typeface="Bookman Old Style" panose="02050604050505020204" pitchFamily="18" charset="0"/>
              </a:rPr>
              <a:t>th</a:t>
            </a:r>
            <a:r>
              <a:rPr lang="en-US" sz="2000" dirty="0" smtClean="0">
                <a:latin typeface="Bookman Old Style" panose="02050604050505020204" pitchFamily="18" charset="0"/>
              </a:rPr>
              <a:t> of the best operated nuclear power plant in the world</a:t>
            </a:r>
          </a:p>
          <a:p>
            <a:pPr>
              <a:spcBef>
                <a:spcPts val="600"/>
              </a:spcBef>
              <a:defRPr/>
            </a:pPr>
            <a:endParaRPr lang="cs-CZ" sz="2000" i="1" dirty="0" smtClean="0">
              <a:latin typeface="Bookman Old Style" panose="02050604050505020204" pitchFamily="18" charset="0"/>
            </a:endParaRPr>
          </a:p>
          <a:p>
            <a:pPr>
              <a:spcBef>
                <a:spcPts val="600"/>
              </a:spcBef>
              <a:defRPr/>
            </a:pPr>
            <a:endParaRPr lang="en-US" sz="2000" dirty="0" smtClean="0">
              <a:latin typeface="Bookman Old Style" panose="02050604050505020204" pitchFamily="18" charset="0"/>
            </a:endParaRPr>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6649" t="18689" r="17135" b="17136"/>
          <a:stretch/>
        </p:blipFill>
        <p:spPr>
          <a:xfrm>
            <a:off x="6890198" y="463639"/>
            <a:ext cx="4439238" cy="26015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0046" y="3502930"/>
            <a:ext cx="4529390" cy="29157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597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2"/>
          <p:cNvSpPr txBox="1">
            <a:spLocks/>
          </p:cNvSpPr>
          <p:nvPr/>
        </p:nvSpPr>
        <p:spPr>
          <a:xfrm>
            <a:off x="394527" y="180566"/>
            <a:ext cx="6740792" cy="647506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Temelín</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2002 (</a:t>
            </a:r>
            <a:r>
              <a:rPr lang="en-US" sz="2000" dirty="0" smtClean="0">
                <a:latin typeface="Bookman Old Style" panose="02050604050505020204" pitchFamily="18" charset="0"/>
              </a:rPr>
              <a:t>investment design of the construction was issued in 1979</a:t>
            </a:r>
            <a:r>
              <a:rPr lang="cs-CZ" sz="2000" dirty="0" smtClean="0">
                <a:latin typeface="Bookman Old Style" panose="02050604050505020204" pitchFamily="18" charset="0"/>
              </a:rPr>
              <a:t>)</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a:t>
            </a:r>
            <a:r>
              <a:rPr lang="en-US" sz="2000" dirty="0" smtClean="0">
                <a:latin typeface="Bookman Old Style" panose="02050604050505020204" pitchFamily="18" charset="0"/>
              </a:rPr>
              <a:t>24 km from České Budějovice and 5 km from Týn nad Vltavou</a:t>
            </a:r>
            <a:endParaRPr lang="cs-CZ" sz="2000" dirty="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number</a:t>
            </a:r>
            <a:r>
              <a:rPr lang="en-US" sz="2000" dirty="0" smtClean="0">
                <a:latin typeface="Bookman Old Style" panose="02050604050505020204" pitchFamily="18" charset="0"/>
              </a:rPr>
              <a:t> </a:t>
            </a:r>
            <a:r>
              <a:rPr lang="en-US" sz="2000" i="1" dirty="0" smtClean="0">
                <a:latin typeface="Bookman Old Style" panose="02050604050505020204" pitchFamily="18" charset="0"/>
              </a:rPr>
              <a:t>of</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en-US" sz="2000" dirty="0" smtClean="0">
                <a:latin typeface="Bookman Old Style" panose="02050604050505020204" pitchFamily="18" charset="0"/>
              </a:rPr>
              <a:t> </a:t>
            </a:r>
            <a:r>
              <a:rPr lang="en-US" sz="2000" i="1" dirty="0" smtClean="0">
                <a:latin typeface="Bookman Old Style" panose="02050604050505020204" pitchFamily="18" charset="0"/>
              </a:rPr>
              <a:t>units</a:t>
            </a:r>
            <a:r>
              <a:rPr lang="en-US" sz="2000" dirty="0" smtClean="0">
                <a:latin typeface="Bookman Old Style" panose="02050604050505020204" pitchFamily="18" charset="0"/>
              </a:rPr>
              <a:t>:</a:t>
            </a:r>
            <a:r>
              <a:rPr lang="cs-CZ" sz="2000" dirty="0" smtClean="0">
                <a:latin typeface="Bookman Old Style" panose="02050604050505020204" pitchFamily="18" charset="0"/>
              </a:rPr>
              <a:t> 2</a:t>
            </a:r>
            <a:r>
              <a:rPr lang="en-US" sz="2000" dirty="0" smtClean="0">
                <a:latin typeface="Bookman Old Style" panose="02050604050505020204" pitchFamily="18" charset="0"/>
              </a:rPr>
              <a:t> </a:t>
            </a:r>
          </a:p>
          <a:p>
            <a:pPr>
              <a:spcBef>
                <a:spcPts val="600"/>
              </a:spcBef>
              <a:defRPr/>
            </a:pPr>
            <a:r>
              <a:rPr lang="en-US" sz="2000" i="1" dirty="0" smtClean="0">
                <a:latin typeface="Bookman Old Style" panose="02050604050505020204" pitchFamily="18" charset="0"/>
              </a:rPr>
              <a:t>reactor</a:t>
            </a:r>
            <a:r>
              <a:rPr lang="en-US" sz="2000" dirty="0" smtClean="0">
                <a:latin typeface="Bookman Old Style" panose="02050604050505020204" pitchFamily="18" charset="0"/>
              </a:rPr>
              <a:t>: VVER 1000 Type V 320, pressurized-water reactors</a:t>
            </a:r>
            <a:r>
              <a:rPr lang="cs-CZ" sz="2000" dirty="0" smtClean="0">
                <a:latin typeface="Bookman Old Style" panose="02050604050505020204" pitchFamily="18" charset="0"/>
              </a:rPr>
              <a:t> – </a:t>
            </a:r>
            <a:r>
              <a:rPr lang="en-US" sz="2000" dirty="0" smtClean="0">
                <a:latin typeface="Bookman Old Style" panose="02050604050505020204" pitchFamily="18" charset="0"/>
              </a:rPr>
              <a:t>reactor core contains 163 fuel assemblies, each with 312 fuel rods and 61 regulating rod</a:t>
            </a:r>
            <a:r>
              <a:rPr lang="cs-CZ" sz="2000" dirty="0" smtClean="0">
                <a:latin typeface="Bookman Old Style" panose="02050604050505020204" pitchFamily="18" charset="0"/>
              </a:rPr>
              <a:t>s </a:t>
            </a:r>
          </a:p>
          <a:p>
            <a:pPr>
              <a:spcBef>
                <a:spcPts val="600"/>
              </a:spcBef>
              <a:defRPr/>
            </a:pPr>
            <a:r>
              <a:rPr lang="en-US" sz="2000" i="1" dirty="0" smtClean="0">
                <a:latin typeface="Bookman Old Style" panose="02050604050505020204" pitchFamily="18" charset="0"/>
              </a:rPr>
              <a:t>fuel</a:t>
            </a:r>
            <a:r>
              <a:rPr lang="cs-CZ" sz="2000" dirty="0" smtClean="0">
                <a:latin typeface="Bookman Old Style" panose="02050604050505020204" pitchFamily="18" charset="0"/>
              </a:rPr>
              <a:t>: UO</a:t>
            </a:r>
            <a:r>
              <a:rPr lang="cs-CZ" sz="2000" baseline="-25000" dirty="0" smtClean="0">
                <a:latin typeface="Bookman Old Style" panose="02050604050505020204" pitchFamily="18" charset="0"/>
              </a:rPr>
              <a:t>2</a:t>
            </a:r>
            <a:r>
              <a:rPr lang="cs-CZ" sz="2000" dirty="0" smtClean="0">
                <a:latin typeface="Bookman Old Style" panose="02050604050505020204" pitchFamily="18" charset="0"/>
              </a:rPr>
              <a:t> (Westinghouse </a:t>
            </a:r>
            <a:r>
              <a:rPr lang="en-US" sz="2000" dirty="0" smtClean="0">
                <a:latin typeface="Bookman Old Style" panose="02050604050505020204" pitchFamily="18" charset="0"/>
              </a:rPr>
              <a:t>Company</a:t>
            </a:r>
            <a:r>
              <a:rPr lang="cs-CZ" sz="2000" dirty="0" smtClean="0">
                <a:latin typeface="Bookman Old Style" panose="02050604050505020204" pitchFamily="18" charset="0"/>
              </a:rPr>
              <a:t>) – </a:t>
            </a:r>
            <a:r>
              <a:rPr lang="en-US" sz="2000" dirty="0" smtClean="0">
                <a:latin typeface="Bookman Old Style" panose="02050604050505020204" pitchFamily="18" charset="0"/>
              </a:rPr>
              <a:t>average of 3.5% of the fission isotope </a:t>
            </a:r>
            <a:r>
              <a:rPr lang="en-US" sz="2000" baseline="30000" dirty="0" smtClean="0">
                <a:latin typeface="Bookman Old Style" panose="02050604050505020204" pitchFamily="18" charset="0"/>
              </a:rPr>
              <a:t>235</a:t>
            </a:r>
            <a:r>
              <a:rPr lang="cs-CZ" sz="2000" dirty="0" smtClean="0">
                <a:latin typeface="Bookman Old Style" panose="02050604050505020204" pitchFamily="18" charset="0"/>
              </a:rPr>
              <a:t>U</a:t>
            </a:r>
            <a:endParaRPr lang="en-US" sz="2000" dirty="0" smtClean="0">
              <a:latin typeface="Bookman Old Style" panose="02050604050505020204" pitchFamily="18" charset="0"/>
            </a:endParaRPr>
          </a:p>
          <a:p>
            <a:pPr>
              <a:spcBef>
                <a:spcPts val="600"/>
              </a:spcBef>
              <a:defRPr/>
            </a:pPr>
            <a:r>
              <a:rPr lang="cs-CZ" sz="2000" i="1" dirty="0" smtClean="0">
                <a:latin typeface="Bookman Old Style" panose="02050604050505020204" pitchFamily="18" charset="0"/>
              </a:rPr>
              <a:t>total </a:t>
            </a:r>
            <a:r>
              <a:rPr lang="en-US" sz="2000" i="1" dirty="0" smtClean="0">
                <a:latin typeface="Bookman Old Style" panose="02050604050505020204" pitchFamily="18" charset="0"/>
              </a:rPr>
              <a:t>installed capacity</a:t>
            </a:r>
            <a:r>
              <a:rPr lang="cs-CZ" sz="2000" dirty="0" smtClean="0">
                <a:latin typeface="Bookman Old Style" panose="02050604050505020204" pitchFamily="18" charset="0"/>
              </a:rPr>
              <a:t>: 2133 MW (electric) – t</a:t>
            </a:r>
            <a:r>
              <a:rPr lang="en-US" sz="2000" dirty="0" smtClean="0">
                <a:latin typeface="Bookman Old Style" panose="02050604050505020204" pitchFamily="18" charset="0"/>
              </a:rPr>
              <a:t>he </a:t>
            </a:r>
            <a:r>
              <a:rPr lang="cs-CZ" sz="2000" dirty="0" smtClean="0">
                <a:latin typeface="Bookman Old Style" panose="02050604050505020204" pitchFamily="18" charset="0"/>
              </a:rPr>
              <a:t>most </a:t>
            </a:r>
            <a:r>
              <a:rPr lang="en-US" sz="2000" dirty="0" smtClean="0">
                <a:latin typeface="Bookman Old Style" panose="02050604050505020204" pitchFamily="18" charset="0"/>
              </a:rPr>
              <a:t>power</a:t>
            </a:r>
            <a:r>
              <a:rPr lang="cs-CZ" sz="2000" dirty="0" smtClean="0">
                <a:latin typeface="Bookman Old Style" panose="02050604050505020204" pitchFamily="18" charset="0"/>
              </a:rPr>
              <a:t>ful </a:t>
            </a:r>
            <a:r>
              <a:rPr lang="en-US" sz="2000" dirty="0" smtClean="0">
                <a:latin typeface="Bookman Old Style" panose="02050604050505020204" pitchFamily="18" charset="0"/>
              </a:rPr>
              <a:t>resource in the Czech Republic</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steam-generator</a:t>
            </a:r>
            <a:r>
              <a:rPr lang="en-US" sz="2000" dirty="0" smtClean="0">
                <a:latin typeface="Bookman Old Style" panose="02050604050505020204" pitchFamily="18" charset="0"/>
              </a:rPr>
              <a:t>: 1</a:t>
            </a:r>
            <a:r>
              <a:rPr lang="cs-CZ" sz="2000" dirty="0" smtClean="0">
                <a:latin typeface="Bookman Old Style" panose="02050604050505020204" pitchFamily="18" charset="0"/>
              </a:rPr>
              <a:t>.</a:t>
            </a:r>
            <a:r>
              <a:rPr lang="en-US" sz="2000" dirty="0" smtClean="0">
                <a:latin typeface="Bookman Old Style" panose="02050604050505020204" pitchFamily="18" charset="0"/>
              </a:rPr>
              <a:t>47 tons of steam per hour</a:t>
            </a:r>
            <a:r>
              <a:rPr lang="cs-CZ" sz="2000" dirty="0" smtClean="0">
                <a:latin typeface="Bookman Old Style" panose="02050604050505020204" pitchFamily="18" charset="0"/>
              </a:rPr>
              <a:t> – </a:t>
            </a:r>
            <a:r>
              <a:rPr lang="en-US" sz="2000" dirty="0" smtClean="0">
                <a:latin typeface="Bookman Old Style" panose="02050604050505020204" pitchFamily="18" charset="0"/>
              </a:rPr>
              <a:t>pressure 6.3 MPa and temperature 278.5°C</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process water reservoir</a:t>
            </a:r>
            <a:r>
              <a:rPr lang="cs-CZ" sz="2000" i="1" dirty="0" smtClean="0">
                <a:latin typeface="Bookman Old Style" panose="02050604050505020204" pitchFamily="18" charset="0"/>
              </a:rPr>
              <a:t>: </a:t>
            </a:r>
            <a:r>
              <a:rPr lang="en-US" sz="2000" dirty="0" smtClean="0">
                <a:latin typeface="Bookman Old Style" panose="02050604050505020204" pitchFamily="18" charset="0"/>
              </a:rPr>
              <a:t>Hněvkovice reservoir on the Vltava River</a:t>
            </a:r>
            <a:r>
              <a:rPr lang="cs-CZ" sz="2000" dirty="0" smtClean="0">
                <a:latin typeface="Bookman Old Style" panose="02050604050505020204" pitchFamily="18" charset="0"/>
              </a:rPr>
              <a:t> – </a:t>
            </a:r>
            <a:r>
              <a:rPr lang="en-US" sz="2000" dirty="0" smtClean="0">
                <a:latin typeface="Bookman Old Style" panose="02050604050505020204" pitchFamily="18" charset="0"/>
              </a:rPr>
              <a:t>built as a part of the power plant project</a:t>
            </a:r>
            <a:endParaRPr lang="cs-CZ" sz="2000" i="1" dirty="0" smtClean="0">
              <a:latin typeface="Bookman Old Style" panose="02050604050505020204" pitchFamily="18" charset="0"/>
            </a:endParaRPr>
          </a:p>
          <a:p>
            <a:pPr>
              <a:spcBef>
                <a:spcPts val="600"/>
              </a:spcBef>
              <a:defRPr/>
            </a:pPr>
            <a:endParaRPr lang="en-US" sz="2000" dirty="0" smtClean="0">
              <a:latin typeface="Bookman Old Style" panose="02050604050505020204" pitchFamily="18" charset="0"/>
            </a:endParaRPr>
          </a:p>
        </p:txBody>
      </p:sp>
      <p:pic>
        <p:nvPicPr>
          <p:cNvPr id="22534" name="Picture 6" descr="http://www.casopisstavebnictvi.cz/UserFiles/Image/0704/47_02.jpg"/>
          <p:cNvPicPr>
            <a:picLocks noChangeAspect="1" noChangeArrowheads="1"/>
          </p:cNvPicPr>
          <p:nvPr/>
        </p:nvPicPr>
        <p:blipFill>
          <a:blip r:embed="rId2" cstate="print"/>
          <a:srcRect/>
          <a:stretch>
            <a:fillRect/>
          </a:stretch>
        </p:blipFill>
        <p:spPr bwMode="auto">
          <a:xfrm>
            <a:off x="7212190" y="453529"/>
            <a:ext cx="4199125" cy="2784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319" y="3629767"/>
            <a:ext cx="4275996" cy="2859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807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677863" y="314147"/>
            <a:ext cx="8596312" cy="45858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cs-CZ" sz="2600" b="1" dirty="0" smtClean="0">
                <a:latin typeface="Bookman Old Style" panose="02050604050505020204" pitchFamily="18" charset="0"/>
              </a:rPr>
              <a:t>Renewable energy sources – generally</a:t>
            </a:r>
            <a:endParaRPr lang="en-US" altLang="cs-CZ" sz="2600" dirty="0" smtClean="0">
              <a:latin typeface="Bookman Old Style" panose="02050604050505020204" pitchFamily="18" charset="0"/>
            </a:endParaRPr>
          </a:p>
        </p:txBody>
      </p:sp>
      <p:sp>
        <p:nvSpPr>
          <p:cNvPr id="3" name="Zástupný symbol pro obsah 2"/>
          <p:cNvSpPr txBox="1">
            <a:spLocks/>
          </p:cNvSpPr>
          <p:nvPr/>
        </p:nvSpPr>
        <p:spPr>
          <a:xfrm>
            <a:off x="394528" y="927278"/>
            <a:ext cx="9509326" cy="164849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dirty="0" smtClean="0">
                <a:latin typeface="Bookman Old Style" panose="02050604050505020204" pitchFamily="18" charset="0"/>
              </a:rPr>
              <a:t>consumption</a:t>
            </a:r>
            <a:r>
              <a:rPr lang="cs-CZ" sz="2000" dirty="0" smtClean="0">
                <a:latin typeface="Bookman Old Style" panose="02050604050505020204" pitchFamily="18" charset="0"/>
              </a:rPr>
              <a:t> and </a:t>
            </a:r>
            <a:r>
              <a:rPr lang="en-US" sz="2000" dirty="0" smtClean="0">
                <a:latin typeface="Bookman Old Style" panose="02050604050505020204" pitchFamily="18" charset="0"/>
              </a:rPr>
              <a:t>price of fossil fuels increase along with the growth of population all over the planet – additional pressure on the fossil</a:t>
            </a:r>
            <a:r>
              <a:rPr lang="cs-CZ" sz="2000" dirty="0" smtClean="0">
                <a:latin typeface="Bookman Old Style" panose="02050604050505020204" pitchFamily="18" charset="0"/>
              </a:rPr>
              <a:t> </a:t>
            </a:r>
            <a:r>
              <a:rPr lang="en-US" sz="2000" dirty="0" smtClean="0">
                <a:latin typeface="Bookman Old Style" panose="02050604050505020204" pitchFamily="18" charset="0"/>
              </a:rPr>
              <a:t>resources and significant impact on the environment</a:t>
            </a:r>
            <a:r>
              <a:rPr lang="cs-CZ" sz="2000" dirty="0" smtClean="0">
                <a:latin typeface="Bookman Old Style" panose="02050604050505020204" pitchFamily="18" charset="0"/>
              </a:rPr>
              <a:t> – </a:t>
            </a:r>
            <a:r>
              <a:rPr lang="en-US" sz="2000" dirty="0" smtClean="0">
                <a:latin typeface="Bookman Old Style" panose="02050604050505020204" pitchFamily="18" charset="0"/>
              </a:rPr>
              <a:t>renewable energy sources play important role in today electrical power engineering </a:t>
            </a:r>
            <a:r>
              <a:rPr lang="cs-CZ" sz="2000" dirty="0" smtClean="0">
                <a:latin typeface="Bookman Old Style" panose="02050604050505020204" pitchFamily="18" charset="0"/>
              </a:rPr>
              <a:t>in the </a:t>
            </a:r>
            <a:r>
              <a:rPr lang="en-US" sz="2000" dirty="0" smtClean="0">
                <a:latin typeface="Bookman Old Style" panose="02050604050505020204" pitchFamily="18" charset="0"/>
              </a:rPr>
              <a:t>world</a:t>
            </a:r>
            <a:r>
              <a:rPr lang="cs-CZ" sz="2000" dirty="0" smtClean="0">
                <a:latin typeface="Bookman Old Style" panose="02050604050505020204" pitchFamily="18" charset="0"/>
              </a:rPr>
              <a:t> </a:t>
            </a:r>
            <a:r>
              <a:rPr lang="en-US" sz="2000" dirty="0" smtClean="0">
                <a:latin typeface="Bookman Old Style" panose="02050604050505020204" pitchFamily="18" charset="0"/>
              </a:rPr>
              <a:t>and provide a significant potential for the future</a:t>
            </a:r>
            <a:endParaRPr lang="cs-CZ" sz="2000" dirty="0">
              <a:latin typeface="Bookman Old Style" panose="02050604050505020204" pitchFamily="18" charset="0"/>
            </a:endParaRPr>
          </a:p>
        </p:txBody>
      </p:sp>
      <p:pic>
        <p:nvPicPr>
          <p:cNvPr id="15" name="Obrázek 14"/>
          <p:cNvPicPr>
            <a:picLocks noChangeAspect="1"/>
          </p:cNvPicPr>
          <p:nvPr/>
        </p:nvPicPr>
        <p:blipFill rotWithShape="1">
          <a:blip r:embed="rId2">
            <a:extLst>
              <a:ext uri="{28A0092B-C50C-407E-A947-70E740481C1C}">
                <a14:useLocalDpi xmlns:a14="http://schemas.microsoft.com/office/drawing/2010/main" val="0"/>
              </a:ext>
            </a:extLst>
          </a:blip>
          <a:srcRect t="1039"/>
          <a:stretch/>
        </p:blipFill>
        <p:spPr>
          <a:xfrm>
            <a:off x="7688687" y="2730319"/>
            <a:ext cx="3719495" cy="3680856"/>
          </a:xfrm>
          <a:prstGeom prst="rect">
            <a:avLst/>
          </a:prstGeom>
          <a:ln>
            <a:noFill/>
          </a:ln>
          <a:effectLst>
            <a:outerShdw blurRad="292100" dist="139700" dir="2700000" algn="tl" rotWithShape="0">
              <a:srgbClr val="333333">
                <a:alpha val="65000"/>
              </a:srgbClr>
            </a:outerShdw>
          </a:effectLst>
        </p:spPr>
      </p:pic>
      <p:sp>
        <p:nvSpPr>
          <p:cNvPr id="16" name="Zástupný symbol pro obsah 2"/>
          <p:cNvSpPr txBox="1">
            <a:spLocks/>
          </p:cNvSpPr>
          <p:nvPr/>
        </p:nvSpPr>
        <p:spPr>
          <a:xfrm>
            <a:off x="394528" y="2717440"/>
            <a:ext cx="7088098" cy="376832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i="1" dirty="0" smtClean="0">
                <a:latin typeface="Bookman Old Style" panose="02050604050505020204" pitchFamily="18" charset="0"/>
              </a:rPr>
              <a:t>water energy</a:t>
            </a:r>
            <a:r>
              <a:rPr lang="en-US" sz="2000" dirty="0" smtClean="0">
                <a:latin typeface="Bookman Old Style" panose="02050604050505020204" pitchFamily="18" charset="0"/>
              </a:rPr>
              <a:t>: rivers, dams, seas (e.g. tidal energy)</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wind energy</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solar energy</a:t>
            </a:r>
            <a:r>
              <a:rPr lang="en-US" sz="2000" dirty="0" smtClean="0">
                <a:latin typeface="Bookman Old Style" panose="02050604050505020204" pitchFamily="18" charset="0"/>
              </a:rPr>
              <a:t>: active utilization (photovoltaic</a:t>
            </a:r>
            <a:r>
              <a:rPr lang="cs-CZ" sz="2000" dirty="0" smtClean="0">
                <a:latin typeface="Bookman Old Style" panose="02050604050505020204" pitchFamily="18" charset="0"/>
              </a:rPr>
              <a:t> power plant</a:t>
            </a:r>
            <a:r>
              <a:rPr lang="en-US" sz="2000" dirty="0" smtClean="0">
                <a:latin typeface="Bookman Old Style" panose="02050604050505020204" pitchFamily="18" charset="0"/>
              </a:rPr>
              <a:t>, solar</a:t>
            </a:r>
            <a:r>
              <a:rPr lang="cs-CZ" sz="2000" dirty="0" smtClean="0">
                <a:latin typeface="Bookman Old Style" panose="02050604050505020204" pitchFamily="18" charset="0"/>
              </a:rPr>
              <a:t> power plant, </a:t>
            </a:r>
            <a:r>
              <a:rPr lang="en-US" sz="2000" dirty="0" smtClean="0">
                <a:latin typeface="Bookman Old Style" panose="02050604050505020204" pitchFamily="18" charset="0"/>
              </a:rPr>
              <a:t>solar collectors), passive utilization (greenhouses, Trombe wall)</a:t>
            </a:r>
          </a:p>
          <a:p>
            <a:pPr>
              <a:spcBef>
                <a:spcPts val="600"/>
              </a:spcBef>
              <a:defRPr/>
            </a:pPr>
            <a:r>
              <a:rPr lang="en-US" sz="2000" i="1" dirty="0" smtClean="0">
                <a:latin typeface="Bookman Old Style" panose="02050604050505020204" pitchFamily="18" charset="0"/>
              </a:rPr>
              <a:t>biomass energy</a:t>
            </a:r>
            <a:r>
              <a:rPr lang="en-US" sz="2000" dirty="0" smtClean="0">
                <a:latin typeface="Bookman Old Style" panose="02050604050505020204" pitchFamily="18" charset="0"/>
              </a:rPr>
              <a:t>: burning of dry biomass</a:t>
            </a:r>
            <a:r>
              <a:rPr lang="cs-CZ" sz="2000" dirty="0">
                <a:latin typeface="Bookman Old Style" panose="02050604050505020204" pitchFamily="18" charset="0"/>
              </a:rPr>
              <a:t> </a:t>
            </a:r>
            <a:r>
              <a:rPr lang="cs-CZ" sz="2000" dirty="0" smtClean="0">
                <a:latin typeface="Bookman Old Style" panose="02050604050505020204" pitchFamily="18" charset="0"/>
              </a:rPr>
              <a:t>in </a:t>
            </a:r>
            <a:r>
              <a:rPr lang="en-US" sz="2000" dirty="0" smtClean="0">
                <a:latin typeface="Bookman Old Style" panose="02050604050505020204" pitchFamily="18" charset="0"/>
              </a:rPr>
              <a:t>fluid boilers in coal-fired</a:t>
            </a:r>
            <a:r>
              <a:rPr lang="cs-CZ" sz="2000" dirty="0" smtClean="0">
                <a:latin typeface="Bookman Old Style" panose="02050604050505020204" pitchFamily="18" charset="0"/>
              </a:rPr>
              <a:t> power plant, </a:t>
            </a:r>
            <a:r>
              <a:rPr lang="en-US" sz="2000" dirty="0" smtClean="0">
                <a:latin typeface="Bookman Old Style" panose="02050604050505020204" pitchFamily="18" charset="0"/>
              </a:rPr>
              <a:t>degradation of wet and dry biomass </a:t>
            </a:r>
            <a:r>
              <a:rPr lang="cs-CZ" sz="2000" dirty="0" smtClean="0">
                <a:latin typeface="Bookman Old Style" panose="02050604050505020204" pitchFamily="18" charset="0"/>
              </a:rPr>
              <a:t>to</a:t>
            </a:r>
            <a:r>
              <a:rPr lang="en-US" sz="2000" dirty="0" smtClean="0">
                <a:latin typeface="Bookman Old Style" panose="02050604050505020204" pitchFamily="18" charset="0"/>
              </a:rPr>
              <a:t> produce biogas in biogas station</a:t>
            </a:r>
          </a:p>
          <a:p>
            <a:pPr>
              <a:spcBef>
                <a:spcPts val="600"/>
              </a:spcBef>
              <a:defRPr/>
            </a:pPr>
            <a:r>
              <a:rPr lang="en-US" sz="2000" i="1" dirty="0" smtClean="0">
                <a:latin typeface="Bookman Old Style" panose="02050604050505020204" pitchFamily="18" charset="0"/>
              </a:rPr>
              <a:t>geothermal energy</a:t>
            </a:r>
            <a:r>
              <a:rPr lang="cs-CZ" sz="2000" dirty="0" smtClean="0">
                <a:latin typeface="Bookman Old Style" panose="02050604050505020204" pitchFamily="18" charset="0"/>
              </a:rPr>
              <a:t>: </a:t>
            </a:r>
            <a:r>
              <a:rPr lang="en-US" sz="2000" dirty="0" smtClean="0">
                <a:latin typeface="Bookman Old Style" panose="02050604050505020204" pitchFamily="18" charset="0"/>
              </a:rPr>
              <a:t>heat pumps and power plant (basic types: Hot Dry Rock HDR and Hot Fractured Rock HFR)</a:t>
            </a:r>
          </a:p>
        </p:txBody>
      </p:sp>
    </p:spTree>
    <p:extLst>
      <p:ext uri="{BB962C8B-B14F-4D97-AF65-F5344CB8AC3E}">
        <p14:creationId xmlns:p14="http://schemas.microsoft.com/office/powerpoint/2010/main" val="10177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par>
                          <p:cTn id="18" fill="hold">
                            <p:stCondLst>
                              <p:cond delay="500"/>
                            </p:stCondLst>
                            <p:childTnLst>
                              <p:par>
                                <p:cTn id="19" presetID="9" presetClass="entr" presetSubtype="0" fill="hold" grpId="0" nodeType="after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p:nvPr/>
        </p:nvPicPr>
        <p:blipFill rotWithShape="1">
          <a:blip r:embed="rId2" cstate="print"/>
          <a:srcRect l="3847" t="62745" r="60405" b="19893"/>
          <a:stretch/>
        </p:blipFill>
        <p:spPr bwMode="auto">
          <a:xfrm>
            <a:off x="8608749" y="5608277"/>
            <a:ext cx="3059510" cy="817808"/>
          </a:xfrm>
          <a:prstGeom prst="rect">
            <a:avLst/>
          </a:prstGeom>
          <a:ln>
            <a:noFill/>
          </a:ln>
          <a:extLst>
            <a:ext uri="{53640926-AAD7-44D8-BBD7-CCE9431645EC}">
              <a14:shadowObscured xmlns:a14="http://schemas.microsoft.com/office/drawing/2010/main"/>
            </a:ext>
          </a:extLst>
        </p:spPr>
      </p:pic>
      <p:pic>
        <p:nvPicPr>
          <p:cNvPr id="9" name="Obrázek 8"/>
          <p:cNvPicPr/>
          <p:nvPr/>
        </p:nvPicPr>
        <p:blipFill rotWithShape="1">
          <a:blip r:embed="rId3" cstate="print"/>
          <a:srcRect l="23738" t="30207" r="28223" b="14387"/>
          <a:stretch/>
        </p:blipFill>
        <p:spPr bwMode="auto">
          <a:xfrm>
            <a:off x="6156101" y="1754200"/>
            <a:ext cx="5512158" cy="3709734"/>
          </a:xfrm>
          <a:prstGeom prst="rect">
            <a:avLst/>
          </a:prstGeom>
          <a:ln>
            <a:noFill/>
          </a:ln>
          <a:extLst>
            <a:ext uri="{53640926-AAD7-44D8-BBD7-CCE9431645EC}">
              <a14:shadowObscured xmlns:a14="http://schemas.microsoft.com/office/drawing/2010/main"/>
            </a:ext>
          </a:extLst>
        </p:spPr>
      </p:pic>
      <p:pic>
        <p:nvPicPr>
          <p:cNvPr id="10" name="Obrázek 9"/>
          <p:cNvPicPr/>
          <p:nvPr/>
        </p:nvPicPr>
        <p:blipFill rotWithShape="1">
          <a:blip r:embed="rId2" cstate="print"/>
          <a:srcRect l="3847" t="41889" r="60405" b="37488"/>
          <a:stretch/>
        </p:blipFill>
        <p:spPr bwMode="auto">
          <a:xfrm>
            <a:off x="5549239" y="5454676"/>
            <a:ext cx="3059510" cy="971409"/>
          </a:xfrm>
          <a:prstGeom prst="rect">
            <a:avLst/>
          </a:prstGeom>
          <a:ln>
            <a:noFill/>
          </a:ln>
          <a:extLst>
            <a:ext uri="{53640926-AAD7-44D8-BBD7-CCE9431645EC}">
              <a14:shadowObscured xmlns:a14="http://schemas.microsoft.com/office/drawing/2010/main"/>
            </a:ext>
          </a:extLst>
        </p:spPr>
      </p:pic>
      <p:sp>
        <p:nvSpPr>
          <p:cNvPr id="11" name="Nadpis 1"/>
          <p:cNvSpPr txBox="1">
            <a:spLocks/>
          </p:cNvSpPr>
          <p:nvPr/>
        </p:nvSpPr>
        <p:spPr>
          <a:xfrm>
            <a:off x="6065949" y="327023"/>
            <a:ext cx="3580327" cy="12828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cs-CZ" sz="2600" b="1" dirty="0" smtClean="0">
                <a:latin typeface="Bookman Old Style" panose="02050604050505020204" pitchFamily="18" charset="0"/>
              </a:rPr>
              <a:t>Installed power capacity – trend since 1985</a:t>
            </a:r>
          </a:p>
        </p:txBody>
      </p:sp>
      <p:sp>
        <p:nvSpPr>
          <p:cNvPr id="12" name="Nadpis 1"/>
          <p:cNvSpPr txBox="1">
            <a:spLocks/>
          </p:cNvSpPr>
          <p:nvPr/>
        </p:nvSpPr>
        <p:spPr>
          <a:xfrm>
            <a:off x="425418" y="365661"/>
            <a:ext cx="4849120" cy="822413"/>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cs-CZ" altLang="cs-CZ" sz="2700" b="1" dirty="0" smtClean="0">
                <a:latin typeface="Bookman Old Style" panose="02050604050505020204" pitchFamily="18" charset="0"/>
              </a:rPr>
              <a:t>Basic </a:t>
            </a:r>
            <a:r>
              <a:rPr lang="cs-CZ" altLang="cs-CZ" sz="2700" b="1" dirty="0">
                <a:latin typeface="Bookman Old Style" panose="02050604050505020204" pitchFamily="18" charset="0"/>
              </a:rPr>
              <a:t>t</a:t>
            </a:r>
            <a:r>
              <a:rPr lang="cs-CZ" altLang="cs-CZ" sz="2700" b="1" dirty="0" smtClean="0">
                <a:latin typeface="Bookman Old Style" panose="02050604050505020204" pitchFamily="18" charset="0"/>
              </a:rPr>
              <a:t>ype of the power plant </a:t>
            </a:r>
          </a:p>
          <a:p>
            <a:pPr algn="ctr">
              <a:defRPr/>
            </a:pPr>
            <a:endParaRPr lang="en-US" altLang="cs-CZ" sz="3400" dirty="0" smtClean="0">
              <a:latin typeface="Bookman Old Style" panose="02050604050505020204" pitchFamily="18" charset="0"/>
            </a:endParaRPr>
          </a:p>
        </p:txBody>
      </p:sp>
      <p:sp>
        <p:nvSpPr>
          <p:cNvPr id="14" name="Zástupný symbol pro obsah 2"/>
          <p:cNvSpPr txBox="1">
            <a:spLocks/>
          </p:cNvSpPr>
          <p:nvPr/>
        </p:nvSpPr>
        <p:spPr>
          <a:xfrm>
            <a:off x="335270" y="1638833"/>
            <a:ext cx="4082184" cy="281725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dirty="0" smtClean="0">
                <a:latin typeface="Bookman Old Style" panose="02050604050505020204" pitchFamily="18" charset="0"/>
              </a:rPr>
              <a:t>coal-fired power plant</a:t>
            </a:r>
          </a:p>
          <a:p>
            <a:pPr>
              <a:spcBef>
                <a:spcPts val="600"/>
              </a:spcBef>
              <a:defRPr/>
            </a:pPr>
            <a:r>
              <a:rPr lang="en-US" sz="2000" dirty="0" smtClean="0">
                <a:latin typeface="Bookman Old Style" panose="02050604050505020204" pitchFamily="18" charset="0"/>
              </a:rPr>
              <a:t>nuclear power plant</a:t>
            </a:r>
          </a:p>
          <a:p>
            <a:pPr>
              <a:spcBef>
                <a:spcPts val="600"/>
              </a:spcBef>
              <a:defRPr/>
            </a:pPr>
            <a:r>
              <a:rPr lang="en-US" sz="2000" dirty="0" smtClean="0">
                <a:latin typeface="Bookman Old Style" panose="02050604050505020204" pitchFamily="18" charset="0"/>
              </a:rPr>
              <a:t>hydroelectric power plant</a:t>
            </a:r>
          </a:p>
          <a:p>
            <a:pPr>
              <a:spcBef>
                <a:spcPts val="600"/>
              </a:spcBef>
              <a:defRPr/>
            </a:pPr>
            <a:r>
              <a:rPr lang="en-US" sz="2000" dirty="0" smtClean="0">
                <a:latin typeface="Bookman Old Style" panose="02050604050505020204" pitchFamily="18" charset="0"/>
              </a:rPr>
              <a:t>wind power plant</a:t>
            </a:r>
          </a:p>
          <a:p>
            <a:pPr>
              <a:spcBef>
                <a:spcPts val="600"/>
              </a:spcBef>
              <a:defRPr/>
            </a:pPr>
            <a:r>
              <a:rPr lang="en-US" sz="2000" dirty="0" smtClean="0">
                <a:latin typeface="Bookman Old Style" panose="02050604050505020204" pitchFamily="18" charset="0"/>
              </a:rPr>
              <a:t>photovoltaic power plant</a:t>
            </a:r>
          </a:p>
          <a:p>
            <a:pPr>
              <a:spcBef>
                <a:spcPts val="600"/>
              </a:spcBef>
              <a:defRPr/>
            </a:pPr>
            <a:r>
              <a:rPr lang="en-US" sz="2000" dirty="0" smtClean="0">
                <a:latin typeface="Bookman Old Style" panose="02050604050505020204" pitchFamily="18" charset="0"/>
              </a:rPr>
              <a:t>biogas station</a:t>
            </a:r>
          </a:p>
          <a:p>
            <a:pPr>
              <a:spcBef>
                <a:spcPts val="600"/>
              </a:spcBef>
              <a:defRPr/>
            </a:pPr>
            <a:r>
              <a:rPr lang="en-US" sz="2000" dirty="0" smtClean="0">
                <a:latin typeface="Bookman Old Style" panose="02050604050505020204" pitchFamily="18" charset="0"/>
              </a:rPr>
              <a:t>geothermal power plant</a:t>
            </a:r>
          </a:p>
          <a:p>
            <a:pPr>
              <a:spcBef>
                <a:spcPts val="600"/>
              </a:spcBef>
              <a:defRPr/>
            </a:pPr>
            <a:endParaRPr lang="cs-CZ" sz="2000" dirty="0" smtClean="0">
              <a:latin typeface="Bookman Old Style" panose="02050604050505020204" pitchFamily="18" charset="0"/>
            </a:endParaRPr>
          </a:p>
        </p:txBody>
      </p:sp>
    </p:spTree>
    <p:extLst>
      <p:ext uri="{BB962C8B-B14F-4D97-AF65-F5344CB8AC3E}">
        <p14:creationId xmlns:p14="http://schemas.microsoft.com/office/powerpoint/2010/main" val="7032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677863" y="327026"/>
            <a:ext cx="8596312" cy="45858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cs-CZ" sz="2600" b="1" dirty="0">
                <a:latin typeface="Bookman Old Style" panose="02050604050505020204" pitchFamily="18" charset="0"/>
              </a:rPr>
              <a:t>Renewable energy sources </a:t>
            </a:r>
            <a:r>
              <a:rPr lang="cs-CZ" altLang="cs-CZ" sz="2600" b="1" dirty="0" smtClean="0">
                <a:latin typeface="Bookman Old Style" panose="02050604050505020204" pitchFamily="18" charset="0"/>
              </a:rPr>
              <a:t>in the Czech Republic</a:t>
            </a:r>
            <a:endParaRPr lang="en-US" altLang="cs-CZ" sz="2600" dirty="0" smtClean="0">
              <a:latin typeface="Bookman Old Style" panose="02050604050505020204" pitchFamily="18" charset="0"/>
            </a:endParaRPr>
          </a:p>
        </p:txBody>
      </p:sp>
      <p:sp>
        <p:nvSpPr>
          <p:cNvPr id="7" name="Zástupný symbol pro obsah 2"/>
          <p:cNvSpPr txBox="1">
            <a:spLocks/>
          </p:cNvSpPr>
          <p:nvPr/>
        </p:nvSpPr>
        <p:spPr>
          <a:xfrm>
            <a:off x="394527" y="1068947"/>
            <a:ext cx="9225991" cy="160040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dirty="0" smtClean="0">
                <a:latin typeface="Bookman Old Style" panose="02050604050505020204" pitchFamily="18" charset="0"/>
              </a:rPr>
              <a:t>worldwide</a:t>
            </a:r>
            <a:r>
              <a:rPr lang="cs-CZ" sz="2000" dirty="0" smtClean="0">
                <a:latin typeface="Bookman Old Style" panose="02050604050505020204" pitchFamily="18" charset="0"/>
              </a:rPr>
              <a:t> – 16 </a:t>
            </a:r>
            <a:r>
              <a:rPr lang="en-US" sz="2000" dirty="0" smtClean="0">
                <a:latin typeface="Bookman Old Style" panose="02050604050505020204" pitchFamily="18" charset="0"/>
              </a:rPr>
              <a:t>% </a:t>
            </a:r>
            <a:r>
              <a:rPr lang="cs-CZ" sz="2000" dirty="0" smtClean="0">
                <a:latin typeface="Bookman Old Style" panose="02050604050505020204" pitchFamily="18" charset="0"/>
              </a:rPr>
              <a:t>generated </a:t>
            </a:r>
            <a:r>
              <a:rPr lang="en-US" sz="2000" dirty="0" smtClean="0">
                <a:latin typeface="Bookman Old Style" panose="02050604050505020204" pitchFamily="18" charset="0"/>
              </a:rPr>
              <a:t>electric energy is produced by renewable energy sources</a:t>
            </a:r>
          </a:p>
          <a:p>
            <a:pPr>
              <a:spcBef>
                <a:spcPts val="600"/>
              </a:spcBef>
              <a:defRPr/>
            </a:pPr>
            <a:r>
              <a:rPr lang="cs-CZ" sz="2000" dirty="0" smtClean="0">
                <a:latin typeface="Bookman Old Style" panose="02050604050505020204" pitchFamily="18" charset="0"/>
              </a:rPr>
              <a:t>in </a:t>
            </a:r>
            <a:r>
              <a:rPr lang="en-US" sz="2000" dirty="0" smtClean="0">
                <a:latin typeface="Bookman Old Style" panose="02050604050505020204" pitchFamily="18" charset="0"/>
              </a:rPr>
              <a:t>European</a:t>
            </a:r>
            <a:r>
              <a:rPr lang="cs-CZ" sz="2000" dirty="0" smtClean="0">
                <a:latin typeface="Bookman Old Style" panose="02050604050505020204" pitchFamily="18" charset="0"/>
              </a:rPr>
              <a:t> Union – 30 %</a:t>
            </a:r>
          </a:p>
          <a:p>
            <a:pPr>
              <a:spcBef>
                <a:spcPts val="600"/>
              </a:spcBef>
              <a:defRPr/>
            </a:pPr>
            <a:r>
              <a:rPr lang="cs-CZ" sz="2000" dirty="0" smtClean="0">
                <a:latin typeface="Bookman Old Style" panose="02050604050505020204" pitchFamily="18" charset="0"/>
              </a:rPr>
              <a:t>in the Czech Republic – 13 %</a:t>
            </a:r>
            <a:r>
              <a:rPr lang="en-US" sz="2000" dirty="0" smtClean="0">
                <a:latin typeface="Bookman Old Style" panose="02050604050505020204" pitchFamily="18" charset="0"/>
              </a:rPr>
              <a:t> </a:t>
            </a:r>
          </a:p>
        </p:txBody>
      </p:sp>
      <p:pic>
        <p:nvPicPr>
          <p:cNvPr id="2" name="Obrázek 1"/>
          <p:cNvPicPr>
            <a:picLocks noChangeAspect="1"/>
          </p:cNvPicPr>
          <p:nvPr/>
        </p:nvPicPr>
        <p:blipFill rotWithShape="1">
          <a:blip r:embed="rId2"/>
          <a:srcRect l="32151" t="30698" r="14129" b="13559"/>
          <a:stretch/>
        </p:blipFill>
        <p:spPr>
          <a:xfrm>
            <a:off x="3848724" y="1174985"/>
            <a:ext cx="7739270" cy="45151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10973" r="9414"/>
          <a:stretch/>
        </p:blipFill>
        <p:spPr>
          <a:xfrm>
            <a:off x="455540" y="5236403"/>
            <a:ext cx="1596494" cy="1171978"/>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753" y="4006042"/>
            <a:ext cx="1519236" cy="1171978"/>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540" y="2762803"/>
            <a:ext cx="1596494" cy="1171978"/>
          </a:xfrm>
          <a:prstGeom prst="rect">
            <a:avLst/>
          </a:prstGeom>
        </p:spPr>
      </p:pic>
      <p:pic>
        <p:nvPicPr>
          <p:cNvPr id="10" name="Obrázek 9"/>
          <p:cNvPicPr>
            <a:picLocks noChangeAspect="1"/>
          </p:cNvPicPr>
          <p:nvPr/>
        </p:nvPicPr>
        <p:blipFill rotWithShape="1">
          <a:blip r:embed="rId6" cstate="print">
            <a:extLst>
              <a:ext uri="{28A0092B-C50C-407E-A947-70E740481C1C}">
                <a14:useLocalDpi xmlns:a14="http://schemas.microsoft.com/office/drawing/2010/main" val="0"/>
              </a:ext>
            </a:extLst>
          </a:blip>
          <a:srcRect l="11666"/>
          <a:stretch/>
        </p:blipFill>
        <p:spPr>
          <a:xfrm>
            <a:off x="2310979" y="2740609"/>
            <a:ext cx="1577489" cy="1194172"/>
          </a:xfrm>
          <a:prstGeom prst="rect">
            <a:avLst/>
          </a:prstGeom>
        </p:spPr>
      </p:pic>
      <p:pic>
        <p:nvPicPr>
          <p:cNvPr id="11" name="Obráze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0482" y="5236403"/>
            <a:ext cx="1558481" cy="1222919"/>
          </a:xfrm>
          <a:prstGeom prst="rect">
            <a:avLst/>
          </a:prstGeom>
        </p:spPr>
      </p:pic>
    </p:spTree>
    <p:extLst>
      <p:ext uri="{BB962C8B-B14F-4D97-AF65-F5344CB8AC3E}">
        <p14:creationId xmlns:p14="http://schemas.microsoft.com/office/powerpoint/2010/main" val="20975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par>
                          <p:cTn id="13" fill="hold">
                            <p:stCondLst>
                              <p:cond delay="500"/>
                            </p:stCondLst>
                            <p:childTnLst>
                              <p:par>
                                <p:cTn id="14" presetID="5" presetClass="entr" presetSubtype="10" fill="hold"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par>
                          <p:cTn id="17" fill="hold">
                            <p:stCondLst>
                              <p:cond delay="1500"/>
                            </p:stCondLst>
                            <p:childTnLst>
                              <p:par>
                                <p:cTn id="18" presetID="5" presetClass="entr" presetSubtype="10"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par>
                          <p:cTn id="21" fill="hold">
                            <p:stCondLst>
                              <p:cond delay="2500"/>
                            </p:stCondLst>
                            <p:childTnLst>
                              <p:par>
                                <p:cTn id="22" presetID="5" presetClass="entr" presetSubtype="10" fill="hold" nodeType="after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par>
                          <p:cTn id="25" fill="hold">
                            <p:stCondLst>
                              <p:cond delay="3500"/>
                            </p:stCondLst>
                            <p:childTnLst>
                              <p:par>
                                <p:cTn id="26" presetID="5" presetClass="entr" presetSubtype="10" fill="hold" nodeType="after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par>
                          <p:cTn id="29" fill="hold">
                            <p:stCondLst>
                              <p:cond delay="4500"/>
                            </p:stCondLst>
                            <p:childTnLst>
                              <p:par>
                                <p:cTn id="30" presetID="5" presetClass="entr" presetSubtype="10" fill="hold" nodeType="afterEffect">
                                  <p:stCondLst>
                                    <p:cond delay="50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childTnLst>
                          </p:cTn>
                        </p:par>
                        <p:par>
                          <p:cTn id="33" fill="hold">
                            <p:stCondLst>
                              <p:cond delay="5500"/>
                            </p:stCondLst>
                            <p:childTnLst>
                              <p:par>
                                <p:cTn id="34" presetID="5" presetClass="entr" presetSubtype="10" fill="hold" nodeType="after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checkerboard(across)">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677862" y="327026"/>
            <a:ext cx="8561672" cy="45858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cs-CZ" sz="2600" dirty="0" smtClean="0">
                <a:latin typeface="Bookman Old Style" panose="02050604050505020204" pitchFamily="18" charset="0"/>
              </a:rPr>
              <a:t>Hydropower</a:t>
            </a:r>
            <a:r>
              <a:rPr lang="cs-CZ" altLang="cs-CZ" sz="2600" dirty="0" smtClean="0">
                <a:latin typeface="Bookman Old Style" panose="02050604050505020204" pitchFamily="18" charset="0"/>
              </a:rPr>
              <a:t> </a:t>
            </a:r>
            <a:r>
              <a:rPr lang="en-US" altLang="cs-CZ" sz="2600" dirty="0" smtClean="0">
                <a:latin typeface="Bookman Old Style" panose="02050604050505020204" pitchFamily="18" charset="0"/>
              </a:rPr>
              <a:t>energy </a:t>
            </a:r>
            <a:r>
              <a:rPr lang="cs-CZ" altLang="cs-CZ" sz="2600" dirty="0" smtClean="0">
                <a:latin typeface="Bookman Old Style" panose="02050604050505020204" pitchFamily="18" charset="0"/>
              </a:rPr>
              <a:t>in the Czech Republic</a:t>
            </a:r>
            <a:endParaRPr lang="en-US" altLang="cs-CZ" sz="2600" dirty="0" smtClean="0">
              <a:latin typeface="Bookman Old Style" panose="02050604050505020204" pitchFamily="18" charset="0"/>
            </a:endParaRP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114" y="885024"/>
            <a:ext cx="7087396" cy="5607742"/>
          </a:xfrm>
          <a:prstGeom prst="rect">
            <a:avLst/>
          </a:prstGeom>
        </p:spPr>
      </p:pic>
      <p:sp>
        <p:nvSpPr>
          <p:cNvPr id="10" name="Zástupný symbol pro obsah 2"/>
          <p:cNvSpPr txBox="1">
            <a:spLocks/>
          </p:cNvSpPr>
          <p:nvPr/>
        </p:nvSpPr>
        <p:spPr>
          <a:xfrm>
            <a:off x="394528" y="1584102"/>
            <a:ext cx="3877221" cy="44045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i="1" dirty="0" smtClean="0">
                <a:latin typeface="Bookman Old Style" panose="02050604050505020204" pitchFamily="18" charset="0"/>
              </a:rPr>
              <a:t>location</a:t>
            </a:r>
            <a:r>
              <a:rPr lang="cs-CZ" sz="2000" dirty="0" smtClean="0">
                <a:latin typeface="Bookman Old Style" panose="02050604050505020204" pitchFamily="18" charset="0"/>
              </a:rPr>
              <a:t>: </a:t>
            </a:r>
            <a:r>
              <a:rPr lang="en-US" sz="2000" dirty="0" smtClean="0">
                <a:latin typeface="Bookman Old Style" panose="02050604050505020204" pitchFamily="18" charset="0"/>
              </a:rPr>
              <a:t>all over the Czech Republic</a:t>
            </a:r>
          </a:p>
          <a:p>
            <a:pPr>
              <a:spcBef>
                <a:spcPts val="600"/>
              </a:spcBef>
              <a:defRPr/>
            </a:pPr>
            <a:r>
              <a:rPr lang="en-US" sz="2000" i="1" dirty="0" smtClean="0">
                <a:latin typeface="Bookman Old Style" panose="02050604050505020204" pitchFamily="18" charset="0"/>
              </a:rPr>
              <a:t>total installed capacity</a:t>
            </a:r>
            <a:r>
              <a:rPr lang="cs-CZ" sz="2000" dirty="0" smtClean="0">
                <a:latin typeface="Bookman Old Style" panose="02050604050505020204" pitchFamily="18" charset="0"/>
              </a:rPr>
              <a:t>: </a:t>
            </a:r>
            <a:r>
              <a:rPr lang="en-US" sz="2000" dirty="0" smtClean="0">
                <a:latin typeface="Bookman Old Style" panose="02050604050505020204" pitchFamily="18" charset="0"/>
              </a:rPr>
              <a:t>1491 </a:t>
            </a:r>
            <a:r>
              <a:rPr lang="en-US" sz="2000" dirty="0">
                <a:latin typeface="Bookman Old Style" panose="02050604050505020204" pitchFamily="18" charset="0"/>
              </a:rPr>
              <a:t>MW</a:t>
            </a:r>
            <a:r>
              <a:rPr lang="cs-CZ" sz="2000" dirty="0">
                <a:latin typeface="Bookman Old Style" panose="02050604050505020204" pitchFamily="18" charset="0"/>
              </a:rPr>
              <a:t> (situation of as 31.12.2014</a:t>
            </a:r>
            <a:r>
              <a:rPr lang="cs-CZ" sz="2000" dirty="0" smtClean="0">
                <a:latin typeface="Bookman Old Style" panose="02050604050505020204" pitchFamily="18" charset="0"/>
              </a:rPr>
              <a:t>)</a:t>
            </a:r>
            <a:endParaRPr lang="cs-CZ" sz="2000" dirty="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cs-CZ" sz="2000" dirty="0" smtClean="0">
                <a:latin typeface="Bookman Old Style" panose="02050604050505020204" pitchFamily="18" charset="0"/>
              </a:rPr>
              <a:t>: 1953 </a:t>
            </a:r>
            <a:r>
              <a:rPr lang="cs-CZ" sz="2000" dirty="0">
                <a:latin typeface="Bookman Old Style" panose="02050604050505020204" pitchFamily="18" charset="0"/>
              </a:rPr>
              <a:t>GWh (</a:t>
            </a:r>
            <a:r>
              <a:rPr lang="en-US" sz="2000" dirty="0">
                <a:latin typeface="Bookman Old Style" panose="02050604050505020204" pitchFamily="18" charset="0"/>
              </a:rPr>
              <a:t>year</a:t>
            </a:r>
            <a:r>
              <a:rPr lang="cs-CZ" sz="2000" dirty="0">
                <a:latin typeface="Bookman Old Style" panose="02050604050505020204" pitchFamily="18" charset="0"/>
              </a:rPr>
              <a:t> 2014)</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number of </a:t>
            </a:r>
            <a:r>
              <a:rPr lang="cs-CZ" sz="2000" i="1" dirty="0" smtClean="0">
                <a:latin typeface="Bookman Old Style" panose="02050604050505020204" pitchFamily="18" charset="0"/>
              </a:rPr>
              <a:t>hydroelectric </a:t>
            </a:r>
            <a:r>
              <a:rPr lang="en-US" sz="2000" i="1" dirty="0" smtClean="0">
                <a:latin typeface="Bookman Old Style" panose="02050604050505020204" pitchFamily="18" charset="0"/>
              </a:rPr>
              <a:t>power plants</a:t>
            </a:r>
            <a:r>
              <a:rPr lang="en-US" sz="2000" dirty="0" smtClean="0">
                <a:latin typeface="Bookman Old Style" panose="02050604050505020204" pitchFamily="18" charset="0"/>
              </a:rPr>
              <a:t>:</a:t>
            </a:r>
            <a:r>
              <a:rPr lang="cs-CZ" sz="2000" dirty="0" smtClean="0">
                <a:latin typeface="Bookman Old Style" panose="02050604050505020204" pitchFamily="18" charset="0"/>
              </a:rPr>
              <a:t> ca 1650</a:t>
            </a:r>
          </a:p>
          <a:p>
            <a:pPr>
              <a:spcBef>
                <a:spcPts val="600"/>
              </a:spcBef>
              <a:defRPr/>
            </a:pPr>
            <a:r>
              <a:rPr lang="cs-CZ" sz="2000" dirty="0" smtClean="0">
                <a:latin typeface="Bookman Old Style" panose="02050604050505020204" pitchFamily="18" charset="0"/>
              </a:rPr>
              <a:t>3.5 </a:t>
            </a:r>
            <a:r>
              <a:rPr lang="en-US" sz="2000" dirty="0" smtClean="0">
                <a:latin typeface="Bookman Old Style" panose="02050604050505020204" pitchFamily="18" charset="0"/>
              </a:rPr>
              <a:t>% </a:t>
            </a:r>
            <a:r>
              <a:rPr lang="cs-CZ" sz="2000" dirty="0" smtClean="0">
                <a:latin typeface="Bookman Old Style" panose="02050604050505020204" pitchFamily="18" charset="0"/>
              </a:rPr>
              <a:t>produced </a:t>
            </a:r>
            <a:r>
              <a:rPr lang="en-US" sz="2000" dirty="0" smtClean="0">
                <a:latin typeface="Bookman Old Style" panose="02050604050505020204" pitchFamily="18" charset="0"/>
              </a:rPr>
              <a:t>electric energy is produced by </a:t>
            </a:r>
            <a:r>
              <a:rPr lang="cs-CZ" sz="2000" dirty="0" smtClean="0">
                <a:latin typeface="Bookman Old Style" panose="02050604050505020204" pitchFamily="18" charset="0"/>
              </a:rPr>
              <a:t>hydroelectric power </a:t>
            </a:r>
            <a:r>
              <a:rPr lang="cs-CZ" sz="2000" dirty="0">
                <a:latin typeface="Bookman Old Style" panose="02050604050505020204" pitchFamily="18" charset="0"/>
              </a:rPr>
              <a:t>plant (year 2014</a:t>
            </a:r>
            <a:r>
              <a:rPr lang="cs-CZ" sz="2000" dirty="0" smtClean="0">
                <a:latin typeface="Bookman Old Style" panose="02050604050505020204" pitchFamily="18" charset="0"/>
              </a:rPr>
              <a:t>)</a:t>
            </a:r>
            <a:endParaRPr lang="cs-CZ" sz="2000" dirty="0">
              <a:latin typeface="Bookman Old Style" panose="02050604050505020204" pitchFamily="18" charset="0"/>
            </a:endParaRPr>
          </a:p>
        </p:txBody>
      </p:sp>
    </p:spTree>
    <p:extLst>
      <p:ext uri="{BB962C8B-B14F-4D97-AF65-F5344CB8AC3E}">
        <p14:creationId xmlns:p14="http://schemas.microsoft.com/office/powerpoint/2010/main" val="286904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394526" y="370377"/>
            <a:ext cx="5924387" cy="613619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Dlouhé Stráně</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1996</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a:t>
            </a:r>
            <a:r>
              <a:rPr lang="en-US" sz="2000" dirty="0">
                <a:latin typeface="Bookman Old Style" panose="02050604050505020204" pitchFamily="18" charset="0"/>
              </a:rPr>
              <a:t>in </a:t>
            </a:r>
            <a:r>
              <a:rPr lang="cs-CZ" sz="2000" dirty="0" smtClean="0">
                <a:latin typeface="Bookman Old Style" panose="02050604050505020204" pitchFamily="18" charset="0"/>
              </a:rPr>
              <a:t>Jeseníky Mountains </a:t>
            </a:r>
            <a:r>
              <a:rPr lang="en-US" sz="2000" dirty="0" smtClean="0">
                <a:latin typeface="Bookman Old Style" panose="02050604050505020204" pitchFamily="18" charset="0"/>
              </a:rPr>
              <a:t>near </a:t>
            </a:r>
            <a:r>
              <a:rPr lang="en-US" sz="2000" dirty="0">
                <a:latin typeface="Bookman Old Style" panose="02050604050505020204" pitchFamily="18" charset="0"/>
              </a:rPr>
              <a:t>Loučná nad Desnou in the district of </a:t>
            </a:r>
            <a:r>
              <a:rPr lang="en-US" sz="2000" dirty="0" smtClean="0">
                <a:latin typeface="Bookman Old Style" panose="02050604050505020204" pitchFamily="18" charset="0"/>
              </a:rPr>
              <a:t>Šumperk</a:t>
            </a:r>
            <a:r>
              <a:rPr lang="cs-CZ" sz="2000" dirty="0" smtClean="0">
                <a:latin typeface="Bookman Old Style" panose="02050604050505020204" pitchFamily="18" charset="0"/>
              </a:rPr>
              <a:t> </a:t>
            </a: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650 MW </a:t>
            </a:r>
            <a:r>
              <a:rPr lang="cs-CZ" sz="2000" dirty="0">
                <a:latin typeface="Bookman Old Style" panose="02050604050505020204" pitchFamily="18" charset="0"/>
              </a:rPr>
              <a:t>– the most </a:t>
            </a:r>
            <a:r>
              <a:rPr lang="en-US" sz="2000" dirty="0">
                <a:latin typeface="Bookman Old Style" panose="02050604050505020204" pitchFamily="18" charset="0"/>
              </a:rPr>
              <a:t>powerful </a:t>
            </a:r>
            <a:r>
              <a:rPr lang="cs-CZ" sz="2000" dirty="0" smtClean="0">
                <a:latin typeface="Bookman Old Style" panose="02050604050505020204" pitchFamily="18" charset="0"/>
              </a:rPr>
              <a:t>hydroelectric </a:t>
            </a:r>
            <a:r>
              <a:rPr lang="en-US" sz="2000" dirty="0" smtClean="0">
                <a:latin typeface="Bookman Old Style" panose="02050604050505020204" pitchFamily="18" charset="0"/>
              </a:rPr>
              <a:t>power </a:t>
            </a:r>
            <a:r>
              <a:rPr lang="en-US" sz="2000" dirty="0">
                <a:latin typeface="Bookman Old Style" panose="02050604050505020204" pitchFamily="18" charset="0"/>
              </a:rPr>
              <a:t>plant in the Czech </a:t>
            </a:r>
            <a:r>
              <a:rPr lang="en-US" sz="2000" dirty="0" smtClean="0">
                <a:latin typeface="Bookman Old Style" panose="02050604050505020204" pitchFamily="18" charset="0"/>
              </a:rPr>
              <a:t>Republic</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turbine</a:t>
            </a:r>
            <a:r>
              <a:rPr lang="en-US" sz="2000" dirty="0" smtClean="0">
                <a:latin typeface="Bookman Old Style" panose="02050604050505020204" pitchFamily="18" charset="0"/>
              </a:rPr>
              <a:t>: 2 reversing Francis turbine</a:t>
            </a:r>
            <a:r>
              <a:rPr lang="cs-CZ" sz="2000" dirty="0">
                <a:latin typeface="Bookman Old Style" panose="02050604050505020204" pitchFamily="18" charset="0"/>
              </a:rPr>
              <a:t>s</a:t>
            </a:r>
            <a:r>
              <a:rPr lang="en-US" sz="2000" dirty="0" smtClean="0">
                <a:latin typeface="Bookman Old Style" panose="02050604050505020204" pitchFamily="18" charset="0"/>
              </a:rPr>
              <a:t> </a:t>
            </a:r>
            <a:r>
              <a:rPr lang="cs-CZ" sz="2000" dirty="0">
                <a:latin typeface="Bookman Old Style" panose="02050604050505020204" pitchFamily="18" charset="0"/>
              </a:rPr>
              <a:t>– </a:t>
            </a:r>
            <a:r>
              <a:rPr lang="en-US" sz="2000" dirty="0">
                <a:latin typeface="Bookman Old Style" panose="02050604050505020204" pitchFamily="18" charset="0"/>
              </a:rPr>
              <a:t>the largest reversing Francis turbine </a:t>
            </a:r>
            <a:r>
              <a:rPr lang="en-US" sz="2000" dirty="0" smtClean="0">
                <a:latin typeface="Bookman Old Style" panose="02050604050505020204" pitchFamily="18" charset="0"/>
              </a:rPr>
              <a:t>in</a:t>
            </a:r>
            <a:r>
              <a:rPr lang="cs-CZ" sz="2000" dirty="0" smtClean="0">
                <a:latin typeface="Bookman Old Style" panose="02050604050505020204" pitchFamily="18" charset="0"/>
              </a:rPr>
              <a:t> the</a:t>
            </a:r>
            <a:r>
              <a:rPr lang="en-US" sz="2000" dirty="0" smtClean="0">
                <a:latin typeface="Bookman Old Style" panose="02050604050505020204" pitchFamily="18" charset="0"/>
              </a:rPr>
              <a:t> </a:t>
            </a:r>
            <a:r>
              <a:rPr lang="en-US" sz="2000" dirty="0">
                <a:latin typeface="Bookman Old Style" panose="02050604050505020204" pitchFamily="18" charset="0"/>
              </a:rPr>
              <a:t>Europe</a:t>
            </a:r>
            <a:endParaRPr lang="cs-CZ" sz="2000" dirty="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type</a:t>
            </a:r>
            <a:r>
              <a:rPr lang="cs-CZ" sz="2000" dirty="0" smtClean="0">
                <a:latin typeface="Bookman Old Style" panose="02050604050505020204" pitchFamily="18" charset="0"/>
              </a:rPr>
              <a:t>: </a:t>
            </a:r>
            <a:r>
              <a:rPr lang="en-US" sz="2000" dirty="0" smtClean="0">
                <a:latin typeface="Bookman Old Style" panose="02050604050505020204" pitchFamily="18" charset="0"/>
              </a:rPr>
              <a:t>pumped storage </a:t>
            </a:r>
            <a:r>
              <a:rPr lang="cs-CZ" sz="2000" dirty="0" smtClean="0">
                <a:latin typeface="Bookman Old Style" panose="02050604050505020204" pitchFamily="18" charset="0"/>
              </a:rPr>
              <a:t>plant</a:t>
            </a:r>
          </a:p>
          <a:p>
            <a:pPr>
              <a:spcBef>
                <a:spcPts val="600"/>
              </a:spcBef>
              <a:defRPr/>
            </a:pPr>
            <a:r>
              <a:rPr lang="en-US" sz="2000" i="1" dirty="0" smtClean="0">
                <a:latin typeface="Bookman Old Style" panose="02050604050505020204" pitchFamily="18" charset="0"/>
              </a:rPr>
              <a:t>reservoirs</a:t>
            </a:r>
            <a:r>
              <a:rPr lang="cs-CZ" sz="2000" dirty="0" smtClean="0">
                <a:latin typeface="Bookman Old Style" panose="02050604050505020204" pitchFamily="18" charset="0"/>
              </a:rPr>
              <a:t>: </a:t>
            </a:r>
            <a:r>
              <a:rPr lang="en-US" sz="2000" dirty="0" smtClean="0">
                <a:latin typeface="Bookman Old Style" panose="02050604050505020204" pitchFamily="18" charset="0"/>
              </a:rPr>
              <a:t>upper reservoir is situated on top of the Dlouhé Stráně Mountain 1350 m above sea level</a:t>
            </a:r>
            <a:r>
              <a:rPr lang="cs-CZ" sz="2000" dirty="0" smtClean="0">
                <a:latin typeface="Bookman Old Style" panose="02050604050505020204" pitchFamily="18" charset="0"/>
              </a:rPr>
              <a:t>, </a:t>
            </a:r>
            <a:r>
              <a:rPr lang="en-US" sz="2000" dirty="0" smtClean="0">
                <a:latin typeface="Bookman Old Style" panose="02050604050505020204" pitchFamily="18" charset="0"/>
              </a:rPr>
              <a:t>lower reservoir is on the Divoká Desná River</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turbine gradient</a:t>
            </a:r>
            <a:r>
              <a:rPr lang="cs-CZ" sz="2000" dirty="0" smtClean="0">
                <a:latin typeface="Bookman Old Style" panose="02050604050505020204" pitchFamily="18" charset="0"/>
              </a:rPr>
              <a:t>: 543 m</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en-US" sz="2000" dirty="0" smtClean="0">
                <a:latin typeface="Bookman Old Style" panose="02050604050505020204" pitchFamily="18" charset="0"/>
              </a:rPr>
              <a:t>:</a:t>
            </a:r>
            <a:r>
              <a:rPr lang="cs-CZ" sz="2000" dirty="0" smtClean="0">
                <a:latin typeface="Bookman Old Style" panose="02050604050505020204" pitchFamily="18" charset="0"/>
              </a:rPr>
              <a:t> 550 GWh (</a:t>
            </a:r>
            <a:r>
              <a:rPr lang="en-US" sz="2000" dirty="0" smtClean="0">
                <a:latin typeface="Bookman Old Style" panose="02050604050505020204" pitchFamily="18" charset="0"/>
              </a:rPr>
              <a:t>year</a:t>
            </a:r>
            <a:r>
              <a:rPr lang="cs-CZ" sz="2000" dirty="0" smtClean="0">
                <a:latin typeface="Bookman Old Style" panose="02050604050505020204" pitchFamily="18" charset="0"/>
              </a:rPr>
              <a:t> 2014)</a:t>
            </a:r>
            <a:endParaRPr lang="en-US" sz="2000" dirty="0">
              <a:latin typeface="Bookman Old Style" panose="02050604050505020204" pitchFamily="18" charset="0"/>
            </a:endParaRPr>
          </a:p>
        </p:txBody>
      </p:sp>
      <p:pic>
        <p:nvPicPr>
          <p:cNvPr id="3" name="Obrázek 2" descr="http://www.tyden.cz/obrazek/201406/53a2ac5435827/crop-633767-nadrz.jpg"/>
          <p:cNvPicPr/>
          <p:nvPr/>
        </p:nvPicPr>
        <p:blipFill rotWithShape="1">
          <a:blip r:embed="rId2">
            <a:extLst>
              <a:ext uri="{28A0092B-C50C-407E-A947-70E740481C1C}">
                <a14:useLocalDpi xmlns:a14="http://schemas.microsoft.com/office/drawing/2010/main" val="0"/>
              </a:ext>
            </a:extLst>
          </a:blip>
          <a:srcRect t="5062" r="4268" b="7464"/>
          <a:stretch/>
        </p:blipFill>
        <p:spPr bwMode="auto">
          <a:xfrm>
            <a:off x="6537278" y="370377"/>
            <a:ext cx="4888276" cy="2797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 name="Obrázek 1"/>
          <p:cNvPicPr>
            <a:picLocks noChangeAspect="1"/>
          </p:cNvPicPr>
          <p:nvPr/>
        </p:nvPicPr>
        <p:blipFill rotWithShape="1">
          <a:blip r:embed="rId3">
            <a:extLst>
              <a:ext uri="{28A0092B-C50C-407E-A947-70E740481C1C}">
                <a14:useLocalDpi xmlns:a14="http://schemas.microsoft.com/office/drawing/2010/main" val="0"/>
              </a:ext>
            </a:extLst>
          </a:blip>
          <a:srcRect b="15178"/>
          <a:stretch/>
        </p:blipFill>
        <p:spPr>
          <a:xfrm>
            <a:off x="6537278" y="3565478"/>
            <a:ext cx="4888276" cy="2941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5776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394526" y="452259"/>
            <a:ext cx="6156399" cy="592124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Orlík</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1961</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a:t>
            </a:r>
            <a:r>
              <a:rPr lang="en-US" sz="2000" dirty="0">
                <a:latin typeface="Bookman Old Style" panose="02050604050505020204" pitchFamily="18" charset="0"/>
              </a:rPr>
              <a:t>on the longest Czech River Vltava </a:t>
            </a:r>
            <a:r>
              <a:rPr lang="cs-CZ" sz="2000" dirty="0" smtClean="0">
                <a:latin typeface="Bookman Old Style" panose="02050604050505020204" pitchFamily="18" charset="0"/>
              </a:rPr>
              <a:t>– the 1</a:t>
            </a:r>
            <a:r>
              <a:rPr lang="cs-CZ" sz="2000" baseline="30000" dirty="0" smtClean="0">
                <a:latin typeface="Bookman Old Style" panose="02050604050505020204" pitchFamily="18" charset="0"/>
              </a:rPr>
              <a:t>st</a:t>
            </a:r>
            <a:r>
              <a:rPr lang="cs-CZ" sz="2000" dirty="0" smtClean="0">
                <a:latin typeface="Bookman Old Style" panose="02050604050505020204" pitchFamily="18" charset="0"/>
              </a:rPr>
              <a:t> part of the Vltava River </a:t>
            </a:r>
            <a:r>
              <a:rPr lang="en-US" sz="2000" dirty="0" smtClean="0">
                <a:latin typeface="Bookman Old Style" panose="02050604050505020204" pitchFamily="18" charset="0"/>
              </a:rPr>
              <a:t>Cascade</a:t>
            </a: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a:t>
            </a:r>
            <a:r>
              <a:rPr lang="cs-CZ" sz="2000" dirty="0">
                <a:latin typeface="Bookman Old Style" panose="02050604050505020204" pitchFamily="18" charset="0"/>
              </a:rPr>
              <a:t>364 MW </a:t>
            </a:r>
            <a:r>
              <a:rPr lang="cs-CZ" sz="2000" dirty="0" smtClean="0">
                <a:latin typeface="Bookman Old Style" panose="02050604050505020204" pitchFamily="18" charset="0"/>
              </a:rPr>
              <a:t>– the 3</a:t>
            </a:r>
            <a:r>
              <a:rPr lang="cs-CZ" sz="2000" baseline="30000" dirty="0" smtClean="0">
                <a:latin typeface="Bookman Old Style" panose="02050604050505020204" pitchFamily="18" charset="0"/>
              </a:rPr>
              <a:t>rd</a:t>
            </a:r>
            <a:r>
              <a:rPr lang="cs-CZ" sz="2000" dirty="0" smtClean="0">
                <a:latin typeface="Bookman Old Style" panose="02050604050505020204" pitchFamily="18" charset="0"/>
              </a:rPr>
              <a:t> most </a:t>
            </a:r>
            <a:r>
              <a:rPr lang="en-US" sz="2000" dirty="0">
                <a:latin typeface="Bookman Old Style" panose="02050604050505020204" pitchFamily="18" charset="0"/>
              </a:rPr>
              <a:t>powerful </a:t>
            </a:r>
            <a:r>
              <a:rPr lang="cs-CZ" sz="2000" dirty="0">
                <a:latin typeface="Bookman Old Style" panose="02050604050505020204" pitchFamily="18" charset="0"/>
              </a:rPr>
              <a:t>hydroelectric </a:t>
            </a:r>
            <a:r>
              <a:rPr lang="en-US" sz="2000" dirty="0">
                <a:latin typeface="Bookman Old Style" panose="02050604050505020204" pitchFamily="18" charset="0"/>
              </a:rPr>
              <a:t>power plant in the Czech </a:t>
            </a:r>
            <a:r>
              <a:rPr lang="en-US" sz="2000" dirty="0" smtClean="0">
                <a:latin typeface="Bookman Old Style" panose="02050604050505020204" pitchFamily="18" charset="0"/>
              </a:rPr>
              <a:t>Republic</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turbine</a:t>
            </a:r>
            <a:r>
              <a:rPr lang="en-US" sz="2000" dirty="0" smtClean="0">
                <a:latin typeface="Bookman Old Style" panose="02050604050505020204" pitchFamily="18" charset="0"/>
              </a:rPr>
              <a:t>: </a:t>
            </a:r>
            <a:r>
              <a:rPr lang="cs-CZ" sz="2000" dirty="0" smtClean="0">
                <a:latin typeface="Bookman Old Style" panose="02050604050505020204" pitchFamily="18" charset="0"/>
              </a:rPr>
              <a:t>4 Kaplan </a:t>
            </a:r>
            <a:r>
              <a:rPr lang="en-US" sz="2000" dirty="0" smtClean="0">
                <a:latin typeface="Bookman Old Style" panose="02050604050505020204" pitchFamily="18" charset="0"/>
              </a:rPr>
              <a:t>turbines</a:t>
            </a:r>
          </a:p>
          <a:p>
            <a:pPr>
              <a:spcBef>
                <a:spcPts val="600"/>
              </a:spcBef>
              <a:defRPr/>
            </a:pPr>
            <a:r>
              <a:rPr lang="en-US" sz="2000" i="1" dirty="0" smtClean="0">
                <a:latin typeface="Bookman Old Style" panose="02050604050505020204" pitchFamily="18" charset="0"/>
              </a:rPr>
              <a:t>type</a:t>
            </a:r>
            <a:r>
              <a:rPr lang="cs-CZ" sz="2000" dirty="0" smtClean="0">
                <a:latin typeface="Bookman Old Style" panose="02050604050505020204" pitchFamily="18" charset="0"/>
              </a:rPr>
              <a:t>: </a:t>
            </a:r>
            <a:r>
              <a:rPr lang="en-US" sz="2000" dirty="0" smtClean="0">
                <a:latin typeface="Bookman Old Style" panose="02050604050505020204" pitchFamily="18" charset="0"/>
              </a:rPr>
              <a:t>accumulative</a:t>
            </a:r>
            <a:r>
              <a:rPr lang="cs-CZ" sz="2000" dirty="0" smtClean="0">
                <a:latin typeface="Bookman Old Style" panose="02050604050505020204" pitchFamily="18" charset="0"/>
              </a:rPr>
              <a:t> plant</a:t>
            </a:r>
          </a:p>
          <a:p>
            <a:pPr>
              <a:spcBef>
                <a:spcPts val="600"/>
              </a:spcBef>
              <a:defRPr/>
            </a:pPr>
            <a:r>
              <a:rPr lang="en-US" sz="2000" i="1" dirty="0">
                <a:latin typeface="Bookman Old Style" panose="02050604050505020204" pitchFamily="18" charset="0"/>
              </a:rPr>
              <a:t>reservoirs</a:t>
            </a:r>
            <a:r>
              <a:rPr lang="cs-CZ" sz="2000" dirty="0">
                <a:latin typeface="Bookman Old Style" panose="02050604050505020204" pitchFamily="18" charset="0"/>
              </a:rPr>
              <a:t>: </a:t>
            </a:r>
            <a:r>
              <a:rPr lang="en-US" sz="2000" dirty="0">
                <a:latin typeface="Bookman Old Style" panose="02050604050505020204" pitchFamily="18" charset="0"/>
              </a:rPr>
              <a:t>surface covers an area of 27.3 </a:t>
            </a:r>
            <a:r>
              <a:rPr lang="en-US" sz="2000" dirty="0" smtClean="0">
                <a:latin typeface="Bookman Old Style" panose="02050604050505020204" pitchFamily="18" charset="0"/>
              </a:rPr>
              <a:t>km</a:t>
            </a:r>
            <a:r>
              <a:rPr lang="en-US" sz="2000" baseline="30000" dirty="0" smtClean="0">
                <a:latin typeface="Bookman Old Style" panose="02050604050505020204" pitchFamily="18" charset="0"/>
              </a:rPr>
              <a:t>2</a:t>
            </a:r>
            <a:r>
              <a:rPr lang="cs-CZ" sz="2000" dirty="0" smtClean="0">
                <a:latin typeface="Bookman Old Style" panose="02050604050505020204" pitchFamily="18" charset="0"/>
              </a:rPr>
              <a:t>, total </a:t>
            </a:r>
            <a:r>
              <a:rPr lang="en-US" sz="2000" dirty="0" smtClean="0">
                <a:latin typeface="Bookman Old Style" panose="02050604050505020204" pitchFamily="18" charset="0"/>
              </a:rPr>
              <a:t>volume 7</a:t>
            </a:r>
            <a:r>
              <a:rPr lang="cs-CZ" sz="2000" dirty="0" smtClean="0">
                <a:latin typeface="Bookman Old Style" panose="02050604050505020204" pitchFamily="18" charset="0"/>
              </a:rPr>
              <a:t>17</a:t>
            </a:r>
            <a:r>
              <a:rPr lang="en-US" sz="2000" dirty="0" smtClean="0">
                <a:latin typeface="Bookman Old Style" panose="02050604050505020204" pitchFamily="18" charset="0"/>
              </a:rPr>
              <a:t> 000 </a:t>
            </a:r>
            <a:r>
              <a:rPr lang="cs-CZ" sz="2000" dirty="0" smtClean="0">
                <a:latin typeface="Bookman Old Style" panose="02050604050505020204" pitchFamily="18" charset="0"/>
              </a:rPr>
              <a:t>000 </a:t>
            </a:r>
            <a:r>
              <a:rPr lang="en-US" sz="2000" dirty="0" smtClean="0">
                <a:latin typeface="Bookman Old Style" panose="02050604050505020204" pitchFamily="18" charset="0"/>
              </a:rPr>
              <a:t>m</a:t>
            </a:r>
            <a:r>
              <a:rPr lang="en-US" sz="2000" baseline="30000" dirty="0" smtClean="0">
                <a:latin typeface="Bookman Old Style" panose="02050604050505020204" pitchFamily="18" charset="0"/>
              </a:rPr>
              <a:t>3</a:t>
            </a:r>
            <a:r>
              <a:rPr lang="en-US" sz="2000" dirty="0" smtClean="0">
                <a:latin typeface="Bookman Old Style" panose="02050604050505020204" pitchFamily="18" charset="0"/>
              </a:rPr>
              <a:t> water </a:t>
            </a:r>
            <a:r>
              <a:rPr lang="cs-CZ" sz="2000" dirty="0" smtClean="0">
                <a:latin typeface="Bookman Old Style" panose="02050604050505020204" pitchFamily="18" charset="0"/>
              </a:rPr>
              <a:t>– </a:t>
            </a:r>
            <a:r>
              <a:rPr lang="en-US" sz="2000" dirty="0">
                <a:latin typeface="Bookman Old Style" panose="02050604050505020204" pitchFamily="18" charset="0"/>
              </a:rPr>
              <a:t>the </a:t>
            </a:r>
            <a:r>
              <a:rPr lang="cs-CZ" sz="2000" dirty="0" smtClean="0">
                <a:latin typeface="Bookman Old Style" panose="02050604050505020204" pitchFamily="18" charset="0"/>
              </a:rPr>
              <a:t>most </a:t>
            </a:r>
            <a:r>
              <a:rPr lang="en-US" sz="2000" dirty="0" smtClean="0">
                <a:latin typeface="Bookman Old Style" panose="02050604050505020204" pitchFamily="18" charset="0"/>
              </a:rPr>
              <a:t>voluminous</a:t>
            </a:r>
            <a:r>
              <a:rPr lang="cs-CZ" sz="2000" dirty="0" smtClean="0">
                <a:latin typeface="Bookman Old Style" panose="02050604050505020204" pitchFamily="18" charset="0"/>
              </a:rPr>
              <a:t> </a:t>
            </a:r>
            <a:r>
              <a:rPr lang="en-US" sz="2000" dirty="0" smtClean="0">
                <a:latin typeface="Bookman Old Style" panose="02050604050505020204" pitchFamily="18" charset="0"/>
              </a:rPr>
              <a:t>reservoir </a:t>
            </a:r>
            <a:r>
              <a:rPr lang="en-US" sz="2000" dirty="0">
                <a:latin typeface="Bookman Old Style" panose="02050604050505020204" pitchFamily="18" charset="0"/>
              </a:rPr>
              <a:t>in the Czech </a:t>
            </a:r>
            <a:r>
              <a:rPr lang="en-US" sz="2000" dirty="0" smtClean="0">
                <a:latin typeface="Bookman Old Style" panose="02050604050505020204" pitchFamily="18" charset="0"/>
              </a:rPr>
              <a:t>Republic</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flow</a:t>
            </a:r>
            <a:r>
              <a:rPr lang="en-US" sz="2000" dirty="0" smtClean="0">
                <a:latin typeface="Bookman Old Style" panose="02050604050505020204" pitchFamily="18" charset="0"/>
              </a:rPr>
              <a:t>: 150 – 600 m</a:t>
            </a:r>
            <a:r>
              <a:rPr lang="en-US" sz="2000" baseline="30000" dirty="0">
                <a:latin typeface="Bookman Old Style" panose="02050604050505020204" pitchFamily="18" charset="0"/>
              </a:rPr>
              <a:t>3</a:t>
            </a:r>
            <a:r>
              <a:rPr lang="en-US" sz="2000" dirty="0" smtClean="0">
                <a:latin typeface="Bookman Old Style" panose="02050604050505020204" pitchFamily="18" charset="0"/>
              </a:rPr>
              <a:t> per second</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achieving full load</a:t>
            </a:r>
            <a:r>
              <a:rPr lang="en-US" sz="2000" dirty="0" smtClean="0">
                <a:latin typeface="Bookman Old Style" panose="02050604050505020204" pitchFamily="18" charset="0"/>
              </a:rPr>
              <a:t>: 128 seconds</a:t>
            </a: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en-US" sz="2000" dirty="0" smtClean="0">
                <a:latin typeface="Bookman Old Style" panose="02050604050505020204" pitchFamily="18" charset="0"/>
              </a:rPr>
              <a:t>:</a:t>
            </a:r>
            <a:r>
              <a:rPr lang="cs-CZ" sz="2000" dirty="0" smtClean="0">
                <a:latin typeface="Bookman Old Style" panose="02050604050505020204" pitchFamily="18" charset="0"/>
              </a:rPr>
              <a:t> 264</a:t>
            </a:r>
            <a:r>
              <a:rPr lang="en-US" sz="2000" dirty="0" smtClean="0">
                <a:latin typeface="Bookman Old Style" panose="02050604050505020204" pitchFamily="18" charset="0"/>
              </a:rPr>
              <a:t> GWh</a:t>
            </a:r>
            <a:r>
              <a:rPr lang="cs-CZ" sz="2000" dirty="0" smtClean="0">
                <a:latin typeface="Bookman Old Style" panose="02050604050505020204" pitchFamily="18" charset="0"/>
              </a:rPr>
              <a:t> </a:t>
            </a:r>
            <a:r>
              <a:rPr lang="cs-CZ" sz="2000" dirty="0">
                <a:latin typeface="Bookman Old Style" panose="02050604050505020204" pitchFamily="18" charset="0"/>
              </a:rPr>
              <a:t>(</a:t>
            </a:r>
            <a:r>
              <a:rPr lang="en-US" sz="2000" dirty="0">
                <a:latin typeface="Bookman Old Style" panose="02050604050505020204" pitchFamily="18" charset="0"/>
              </a:rPr>
              <a:t>year</a:t>
            </a:r>
            <a:r>
              <a:rPr lang="cs-CZ" sz="2000" dirty="0">
                <a:latin typeface="Bookman Old Style" panose="02050604050505020204" pitchFamily="18" charset="0"/>
              </a:rPr>
              <a:t> 2014</a:t>
            </a:r>
            <a:r>
              <a:rPr lang="cs-CZ" sz="2000" dirty="0" smtClean="0">
                <a:latin typeface="Bookman Old Style" panose="02050604050505020204" pitchFamily="18" charset="0"/>
              </a:rPr>
              <a:t>) </a:t>
            </a:r>
            <a:r>
              <a:rPr lang="en-US" sz="2000" dirty="0" smtClean="0">
                <a:latin typeface="Bookman Old Style" panose="02050604050505020204" pitchFamily="18" charset="0"/>
              </a:rPr>
              <a:t>– </a:t>
            </a:r>
            <a:r>
              <a:rPr lang="en-US" sz="2000" dirty="0">
                <a:latin typeface="Bookman Old Style" panose="02050604050505020204" pitchFamily="18" charset="0"/>
              </a:rPr>
              <a:t>supply electricity to </a:t>
            </a:r>
            <a:r>
              <a:rPr lang="cs-CZ" sz="2000" dirty="0" smtClean="0">
                <a:latin typeface="Bookman Old Style" panose="02050604050505020204" pitchFamily="18" charset="0"/>
              </a:rPr>
              <a:t>10</a:t>
            </a:r>
            <a:r>
              <a:rPr lang="en-US" sz="2000" dirty="0" smtClean="0">
                <a:latin typeface="Bookman Old Style" panose="02050604050505020204" pitchFamily="18" charset="0"/>
              </a:rPr>
              <a:t>0 </a:t>
            </a:r>
            <a:r>
              <a:rPr lang="en-US" sz="2000" dirty="0">
                <a:latin typeface="Bookman Old Style" panose="02050604050505020204" pitchFamily="18" charset="0"/>
              </a:rPr>
              <a:t>000 households</a:t>
            </a:r>
          </a:p>
        </p:txBody>
      </p:sp>
      <p:pic>
        <p:nvPicPr>
          <p:cNvPr id="6" name="Obrázek 5" descr="http://www.tech-tour.cz/wp-content/themes/traveller/images/slides/2.jpg"/>
          <p:cNvPicPr/>
          <p:nvPr/>
        </p:nvPicPr>
        <p:blipFill rotWithShape="1">
          <a:blip r:embed="rId2" cstate="print">
            <a:extLst>
              <a:ext uri="{28A0092B-C50C-407E-A947-70E740481C1C}">
                <a14:useLocalDpi xmlns:a14="http://schemas.microsoft.com/office/drawing/2010/main" val="0"/>
              </a:ext>
            </a:extLst>
          </a:blip>
          <a:srcRect r="12843"/>
          <a:stretch/>
        </p:blipFill>
        <p:spPr bwMode="auto">
          <a:xfrm>
            <a:off x="6550925" y="3852321"/>
            <a:ext cx="4763068" cy="2688609"/>
          </a:xfrm>
          <a:prstGeom prst="rect">
            <a:avLst/>
          </a:prstGeom>
          <a:ln>
            <a:noFill/>
          </a:ln>
          <a:effectLst>
            <a:softEdge rad="112500"/>
          </a:effectLst>
        </p:spPr>
      </p:pic>
      <p:pic>
        <p:nvPicPr>
          <p:cNvPr id="7" name="Obrázek 6" descr="C:\Users\TravelMate\AppData\Local\Microsoft\Windows\INetCache\IE\1J40NHGJ\01_orlik.jpg"/>
          <p:cNvPicPr/>
          <p:nvPr/>
        </p:nvPicPr>
        <p:blipFill rotWithShape="1">
          <a:blip r:embed="rId3" cstate="print">
            <a:extLst>
              <a:ext uri="{28A0092B-C50C-407E-A947-70E740481C1C}">
                <a14:useLocalDpi xmlns:a14="http://schemas.microsoft.com/office/drawing/2010/main" val="0"/>
              </a:ext>
            </a:extLst>
          </a:blip>
          <a:srcRect l="4000" t="3846"/>
          <a:stretch/>
        </p:blipFill>
        <p:spPr bwMode="auto">
          <a:xfrm>
            <a:off x="6728346" y="463799"/>
            <a:ext cx="4585647" cy="29840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264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677863" y="327026"/>
            <a:ext cx="4306261" cy="85783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cs-CZ" sz="2600" dirty="0" smtClean="0">
                <a:latin typeface="Bookman Old Style" panose="02050604050505020204" pitchFamily="18" charset="0"/>
              </a:rPr>
              <a:t>Wind energy </a:t>
            </a:r>
            <a:r>
              <a:rPr lang="cs-CZ" altLang="cs-CZ" sz="2600" dirty="0" smtClean="0">
                <a:latin typeface="Bookman Old Style" panose="02050604050505020204" pitchFamily="18" charset="0"/>
              </a:rPr>
              <a:t>in the Czech Republic</a:t>
            </a:r>
            <a:endParaRPr lang="en-US" altLang="cs-CZ" sz="2600" dirty="0" smtClean="0">
              <a:latin typeface="Bookman Old Style" panose="02050604050505020204" pitchFamily="18" charset="0"/>
            </a:endParaRPr>
          </a:p>
        </p:txBody>
      </p:sp>
      <p:sp>
        <p:nvSpPr>
          <p:cNvPr id="7" name="Zástupný symbol pro obsah 2"/>
          <p:cNvSpPr txBox="1">
            <a:spLocks/>
          </p:cNvSpPr>
          <p:nvPr/>
        </p:nvSpPr>
        <p:spPr>
          <a:xfrm>
            <a:off x="394528" y="1210614"/>
            <a:ext cx="5182024" cy="408260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i="1" dirty="0" smtClean="0">
                <a:latin typeface="Bookman Old Style" panose="02050604050505020204" pitchFamily="18" charset="0"/>
              </a:rPr>
              <a:t>location</a:t>
            </a:r>
            <a:r>
              <a:rPr lang="cs-CZ" sz="2000" dirty="0" smtClean="0">
                <a:latin typeface="Bookman Old Style" panose="02050604050505020204" pitchFamily="18" charset="0"/>
              </a:rPr>
              <a:t>:</a:t>
            </a:r>
            <a:r>
              <a:rPr lang="cs-CZ" sz="2000" i="1" dirty="0" smtClean="0">
                <a:latin typeface="Bookman Old Style" panose="02050604050505020204" pitchFamily="18" charset="0"/>
              </a:rPr>
              <a:t> </a:t>
            </a:r>
            <a:r>
              <a:rPr lang="en-US" sz="2000" dirty="0" smtClean="0">
                <a:latin typeface="Bookman Old Style" panose="02050604050505020204" pitchFamily="18" charset="0"/>
              </a:rPr>
              <a:t>especially mountains area</a:t>
            </a:r>
          </a:p>
          <a:p>
            <a:pPr>
              <a:spcBef>
                <a:spcPts val="600"/>
              </a:spcBef>
              <a:defRPr/>
            </a:pPr>
            <a:r>
              <a:rPr lang="en-US" sz="2000" i="1" dirty="0" smtClean="0">
                <a:latin typeface="Bookman Old Style" panose="02050604050505020204" pitchFamily="18" charset="0"/>
              </a:rPr>
              <a:t>total installed capacity</a:t>
            </a:r>
            <a:r>
              <a:rPr lang="cs-CZ" sz="2000" dirty="0" smtClean="0">
                <a:latin typeface="Bookman Old Style" panose="02050604050505020204" pitchFamily="18" charset="0"/>
              </a:rPr>
              <a:t>: 283 MW (situation of as 31.12.2014) – </a:t>
            </a:r>
            <a:r>
              <a:rPr lang="en-US" sz="2000" dirty="0" smtClean="0">
                <a:latin typeface="Bookman Old Style" panose="02050604050505020204" pitchFamily="18" charset="0"/>
              </a:rPr>
              <a:t>potential for the future is</a:t>
            </a:r>
            <a:r>
              <a:rPr lang="cs-CZ" sz="2000" dirty="0" smtClean="0">
                <a:latin typeface="Bookman Old Style" panose="02050604050505020204" pitchFamily="18" charset="0"/>
              </a:rPr>
              <a:t> 5800 MW</a:t>
            </a: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cs-CZ" sz="2000" dirty="0" smtClean="0">
                <a:latin typeface="Bookman Old Style" panose="02050604050505020204" pitchFamily="18" charset="0"/>
              </a:rPr>
              <a:t>: 477 GWh (</a:t>
            </a:r>
            <a:r>
              <a:rPr lang="en-US" sz="2000" dirty="0" smtClean="0">
                <a:latin typeface="Bookman Old Style" panose="02050604050505020204" pitchFamily="18" charset="0"/>
              </a:rPr>
              <a:t>year</a:t>
            </a:r>
            <a:r>
              <a:rPr lang="cs-CZ" sz="2000" dirty="0" smtClean="0">
                <a:latin typeface="Bookman Old Style" panose="02050604050505020204" pitchFamily="18" charset="0"/>
              </a:rPr>
              <a:t> 2014)</a:t>
            </a:r>
          </a:p>
          <a:p>
            <a:pPr>
              <a:spcBef>
                <a:spcPts val="600"/>
              </a:spcBef>
              <a:defRPr/>
            </a:pPr>
            <a:r>
              <a:rPr lang="en-US" sz="2000" i="1" dirty="0">
                <a:latin typeface="Bookman Old Style" panose="02050604050505020204" pitchFamily="18" charset="0"/>
              </a:rPr>
              <a:t>number of wind energy power plants</a:t>
            </a:r>
            <a:r>
              <a:rPr lang="en-US" sz="2000" dirty="0">
                <a:latin typeface="Bookman Old Style" panose="02050604050505020204" pitchFamily="18" charset="0"/>
              </a:rPr>
              <a:t>: 75 (with the exception of small installation for own consumption, situation of as 31.12.2014</a:t>
            </a:r>
            <a:r>
              <a:rPr lang="en-US" sz="2000" dirty="0" smtClean="0">
                <a:latin typeface="Bookman Old Style" panose="02050604050505020204" pitchFamily="18" charset="0"/>
              </a:rPr>
              <a:t>)</a:t>
            </a:r>
            <a:endParaRPr lang="cs-CZ" sz="2000" dirty="0" smtClean="0">
              <a:latin typeface="Bookman Old Style" panose="02050604050505020204" pitchFamily="18" charset="0"/>
            </a:endParaRPr>
          </a:p>
          <a:p>
            <a:pPr>
              <a:spcBef>
                <a:spcPts val="600"/>
              </a:spcBef>
              <a:defRPr/>
            </a:pPr>
            <a:r>
              <a:rPr lang="cs-CZ" sz="2000" dirty="0" smtClean="0">
                <a:latin typeface="Bookman Old Style" panose="02050604050505020204" pitchFamily="18" charset="0"/>
              </a:rPr>
              <a:t>0.8 </a:t>
            </a:r>
            <a:r>
              <a:rPr lang="en-US" sz="2000" dirty="0" smtClean="0">
                <a:latin typeface="Bookman Old Style" panose="02050604050505020204" pitchFamily="18" charset="0"/>
              </a:rPr>
              <a:t>% produced</a:t>
            </a:r>
            <a:r>
              <a:rPr lang="cs-CZ" sz="2000" dirty="0" smtClean="0">
                <a:latin typeface="Bookman Old Style" panose="02050604050505020204" pitchFamily="18" charset="0"/>
              </a:rPr>
              <a:t> </a:t>
            </a:r>
            <a:r>
              <a:rPr lang="en-US" sz="2000" dirty="0" smtClean="0">
                <a:latin typeface="Bookman Old Style" panose="02050604050505020204" pitchFamily="18" charset="0"/>
              </a:rPr>
              <a:t>electric energy is produced by </a:t>
            </a:r>
            <a:r>
              <a:rPr lang="cs-CZ" sz="2000" dirty="0" smtClean="0">
                <a:latin typeface="Bookman Old Style" panose="02050604050505020204" pitchFamily="18" charset="0"/>
              </a:rPr>
              <a:t>wind power plant</a:t>
            </a:r>
          </a:p>
        </p:txBody>
      </p:sp>
      <p:pic>
        <p:nvPicPr>
          <p:cNvPr id="2050" name="Picture 2" descr="http://www.alternative-energy-news.info/images/technical/wind-turbine.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34" t="4430" r="1604" b="1553"/>
          <a:stretch/>
        </p:blipFill>
        <p:spPr bwMode="auto">
          <a:xfrm>
            <a:off x="5690924" y="327026"/>
            <a:ext cx="5859888" cy="494548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rotWithShape="1">
          <a:blip r:embed="rId5"/>
          <a:srcRect l="32249" t="26021" r="11726" b="56003"/>
          <a:stretch/>
        </p:blipFill>
        <p:spPr>
          <a:xfrm>
            <a:off x="1363197" y="5318977"/>
            <a:ext cx="6566152" cy="1184438"/>
          </a:xfrm>
          <a:prstGeom prst="rect">
            <a:avLst/>
          </a:prstGeom>
        </p:spPr>
      </p:pic>
    </p:spTree>
    <p:extLst>
      <p:ext uri="{BB962C8B-B14F-4D97-AF65-F5344CB8AC3E}">
        <p14:creationId xmlns:p14="http://schemas.microsoft.com/office/powerpoint/2010/main" val="390213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500"/>
                                  </p:stCondLst>
                                  <p:childTnLst>
                                    <p:set>
                                      <p:cBhvr>
                                        <p:cTn id="10" dur="1" fill="hold">
                                          <p:stCondLst>
                                            <p:cond delay="0"/>
                                          </p:stCondLst>
                                        </p:cTn>
                                        <p:tgtEl>
                                          <p:spTgt spid="2050"/>
                                        </p:tgtEl>
                                        <p:attrNameLst>
                                          <p:attrName>style.visibility</p:attrName>
                                        </p:attrNameLst>
                                      </p:cBhvr>
                                      <p:to>
                                        <p:strVal val="visible"/>
                                      </p:to>
                                    </p:set>
                                    <p:animEffect transition="in" filter="checkerboard(across)">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500"/>
                            </p:stCondLst>
                            <p:childTnLst>
                              <p:par>
                                <p:cTn id="18" presetID="5" presetClass="entr" presetSubtype="10" fill="hold"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394526" y="220249"/>
            <a:ext cx="9650995" cy="366917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Kryštofovy Hamry – Přísečnice </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2007</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in Krušné </a:t>
            </a:r>
            <a:r>
              <a:rPr lang="en-US" sz="2000" dirty="0" smtClean="0">
                <a:latin typeface="Bookman Old Style" panose="02050604050505020204" pitchFamily="18" charset="0"/>
              </a:rPr>
              <a:t>Mountains</a:t>
            </a:r>
            <a:r>
              <a:rPr lang="cs-CZ" sz="2000" dirty="0">
                <a:latin typeface="Bookman Old Style" panose="02050604050505020204" pitchFamily="18" charset="0"/>
              </a:rPr>
              <a:t>, </a:t>
            </a:r>
            <a:r>
              <a:rPr lang="en-US" sz="2000" dirty="0" smtClean="0">
                <a:latin typeface="Bookman Old Style" panose="02050604050505020204" pitchFamily="18" charset="0"/>
              </a:rPr>
              <a:t>from 800 to 850 m</a:t>
            </a:r>
            <a:r>
              <a:rPr lang="cs-CZ" sz="2000" dirty="0" smtClean="0">
                <a:latin typeface="Bookman Old Style" panose="02050604050505020204" pitchFamily="18" charset="0"/>
              </a:rPr>
              <a:t> </a:t>
            </a:r>
            <a:r>
              <a:rPr lang="en-US" sz="2000" dirty="0" smtClean="0">
                <a:latin typeface="Bookman Old Style" panose="02050604050505020204" pitchFamily="18" charset="0"/>
              </a:rPr>
              <a:t>above sea level</a:t>
            </a:r>
          </a:p>
          <a:p>
            <a:pPr>
              <a:spcBef>
                <a:spcPts val="600"/>
              </a:spcBef>
              <a:defRPr/>
            </a:pPr>
            <a:r>
              <a:rPr lang="en-US" sz="2000" i="1" dirty="0" smtClean="0">
                <a:latin typeface="Bookman Old Style" panose="02050604050505020204" pitchFamily="18" charset="0"/>
              </a:rPr>
              <a:t>number</a:t>
            </a:r>
            <a:r>
              <a:rPr lang="en-US" sz="2000" dirty="0" smtClean="0">
                <a:latin typeface="Bookman Old Style" panose="02050604050505020204" pitchFamily="18" charset="0"/>
              </a:rPr>
              <a:t> </a:t>
            </a:r>
            <a:r>
              <a:rPr lang="en-US" sz="2000" i="1" dirty="0" smtClean="0">
                <a:latin typeface="Bookman Old Style" panose="02050604050505020204" pitchFamily="18" charset="0"/>
              </a:rPr>
              <a:t>of</a:t>
            </a:r>
            <a:r>
              <a:rPr lang="en-US" sz="2000" dirty="0" smtClean="0">
                <a:latin typeface="Bookman Old Style" panose="02050604050505020204" pitchFamily="18" charset="0"/>
              </a:rPr>
              <a:t> </a:t>
            </a:r>
            <a:r>
              <a:rPr lang="cs-CZ" sz="2000" i="1" dirty="0" smtClean="0">
                <a:latin typeface="Bookman Old Style" panose="02050604050505020204" pitchFamily="18" charset="0"/>
              </a:rPr>
              <a:t>power plant</a:t>
            </a:r>
            <a:r>
              <a:rPr lang="en-US" sz="2000" dirty="0" smtClean="0">
                <a:latin typeface="Bookman Old Style" panose="02050604050505020204" pitchFamily="18" charset="0"/>
              </a:rPr>
              <a:t>: </a:t>
            </a:r>
            <a:r>
              <a:rPr lang="cs-CZ" sz="2000" dirty="0" smtClean="0">
                <a:latin typeface="Bookman Old Style" panose="02050604050505020204" pitchFamily="18" charset="0"/>
              </a:rPr>
              <a:t>21 </a:t>
            </a:r>
            <a:r>
              <a:rPr lang="en-US" sz="2000" dirty="0" smtClean="0">
                <a:latin typeface="Bookman Old Style" panose="02050604050505020204" pitchFamily="18" charset="0"/>
              </a:rPr>
              <a:t>(</a:t>
            </a:r>
            <a:r>
              <a:rPr lang="cs-CZ" sz="2000" dirty="0" smtClean="0">
                <a:latin typeface="Bookman Old Style" panose="02050604050505020204" pitchFamily="18" charset="0"/>
              </a:rPr>
              <a:t>total </a:t>
            </a:r>
            <a:r>
              <a:rPr lang="en-US" sz="2000" dirty="0" smtClean="0">
                <a:latin typeface="Bookman Old Style" panose="02050604050505020204" pitchFamily="18" charset="0"/>
              </a:rPr>
              <a:t>height </a:t>
            </a:r>
            <a:r>
              <a:rPr lang="cs-CZ" sz="2000" dirty="0" smtClean="0">
                <a:latin typeface="Bookman Old Style" panose="02050604050505020204" pitchFamily="18" charset="0"/>
              </a:rPr>
              <a:t>119 </a:t>
            </a:r>
            <a:r>
              <a:rPr lang="en-US" sz="2000" dirty="0" smtClean="0">
                <a:latin typeface="Bookman Old Style" panose="02050604050505020204" pitchFamily="18" charset="0"/>
              </a:rPr>
              <a:t>m</a:t>
            </a:r>
            <a:r>
              <a:rPr lang="en-US" sz="2000" dirty="0">
                <a:latin typeface="Bookman Old Style" panose="02050604050505020204" pitchFamily="18" charset="0"/>
              </a:rPr>
              <a:t>, </a:t>
            </a:r>
            <a:r>
              <a:rPr lang="en-US" sz="2000" dirty="0" smtClean="0">
                <a:latin typeface="Bookman Old Style" panose="02050604050505020204" pitchFamily="18" charset="0"/>
              </a:rPr>
              <a:t>diameter</a:t>
            </a:r>
            <a:r>
              <a:rPr lang="cs-CZ" sz="2000" dirty="0" smtClean="0">
                <a:latin typeface="Bookman Old Style" panose="02050604050505020204" pitchFamily="18" charset="0"/>
              </a:rPr>
              <a:t> of rotor</a:t>
            </a:r>
            <a:r>
              <a:rPr lang="en-US" sz="2000" dirty="0" smtClean="0">
                <a:latin typeface="Bookman Old Style" panose="02050604050505020204" pitchFamily="18" charset="0"/>
              </a:rPr>
              <a:t> </a:t>
            </a:r>
            <a:r>
              <a:rPr lang="cs-CZ" sz="2000" dirty="0" smtClean="0">
                <a:latin typeface="Bookman Old Style" panose="02050604050505020204" pitchFamily="18" charset="0"/>
              </a:rPr>
              <a:t>82</a:t>
            </a:r>
            <a:r>
              <a:rPr lang="en-US" sz="2000" dirty="0" smtClean="0">
                <a:latin typeface="Bookman Old Style" panose="02050604050505020204" pitchFamily="18" charset="0"/>
              </a:rPr>
              <a:t> </a:t>
            </a:r>
            <a:r>
              <a:rPr lang="en-US" sz="2000" dirty="0">
                <a:latin typeface="Bookman Old Style" panose="02050604050505020204" pitchFamily="18" charset="0"/>
              </a:rPr>
              <a:t>m</a:t>
            </a:r>
            <a:r>
              <a:rPr lang="cs-CZ" sz="2000" dirty="0" smtClean="0">
                <a:latin typeface="Bookman Old Style" panose="02050604050505020204" pitchFamily="18" charset="0"/>
              </a:rPr>
              <a:t>)</a:t>
            </a:r>
            <a:endParaRPr lang="en-US" sz="2000" dirty="0" smtClean="0">
              <a:latin typeface="Bookman Old Style" panose="02050604050505020204" pitchFamily="18" charset="0"/>
            </a:endParaRP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42 MW – the most </a:t>
            </a:r>
            <a:r>
              <a:rPr lang="en-US" sz="2000" dirty="0" smtClean="0">
                <a:latin typeface="Bookman Old Style" panose="02050604050505020204" pitchFamily="18" charset="0"/>
              </a:rPr>
              <a:t>powerful wind power plant </a:t>
            </a:r>
            <a:r>
              <a:rPr lang="cs-CZ" sz="2000" dirty="0" smtClean="0">
                <a:latin typeface="Bookman Old Style" panose="02050604050505020204" pitchFamily="18" charset="0"/>
              </a:rPr>
              <a:t>                        </a:t>
            </a:r>
            <a:r>
              <a:rPr lang="en-US" sz="2000" dirty="0" smtClean="0">
                <a:latin typeface="Bookman Old Style" panose="02050604050505020204" pitchFamily="18" charset="0"/>
              </a:rPr>
              <a:t>in the Czech Republic</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producer, type</a:t>
            </a:r>
            <a:r>
              <a:rPr lang="cs-CZ" sz="2000" dirty="0" smtClean="0">
                <a:latin typeface="Bookman Old Style" panose="02050604050505020204" pitchFamily="18" charset="0"/>
              </a:rPr>
              <a:t>: Enercon, E-82</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owner</a:t>
            </a:r>
            <a:r>
              <a:rPr lang="en-US" sz="2000" dirty="0" smtClean="0">
                <a:latin typeface="Bookman Old Style" panose="02050604050505020204" pitchFamily="18" charset="0"/>
              </a:rPr>
              <a:t>: German company Ecoenerg</a:t>
            </a:r>
            <a:r>
              <a:rPr lang="cs-CZ" sz="2000" dirty="0" smtClean="0">
                <a:latin typeface="Bookman Old Style" panose="02050604050505020204" pitchFamily="18" charset="0"/>
              </a:rPr>
              <a:t> Windcraft</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en-US" sz="2000" dirty="0" smtClean="0">
                <a:latin typeface="Bookman Old Style" panose="02050604050505020204" pitchFamily="18" charset="0"/>
              </a:rPr>
              <a:t>: 97.5 GWh</a:t>
            </a:r>
            <a:r>
              <a:rPr lang="cs-CZ" sz="2000" dirty="0" smtClean="0">
                <a:latin typeface="Bookman Old Style" panose="02050604050505020204" pitchFamily="18" charset="0"/>
              </a:rPr>
              <a:t> (year 2014)</a:t>
            </a:r>
            <a:r>
              <a:rPr lang="en-US" sz="2000" dirty="0" smtClean="0">
                <a:latin typeface="Bookman Old Style" panose="02050604050505020204" pitchFamily="18" charset="0"/>
              </a:rPr>
              <a:t> – supply electricity to 30 000 households</a:t>
            </a:r>
            <a:endParaRPr lang="en-US" sz="2000" dirty="0">
              <a:latin typeface="Bookman Old Style" panose="02050604050505020204" pitchFamily="18" charset="0"/>
            </a:endParaRPr>
          </a:p>
        </p:txBody>
      </p:sp>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b="18538"/>
          <a:stretch/>
        </p:blipFill>
        <p:spPr>
          <a:xfrm>
            <a:off x="925927" y="4043967"/>
            <a:ext cx="4809251" cy="2439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652" y="4043967"/>
            <a:ext cx="3470139" cy="2439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61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394526" y="264671"/>
            <a:ext cx="10887368" cy="33671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Horní Loděnice – Lipina </a:t>
            </a:r>
          </a:p>
          <a:p>
            <a:pPr>
              <a:spcBef>
                <a:spcPts val="600"/>
              </a:spcBef>
              <a:defRPr/>
            </a:pPr>
            <a:r>
              <a:rPr lang="en-US" sz="2000" i="1" dirty="0">
                <a:latin typeface="Bookman Old Style" panose="02050604050505020204" pitchFamily="18" charset="0"/>
              </a:rPr>
              <a:t>year of operation commenced</a:t>
            </a:r>
            <a:r>
              <a:rPr lang="cs-CZ" sz="2000" dirty="0">
                <a:latin typeface="Bookman Old Style" panose="02050604050505020204" pitchFamily="18" charset="0"/>
              </a:rPr>
              <a:t>: </a:t>
            </a:r>
            <a:r>
              <a:rPr lang="cs-CZ" sz="2000" dirty="0" smtClean="0">
                <a:latin typeface="Bookman Old Style" panose="02050604050505020204" pitchFamily="18" charset="0"/>
              </a:rPr>
              <a:t>2009</a:t>
            </a:r>
            <a:endParaRPr lang="cs-CZ" sz="2000" dirty="0">
              <a:latin typeface="Bookman Old Style" panose="02050604050505020204" pitchFamily="18" charset="0"/>
            </a:endParaRPr>
          </a:p>
          <a:p>
            <a:pPr>
              <a:spcBef>
                <a:spcPts val="600"/>
              </a:spcBef>
              <a:defRPr/>
            </a:pPr>
            <a:r>
              <a:rPr lang="en-US" sz="2000" i="1" dirty="0">
                <a:latin typeface="Bookman Old Style" panose="02050604050505020204" pitchFamily="18" charset="0"/>
              </a:rPr>
              <a:t>location</a:t>
            </a:r>
            <a:r>
              <a:rPr lang="en-US" sz="2000" dirty="0">
                <a:latin typeface="Bookman Old Style" panose="02050604050505020204" pitchFamily="18" charset="0"/>
              </a:rPr>
              <a:t>:</a:t>
            </a:r>
            <a:r>
              <a:rPr lang="cs-CZ" sz="2000" dirty="0">
                <a:latin typeface="Bookman Old Style" panose="02050604050505020204" pitchFamily="18" charset="0"/>
              </a:rPr>
              <a:t> </a:t>
            </a:r>
            <a:r>
              <a:rPr lang="cs-CZ" sz="2000" dirty="0" smtClean="0">
                <a:latin typeface="Bookman Old Style" panose="02050604050505020204" pitchFamily="18" charset="0"/>
              </a:rPr>
              <a:t>in Jeseníky Mountains </a:t>
            </a:r>
          </a:p>
          <a:p>
            <a:pPr>
              <a:spcBef>
                <a:spcPts val="600"/>
              </a:spcBef>
              <a:defRPr/>
            </a:pPr>
            <a:r>
              <a:rPr lang="en-US" sz="2000" i="1" dirty="0" smtClean="0">
                <a:latin typeface="Bookman Old Style" panose="02050604050505020204" pitchFamily="18" charset="0"/>
              </a:rPr>
              <a:t>number</a:t>
            </a:r>
            <a:r>
              <a:rPr lang="en-US" sz="2000" dirty="0" smtClean="0">
                <a:latin typeface="Bookman Old Style" panose="02050604050505020204" pitchFamily="18" charset="0"/>
              </a:rPr>
              <a:t> </a:t>
            </a:r>
            <a:r>
              <a:rPr lang="en-US" sz="2000" i="1" dirty="0">
                <a:latin typeface="Bookman Old Style" panose="02050604050505020204" pitchFamily="18" charset="0"/>
              </a:rPr>
              <a:t>of</a:t>
            </a:r>
            <a:r>
              <a:rPr lang="en-US" sz="2000" dirty="0">
                <a:latin typeface="Bookman Old Style" panose="02050604050505020204" pitchFamily="18" charset="0"/>
              </a:rPr>
              <a:t> </a:t>
            </a:r>
            <a:r>
              <a:rPr lang="cs-CZ" sz="2000" i="1" dirty="0">
                <a:latin typeface="Bookman Old Style" panose="02050604050505020204" pitchFamily="18" charset="0"/>
              </a:rPr>
              <a:t>power plant</a:t>
            </a:r>
            <a:r>
              <a:rPr lang="en-US" sz="2000" dirty="0">
                <a:latin typeface="Bookman Old Style" panose="02050604050505020204" pitchFamily="18" charset="0"/>
              </a:rPr>
              <a:t>: </a:t>
            </a:r>
            <a:r>
              <a:rPr lang="cs-CZ" sz="2000" dirty="0" smtClean="0">
                <a:latin typeface="Bookman Old Style" panose="02050604050505020204" pitchFamily="18" charset="0"/>
              </a:rPr>
              <a:t>9 </a:t>
            </a:r>
            <a:r>
              <a:rPr lang="en-US" sz="2000" dirty="0" smtClean="0">
                <a:latin typeface="Bookman Old Style" panose="02050604050505020204" pitchFamily="18" charset="0"/>
              </a:rPr>
              <a:t>(</a:t>
            </a:r>
            <a:r>
              <a:rPr lang="cs-CZ" sz="2000" dirty="0" smtClean="0">
                <a:latin typeface="Bookman Old Style" panose="02050604050505020204" pitchFamily="18" charset="0"/>
              </a:rPr>
              <a:t>total </a:t>
            </a:r>
            <a:r>
              <a:rPr lang="en-US" sz="2000" dirty="0" smtClean="0">
                <a:latin typeface="Bookman Old Style" panose="02050604050505020204" pitchFamily="18" charset="0"/>
              </a:rPr>
              <a:t>height 105 m, diameter </a:t>
            </a:r>
            <a:r>
              <a:rPr lang="cs-CZ" sz="2000" dirty="0" smtClean="0">
                <a:latin typeface="Bookman Old Style" panose="02050604050505020204" pitchFamily="18" charset="0"/>
              </a:rPr>
              <a:t>of rotor </a:t>
            </a:r>
            <a:r>
              <a:rPr lang="en-US" sz="2000" dirty="0" smtClean="0">
                <a:latin typeface="Bookman Old Style" panose="02050604050505020204" pitchFamily="18" charset="0"/>
              </a:rPr>
              <a:t>90 m</a:t>
            </a:r>
            <a:r>
              <a:rPr lang="cs-CZ" sz="2000" dirty="0">
                <a:latin typeface="Bookman Old Style" panose="02050604050505020204" pitchFamily="18" charset="0"/>
              </a:rPr>
              <a:t>)</a:t>
            </a:r>
            <a:endParaRPr lang="en-US" sz="2000" dirty="0" smtClean="0">
              <a:latin typeface="Bookman Old Style" panose="02050604050505020204" pitchFamily="18" charset="0"/>
            </a:endParaRP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a:latin typeface="Bookman Old Style" panose="02050604050505020204" pitchFamily="18" charset="0"/>
              </a:rPr>
              <a:t>installed</a:t>
            </a:r>
            <a:r>
              <a:rPr lang="en-US" sz="2000" dirty="0">
                <a:latin typeface="Bookman Old Style" panose="02050604050505020204" pitchFamily="18" charset="0"/>
              </a:rPr>
              <a:t> </a:t>
            </a:r>
            <a:r>
              <a:rPr lang="en-US" sz="2000" i="1" dirty="0">
                <a:latin typeface="Bookman Old Style" panose="02050604050505020204" pitchFamily="18" charset="0"/>
              </a:rPr>
              <a:t>capacity</a:t>
            </a:r>
            <a:r>
              <a:rPr lang="cs-CZ" sz="2000" dirty="0">
                <a:latin typeface="Bookman Old Style" panose="02050604050505020204" pitchFamily="18" charset="0"/>
              </a:rPr>
              <a:t>: </a:t>
            </a:r>
            <a:r>
              <a:rPr lang="cs-CZ" sz="2000" dirty="0" smtClean="0">
                <a:latin typeface="Bookman Old Style" panose="02050604050505020204" pitchFamily="18" charset="0"/>
              </a:rPr>
              <a:t>18 MW – </a:t>
            </a:r>
            <a:r>
              <a:rPr lang="en-US" sz="2000" dirty="0" smtClean="0">
                <a:latin typeface="Bookman Old Style" panose="02050604050505020204" pitchFamily="18" charset="0"/>
              </a:rPr>
              <a:t>the 2</a:t>
            </a:r>
            <a:r>
              <a:rPr lang="en-US" sz="2000" baseline="30000" dirty="0" smtClean="0">
                <a:latin typeface="Bookman Old Style" panose="02050604050505020204" pitchFamily="18" charset="0"/>
              </a:rPr>
              <a:t>nd</a:t>
            </a:r>
            <a:r>
              <a:rPr lang="en-US" sz="2000" dirty="0" smtClean="0">
                <a:latin typeface="Bookman Old Style" panose="02050604050505020204" pitchFamily="18" charset="0"/>
              </a:rPr>
              <a:t> </a:t>
            </a:r>
            <a:r>
              <a:rPr lang="cs-CZ" sz="2000" dirty="0" smtClean="0">
                <a:latin typeface="Bookman Old Style" panose="02050604050505020204" pitchFamily="18" charset="0"/>
              </a:rPr>
              <a:t>most powerful </a:t>
            </a:r>
            <a:r>
              <a:rPr lang="en-US" sz="2000" dirty="0" smtClean="0">
                <a:latin typeface="Bookman Old Style" panose="02050604050505020204" pitchFamily="18" charset="0"/>
              </a:rPr>
              <a:t>wind power plant in the Czech Republic</a:t>
            </a:r>
            <a:endParaRPr lang="cs-CZ" sz="2000" dirty="0" smtClean="0">
              <a:latin typeface="Bookman Old Style" panose="02050604050505020204" pitchFamily="18" charset="0"/>
            </a:endParaRPr>
          </a:p>
          <a:p>
            <a:pPr>
              <a:spcBef>
                <a:spcPts val="600"/>
              </a:spcBef>
              <a:defRPr/>
            </a:pPr>
            <a:r>
              <a:rPr lang="en-US" sz="2000" i="1" dirty="0">
                <a:latin typeface="Bookman Old Style" panose="02050604050505020204" pitchFamily="18" charset="0"/>
              </a:rPr>
              <a:t>producer, type</a:t>
            </a:r>
            <a:r>
              <a:rPr lang="cs-CZ" sz="2000" dirty="0">
                <a:latin typeface="Bookman Old Style" panose="02050604050505020204" pitchFamily="18" charset="0"/>
              </a:rPr>
              <a:t>: </a:t>
            </a:r>
            <a:r>
              <a:rPr lang="cs-CZ" sz="2000" dirty="0" smtClean="0">
                <a:latin typeface="Bookman Old Style" panose="02050604050505020204" pitchFamily="18" charset="0"/>
              </a:rPr>
              <a:t>Vestas, V-90</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minimum</a:t>
            </a:r>
            <a:r>
              <a:rPr lang="cs-CZ" sz="2000" i="1" dirty="0" smtClean="0">
                <a:latin typeface="Bookman Old Style" panose="02050604050505020204" pitchFamily="18" charset="0"/>
              </a:rPr>
              <a:t>/</a:t>
            </a:r>
            <a:r>
              <a:rPr lang="en-US" sz="2000" i="1" dirty="0" smtClean="0">
                <a:latin typeface="Bookman Old Style" panose="02050604050505020204" pitchFamily="18" charset="0"/>
              </a:rPr>
              <a:t>maximum wind speed</a:t>
            </a:r>
            <a:r>
              <a:rPr lang="en-US" sz="2000" dirty="0" smtClean="0">
                <a:latin typeface="Bookman Old Style" panose="02050604050505020204" pitchFamily="18" charset="0"/>
              </a:rPr>
              <a:t>: </a:t>
            </a:r>
            <a:r>
              <a:rPr lang="cs-CZ" sz="2000" dirty="0" smtClean="0">
                <a:latin typeface="Bookman Old Style" panose="02050604050505020204" pitchFamily="18" charset="0"/>
              </a:rPr>
              <a:t>4 m</a:t>
            </a:r>
            <a:r>
              <a:rPr lang="cs-CZ" sz="2000" baseline="30000" dirty="0" smtClean="0">
                <a:latin typeface="Bookman Old Style" panose="02050604050505020204" pitchFamily="18" charset="0"/>
              </a:rPr>
              <a:t>.</a:t>
            </a:r>
            <a:r>
              <a:rPr lang="cs-CZ" sz="2000" dirty="0" smtClean="0">
                <a:latin typeface="Bookman Old Style" panose="02050604050505020204" pitchFamily="18" charset="0"/>
              </a:rPr>
              <a:t>s</a:t>
            </a:r>
            <a:r>
              <a:rPr lang="cs-CZ" sz="2000" baseline="30000" dirty="0" smtClean="0">
                <a:latin typeface="Bookman Old Style" panose="02050604050505020204" pitchFamily="18" charset="0"/>
              </a:rPr>
              <a:t>-1</a:t>
            </a:r>
            <a:r>
              <a:rPr lang="cs-CZ" sz="2000" dirty="0" smtClean="0">
                <a:latin typeface="Bookman Old Style" panose="02050604050505020204" pitchFamily="18" charset="0"/>
              </a:rPr>
              <a:t>/25 m</a:t>
            </a:r>
            <a:r>
              <a:rPr lang="cs-CZ" sz="2000" baseline="30000" dirty="0" smtClean="0">
                <a:latin typeface="Bookman Old Style" panose="02050604050505020204" pitchFamily="18" charset="0"/>
              </a:rPr>
              <a:t>.</a:t>
            </a:r>
            <a:r>
              <a:rPr lang="cs-CZ" sz="2000" dirty="0" smtClean="0">
                <a:latin typeface="Bookman Old Style" panose="02050604050505020204" pitchFamily="18" charset="0"/>
              </a:rPr>
              <a:t>s</a:t>
            </a:r>
            <a:r>
              <a:rPr lang="cs-CZ" sz="2000" baseline="30000" dirty="0" smtClean="0">
                <a:latin typeface="Bookman Old Style" panose="02050604050505020204" pitchFamily="18" charset="0"/>
              </a:rPr>
              <a:t>-1</a:t>
            </a: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a:latin typeface="Bookman Old Style" panose="02050604050505020204" pitchFamily="18" charset="0"/>
              </a:rPr>
              <a:t>production</a:t>
            </a:r>
            <a:r>
              <a:rPr lang="en-US" sz="2000" dirty="0" smtClean="0">
                <a:latin typeface="Bookman Old Style" panose="02050604050505020204" pitchFamily="18" charset="0"/>
              </a:rPr>
              <a:t>:</a:t>
            </a:r>
            <a:r>
              <a:rPr lang="cs-CZ" sz="2000" dirty="0" smtClean="0">
                <a:latin typeface="Bookman Old Style" panose="02050604050505020204" pitchFamily="18" charset="0"/>
              </a:rPr>
              <a:t> 43 GWh (year 2014) </a:t>
            </a:r>
            <a:r>
              <a:rPr lang="en-US" sz="2000" dirty="0">
                <a:latin typeface="Bookman Old Style" panose="02050604050505020204" pitchFamily="18" charset="0"/>
              </a:rPr>
              <a:t>– supply electricity to </a:t>
            </a:r>
            <a:r>
              <a:rPr lang="cs-CZ" sz="2000" dirty="0" smtClean="0">
                <a:latin typeface="Bookman Old Style" panose="02050604050505020204" pitchFamily="18" charset="0"/>
              </a:rPr>
              <a:t>12 500</a:t>
            </a:r>
            <a:r>
              <a:rPr lang="en-US" sz="2000" dirty="0" smtClean="0">
                <a:latin typeface="Bookman Old Style" panose="02050604050505020204" pitchFamily="18" charset="0"/>
              </a:rPr>
              <a:t> households</a:t>
            </a:r>
            <a:endParaRPr lang="en-US" sz="2000" dirty="0">
              <a:latin typeface="Bookman Old Style" panose="02050604050505020204" pitchFamily="18" charset="0"/>
            </a:endParaRPr>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4065" r="4471" b="21599"/>
          <a:stretch/>
        </p:blipFill>
        <p:spPr>
          <a:xfrm>
            <a:off x="963555" y="3796046"/>
            <a:ext cx="4767543" cy="27625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Obrázek 6"/>
          <p:cNvPicPr>
            <a:picLocks noChangeAspect="1"/>
          </p:cNvPicPr>
          <p:nvPr/>
        </p:nvPicPr>
        <p:blipFill rotWithShape="1">
          <a:blip r:embed="rId3"/>
          <a:srcRect l="25560" t="15449" r="23108" b="16816"/>
          <a:stretch/>
        </p:blipFill>
        <p:spPr>
          <a:xfrm>
            <a:off x="6123906" y="3789606"/>
            <a:ext cx="4076162" cy="2768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7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677863" y="327026"/>
            <a:ext cx="8596312" cy="45858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cs-CZ" altLang="cs-CZ" sz="2600" dirty="0" smtClean="0">
                <a:latin typeface="Bookman Old Style" panose="02050604050505020204" pitchFamily="18" charset="0"/>
              </a:rPr>
              <a:t>Solar </a:t>
            </a:r>
            <a:r>
              <a:rPr lang="en-US" altLang="cs-CZ" sz="2600" dirty="0" smtClean="0">
                <a:latin typeface="Bookman Old Style" panose="02050604050505020204" pitchFamily="18" charset="0"/>
              </a:rPr>
              <a:t>energy </a:t>
            </a:r>
            <a:r>
              <a:rPr lang="cs-CZ" altLang="cs-CZ" sz="2600" dirty="0" smtClean="0">
                <a:latin typeface="Bookman Old Style" panose="02050604050505020204" pitchFamily="18" charset="0"/>
              </a:rPr>
              <a:t>in the Czech Republic – photovoltaic</a:t>
            </a:r>
            <a:endParaRPr lang="en-US" altLang="cs-CZ" sz="2600" dirty="0" smtClean="0">
              <a:latin typeface="Bookman Old Style" panose="02050604050505020204" pitchFamily="18" charset="0"/>
            </a:endParaRPr>
          </a:p>
        </p:txBody>
      </p:sp>
      <p:sp>
        <p:nvSpPr>
          <p:cNvPr id="8" name="Zástupný symbol pro obsah 2"/>
          <p:cNvSpPr txBox="1">
            <a:spLocks/>
          </p:cNvSpPr>
          <p:nvPr/>
        </p:nvSpPr>
        <p:spPr>
          <a:xfrm>
            <a:off x="394528" y="953034"/>
            <a:ext cx="3958531" cy="554396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i="1" dirty="0" smtClean="0">
                <a:latin typeface="Bookman Old Style" panose="02050604050505020204" pitchFamily="18" charset="0"/>
              </a:rPr>
              <a:t>location</a:t>
            </a:r>
            <a:r>
              <a:rPr lang="cs-CZ" sz="2000" dirty="0" smtClean="0">
                <a:latin typeface="Bookman Old Style" panose="02050604050505020204" pitchFamily="18" charset="0"/>
              </a:rPr>
              <a:t>: </a:t>
            </a:r>
            <a:r>
              <a:rPr lang="en-US" sz="2000" dirty="0">
                <a:latin typeface="Bookman Old Style" panose="02050604050505020204" pitchFamily="18" charset="0"/>
              </a:rPr>
              <a:t>all over the Czech </a:t>
            </a:r>
            <a:r>
              <a:rPr lang="en-US" sz="2000" dirty="0" smtClean="0">
                <a:latin typeface="Bookman Old Style" panose="02050604050505020204" pitchFamily="18" charset="0"/>
              </a:rPr>
              <a:t>Republic</a:t>
            </a:r>
          </a:p>
          <a:p>
            <a:pPr>
              <a:spcBef>
                <a:spcPts val="600"/>
              </a:spcBef>
              <a:defRPr/>
            </a:pPr>
            <a:r>
              <a:rPr lang="en-US" sz="2000" i="1" dirty="0" smtClean="0">
                <a:latin typeface="Bookman Old Style" panose="02050604050505020204" pitchFamily="18" charset="0"/>
              </a:rPr>
              <a:t>total installed capacity</a:t>
            </a:r>
            <a:r>
              <a:rPr lang="cs-CZ" sz="2000" dirty="0" smtClean="0">
                <a:latin typeface="Bookman Old Style" panose="02050604050505020204" pitchFamily="18" charset="0"/>
              </a:rPr>
              <a:t>: 2.1 MW (situation of as 30. Juny 2014) </a:t>
            </a: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cs-CZ" sz="2000" dirty="0" smtClean="0">
                <a:latin typeface="Bookman Old Style" panose="02050604050505020204" pitchFamily="18" charset="0"/>
              </a:rPr>
              <a:t>: 2.1 GWh (year 2014)</a:t>
            </a:r>
          </a:p>
          <a:p>
            <a:pPr>
              <a:spcBef>
                <a:spcPts val="600"/>
              </a:spcBef>
              <a:defRPr/>
            </a:pPr>
            <a:r>
              <a:rPr lang="en-US" sz="2000" i="1" dirty="0" smtClean="0">
                <a:latin typeface="Bookman Old Style" panose="02050604050505020204" pitchFamily="18" charset="0"/>
              </a:rPr>
              <a:t>number </a:t>
            </a:r>
            <a:r>
              <a:rPr lang="en-US" sz="2000" i="1" dirty="0">
                <a:latin typeface="Bookman Old Style" panose="02050604050505020204" pitchFamily="18" charset="0"/>
              </a:rPr>
              <a:t>of </a:t>
            </a:r>
            <a:r>
              <a:rPr lang="cs-CZ" sz="2000" i="1" dirty="0" smtClean="0">
                <a:latin typeface="Bookman Old Style" panose="02050604050505020204" pitchFamily="18" charset="0"/>
              </a:rPr>
              <a:t>photovoltaic </a:t>
            </a:r>
            <a:r>
              <a:rPr lang="en-US" sz="2000" i="1" dirty="0" smtClean="0">
                <a:latin typeface="Bookman Old Style" panose="02050604050505020204" pitchFamily="18" charset="0"/>
              </a:rPr>
              <a:t>power plants</a:t>
            </a:r>
            <a:r>
              <a:rPr lang="en-US" sz="2000" dirty="0" smtClean="0">
                <a:latin typeface="Bookman Old Style" panose="02050604050505020204" pitchFamily="18" charset="0"/>
              </a:rPr>
              <a:t>:</a:t>
            </a:r>
            <a:r>
              <a:rPr lang="cs-CZ" sz="2000" dirty="0" smtClean="0">
                <a:latin typeface="Bookman Old Style" panose="02050604050505020204" pitchFamily="18" charset="0"/>
              </a:rPr>
              <a:t> ca 28 000 (</a:t>
            </a:r>
            <a:r>
              <a:rPr lang="en-US" sz="2000" dirty="0" smtClean="0">
                <a:latin typeface="Bookman Old Style" panose="02050604050505020204" pitchFamily="18" charset="0"/>
              </a:rPr>
              <a:t>with </a:t>
            </a:r>
            <a:r>
              <a:rPr lang="en-US" sz="2000" dirty="0">
                <a:latin typeface="Bookman Old Style" panose="02050604050505020204" pitchFamily="18" charset="0"/>
              </a:rPr>
              <a:t>the exception of </a:t>
            </a:r>
            <a:r>
              <a:rPr lang="en-US" sz="2000" dirty="0" smtClean="0">
                <a:latin typeface="Bookman Old Style" panose="02050604050505020204" pitchFamily="18" charset="0"/>
              </a:rPr>
              <a:t>installation with capacity less than </a:t>
            </a:r>
            <a:r>
              <a:rPr lang="cs-CZ" sz="2000" dirty="0" smtClean="0">
                <a:latin typeface="Bookman Old Style" panose="02050604050505020204" pitchFamily="18" charset="0"/>
              </a:rPr>
              <a:t>100 kW</a:t>
            </a:r>
            <a:r>
              <a:rPr lang="en-US" sz="2000" dirty="0" smtClean="0">
                <a:latin typeface="Bookman Old Style" panose="02050604050505020204" pitchFamily="18" charset="0"/>
              </a:rPr>
              <a:t>, </a:t>
            </a:r>
            <a:r>
              <a:rPr lang="en-US" sz="2000" dirty="0">
                <a:latin typeface="Bookman Old Style" panose="02050604050505020204" pitchFamily="18" charset="0"/>
              </a:rPr>
              <a:t>situation of as 31.12.2014)</a:t>
            </a:r>
            <a:endParaRPr lang="cs-CZ" sz="2000" dirty="0">
              <a:latin typeface="Bookman Old Style" panose="02050604050505020204" pitchFamily="18" charset="0"/>
            </a:endParaRPr>
          </a:p>
          <a:p>
            <a:pPr>
              <a:spcBef>
                <a:spcPts val="600"/>
              </a:spcBef>
              <a:defRPr/>
            </a:pPr>
            <a:r>
              <a:rPr lang="cs-CZ" sz="2000" dirty="0" smtClean="0">
                <a:latin typeface="Bookman Old Style" panose="02050604050505020204" pitchFamily="18" charset="0"/>
              </a:rPr>
              <a:t>2.4 % </a:t>
            </a:r>
            <a:r>
              <a:rPr lang="en-US" sz="2000" dirty="0" smtClean="0">
                <a:latin typeface="Bookman Old Style" panose="02050604050505020204" pitchFamily="18" charset="0"/>
              </a:rPr>
              <a:t>produced </a:t>
            </a:r>
            <a:r>
              <a:rPr lang="en-US" sz="2000" dirty="0">
                <a:latin typeface="Bookman Old Style" panose="02050604050505020204" pitchFamily="18" charset="0"/>
              </a:rPr>
              <a:t>electric </a:t>
            </a:r>
            <a:r>
              <a:rPr lang="en-US" sz="2000" dirty="0" smtClean="0">
                <a:latin typeface="Bookman Old Style" panose="02050604050505020204" pitchFamily="18" charset="0"/>
              </a:rPr>
              <a:t>energy is produced by </a:t>
            </a:r>
            <a:r>
              <a:rPr lang="cs-CZ" sz="2000" dirty="0" smtClean="0">
                <a:latin typeface="Bookman Old Style" panose="02050604050505020204" pitchFamily="18" charset="0"/>
              </a:rPr>
              <a:t>photovoltaic power plant (year 2014)</a:t>
            </a:r>
          </a:p>
        </p:txBody>
      </p:sp>
      <p:pic>
        <p:nvPicPr>
          <p:cNvPr id="7" name="Obrázek 6"/>
          <p:cNvPicPr>
            <a:picLocks noChangeAspect="1"/>
          </p:cNvPicPr>
          <p:nvPr/>
        </p:nvPicPr>
        <p:blipFill rotWithShape="1">
          <a:blip r:embed="rId2"/>
          <a:srcRect l="34328" t="28434" r="25782" b="12128"/>
          <a:stretch/>
        </p:blipFill>
        <p:spPr>
          <a:xfrm>
            <a:off x="4584880" y="985247"/>
            <a:ext cx="6970480" cy="5511749"/>
          </a:xfrm>
          <a:prstGeom prst="rect">
            <a:avLst/>
          </a:prstGeom>
        </p:spPr>
      </p:pic>
    </p:spTree>
    <p:extLst>
      <p:ext uri="{BB962C8B-B14F-4D97-AF65-F5344CB8AC3E}">
        <p14:creationId xmlns:p14="http://schemas.microsoft.com/office/powerpoint/2010/main" val="281930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394525" y="220249"/>
            <a:ext cx="9947209" cy="32956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Ralsko Ra 1</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2010</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in the </a:t>
            </a:r>
            <a:r>
              <a:rPr lang="en-US" sz="2000" dirty="0" smtClean="0">
                <a:latin typeface="Bookman Old Style" panose="02050604050505020204" pitchFamily="18" charset="0"/>
              </a:rPr>
              <a:t>district</a:t>
            </a:r>
            <a:r>
              <a:rPr lang="cs-CZ" sz="2000" dirty="0" smtClean="0">
                <a:latin typeface="Bookman Old Style" panose="02050604050505020204" pitchFamily="18" charset="0"/>
              </a:rPr>
              <a:t> of Česká Lípa, near </a:t>
            </a:r>
            <a:r>
              <a:rPr lang="en-US" sz="2000" dirty="0" smtClean="0">
                <a:latin typeface="Bookman Old Style" panose="02050604050505020204" pitchFamily="18" charset="0"/>
              </a:rPr>
              <a:t>the town of </a:t>
            </a:r>
            <a:r>
              <a:rPr lang="cs-CZ" sz="2000" dirty="0" smtClean="0">
                <a:latin typeface="Bookman Old Style" panose="02050604050505020204" pitchFamily="18" charset="0"/>
              </a:rPr>
              <a:t>Liberec</a:t>
            </a:r>
          </a:p>
          <a:p>
            <a:pPr>
              <a:spcBef>
                <a:spcPts val="600"/>
              </a:spcBef>
              <a:defRPr/>
            </a:pPr>
            <a:r>
              <a:rPr lang="cs-CZ" sz="2000" i="1" dirty="0">
                <a:latin typeface="Bookman Old Style" panose="02050604050505020204" pitchFamily="18" charset="0"/>
              </a:rPr>
              <a:t>p</a:t>
            </a:r>
            <a:r>
              <a:rPr lang="en-US" sz="2000" i="1" dirty="0" smtClean="0">
                <a:latin typeface="Bookman Old Style" panose="02050604050505020204" pitchFamily="18" charset="0"/>
              </a:rPr>
              <a:t>arts</a:t>
            </a:r>
            <a:r>
              <a:rPr lang="cs-CZ" sz="2000" dirty="0" smtClean="0">
                <a:latin typeface="Bookman Old Style" panose="02050604050505020204" pitchFamily="18" charset="0"/>
              </a:rPr>
              <a:t>: Ralsko – Jabloneček Ra1a, Ralsko – Jabloneček Ra1b, Ralsko – </a:t>
            </a:r>
            <a:r>
              <a:rPr lang="cs-CZ" sz="2000" dirty="0">
                <a:latin typeface="Bookman Old Style" panose="02050604050505020204" pitchFamily="18" charset="0"/>
              </a:rPr>
              <a:t>Jabloneček Ra1c </a:t>
            </a:r>
            <a:r>
              <a:rPr lang="cs-CZ" sz="2000" dirty="0" smtClean="0">
                <a:latin typeface="Bookman Old Style" panose="02050604050505020204" pitchFamily="18" charset="0"/>
              </a:rPr>
              <a:t>and Ralsko </a:t>
            </a:r>
            <a:r>
              <a:rPr lang="cs-CZ" sz="2000" dirty="0">
                <a:latin typeface="Bookman Old Style" panose="02050604050505020204" pitchFamily="18" charset="0"/>
              </a:rPr>
              <a:t>Ra2 </a:t>
            </a:r>
            <a:r>
              <a:rPr lang="cs-CZ" sz="2000" dirty="0" smtClean="0">
                <a:latin typeface="Bookman Old Style" panose="02050604050505020204" pitchFamily="18" charset="0"/>
              </a:rPr>
              <a:t>Jih</a:t>
            </a:r>
          </a:p>
          <a:p>
            <a:pPr>
              <a:spcBef>
                <a:spcPts val="600"/>
              </a:spcBef>
              <a:defRPr/>
            </a:pPr>
            <a:r>
              <a:rPr lang="en-US" sz="2000" i="1" dirty="0" smtClean="0">
                <a:latin typeface="Bookman Old Style" panose="02050604050505020204" pitchFamily="18" charset="0"/>
              </a:rPr>
              <a:t>number of photovoltaic cells</a:t>
            </a:r>
            <a:r>
              <a:rPr lang="cs-CZ" sz="2000" dirty="0" smtClean="0">
                <a:latin typeface="Bookman Old Style" panose="02050604050505020204" pitchFamily="18" charset="0"/>
              </a:rPr>
              <a:t>: 167 000</a:t>
            </a:r>
            <a:endParaRPr lang="cs-CZ" sz="2000" dirty="0">
              <a:latin typeface="Bookman Old Style" panose="02050604050505020204" pitchFamily="18" charset="0"/>
            </a:endParaRP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55.7 MW – </a:t>
            </a:r>
            <a:r>
              <a:rPr lang="cs-CZ" sz="2000" dirty="0">
                <a:latin typeface="Bookman Old Style" panose="02050604050505020204" pitchFamily="18" charset="0"/>
              </a:rPr>
              <a:t>the most </a:t>
            </a:r>
            <a:r>
              <a:rPr lang="en-US" sz="2000" dirty="0">
                <a:latin typeface="Bookman Old Style" panose="02050604050505020204" pitchFamily="18" charset="0"/>
              </a:rPr>
              <a:t>powerful </a:t>
            </a:r>
            <a:r>
              <a:rPr lang="cs-CZ" sz="2000" dirty="0" smtClean="0">
                <a:latin typeface="Bookman Old Style" panose="02050604050505020204" pitchFamily="18" charset="0"/>
              </a:rPr>
              <a:t>photovoltaic </a:t>
            </a:r>
            <a:r>
              <a:rPr lang="en-US" sz="2000" dirty="0" smtClean="0">
                <a:latin typeface="Bookman Old Style" panose="02050604050505020204" pitchFamily="18" charset="0"/>
              </a:rPr>
              <a:t>plant </a:t>
            </a:r>
            <a:r>
              <a:rPr lang="en-US" sz="2000" dirty="0">
                <a:latin typeface="Bookman Old Style" panose="02050604050505020204" pitchFamily="18" charset="0"/>
              </a:rPr>
              <a:t>in the Czech </a:t>
            </a:r>
            <a:r>
              <a:rPr lang="en-US" sz="2000" dirty="0" smtClean="0">
                <a:latin typeface="Bookman Old Style" panose="02050604050505020204" pitchFamily="18" charset="0"/>
              </a:rPr>
              <a:t>Republic</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owner</a:t>
            </a:r>
            <a:r>
              <a:rPr lang="en-US" sz="2000" dirty="0" smtClean="0">
                <a:latin typeface="Bookman Old Style" panose="02050604050505020204" pitchFamily="18" charset="0"/>
              </a:rPr>
              <a:t>: </a:t>
            </a:r>
            <a:r>
              <a:rPr lang="cs-CZ" sz="2000" dirty="0" smtClean="0">
                <a:latin typeface="Bookman Old Style" panose="02050604050505020204" pitchFamily="18" charset="0"/>
              </a:rPr>
              <a:t>ČEZ, a.s.</a:t>
            </a:r>
          </a:p>
        </p:txBody>
      </p:sp>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6701" t="12963" r="9861"/>
          <a:stretch/>
        </p:blipFill>
        <p:spPr>
          <a:xfrm>
            <a:off x="863959" y="3715125"/>
            <a:ext cx="4248952" cy="2746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Obrázek 3"/>
          <p:cNvPicPr>
            <a:picLocks noChangeAspect="1"/>
          </p:cNvPicPr>
          <p:nvPr/>
        </p:nvPicPr>
        <p:blipFill rotWithShape="1">
          <a:blip r:embed="rId3">
            <a:extLst>
              <a:ext uri="{28A0092B-C50C-407E-A947-70E740481C1C}">
                <a14:useLocalDpi xmlns:a14="http://schemas.microsoft.com/office/drawing/2010/main" val="0"/>
              </a:ext>
            </a:extLst>
          </a:blip>
          <a:srcRect l="16982" t="9352"/>
          <a:stretch/>
        </p:blipFill>
        <p:spPr>
          <a:xfrm>
            <a:off x="5705341" y="3715125"/>
            <a:ext cx="3928055" cy="2750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121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394526" y="349039"/>
            <a:ext cx="9393418" cy="26646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Vepřek</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2010</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a:t>
            </a:r>
            <a:r>
              <a:rPr lang="cs-CZ" sz="2000" dirty="0">
                <a:latin typeface="Bookman Old Style" panose="02050604050505020204" pitchFamily="18" charset="0"/>
              </a:rPr>
              <a:t>in the </a:t>
            </a:r>
            <a:r>
              <a:rPr lang="en-US" sz="2000" dirty="0">
                <a:latin typeface="Bookman Old Style" panose="02050604050505020204" pitchFamily="18" charset="0"/>
              </a:rPr>
              <a:t>district</a:t>
            </a:r>
            <a:r>
              <a:rPr lang="cs-CZ" sz="2000" dirty="0">
                <a:latin typeface="Bookman Old Style" panose="02050604050505020204" pitchFamily="18" charset="0"/>
              </a:rPr>
              <a:t> of </a:t>
            </a:r>
            <a:r>
              <a:rPr lang="cs-CZ" sz="2000" dirty="0" smtClean="0">
                <a:latin typeface="Bookman Old Style" panose="02050604050505020204" pitchFamily="18" charset="0"/>
              </a:rPr>
              <a:t>Mělník, near </a:t>
            </a:r>
            <a:r>
              <a:rPr lang="en-US" sz="2000" dirty="0">
                <a:latin typeface="Bookman Old Style" panose="02050604050505020204" pitchFamily="18" charset="0"/>
              </a:rPr>
              <a:t>the capital of Prague</a:t>
            </a: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34.96 MW – </a:t>
            </a:r>
            <a:r>
              <a:rPr lang="cs-CZ" sz="2000" dirty="0">
                <a:latin typeface="Bookman Old Style" panose="02050604050505020204" pitchFamily="18" charset="0"/>
              </a:rPr>
              <a:t>the </a:t>
            </a:r>
            <a:r>
              <a:rPr lang="cs-CZ" sz="2000" dirty="0" smtClean="0">
                <a:latin typeface="Bookman Old Style" panose="02050604050505020204" pitchFamily="18" charset="0"/>
              </a:rPr>
              <a:t>2</a:t>
            </a:r>
            <a:r>
              <a:rPr lang="cs-CZ" sz="2000" baseline="30000" dirty="0" smtClean="0">
                <a:latin typeface="Bookman Old Style" panose="02050604050505020204" pitchFamily="18" charset="0"/>
              </a:rPr>
              <a:t>nd</a:t>
            </a:r>
            <a:r>
              <a:rPr lang="cs-CZ" sz="2000" dirty="0" smtClean="0">
                <a:latin typeface="Bookman Old Style" panose="02050604050505020204" pitchFamily="18" charset="0"/>
              </a:rPr>
              <a:t> most </a:t>
            </a:r>
            <a:r>
              <a:rPr lang="en-US" sz="2000" dirty="0">
                <a:latin typeface="Bookman Old Style" panose="02050604050505020204" pitchFamily="18" charset="0"/>
              </a:rPr>
              <a:t>powerful </a:t>
            </a:r>
            <a:r>
              <a:rPr lang="cs-CZ" sz="2000" dirty="0" smtClean="0">
                <a:latin typeface="Bookman Old Style" panose="02050604050505020204" pitchFamily="18" charset="0"/>
              </a:rPr>
              <a:t>photovoltaic </a:t>
            </a:r>
            <a:r>
              <a:rPr lang="en-US" sz="2000" dirty="0" smtClean="0">
                <a:latin typeface="Bookman Old Style" panose="02050604050505020204" pitchFamily="18" charset="0"/>
              </a:rPr>
              <a:t>plant </a:t>
            </a:r>
            <a:r>
              <a:rPr lang="en-US" sz="2000" dirty="0">
                <a:latin typeface="Bookman Old Style" panose="02050604050505020204" pitchFamily="18" charset="0"/>
              </a:rPr>
              <a:t>in the Czech </a:t>
            </a:r>
            <a:r>
              <a:rPr lang="en-US" sz="2000" dirty="0" smtClean="0">
                <a:latin typeface="Bookman Old Style" panose="02050604050505020204" pitchFamily="18" charset="0"/>
              </a:rPr>
              <a:t>Republic</a:t>
            </a:r>
            <a:endParaRPr lang="cs-CZ" sz="2000" dirty="0" smtClean="0">
              <a:latin typeface="Bookman Old Style" panose="02050604050505020204" pitchFamily="18" charset="0"/>
            </a:endParaRPr>
          </a:p>
          <a:p>
            <a:pPr>
              <a:spcBef>
                <a:spcPts val="600"/>
              </a:spcBef>
              <a:defRPr/>
            </a:pPr>
            <a:r>
              <a:rPr lang="en-US" sz="2000" i="1" dirty="0">
                <a:latin typeface="Bookman Old Style" panose="02050604050505020204" pitchFamily="18" charset="0"/>
              </a:rPr>
              <a:t>number of photovoltaic cells</a:t>
            </a:r>
            <a:r>
              <a:rPr lang="cs-CZ" sz="2000" dirty="0">
                <a:latin typeface="Bookman Old Style" panose="02050604050505020204" pitchFamily="18" charset="0"/>
              </a:rPr>
              <a:t>: 186 </a:t>
            </a:r>
            <a:r>
              <a:rPr lang="cs-CZ" sz="2000" dirty="0" smtClean="0">
                <a:latin typeface="Bookman Old Style" panose="02050604050505020204" pitchFamily="18" charset="0"/>
              </a:rPr>
              <a:t>960 – </a:t>
            </a:r>
            <a:r>
              <a:rPr lang="en-US" sz="2000" dirty="0" smtClean="0">
                <a:latin typeface="Bookman Old Style" panose="02050604050505020204" pitchFamily="18" charset="0"/>
              </a:rPr>
              <a:t>monocrystalline silicon cells</a:t>
            </a:r>
          </a:p>
          <a:p>
            <a:pPr>
              <a:spcBef>
                <a:spcPts val="600"/>
              </a:spcBef>
              <a:defRPr/>
            </a:pPr>
            <a:r>
              <a:rPr lang="en-US" sz="2000" i="1" dirty="0" smtClean="0">
                <a:latin typeface="Bookman Old Style" panose="02050604050505020204" pitchFamily="18" charset="0"/>
              </a:rPr>
              <a:t>area</a:t>
            </a:r>
            <a:r>
              <a:rPr lang="cs-CZ" sz="2000" dirty="0" smtClean="0">
                <a:latin typeface="Bookman Old Style" panose="02050604050505020204" pitchFamily="18" charset="0"/>
              </a:rPr>
              <a:t>: 82,5 ha</a:t>
            </a:r>
          </a:p>
        </p:txBody>
      </p:sp>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7178" t="14836" b="10235"/>
          <a:stretch/>
        </p:blipFill>
        <p:spPr>
          <a:xfrm>
            <a:off x="665210" y="3281547"/>
            <a:ext cx="5194677" cy="30712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t="10400" r="11829"/>
          <a:stretch/>
        </p:blipFill>
        <p:spPr>
          <a:xfrm>
            <a:off x="6207617" y="3168203"/>
            <a:ext cx="5335409" cy="3267121"/>
          </a:xfrm>
          <a:prstGeom prst="rect">
            <a:avLst/>
          </a:prstGeom>
          <a:ln>
            <a:noFill/>
          </a:ln>
          <a:effectLst>
            <a:softEdge rad="112500"/>
          </a:effectLst>
        </p:spPr>
      </p:pic>
    </p:spTree>
    <p:extLst>
      <p:ext uri="{BB962C8B-B14F-4D97-AF65-F5344CB8AC3E}">
        <p14:creationId xmlns:p14="http://schemas.microsoft.com/office/powerpoint/2010/main" val="110730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5486400" y="339903"/>
            <a:ext cx="3940935" cy="121844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cs-CZ" sz="2600" b="1" dirty="0" smtClean="0">
                <a:latin typeface="Bookman Old Style" panose="02050604050505020204" pitchFamily="18" charset="0"/>
              </a:rPr>
              <a:t>Balance of electrical energy in 2013 and 2014</a:t>
            </a:r>
            <a:endParaRPr lang="en-US" altLang="cs-CZ" sz="2600" dirty="0" smtClean="0">
              <a:latin typeface="Bookman Old Style" panose="02050604050505020204" pitchFamily="18" charset="0"/>
            </a:endParaRPr>
          </a:p>
        </p:txBody>
      </p:sp>
      <p:pic>
        <p:nvPicPr>
          <p:cNvPr id="12" name="Obrázek 11"/>
          <p:cNvPicPr/>
          <p:nvPr/>
        </p:nvPicPr>
        <p:blipFill rotWithShape="1">
          <a:blip r:embed="rId2" cstate="print"/>
          <a:srcRect l="45975" t="18525" r="5986" b="10881"/>
          <a:stretch/>
        </p:blipFill>
        <p:spPr bwMode="auto">
          <a:xfrm>
            <a:off x="5358030" y="1675195"/>
            <a:ext cx="6375043" cy="4828635"/>
          </a:xfrm>
          <a:prstGeom prst="rect">
            <a:avLst/>
          </a:prstGeom>
          <a:ln>
            <a:noFill/>
          </a:ln>
          <a:extLst>
            <a:ext uri="{53640926-AAD7-44D8-BBD7-CCE9431645EC}">
              <a14:shadowObscured xmlns:a14="http://schemas.microsoft.com/office/drawing/2010/main"/>
            </a:ext>
          </a:extLst>
        </p:spPr>
      </p:pic>
      <p:pic>
        <p:nvPicPr>
          <p:cNvPr id="14" name="Obrázek 13"/>
          <p:cNvPicPr/>
          <p:nvPr/>
        </p:nvPicPr>
        <p:blipFill rotWithShape="1">
          <a:blip r:embed="rId3" cstate="print"/>
          <a:srcRect l="26739" t="23531" r="30100" b="19726"/>
          <a:stretch/>
        </p:blipFill>
        <p:spPr bwMode="auto">
          <a:xfrm>
            <a:off x="335270" y="2258201"/>
            <a:ext cx="4849120" cy="3662621"/>
          </a:xfrm>
          <a:prstGeom prst="rect">
            <a:avLst/>
          </a:prstGeom>
          <a:ln>
            <a:noFill/>
          </a:ln>
          <a:extLst>
            <a:ext uri="{53640926-AAD7-44D8-BBD7-CCE9431645EC}">
              <a14:shadowObscured xmlns:a14="http://schemas.microsoft.com/office/drawing/2010/main"/>
            </a:ext>
          </a:extLst>
        </p:spPr>
      </p:pic>
      <p:sp>
        <p:nvSpPr>
          <p:cNvPr id="15" name="Nadpis 1"/>
          <p:cNvSpPr txBox="1">
            <a:spLocks/>
          </p:cNvSpPr>
          <p:nvPr/>
        </p:nvSpPr>
        <p:spPr>
          <a:xfrm>
            <a:off x="335270" y="352782"/>
            <a:ext cx="4849120" cy="111541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cs-CZ" altLang="cs-CZ" sz="2900" b="1" dirty="0" smtClean="0">
                <a:latin typeface="Bookman Old Style" panose="02050604050505020204" pitchFamily="18" charset="0"/>
              </a:rPr>
              <a:t>Structure of the power plant </a:t>
            </a:r>
          </a:p>
          <a:p>
            <a:pPr algn="ctr">
              <a:defRPr/>
            </a:pPr>
            <a:r>
              <a:rPr lang="cs-CZ" altLang="cs-CZ" sz="2400" dirty="0" smtClean="0">
                <a:latin typeface="Bookman Old Style" panose="02050604050505020204" pitchFamily="18" charset="0"/>
              </a:rPr>
              <a:t>(situation of as 31.12.2014)</a:t>
            </a:r>
            <a:endParaRPr lang="en-US" altLang="cs-CZ" sz="3400" dirty="0" smtClean="0">
              <a:latin typeface="Bookman Old Style" panose="02050604050505020204" pitchFamily="18" charset="0"/>
            </a:endParaRPr>
          </a:p>
        </p:txBody>
      </p:sp>
    </p:spTree>
    <p:extLst>
      <p:ext uri="{BB962C8B-B14F-4D97-AF65-F5344CB8AC3E}">
        <p14:creationId xmlns:p14="http://schemas.microsoft.com/office/powerpoint/2010/main" val="171238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394528" y="327026"/>
            <a:ext cx="8879647" cy="45858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cs-CZ" sz="2600" dirty="0" smtClean="0">
                <a:latin typeface="Bookman Old Style" panose="02050604050505020204" pitchFamily="18" charset="0"/>
              </a:rPr>
              <a:t>Biomass</a:t>
            </a:r>
            <a:r>
              <a:rPr lang="cs-CZ" altLang="cs-CZ" sz="2600" dirty="0" smtClean="0">
                <a:latin typeface="Bookman Old Style" panose="02050604050505020204" pitchFamily="18" charset="0"/>
              </a:rPr>
              <a:t> </a:t>
            </a:r>
            <a:r>
              <a:rPr lang="en-US" altLang="cs-CZ" sz="2600" dirty="0" smtClean="0">
                <a:latin typeface="Bookman Old Style" panose="02050604050505020204" pitchFamily="18" charset="0"/>
              </a:rPr>
              <a:t>energy </a:t>
            </a:r>
            <a:r>
              <a:rPr lang="cs-CZ" altLang="cs-CZ" sz="2600" dirty="0" smtClean="0">
                <a:latin typeface="Bookman Old Style" panose="02050604050505020204" pitchFamily="18" charset="0"/>
              </a:rPr>
              <a:t>in the Czech Republic – </a:t>
            </a:r>
            <a:r>
              <a:rPr lang="en-US" altLang="cs-CZ" sz="2600" dirty="0" smtClean="0">
                <a:latin typeface="Bookman Old Style" panose="02050604050505020204" pitchFamily="18" charset="0"/>
              </a:rPr>
              <a:t>biogas</a:t>
            </a:r>
            <a:r>
              <a:rPr lang="cs-CZ" altLang="cs-CZ" sz="2600" dirty="0" smtClean="0">
                <a:latin typeface="Bookman Old Style" panose="02050604050505020204" pitchFamily="18" charset="0"/>
              </a:rPr>
              <a:t> station</a:t>
            </a:r>
            <a:endParaRPr lang="en-US" altLang="cs-CZ" sz="2600" dirty="0" smtClean="0">
              <a:latin typeface="Bookman Old Style" panose="02050604050505020204" pitchFamily="18" charset="0"/>
            </a:endParaRPr>
          </a:p>
        </p:txBody>
      </p:sp>
      <p:sp>
        <p:nvSpPr>
          <p:cNvPr id="5" name="Zástupný symbol pro obsah 2"/>
          <p:cNvSpPr txBox="1">
            <a:spLocks/>
          </p:cNvSpPr>
          <p:nvPr/>
        </p:nvSpPr>
        <p:spPr>
          <a:xfrm>
            <a:off x="394528" y="1236374"/>
            <a:ext cx="3340345" cy="270456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i="1" dirty="0" smtClean="0">
                <a:latin typeface="Bookman Old Style" panose="02050604050505020204" pitchFamily="18" charset="0"/>
              </a:rPr>
              <a:t>location</a:t>
            </a:r>
            <a:r>
              <a:rPr lang="cs-CZ" sz="2000" dirty="0" smtClean="0">
                <a:latin typeface="Bookman Old Style" panose="02050604050505020204" pitchFamily="18" charset="0"/>
              </a:rPr>
              <a:t>: </a:t>
            </a:r>
            <a:r>
              <a:rPr lang="en-US" sz="2000" dirty="0">
                <a:latin typeface="Bookman Old Style" panose="02050604050505020204" pitchFamily="18" charset="0"/>
              </a:rPr>
              <a:t>all over the Czech </a:t>
            </a:r>
            <a:r>
              <a:rPr lang="en-US" sz="2000" dirty="0" smtClean="0">
                <a:latin typeface="Bookman Old Style" panose="02050604050505020204" pitchFamily="18" charset="0"/>
              </a:rPr>
              <a:t>Republic</a:t>
            </a:r>
          </a:p>
          <a:p>
            <a:pPr>
              <a:spcBef>
                <a:spcPts val="600"/>
              </a:spcBef>
              <a:defRPr/>
            </a:pPr>
            <a:r>
              <a:rPr lang="en-US" sz="2000" i="1" dirty="0" smtClean="0">
                <a:latin typeface="Bookman Old Style" panose="02050604050505020204" pitchFamily="18" charset="0"/>
              </a:rPr>
              <a:t>total installed capacity</a:t>
            </a:r>
            <a:r>
              <a:rPr lang="cs-CZ" sz="2000" dirty="0" smtClean="0">
                <a:latin typeface="Bookman Old Style" panose="02050604050505020204" pitchFamily="18" charset="0"/>
              </a:rPr>
              <a:t>: 358 MW (situation of as </a:t>
            </a:r>
            <a:r>
              <a:rPr lang="en-US" sz="2000" dirty="0">
                <a:latin typeface="Bookman Old Style" panose="02050604050505020204" pitchFamily="18" charset="0"/>
              </a:rPr>
              <a:t>31.12.2014</a:t>
            </a:r>
            <a:r>
              <a:rPr lang="cs-CZ" sz="2000" dirty="0" smtClean="0">
                <a:latin typeface="Bookman Old Style" panose="02050604050505020204" pitchFamily="18" charset="0"/>
              </a:rPr>
              <a:t>) </a:t>
            </a: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cs-CZ" sz="2000" dirty="0" smtClean="0">
                <a:latin typeface="Bookman Old Style" panose="02050604050505020204" pitchFamily="18" charset="0"/>
              </a:rPr>
              <a:t>: 2566 GWh (year 2014)</a:t>
            </a:r>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2636" t="2710" r="3141" b="7317"/>
          <a:stretch/>
        </p:blipFill>
        <p:spPr>
          <a:xfrm>
            <a:off x="3940935" y="1455312"/>
            <a:ext cx="7561959" cy="4675031"/>
          </a:xfrm>
          <a:prstGeom prst="rect">
            <a:avLst/>
          </a:prstGeom>
        </p:spPr>
      </p:pic>
      <p:sp>
        <p:nvSpPr>
          <p:cNvPr id="8" name="Zástupný symbol pro obsah 2"/>
          <p:cNvSpPr txBox="1">
            <a:spLocks/>
          </p:cNvSpPr>
          <p:nvPr/>
        </p:nvSpPr>
        <p:spPr>
          <a:xfrm>
            <a:off x="394527" y="3940939"/>
            <a:ext cx="4035805" cy="235683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i="1" dirty="0" smtClean="0">
                <a:latin typeface="Bookman Old Style" panose="02050604050505020204" pitchFamily="18" charset="0"/>
              </a:rPr>
              <a:t>number </a:t>
            </a:r>
            <a:r>
              <a:rPr lang="en-US" sz="2000" i="1" dirty="0">
                <a:latin typeface="Bookman Old Style" panose="02050604050505020204" pitchFamily="18" charset="0"/>
              </a:rPr>
              <a:t>of </a:t>
            </a:r>
            <a:r>
              <a:rPr lang="cs-CZ" sz="2000" i="1" dirty="0" smtClean="0">
                <a:latin typeface="Bookman Old Style" panose="02050604050505020204" pitchFamily="18" charset="0"/>
              </a:rPr>
              <a:t>biogas </a:t>
            </a:r>
            <a:r>
              <a:rPr lang="en-US" sz="2000" i="1" dirty="0" smtClean="0">
                <a:latin typeface="Bookman Old Style" panose="02050604050505020204" pitchFamily="18" charset="0"/>
              </a:rPr>
              <a:t>power plants</a:t>
            </a:r>
            <a:r>
              <a:rPr lang="en-US" sz="2000" dirty="0" smtClean="0">
                <a:latin typeface="Bookman Old Style" panose="02050604050505020204" pitchFamily="18" charset="0"/>
              </a:rPr>
              <a:t>:</a:t>
            </a:r>
            <a:r>
              <a:rPr lang="cs-CZ" sz="2000" dirty="0" smtClean="0">
                <a:latin typeface="Bookman Old Style" panose="02050604050505020204" pitchFamily="18" charset="0"/>
              </a:rPr>
              <a:t> 507 (</a:t>
            </a:r>
            <a:r>
              <a:rPr lang="en-US" sz="2000" dirty="0" smtClean="0">
                <a:latin typeface="Bookman Old Style" panose="02050604050505020204" pitchFamily="18" charset="0"/>
              </a:rPr>
              <a:t>situation </a:t>
            </a:r>
            <a:r>
              <a:rPr lang="en-US" sz="2000" dirty="0">
                <a:latin typeface="Bookman Old Style" panose="02050604050505020204" pitchFamily="18" charset="0"/>
              </a:rPr>
              <a:t>of as 31.12.2014)</a:t>
            </a:r>
            <a:endParaRPr lang="cs-CZ" sz="2000" dirty="0">
              <a:latin typeface="Bookman Old Style" panose="02050604050505020204" pitchFamily="18" charset="0"/>
            </a:endParaRPr>
          </a:p>
          <a:p>
            <a:pPr>
              <a:spcBef>
                <a:spcPts val="600"/>
              </a:spcBef>
              <a:defRPr/>
            </a:pPr>
            <a:r>
              <a:rPr lang="cs-CZ" sz="2000" dirty="0" smtClean="0">
                <a:latin typeface="Bookman Old Style" panose="02050604050505020204" pitchFamily="18" charset="0"/>
              </a:rPr>
              <a:t>2.8 % </a:t>
            </a:r>
            <a:r>
              <a:rPr lang="en-US" sz="2000" dirty="0" smtClean="0">
                <a:latin typeface="Bookman Old Style" panose="02050604050505020204" pitchFamily="18" charset="0"/>
              </a:rPr>
              <a:t>produced </a:t>
            </a:r>
            <a:r>
              <a:rPr lang="en-US" sz="2000" dirty="0">
                <a:latin typeface="Bookman Old Style" panose="02050604050505020204" pitchFamily="18" charset="0"/>
              </a:rPr>
              <a:t>electric </a:t>
            </a:r>
            <a:r>
              <a:rPr lang="en-US" sz="2000" dirty="0" smtClean="0">
                <a:latin typeface="Bookman Old Style" panose="02050604050505020204" pitchFamily="18" charset="0"/>
              </a:rPr>
              <a:t>energy is produced by </a:t>
            </a:r>
            <a:r>
              <a:rPr lang="cs-CZ" sz="2000" dirty="0" smtClean="0">
                <a:latin typeface="Bookman Old Style" panose="02050604050505020204" pitchFamily="18" charset="0"/>
              </a:rPr>
              <a:t>photovoltaic power plant (year 2014)</a:t>
            </a:r>
          </a:p>
        </p:txBody>
      </p:sp>
    </p:spTree>
    <p:extLst>
      <p:ext uri="{BB962C8B-B14F-4D97-AF65-F5344CB8AC3E}">
        <p14:creationId xmlns:p14="http://schemas.microsoft.com/office/powerpoint/2010/main" val="335110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394525" y="464948"/>
            <a:ext cx="6379762" cy="609114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Třeboň</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1974 – </a:t>
            </a:r>
            <a:r>
              <a:rPr lang="en-US" sz="2000" dirty="0" smtClean="0">
                <a:latin typeface="Bookman Old Style" panose="02050604050505020204" pitchFamily="18" charset="0"/>
              </a:rPr>
              <a:t>the oldest biogas </a:t>
            </a:r>
            <a:r>
              <a:rPr lang="cs-CZ" sz="2000" dirty="0" smtClean="0">
                <a:latin typeface="Bookman Old Style" panose="02050604050505020204" pitchFamily="18" charset="0"/>
              </a:rPr>
              <a:t>station </a:t>
            </a:r>
            <a:r>
              <a:rPr lang="en-US" sz="2000" dirty="0" smtClean="0">
                <a:latin typeface="Bookman Old Style" panose="02050604050505020204" pitchFamily="18" charset="0"/>
              </a:rPr>
              <a:t>in the Czech Republic</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in the south Bohemian</a:t>
            </a: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175 kW (</a:t>
            </a:r>
            <a:r>
              <a:rPr lang="en-US" sz="2000" dirty="0">
                <a:latin typeface="Bookman Old Style" panose="02050604050505020204" pitchFamily="18" charset="0"/>
              </a:rPr>
              <a:t>electric), </a:t>
            </a:r>
            <a:r>
              <a:rPr lang="cs-CZ" sz="2000" dirty="0" smtClean="0">
                <a:latin typeface="Bookman Old Style" panose="02050604050505020204" pitchFamily="18" charset="0"/>
              </a:rPr>
              <a:t>226</a:t>
            </a:r>
            <a:r>
              <a:rPr lang="en-US" sz="2000" dirty="0" smtClean="0">
                <a:latin typeface="Bookman Old Style" panose="02050604050505020204" pitchFamily="18" charset="0"/>
              </a:rPr>
              <a:t> </a:t>
            </a:r>
            <a:r>
              <a:rPr lang="cs-CZ" sz="2000" dirty="0" smtClean="0">
                <a:latin typeface="Bookman Old Style" panose="02050604050505020204" pitchFamily="18" charset="0"/>
              </a:rPr>
              <a:t>k</a:t>
            </a:r>
            <a:r>
              <a:rPr lang="en-US" sz="2000" dirty="0" smtClean="0">
                <a:latin typeface="Bookman Old Style" panose="02050604050505020204" pitchFamily="18" charset="0"/>
              </a:rPr>
              <a:t>W </a:t>
            </a:r>
            <a:r>
              <a:rPr lang="en-US" sz="2000" dirty="0">
                <a:latin typeface="Bookman Old Style" panose="02050604050505020204" pitchFamily="18" charset="0"/>
              </a:rPr>
              <a:t>(heat)</a:t>
            </a:r>
            <a:r>
              <a:rPr lang="cs-CZ" sz="2000" dirty="0">
                <a:latin typeface="Bookman Old Style" panose="02050604050505020204" pitchFamily="18" charset="0"/>
              </a:rPr>
              <a:t> </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enlargement</a:t>
            </a:r>
            <a:r>
              <a:rPr lang="cs-CZ" sz="2000" dirty="0" smtClean="0">
                <a:latin typeface="Bookman Old Style" panose="02050604050505020204" pitchFamily="18" charset="0"/>
              </a:rPr>
              <a:t>: </a:t>
            </a:r>
            <a:r>
              <a:rPr lang="en-US" sz="2000" dirty="0" smtClean="0">
                <a:latin typeface="Bookman Old Style" panose="02050604050505020204" pitchFamily="18" charset="0"/>
              </a:rPr>
              <a:t>new </a:t>
            </a:r>
            <a:r>
              <a:rPr lang="cs-CZ" sz="2000" dirty="0" smtClean="0">
                <a:latin typeface="Bookman Old Style" panose="02050604050505020204" pitchFamily="18" charset="0"/>
              </a:rPr>
              <a:t>cogeneration </a:t>
            </a:r>
            <a:r>
              <a:rPr lang="en-US" sz="2000" dirty="0" smtClean="0">
                <a:latin typeface="Bookman Old Style" panose="02050604050505020204" pitchFamily="18" charset="0"/>
              </a:rPr>
              <a:t>unit was built in area of Aurora Spa </a:t>
            </a:r>
            <a:r>
              <a:rPr lang="cs-CZ" sz="2000" dirty="0" smtClean="0">
                <a:latin typeface="Bookman Old Style" panose="02050604050505020204" pitchFamily="18" charset="0"/>
              </a:rPr>
              <a:t>in 2009 – 844 kW (electric) and 840 kW (heat) – the 1</a:t>
            </a:r>
            <a:r>
              <a:rPr lang="cs-CZ" sz="2000" baseline="30000" dirty="0" smtClean="0">
                <a:latin typeface="Bookman Old Style" panose="02050604050505020204" pitchFamily="18" charset="0"/>
              </a:rPr>
              <a:t>st</a:t>
            </a:r>
            <a:r>
              <a:rPr lang="cs-CZ" sz="2000" dirty="0" smtClean="0">
                <a:latin typeface="Bookman Old Style" panose="02050604050505020204" pitchFamily="18" charset="0"/>
              </a:rPr>
              <a:t> biogas </a:t>
            </a:r>
            <a:r>
              <a:rPr lang="en-US" sz="2000" dirty="0" smtClean="0">
                <a:latin typeface="Bookman Old Style" panose="02050604050505020204" pitchFamily="18" charset="0"/>
              </a:rPr>
              <a:t>pipeline</a:t>
            </a:r>
            <a:r>
              <a:rPr lang="cs-CZ" sz="2000" dirty="0" smtClean="0">
                <a:latin typeface="Bookman Old Style" panose="02050604050505020204" pitchFamily="18" charset="0"/>
              </a:rPr>
              <a:t> in the Czech Republic (4.3 km, </a:t>
            </a:r>
            <a:r>
              <a:rPr lang="en-US" sz="2000" dirty="0" smtClean="0">
                <a:latin typeface="Bookman Old Style" panose="02050604050505020204" pitchFamily="18" charset="0"/>
              </a:rPr>
              <a:t>from original biogas station to area of </a:t>
            </a:r>
            <a:r>
              <a:rPr lang="cs-CZ" sz="2000" dirty="0" smtClean="0">
                <a:latin typeface="Bookman Old Style" panose="02050604050505020204" pitchFamily="18" charset="0"/>
              </a:rPr>
              <a:t>Aurora </a:t>
            </a:r>
            <a:r>
              <a:rPr lang="en-US" sz="2000" dirty="0" smtClean="0">
                <a:latin typeface="Bookman Old Style" panose="02050604050505020204" pitchFamily="18" charset="0"/>
              </a:rPr>
              <a:t>Spa</a:t>
            </a:r>
            <a:r>
              <a:rPr lang="cs-CZ" sz="2000" dirty="0" smtClean="0">
                <a:latin typeface="Bookman Old Style" panose="02050604050505020204" pitchFamily="18" charset="0"/>
              </a:rPr>
              <a:t>)</a:t>
            </a:r>
          </a:p>
          <a:p>
            <a:pPr>
              <a:spcBef>
                <a:spcPts val="600"/>
              </a:spcBef>
              <a:defRPr/>
            </a:pPr>
            <a:r>
              <a:rPr lang="cs-CZ" sz="2000" i="1" dirty="0" smtClean="0">
                <a:latin typeface="Bookman Old Style" panose="02050604050505020204" pitchFamily="18" charset="0"/>
              </a:rPr>
              <a:t>input </a:t>
            </a:r>
            <a:r>
              <a:rPr lang="en-US" sz="2000" i="1" dirty="0" smtClean="0">
                <a:latin typeface="Bookman Old Style" panose="02050604050505020204" pitchFamily="18" charset="0"/>
              </a:rPr>
              <a:t>feedstock</a:t>
            </a:r>
            <a:r>
              <a:rPr lang="cs-CZ" sz="2000" dirty="0" smtClean="0">
                <a:latin typeface="Bookman Old Style" panose="02050604050505020204" pitchFamily="18" charset="0"/>
              </a:rPr>
              <a:t>: </a:t>
            </a:r>
            <a:r>
              <a:rPr lang="en-US" sz="2000" dirty="0" smtClean="0">
                <a:latin typeface="Bookman Old Style" panose="02050604050505020204" pitchFamily="18" charset="0"/>
              </a:rPr>
              <a:t>corn silage (14500 tons per year), grass silage (4300 tons per year) and manure (3500 tons per year)</a:t>
            </a: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a:latin typeface="Bookman Old Style" panose="02050604050505020204" pitchFamily="18" charset="0"/>
              </a:rPr>
              <a:t>production</a:t>
            </a:r>
            <a:r>
              <a:rPr lang="en-US" sz="2000" dirty="0">
                <a:latin typeface="Bookman Old Style" panose="02050604050505020204" pitchFamily="18" charset="0"/>
              </a:rPr>
              <a:t>:</a:t>
            </a:r>
            <a:r>
              <a:rPr lang="cs-CZ" sz="2000" dirty="0">
                <a:latin typeface="Bookman Old Style" panose="02050604050505020204" pitchFamily="18" charset="0"/>
              </a:rPr>
              <a:t> </a:t>
            </a:r>
            <a:r>
              <a:rPr lang="cs-CZ" sz="2000" dirty="0" smtClean="0">
                <a:latin typeface="Bookman Old Style" panose="02050604050505020204" pitchFamily="18" charset="0"/>
              </a:rPr>
              <a:t>8 GWh </a:t>
            </a:r>
            <a:r>
              <a:rPr lang="en-US" sz="2000" dirty="0">
                <a:latin typeface="Bookman Old Style" panose="02050604050505020204" pitchFamily="18" charset="0"/>
              </a:rPr>
              <a:t>of electric </a:t>
            </a:r>
            <a:r>
              <a:rPr lang="en-US" sz="2000" dirty="0" smtClean="0">
                <a:latin typeface="Bookman Old Style" panose="02050604050505020204" pitchFamily="18" charset="0"/>
              </a:rPr>
              <a:t>energy</a:t>
            </a:r>
            <a:r>
              <a:rPr lang="cs-CZ" sz="2000" dirty="0" smtClean="0">
                <a:latin typeface="Bookman Old Style" panose="02050604050505020204" pitchFamily="18" charset="0"/>
              </a:rPr>
              <a:t> (25 % total </a:t>
            </a:r>
            <a:r>
              <a:rPr lang="en-US" sz="2000" dirty="0" smtClean="0">
                <a:latin typeface="Bookman Old Style" panose="02050604050505020204" pitchFamily="18" charset="0"/>
              </a:rPr>
              <a:t>consumption in the town of Třeboň</a:t>
            </a:r>
            <a:r>
              <a:rPr lang="cs-CZ" sz="2000" dirty="0" smtClean="0">
                <a:latin typeface="Bookman Old Style" panose="02050604050505020204" pitchFamily="18" charset="0"/>
              </a:rPr>
              <a:t>)</a:t>
            </a:r>
            <a:r>
              <a:rPr lang="en-US" sz="2000" dirty="0" smtClean="0">
                <a:latin typeface="Bookman Old Style" panose="02050604050505020204" pitchFamily="18" charset="0"/>
              </a:rPr>
              <a:t>, </a:t>
            </a:r>
            <a:r>
              <a:rPr lang="cs-CZ" sz="2000" dirty="0" smtClean="0">
                <a:latin typeface="Bookman Old Style" panose="02050604050505020204" pitchFamily="18" charset="0"/>
              </a:rPr>
              <a:t>17 </a:t>
            </a:r>
            <a:r>
              <a:rPr lang="cs-CZ" sz="2000" dirty="0">
                <a:latin typeface="Bookman Old Style" panose="02050604050505020204" pitchFamily="18" charset="0"/>
              </a:rPr>
              <a:t>T</a:t>
            </a:r>
            <a:r>
              <a:rPr lang="cs-CZ" sz="2000" dirty="0" smtClean="0">
                <a:latin typeface="Bookman Old Style" panose="02050604050505020204" pitchFamily="18" charset="0"/>
              </a:rPr>
              <a:t>J of heat and 3760000 m</a:t>
            </a:r>
            <a:r>
              <a:rPr lang="cs-CZ" sz="2000" baseline="30000" dirty="0" smtClean="0">
                <a:latin typeface="Bookman Old Style" panose="02050604050505020204" pitchFamily="18" charset="0"/>
              </a:rPr>
              <a:t>3</a:t>
            </a:r>
            <a:r>
              <a:rPr lang="cs-CZ" sz="2000" dirty="0" smtClean="0">
                <a:latin typeface="Bookman Old Style" panose="02050604050505020204" pitchFamily="18" charset="0"/>
              </a:rPr>
              <a:t> biogas per year</a:t>
            </a:r>
            <a:endParaRPr lang="en-US" sz="2000" dirty="0">
              <a:latin typeface="Bookman Old Style" panose="02050604050505020204" pitchFamily="18" charset="0"/>
            </a:endParaRPr>
          </a:p>
          <a:p>
            <a:pPr>
              <a:spcBef>
                <a:spcPts val="600"/>
              </a:spcBef>
              <a:defRPr/>
            </a:pPr>
            <a:endParaRPr lang="cs-CZ" sz="2000" dirty="0">
              <a:latin typeface="Bookman Old Style" panose="02050604050505020204" pitchFamily="18" charset="0"/>
            </a:endParaRPr>
          </a:p>
          <a:p>
            <a:pPr>
              <a:spcBef>
                <a:spcPts val="600"/>
              </a:spcBef>
              <a:defRPr/>
            </a:pPr>
            <a:endParaRPr lang="cs-CZ" sz="2000" dirty="0" smtClean="0">
              <a:latin typeface="Bookman Old Style" panose="02050604050505020204" pitchFamily="18" charset="0"/>
            </a:endParaRPr>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2975" r="11487"/>
          <a:stretch/>
        </p:blipFill>
        <p:spPr>
          <a:xfrm>
            <a:off x="7031866" y="325843"/>
            <a:ext cx="4456090" cy="3048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p:cNvPicPr>
            <a:picLocks noChangeAspect="1"/>
          </p:cNvPicPr>
          <p:nvPr/>
        </p:nvPicPr>
        <p:blipFill rotWithShape="1">
          <a:blip r:embed="rId3">
            <a:extLst>
              <a:ext uri="{28A0092B-C50C-407E-A947-70E740481C1C}">
                <a14:useLocalDpi xmlns:a14="http://schemas.microsoft.com/office/drawing/2010/main" val="0"/>
              </a:ext>
            </a:extLst>
          </a:blip>
          <a:srcRect l="15275" t="3756" r="5783" b="14178"/>
          <a:stretch/>
        </p:blipFill>
        <p:spPr>
          <a:xfrm>
            <a:off x="7031866" y="3657601"/>
            <a:ext cx="4456090" cy="2898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9127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394525" y="426312"/>
            <a:ext cx="9329024" cy="262598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Velký Karlov</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2006</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a:t>
            </a:r>
            <a:r>
              <a:rPr lang="en-US" sz="2000" dirty="0" smtClean="0">
                <a:latin typeface="Bookman Old Style" panose="02050604050505020204" pitchFamily="18" charset="0"/>
              </a:rPr>
              <a:t>in south Moravia – near the town of Znojmo</a:t>
            </a: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smtClean="0">
                <a:latin typeface="Bookman Old Style" panose="02050604050505020204" pitchFamily="18" charset="0"/>
              </a:rPr>
              <a:t>installed</a:t>
            </a:r>
            <a:r>
              <a:rPr lang="en-US" sz="2000" dirty="0" smtClean="0">
                <a:latin typeface="Bookman Old Style" panose="02050604050505020204" pitchFamily="18" charset="0"/>
              </a:rPr>
              <a:t> </a:t>
            </a:r>
            <a:r>
              <a:rPr lang="en-US" sz="2000" i="1" dirty="0" smtClean="0">
                <a:latin typeface="Bookman Old Style" panose="02050604050505020204" pitchFamily="18" charset="0"/>
              </a:rPr>
              <a:t>capacity</a:t>
            </a:r>
            <a:r>
              <a:rPr lang="cs-CZ" sz="2000" dirty="0" smtClean="0">
                <a:latin typeface="Bookman Old Style" panose="02050604050505020204" pitchFamily="18" charset="0"/>
              </a:rPr>
              <a:t>: 1.96 MW (</a:t>
            </a:r>
            <a:r>
              <a:rPr lang="en-US" sz="2000" dirty="0">
                <a:latin typeface="Bookman Old Style" panose="02050604050505020204" pitchFamily="18" charset="0"/>
              </a:rPr>
              <a:t>electric), </a:t>
            </a:r>
            <a:r>
              <a:rPr lang="cs-CZ" sz="2000" dirty="0" smtClean="0">
                <a:latin typeface="Bookman Old Style" panose="02050604050505020204" pitchFamily="18" charset="0"/>
              </a:rPr>
              <a:t>2.07 MW</a:t>
            </a:r>
            <a:r>
              <a:rPr lang="en-US" sz="2000" dirty="0" smtClean="0">
                <a:latin typeface="Bookman Old Style" panose="02050604050505020204" pitchFamily="18" charset="0"/>
              </a:rPr>
              <a:t> </a:t>
            </a:r>
            <a:r>
              <a:rPr lang="en-US" sz="2000" dirty="0">
                <a:latin typeface="Bookman Old Style" panose="02050604050505020204" pitchFamily="18" charset="0"/>
              </a:rPr>
              <a:t>(heat)</a:t>
            </a:r>
            <a:r>
              <a:rPr lang="cs-CZ" sz="2000" dirty="0">
                <a:latin typeface="Bookman Old Style" panose="02050604050505020204" pitchFamily="18" charset="0"/>
              </a:rPr>
              <a:t> </a:t>
            </a:r>
            <a:r>
              <a:rPr lang="cs-CZ" sz="2000" dirty="0" smtClean="0">
                <a:latin typeface="Bookman Old Style" panose="02050604050505020204" pitchFamily="18" charset="0"/>
              </a:rPr>
              <a:t>– </a:t>
            </a:r>
            <a:r>
              <a:rPr lang="en-US" sz="2000" dirty="0" smtClean="0">
                <a:latin typeface="Bookman Old Style" panose="02050604050505020204" pitchFamily="18" charset="0"/>
              </a:rPr>
              <a:t>one of the most powerful biogas station in middle Europe</a:t>
            </a:r>
            <a:endParaRPr lang="cs-CZ" sz="2000" dirty="0" smtClean="0">
              <a:latin typeface="Bookman Old Style" panose="02050604050505020204" pitchFamily="18" charset="0"/>
            </a:endParaRPr>
          </a:p>
          <a:p>
            <a:pPr>
              <a:spcBef>
                <a:spcPts val="600"/>
              </a:spcBef>
              <a:defRPr/>
            </a:pPr>
            <a:r>
              <a:rPr lang="cs-CZ" sz="2000" i="1" dirty="0">
                <a:latin typeface="Bookman Old Style" panose="02050604050505020204" pitchFamily="18" charset="0"/>
              </a:rPr>
              <a:t>input </a:t>
            </a:r>
            <a:r>
              <a:rPr lang="en-US" sz="2000" i="1" dirty="0">
                <a:latin typeface="Bookman Old Style" panose="02050604050505020204" pitchFamily="18" charset="0"/>
              </a:rPr>
              <a:t>feedstock</a:t>
            </a:r>
            <a:r>
              <a:rPr lang="cs-CZ" sz="2000" dirty="0">
                <a:latin typeface="Bookman Old Style" panose="02050604050505020204" pitchFamily="18" charset="0"/>
              </a:rPr>
              <a:t>: </a:t>
            </a:r>
            <a:r>
              <a:rPr lang="en-US" sz="2000" dirty="0" smtClean="0">
                <a:latin typeface="Bookman Old Style" panose="02050604050505020204" pitchFamily="18" charset="0"/>
              </a:rPr>
              <a:t>silage, manure, fruit and vegetables </a:t>
            </a: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a:latin typeface="Bookman Old Style" panose="02050604050505020204" pitchFamily="18" charset="0"/>
              </a:rPr>
              <a:t>production</a:t>
            </a:r>
            <a:r>
              <a:rPr lang="en-US" sz="2000" dirty="0" smtClean="0">
                <a:latin typeface="Bookman Old Style" panose="02050604050505020204" pitchFamily="18" charset="0"/>
              </a:rPr>
              <a:t>:</a:t>
            </a:r>
            <a:r>
              <a:rPr lang="cs-CZ" sz="2000" dirty="0" smtClean="0">
                <a:latin typeface="Bookman Old Style" panose="02050604050505020204" pitchFamily="18" charset="0"/>
              </a:rPr>
              <a:t> 15 </a:t>
            </a:r>
            <a:r>
              <a:rPr lang="cs-CZ" sz="2000" dirty="0">
                <a:latin typeface="Bookman Old Style" panose="02050604050505020204" pitchFamily="18" charset="0"/>
              </a:rPr>
              <a:t>GWh </a:t>
            </a:r>
            <a:r>
              <a:rPr lang="en-US" sz="2000" dirty="0">
                <a:latin typeface="Bookman Old Style" panose="02050604050505020204" pitchFamily="18" charset="0"/>
              </a:rPr>
              <a:t>of electric </a:t>
            </a:r>
            <a:r>
              <a:rPr lang="en-US" sz="2000" dirty="0" smtClean="0">
                <a:latin typeface="Bookman Old Style" panose="02050604050505020204" pitchFamily="18" charset="0"/>
              </a:rPr>
              <a:t>energy, </a:t>
            </a:r>
            <a:r>
              <a:rPr lang="cs-CZ" sz="2000" dirty="0" smtClean="0">
                <a:latin typeface="Bookman Old Style" panose="02050604050505020204" pitchFamily="18" charset="0"/>
              </a:rPr>
              <a:t>16 TJ of heat</a:t>
            </a:r>
          </a:p>
        </p:txBody>
      </p:sp>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13677" r="13275"/>
          <a:stretch/>
        </p:blipFill>
        <p:spPr>
          <a:xfrm>
            <a:off x="927279" y="3392821"/>
            <a:ext cx="4675031" cy="2908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b="14723"/>
          <a:stretch/>
        </p:blipFill>
        <p:spPr>
          <a:xfrm>
            <a:off x="6195672" y="3402301"/>
            <a:ext cx="5047584" cy="28988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09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677864" y="327025"/>
            <a:ext cx="5413844" cy="87070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cs-CZ" sz="2500" dirty="0" smtClean="0">
                <a:latin typeface="Bookman Old Style" panose="02050604050505020204" pitchFamily="18" charset="0"/>
              </a:rPr>
              <a:t>Geothermal</a:t>
            </a:r>
            <a:r>
              <a:rPr lang="cs-CZ" altLang="cs-CZ" sz="2500" dirty="0" smtClean="0">
                <a:latin typeface="Bookman Old Style" panose="02050604050505020204" pitchFamily="18" charset="0"/>
              </a:rPr>
              <a:t> </a:t>
            </a:r>
            <a:r>
              <a:rPr lang="en-US" altLang="cs-CZ" sz="2500" dirty="0" smtClean="0">
                <a:latin typeface="Bookman Old Style" panose="02050604050505020204" pitchFamily="18" charset="0"/>
              </a:rPr>
              <a:t>energy </a:t>
            </a:r>
            <a:r>
              <a:rPr lang="cs-CZ" altLang="cs-CZ" sz="2500" dirty="0" smtClean="0">
                <a:latin typeface="Bookman Old Style" panose="02050604050505020204" pitchFamily="18" charset="0"/>
              </a:rPr>
              <a:t>in the Czech Republic</a:t>
            </a:r>
            <a:endParaRPr lang="en-US" altLang="cs-CZ" sz="2500" dirty="0" smtClean="0">
              <a:latin typeface="Bookman Old Style" panose="02050604050505020204" pitchFamily="18" charset="0"/>
            </a:endParaRPr>
          </a:p>
        </p:txBody>
      </p:sp>
      <p:sp>
        <p:nvSpPr>
          <p:cNvPr id="7" name="Zástupný symbol pro obsah 2"/>
          <p:cNvSpPr txBox="1">
            <a:spLocks/>
          </p:cNvSpPr>
          <p:nvPr/>
        </p:nvSpPr>
        <p:spPr>
          <a:xfrm>
            <a:off x="394527" y="1352281"/>
            <a:ext cx="6495669" cy="171288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dirty="0" smtClean="0">
                <a:latin typeface="Bookman Old Style" panose="02050604050505020204" pitchFamily="18" charset="0"/>
              </a:rPr>
              <a:t>currently</a:t>
            </a:r>
            <a:r>
              <a:rPr lang="cs-CZ" sz="2000" dirty="0" smtClean="0">
                <a:latin typeface="Bookman Old Style" panose="02050604050505020204" pitchFamily="18" charset="0"/>
              </a:rPr>
              <a:t>, </a:t>
            </a:r>
            <a:r>
              <a:rPr lang="en-US" sz="2000" dirty="0" smtClean="0">
                <a:latin typeface="Bookman Old Style" panose="02050604050505020204" pitchFamily="18" charset="0"/>
              </a:rPr>
              <a:t>geothermal energy uses for heating purposes</a:t>
            </a:r>
            <a:r>
              <a:rPr lang="cs-CZ" sz="2000" dirty="0" smtClean="0">
                <a:latin typeface="Bookman Old Style" panose="02050604050505020204" pitchFamily="18" charset="0"/>
              </a:rPr>
              <a:t> – </a:t>
            </a:r>
            <a:r>
              <a:rPr lang="en-US" sz="2000" dirty="0" smtClean="0">
                <a:latin typeface="Bookman Old Style" panose="02050604050505020204" pitchFamily="18" charset="0"/>
              </a:rPr>
              <a:t>heat pumps </a:t>
            </a:r>
          </a:p>
          <a:p>
            <a:pPr>
              <a:spcBef>
                <a:spcPts val="600"/>
              </a:spcBef>
              <a:defRPr/>
            </a:pPr>
            <a:r>
              <a:rPr lang="en-US" sz="2000" dirty="0" smtClean="0">
                <a:latin typeface="Bookman Old Style" panose="02050604050505020204" pitchFamily="18" charset="0"/>
              </a:rPr>
              <a:t>upcoming</a:t>
            </a:r>
            <a:r>
              <a:rPr lang="cs-CZ" sz="2000" dirty="0" smtClean="0">
                <a:latin typeface="Bookman Old Style" panose="02050604050505020204" pitchFamily="18" charset="0"/>
              </a:rPr>
              <a:t> </a:t>
            </a:r>
            <a:r>
              <a:rPr lang="en-US" sz="2000" dirty="0" smtClean="0">
                <a:latin typeface="Bookman Old Style" panose="02050604050505020204" pitchFamily="18" charset="0"/>
              </a:rPr>
              <a:t>project </a:t>
            </a:r>
            <a:r>
              <a:rPr lang="cs-CZ" sz="2000" dirty="0" smtClean="0">
                <a:latin typeface="Bookman Old Style" panose="02050604050505020204" pitchFamily="18" charset="0"/>
              </a:rPr>
              <a:t>– </a:t>
            </a:r>
            <a:r>
              <a:rPr lang="en-US" sz="2000" dirty="0" smtClean="0">
                <a:latin typeface="Bookman Old Style" panose="02050604050505020204" pitchFamily="18" charset="0"/>
              </a:rPr>
              <a:t>construction of the 1</a:t>
            </a:r>
            <a:r>
              <a:rPr lang="en-US" sz="2000" baseline="30000" dirty="0" smtClean="0">
                <a:latin typeface="Bookman Old Style" panose="02050604050505020204" pitchFamily="18" charset="0"/>
              </a:rPr>
              <a:t>st</a:t>
            </a:r>
            <a:r>
              <a:rPr lang="en-US" sz="2000" dirty="0" smtClean="0">
                <a:latin typeface="Bookman Old Style" panose="02050604050505020204" pitchFamily="18" charset="0"/>
              </a:rPr>
              <a:t> geothermal power plant in the Czech Republic will start </a:t>
            </a:r>
            <a:r>
              <a:rPr lang="cs-CZ" sz="2000" dirty="0" smtClean="0">
                <a:latin typeface="Bookman Old Style" panose="02050604050505020204" pitchFamily="18" charset="0"/>
              </a:rPr>
              <a:t>in Litoměřice </a:t>
            </a:r>
            <a:r>
              <a:rPr lang="en-US" sz="2000" dirty="0" smtClean="0">
                <a:latin typeface="Bookman Old Style" panose="02050604050505020204" pitchFamily="18" charset="0"/>
              </a:rPr>
              <a:t>in 2016  </a:t>
            </a:r>
          </a:p>
        </p:txBody>
      </p:sp>
      <p:pic>
        <p:nvPicPr>
          <p:cNvPr id="6" name="Obrázek 5"/>
          <p:cNvPicPr>
            <a:picLocks noChangeAspect="1"/>
          </p:cNvPicPr>
          <p:nvPr/>
        </p:nvPicPr>
        <p:blipFill rotWithShape="1">
          <a:blip r:embed="rId2">
            <a:extLst>
              <a:ext uri="{28A0092B-C50C-407E-A947-70E740481C1C}">
                <a14:useLocalDpi xmlns:a14="http://schemas.microsoft.com/office/drawing/2010/main" val="0"/>
              </a:ext>
            </a:extLst>
          </a:blip>
          <a:srcRect r="4297"/>
          <a:stretch/>
        </p:blipFill>
        <p:spPr>
          <a:xfrm>
            <a:off x="7109139" y="327025"/>
            <a:ext cx="4262906" cy="2967659"/>
          </a:xfrm>
          <a:prstGeom prst="rect">
            <a:avLst/>
          </a:prstGeom>
          <a:ln>
            <a:noFill/>
          </a:ln>
          <a:effectLst>
            <a:outerShdw blurRad="190500" algn="tl" rotWithShape="0">
              <a:srgbClr val="000000">
                <a:alpha val="70000"/>
              </a:srgbClr>
            </a:outerShdw>
          </a:effectLst>
        </p:spPr>
      </p:pic>
      <p:sp>
        <p:nvSpPr>
          <p:cNvPr id="8" name="Zástupný symbol pro obsah 2"/>
          <p:cNvSpPr txBox="1">
            <a:spLocks/>
          </p:cNvSpPr>
          <p:nvPr/>
        </p:nvSpPr>
        <p:spPr>
          <a:xfrm>
            <a:off x="394528" y="3214881"/>
            <a:ext cx="6611580" cy="330182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cs-CZ" sz="2000" b="1" dirty="0" smtClean="0">
                <a:latin typeface="Bookman Old Style" panose="02050604050505020204" pitchFamily="18" charset="0"/>
              </a:rPr>
              <a:t>Litoměřice</a:t>
            </a:r>
          </a:p>
          <a:p>
            <a:pPr>
              <a:spcBef>
                <a:spcPts val="600"/>
              </a:spcBef>
              <a:defRPr/>
            </a:pPr>
            <a:r>
              <a:rPr lang="en-US" sz="2000" i="1" dirty="0" smtClean="0">
                <a:latin typeface="Bookman Old Style" panose="02050604050505020204" pitchFamily="18" charset="0"/>
              </a:rPr>
              <a:t>year of operation commenced</a:t>
            </a:r>
            <a:r>
              <a:rPr lang="cs-CZ" sz="2000" dirty="0" smtClean="0">
                <a:latin typeface="Bookman Old Style" panose="02050604050505020204" pitchFamily="18" charset="0"/>
              </a:rPr>
              <a:t>: </a:t>
            </a:r>
            <a:r>
              <a:rPr lang="en-US" sz="2000" dirty="0" smtClean="0">
                <a:latin typeface="Bookman Old Style" panose="02050604050505020204" pitchFamily="18" charset="0"/>
              </a:rPr>
              <a:t>after</a:t>
            </a:r>
            <a:r>
              <a:rPr lang="cs-CZ" sz="2000" dirty="0" smtClean="0">
                <a:latin typeface="Bookman Old Style" panose="02050604050505020204" pitchFamily="18" charset="0"/>
              </a:rPr>
              <a:t> 2016</a:t>
            </a:r>
          </a:p>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cs-CZ" sz="2000" dirty="0" smtClean="0">
                <a:latin typeface="Bookman Old Style" panose="02050604050505020204" pitchFamily="18" charset="0"/>
              </a:rPr>
              <a:t> Litoměřice – </a:t>
            </a:r>
            <a:r>
              <a:rPr lang="en-US" sz="2000" dirty="0" smtClean="0">
                <a:latin typeface="Bookman Old Style" panose="02050604050505020204" pitchFamily="18" charset="0"/>
              </a:rPr>
              <a:t>district</a:t>
            </a:r>
            <a:r>
              <a:rPr lang="cs-CZ" sz="2000" dirty="0" smtClean="0">
                <a:latin typeface="Bookman Old Style" panose="02050604050505020204" pitchFamily="18" charset="0"/>
              </a:rPr>
              <a:t> of Ústí nad Labem</a:t>
            </a:r>
          </a:p>
          <a:p>
            <a:pPr>
              <a:spcBef>
                <a:spcPts val="600"/>
              </a:spcBef>
              <a:defRPr/>
            </a:pPr>
            <a:r>
              <a:rPr lang="cs-CZ" sz="2000" i="1" dirty="0">
                <a:latin typeface="Bookman Old Style" panose="02050604050505020204" pitchFamily="18" charset="0"/>
              </a:rPr>
              <a:t>technology</a:t>
            </a:r>
            <a:r>
              <a:rPr lang="en-US" sz="2000" dirty="0">
                <a:latin typeface="Bookman Old Style" panose="02050604050505020204" pitchFamily="18" charset="0"/>
              </a:rPr>
              <a:t>: </a:t>
            </a:r>
            <a:r>
              <a:rPr lang="cs-CZ" sz="2000" dirty="0">
                <a:latin typeface="Bookman Old Style" panose="02050604050505020204" pitchFamily="18" charset="0"/>
              </a:rPr>
              <a:t>HDR (</a:t>
            </a:r>
            <a:r>
              <a:rPr lang="cs-CZ" sz="2000" dirty="0" smtClean="0">
                <a:latin typeface="Bookman Old Style" panose="02050604050505020204" pitchFamily="18" charset="0"/>
              </a:rPr>
              <a:t>Hot </a:t>
            </a:r>
            <a:r>
              <a:rPr lang="cs-CZ" sz="2000" dirty="0">
                <a:latin typeface="Bookman Old Style" panose="02050604050505020204" pitchFamily="18" charset="0"/>
              </a:rPr>
              <a:t>Dry Rock) – </a:t>
            </a:r>
            <a:r>
              <a:rPr lang="en-US" sz="2000" dirty="0">
                <a:latin typeface="Bookman Old Style" panose="02050604050505020204" pitchFamily="18" charset="0"/>
              </a:rPr>
              <a:t>2 or 3 drill</a:t>
            </a:r>
            <a:r>
              <a:rPr lang="cs-CZ" sz="2000" dirty="0">
                <a:latin typeface="Bookman Old Style" panose="02050604050505020204" pitchFamily="18" charset="0"/>
              </a:rPr>
              <a:t> hole </a:t>
            </a:r>
            <a:r>
              <a:rPr lang="en-US" sz="2000" dirty="0">
                <a:latin typeface="Bookman Old Style" panose="02050604050505020204" pitchFamily="18" charset="0"/>
              </a:rPr>
              <a:t>to the depth of 5 km</a:t>
            </a:r>
          </a:p>
          <a:p>
            <a:pPr>
              <a:spcBef>
                <a:spcPts val="600"/>
              </a:spcBef>
              <a:defRPr/>
            </a:pPr>
            <a:r>
              <a:rPr lang="en-US" sz="2000" dirty="0" smtClean="0">
                <a:latin typeface="Bookman Old Style" panose="02050604050505020204" pitchFamily="18" charset="0"/>
              </a:rPr>
              <a:t>preparation: perform of test dril</a:t>
            </a:r>
            <a:r>
              <a:rPr lang="cs-CZ" sz="2000" dirty="0" smtClean="0">
                <a:latin typeface="Bookman Old Style" panose="02050604050505020204" pitchFamily="18" charset="0"/>
              </a:rPr>
              <a:t>l</a:t>
            </a:r>
            <a:r>
              <a:rPr lang="en-US" sz="2000" dirty="0" smtClean="0">
                <a:latin typeface="Bookman Old Style" panose="02050604050505020204" pitchFamily="18" charset="0"/>
              </a:rPr>
              <a:t> hole to the depth of 2.1 km</a:t>
            </a: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cs-CZ" sz="2000" dirty="0" smtClean="0">
                <a:latin typeface="Bookman Old Style" panose="02050604050505020204" pitchFamily="18" charset="0"/>
              </a:rPr>
              <a:t>: </a:t>
            </a:r>
            <a:r>
              <a:rPr lang="en-US" sz="2000" dirty="0" smtClean="0">
                <a:latin typeface="Bookman Old Style" panose="02050604050505020204" pitchFamily="18" charset="0"/>
              </a:rPr>
              <a:t>theoretical 40 MW of heat</a:t>
            </a:r>
            <a:r>
              <a:rPr lang="cs-CZ" sz="2000" dirty="0" smtClean="0">
                <a:latin typeface="Bookman Old Style" panose="02050604050505020204" pitchFamily="18" charset="0"/>
              </a:rPr>
              <a:t> and a </a:t>
            </a:r>
            <a:r>
              <a:rPr lang="en-US" sz="2000" dirty="0" smtClean="0">
                <a:latin typeface="Bookman Old Style" panose="02050604050505020204" pitchFamily="18" charset="0"/>
              </a:rPr>
              <a:t>few</a:t>
            </a:r>
            <a:r>
              <a:rPr lang="cs-CZ" sz="2000" dirty="0" smtClean="0">
                <a:latin typeface="Bookman Old Style" panose="02050604050505020204" pitchFamily="18" charset="0"/>
              </a:rPr>
              <a:t> kW to </a:t>
            </a:r>
            <a:r>
              <a:rPr lang="en-US" sz="2000" dirty="0" smtClean="0">
                <a:latin typeface="Bookman Old Style" panose="02050604050505020204" pitchFamily="18" charset="0"/>
              </a:rPr>
              <a:t>MW electrical energy</a:t>
            </a:r>
            <a:endParaRPr lang="en-US" sz="2000" i="1" dirty="0" smtClean="0">
              <a:latin typeface="Bookman Old Style" panose="02050604050505020204" pitchFamily="18" charset="0"/>
            </a:endParaRPr>
          </a:p>
          <a:p>
            <a:pPr marL="0" indent="0">
              <a:spcBef>
                <a:spcPts val="600"/>
              </a:spcBef>
              <a:buNone/>
              <a:defRPr/>
            </a:pPr>
            <a:endParaRPr lang="cs-CZ" sz="2000" i="1" dirty="0" smtClean="0">
              <a:latin typeface="Bookman Old Style" panose="02050604050505020204" pitchFamily="18" charset="0"/>
            </a:endParaRPr>
          </a:p>
          <a:p>
            <a:pPr>
              <a:spcBef>
                <a:spcPts val="600"/>
              </a:spcBef>
              <a:defRPr/>
            </a:pPr>
            <a:endParaRPr lang="en-US" sz="2000" dirty="0" smtClean="0">
              <a:latin typeface="Bookman Old Style" panose="02050604050505020204" pitchFamily="18" charset="0"/>
            </a:endParaRPr>
          </a:p>
        </p:txBody>
      </p:sp>
      <p:pic>
        <p:nvPicPr>
          <p:cNvPr id="3" name="Obrázek 2"/>
          <p:cNvPicPr>
            <a:picLocks noChangeAspect="1"/>
          </p:cNvPicPr>
          <p:nvPr/>
        </p:nvPicPr>
        <p:blipFill rotWithShape="1">
          <a:blip r:embed="rId3"/>
          <a:srcRect l="26112" t="16417" r="27366" b="23283"/>
          <a:stretch/>
        </p:blipFill>
        <p:spPr>
          <a:xfrm>
            <a:off x="7109139" y="3701169"/>
            <a:ext cx="4262906" cy="28155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9417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par>
                          <p:cTn id="18" fill="hold">
                            <p:stCondLst>
                              <p:cond delay="500"/>
                            </p:stCondLst>
                            <p:childTnLst>
                              <p:par>
                                <p:cTn id="19" presetID="9" presetClass="entr" presetSubtype="0"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par>
                          <p:cTn id="22" fill="hold">
                            <p:stCondLst>
                              <p:cond delay="1500"/>
                            </p:stCondLst>
                            <p:childTnLst>
                              <p:par>
                                <p:cTn id="23" presetID="5" presetClass="entr" presetSubtype="10" fill="hold"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checkerboard(across)">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ctrTitle"/>
          </p:nvPr>
        </p:nvSpPr>
        <p:spPr>
          <a:xfrm>
            <a:off x="579438" y="2859113"/>
            <a:ext cx="9315450" cy="1263999"/>
          </a:xfrm>
        </p:spPr>
        <p:txBody>
          <a:bodyPr/>
          <a:lstStyle/>
          <a:p>
            <a:r>
              <a:rPr lang="cs-CZ" sz="1400" dirty="0"/>
              <a:t>"</a:t>
            </a:r>
            <a:r>
              <a:rPr lang="cs-CZ" sz="1400" dirty="0" err="1"/>
              <a:t>The</a:t>
            </a:r>
            <a:r>
              <a:rPr lang="cs-CZ" sz="1400" dirty="0"/>
              <a:t> </a:t>
            </a:r>
            <a:r>
              <a:rPr lang="cs-CZ" sz="1400" dirty="0" err="1"/>
              <a:t>European</a:t>
            </a:r>
            <a:r>
              <a:rPr lang="cs-CZ" sz="1400" dirty="0"/>
              <a:t> </a:t>
            </a:r>
            <a:r>
              <a:rPr lang="cs-CZ" sz="1400" dirty="0" err="1"/>
              <a:t>Commission</a:t>
            </a:r>
            <a:r>
              <a:rPr lang="cs-CZ" sz="1400" dirty="0"/>
              <a:t> support </a:t>
            </a:r>
            <a:r>
              <a:rPr lang="cs-CZ" sz="1400" dirty="0" err="1"/>
              <a:t>for</a:t>
            </a:r>
            <a:r>
              <a:rPr lang="cs-CZ" sz="1400" dirty="0"/>
              <a:t> </a:t>
            </a:r>
            <a:r>
              <a:rPr lang="cs-CZ" sz="1400" dirty="0" err="1"/>
              <a:t>the</a:t>
            </a:r>
            <a:r>
              <a:rPr lang="cs-CZ" sz="1400" dirty="0"/>
              <a:t> </a:t>
            </a:r>
            <a:r>
              <a:rPr lang="cs-CZ" sz="1400" dirty="0" err="1"/>
              <a:t>production</a:t>
            </a:r>
            <a:r>
              <a:rPr lang="cs-CZ" sz="1400" dirty="0"/>
              <a:t> </a:t>
            </a:r>
            <a:r>
              <a:rPr lang="cs-CZ" sz="1400" dirty="0" err="1"/>
              <a:t>of</a:t>
            </a:r>
            <a:r>
              <a:rPr lang="cs-CZ" sz="1400" dirty="0"/>
              <a:t> </a:t>
            </a:r>
            <a:r>
              <a:rPr lang="cs-CZ" sz="1400" dirty="0" err="1"/>
              <a:t>this</a:t>
            </a:r>
            <a:r>
              <a:rPr lang="cs-CZ" sz="1400" dirty="0"/>
              <a:t> </a:t>
            </a:r>
            <a:r>
              <a:rPr lang="cs-CZ" sz="1400" dirty="0" err="1"/>
              <a:t>publication</a:t>
            </a:r>
            <a:r>
              <a:rPr lang="cs-CZ" sz="1400" dirty="0"/>
              <a:t> </a:t>
            </a:r>
            <a:r>
              <a:rPr lang="cs-CZ" sz="1400" dirty="0" err="1"/>
              <a:t>does</a:t>
            </a:r>
            <a:r>
              <a:rPr lang="cs-CZ" sz="1400" dirty="0"/>
              <a:t> not </a:t>
            </a:r>
            <a:r>
              <a:rPr lang="cs-CZ" sz="1400" dirty="0" err="1"/>
              <a:t>constitute</a:t>
            </a:r>
            <a:r>
              <a:rPr lang="cs-CZ" sz="1400" dirty="0"/>
              <a:t> </a:t>
            </a:r>
            <a:r>
              <a:rPr lang="cs-CZ" sz="1400" dirty="0" err="1"/>
              <a:t>an</a:t>
            </a:r>
            <a:r>
              <a:rPr lang="cs-CZ" sz="1400" dirty="0"/>
              <a:t> </a:t>
            </a:r>
            <a:r>
              <a:rPr lang="cs-CZ" sz="1400" dirty="0" err="1"/>
              <a:t>endorsement</a:t>
            </a:r>
            <a:r>
              <a:rPr lang="cs-CZ" sz="1400" dirty="0"/>
              <a:t> </a:t>
            </a:r>
            <a:r>
              <a:rPr lang="cs-CZ" sz="1400" dirty="0" err="1"/>
              <a:t>of</a:t>
            </a:r>
            <a:r>
              <a:rPr lang="cs-CZ" sz="1400" dirty="0"/>
              <a:t> </a:t>
            </a:r>
            <a:r>
              <a:rPr lang="cs-CZ" sz="1400" dirty="0" err="1"/>
              <a:t>the</a:t>
            </a:r>
            <a:r>
              <a:rPr lang="cs-CZ" sz="1400" dirty="0"/>
              <a:t> </a:t>
            </a:r>
            <a:r>
              <a:rPr lang="cs-CZ" sz="1400" dirty="0" err="1"/>
              <a:t>contents</a:t>
            </a:r>
            <a:r>
              <a:rPr lang="cs-CZ" sz="1400" dirty="0"/>
              <a:t> </a:t>
            </a:r>
            <a:r>
              <a:rPr lang="cs-CZ" sz="1400" dirty="0" err="1"/>
              <a:t>which</a:t>
            </a:r>
            <a:r>
              <a:rPr lang="cs-CZ" sz="1400" dirty="0"/>
              <a:t> </a:t>
            </a:r>
            <a:r>
              <a:rPr lang="cs-CZ" sz="1400" dirty="0" err="1"/>
              <a:t>reflects</a:t>
            </a:r>
            <a:r>
              <a:rPr lang="cs-CZ" sz="1400" dirty="0"/>
              <a:t> </a:t>
            </a:r>
            <a:r>
              <a:rPr lang="cs-CZ" sz="1400" dirty="0" err="1"/>
              <a:t>the</a:t>
            </a:r>
            <a:r>
              <a:rPr lang="cs-CZ" sz="1400" dirty="0"/>
              <a:t> </a:t>
            </a:r>
            <a:r>
              <a:rPr lang="cs-CZ" sz="1400" dirty="0" err="1"/>
              <a:t>views</a:t>
            </a:r>
            <a:r>
              <a:rPr lang="cs-CZ" sz="1400" dirty="0"/>
              <a:t> </a:t>
            </a:r>
            <a:r>
              <a:rPr lang="cs-CZ" sz="1400" dirty="0" err="1"/>
              <a:t>only</a:t>
            </a:r>
            <a:r>
              <a:rPr lang="cs-CZ" sz="1400" dirty="0"/>
              <a:t> </a:t>
            </a:r>
            <a:r>
              <a:rPr lang="cs-CZ" sz="1400" dirty="0" err="1"/>
              <a:t>of</a:t>
            </a:r>
            <a:r>
              <a:rPr lang="cs-CZ" sz="1400" dirty="0"/>
              <a:t> </a:t>
            </a:r>
            <a:r>
              <a:rPr lang="cs-CZ" sz="1400" dirty="0" err="1"/>
              <a:t>the</a:t>
            </a:r>
            <a:r>
              <a:rPr lang="cs-CZ" sz="1400" dirty="0"/>
              <a:t> </a:t>
            </a:r>
            <a:r>
              <a:rPr lang="cs-CZ" sz="1400" dirty="0" err="1"/>
              <a:t>authors</a:t>
            </a:r>
            <a:r>
              <a:rPr lang="cs-CZ" sz="1400" dirty="0"/>
              <a:t>, and </a:t>
            </a:r>
            <a:r>
              <a:rPr lang="cs-CZ" sz="1400" dirty="0" err="1"/>
              <a:t>the</a:t>
            </a:r>
            <a:r>
              <a:rPr lang="cs-CZ" sz="1400" dirty="0"/>
              <a:t> </a:t>
            </a:r>
            <a:r>
              <a:rPr lang="cs-CZ" sz="1400" dirty="0" err="1"/>
              <a:t>Commission</a:t>
            </a:r>
            <a:r>
              <a:rPr lang="cs-CZ" sz="1400" dirty="0"/>
              <a:t> </a:t>
            </a:r>
            <a:r>
              <a:rPr lang="cs-CZ" sz="1400" dirty="0" err="1"/>
              <a:t>cannot</a:t>
            </a:r>
            <a:r>
              <a:rPr lang="cs-CZ" sz="1400" dirty="0"/>
              <a:t> </a:t>
            </a:r>
            <a:r>
              <a:rPr lang="cs-CZ" sz="1400" dirty="0" err="1"/>
              <a:t>be</a:t>
            </a:r>
            <a:r>
              <a:rPr lang="cs-CZ" sz="1400" dirty="0"/>
              <a:t> </a:t>
            </a:r>
            <a:r>
              <a:rPr lang="cs-CZ" sz="1400" dirty="0" err="1"/>
              <a:t>held</a:t>
            </a:r>
            <a:r>
              <a:rPr lang="cs-CZ" sz="1400" dirty="0"/>
              <a:t> </a:t>
            </a:r>
            <a:r>
              <a:rPr lang="cs-CZ" sz="1400" dirty="0" err="1"/>
              <a:t>responsi­ble</a:t>
            </a:r>
            <a:r>
              <a:rPr lang="cs-CZ" sz="1400" dirty="0"/>
              <a:t> </a:t>
            </a:r>
            <a:r>
              <a:rPr lang="cs-CZ" sz="1400" dirty="0" err="1"/>
              <a:t>for</a:t>
            </a:r>
            <a:r>
              <a:rPr lang="cs-CZ" sz="1400" dirty="0"/>
              <a:t> </a:t>
            </a:r>
            <a:r>
              <a:rPr lang="cs-CZ" sz="1400" dirty="0" err="1"/>
              <a:t>any</a:t>
            </a:r>
            <a:r>
              <a:rPr lang="cs-CZ" sz="1400" dirty="0"/>
              <a:t> use </a:t>
            </a:r>
            <a:r>
              <a:rPr lang="cs-CZ" sz="1400" dirty="0" err="1"/>
              <a:t>which</a:t>
            </a:r>
            <a:r>
              <a:rPr lang="cs-CZ" sz="1400" dirty="0"/>
              <a:t> </a:t>
            </a:r>
            <a:r>
              <a:rPr lang="cs-CZ" sz="1400" dirty="0" err="1"/>
              <a:t>may</a:t>
            </a:r>
            <a:r>
              <a:rPr lang="cs-CZ" sz="1400" dirty="0"/>
              <a:t> </a:t>
            </a:r>
            <a:r>
              <a:rPr lang="cs-CZ" sz="1400" dirty="0" err="1"/>
              <a:t>be</a:t>
            </a:r>
            <a:r>
              <a:rPr lang="cs-CZ" sz="1400" dirty="0"/>
              <a:t> made </a:t>
            </a:r>
            <a:r>
              <a:rPr lang="cs-CZ" sz="1400" dirty="0" err="1"/>
              <a:t>of</a:t>
            </a:r>
            <a:r>
              <a:rPr lang="cs-CZ" sz="1400" dirty="0"/>
              <a:t> </a:t>
            </a:r>
            <a:r>
              <a:rPr lang="cs-CZ" sz="1400" dirty="0" err="1"/>
              <a:t>the</a:t>
            </a:r>
            <a:r>
              <a:rPr lang="cs-CZ" sz="1400" dirty="0"/>
              <a:t> </a:t>
            </a:r>
            <a:r>
              <a:rPr lang="cs-CZ" sz="1400" dirty="0" err="1"/>
              <a:t>information</a:t>
            </a:r>
            <a:r>
              <a:rPr lang="cs-CZ" sz="1400" dirty="0"/>
              <a:t> </a:t>
            </a:r>
            <a:r>
              <a:rPr lang="cs-CZ" sz="1400" dirty="0" err="1"/>
              <a:t>contained</a:t>
            </a:r>
            <a:r>
              <a:rPr lang="cs-CZ" sz="1400" dirty="0"/>
              <a:t> </a:t>
            </a:r>
            <a:r>
              <a:rPr lang="cs-CZ" sz="1400" dirty="0" err="1"/>
              <a:t>therein</a:t>
            </a:r>
            <a:r>
              <a:rPr lang="cs-CZ" sz="1400" dirty="0"/>
              <a:t>."</a:t>
            </a:r>
            <a:endParaRPr lang="cs-CZ" sz="1400" dirty="0"/>
          </a:p>
        </p:txBody>
      </p:sp>
      <p:pic>
        <p:nvPicPr>
          <p:cNvPr id="6147"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4888" y="169069"/>
            <a:ext cx="211613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obsah 2"/>
          <p:cNvSpPr txBox="1">
            <a:spLocks/>
          </p:cNvSpPr>
          <p:nvPr/>
        </p:nvSpPr>
        <p:spPr>
          <a:xfrm>
            <a:off x="394527" y="4829585"/>
            <a:ext cx="9676752" cy="16484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600"/>
              </a:spcBef>
              <a:buNone/>
              <a:defRPr/>
            </a:pPr>
            <a:endParaRPr lang="en-US" sz="2000" b="1" dirty="0" smtClean="0">
              <a:latin typeface="Bookman Old Style" panose="02050604050505020204" pitchFamily="18" charset="0"/>
            </a:endParaRP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849" y="650707"/>
            <a:ext cx="8399970" cy="1846713"/>
          </a:xfrm>
          <a:prstGeom prst="rect">
            <a:avLst/>
          </a:prstGeom>
        </p:spPr>
      </p:pic>
    </p:spTree>
    <p:extLst>
      <p:ext uri="{BB962C8B-B14F-4D97-AF65-F5344CB8AC3E}">
        <p14:creationId xmlns:p14="http://schemas.microsoft.com/office/powerpoint/2010/main" val="309272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437" y="92790"/>
            <a:ext cx="9625235" cy="6617349"/>
          </a:xfrm>
          <a:prstGeom prst="rect">
            <a:avLst/>
          </a:prstGeom>
        </p:spPr>
      </p:pic>
      <p:sp>
        <p:nvSpPr>
          <p:cNvPr id="4" name="Nadpis 1"/>
          <p:cNvSpPr txBox="1">
            <a:spLocks/>
          </p:cNvSpPr>
          <p:nvPr/>
        </p:nvSpPr>
        <p:spPr>
          <a:xfrm>
            <a:off x="677863" y="314147"/>
            <a:ext cx="8596312" cy="45858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cs-CZ" sz="2600" b="1" dirty="0" smtClean="0">
                <a:latin typeface="Bookman Old Style" panose="02050604050505020204" pitchFamily="18" charset="0"/>
              </a:rPr>
              <a:t>Coal-fired power plant – principle</a:t>
            </a:r>
            <a:endParaRPr lang="en-US" altLang="cs-CZ" sz="2600" dirty="0" smtClean="0">
              <a:latin typeface="Bookman Old Style" panose="02050604050505020204" pitchFamily="18" charset="0"/>
            </a:endParaRPr>
          </a:p>
        </p:txBody>
      </p:sp>
    </p:spTree>
    <p:extLst>
      <p:ext uri="{BB962C8B-B14F-4D97-AF65-F5344CB8AC3E}">
        <p14:creationId xmlns:p14="http://schemas.microsoft.com/office/powerpoint/2010/main" val="219826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677863" y="352784"/>
            <a:ext cx="8596312" cy="45858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cs-CZ" sz="2600" b="1" dirty="0" smtClean="0">
                <a:latin typeface="Bookman Old Style" panose="02050604050505020204" pitchFamily="18" charset="0"/>
              </a:rPr>
              <a:t>Coal-fired power plant in the Czech Republic</a:t>
            </a:r>
            <a:endParaRPr lang="en-US" altLang="cs-CZ" sz="2600" dirty="0" smtClean="0">
              <a:latin typeface="Bookman Old Style" panose="02050604050505020204" pitchFamily="18" charset="0"/>
            </a:endParaRPr>
          </a:p>
        </p:txBody>
      </p:sp>
      <p:pic>
        <p:nvPicPr>
          <p:cNvPr id="2" name="Obrázek 1"/>
          <p:cNvPicPr>
            <a:picLocks noChangeAspect="1"/>
          </p:cNvPicPr>
          <p:nvPr/>
        </p:nvPicPr>
        <p:blipFill rotWithShape="1">
          <a:blip r:embed="rId2" cstate="print"/>
          <a:srcRect l="31358" t="16021" r="8949" b="23665"/>
          <a:stretch/>
        </p:blipFill>
        <p:spPr>
          <a:xfrm>
            <a:off x="3662858" y="1754746"/>
            <a:ext cx="7941768" cy="45115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Zástupný symbol pro obsah 2"/>
          <p:cNvSpPr txBox="1">
            <a:spLocks/>
          </p:cNvSpPr>
          <p:nvPr/>
        </p:nvSpPr>
        <p:spPr>
          <a:xfrm>
            <a:off x="394528" y="1068947"/>
            <a:ext cx="9187354" cy="159698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dirty="0" smtClean="0">
                <a:latin typeface="Bookman Old Style" panose="02050604050505020204" pitchFamily="18" charset="0"/>
              </a:rPr>
              <a:t>worldwide</a:t>
            </a:r>
            <a:r>
              <a:rPr lang="cs-CZ" sz="2000" dirty="0" smtClean="0">
                <a:latin typeface="Bookman Old Style" panose="02050604050505020204" pitchFamily="18" charset="0"/>
              </a:rPr>
              <a:t> – </a:t>
            </a:r>
            <a:r>
              <a:rPr lang="en-US" sz="2000" dirty="0" smtClean="0">
                <a:latin typeface="Bookman Old Style" panose="02050604050505020204" pitchFamily="18" charset="0"/>
              </a:rPr>
              <a:t>44 % generat</a:t>
            </a:r>
            <a:r>
              <a:rPr lang="cs-CZ" sz="2000" dirty="0" smtClean="0">
                <a:latin typeface="Bookman Old Style" panose="02050604050505020204" pitchFamily="18" charset="0"/>
              </a:rPr>
              <a:t>ed </a:t>
            </a:r>
            <a:r>
              <a:rPr lang="en-US" sz="2000" dirty="0" smtClean="0">
                <a:latin typeface="Bookman Old Style" panose="02050604050505020204" pitchFamily="18" charset="0"/>
              </a:rPr>
              <a:t>electric energy is produced by coal-fired power plant</a:t>
            </a:r>
            <a:endParaRPr lang="cs-CZ" sz="2000" dirty="0" smtClean="0">
              <a:latin typeface="Bookman Old Style" panose="02050604050505020204" pitchFamily="18" charset="0"/>
            </a:endParaRPr>
          </a:p>
          <a:p>
            <a:pPr>
              <a:spcBef>
                <a:spcPts val="600"/>
              </a:spcBef>
              <a:defRPr/>
            </a:pPr>
            <a:r>
              <a:rPr lang="cs-CZ" sz="2000" dirty="0" smtClean="0">
                <a:latin typeface="Bookman Old Style" panose="02050604050505020204" pitchFamily="18" charset="0"/>
              </a:rPr>
              <a:t>in </a:t>
            </a:r>
            <a:r>
              <a:rPr lang="en-US" sz="2000" dirty="0" smtClean="0">
                <a:latin typeface="Bookman Old Style" panose="02050604050505020204" pitchFamily="18" charset="0"/>
              </a:rPr>
              <a:t>Europe</a:t>
            </a:r>
            <a:r>
              <a:rPr lang="cs-CZ" sz="2000" dirty="0" smtClean="0">
                <a:latin typeface="Bookman Old Style" panose="02050604050505020204" pitchFamily="18" charset="0"/>
              </a:rPr>
              <a:t> – 33 %</a:t>
            </a:r>
          </a:p>
          <a:p>
            <a:pPr>
              <a:spcBef>
                <a:spcPts val="600"/>
              </a:spcBef>
              <a:defRPr/>
            </a:pPr>
            <a:r>
              <a:rPr lang="cs-CZ" sz="2000" dirty="0" smtClean="0">
                <a:latin typeface="Bookman Old Style" panose="02050604050505020204" pitchFamily="18" charset="0"/>
              </a:rPr>
              <a:t>in the Czech Republic – 50 %</a:t>
            </a:r>
            <a:r>
              <a:rPr lang="en-US" sz="2000" dirty="0" smtClean="0">
                <a:latin typeface="Bookman Old Style" panose="02050604050505020204" pitchFamily="18" charset="0"/>
              </a:rPr>
              <a:t> </a:t>
            </a:r>
          </a:p>
        </p:txBody>
      </p:sp>
      <p:sp>
        <p:nvSpPr>
          <p:cNvPr id="7" name="Zástupný symbol pro obsah 2"/>
          <p:cNvSpPr txBox="1">
            <a:spLocks/>
          </p:cNvSpPr>
          <p:nvPr/>
        </p:nvSpPr>
        <p:spPr>
          <a:xfrm>
            <a:off x="394527" y="2759295"/>
            <a:ext cx="3636559" cy="367484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i="1" dirty="0" smtClean="0">
                <a:latin typeface="Bookman Old Style" panose="02050604050505020204" pitchFamily="18" charset="0"/>
              </a:rPr>
              <a:t>location</a:t>
            </a:r>
            <a:r>
              <a:rPr lang="en-US" sz="2000" dirty="0" smtClean="0">
                <a:latin typeface="Bookman Old Style" panose="02050604050505020204" pitchFamily="18" charset="0"/>
              </a:rPr>
              <a:t>:</a:t>
            </a:r>
            <a:r>
              <a:rPr lang="en-US" sz="2000" i="1" dirty="0" smtClean="0">
                <a:latin typeface="Bookman Old Style" panose="02050604050505020204" pitchFamily="18" charset="0"/>
              </a:rPr>
              <a:t> </a:t>
            </a:r>
            <a:r>
              <a:rPr lang="en-US" sz="2000" dirty="0" smtClean="0">
                <a:latin typeface="Bookman Old Style" panose="02050604050505020204" pitchFamily="18" charset="0"/>
              </a:rPr>
              <a:t>mostly in north-western and </a:t>
            </a:r>
            <a:r>
              <a:rPr lang="cs-CZ" sz="2000" dirty="0" smtClean="0">
                <a:latin typeface="Bookman Old Style" panose="02050604050505020204" pitchFamily="18" charset="0"/>
              </a:rPr>
              <a:t>north Moravia</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fuel</a:t>
            </a:r>
            <a:r>
              <a:rPr lang="cs-CZ" sz="2000" dirty="0" smtClean="0">
                <a:latin typeface="Bookman Old Style" panose="02050604050505020204" pitchFamily="18" charset="0"/>
              </a:rPr>
              <a:t>: </a:t>
            </a:r>
            <a:r>
              <a:rPr lang="en-US" sz="2000" dirty="0" smtClean="0">
                <a:latin typeface="Bookman Old Style" panose="02050604050505020204" pitchFamily="18" charset="0"/>
              </a:rPr>
              <a:t>most of power plant burns north-Bohemian brown coal</a:t>
            </a:r>
            <a:endParaRPr lang="cs-CZ" sz="2000" dirty="0" smtClean="0">
              <a:latin typeface="Bookman Old Style" panose="02050604050505020204" pitchFamily="18" charset="0"/>
            </a:endParaRPr>
          </a:p>
        </p:txBody>
      </p:sp>
      <p:sp>
        <p:nvSpPr>
          <p:cNvPr id="8" name="Ovál 7"/>
          <p:cNvSpPr/>
          <p:nvPr/>
        </p:nvSpPr>
        <p:spPr>
          <a:xfrm rot="20769179">
            <a:off x="4717447" y="2568765"/>
            <a:ext cx="2153976" cy="760994"/>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6884" y="257578"/>
            <a:ext cx="1899296" cy="1329314"/>
          </a:xfrm>
          <a:prstGeom prst="rect">
            <a:avLst/>
          </a:prstGeom>
        </p:spPr>
      </p:pic>
      <p:sp>
        <p:nvSpPr>
          <p:cNvPr id="11" name="Zástupný symbol pro obsah 2"/>
          <p:cNvSpPr txBox="1">
            <a:spLocks/>
          </p:cNvSpPr>
          <p:nvPr/>
        </p:nvSpPr>
        <p:spPr>
          <a:xfrm>
            <a:off x="394527" y="4753909"/>
            <a:ext cx="3172921" cy="16340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defRPr/>
            </a:pPr>
            <a:r>
              <a:rPr lang="en-US" sz="2000" i="1" dirty="0" smtClean="0">
                <a:latin typeface="Bookman Old Style" panose="02050604050505020204" pitchFamily="18" charset="0"/>
              </a:rPr>
              <a:t>average price of coal</a:t>
            </a:r>
            <a:r>
              <a:rPr lang="en-US" sz="2000" dirty="0" smtClean="0">
                <a:latin typeface="Bookman Old Style" panose="02050604050505020204" pitchFamily="18" charset="0"/>
              </a:rPr>
              <a:t>: 3</a:t>
            </a:r>
            <a:r>
              <a:rPr lang="cs-CZ" sz="2000" dirty="0">
                <a:latin typeface="Bookman Old Style" panose="02050604050505020204" pitchFamily="18" charset="0"/>
              </a:rPr>
              <a:t>1</a:t>
            </a:r>
            <a:r>
              <a:rPr lang="en-US" sz="2000" dirty="0" smtClean="0">
                <a:latin typeface="Bookman Old Style" panose="02050604050505020204" pitchFamily="18" charset="0"/>
              </a:rPr>
              <a:t>00 CZK/tons (brown coal), 5300 CZK/tons (black coal)</a:t>
            </a:r>
          </a:p>
        </p:txBody>
      </p:sp>
    </p:spTree>
    <p:extLst>
      <p:ext uri="{BB962C8B-B14F-4D97-AF65-F5344CB8AC3E}">
        <p14:creationId xmlns:p14="http://schemas.microsoft.com/office/powerpoint/2010/main" val="348070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500"/>
                            </p:stCondLst>
                            <p:childTnLst>
                              <p:par>
                                <p:cTn id="17" presetID="5" presetClass="entr" presetSubtype="1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a:spLocks noGrp="1"/>
          </p:cNvSpPr>
          <p:nvPr>
            <p:ph idx="1"/>
          </p:nvPr>
        </p:nvSpPr>
        <p:spPr>
          <a:xfrm>
            <a:off x="394527" y="310403"/>
            <a:ext cx="6540046" cy="6322218"/>
          </a:xfrm>
        </p:spPr>
        <p:txBody>
          <a:bodyPr rtlCol="0">
            <a:noAutofit/>
          </a:bodyPr>
          <a:lstStyle/>
          <a:p>
            <a:pPr eaLnBrk="1" fontAlgn="auto" hangingPunct="1">
              <a:spcBef>
                <a:spcPts val="600"/>
              </a:spcBef>
              <a:spcAft>
                <a:spcPts val="0"/>
              </a:spcAft>
              <a:buFont typeface="Wingdings 3" charset="2"/>
              <a:buChar char=""/>
              <a:defRPr/>
            </a:pPr>
            <a:r>
              <a:rPr lang="cs-CZ" sz="2000" b="1" dirty="0" smtClean="0">
                <a:solidFill>
                  <a:schemeClr val="tx1">
                    <a:lumMod val="75000"/>
                    <a:lumOff val="25000"/>
                  </a:schemeClr>
                </a:solidFill>
                <a:latin typeface="Bookman Old Style" panose="02050604050505020204" pitchFamily="18" charset="0"/>
              </a:rPr>
              <a:t>Dětmarovice</a:t>
            </a:r>
          </a:p>
          <a:p>
            <a:pPr eaLnBrk="1" fontAlgn="auto" hangingPunct="1">
              <a:spcBef>
                <a:spcPts val="600"/>
              </a:spcBef>
              <a:spcAft>
                <a:spcPts val="0"/>
              </a:spcAft>
              <a:buFont typeface="Wingdings 3" charset="2"/>
              <a:buChar char=""/>
              <a:defRPr/>
            </a:pPr>
            <a:r>
              <a:rPr lang="en-US" sz="2000" i="1" dirty="0" smtClean="0">
                <a:solidFill>
                  <a:schemeClr val="tx1">
                    <a:lumMod val="75000"/>
                    <a:lumOff val="25000"/>
                  </a:schemeClr>
                </a:solidFill>
                <a:latin typeface="Bookman Old Style" panose="02050604050505020204" pitchFamily="18" charset="0"/>
              </a:rPr>
              <a:t>year of operation commenced</a:t>
            </a:r>
            <a:r>
              <a:rPr lang="cs-CZ" sz="2000" dirty="0" smtClean="0">
                <a:solidFill>
                  <a:schemeClr val="tx1">
                    <a:lumMod val="75000"/>
                    <a:lumOff val="25000"/>
                  </a:schemeClr>
                </a:solidFill>
                <a:latin typeface="Bookman Old Style" panose="02050604050505020204" pitchFamily="18" charset="0"/>
              </a:rPr>
              <a:t>: </a:t>
            </a:r>
            <a:r>
              <a:rPr lang="en-US" sz="2000" dirty="0" smtClean="0">
                <a:solidFill>
                  <a:schemeClr val="tx1">
                    <a:lumMod val="75000"/>
                    <a:lumOff val="25000"/>
                  </a:schemeClr>
                </a:solidFill>
                <a:latin typeface="Bookman Old Style" panose="02050604050505020204" pitchFamily="18" charset="0"/>
              </a:rPr>
              <a:t>1976</a:t>
            </a:r>
            <a:endParaRPr lang="cs-CZ" sz="2000" dirty="0" smtClean="0">
              <a:solidFill>
                <a:schemeClr val="tx1">
                  <a:lumMod val="75000"/>
                  <a:lumOff val="25000"/>
                </a:schemeClr>
              </a:solidFill>
              <a:latin typeface="Bookman Old Style" panose="02050604050505020204" pitchFamily="18" charset="0"/>
            </a:endParaRPr>
          </a:p>
          <a:p>
            <a:pPr>
              <a:spcBef>
                <a:spcPts val="600"/>
              </a:spcBef>
              <a:defRPr/>
            </a:pPr>
            <a:r>
              <a:rPr lang="en-US" sz="2000" i="1" dirty="0" smtClean="0">
                <a:solidFill>
                  <a:schemeClr val="tx1">
                    <a:lumMod val="75000"/>
                    <a:lumOff val="25000"/>
                  </a:schemeClr>
                </a:solidFill>
                <a:latin typeface="Bookman Old Style" panose="02050604050505020204" pitchFamily="18" charset="0"/>
              </a:rPr>
              <a:t>location</a:t>
            </a:r>
            <a:r>
              <a:rPr lang="en-US" sz="2000" dirty="0" smtClean="0">
                <a:solidFill>
                  <a:schemeClr val="tx1">
                    <a:lumMod val="75000"/>
                    <a:lumOff val="25000"/>
                  </a:schemeClr>
                </a:solidFill>
                <a:latin typeface="Bookman Old Style" panose="02050604050505020204" pitchFamily="18" charset="0"/>
              </a:rPr>
              <a:t>: near Ostrava – </a:t>
            </a:r>
            <a:r>
              <a:rPr lang="en-US" sz="2000" dirty="0" smtClean="0">
                <a:latin typeface="Bookman Old Style" panose="02050604050505020204" pitchFamily="18" charset="0"/>
              </a:rPr>
              <a:t>the largest coal power plant in Moravia</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number</a:t>
            </a:r>
            <a:r>
              <a:rPr lang="en-US" sz="2000" dirty="0" smtClean="0">
                <a:latin typeface="Bookman Old Style" panose="02050604050505020204" pitchFamily="18" charset="0"/>
              </a:rPr>
              <a:t> </a:t>
            </a:r>
            <a:r>
              <a:rPr lang="en-US" sz="2000" i="1" dirty="0" smtClean="0">
                <a:latin typeface="Bookman Old Style" panose="02050604050505020204" pitchFamily="18" charset="0"/>
              </a:rPr>
              <a:t>of</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en-US" sz="2000" dirty="0" smtClean="0">
                <a:latin typeface="Bookman Old Style" panose="02050604050505020204" pitchFamily="18" charset="0"/>
              </a:rPr>
              <a:t> </a:t>
            </a:r>
            <a:r>
              <a:rPr lang="en-US" sz="2000" i="1" dirty="0" smtClean="0">
                <a:latin typeface="Bookman Old Style" panose="02050604050505020204" pitchFamily="18" charset="0"/>
              </a:rPr>
              <a:t>units</a:t>
            </a:r>
            <a:r>
              <a:rPr lang="en-US" sz="2000" dirty="0" smtClean="0">
                <a:latin typeface="Bookman Old Style" panose="02050604050505020204" pitchFamily="18" charset="0"/>
              </a:rPr>
              <a:t>: 4</a:t>
            </a:r>
          </a:p>
          <a:p>
            <a:pPr>
              <a:spcBef>
                <a:spcPts val="600"/>
              </a:spcBef>
              <a:defRPr/>
            </a:pPr>
            <a:r>
              <a:rPr lang="en-US" sz="2000" i="1" dirty="0" smtClean="0">
                <a:solidFill>
                  <a:schemeClr val="tx1">
                    <a:lumMod val="75000"/>
                    <a:lumOff val="25000"/>
                  </a:schemeClr>
                </a:solidFill>
                <a:latin typeface="Bookman Old Style" panose="02050604050505020204" pitchFamily="18" charset="0"/>
              </a:rPr>
              <a:t>fuel</a:t>
            </a:r>
            <a:r>
              <a:rPr lang="en-US" sz="2000" dirty="0" smtClean="0">
                <a:solidFill>
                  <a:schemeClr val="tx1">
                    <a:lumMod val="75000"/>
                    <a:lumOff val="25000"/>
                  </a:schemeClr>
                </a:solidFill>
                <a:latin typeface="Bookman Old Style" panose="02050604050505020204" pitchFamily="18" charset="0"/>
              </a:rPr>
              <a:t>: black coal from </a:t>
            </a:r>
            <a:r>
              <a:rPr lang="cs-CZ" sz="2000" dirty="0" smtClean="0">
                <a:solidFill>
                  <a:schemeClr val="tx1">
                    <a:lumMod val="75000"/>
                    <a:lumOff val="25000"/>
                  </a:schemeClr>
                </a:solidFill>
                <a:latin typeface="Bookman Old Style" panose="02050604050505020204" pitchFamily="18" charset="0"/>
              </a:rPr>
              <a:t>Ostrava-Karviná</a:t>
            </a:r>
            <a:r>
              <a:rPr lang="en-US" sz="2000" dirty="0" smtClean="0">
                <a:solidFill>
                  <a:schemeClr val="tx1">
                    <a:lumMod val="75000"/>
                    <a:lumOff val="25000"/>
                  </a:schemeClr>
                </a:solidFill>
                <a:latin typeface="Bookman Old Style" panose="02050604050505020204" pitchFamily="18" charset="0"/>
              </a:rPr>
              <a:t> Mines is burned in 4 boilers</a:t>
            </a:r>
            <a:r>
              <a:rPr lang="cs-CZ" sz="2000" dirty="0" smtClean="0">
                <a:solidFill>
                  <a:schemeClr val="tx1">
                    <a:lumMod val="75000"/>
                    <a:lumOff val="25000"/>
                  </a:schemeClr>
                </a:solidFill>
                <a:latin typeface="Bookman Old Style" panose="02050604050505020204" pitchFamily="18" charset="0"/>
              </a:rPr>
              <a:t> </a:t>
            </a:r>
            <a:r>
              <a:rPr lang="en-US" sz="2000" dirty="0" smtClean="0">
                <a:solidFill>
                  <a:schemeClr val="tx1">
                    <a:lumMod val="75000"/>
                    <a:lumOff val="25000"/>
                  </a:schemeClr>
                </a:solidFill>
                <a:latin typeface="Bookman Old Style" panose="02050604050505020204" pitchFamily="18" charset="0"/>
              </a:rPr>
              <a:t>– average daily consumptions is about 1600 ton of coal for one production</a:t>
            </a:r>
            <a:r>
              <a:rPr lang="cs-CZ" sz="2000" dirty="0" smtClean="0">
                <a:solidFill>
                  <a:schemeClr val="tx1">
                    <a:lumMod val="75000"/>
                    <a:lumOff val="25000"/>
                  </a:schemeClr>
                </a:solidFill>
                <a:latin typeface="Bookman Old Style" panose="02050604050505020204" pitchFamily="18" charset="0"/>
              </a:rPr>
              <a:t> unit</a:t>
            </a:r>
          </a:p>
          <a:p>
            <a:pPr>
              <a:spcBef>
                <a:spcPts val="600"/>
              </a:spcBef>
              <a:defRPr/>
            </a:pPr>
            <a:r>
              <a:rPr lang="en-US" sz="2000" i="1" dirty="0" smtClean="0">
                <a:latin typeface="Bookman Old Style" panose="02050604050505020204" pitchFamily="18" charset="0"/>
              </a:rPr>
              <a:t>steam</a:t>
            </a:r>
            <a:r>
              <a:rPr lang="en-US" sz="2000" dirty="0" smtClean="0">
                <a:latin typeface="Bookman Old Style" panose="02050604050505020204" pitchFamily="18" charset="0"/>
              </a:rPr>
              <a:t>: temperature 540</a:t>
            </a:r>
            <a:r>
              <a:rPr lang="en-US" sz="2000" baseline="30000" dirty="0" smtClean="0">
                <a:latin typeface="Bookman Old Style" panose="02050604050505020204" pitchFamily="18" charset="0"/>
              </a:rPr>
              <a:t>o</a:t>
            </a:r>
            <a:r>
              <a:rPr lang="en-US" sz="2000" dirty="0" smtClean="0">
                <a:latin typeface="Bookman Old Style" panose="02050604050505020204" pitchFamily="18" charset="0"/>
              </a:rPr>
              <a:t>C, pressure 17 MPa</a:t>
            </a:r>
            <a:endParaRPr lang="en-US" sz="2000" dirty="0" smtClean="0">
              <a:solidFill>
                <a:schemeClr val="tx1">
                  <a:lumMod val="75000"/>
                  <a:lumOff val="25000"/>
                </a:schemeClr>
              </a:solidFill>
              <a:latin typeface="Bookman Old Style" panose="02050604050505020204" pitchFamily="18" charset="0"/>
            </a:endParaRPr>
          </a:p>
          <a:p>
            <a:pPr>
              <a:spcBef>
                <a:spcPts val="600"/>
              </a:spcBef>
              <a:defRPr/>
            </a:pPr>
            <a:r>
              <a:rPr lang="cs-CZ" sz="2000" i="1" dirty="0" smtClean="0">
                <a:solidFill>
                  <a:schemeClr val="tx1">
                    <a:lumMod val="75000"/>
                    <a:lumOff val="25000"/>
                  </a:schemeClr>
                </a:solidFill>
                <a:latin typeface="Bookman Old Style" panose="02050604050505020204" pitchFamily="18" charset="0"/>
              </a:rPr>
              <a:t>total</a:t>
            </a:r>
            <a:r>
              <a:rPr lang="cs-CZ" sz="2000" dirty="0" smtClean="0">
                <a:solidFill>
                  <a:schemeClr val="tx1">
                    <a:lumMod val="75000"/>
                    <a:lumOff val="25000"/>
                  </a:schemeClr>
                </a:solidFill>
                <a:latin typeface="Bookman Old Style" panose="02050604050505020204" pitchFamily="18" charset="0"/>
              </a:rPr>
              <a:t> </a:t>
            </a:r>
            <a:r>
              <a:rPr lang="en-US" sz="2000" i="1" dirty="0" smtClean="0">
                <a:solidFill>
                  <a:schemeClr val="tx1">
                    <a:lumMod val="75000"/>
                    <a:lumOff val="25000"/>
                  </a:schemeClr>
                </a:solidFill>
                <a:latin typeface="Bookman Old Style" panose="02050604050505020204" pitchFamily="18" charset="0"/>
              </a:rPr>
              <a:t>installed</a:t>
            </a:r>
            <a:r>
              <a:rPr lang="en-US" sz="2000" dirty="0" smtClean="0">
                <a:solidFill>
                  <a:schemeClr val="tx1">
                    <a:lumMod val="75000"/>
                    <a:lumOff val="25000"/>
                  </a:schemeClr>
                </a:solidFill>
                <a:latin typeface="Bookman Old Style" panose="02050604050505020204" pitchFamily="18" charset="0"/>
              </a:rPr>
              <a:t> </a:t>
            </a:r>
            <a:r>
              <a:rPr lang="en-US" sz="2000" i="1" dirty="0" smtClean="0">
                <a:solidFill>
                  <a:schemeClr val="tx1">
                    <a:lumMod val="75000"/>
                    <a:lumOff val="25000"/>
                  </a:schemeClr>
                </a:solidFill>
                <a:latin typeface="Bookman Old Style" panose="02050604050505020204" pitchFamily="18" charset="0"/>
              </a:rPr>
              <a:t>capacity</a:t>
            </a:r>
            <a:r>
              <a:rPr lang="cs-CZ" sz="2000" dirty="0" smtClean="0">
                <a:solidFill>
                  <a:schemeClr val="tx1">
                    <a:lumMod val="75000"/>
                    <a:lumOff val="25000"/>
                  </a:schemeClr>
                </a:solidFill>
                <a:latin typeface="Bookman Old Style" panose="02050604050505020204" pitchFamily="18" charset="0"/>
              </a:rPr>
              <a:t>: </a:t>
            </a:r>
            <a:r>
              <a:rPr lang="en-US" sz="2000" dirty="0" smtClean="0">
                <a:solidFill>
                  <a:schemeClr val="tx1">
                    <a:lumMod val="75000"/>
                    <a:lumOff val="25000"/>
                  </a:schemeClr>
                </a:solidFill>
                <a:latin typeface="Bookman Old Style" panose="02050604050505020204" pitchFamily="18" charset="0"/>
              </a:rPr>
              <a:t>800 MW</a:t>
            </a:r>
            <a:r>
              <a:rPr lang="cs-CZ" sz="2000" dirty="0" smtClean="0">
                <a:solidFill>
                  <a:schemeClr val="tx1">
                    <a:lumMod val="75000"/>
                    <a:lumOff val="25000"/>
                  </a:schemeClr>
                </a:solidFill>
                <a:latin typeface="Bookman Old Style" panose="02050604050505020204" pitchFamily="18" charset="0"/>
              </a:rPr>
              <a:t> (</a:t>
            </a:r>
            <a:r>
              <a:rPr lang="en-US" sz="2000" dirty="0" smtClean="0">
                <a:solidFill>
                  <a:schemeClr val="tx1">
                    <a:lumMod val="75000"/>
                    <a:lumOff val="25000"/>
                  </a:schemeClr>
                </a:solidFill>
                <a:latin typeface="Bookman Old Style" panose="02050604050505020204" pitchFamily="18" charset="0"/>
              </a:rPr>
              <a:t>electric), 120 MW (heat)</a:t>
            </a:r>
            <a:r>
              <a:rPr lang="cs-CZ" sz="2000" dirty="0">
                <a:latin typeface="Bookman Old Style" panose="02050604050505020204" pitchFamily="18" charset="0"/>
              </a:rPr>
              <a:t> </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generator</a:t>
            </a:r>
            <a:r>
              <a:rPr lang="en-US" sz="2000" dirty="0" smtClean="0">
                <a:latin typeface="Bookman Old Style" panose="02050604050505020204" pitchFamily="18" charset="0"/>
              </a:rPr>
              <a:t>: </a:t>
            </a:r>
            <a:r>
              <a:rPr lang="cs-CZ" sz="2000" dirty="0" smtClean="0">
                <a:latin typeface="Bookman Old Style" panose="02050604050505020204" pitchFamily="18" charset="0"/>
              </a:rPr>
              <a:t>15.75 kV – </a:t>
            </a:r>
            <a:r>
              <a:rPr lang="en-US" sz="2000" dirty="0" smtClean="0">
                <a:latin typeface="Bookman Old Style" panose="02050604050505020204" pitchFamily="18" charset="0"/>
              </a:rPr>
              <a:t>electrical energy is transformed to 110 kV for transmission system</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cs-CZ" sz="2000" dirty="0" smtClean="0">
                <a:latin typeface="Bookman Old Style" panose="02050604050505020204" pitchFamily="18" charset="0"/>
              </a:rPr>
              <a:t>: 2</a:t>
            </a:r>
            <a:r>
              <a:rPr lang="en-US" sz="2000" dirty="0" smtClean="0">
                <a:latin typeface="Bookman Old Style" panose="02050604050505020204" pitchFamily="18" charset="0"/>
              </a:rPr>
              <a:t>.5 TWh of electric energy and over 800 TJ of heat</a:t>
            </a:r>
            <a:r>
              <a:rPr lang="cs-CZ" sz="2000" dirty="0" smtClean="0">
                <a:latin typeface="Bookman Old Style" panose="02050604050505020204" pitchFamily="18" charset="0"/>
              </a:rPr>
              <a:t> </a:t>
            </a:r>
          </a:p>
          <a:p>
            <a:pPr>
              <a:spcBef>
                <a:spcPts val="600"/>
              </a:spcBef>
              <a:defRPr/>
            </a:pPr>
            <a:r>
              <a:rPr lang="en-US" sz="2000" i="1" dirty="0" smtClean="0">
                <a:latin typeface="Bookman Old Style" panose="02050604050505020204" pitchFamily="18" charset="0"/>
              </a:rPr>
              <a:t>emission reduction equipment</a:t>
            </a:r>
            <a:r>
              <a:rPr lang="cs-CZ" sz="2000" dirty="0" smtClean="0">
                <a:latin typeface="Bookman Old Style" panose="02050604050505020204" pitchFamily="18" charset="0"/>
              </a:rPr>
              <a:t>: </a:t>
            </a:r>
            <a:r>
              <a:rPr lang="en-US" sz="2000" dirty="0" smtClean="0">
                <a:latin typeface="Bookman Old Style" panose="02050604050505020204" pitchFamily="18" charset="0"/>
              </a:rPr>
              <a:t>nitrogen oxides, sulphur oxides and ash</a:t>
            </a:r>
          </a:p>
        </p:txBody>
      </p:sp>
      <p:pic>
        <p:nvPicPr>
          <p:cNvPr id="9" name="Obrázek 8"/>
          <p:cNvPicPr>
            <a:picLocks noChangeAspect="1"/>
          </p:cNvPicPr>
          <p:nvPr/>
        </p:nvPicPr>
        <p:blipFill rotWithShape="1">
          <a:blip r:embed="rId2" cstate="print">
            <a:extLst>
              <a:ext uri="{28A0092B-C50C-407E-A947-70E740481C1C}">
                <a14:useLocalDpi xmlns:a14="http://schemas.microsoft.com/office/drawing/2010/main" val="0"/>
              </a:ext>
            </a:extLst>
          </a:blip>
          <a:srcRect l="5062" t="3193" r="3218" b="10611"/>
          <a:stretch/>
        </p:blipFill>
        <p:spPr>
          <a:xfrm>
            <a:off x="6966138" y="233130"/>
            <a:ext cx="4570737" cy="31411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138" y="3611221"/>
            <a:ext cx="4570737" cy="3047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1786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9175" t="5003" r="4337"/>
          <a:stretch/>
        </p:blipFill>
        <p:spPr>
          <a:xfrm>
            <a:off x="7250806" y="322300"/>
            <a:ext cx="4108361" cy="3014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Zástupný symbol pro obsah 2"/>
          <p:cNvSpPr>
            <a:spLocks noGrp="1"/>
          </p:cNvSpPr>
          <p:nvPr>
            <p:ph idx="1"/>
          </p:nvPr>
        </p:nvSpPr>
        <p:spPr>
          <a:xfrm>
            <a:off x="394527" y="374798"/>
            <a:ext cx="6354003" cy="6103276"/>
          </a:xfrm>
        </p:spPr>
        <p:txBody>
          <a:bodyPr rtlCol="0">
            <a:noAutofit/>
          </a:bodyPr>
          <a:lstStyle/>
          <a:p>
            <a:pPr eaLnBrk="1" fontAlgn="auto" hangingPunct="1">
              <a:spcBef>
                <a:spcPts val="600"/>
              </a:spcBef>
              <a:spcAft>
                <a:spcPts val="0"/>
              </a:spcAft>
              <a:buFont typeface="Wingdings 3" charset="2"/>
              <a:buChar char=""/>
              <a:defRPr/>
            </a:pPr>
            <a:r>
              <a:rPr lang="cs-CZ" sz="2000" b="1" dirty="0" smtClean="0">
                <a:solidFill>
                  <a:schemeClr val="tx1">
                    <a:lumMod val="75000"/>
                    <a:lumOff val="25000"/>
                  </a:schemeClr>
                </a:solidFill>
                <a:latin typeface="Bookman Old Style" panose="02050604050505020204" pitchFamily="18" charset="0"/>
              </a:rPr>
              <a:t>Hodonín</a:t>
            </a:r>
          </a:p>
          <a:p>
            <a:pPr eaLnBrk="1" fontAlgn="auto" hangingPunct="1">
              <a:spcBef>
                <a:spcPts val="600"/>
              </a:spcBef>
              <a:spcAft>
                <a:spcPts val="0"/>
              </a:spcAft>
              <a:buFont typeface="Wingdings 3" charset="2"/>
              <a:buChar char=""/>
              <a:defRPr/>
            </a:pPr>
            <a:r>
              <a:rPr lang="en-US" sz="2000" i="1" dirty="0" smtClean="0">
                <a:solidFill>
                  <a:schemeClr val="tx1">
                    <a:lumMod val="75000"/>
                    <a:lumOff val="25000"/>
                  </a:schemeClr>
                </a:solidFill>
                <a:latin typeface="Bookman Old Style" panose="02050604050505020204" pitchFamily="18" charset="0"/>
              </a:rPr>
              <a:t>year of operation commenced</a:t>
            </a:r>
            <a:r>
              <a:rPr lang="cs-CZ" sz="2000" dirty="0" smtClean="0">
                <a:solidFill>
                  <a:schemeClr val="tx1">
                    <a:lumMod val="75000"/>
                    <a:lumOff val="25000"/>
                  </a:schemeClr>
                </a:solidFill>
                <a:latin typeface="Bookman Old Style" panose="02050604050505020204" pitchFamily="18" charset="0"/>
              </a:rPr>
              <a:t>: </a:t>
            </a:r>
            <a:r>
              <a:rPr lang="en-US" sz="2000" dirty="0" smtClean="0">
                <a:solidFill>
                  <a:schemeClr val="tx1">
                    <a:lumMod val="75000"/>
                    <a:lumOff val="25000"/>
                  </a:schemeClr>
                </a:solidFill>
                <a:latin typeface="Bookman Old Style" panose="02050604050505020204" pitchFamily="18" charset="0"/>
              </a:rPr>
              <a:t>19</a:t>
            </a:r>
            <a:r>
              <a:rPr lang="cs-CZ" sz="2000" dirty="0" smtClean="0">
                <a:solidFill>
                  <a:schemeClr val="tx1">
                    <a:lumMod val="75000"/>
                    <a:lumOff val="25000"/>
                  </a:schemeClr>
                </a:solidFill>
                <a:latin typeface="Bookman Old Style" panose="02050604050505020204" pitchFamily="18" charset="0"/>
              </a:rPr>
              <a:t>57 – </a:t>
            </a:r>
            <a:r>
              <a:rPr lang="en-US" sz="2000" dirty="0" smtClean="0">
                <a:solidFill>
                  <a:schemeClr val="tx1">
                    <a:lumMod val="75000"/>
                    <a:lumOff val="25000"/>
                  </a:schemeClr>
                </a:solidFill>
                <a:latin typeface="Bookman Old Style" panose="02050604050505020204" pitchFamily="18" charset="0"/>
              </a:rPr>
              <a:t>one of the oldest coal power station in the Czech Republic</a:t>
            </a:r>
            <a:r>
              <a:rPr lang="cs-CZ" sz="2000" dirty="0" smtClean="0">
                <a:solidFill>
                  <a:schemeClr val="tx1">
                    <a:lumMod val="75000"/>
                    <a:lumOff val="25000"/>
                  </a:schemeClr>
                </a:solidFill>
                <a:latin typeface="Bookman Old Style" panose="02050604050505020204" pitchFamily="18" charset="0"/>
              </a:rPr>
              <a:t>, the </a:t>
            </a:r>
            <a:r>
              <a:rPr lang="en-US" sz="2000" dirty="0" smtClean="0">
                <a:latin typeface="Bookman Old Style" panose="02050604050505020204" pitchFamily="18" charset="0"/>
              </a:rPr>
              <a:t>largest electricity resource </a:t>
            </a:r>
            <a:r>
              <a:rPr lang="en-US" sz="2000" dirty="0" smtClean="0">
                <a:solidFill>
                  <a:schemeClr val="tx1">
                    <a:lumMod val="75000"/>
                    <a:lumOff val="25000"/>
                  </a:schemeClr>
                </a:solidFill>
                <a:latin typeface="Bookman Old Style" panose="02050604050505020204" pitchFamily="18" charset="0"/>
              </a:rPr>
              <a:t>in the Czechoslovakia </a:t>
            </a:r>
          </a:p>
          <a:p>
            <a:pPr>
              <a:spcBef>
                <a:spcPts val="600"/>
              </a:spcBef>
              <a:defRPr/>
            </a:pPr>
            <a:r>
              <a:rPr lang="en-US" sz="2000" i="1" dirty="0" smtClean="0">
                <a:solidFill>
                  <a:schemeClr val="tx1">
                    <a:lumMod val="75000"/>
                    <a:lumOff val="25000"/>
                  </a:schemeClr>
                </a:solidFill>
                <a:latin typeface="Bookman Old Style" panose="02050604050505020204" pitchFamily="18" charset="0"/>
              </a:rPr>
              <a:t>location</a:t>
            </a:r>
            <a:r>
              <a:rPr lang="en-US" sz="2000" dirty="0" smtClean="0">
                <a:solidFill>
                  <a:schemeClr val="tx1">
                    <a:lumMod val="75000"/>
                    <a:lumOff val="25000"/>
                  </a:schemeClr>
                </a:solidFill>
                <a:latin typeface="Bookman Old Style" panose="02050604050505020204" pitchFamily="18" charset="0"/>
              </a:rPr>
              <a:t>: south Moravia </a:t>
            </a:r>
            <a:endParaRPr lang="en-US" sz="2000" dirty="0" smtClean="0">
              <a:latin typeface="Bookman Old Style" panose="02050604050505020204" pitchFamily="18" charset="0"/>
            </a:endParaRPr>
          </a:p>
          <a:p>
            <a:pPr>
              <a:spcBef>
                <a:spcPts val="600"/>
              </a:spcBef>
              <a:defRPr/>
            </a:pPr>
            <a:r>
              <a:rPr lang="en-US" sz="2000" i="1" dirty="0" smtClean="0">
                <a:solidFill>
                  <a:schemeClr val="tx1">
                    <a:lumMod val="75000"/>
                    <a:lumOff val="25000"/>
                  </a:schemeClr>
                </a:solidFill>
                <a:latin typeface="Bookman Old Style" panose="02050604050505020204" pitchFamily="18" charset="0"/>
              </a:rPr>
              <a:t>fuel</a:t>
            </a:r>
            <a:r>
              <a:rPr lang="en-US" sz="2000" dirty="0" smtClean="0">
                <a:solidFill>
                  <a:schemeClr val="tx1">
                    <a:lumMod val="75000"/>
                    <a:lumOff val="25000"/>
                  </a:schemeClr>
                </a:solidFill>
                <a:latin typeface="Bookman Old Style" panose="02050604050505020204" pitchFamily="18" charset="0"/>
              </a:rPr>
              <a:t>: lignite, brown coal</a:t>
            </a:r>
            <a:r>
              <a:rPr lang="cs-CZ" sz="2000" dirty="0" smtClean="0">
                <a:solidFill>
                  <a:schemeClr val="tx1">
                    <a:lumMod val="75000"/>
                    <a:lumOff val="25000"/>
                  </a:schemeClr>
                </a:solidFill>
                <a:latin typeface="Bookman Old Style" panose="02050604050505020204" pitchFamily="18" charset="0"/>
              </a:rPr>
              <a:t> and </a:t>
            </a:r>
            <a:r>
              <a:rPr lang="en-US" sz="2000" dirty="0" smtClean="0">
                <a:solidFill>
                  <a:schemeClr val="tx1">
                    <a:lumMod val="75000"/>
                    <a:lumOff val="25000"/>
                  </a:schemeClr>
                </a:solidFill>
                <a:latin typeface="Bookman Old Style" panose="02050604050505020204" pitchFamily="18" charset="0"/>
              </a:rPr>
              <a:t>biomass</a:t>
            </a:r>
          </a:p>
          <a:p>
            <a:pPr>
              <a:spcBef>
                <a:spcPts val="600"/>
              </a:spcBef>
              <a:defRPr/>
            </a:pPr>
            <a:r>
              <a:rPr lang="en-US" sz="2000" i="1" dirty="0" smtClean="0">
                <a:latin typeface="Bookman Old Style" panose="02050604050505020204" pitchFamily="18" charset="0"/>
              </a:rPr>
              <a:t>heat plant operation</a:t>
            </a:r>
            <a:r>
              <a:rPr lang="en-US" sz="2000" dirty="0" smtClean="0">
                <a:latin typeface="Bookman Old Style" panose="02050604050505020204" pitchFamily="18" charset="0"/>
              </a:rPr>
              <a:t>: </a:t>
            </a:r>
            <a:r>
              <a:rPr lang="cs-CZ" sz="2000" dirty="0" smtClean="0">
                <a:latin typeface="Bookman Old Style" panose="02050604050505020204" pitchFamily="18" charset="0"/>
              </a:rPr>
              <a:t>power plant </a:t>
            </a:r>
            <a:r>
              <a:rPr lang="en-US" sz="2000" dirty="0" smtClean="0">
                <a:latin typeface="Bookman Old Style" panose="02050604050505020204" pitchFamily="18" charset="0"/>
              </a:rPr>
              <a:t>was</a:t>
            </a:r>
            <a:r>
              <a:rPr lang="cs-CZ" sz="2000" dirty="0" smtClean="0">
                <a:latin typeface="Bookman Old Style" panose="02050604050505020204" pitchFamily="18" charset="0"/>
              </a:rPr>
              <a:t> </a:t>
            </a:r>
            <a:r>
              <a:rPr lang="en-US" sz="2000" dirty="0" smtClean="0">
                <a:latin typeface="Bookman Old Style" panose="02050604050505020204" pitchFamily="18" charset="0"/>
              </a:rPr>
              <a:t>modified i</a:t>
            </a:r>
            <a:r>
              <a:rPr lang="cs-CZ" sz="2000" dirty="0" smtClean="0">
                <a:latin typeface="Bookman Old Style" panose="02050604050505020204" pitchFamily="18" charset="0"/>
              </a:rPr>
              <a:t>n </a:t>
            </a:r>
            <a:r>
              <a:rPr lang="en-US" sz="2000" dirty="0" smtClean="0">
                <a:latin typeface="Bookman Old Style" panose="02050604050505020204" pitchFamily="18" charset="0"/>
              </a:rPr>
              <a:t>1963, supply steam with condition of 1.8 MPa/270</a:t>
            </a:r>
            <a:r>
              <a:rPr lang="en-US" sz="2000" baseline="30000" dirty="0" smtClean="0">
                <a:latin typeface="Bookman Old Style" panose="02050604050505020204" pitchFamily="18" charset="0"/>
              </a:rPr>
              <a:t>o</a:t>
            </a:r>
            <a:r>
              <a:rPr lang="en-US" sz="2000" dirty="0" smtClean="0">
                <a:latin typeface="Bookman Old Style" panose="02050604050505020204" pitchFamily="18" charset="0"/>
              </a:rPr>
              <a:t>C to Hodonín and hot water with conditions of 150/70</a:t>
            </a:r>
            <a:r>
              <a:rPr lang="en-US" sz="2000" baseline="30000" dirty="0" smtClean="0">
                <a:latin typeface="Bookman Old Style" panose="02050604050505020204" pitchFamily="18" charset="0"/>
              </a:rPr>
              <a:t>o</a:t>
            </a:r>
            <a:r>
              <a:rPr lang="en-US" sz="2000" dirty="0" smtClean="0">
                <a:latin typeface="Bookman Old Style" panose="02050604050505020204" pitchFamily="18" charset="0"/>
              </a:rPr>
              <a:t>C to the Slovak town of Holíč</a:t>
            </a:r>
            <a:r>
              <a:rPr lang="cs-CZ" sz="2000" dirty="0" smtClean="0">
                <a:latin typeface="Bookman Old Style" panose="02050604050505020204" pitchFamily="18" charset="0"/>
              </a:rPr>
              <a:t> – </a:t>
            </a:r>
            <a:r>
              <a:rPr lang="en-US" sz="2000" dirty="0" smtClean="0">
                <a:latin typeface="Bookman Old Style" panose="02050604050505020204" pitchFamily="18" charset="0"/>
              </a:rPr>
              <a:t>European unique in cross-border supply of heat</a:t>
            </a:r>
          </a:p>
          <a:p>
            <a:pPr>
              <a:spcBef>
                <a:spcPts val="600"/>
              </a:spcBef>
              <a:defRPr/>
            </a:pPr>
            <a:r>
              <a:rPr lang="en-US" sz="2000" i="1" dirty="0" smtClean="0">
                <a:solidFill>
                  <a:schemeClr val="tx1">
                    <a:lumMod val="75000"/>
                    <a:lumOff val="25000"/>
                  </a:schemeClr>
                </a:solidFill>
                <a:latin typeface="Bookman Old Style" panose="02050604050505020204" pitchFamily="18" charset="0"/>
              </a:rPr>
              <a:t>biomass burning</a:t>
            </a:r>
            <a:r>
              <a:rPr lang="en-US" sz="2000" dirty="0" smtClean="0">
                <a:solidFill>
                  <a:schemeClr val="tx1">
                    <a:lumMod val="75000"/>
                    <a:lumOff val="25000"/>
                  </a:schemeClr>
                </a:solidFill>
                <a:latin typeface="Bookman Old Style" panose="02050604050505020204" pitchFamily="18" charset="0"/>
              </a:rPr>
              <a:t>: change of one of the units entirely to clear biomass </a:t>
            </a:r>
            <a:r>
              <a:rPr lang="en-US" sz="2000" dirty="0" smtClean="0">
                <a:latin typeface="Bookman Old Style" panose="02050604050505020204" pitchFamily="18" charset="0"/>
              </a:rPr>
              <a:t>in 2009 </a:t>
            </a:r>
            <a:endParaRPr lang="en-US" sz="2000" dirty="0" smtClean="0">
              <a:solidFill>
                <a:schemeClr val="tx1">
                  <a:lumMod val="75000"/>
                  <a:lumOff val="25000"/>
                </a:schemeClr>
              </a:solidFill>
              <a:latin typeface="Bookman Old Style" panose="02050604050505020204" pitchFamily="18" charset="0"/>
            </a:endParaRPr>
          </a:p>
          <a:p>
            <a:pPr>
              <a:spcBef>
                <a:spcPts val="600"/>
              </a:spcBef>
              <a:defRPr/>
            </a:pPr>
            <a:r>
              <a:rPr lang="cs-CZ" sz="2000" i="1" dirty="0" smtClean="0">
                <a:latin typeface="Bookman Old Style" panose="02050604050505020204" pitchFamily="18" charset="0"/>
              </a:rPr>
              <a:t>total</a:t>
            </a:r>
            <a:r>
              <a:rPr lang="cs-CZ" sz="2000" dirty="0" smtClean="0">
                <a:latin typeface="Bookman Old Style" panose="02050604050505020204" pitchFamily="18" charset="0"/>
              </a:rPr>
              <a:t> </a:t>
            </a:r>
            <a:r>
              <a:rPr lang="en-US" sz="2000" i="1" dirty="0">
                <a:latin typeface="Bookman Old Style" panose="02050604050505020204" pitchFamily="18" charset="0"/>
              </a:rPr>
              <a:t>installed</a:t>
            </a:r>
            <a:r>
              <a:rPr lang="en-US" sz="2000" dirty="0">
                <a:latin typeface="Bookman Old Style" panose="02050604050505020204" pitchFamily="18" charset="0"/>
              </a:rPr>
              <a:t> </a:t>
            </a:r>
            <a:r>
              <a:rPr lang="en-US" sz="2000" i="1" dirty="0">
                <a:latin typeface="Bookman Old Style" panose="02050604050505020204" pitchFamily="18" charset="0"/>
              </a:rPr>
              <a:t>capacity</a:t>
            </a:r>
            <a:r>
              <a:rPr lang="cs-CZ" sz="2000" dirty="0">
                <a:latin typeface="Bookman Old Style" panose="02050604050505020204" pitchFamily="18" charset="0"/>
              </a:rPr>
              <a:t>: </a:t>
            </a:r>
            <a:r>
              <a:rPr lang="cs-CZ" sz="2000" dirty="0" smtClean="0">
                <a:latin typeface="Bookman Old Style" panose="02050604050505020204" pitchFamily="18" charset="0"/>
              </a:rPr>
              <a:t>105</a:t>
            </a:r>
            <a:r>
              <a:rPr lang="en-US" sz="2000" dirty="0" smtClean="0">
                <a:latin typeface="Bookman Old Style" panose="02050604050505020204" pitchFamily="18" charset="0"/>
              </a:rPr>
              <a:t> MW</a:t>
            </a:r>
            <a:r>
              <a:rPr lang="cs-CZ" sz="2000" dirty="0" smtClean="0">
                <a:latin typeface="Bookman Old Style" panose="02050604050505020204" pitchFamily="18" charset="0"/>
              </a:rPr>
              <a:t> (</a:t>
            </a:r>
            <a:r>
              <a:rPr lang="en-US" sz="2000" dirty="0" smtClean="0">
                <a:latin typeface="Bookman Old Style" panose="02050604050505020204" pitchFamily="18" charset="0"/>
              </a:rPr>
              <a:t>electric), </a:t>
            </a:r>
            <a:r>
              <a:rPr lang="cs-CZ" sz="2000" dirty="0" smtClean="0">
                <a:latin typeface="Bookman Old Style" panose="02050604050505020204" pitchFamily="18" charset="0"/>
              </a:rPr>
              <a:t>250</a:t>
            </a:r>
            <a:r>
              <a:rPr lang="en-US" sz="2000" dirty="0" smtClean="0">
                <a:latin typeface="Bookman Old Style" panose="02050604050505020204" pitchFamily="18" charset="0"/>
              </a:rPr>
              <a:t> </a:t>
            </a:r>
            <a:r>
              <a:rPr lang="en-US" sz="2000" dirty="0">
                <a:latin typeface="Bookman Old Style" panose="02050604050505020204" pitchFamily="18" charset="0"/>
              </a:rPr>
              <a:t>MW (heat)</a:t>
            </a:r>
            <a:r>
              <a:rPr lang="cs-CZ" sz="2000" dirty="0">
                <a:latin typeface="Bookman Old Style" panose="02050604050505020204" pitchFamily="18" charset="0"/>
              </a:rPr>
              <a:t> </a:t>
            </a:r>
            <a:endParaRPr lang="cs-CZ"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cs-CZ" sz="2000" dirty="0" smtClean="0">
                <a:latin typeface="Bookman Old Style" panose="02050604050505020204" pitchFamily="18" charset="0"/>
              </a:rPr>
              <a:t>: 750</a:t>
            </a:r>
            <a:r>
              <a:rPr lang="en-US" sz="2000" dirty="0" smtClean="0">
                <a:latin typeface="Bookman Old Style" panose="02050604050505020204" pitchFamily="18" charset="0"/>
              </a:rPr>
              <a:t> </a:t>
            </a:r>
            <a:r>
              <a:rPr lang="en-US" sz="2000" dirty="0">
                <a:latin typeface="Bookman Old Style" panose="02050604050505020204" pitchFamily="18" charset="0"/>
              </a:rPr>
              <a:t>TJ of </a:t>
            </a:r>
            <a:r>
              <a:rPr lang="en-US" sz="2000" dirty="0" smtClean="0">
                <a:latin typeface="Bookman Old Style" panose="02050604050505020204" pitchFamily="18" charset="0"/>
              </a:rPr>
              <a:t>heat</a:t>
            </a:r>
            <a:endParaRPr lang="cs-CZ" sz="2000" dirty="0" smtClean="0">
              <a:latin typeface="Bookman Old Style" panose="02050604050505020204" pitchFamily="18" charset="0"/>
            </a:endParaRPr>
          </a:p>
        </p:txBody>
      </p:sp>
      <p:pic>
        <p:nvPicPr>
          <p:cNvPr id="9" name="Obrázek 8"/>
          <p:cNvPicPr>
            <a:picLocks noChangeAspect="1"/>
          </p:cNvPicPr>
          <p:nvPr/>
        </p:nvPicPr>
        <p:blipFill rotWithShape="1">
          <a:blip r:embed="rId3" cstate="print">
            <a:extLst>
              <a:ext uri="{28A0092B-C50C-407E-A947-70E740481C1C}">
                <a14:useLocalDpi xmlns:a14="http://schemas.microsoft.com/office/drawing/2010/main" val="0"/>
              </a:ext>
            </a:extLst>
          </a:blip>
          <a:srcRect b="4451"/>
          <a:stretch/>
        </p:blipFill>
        <p:spPr>
          <a:xfrm>
            <a:off x="7212168" y="3609305"/>
            <a:ext cx="4108362"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375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1257" y="3803124"/>
            <a:ext cx="4224271" cy="27886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Zástupný symbol pro obsah 2"/>
          <p:cNvSpPr>
            <a:spLocks noGrp="1"/>
          </p:cNvSpPr>
          <p:nvPr>
            <p:ph idx="1"/>
          </p:nvPr>
        </p:nvSpPr>
        <p:spPr>
          <a:xfrm>
            <a:off x="394528" y="271766"/>
            <a:ext cx="9419173" cy="3346546"/>
          </a:xfrm>
        </p:spPr>
        <p:txBody>
          <a:bodyPr rtlCol="0">
            <a:noAutofit/>
          </a:bodyPr>
          <a:lstStyle/>
          <a:p>
            <a:pPr eaLnBrk="1" fontAlgn="auto" hangingPunct="1">
              <a:spcBef>
                <a:spcPts val="600"/>
              </a:spcBef>
              <a:spcAft>
                <a:spcPts val="0"/>
              </a:spcAft>
              <a:buFont typeface="Wingdings 3" charset="2"/>
              <a:buChar char=""/>
              <a:defRPr/>
            </a:pPr>
            <a:r>
              <a:rPr lang="cs-CZ" sz="2000" b="1" dirty="0" smtClean="0">
                <a:solidFill>
                  <a:schemeClr val="tx1">
                    <a:lumMod val="75000"/>
                    <a:lumOff val="25000"/>
                  </a:schemeClr>
                </a:solidFill>
                <a:latin typeface="Bookman Old Style" panose="02050604050505020204" pitchFamily="18" charset="0"/>
              </a:rPr>
              <a:t>Ledvice II, Ledvice III</a:t>
            </a:r>
          </a:p>
          <a:p>
            <a:pPr eaLnBrk="1" fontAlgn="auto" hangingPunct="1">
              <a:spcBef>
                <a:spcPts val="600"/>
              </a:spcBef>
              <a:spcAft>
                <a:spcPts val="0"/>
              </a:spcAft>
              <a:buFont typeface="Wingdings 3" charset="2"/>
              <a:buChar char=""/>
              <a:defRPr/>
            </a:pPr>
            <a:r>
              <a:rPr lang="en-US" sz="2000" i="1" dirty="0" smtClean="0">
                <a:solidFill>
                  <a:schemeClr val="tx1">
                    <a:lumMod val="75000"/>
                    <a:lumOff val="25000"/>
                  </a:schemeClr>
                </a:solidFill>
                <a:latin typeface="Bookman Old Style" panose="02050604050505020204" pitchFamily="18" charset="0"/>
              </a:rPr>
              <a:t>year of operation commenced</a:t>
            </a:r>
            <a:r>
              <a:rPr lang="cs-CZ" sz="2000" dirty="0" smtClean="0">
                <a:solidFill>
                  <a:schemeClr val="tx1">
                    <a:lumMod val="75000"/>
                    <a:lumOff val="25000"/>
                  </a:schemeClr>
                </a:solidFill>
                <a:latin typeface="Bookman Old Style" panose="02050604050505020204" pitchFamily="18" charset="0"/>
              </a:rPr>
              <a:t>: 1968, 1998</a:t>
            </a:r>
          </a:p>
          <a:p>
            <a:pPr>
              <a:spcBef>
                <a:spcPts val="600"/>
              </a:spcBef>
              <a:defRPr/>
            </a:pPr>
            <a:r>
              <a:rPr lang="en-US" sz="2000" i="1" dirty="0" smtClean="0">
                <a:solidFill>
                  <a:schemeClr val="tx1">
                    <a:lumMod val="75000"/>
                    <a:lumOff val="25000"/>
                  </a:schemeClr>
                </a:solidFill>
                <a:latin typeface="Bookman Old Style" panose="02050604050505020204" pitchFamily="18" charset="0"/>
              </a:rPr>
              <a:t>location</a:t>
            </a:r>
            <a:r>
              <a:rPr lang="en-US" sz="2000" dirty="0" smtClean="0">
                <a:solidFill>
                  <a:schemeClr val="tx1">
                    <a:lumMod val="75000"/>
                    <a:lumOff val="25000"/>
                  </a:schemeClr>
                </a:solidFill>
                <a:latin typeface="Bookman Old Style" panose="02050604050505020204" pitchFamily="18" charset="0"/>
              </a:rPr>
              <a:t>:</a:t>
            </a:r>
            <a:r>
              <a:rPr lang="cs-CZ" sz="2000" dirty="0" smtClean="0">
                <a:solidFill>
                  <a:schemeClr val="tx1">
                    <a:lumMod val="75000"/>
                    <a:lumOff val="25000"/>
                  </a:schemeClr>
                </a:solidFill>
                <a:latin typeface="Bookman Old Style" panose="02050604050505020204" pitchFamily="18" charset="0"/>
              </a:rPr>
              <a:t> </a:t>
            </a:r>
            <a:r>
              <a:rPr lang="en-US" sz="2000" dirty="0">
                <a:latin typeface="Bookman Old Style" panose="02050604050505020204" pitchFamily="18" charset="0"/>
              </a:rPr>
              <a:t>at the foothill of the </a:t>
            </a:r>
            <a:r>
              <a:rPr lang="cs-CZ" sz="2000" dirty="0" smtClean="0">
                <a:latin typeface="Bookman Old Style" panose="02050604050505020204" pitchFamily="18" charset="0"/>
              </a:rPr>
              <a:t>Krušné </a:t>
            </a:r>
            <a:r>
              <a:rPr lang="en-US" sz="2000" dirty="0" smtClean="0">
                <a:latin typeface="Bookman Old Style" panose="02050604050505020204" pitchFamily="18" charset="0"/>
              </a:rPr>
              <a:t>Mountains </a:t>
            </a:r>
            <a:r>
              <a:rPr lang="en-US" sz="2000" dirty="0">
                <a:latin typeface="Bookman Old Style" panose="02050604050505020204" pitchFamily="18" charset="0"/>
              </a:rPr>
              <a:t>eastern part, between </a:t>
            </a:r>
            <a:r>
              <a:rPr lang="en-US" sz="2000" dirty="0" smtClean="0">
                <a:latin typeface="Bookman Old Style" panose="02050604050505020204" pitchFamily="18" charset="0"/>
              </a:rPr>
              <a:t>the towns </a:t>
            </a:r>
            <a:r>
              <a:rPr lang="en-US" sz="2000" dirty="0">
                <a:latin typeface="Bookman Old Style" panose="02050604050505020204" pitchFamily="18" charset="0"/>
              </a:rPr>
              <a:t>of Teplice and </a:t>
            </a:r>
            <a:r>
              <a:rPr lang="cs-CZ" sz="2000" dirty="0" smtClean="0">
                <a:latin typeface="Bookman Old Style" panose="02050604050505020204" pitchFamily="18" charset="0"/>
              </a:rPr>
              <a:t>Bílina</a:t>
            </a:r>
            <a:endParaRPr lang="en-US" sz="2000" dirty="0">
              <a:latin typeface="Bookman Old Style" panose="02050604050505020204" pitchFamily="18" charset="0"/>
            </a:endParaRPr>
          </a:p>
          <a:p>
            <a:pPr>
              <a:spcBef>
                <a:spcPts val="600"/>
              </a:spcBef>
              <a:defRPr/>
            </a:pPr>
            <a:r>
              <a:rPr lang="en-US" sz="2000" i="1" dirty="0">
                <a:latin typeface="Bookman Old Style" panose="02050604050505020204" pitchFamily="18" charset="0"/>
              </a:rPr>
              <a:t>number of production </a:t>
            </a:r>
            <a:r>
              <a:rPr lang="en-US" sz="2000" i="1" dirty="0" smtClean="0">
                <a:latin typeface="Bookman Old Style" panose="02050604050505020204" pitchFamily="18" charset="0"/>
              </a:rPr>
              <a:t>units</a:t>
            </a:r>
            <a:r>
              <a:rPr lang="en-US" sz="2000" dirty="0" smtClean="0">
                <a:latin typeface="Bookman Old Style" panose="02050604050505020204" pitchFamily="18" charset="0"/>
              </a:rPr>
              <a:t>: </a:t>
            </a:r>
            <a:r>
              <a:rPr lang="cs-CZ" sz="2000" dirty="0" smtClean="0">
                <a:latin typeface="Bookman Old Style" panose="02050604050505020204" pitchFamily="18" charset="0"/>
              </a:rPr>
              <a:t>3 (</a:t>
            </a:r>
            <a:r>
              <a:rPr lang="en-US" sz="2000" dirty="0" smtClean="0">
                <a:latin typeface="Bookman Old Style" panose="02050604050505020204" pitchFamily="18" charset="0"/>
              </a:rPr>
              <a:t>originally</a:t>
            </a:r>
            <a:r>
              <a:rPr lang="cs-CZ" sz="2000" dirty="0" smtClean="0">
                <a:latin typeface="Bookman Old Style" panose="02050604050505020204" pitchFamily="18" charset="0"/>
              </a:rPr>
              <a:t> 5)</a:t>
            </a:r>
            <a:endParaRPr lang="en-US" sz="2000" dirty="0" smtClean="0">
              <a:latin typeface="Bookman Old Style" panose="02050604050505020204" pitchFamily="18" charset="0"/>
            </a:endParaRPr>
          </a:p>
          <a:p>
            <a:pPr>
              <a:spcBef>
                <a:spcPts val="600"/>
              </a:spcBef>
              <a:defRPr/>
            </a:pPr>
            <a:r>
              <a:rPr lang="en-US" sz="2000" i="1" dirty="0" smtClean="0">
                <a:solidFill>
                  <a:schemeClr val="tx1">
                    <a:lumMod val="75000"/>
                    <a:lumOff val="25000"/>
                  </a:schemeClr>
                </a:solidFill>
                <a:latin typeface="Bookman Old Style" panose="02050604050505020204" pitchFamily="18" charset="0"/>
              </a:rPr>
              <a:t>fuel</a:t>
            </a:r>
            <a:r>
              <a:rPr lang="en-US" sz="2000" dirty="0" smtClean="0">
                <a:solidFill>
                  <a:schemeClr val="tx1">
                    <a:lumMod val="75000"/>
                    <a:lumOff val="25000"/>
                  </a:schemeClr>
                </a:solidFill>
                <a:latin typeface="Bookman Old Style" panose="02050604050505020204" pitchFamily="18" charset="0"/>
              </a:rPr>
              <a:t>: brown</a:t>
            </a:r>
            <a:r>
              <a:rPr lang="cs-CZ" sz="2000" dirty="0" smtClean="0">
                <a:solidFill>
                  <a:schemeClr val="tx1">
                    <a:lumMod val="75000"/>
                    <a:lumOff val="25000"/>
                  </a:schemeClr>
                </a:solidFill>
                <a:latin typeface="Bookman Old Style" panose="02050604050505020204" pitchFamily="18" charset="0"/>
              </a:rPr>
              <a:t> </a:t>
            </a:r>
            <a:r>
              <a:rPr lang="en-US" sz="2000" dirty="0" smtClean="0">
                <a:solidFill>
                  <a:schemeClr val="tx1">
                    <a:lumMod val="75000"/>
                    <a:lumOff val="25000"/>
                  </a:schemeClr>
                </a:solidFill>
                <a:latin typeface="Bookman Old Style" panose="02050604050505020204" pitchFamily="18" charset="0"/>
              </a:rPr>
              <a:t>coal from Bílina Mines</a:t>
            </a:r>
            <a:r>
              <a:rPr lang="en-US" sz="2000" dirty="0" smtClean="0">
                <a:latin typeface="Bookman Old Style" panose="02050604050505020204" pitchFamily="18" charset="0"/>
              </a:rPr>
              <a:t> </a:t>
            </a:r>
            <a:endParaRPr lang="cs-CZ" sz="2000" dirty="0" smtClean="0">
              <a:latin typeface="Bookman Old Style" panose="02050604050505020204" pitchFamily="18" charset="0"/>
            </a:endParaRPr>
          </a:p>
          <a:p>
            <a:pPr>
              <a:spcBef>
                <a:spcPts val="600"/>
              </a:spcBef>
              <a:defRPr/>
            </a:pPr>
            <a:r>
              <a:rPr lang="cs-CZ" sz="2000" i="1" dirty="0" smtClean="0">
                <a:solidFill>
                  <a:schemeClr val="tx1">
                    <a:lumMod val="75000"/>
                    <a:lumOff val="25000"/>
                  </a:schemeClr>
                </a:solidFill>
                <a:latin typeface="Bookman Old Style" panose="02050604050505020204" pitchFamily="18" charset="0"/>
              </a:rPr>
              <a:t>total</a:t>
            </a:r>
            <a:r>
              <a:rPr lang="cs-CZ" sz="2000" dirty="0" smtClean="0">
                <a:solidFill>
                  <a:schemeClr val="tx1">
                    <a:lumMod val="75000"/>
                    <a:lumOff val="25000"/>
                  </a:schemeClr>
                </a:solidFill>
                <a:latin typeface="Bookman Old Style" panose="02050604050505020204" pitchFamily="18" charset="0"/>
              </a:rPr>
              <a:t> </a:t>
            </a:r>
            <a:r>
              <a:rPr lang="en-US" sz="2000" i="1" dirty="0" smtClean="0">
                <a:solidFill>
                  <a:schemeClr val="tx1">
                    <a:lumMod val="75000"/>
                    <a:lumOff val="25000"/>
                  </a:schemeClr>
                </a:solidFill>
                <a:latin typeface="Bookman Old Style" panose="02050604050505020204" pitchFamily="18" charset="0"/>
              </a:rPr>
              <a:t>installed</a:t>
            </a:r>
            <a:r>
              <a:rPr lang="en-US" sz="2000" dirty="0" smtClean="0">
                <a:solidFill>
                  <a:schemeClr val="tx1">
                    <a:lumMod val="75000"/>
                    <a:lumOff val="25000"/>
                  </a:schemeClr>
                </a:solidFill>
                <a:latin typeface="Bookman Old Style" panose="02050604050505020204" pitchFamily="18" charset="0"/>
              </a:rPr>
              <a:t> </a:t>
            </a:r>
            <a:r>
              <a:rPr lang="en-US" sz="2000" i="1" dirty="0" smtClean="0">
                <a:solidFill>
                  <a:schemeClr val="tx1">
                    <a:lumMod val="75000"/>
                    <a:lumOff val="25000"/>
                  </a:schemeClr>
                </a:solidFill>
                <a:latin typeface="Bookman Old Style" panose="02050604050505020204" pitchFamily="18" charset="0"/>
              </a:rPr>
              <a:t>capacity</a:t>
            </a:r>
            <a:r>
              <a:rPr lang="cs-CZ" sz="2000" dirty="0" smtClean="0">
                <a:solidFill>
                  <a:schemeClr val="tx1">
                    <a:lumMod val="75000"/>
                    <a:lumOff val="25000"/>
                  </a:schemeClr>
                </a:solidFill>
                <a:latin typeface="Bookman Old Style" panose="02050604050505020204" pitchFamily="18" charset="0"/>
              </a:rPr>
              <a:t>: </a:t>
            </a:r>
            <a:r>
              <a:rPr lang="cs-CZ" sz="2000" dirty="0">
                <a:latin typeface="Bookman Old Style" panose="02050604050505020204" pitchFamily="18" charset="0"/>
              </a:rPr>
              <a:t>105</a:t>
            </a:r>
            <a:r>
              <a:rPr lang="en-US" sz="2000" dirty="0">
                <a:latin typeface="Bookman Old Style" panose="02050604050505020204" pitchFamily="18" charset="0"/>
              </a:rPr>
              <a:t> MW</a:t>
            </a:r>
            <a:r>
              <a:rPr lang="cs-CZ" sz="2000" dirty="0">
                <a:latin typeface="Bookman Old Style" panose="02050604050505020204" pitchFamily="18" charset="0"/>
              </a:rPr>
              <a:t> (</a:t>
            </a:r>
            <a:r>
              <a:rPr lang="en-US" sz="2000" dirty="0">
                <a:latin typeface="Bookman Old Style" panose="02050604050505020204" pitchFamily="18" charset="0"/>
              </a:rPr>
              <a:t>electric), </a:t>
            </a:r>
            <a:r>
              <a:rPr lang="cs-CZ" sz="2000" dirty="0" smtClean="0">
                <a:latin typeface="Bookman Old Style" panose="02050604050505020204" pitchFamily="18" charset="0"/>
              </a:rPr>
              <a:t>380 </a:t>
            </a:r>
            <a:r>
              <a:rPr lang="en-US" sz="2000" dirty="0" smtClean="0">
                <a:latin typeface="Bookman Old Style" panose="02050604050505020204" pitchFamily="18" charset="0"/>
              </a:rPr>
              <a:t>MW </a:t>
            </a:r>
            <a:r>
              <a:rPr lang="en-US" sz="2000" dirty="0">
                <a:latin typeface="Bookman Old Style" panose="02050604050505020204" pitchFamily="18" charset="0"/>
              </a:rPr>
              <a:t>(</a:t>
            </a:r>
            <a:r>
              <a:rPr lang="en-US" sz="2000" dirty="0" smtClean="0">
                <a:latin typeface="Bookman Old Style" panose="02050604050505020204" pitchFamily="18" charset="0"/>
              </a:rPr>
              <a:t>heat)</a:t>
            </a:r>
            <a:endParaRPr lang="cs-CZ" sz="2000" dirty="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annually</a:t>
            </a:r>
            <a:r>
              <a:rPr lang="en-US" sz="2000" dirty="0" smtClean="0">
                <a:latin typeface="Bookman Old Style" panose="02050604050505020204" pitchFamily="18" charset="0"/>
              </a:rPr>
              <a:t> </a:t>
            </a:r>
            <a:r>
              <a:rPr lang="en-US" sz="2000" i="1" dirty="0" smtClean="0">
                <a:latin typeface="Bookman Old Style" panose="02050604050505020204" pitchFamily="18" charset="0"/>
              </a:rPr>
              <a:t>production</a:t>
            </a:r>
            <a:r>
              <a:rPr lang="cs-CZ" sz="2000" dirty="0" smtClean="0">
                <a:latin typeface="Bookman Old Style" panose="02050604050505020204" pitchFamily="18" charset="0"/>
              </a:rPr>
              <a:t>: 1000 TJ of </a:t>
            </a:r>
            <a:r>
              <a:rPr lang="en-US" sz="2000" dirty="0" smtClean="0">
                <a:latin typeface="Bookman Old Style" panose="02050604050505020204" pitchFamily="18" charset="0"/>
              </a:rPr>
              <a:t>heat</a:t>
            </a:r>
          </a:p>
          <a:p>
            <a:pPr>
              <a:spcBef>
                <a:spcPts val="600"/>
              </a:spcBef>
              <a:defRPr/>
            </a:pPr>
            <a:r>
              <a:rPr lang="en-US" sz="2000" i="1" dirty="0" smtClean="0">
                <a:latin typeface="Bookman Old Style" panose="02050604050505020204" pitchFamily="18" charset="0"/>
              </a:rPr>
              <a:t>emission reduction equipment</a:t>
            </a:r>
            <a:r>
              <a:rPr lang="cs-CZ" sz="2000" dirty="0" smtClean="0">
                <a:latin typeface="Bookman Old Style" panose="02050604050505020204" pitchFamily="18" charset="0"/>
              </a:rPr>
              <a:t>: </a:t>
            </a:r>
            <a:r>
              <a:rPr lang="en-US" sz="2000" dirty="0" smtClean="0">
                <a:latin typeface="Bookman Old Style" panose="02050604050505020204" pitchFamily="18" charset="0"/>
              </a:rPr>
              <a:t>nitrogen oxides, sulphur oxides and ash</a:t>
            </a: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644" y="3803124"/>
            <a:ext cx="4123216" cy="2750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66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a:spLocks noGrp="1"/>
          </p:cNvSpPr>
          <p:nvPr>
            <p:ph idx="1"/>
          </p:nvPr>
        </p:nvSpPr>
        <p:spPr>
          <a:xfrm>
            <a:off x="394526" y="387676"/>
            <a:ext cx="6431277" cy="6206309"/>
          </a:xfrm>
        </p:spPr>
        <p:txBody>
          <a:bodyPr rtlCol="0">
            <a:noAutofit/>
          </a:bodyPr>
          <a:lstStyle/>
          <a:p>
            <a:pPr eaLnBrk="1" fontAlgn="auto" hangingPunct="1">
              <a:spcBef>
                <a:spcPts val="600"/>
              </a:spcBef>
              <a:spcAft>
                <a:spcPts val="0"/>
              </a:spcAft>
              <a:buFont typeface="Wingdings 3" charset="2"/>
              <a:buChar char=""/>
              <a:defRPr/>
            </a:pPr>
            <a:r>
              <a:rPr lang="cs-CZ" sz="2000" b="1" dirty="0" smtClean="0">
                <a:solidFill>
                  <a:schemeClr val="tx1">
                    <a:lumMod val="75000"/>
                    <a:lumOff val="25000"/>
                  </a:schemeClr>
                </a:solidFill>
                <a:latin typeface="Bookman Old Style" panose="02050604050505020204" pitchFamily="18" charset="0"/>
              </a:rPr>
              <a:t>Mělník I, Mělník II, Mělník III</a:t>
            </a:r>
          </a:p>
          <a:p>
            <a:pPr eaLnBrk="1" fontAlgn="auto" hangingPunct="1">
              <a:spcBef>
                <a:spcPts val="600"/>
              </a:spcBef>
              <a:spcAft>
                <a:spcPts val="0"/>
              </a:spcAft>
              <a:buFont typeface="Wingdings 3" charset="2"/>
              <a:buChar char=""/>
              <a:defRPr/>
            </a:pPr>
            <a:r>
              <a:rPr lang="en-US" sz="2000" i="1" dirty="0" smtClean="0">
                <a:solidFill>
                  <a:schemeClr val="tx1">
                    <a:lumMod val="75000"/>
                    <a:lumOff val="25000"/>
                  </a:schemeClr>
                </a:solidFill>
                <a:latin typeface="Bookman Old Style" panose="02050604050505020204" pitchFamily="18" charset="0"/>
              </a:rPr>
              <a:t>year of operation commenced</a:t>
            </a:r>
            <a:r>
              <a:rPr lang="cs-CZ" sz="2000" dirty="0" smtClean="0">
                <a:solidFill>
                  <a:schemeClr val="tx1">
                    <a:lumMod val="75000"/>
                    <a:lumOff val="25000"/>
                  </a:schemeClr>
                </a:solidFill>
                <a:latin typeface="Bookman Old Style" panose="02050604050505020204" pitchFamily="18" charset="0"/>
              </a:rPr>
              <a:t>: 1960, 1971, 1981</a:t>
            </a:r>
          </a:p>
          <a:p>
            <a:pPr eaLnBrk="1" fontAlgn="auto" hangingPunct="1">
              <a:spcBef>
                <a:spcPts val="600"/>
              </a:spcBef>
              <a:spcAft>
                <a:spcPts val="0"/>
              </a:spcAft>
              <a:buFont typeface="Wingdings 3" charset="2"/>
              <a:buChar char=""/>
              <a:defRPr/>
            </a:pPr>
            <a:r>
              <a:rPr lang="en-US" sz="2000" i="1" dirty="0" smtClean="0">
                <a:solidFill>
                  <a:schemeClr val="tx1">
                    <a:lumMod val="75000"/>
                    <a:lumOff val="25000"/>
                  </a:schemeClr>
                </a:solidFill>
                <a:latin typeface="Bookman Old Style" panose="02050604050505020204" pitchFamily="18" charset="0"/>
              </a:rPr>
              <a:t>location</a:t>
            </a:r>
            <a:r>
              <a:rPr lang="en-US" sz="2000" dirty="0" smtClean="0">
                <a:solidFill>
                  <a:schemeClr val="tx1">
                    <a:lumMod val="75000"/>
                    <a:lumOff val="25000"/>
                  </a:schemeClr>
                </a:solidFill>
                <a:latin typeface="Bookman Old Style" panose="02050604050505020204" pitchFamily="18" charset="0"/>
              </a:rPr>
              <a:t>: </a:t>
            </a:r>
            <a:r>
              <a:rPr lang="en-US" sz="2000" dirty="0" smtClean="0">
                <a:latin typeface="Bookman Old Style" panose="02050604050505020204" pitchFamily="18" charset="0"/>
              </a:rPr>
              <a:t>13 km below the Elbe and Vltava River confluent – the nearest coal power plant to the capital of Prague</a:t>
            </a:r>
            <a:endParaRPr lang="en-US" sz="2000" dirty="0" smtClean="0">
              <a:solidFill>
                <a:schemeClr val="tx1">
                  <a:lumMod val="75000"/>
                  <a:lumOff val="25000"/>
                </a:schemeClr>
              </a:solidFill>
              <a:latin typeface="Bookman Old Style" panose="02050604050505020204" pitchFamily="18" charset="0"/>
            </a:endParaRPr>
          </a:p>
          <a:p>
            <a:pPr>
              <a:spcBef>
                <a:spcPts val="600"/>
              </a:spcBef>
              <a:defRPr/>
            </a:pPr>
            <a:r>
              <a:rPr lang="en-US" sz="2000" i="1" dirty="0" smtClean="0">
                <a:solidFill>
                  <a:schemeClr val="tx1">
                    <a:lumMod val="75000"/>
                    <a:lumOff val="25000"/>
                  </a:schemeClr>
                </a:solidFill>
                <a:latin typeface="Bookman Old Style" panose="02050604050505020204" pitchFamily="18" charset="0"/>
              </a:rPr>
              <a:t>fuel</a:t>
            </a:r>
            <a:r>
              <a:rPr lang="en-US" sz="2000" dirty="0" smtClean="0">
                <a:solidFill>
                  <a:schemeClr val="tx1">
                    <a:lumMod val="75000"/>
                    <a:lumOff val="25000"/>
                  </a:schemeClr>
                </a:solidFill>
                <a:latin typeface="Bookman Old Style" panose="02050604050505020204" pitchFamily="18" charset="0"/>
              </a:rPr>
              <a:t>: brown coal</a:t>
            </a:r>
          </a:p>
          <a:p>
            <a:pPr>
              <a:spcBef>
                <a:spcPts val="600"/>
              </a:spcBef>
              <a:defRPr/>
            </a:pPr>
            <a:r>
              <a:rPr lang="cs-CZ" sz="2000" i="1" dirty="0" smtClean="0">
                <a:solidFill>
                  <a:schemeClr val="tx1">
                    <a:lumMod val="75000"/>
                    <a:lumOff val="25000"/>
                  </a:schemeClr>
                </a:solidFill>
                <a:latin typeface="Bookman Old Style" panose="02050604050505020204" pitchFamily="18" charset="0"/>
              </a:rPr>
              <a:t>total</a:t>
            </a:r>
            <a:r>
              <a:rPr lang="cs-CZ" sz="2000" dirty="0" smtClean="0">
                <a:solidFill>
                  <a:schemeClr val="tx1">
                    <a:lumMod val="75000"/>
                    <a:lumOff val="25000"/>
                  </a:schemeClr>
                </a:solidFill>
                <a:latin typeface="Bookman Old Style" panose="02050604050505020204" pitchFamily="18" charset="0"/>
              </a:rPr>
              <a:t> </a:t>
            </a:r>
            <a:r>
              <a:rPr lang="en-US" sz="2000" i="1" dirty="0" smtClean="0">
                <a:solidFill>
                  <a:schemeClr val="tx1">
                    <a:lumMod val="75000"/>
                    <a:lumOff val="25000"/>
                  </a:schemeClr>
                </a:solidFill>
                <a:latin typeface="Bookman Old Style" panose="02050604050505020204" pitchFamily="18" charset="0"/>
              </a:rPr>
              <a:t>installed</a:t>
            </a:r>
            <a:r>
              <a:rPr lang="en-US" sz="2000" dirty="0" smtClean="0">
                <a:solidFill>
                  <a:schemeClr val="tx1">
                    <a:lumMod val="75000"/>
                    <a:lumOff val="25000"/>
                  </a:schemeClr>
                </a:solidFill>
                <a:latin typeface="Bookman Old Style" panose="02050604050505020204" pitchFamily="18" charset="0"/>
              </a:rPr>
              <a:t> </a:t>
            </a:r>
            <a:r>
              <a:rPr lang="en-US" sz="2000" i="1" dirty="0" smtClean="0">
                <a:solidFill>
                  <a:schemeClr val="tx1">
                    <a:lumMod val="75000"/>
                    <a:lumOff val="25000"/>
                  </a:schemeClr>
                </a:solidFill>
                <a:latin typeface="Bookman Old Style" panose="02050604050505020204" pitchFamily="18" charset="0"/>
              </a:rPr>
              <a:t>capacity</a:t>
            </a:r>
            <a:r>
              <a:rPr lang="cs-CZ" sz="2000" dirty="0" smtClean="0">
                <a:solidFill>
                  <a:schemeClr val="tx1">
                    <a:lumMod val="75000"/>
                    <a:lumOff val="25000"/>
                  </a:schemeClr>
                </a:solidFill>
                <a:latin typeface="Bookman Old Style" panose="02050604050505020204" pitchFamily="18" charset="0"/>
              </a:rPr>
              <a:t>: 1050 MW (</a:t>
            </a:r>
            <a:r>
              <a:rPr lang="en-US" sz="2000" dirty="0" smtClean="0">
                <a:solidFill>
                  <a:schemeClr val="tx1">
                    <a:lumMod val="75000"/>
                    <a:lumOff val="25000"/>
                  </a:schemeClr>
                </a:solidFill>
                <a:latin typeface="Bookman Old Style" panose="02050604050505020204" pitchFamily="18" charset="0"/>
              </a:rPr>
              <a:t>electric</a:t>
            </a:r>
            <a:r>
              <a:rPr lang="cs-CZ" sz="2000" dirty="0" smtClean="0">
                <a:solidFill>
                  <a:schemeClr val="tx1">
                    <a:lumMod val="75000"/>
                    <a:lumOff val="25000"/>
                  </a:schemeClr>
                </a:solidFill>
                <a:latin typeface="Bookman Old Style" panose="02050604050505020204" pitchFamily="18" charset="0"/>
              </a:rPr>
              <a:t>), 340 MW (</a:t>
            </a:r>
            <a:r>
              <a:rPr lang="en-US" sz="2000" dirty="0" smtClean="0">
                <a:solidFill>
                  <a:schemeClr val="tx1">
                    <a:lumMod val="75000"/>
                    <a:lumOff val="25000"/>
                  </a:schemeClr>
                </a:solidFill>
                <a:latin typeface="Bookman Old Style" panose="02050604050505020204" pitchFamily="18" charset="0"/>
              </a:rPr>
              <a:t>heat</a:t>
            </a:r>
            <a:r>
              <a:rPr lang="cs-CZ" sz="2000" dirty="0" smtClean="0">
                <a:solidFill>
                  <a:schemeClr val="tx1">
                    <a:lumMod val="75000"/>
                    <a:lumOff val="25000"/>
                  </a:schemeClr>
                </a:solidFill>
                <a:latin typeface="Bookman Old Style" panose="02050604050505020204" pitchFamily="18" charset="0"/>
              </a:rPr>
              <a:t>) –</a:t>
            </a:r>
            <a:r>
              <a:rPr lang="en-US" sz="2000" dirty="0" smtClean="0">
                <a:latin typeface="Bookman Old Style" panose="02050604050505020204" pitchFamily="18" charset="0"/>
              </a:rPr>
              <a:t> </a:t>
            </a:r>
            <a:r>
              <a:rPr lang="en-US" sz="2000" dirty="0" smtClean="0">
                <a:solidFill>
                  <a:schemeClr val="tx1">
                    <a:lumMod val="75000"/>
                    <a:lumOff val="25000"/>
                  </a:schemeClr>
                </a:solidFill>
                <a:latin typeface="Bookman Old Style" panose="02050604050505020204" pitchFamily="18" charset="0"/>
              </a:rPr>
              <a:t>Mělník III is the largest</a:t>
            </a:r>
            <a:r>
              <a:rPr lang="en-US" sz="2000" dirty="0" smtClean="0">
                <a:latin typeface="Bookman Old Style" panose="02050604050505020204" pitchFamily="18" charset="0"/>
              </a:rPr>
              <a:t> coal burning in the Czech Republic (500 MW)</a:t>
            </a:r>
            <a:endParaRPr lang="en-US" sz="2000" dirty="0" smtClean="0">
              <a:solidFill>
                <a:schemeClr val="tx1">
                  <a:lumMod val="75000"/>
                  <a:lumOff val="25000"/>
                </a:schemeClr>
              </a:solidFill>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hot water</a:t>
            </a:r>
            <a:r>
              <a:rPr lang="en-US" sz="2000" dirty="0" smtClean="0">
                <a:latin typeface="Bookman Old Style" panose="02050604050505020204" pitchFamily="18" charset="0"/>
              </a:rPr>
              <a:t>: supply hot water to the towns of Mělník</a:t>
            </a:r>
            <a:r>
              <a:rPr lang="cs-CZ" sz="2000" dirty="0" smtClean="0">
                <a:latin typeface="Bookman Old Style" panose="02050604050505020204" pitchFamily="18" charset="0"/>
              </a:rPr>
              <a:t>, Horní Počaply and Dolní Beřkovice</a:t>
            </a:r>
            <a:endParaRPr lang="en-US" sz="2000" dirty="0" smtClean="0">
              <a:latin typeface="Bookman Old Style" panose="02050604050505020204" pitchFamily="18" charset="0"/>
            </a:endParaRPr>
          </a:p>
          <a:p>
            <a:pPr>
              <a:spcBef>
                <a:spcPts val="600"/>
              </a:spcBef>
              <a:defRPr/>
            </a:pPr>
            <a:r>
              <a:rPr lang="en-US" sz="2000" i="1" dirty="0" smtClean="0">
                <a:latin typeface="Bookman Old Style" panose="02050604050505020204" pitchFamily="18" charset="0"/>
              </a:rPr>
              <a:t>power generation by-product</a:t>
            </a:r>
            <a:r>
              <a:rPr lang="en-US" sz="2000" dirty="0" smtClean="0">
                <a:latin typeface="Bookman Old Style" panose="02050604050505020204" pitchFamily="18" charset="0"/>
              </a:rPr>
              <a:t>:</a:t>
            </a:r>
            <a:r>
              <a:rPr lang="cs-CZ" sz="2000" i="1" dirty="0" smtClean="0">
                <a:latin typeface="Bookman Old Style" panose="02050604050505020204" pitchFamily="18" charset="0"/>
              </a:rPr>
              <a:t> </a:t>
            </a:r>
            <a:r>
              <a:rPr lang="cs-CZ" sz="2000" dirty="0" smtClean="0">
                <a:latin typeface="Bookman Old Style" panose="02050604050505020204" pitchFamily="18" charset="0"/>
              </a:rPr>
              <a:t>industrial </a:t>
            </a:r>
            <a:r>
              <a:rPr lang="en-US" sz="2000" dirty="0" smtClean="0">
                <a:latin typeface="Bookman Old Style" panose="02050604050505020204" pitchFamily="18" charset="0"/>
              </a:rPr>
              <a:t>gypsum </a:t>
            </a:r>
            <a:r>
              <a:rPr lang="cs-CZ" sz="2000" dirty="0" smtClean="0">
                <a:latin typeface="Bookman Old Style" panose="02050604050505020204" pitchFamily="18" charset="0"/>
              </a:rPr>
              <a:t>– </a:t>
            </a:r>
            <a:r>
              <a:rPr lang="en-US" sz="2000" dirty="0" smtClean="0">
                <a:latin typeface="Bookman Old Style" panose="02050604050505020204" pitchFamily="18" charset="0"/>
              </a:rPr>
              <a:t>it is used for gypsum plasterboard producing </a:t>
            </a:r>
            <a:r>
              <a:rPr lang="cs-CZ" sz="2000" dirty="0" smtClean="0">
                <a:latin typeface="Bookman Old Style" panose="02050604050505020204" pitchFamily="18" charset="0"/>
              </a:rPr>
              <a:t>in </a:t>
            </a:r>
            <a:r>
              <a:rPr lang="en-US" sz="2000" dirty="0" smtClean="0">
                <a:latin typeface="Bookman Old Style" panose="02050604050505020204" pitchFamily="18" charset="0"/>
              </a:rPr>
              <a:t>nearby</a:t>
            </a:r>
            <a:r>
              <a:rPr lang="cs-CZ" sz="2000" dirty="0" smtClean="0">
                <a:latin typeface="Bookman Old Style" panose="02050604050505020204" pitchFamily="18" charset="0"/>
              </a:rPr>
              <a:t> </a:t>
            </a:r>
            <a:r>
              <a:rPr lang="en-US" sz="2000" dirty="0" smtClean="0">
                <a:latin typeface="Bookman Old Style" panose="02050604050505020204" pitchFamily="18" charset="0"/>
              </a:rPr>
              <a:t>Saint-Gobain Construction Products </a:t>
            </a:r>
            <a:r>
              <a:rPr lang="cs-CZ" sz="2000" dirty="0" smtClean="0">
                <a:latin typeface="Bookman Old Style" panose="02050604050505020204" pitchFamily="18" charset="0"/>
              </a:rPr>
              <a:t>CZ, division Rigips </a:t>
            </a:r>
          </a:p>
          <a:p>
            <a:pPr>
              <a:spcBef>
                <a:spcPts val="600"/>
              </a:spcBef>
              <a:defRPr/>
            </a:pPr>
            <a:r>
              <a:rPr lang="en-US" sz="2000" i="1" dirty="0" smtClean="0">
                <a:latin typeface="Bookman Old Style" panose="02050604050505020204" pitchFamily="18" charset="0"/>
              </a:rPr>
              <a:t>emission reduction equipment</a:t>
            </a:r>
            <a:r>
              <a:rPr lang="cs-CZ" sz="2000" dirty="0" smtClean="0">
                <a:latin typeface="Bookman Old Style" panose="02050604050505020204" pitchFamily="18" charset="0"/>
              </a:rPr>
              <a:t>: </a:t>
            </a:r>
            <a:r>
              <a:rPr lang="en-US" sz="2000" dirty="0" smtClean="0">
                <a:latin typeface="Bookman Old Style" panose="02050604050505020204" pitchFamily="18" charset="0"/>
              </a:rPr>
              <a:t>nitrogen oxides, sulphur oxides and ash</a:t>
            </a: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7777" y="374798"/>
            <a:ext cx="4332596" cy="2886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7777" y="3526398"/>
            <a:ext cx="4341520" cy="2887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106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500"/>
                            </p:stCondLst>
                            <p:childTnLst>
                              <p:par>
                                <p:cTn id="13" presetID="5" presetClass="entr" presetSubtype="1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15549</TotalTime>
  <Words>2584</Words>
  <Application>Microsoft Office PowerPoint</Application>
  <PresentationFormat>Širokoúhlá obrazovka</PresentationFormat>
  <Paragraphs>233</Paragraphs>
  <Slides>34</Slides>
  <Notes>3</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34</vt:i4>
      </vt:variant>
    </vt:vector>
  </HeadingPairs>
  <TitlesOfParts>
    <vt:vector size="41" baseType="lpstr">
      <vt:lpstr>Arial</vt:lpstr>
      <vt:lpstr>Bookman Old Style</vt:lpstr>
      <vt:lpstr>Calibri</vt:lpstr>
      <vt:lpstr>Trebuchet MS</vt:lpstr>
      <vt:lpstr>Wingdings 3</vt:lpstr>
      <vt:lpstr>Faseta</vt:lpstr>
      <vt:lpstr>Rastrový obrázek</vt:lpstr>
      <vt:lpstr>Electrical Power Engineering in the Czech Republic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"The European Commission support for the production of this publication does not constitute an endorsement of the contents which reflects the views only of the authors, and the Commission cannot be held responsi­ble for any use which may be made of the information contained therein."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Electrical Power Engineering in the Czech Republic</dc:title>
  <dc:creator>Hana Benesova</dc:creator>
  <cp:lastModifiedBy>Jana Hošková</cp:lastModifiedBy>
  <cp:revision>263</cp:revision>
  <dcterms:created xsi:type="dcterms:W3CDTF">2015-11-15T07:55:13Z</dcterms:created>
  <dcterms:modified xsi:type="dcterms:W3CDTF">2019-11-20T10:10:11Z</dcterms:modified>
</cp:coreProperties>
</file>