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2" r:id="rId5"/>
    <p:sldId id="261" r:id="rId6"/>
    <p:sldId id="263" r:id="rId7"/>
    <p:sldId id="264" r:id="rId8"/>
    <p:sldId id="265" r:id="rId9"/>
    <p:sldId id="266"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a:t>Kliknutím lze upravit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FBEFE23F-B83A-4B90-A69E-3E6D0B56AF7D}" type="datetimeFigureOut">
              <a:rPr lang="cs-CZ" smtClean="0"/>
              <a:t>18.01.2020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8448E6-46CF-4196-BD17-5877B066A1CA}" type="slidenum">
              <a:rPr lang="cs-CZ" smtClean="0"/>
              <a:t>‹#›</a:t>
            </a:fld>
            <a:endParaRPr lang="cs-CZ"/>
          </a:p>
        </p:txBody>
      </p:sp>
    </p:spTree>
    <p:extLst>
      <p:ext uri="{BB962C8B-B14F-4D97-AF65-F5344CB8AC3E}">
        <p14:creationId xmlns:p14="http://schemas.microsoft.com/office/powerpoint/2010/main" val="439277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FBEFE23F-B83A-4B90-A69E-3E6D0B56AF7D}" type="datetimeFigureOut">
              <a:rPr lang="cs-CZ" smtClean="0"/>
              <a:t>18.01.2020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F8448E6-46CF-4196-BD17-5877B066A1CA}" type="slidenum">
              <a:rPr lang="cs-CZ" smtClean="0"/>
              <a:t>‹#›</a:t>
            </a:fld>
            <a:endParaRPr lang="cs-CZ"/>
          </a:p>
        </p:txBody>
      </p:sp>
    </p:spTree>
    <p:extLst>
      <p:ext uri="{BB962C8B-B14F-4D97-AF65-F5344CB8AC3E}">
        <p14:creationId xmlns:p14="http://schemas.microsoft.com/office/powerpoint/2010/main" val="2689688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a:t>Kliknutím lze upravit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FBEFE23F-B83A-4B90-A69E-3E6D0B56AF7D}" type="datetimeFigureOut">
              <a:rPr lang="cs-CZ" smtClean="0"/>
              <a:t>18.01.2020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8448E6-46CF-4196-BD17-5877B066A1CA}" type="slidenum">
              <a:rPr lang="cs-CZ" smtClean="0"/>
              <a:t>‹#›</a:t>
            </a:fld>
            <a:endParaRPr lang="cs-CZ"/>
          </a:p>
        </p:txBody>
      </p:sp>
    </p:spTree>
    <p:extLst>
      <p:ext uri="{BB962C8B-B14F-4D97-AF65-F5344CB8AC3E}">
        <p14:creationId xmlns:p14="http://schemas.microsoft.com/office/powerpoint/2010/main" val="299428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cs-CZ"/>
              <a:t>Kliknutím lze upravit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cs-CZ"/>
              <a:t>Po kliknutí můžete upravovat styly textu v předloze.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FBEFE23F-B83A-4B90-A69E-3E6D0B56AF7D}" type="datetimeFigureOut">
              <a:rPr lang="cs-CZ" smtClean="0"/>
              <a:t>18.01.2020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8448E6-46CF-4196-BD17-5877B066A1CA}" type="slidenum">
              <a:rPr lang="cs-CZ" smtClean="0"/>
              <a:t>‹#›</a:t>
            </a:fld>
            <a:endParaRPr lang="cs-CZ"/>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05973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FBEFE23F-B83A-4B90-A69E-3E6D0B56AF7D}" type="datetimeFigureOut">
              <a:rPr lang="cs-CZ" smtClean="0"/>
              <a:t>18.01.2020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8448E6-46CF-4196-BD17-5877B066A1CA}" type="slidenum">
              <a:rPr lang="cs-CZ" smtClean="0"/>
              <a:t>‹#›</a:t>
            </a:fld>
            <a:endParaRPr lang="cs-CZ"/>
          </a:p>
        </p:txBody>
      </p:sp>
    </p:spTree>
    <p:extLst>
      <p:ext uri="{BB962C8B-B14F-4D97-AF65-F5344CB8AC3E}">
        <p14:creationId xmlns:p14="http://schemas.microsoft.com/office/powerpoint/2010/main" val="1340688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BEFE23F-B83A-4B90-A69E-3E6D0B56AF7D}" type="datetimeFigureOut">
              <a:rPr lang="cs-CZ" smtClean="0"/>
              <a:t>18.01.2020</a:t>
            </a:fld>
            <a:endParaRPr lang="cs-CZ"/>
          </a:p>
        </p:txBody>
      </p:sp>
      <p:sp>
        <p:nvSpPr>
          <p:cNvPr id="4"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8448E6-46CF-4196-BD17-5877B066A1CA}" type="slidenum">
              <a:rPr lang="cs-CZ" smtClean="0"/>
              <a:t>‹#›</a:t>
            </a:fld>
            <a:endParaRPr lang="cs-CZ"/>
          </a:p>
        </p:txBody>
      </p:sp>
    </p:spTree>
    <p:extLst>
      <p:ext uri="{BB962C8B-B14F-4D97-AF65-F5344CB8AC3E}">
        <p14:creationId xmlns:p14="http://schemas.microsoft.com/office/powerpoint/2010/main" val="363948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BEFE23F-B83A-4B90-A69E-3E6D0B56AF7D}" type="datetimeFigureOut">
              <a:rPr lang="cs-CZ" smtClean="0"/>
              <a:t>18.01.2020</a:t>
            </a:fld>
            <a:endParaRPr lang="cs-CZ"/>
          </a:p>
        </p:txBody>
      </p:sp>
      <p:sp>
        <p:nvSpPr>
          <p:cNvPr id="4"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8448E6-46CF-4196-BD17-5877B066A1CA}" type="slidenum">
              <a:rPr lang="cs-CZ" smtClean="0"/>
              <a:t>‹#›</a:t>
            </a:fld>
            <a:endParaRPr lang="cs-CZ"/>
          </a:p>
        </p:txBody>
      </p:sp>
    </p:spTree>
    <p:extLst>
      <p:ext uri="{BB962C8B-B14F-4D97-AF65-F5344CB8AC3E}">
        <p14:creationId xmlns:p14="http://schemas.microsoft.com/office/powerpoint/2010/main" val="1089044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BEFE23F-B83A-4B90-A69E-3E6D0B56AF7D}" type="datetimeFigureOut">
              <a:rPr lang="cs-CZ" smtClean="0"/>
              <a:t>18.01.2020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8448E6-46CF-4196-BD17-5877B066A1CA}" type="slidenum">
              <a:rPr lang="cs-CZ" smtClean="0"/>
              <a:t>‹#›</a:t>
            </a:fld>
            <a:endParaRPr lang="cs-CZ"/>
          </a:p>
        </p:txBody>
      </p:sp>
    </p:spTree>
    <p:extLst>
      <p:ext uri="{BB962C8B-B14F-4D97-AF65-F5344CB8AC3E}">
        <p14:creationId xmlns:p14="http://schemas.microsoft.com/office/powerpoint/2010/main" val="47362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a:t>Kliknutím lze upravit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BEFE23F-B83A-4B90-A69E-3E6D0B56AF7D}" type="datetimeFigureOut">
              <a:rPr lang="cs-CZ" smtClean="0"/>
              <a:t>18.01.2020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8448E6-46CF-4196-BD17-5877B066A1CA}" type="slidenum">
              <a:rPr lang="cs-CZ" smtClean="0"/>
              <a:t>‹#›</a:t>
            </a:fld>
            <a:endParaRPr lang="cs-CZ"/>
          </a:p>
        </p:txBody>
      </p:sp>
    </p:spTree>
    <p:extLst>
      <p:ext uri="{BB962C8B-B14F-4D97-AF65-F5344CB8AC3E}">
        <p14:creationId xmlns:p14="http://schemas.microsoft.com/office/powerpoint/2010/main" val="1130051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p:cNvSpPr>
            <a:spLocks noGrp="1"/>
          </p:cNvSpPr>
          <p:nvPr>
            <p:ph type="dt" sz="half" idx="10"/>
          </p:nvPr>
        </p:nvSpPr>
        <p:spPr/>
        <p:txBody>
          <a:bodyPr/>
          <a:lstStyle/>
          <a:p>
            <a:fld id="{FBEFE23F-B83A-4B90-A69E-3E6D0B56AF7D}" type="datetimeFigureOut">
              <a:rPr lang="cs-CZ" smtClean="0"/>
              <a:t>18.01.2020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8448E6-46CF-4196-BD17-5877B066A1CA}" type="slidenum">
              <a:rPr lang="cs-CZ" smtClean="0"/>
              <a:t>‹#›</a:t>
            </a:fld>
            <a:endParaRPr lang="cs-CZ"/>
          </a:p>
        </p:txBody>
      </p:sp>
    </p:spTree>
    <p:extLst>
      <p:ext uri="{BB962C8B-B14F-4D97-AF65-F5344CB8AC3E}">
        <p14:creationId xmlns:p14="http://schemas.microsoft.com/office/powerpoint/2010/main" val="3813647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FBEFE23F-B83A-4B90-A69E-3E6D0B56AF7D}" type="datetimeFigureOut">
              <a:rPr lang="cs-CZ" smtClean="0"/>
              <a:t>18.01.2020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8448E6-46CF-4196-BD17-5877B066A1CA}" type="slidenum">
              <a:rPr lang="cs-CZ" smtClean="0"/>
              <a:t>‹#›</a:t>
            </a:fld>
            <a:endParaRPr lang="cs-CZ"/>
          </a:p>
        </p:txBody>
      </p:sp>
    </p:spTree>
    <p:extLst>
      <p:ext uri="{BB962C8B-B14F-4D97-AF65-F5344CB8AC3E}">
        <p14:creationId xmlns:p14="http://schemas.microsoft.com/office/powerpoint/2010/main" val="2896728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FBEFE23F-B83A-4B90-A69E-3E6D0B56AF7D}" type="datetimeFigureOut">
              <a:rPr lang="cs-CZ" smtClean="0"/>
              <a:t>18.01.2020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F8448E6-46CF-4196-BD17-5877B066A1CA}" type="slidenum">
              <a:rPr lang="cs-CZ" smtClean="0"/>
              <a:t>‹#›</a:t>
            </a:fld>
            <a:endParaRPr lang="cs-CZ"/>
          </a:p>
        </p:txBody>
      </p:sp>
    </p:spTree>
    <p:extLst>
      <p:ext uri="{BB962C8B-B14F-4D97-AF65-F5344CB8AC3E}">
        <p14:creationId xmlns:p14="http://schemas.microsoft.com/office/powerpoint/2010/main" val="3183982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FBEFE23F-B83A-4B90-A69E-3E6D0B56AF7D}" type="datetimeFigureOut">
              <a:rPr lang="cs-CZ" smtClean="0"/>
              <a:t>18.01.2020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F8448E6-46CF-4196-BD17-5877B066A1CA}" type="slidenum">
              <a:rPr lang="cs-CZ" smtClean="0"/>
              <a:t>‹#›</a:t>
            </a:fld>
            <a:endParaRPr lang="cs-CZ"/>
          </a:p>
        </p:txBody>
      </p:sp>
    </p:spTree>
    <p:extLst>
      <p:ext uri="{BB962C8B-B14F-4D97-AF65-F5344CB8AC3E}">
        <p14:creationId xmlns:p14="http://schemas.microsoft.com/office/powerpoint/2010/main" val="1598587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Date Placeholder 2"/>
          <p:cNvSpPr>
            <a:spLocks noGrp="1"/>
          </p:cNvSpPr>
          <p:nvPr>
            <p:ph type="dt" sz="half" idx="10"/>
          </p:nvPr>
        </p:nvSpPr>
        <p:spPr/>
        <p:txBody>
          <a:bodyPr/>
          <a:lstStyle/>
          <a:p>
            <a:fld id="{FBEFE23F-B83A-4B90-A69E-3E6D0B56AF7D}" type="datetimeFigureOut">
              <a:rPr lang="cs-CZ" smtClean="0"/>
              <a:t>18.01.2020</a:t>
            </a:fld>
            <a:endParaRPr lang="cs-CZ"/>
          </a:p>
        </p:txBody>
      </p:sp>
      <p:sp>
        <p:nvSpPr>
          <p:cNvPr id="5" name="Footer Placeholder 3"/>
          <p:cNvSpPr>
            <a:spLocks noGrp="1"/>
          </p:cNvSpPr>
          <p:nvPr>
            <p:ph type="ftr" sz="quarter" idx="11"/>
          </p:nvPr>
        </p:nvSpPr>
        <p:spPr/>
        <p:txBody>
          <a:bodyPr/>
          <a:lstStyle/>
          <a:p>
            <a:endParaRPr lang="cs-CZ"/>
          </a:p>
        </p:txBody>
      </p:sp>
      <p:sp>
        <p:nvSpPr>
          <p:cNvPr id="6" name="Slide Number Placeholder 4"/>
          <p:cNvSpPr>
            <a:spLocks noGrp="1"/>
          </p:cNvSpPr>
          <p:nvPr>
            <p:ph type="sldNum" sz="quarter" idx="12"/>
          </p:nvPr>
        </p:nvSpPr>
        <p:spPr/>
        <p:txBody>
          <a:bodyPr/>
          <a:lstStyle/>
          <a:p>
            <a:fld id="{3F8448E6-46CF-4196-BD17-5877B066A1CA}" type="slidenum">
              <a:rPr lang="cs-CZ" smtClean="0"/>
              <a:t>‹#›</a:t>
            </a:fld>
            <a:endParaRPr lang="cs-CZ"/>
          </a:p>
        </p:txBody>
      </p:sp>
    </p:spTree>
    <p:extLst>
      <p:ext uri="{BB962C8B-B14F-4D97-AF65-F5344CB8AC3E}">
        <p14:creationId xmlns:p14="http://schemas.microsoft.com/office/powerpoint/2010/main" val="2466108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BEFE23F-B83A-4B90-A69E-3E6D0B56AF7D}" type="datetimeFigureOut">
              <a:rPr lang="cs-CZ" smtClean="0"/>
              <a:t>18.01.2020</a:t>
            </a:fld>
            <a:endParaRPr lang="cs-CZ"/>
          </a:p>
        </p:txBody>
      </p:sp>
      <p:sp>
        <p:nvSpPr>
          <p:cNvPr id="5" name="Footer Placeholder 2"/>
          <p:cNvSpPr>
            <a:spLocks noGrp="1"/>
          </p:cNvSpPr>
          <p:nvPr>
            <p:ph type="ftr" sz="quarter" idx="11"/>
          </p:nvPr>
        </p:nvSpPr>
        <p:spPr/>
        <p:txBody>
          <a:bodyPr/>
          <a:lstStyle/>
          <a:p>
            <a:endParaRPr lang="cs-CZ"/>
          </a:p>
        </p:txBody>
      </p:sp>
      <p:sp>
        <p:nvSpPr>
          <p:cNvPr id="6" name="Slide Number Placeholder 3"/>
          <p:cNvSpPr>
            <a:spLocks noGrp="1"/>
          </p:cNvSpPr>
          <p:nvPr>
            <p:ph type="sldNum" sz="quarter" idx="12"/>
          </p:nvPr>
        </p:nvSpPr>
        <p:spPr/>
        <p:txBody>
          <a:bodyPr/>
          <a:lstStyle/>
          <a:p>
            <a:fld id="{3F8448E6-46CF-4196-BD17-5877B066A1CA}" type="slidenum">
              <a:rPr lang="cs-CZ" smtClean="0"/>
              <a:t>‹#›</a:t>
            </a:fld>
            <a:endParaRPr lang="cs-CZ"/>
          </a:p>
        </p:txBody>
      </p:sp>
    </p:spTree>
    <p:extLst>
      <p:ext uri="{BB962C8B-B14F-4D97-AF65-F5344CB8AC3E}">
        <p14:creationId xmlns:p14="http://schemas.microsoft.com/office/powerpoint/2010/main" val="14719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7" name="Date Placeholder 4"/>
          <p:cNvSpPr>
            <a:spLocks noGrp="1"/>
          </p:cNvSpPr>
          <p:nvPr>
            <p:ph type="dt" sz="half" idx="10"/>
          </p:nvPr>
        </p:nvSpPr>
        <p:spPr/>
        <p:txBody>
          <a:bodyPr/>
          <a:lstStyle/>
          <a:p>
            <a:fld id="{FBEFE23F-B83A-4B90-A69E-3E6D0B56AF7D}" type="datetimeFigureOut">
              <a:rPr lang="cs-CZ" smtClean="0"/>
              <a:t>18.01.2020</a:t>
            </a:fld>
            <a:endParaRPr lang="cs-CZ"/>
          </a:p>
        </p:txBody>
      </p:sp>
      <p:sp>
        <p:nvSpPr>
          <p:cNvPr id="5" name="Footer Placeholder 5"/>
          <p:cNvSpPr>
            <a:spLocks noGrp="1"/>
          </p:cNvSpPr>
          <p:nvPr>
            <p:ph type="ftr" sz="quarter" idx="11"/>
          </p:nvPr>
        </p:nvSpPr>
        <p:spPr/>
        <p:txBody>
          <a:bodyPr/>
          <a:lstStyle/>
          <a:p>
            <a:endParaRPr lang="cs-CZ"/>
          </a:p>
        </p:txBody>
      </p:sp>
      <p:sp>
        <p:nvSpPr>
          <p:cNvPr id="6" name="Slide Number Placeholder 6"/>
          <p:cNvSpPr>
            <a:spLocks noGrp="1"/>
          </p:cNvSpPr>
          <p:nvPr>
            <p:ph type="sldNum" sz="quarter" idx="12"/>
          </p:nvPr>
        </p:nvSpPr>
        <p:spPr/>
        <p:txBody>
          <a:bodyPr/>
          <a:lstStyle/>
          <a:p>
            <a:fld id="{3F8448E6-46CF-4196-BD17-5877B066A1CA}" type="slidenum">
              <a:rPr lang="cs-CZ" smtClean="0"/>
              <a:t>‹#›</a:t>
            </a:fld>
            <a:endParaRPr lang="cs-CZ"/>
          </a:p>
        </p:txBody>
      </p:sp>
    </p:spTree>
    <p:extLst>
      <p:ext uri="{BB962C8B-B14F-4D97-AF65-F5344CB8AC3E}">
        <p14:creationId xmlns:p14="http://schemas.microsoft.com/office/powerpoint/2010/main" val="3169766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a:t>Kliknutím lze upravit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FBEFE23F-B83A-4B90-A69E-3E6D0B56AF7D}" type="datetimeFigureOut">
              <a:rPr lang="cs-CZ" smtClean="0"/>
              <a:t>18.01.2020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F8448E6-46CF-4196-BD17-5877B066A1CA}" type="slidenum">
              <a:rPr lang="cs-CZ" smtClean="0"/>
              <a:t>‹#›</a:t>
            </a:fld>
            <a:endParaRPr lang="cs-CZ"/>
          </a:p>
        </p:txBody>
      </p:sp>
    </p:spTree>
    <p:extLst>
      <p:ext uri="{BB962C8B-B14F-4D97-AF65-F5344CB8AC3E}">
        <p14:creationId xmlns:p14="http://schemas.microsoft.com/office/powerpoint/2010/main" val="2139061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a:t>Kliknutím lze upravit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BEFE23F-B83A-4B90-A69E-3E6D0B56AF7D}" type="datetimeFigureOut">
              <a:rPr lang="cs-CZ" smtClean="0"/>
              <a:t>18.01.2020</a:t>
            </a:fld>
            <a:endParaRPr lang="cs-CZ"/>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cs-CZ"/>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F8448E6-46CF-4196-BD17-5877B066A1CA}" type="slidenum">
              <a:rPr lang="cs-CZ" smtClean="0"/>
              <a:t>‹#›</a:t>
            </a:fld>
            <a:endParaRPr lang="cs-CZ"/>
          </a:p>
        </p:txBody>
      </p:sp>
    </p:spTree>
    <p:extLst>
      <p:ext uri="{BB962C8B-B14F-4D97-AF65-F5344CB8AC3E}">
        <p14:creationId xmlns:p14="http://schemas.microsoft.com/office/powerpoint/2010/main" val="235310480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France" TargetMode="External"/><Relationship Id="rId3" Type="http://schemas.openxmlformats.org/officeDocument/2006/relationships/image" Target="../media/image12.png"/><Relationship Id="rId7" Type="http://schemas.openxmlformats.org/officeDocument/2006/relationships/hyperlink" Target="https://en.wikipedia.org/wiki/%C3%89lectricit%C3%A9_de_France" TargetMode="External"/><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hyperlink" Target="https://en.wikipedia.org/wiki/Slovakia" TargetMode="External"/><Relationship Id="rId5" Type="http://schemas.openxmlformats.org/officeDocument/2006/relationships/hyperlink" Target="https://en.wikipedia.org/wiki/Spain" TargetMode="External"/><Relationship Id="rId4" Type="http://schemas.openxmlformats.org/officeDocument/2006/relationships/hyperlink" Target="https://en.wikipedia.org/wiki/Ene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hyperlink" Target="https://en.wikipedia.org/wiki/Polan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6A8E14-81C4-4AC9-A16A-80E2C6ABE8CC}"/>
              </a:ext>
            </a:extLst>
          </p:cNvPr>
          <p:cNvSpPr>
            <a:spLocks noGrp="1"/>
          </p:cNvSpPr>
          <p:nvPr>
            <p:ph type="ctrTitle"/>
          </p:nvPr>
        </p:nvSpPr>
        <p:spPr>
          <a:xfrm>
            <a:off x="1154954" y="1447800"/>
            <a:ext cx="10002483" cy="4434254"/>
          </a:xfrm>
        </p:spPr>
        <p:txBody>
          <a:bodyPr/>
          <a:lstStyle/>
          <a:p>
            <a:r>
              <a:rPr lang="cs-CZ" sz="5400" b="1" dirty="0" err="1"/>
              <a:t>Electricity</a:t>
            </a:r>
            <a:r>
              <a:rPr lang="cs-CZ" sz="5400" b="1" dirty="0"/>
              <a:t>                </a:t>
            </a:r>
            <a:r>
              <a:rPr lang="cs-CZ" sz="5400" b="1" dirty="0" err="1"/>
              <a:t>production</a:t>
            </a:r>
            <a:r>
              <a:rPr lang="cs-CZ" sz="5400" b="1" dirty="0"/>
              <a:t> - </a:t>
            </a:r>
            <a:r>
              <a:rPr lang="cs-CZ" sz="5400" b="1" dirty="0" err="1"/>
              <a:t>consumption</a:t>
            </a:r>
            <a:r>
              <a:rPr lang="cs-CZ" sz="5400" b="1" dirty="0"/>
              <a:t>:</a:t>
            </a:r>
            <a:r>
              <a:rPr lang="cs-CZ" sz="5400" dirty="0"/>
              <a:t/>
            </a:r>
            <a:br>
              <a:rPr lang="cs-CZ" sz="5400" dirty="0"/>
            </a:br>
            <a:r>
              <a:rPr lang="cs-CZ" sz="5400" dirty="0"/>
              <a:t>CZECH REPUBLIC</a:t>
            </a:r>
            <a:br>
              <a:rPr lang="cs-CZ" sz="5400" dirty="0"/>
            </a:br>
            <a:r>
              <a:rPr lang="cs-CZ" sz="5400" dirty="0"/>
              <a:t>ITALY</a:t>
            </a:r>
            <a:br>
              <a:rPr lang="cs-CZ" sz="5400" dirty="0"/>
            </a:br>
            <a:r>
              <a:rPr lang="cs-CZ" sz="5400" dirty="0"/>
              <a:t>POLAND</a:t>
            </a:r>
            <a:br>
              <a:rPr lang="cs-CZ" sz="5400" dirty="0"/>
            </a:br>
            <a:r>
              <a:rPr lang="cs-CZ" sz="5400" dirty="0"/>
              <a:t>SPAIN</a:t>
            </a:r>
            <a:endParaRPr lang="cs-CZ" dirty="0"/>
          </a:p>
        </p:txBody>
      </p:sp>
      <p:pic>
        <p:nvPicPr>
          <p:cNvPr id="4" name="Obrázek 3">
            <a:extLst>
              <a:ext uri="{FF2B5EF4-FFF2-40B4-BE49-F238E27FC236}">
                <a16:creationId xmlns:a16="http://schemas.microsoft.com/office/drawing/2014/main" id="{8D0B6719-ABC3-4CE4-8D00-1DC3EC9EDB37}"/>
              </a:ext>
            </a:extLst>
          </p:cNvPr>
          <p:cNvPicPr>
            <a:picLocks noChangeAspect="1"/>
          </p:cNvPicPr>
          <p:nvPr/>
        </p:nvPicPr>
        <p:blipFill rotWithShape="1">
          <a:blip r:embed="rId2"/>
          <a:srcRect l="23916"/>
          <a:stretch/>
        </p:blipFill>
        <p:spPr>
          <a:xfrm>
            <a:off x="7667625" y="5330311"/>
            <a:ext cx="4383361" cy="1255885"/>
          </a:xfrm>
          <a:prstGeom prst="rect">
            <a:avLst/>
          </a:prstGeom>
        </p:spPr>
      </p:pic>
    </p:spTree>
    <p:extLst>
      <p:ext uri="{BB962C8B-B14F-4D97-AF65-F5344CB8AC3E}">
        <p14:creationId xmlns:p14="http://schemas.microsoft.com/office/powerpoint/2010/main" val="2450209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815E3E-F41D-47D3-96E4-0E4B21FB9E21}"/>
              </a:ext>
            </a:extLst>
          </p:cNvPr>
          <p:cNvSpPr>
            <a:spLocks noGrp="1"/>
          </p:cNvSpPr>
          <p:nvPr>
            <p:ph type="title"/>
          </p:nvPr>
        </p:nvSpPr>
        <p:spPr>
          <a:xfrm>
            <a:off x="904875" y="1759884"/>
            <a:ext cx="10231809" cy="3338232"/>
          </a:xfrm>
        </p:spPr>
        <p:txBody>
          <a:bodyPr/>
          <a:lstStyle/>
          <a:p>
            <a:r>
              <a:rPr lang="cs-CZ" sz="3200" dirty="0"/>
              <a:t>"</a:t>
            </a:r>
            <a:r>
              <a:rPr lang="cs-CZ" sz="3200" dirty="0" err="1"/>
              <a:t>The</a:t>
            </a:r>
            <a:r>
              <a:rPr lang="cs-CZ" sz="3200" dirty="0"/>
              <a:t> </a:t>
            </a:r>
            <a:r>
              <a:rPr lang="cs-CZ" sz="3200" dirty="0" err="1"/>
              <a:t>European</a:t>
            </a:r>
            <a:r>
              <a:rPr lang="cs-CZ" sz="3200" dirty="0"/>
              <a:t> </a:t>
            </a:r>
            <a:r>
              <a:rPr lang="cs-CZ" sz="3200" dirty="0" err="1"/>
              <a:t>Commission</a:t>
            </a:r>
            <a:r>
              <a:rPr lang="cs-CZ" sz="3200" dirty="0"/>
              <a:t> support </a:t>
            </a:r>
            <a:r>
              <a:rPr lang="cs-CZ" sz="3200" dirty="0" err="1"/>
              <a:t>for</a:t>
            </a:r>
            <a:r>
              <a:rPr lang="cs-CZ" sz="3200" dirty="0"/>
              <a:t> </a:t>
            </a:r>
            <a:r>
              <a:rPr lang="cs-CZ" sz="3200" dirty="0" err="1"/>
              <a:t>the</a:t>
            </a:r>
            <a:r>
              <a:rPr lang="cs-CZ" sz="3200" dirty="0"/>
              <a:t> </a:t>
            </a:r>
            <a:r>
              <a:rPr lang="cs-CZ" sz="3200" dirty="0" err="1"/>
              <a:t>production</a:t>
            </a:r>
            <a:r>
              <a:rPr lang="cs-CZ" sz="3200" dirty="0"/>
              <a:t> </a:t>
            </a:r>
            <a:r>
              <a:rPr lang="cs-CZ" sz="3200" dirty="0" err="1"/>
              <a:t>of</a:t>
            </a:r>
            <a:r>
              <a:rPr lang="cs-CZ" sz="3200" dirty="0"/>
              <a:t> </a:t>
            </a:r>
            <a:r>
              <a:rPr lang="cs-CZ" sz="3200" dirty="0" err="1"/>
              <a:t>this</a:t>
            </a:r>
            <a:r>
              <a:rPr lang="cs-CZ" sz="3200" dirty="0"/>
              <a:t> </a:t>
            </a:r>
            <a:r>
              <a:rPr lang="cs-CZ" sz="3200" dirty="0" err="1"/>
              <a:t>publication</a:t>
            </a:r>
            <a:r>
              <a:rPr lang="cs-CZ" sz="3200" dirty="0"/>
              <a:t> </a:t>
            </a:r>
            <a:r>
              <a:rPr lang="cs-CZ" sz="3200" dirty="0" err="1"/>
              <a:t>does</a:t>
            </a:r>
            <a:r>
              <a:rPr lang="cs-CZ" sz="3200" dirty="0"/>
              <a:t> not </a:t>
            </a:r>
            <a:r>
              <a:rPr lang="cs-CZ" sz="3200" dirty="0" err="1"/>
              <a:t>constitute</a:t>
            </a:r>
            <a:r>
              <a:rPr lang="cs-CZ" sz="3200" dirty="0"/>
              <a:t> </a:t>
            </a:r>
            <a:r>
              <a:rPr lang="cs-CZ" sz="3200" dirty="0" err="1"/>
              <a:t>an</a:t>
            </a:r>
            <a:r>
              <a:rPr lang="cs-CZ" sz="3200" dirty="0"/>
              <a:t> </a:t>
            </a:r>
            <a:r>
              <a:rPr lang="cs-CZ" sz="3200" dirty="0" err="1"/>
              <a:t>endorsement</a:t>
            </a:r>
            <a:r>
              <a:rPr lang="cs-CZ" sz="3200" dirty="0"/>
              <a:t> </a:t>
            </a:r>
            <a:r>
              <a:rPr lang="cs-CZ" sz="3200" dirty="0" err="1"/>
              <a:t>of</a:t>
            </a:r>
            <a:r>
              <a:rPr lang="cs-CZ" sz="3200" dirty="0"/>
              <a:t> </a:t>
            </a:r>
            <a:r>
              <a:rPr lang="cs-CZ" sz="3200" dirty="0" err="1"/>
              <a:t>the</a:t>
            </a:r>
            <a:r>
              <a:rPr lang="cs-CZ" sz="3200" dirty="0"/>
              <a:t> </a:t>
            </a:r>
            <a:r>
              <a:rPr lang="cs-CZ" sz="3200" dirty="0" err="1"/>
              <a:t>contents</a:t>
            </a:r>
            <a:r>
              <a:rPr lang="cs-CZ" sz="3200" dirty="0"/>
              <a:t> </a:t>
            </a:r>
            <a:r>
              <a:rPr lang="cs-CZ" sz="3200" dirty="0" err="1"/>
              <a:t>which</a:t>
            </a:r>
            <a:r>
              <a:rPr lang="cs-CZ" sz="3200" dirty="0"/>
              <a:t> </a:t>
            </a:r>
            <a:r>
              <a:rPr lang="cs-CZ" sz="3200" dirty="0" err="1"/>
              <a:t>reflects</a:t>
            </a:r>
            <a:r>
              <a:rPr lang="cs-CZ" sz="3200" dirty="0"/>
              <a:t> </a:t>
            </a:r>
            <a:r>
              <a:rPr lang="cs-CZ" sz="3200" dirty="0" err="1"/>
              <a:t>the</a:t>
            </a:r>
            <a:r>
              <a:rPr lang="cs-CZ" sz="3200" dirty="0"/>
              <a:t> </a:t>
            </a:r>
            <a:r>
              <a:rPr lang="cs-CZ" sz="3200" dirty="0" err="1"/>
              <a:t>views</a:t>
            </a:r>
            <a:r>
              <a:rPr lang="cs-CZ" sz="3200" dirty="0"/>
              <a:t> </a:t>
            </a:r>
            <a:r>
              <a:rPr lang="cs-CZ" sz="3200" dirty="0" err="1"/>
              <a:t>only</a:t>
            </a:r>
            <a:r>
              <a:rPr lang="cs-CZ" sz="3200" dirty="0"/>
              <a:t> </a:t>
            </a:r>
            <a:r>
              <a:rPr lang="cs-CZ" sz="3200" dirty="0" err="1"/>
              <a:t>of</a:t>
            </a:r>
            <a:r>
              <a:rPr lang="cs-CZ" sz="3200" dirty="0"/>
              <a:t> </a:t>
            </a:r>
            <a:r>
              <a:rPr lang="cs-CZ" sz="3200" dirty="0" err="1"/>
              <a:t>the</a:t>
            </a:r>
            <a:r>
              <a:rPr lang="cs-CZ" sz="3200" dirty="0"/>
              <a:t> </a:t>
            </a:r>
            <a:r>
              <a:rPr lang="cs-CZ" sz="3200" dirty="0" err="1"/>
              <a:t>authors</a:t>
            </a:r>
            <a:r>
              <a:rPr lang="cs-CZ" sz="3200" dirty="0"/>
              <a:t>, and </a:t>
            </a:r>
            <a:r>
              <a:rPr lang="cs-CZ" sz="3200" dirty="0" err="1"/>
              <a:t>the</a:t>
            </a:r>
            <a:r>
              <a:rPr lang="cs-CZ" sz="3200" dirty="0"/>
              <a:t> </a:t>
            </a:r>
            <a:r>
              <a:rPr lang="cs-CZ" sz="3200" dirty="0" err="1"/>
              <a:t>Commission</a:t>
            </a:r>
            <a:r>
              <a:rPr lang="cs-CZ" sz="3200" dirty="0"/>
              <a:t> </a:t>
            </a:r>
            <a:r>
              <a:rPr lang="cs-CZ" sz="3200" dirty="0" err="1"/>
              <a:t>cannot</a:t>
            </a:r>
            <a:r>
              <a:rPr lang="cs-CZ" sz="3200" dirty="0"/>
              <a:t> </a:t>
            </a:r>
            <a:r>
              <a:rPr lang="cs-CZ" sz="3200" dirty="0" err="1"/>
              <a:t>be</a:t>
            </a:r>
            <a:r>
              <a:rPr lang="cs-CZ" sz="3200" dirty="0"/>
              <a:t> </a:t>
            </a:r>
            <a:r>
              <a:rPr lang="cs-CZ" sz="3200" dirty="0" err="1"/>
              <a:t>held</a:t>
            </a:r>
            <a:r>
              <a:rPr lang="cs-CZ" sz="3200" dirty="0"/>
              <a:t> </a:t>
            </a:r>
            <a:r>
              <a:rPr lang="cs-CZ" sz="3200" dirty="0" err="1"/>
              <a:t>responsi­ble</a:t>
            </a:r>
            <a:r>
              <a:rPr lang="cs-CZ" sz="3200" dirty="0"/>
              <a:t> </a:t>
            </a:r>
            <a:r>
              <a:rPr lang="cs-CZ" sz="3200" dirty="0" err="1"/>
              <a:t>for</a:t>
            </a:r>
            <a:r>
              <a:rPr lang="cs-CZ" sz="3200" dirty="0"/>
              <a:t> any use </a:t>
            </a:r>
            <a:r>
              <a:rPr lang="cs-CZ" sz="3200" dirty="0" err="1"/>
              <a:t>which</a:t>
            </a:r>
            <a:r>
              <a:rPr lang="cs-CZ" sz="3200" dirty="0"/>
              <a:t> </a:t>
            </a:r>
            <a:r>
              <a:rPr lang="cs-CZ" sz="3200" dirty="0" err="1"/>
              <a:t>may</a:t>
            </a:r>
            <a:r>
              <a:rPr lang="cs-CZ" sz="3200" dirty="0"/>
              <a:t> </a:t>
            </a:r>
            <a:r>
              <a:rPr lang="cs-CZ" sz="3200" dirty="0" err="1"/>
              <a:t>be</a:t>
            </a:r>
            <a:r>
              <a:rPr lang="cs-CZ" sz="3200" dirty="0"/>
              <a:t> made </a:t>
            </a:r>
            <a:r>
              <a:rPr lang="cs-CZ" sz="3200" dirty="0" err="1"/>
              <a:t>of</a:t>
            </a:r>
            <a:r>
              <a:rPr lang="cs-CZ" sz="3200" dirty="0"/>
              <a:t> </a:t>
            </a:r>
            <a:r>
              <a:rPr lang="cs-CZ" sz="3200" dirty="0" err="1"/>
              <a:t>the</a:t>
            </a:r>
            <a:r>
              <a:rPr lang="cs-CZ" sz="3200" dirty="0"/>
              <a:t> </a:t>
            </a:r>
            <a:r>
              <a:rPr lang="cs-CZ" sz="3200" dirty="0" err="1"/>
              <a:t>information</a:t>
            </a:r>
            <a:r>
              <a:rPr lang="cs-CZ" sz="3200" dirty="0"/>
              <a:t> </a:t>
            </a:r>
            <a:r>
              <a:rPr lang="cs-CZ" sz="3200" dirty="0" err="1"/>
              <a:t>contained</a:t>
            </a:r>
            <a:r>
              <a:rPr lang="cs-CZ" sz="3200" dirty="0"/>
              <a:t> </a:t>
            </a:r>
            <a:r>
              <a:rPr lang="cs-CZ" sz="3200" dirty="0" err="1"/>
              <a:t>therein</a:t>
            </a:r>
            <a:r>
              <a:rPr lang="cs-CZ" sz="3200" dirty="0"/>
              <a:t>."</a:t>
            </a:r>
            <a:r>
              <a:rPr lang="cs-CZ" dirty="0"/>
              <a:t/>
            </a:r>
            <a:br>
              <a:rPr lang="cs-CZ" dirty="0"/>
            </a:br>
            <a:endParaRPr lang="cs-CZ" dirty="0"/>
          </a:p>
        </p:txBody>
      </p:sp>
    </p:spTree>
    <p:extLst>
      <p:ext uri="{BB962C8B-B14F-4D97-AF65-F5344CB8AC3E}">
        <p14:creationId xmlns:p14="http://schemas.microsoft.com/office/powerpoint/2010/main" val="2723554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42A075-0C34-46C0-944E-4BDD8476C264}"/>
              </a:ext>
            </a:extLst>
          </p:cNvPr>
          <p:cNvSpPr>
            <a:spLocks noGrp="1"/>
          </p:cNvSpPr>
          <p:nvPr>
            <p:ph type="title"/>
          </p:nvPr>
        </p:nvSpPr>
        <p:spPr>
          <a:xfrm>
            <a:off x="1103312" y="452718"/>
            <a:ext cx="8947522" cy="766482"/>
          </a:xfrm>
        </p:spPr>
        <p:txBody>
          <a:bodyPr/>
          <a:lstStyle/>
          <a:p>
            <a:r>
              <a:rPr lang="cs-CZ" dirty="0"/>
              <a:t>Czech Republic</a:t>
            </a:r>
          </a:p>
        </p:txBody>
      </p:sp>
      <p:sp>
        <p:nvSpPr>
          <p:cNvPr id="3" name="Zástupný text 2">
            <a:extLst>
              <a:ext uri="{FF2B5EF4-FFF2-40B4-BE49-F238E27FC236}">
                <a16:creationId xmlns:a16="http://schemas.microsoft.com/office/drawing/2014/main" id="{B75DA53C-BF8B-4CB9-AAC7-A9FD59F6AF8F}"/>
              </a:ext>
            </a:extLst>
          </p:cNvPr>
          <p:cNvSpPr>
            <a:spLocks noGrp="1"/>
          </p:cNvSpPr>
          <p:nvPr>
            <p:ph type="body" idx="1"/>
          </p:nvPr>
        </p:nvSpPr>
        <p:spPr>
          <a:xfrm>
            <a:off x="952500" y="1219200"/>
            <a:ext cx="4547151" cy="685800"/>
          </a:xfrm>
        </p:spPr>
        <p:txBody>
          <a:bodyPr/>
          <a:lstStyle/>
          <a:p>
            <a:r>
              <a:rPr lang="cs-CZ" dirty="0" err="1"/>
              <a:t>Production</a:t>
            </a:r>
            <a:endParaRPr lang="cs-CZ" dirty="0"/>
          </a:p>
        </p:txBody>
      </p:sp>
      <p:sp>
        <p:nvSpPr>
          <p:cNvPr id="4" name="Zástupný obsah 3">
            <a:extLst>
              <a:ext uri="{FF2B5EF4-FFF2-40B4-BE49-F238E27FC236}">
                <a16:creationId xmlns:a16="http://schemas.microsoft.com/office/drawing/2014/main" id="{EC5CE1F1-D4DE-4E87-A6EC-C9DEEDCA4FC4}"/>
              </a:ext>
            </a:extLst>
          </p:cNvPr>
          <p:cNvSpPr>
            <a:spLocks noGrp="1"/>
          </p:cNvSpPr>
          <p:nvPr>
            <p:ph sz="half" idx="2"/>
          </p:nvPr>
        </p:nvSpPr>
        <p:spPr>
          <a:xfrm>
            <a:off x="1103312" y="2057400"/>
            <a:ext cx="4396339" cy="3741738"/>
          </a:xfrm>
        </p:spPr>
        <p:txBody>
          <a:bodyPr>
            <a:normAutofit/>
          </a:bodyPr>
          <a:lstStyle/>
          <a:p>
            <a:r>
              <a:rPr lang="cs-CZ" sz="2800" baseline="-25000" dirty="0" err="1">
                <a:latin typeface="+mn-lt"/>
              </a:rPr>
              <a:t>Steam</a:t>
            </a:r>
            <a:r>
              <a:rPr lang="cs-CZ" sz="2800" baseline="-25000" dirty="0">
                <a:latin typeface="+mn-lt"/>
              </a:rPr>
              <a:t> – 51,2%</a:t>
            </a:r>
          </a:p>
          <a:p>
            <a:r>
              <a:rPr lang="cs-CZ" sz="2800" baseline="-25000" dirty="0" err="1">
                <a:latin typeface="+mn-lt"/>
              </a:rPr>
              <a:t>Nuclear</a:t>
            </a:r>
            <a:r>
              <a:rPr lang="cs-CZ" sz="2800" baseline="-25000" dirty="0">
                <a:latin typeface="+mn-lt"/>
              </a:rPr>
              <a:t> – 34%</a:t>
            </a:r>
          </a:p>
          <a:p>
            <a:r>
              <a:rPr lang="cs-CZ" sz="2800" baseline="-25000" dirty="0" err="1">
                <a:latin typeface="+mn-lt"/>
              </a:rPr>
              <a:t>Wind</a:t>
            </a:r>
            <a:r>
              <a:rPr lang="cs-CZ" sz="2800" baseline="-25000" dirty="0">
                <a:latin typeface="+mn-lt"/>
              </a:rPr>
              <a:t> – 9,3%</a:t>
            </a:r>
          </a:p>
          <a:p>
            <a:r>
              <a:rPr lang="cs-CZ" sz="2800" baseline="-25000" dirty="0" err="1">
                <a:latin typeface="+mn-lt"/>
              </a:rPr>
              <a:t>Gas</a:t>
            </a:r>
            <a:r>
              <a:rPr lang="cs-CZ" sz="2800" baseline="-25000" dirty="0">
                <a:latin typeface="+mn-lt"/>
              </a:rPr>
              <a:t> – 8,4%</a:t>
            </a:r>
          </a:p>
          <a:p>
            <a:r>
              <a:rPr lang="cs-CZ" sz="2800" baseline="-25000" dirty="0">
                <a:latin typeface="+mn-lt"/>
              </a:rPr>
              <a:t>Solar – 6,7%</a:t>
            </a:r>
          </a:p>
          <a:p>
            <a:r>
              <a:rPr lang="cs-CZ" sz="2800" baseline="-25000" dirty="0" err="1">
                <a:latin typeface="+mn-lt"/>
              </a:rPr>
              <a:t>Photovoltaics</a:t>
            </a:r>
            <a:r>
              <a:rPr lang="cs-CZ" sz="2800" baseline="-25000" dirty="0">
                <a:latin typeface="+mn-lt"/>
              </a:rPr>
              <a:t> – 2,65%</a:t>
            </a:r>
          </a:p>
          <a:p>
            <a:r>
              <a:rPr lang="cs-CZ" sz="2800" baseline="-25000" dirty="0" err="1">
                <a:latin typeface="+mn-lt"/>
              </a:rPr>
              <a:t>Water</a:t>
            </a:r>
            <a:r>
              <a:rPr lang="cs-CZ" sz="2800" baseline="-25000" dirty="0">
                <a:latin typeface="+mn-lt"/>
              </a:rPr>
              <a:t> – 1,85%</a:t>
            </a:r>
          </a:p>
          <a:p>
            <a:r>
              <a:rPr lang="cs-CZ" sz="2800" baseline="-25000" dirty="0" err="1">
                <a:latin typeface="+mn-lt"/>
              </a:rPr>
              <a:t>Pumped</a:t>
            </a:r>
            <a:r>
              <a:rPr lang="cs-CZ" sz="2800" baseline="-25000" dirty="0">
                <a:latin typeface="+mn-lt"/>
              </a:rPr>
              <a:t> – 1,2%</a:t>
            </a:r>
          </a:p>
        </p:txBody>
      </p:sp>
      <p:sp>
        <p:nvSpPr>
          <p:cNvPr id="5" name="Zástupný text 4">
            <a:extLst>
              <a:ext uri="{FF2B5EF4-FFF2-40B4-BE49-F238E27FC236}">
                <a16:creationId xmlns:a16="http://schemas.microsoft.com/office/drawing/2014/main" id="{53B824E5-2FA4-438C-BFB9-F67B4D7E647A}"/>
              </a:ext>
            </a:extLst>
          </p:cNvPr>
          <p:cNvSpPr>
            <a:spLocks noGrp="1"/>
          </p:cNvSpPr>
          <p:nvPr>
            <p:ph type="body" sz="quarter" idx="3"/>
          </p:nvPr>
        </p:nvSpPr>
        <p:spPr>
          <a:xfrm>
            <a:off x="5704969" y="1481138"/>
            <a:ext cx="4229606" cy="576262"/>
          </a:xfrm>
        </p:spPr>
        <p:txBody>
          <a:bodyPr/>
          <a:lstStyle/>
          <a:p>
            <a:r>
              <a:rPr lang="cs-CZ" dirty="0" err="1"/>
              <a:t>Renewables</a:t>
            </a:r>
            <a:r>
              <a:rPr lang="cs-CZ" dirty="0"/>
              <a:t>: </a:t>
            </a:r>
            <a:r>
              <a:rPr lang="cs-CZ" b="1" dirty="0"/>
              <a:t>11.9%            </a:t>
            </a:r>
            <a:r>
              <a:rPr lang="cs-CZ" dirty="0"/>
              <a:t>in </a:t>
            </a:r>
            <a:r>
              <a:rPr lang="cs-CZ" dirty="0" err="1"/>
              <a:t>eletricity</a:t>
            </a:r>
            <a:r>
              <a:rPr lang="cs-CZ" dirty="0"/>
              <a:t> </a:t>
            </a:r>
            <a:r>
              <a:rPr lang="cs-CZ" dirty="0" err="1"/>
              <a:t>production</a:t>
            </a:r>
            <a:endParaRPr lang="cs-CZ" dirty="0"/>
          </a:p>
        </p:txBody>
      </p:sp>
      <p:pic>
        <p:nvPicPr>
          <p:cNvPr id="8" name="Zástupný obsah 7">
            <a:extLst>
              <a:ext uri="{FF2B5EF4-FFF2-40B4-BE49-F238E27FC236}">
                <a16:creationId xmlns:a16="http://schemas.microsoft.com/office/drawing/2014/main" id="{472F9CE6-1832-4504-99EB-56D41738D637}"/>
              </a:ext>
            </a:extLst>
          </p:cNvPr>
          <p:cNvPicPr>
            <a:picLocks noGrp="1" noChangeAspect="1"/>
          </p:cNvPicPr>
          <p:nvPr>
            <p:ph sz="quarter" idx="4"/>
          </p:nvPr>
        </p:nvPicPr>
        <p:blipFill rotWithShape="1">
          <a:blip r:embed="rId2"/>
          <a:srcRect l="10639" t="7493" r="14075"/>
          <a:stretch/>
        </p:blipFill>
        <p:spPr>
          <a:xfrm>
            <a:off x="5819774" y="2229990"/>
            <a:ext cx="3762375" cy="4326211"/>
          </a:xfrm>
          <a:prstGeom prst="rect">
            <a:avLst/>
          </a:prstGeom>
        </p:spPr>
      </p:pic>
      <p:pic>
        <p:nvPicPr>
          <p:cNvPr id="7" name="Obrázek 6">
            <a:extLst>
              <a:ext uri="{FF2B5EF4-FFF2-40B4-BE49-F238E27FC236}">
                <a16:creationId xmlns:a16="http://schemas.microsoft.com/office/drawing/2014/main" id="{F9C5898C-1644-4E24-AE6F-EA4566D47A87}"/>
              </a:ext>
            </a:extLst>
          </p:cNvPr>
          <p:cNvPicPr>
            <a:picLocks noChangeAspect="1"/>
          </p:cNvPicPr>
          <p:nvPr/>
        </p:nvPicPr>
        <p:blipFill>
          <a:blip r:embed="rId3"/>
          <a:stretch>
            <a:fillRect/>
          </a:stretch>
        </p:blipFill>
        <p:spPr>
          <a:xfrm>
            <a:off x="10101307" y="610327"/>
            <a:ext cx="1899112" cy="1063178"/>
          </a:xfrm>
          <a:prstGeom prst="rect">
            <a:avLst/>
          </a:prstGeom>
        </p:spPr>
      </p:pic>
    </p:spTree>
    <p:extLst>
      <p:ext uri="{BB962C8B-B14F-4D97-AF65-F5344CB8AC3E}">
        <p14:creationId xmlns:p14="http://schemas.microsoft.com/office/powerpoint/2010/main" val="2867798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B21286-843A-4549-9B18-FF2D7642C619}"/>
              </a:ext>
            </a:extLst>
          </p:cNvPr>
          <p:cNvSpPr>
            <a:spLocks noGrp="1"/>
          </p:cNvSpPr>
          <p:nvPr>
            <p:ph type="title"/>
          </p:nvPr>
        </p:nvSpPr>
        <p:spPr/>
        <p:txBody>
          <a:bodyPr/>
          <a:lstStyle/>
          <a:p>
            <a:r>
              <a:rPr lang="cs-CZ" sz="2400" dirty="0" err="1"/>
              <a:t>Compsumption</a:t>
            </a:r>
            <a:r>
              <a:rPr lang="cs-CZ" sz="2400" dirty="0"/>
              <a:t> – </a:t>
            </a:r>
            <a:r>
              <a:rPr lang="cs-CZ" sz="2400" dirty="0" err="1"/>
              <a:t>Production</a:t>
            </a:r>
            <a:r>
              <a:rPr lang="cs-CZ" sz="2400" dirty="0"/>
              <a:t/>
            </a:r>
            <a:br>
              <a:rPr lang="cs-CZ" sz="2400" dirty="0"/>
            </a:br>
            <a:r>
              <a:rPr lang="cs-CZ" sz="2400" dirty="0"/>
              <a:t>Import - Export</a:t>
            </a:r>
          </a:p>
        </p:txBody>
      </p:sp>
      <p:pic>
        <p:nvPicPr>
          <p:cNvPr id="5" name="Zástupný obsah 4">
            <a:extLst>
              <a:ext uri="{FF2B5EF4-FFF2-40B4-BE49-F238E27FC236}">
                <a16:creationId xmlns:a16="http://schemas.microsoft.com/office/drawing/2014/main" id="{F3FF6195-ADBD-4778-8D10-8417F6B5BE37}"/>
              </a:ext>
            </a:extLst>
          </p:cNvPr>
          <p:cNvPicPr>
            <a:picLocks noGrp="1" noChangeAspect="1"/>
          </p:cNvPicPr>
          <p:nvPr>
            <p:ph idx="1"/>
          </p:nvPr>
        </p:nvPicPr>
        <p:blipFill>
          <a:blip r:embed="rId2"/>
          <a:stretch>
            <a:fillRect/>
          </a:stretch>
        </p:blipFill>
        <p:spPr>
          <a:xfrm>
            <a:off x="10248900" y="665096"/>
            <a:ext cx="1803907" cy="1009879"/>
          </a:xfrm>
          <a:prstGeom prst="rect">
            <a:avLst/>
          </a:prstGeom>
        </p:spPr>
      </p:pic>
      <p:pic>
        <p:nvPicPr>
          <p:cNvPr id="4" name="Obrázek 3">
            <a:extLst>
              <a:ext uri="{FF2B5EF4-FFF2-40B4-BE49-F238E27FC236}">
                <a16:creationId xmlns:a16="http://schemas.microsoft.com/office/drawing/2014/main" id="{86F34C23-B35D-4475-B665-B51C048993A8}"/>
              </a:ext>
            </a:extLst>
          </p:cNvPr>
          <p:cNvPicPr>
            <a:picLocks noChangeAspect="1"/>
          </p:cNvPicPr>
          <p:nvPr/>
        </p:nvPicPr>
        <p:blipFill>
          <a:blip r:embed="rId3"/>
          <a:stretch>
            <a:fillRect/>
          </a:stretch>
        </p:blipFill>
        <p:spPr>
          <a:xfrm>
            <a:off x="646111" y="1393289"/>
            <a:ext cx="5893105" cy="5211114"/>
          </a:xfrm>
          <a:prstGeom prst="rect">
            <a:avLst/>
          </a:prstGeom>
        </p:spPr>
      </p:pic>
      <p:sp>
        <p:nvSpPr>
          <p:cNvPr id="3" name="TextovéPole 2">
            <a:extLst>
              <a:ext uri="{FF2B5EF4-FFF2-40B4-BE49-F238E27FC236}">
                <a16:creationId xmlns:a16="http://schemas.microsoft.com/office/drawing/2014/main" id="{919A2FF5-607B-4481-A7D0-EFE572F17192}"/>
              </a:ext>
            </a:extLst>
          </p:cNvPr>
          <p:cNvSpPr txBox="1"/>
          <p:nvPr/>
        </p:nvSpPr>
        <p:spPr>
          <a:xfrm>
            <a:off x="6886575" y="1853248"/>
            <a:ext cx="4400550" cy="1754326"/>
          </a:xfrm>
          <a:prstGeom prst="rect">
            <a:avLst/>
          </a:prstGeom>
          <a:noFill/>
        </p:spPr>
        <p:txBody>
          <a:bodyPr wrap="square" rtlCol="0">
            <a:spAutoFit/>
          </a:bodyPr>
          <a:lstStyle/>
          <a:p>
            <a:r>
              <a:rPr lang="cs-CZ" dirty="0" err="1"/>
              <a:t>Power</a:t>
            </a:r>
            <a:r>
              <a:rPr lang="cs-CZ" dirty="0"/>
              <a:t> </a:t>
            </a:r>
            <a:r>
              <a:rPr lang="cs-CZ" dirty="0" err="1"/>
              <a:t>plants</a:t>
            </a:r>
            <a:r>
              <a:rPr lang="cs-CZ" dirty="0"/>
              <a:t> in </a:t>
            </a:r>
            <a:r>
              <a:rPr lang="cs-CZ" dirty="0" err="1"/>
              <a:t>the</a:t>
            </a:r>
            <a:r>
              <a:rPr lang="cs-CZ" dirty="0"/>
              <a:t> Czech Republic </a:t>
            </a:r>
            <a:r>
              <a:rPr lang="cs-CZ" dirty="0" err="1"/>
              <a:t>produce</a:t>
            </a:r>
            <a:r>
              <a:rPr lang="cs-CZ" dirty="0"/>
              <a:t> much more </a:t>
            </a:r>
            <a:r>
              <a:rPr lang="cs-CZ" dirty="0" err="1"/>
              <a:t>energy</a:t>
            </a:r>
            <a:r>
              <a:rPr lang="cs-CZ" dirty="0"/>
              <a:t> </a:t>
            </a:r>
            <a:r>
              <a:rPr lang="cs-CZ" dirty="0" err="1"/>
              <a:t>than</a:t>
            </a:r>
            <a:r>
              <a:rPr lang="cs-CZ" dirty="0"/>
              <a:t> </a:t>
            </a:r>
            <a:r>
              <a:rPr lang="cs-CZ" dirty="0" err="1"/>
              <a:t>we</a:t>
            </a:r>
            <a:r>
              <a:rPr lang="cs-CZ" dirty="0"/>
              <a:t> are </a:t>
            </a:r>
            <a:r>
              <a:rPr lang="cs-CZ" dirty="0" err="1"/>
              <a:t>able</a:t>
            </a:r>
            <a:r>
              <a:rPr lang="cs-CZ" dirty="0"/>
              <a:t> to </a:t>
            </a:r>
            <a:r>
              <a:rPr lang="cs-CZ" dirty="0" err="1"/>
              <a:t>consume</a:t>
            </a:r>
            <a:r>
              <a:rPr lang="cs-CZ" dirty="0"/>
              <a:t>. </a:t>
            </a:r>
            <a:r>
              <a:rPr lang="cs-CZ" dirty="0" err="1"/>
              <a:t>This</a:t>
            </a:r>
            <a:r>
              <a:rPr lang="cs-CZ" dirty="0"/>
              <a:t> </a:t>
            </a:r>
            <a:r>
              <a:rPr lang="cs-CZ" dirty="0" err="1"/>
              <a:t>amount</a:t>
            </a:r>
            <a:r>
              <a:rPr lang="cs-CZ" dirty="0"/>
              <a:t> </a:t>
            </a:r>
            <a:r>
              <a:rPr lang="cs-CZ" dirty="0" err="1"/>
              <a:t>of</a:t>
            </a:r>
            <a:r>
              <a:rPr lang="cs-CZ" dirty="0"/>
              <a:t> </a:t>
            </a:r>
            <a:r>
              <a:rPr lang="cs-CZ" dirty="0" err="1"/>
              <a:t>energy</a:t>
            </a:r>
            <a:r>
              <a:rPr lang="cs-CZ" dirty="0"/>
              <a:t> </a:t>
            </a:r>
            <a:r>
              <a:rPr lang="cs-CZ" dirty="0" err="1"/>
              <a:t>would</a:t>
            </a:r>
            <a:r>
              <a:rPr lang="cs-CZ" dirty="0"/>
              <a:t> </a:t>
            </a:r>
            <a:r>
              <a:rPr lang="cs-CZ" dirty="0" err="1"/>
              <a:t>manage</a:t>
            </a:r>
            <a:r>
              <a:rPr lang="cs-CZ" dirty="0"/>
              <a:t> to </a:t>
            </a:r>
            <a:r>
              <a:rPr lang="cs-CZ" dirty="0" err="1"/>
              <a:t>charge</a:t>
            </a:r>
            <a:r>
              <a:rPr lang="cs-CZ" dirty="0"/>
              <a:t> </a:t>
            </a:r>
            <a:r>
              <a:rPr lang="cs-CZ" dirty="0" err="1"/>
              <a:t>about</a:t>
            </a:r>
            <a:r>
              <a:rPr lang="cs-CZ" dirty="0"/>
              <a:t> 4-5 </a:t>
            </a:r>
            <a:r>
              <a:rPr lang="cs-CZ" dirty="0" err="1"/>
              <a:t>million</a:t>
            </a:r>
            <a:r>
              <a:rPr lang="cs-CZ" dirty="0"/>
              <a:t> </a:t>
            </a:r>
            <a:r>
              <a:rPr lang="cs-CZ" dirty="0" err="1"/>
              <a:t>passenger</a:t>
            </a:r>
            <a:r>
              <a:rPr lang="cs-CZ" dirty="0"/>
              <a:t> </a:t>
            </a:r>
            <a:r>
              <a:rPr lang="cs-CZ" dirty="0" err="1"/>
              <a:t>electric</a:t>
            </a:r>
            <a:r>
              <a:rPr lang="cs-CZ" dirty="0"/>
              <a:t> </a:t>
            </a:r>
            <a:r>
              <a:rPr lang="cs-CZ" dirty="0" err="1"/>
              <a:t>vehicles</a:t>
            </a:r>
            <a:r>
              <a:rPr lang="cs-CZ" dirty="0"/>
              <a:t>.</a:t>
            </a:r>
          </a:p>
        </p:txBody>
      </p:sp>
    </p:spTree>
    <p:extLst>
      <p:ext uri="{BB962C8B-B14F-4D97-AF65-F5344CB8AC3E}">
        <p14:creationId xmlns:p14="http://schemas.microsoft.com/office/powerpoint/2010/main" val="101253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42A075-0C34-46C0-944E-4BDD8476C264}"/>
              </a:ext>
            </a:extLst>
          </p:cNvPr>
          <p:cNvSpPr>
            <a:spLocks noGrp="1"/>
          </p:cNvSpPr>
          <p:nvPr>
            <p:ph type="title"/>
          </p:nvPr>
        </p:nvSpPr>
        <p:spPr>
          <a:xfrm>
            <a:off x="1103312" y="452718"/>
            <a:ext cx="8947522" cy="766482"/>
          </a:xfrm>
        </p:spPr>
        <p:txBody>
          <a:bodyPr/>
          <a:lstStyle/>
          <a:p>
            <a:r>
              <a:rPr lang="cs-CZ" dirty="0"/>
              <a:t>Italy</a:t>
            </a:r>
          </a:p>
        </p:txBody>
      </p:sp>
      <p:sp>
        <p:nvSpPr>
          <p:cNvPr id="3" name="Zástupný text 2">
            <a:extLst>
              <a:ext uri="{FF2B5EF4-FFF2-40B4-BE49-F238E27FC236}">
                <a16:creationId xmlns:a16="http://schemas.microsoft.com/office/drawing/2014/main" id="{B75DA53C-BF8B-4CB9-AAC7-A9FD59F6AF8F}"/>
              </a:ext>
            </a:extLst>
          </p:cNvPr>
          <p:cNvSpPr>
            <a:spLocks noGrp="1"/>
          </p:cNvSpPr>
          <p:nvPr>
            <p:ph type="body" idx="1"/>
          </p:nvPr>
        </p:nvSpPr>
        <p:spPr>
          <a:xfrm>
            <a:off x="952500" y="1219200"/>
            <a:ext cx="4547151" cy="685800"/>
          </a:xfrm>
        </p:spPr>
        <p:txBody>
          <a:bodyPr/>
          <a:lstStyle/>
          <a:p>
            <a:r>
              <a:rPr lang="cs-CZ" dirty="0" err="1"/>
              <a:t>Production</a:t>
            </a:r>
            <a:endParaRPr lang="cs-CZ" dirty="0"/>
          </a:p>
        </p:txBody>
      </p:sp>
      <p:sp>
        <p:nvSpPr>
          <p:cNvPr id="4" name="Zástupný obsah 3">
            <a:extLst>
              <a:ext uri="{FF2B5EF4-FFF2-40B4-BE49-F238E27FC236}">
                <a16:creationId xmlns:a16="http://schemas.microsoft.com/office/drawing/2014/main" id="{EC5CE1F1-D4DE-4E87-A6EC-C9DEEDCA4FC4}"/>
              </a:ext>
            </a:extLst>
          </p:cNvPr>
          <p:cNvSpPr>
            <a:spLocks noGrp="1"/>
          </p:cNvSpPr>
          <p:nvPr>
            <p:ph sz="half" idx="2"/>
          </p:nvPr>
        </p:nvSpPr>
        <p:spPr>
          <a:xfrm>
            <a:off x="1103312" y="2057400"/>
            <a:ext cx="4396339" cy="3741738"/>
          </a:xfrm>
        </p:spPr>
        <p:txBody>
          <a:bodyPr>
            <a:normAutofit/>
          </a:bodyPr>
          <a:lstStyle/>
          <a:p>
            <a:r>
              <a:rPr lang="cs-CZ" sz="2800" baseline="-25000" dirty="0" err="1">
                <a:latin typeface="+mn-lt"/>
              </a:rPr>
              <a:t>Gas</a:t>
            </a:r>
            <a:r>
              <a:rPr lang="cs-CZ" sz="2800" baseline="-25000" dirty="0">
                <a:latin typeface="+mn-lt"/>
              </a:rPr>
              <a:t> – 33.5%</a:t>
            </a:r>
          </a:p>
          <a:p>
            <a:r>
              <a:rPr lang="cs-CZ" sz="2800" baseline="-25000" dirty="0" err="1">
                <a:latin typeface="+mn-lt"/>
              </a:rPr>
              <a:t>Water</a:t>
            </a:r>
            <a:r>
              <a:rPr lang="cs-CZ" sz="2800" baseline="-25000" dirty="0">
                <a:latin typeface="+mn-lt"/>
              </a:rPr>
              <a:t> – 21.5%</a:t>
            </a:r>
          </a:p>
          <a:p>
            <a:r>
              <a:rPr lang="cs-CZ" sz="2800" baseline="-25000" dirty="0" err="1">
                <a:latin typeface="+mn-lt"/>
              </a:rPr>
              <a:t>Coal</a:t>
            </a:r>
            <a:r>
              <a:rPr lang="cs-CZ" sz="2800" baseline="-25000" dirty="0">
                <a:latin typeface="+mn-lt"/>
              </a:rPr>
              <a:t> – 15,5%</a:t>
            </a:r>
          </a:p>
          <a:p>
            <a:r>
              <a:rPr lang="cs-CZ" sz="2800" baseline="-25000" dirty="0">
                <a:latin typeface="+mn-lt"/>
              </a:rPr>
              <a:t>Solar – 8%</a:t>
            </a:r>
          </a:p>
          <a:p>
            <a:r>
              <a:rPr lang="cs-CZ" sz="2800" baseline="-25000" dirty="0" err="1">
                <a:latin typeface="+mn-lt"/>
              </a:rPr>
              <a:t>Biomass</a:t>
            </a:r>
            <a:r>
              <a:rPr lang="cs-CZ" sz="2800" baseline="-25000" dirty="0">
                <a:latin typeface="+mn-lt"/>
              </a:rPr>
              <a:t> – 6,7%</a:t>
            </a:r>
          </a:p>
          <a:p>
            <a:r>
              <a:rPr lang="cs-CZ" sz="2800" baseline="-25000" dirty="0" err="1">
                <a:latin typeface="+mn-lt"/>
              </a:rPr>
              <a:t>Wind</a:t>
            </a:r>
            <a:r>
              <a:rPr lang="cs-CZ" sz="2800" baseline="-25000" dirty="0">
                <a:latin typeface="+mn-lt"/>
              </a:rPr>
              <a:t> – 5,4%</a:t>
            </a:r>
          </a:p>
          <a:p>
            <a:r>
              <a:rPr lang="cs-CZ" sz="2800" baseline="-25000" dirty="0" err="1">
                <a:latin typeface="+mn-lt"/>
              </a:rPr>
              <a:t>Geothermal</a:t>
            </a:r>
            <a:r>
              <a:rPr lang="cs-CZ" sz="2800" baseline="-25000" dirty="0">
                <a:latin typeface="+mn-lt"/>
              </a:rPr>
              <a:t> – 2,1%</a:t>
            </a:r>
          </a:p>
          <a:p>
            <a:endParaRPr lang="cs-CZ" sz="2000" baseline="-25000" dirty="0">
              <a:latin typeface="+mn-lt"/>
            </a:endParaRPr>
          </a:p>
        </p:txBody>
      </p:sp>
      <p:sp>
        <p:nvSpPr>
          <p:cNvPr id="5" name="Zástupný text 4">
            <a:extLst>
              <a:ext uri="{FF2B5EF4-FFF2-40B4-BE49-F238E27FC236}">
                <a16:creationId xmlns:a16="http://schemas.microsoft.com/office/drawing/2014/main" id="{53B824E5-2FA4-438C-BFB9-F67B4D7E647A}"/>
              </a:ext>
            </a:extLst>
          </p:cNvPr>
          <p:cNvSpPr>
            <a:spLocks noGrp="1"/>
          </p:cNvSpPr>
          <p:nvPr>
            <p:ph type="body" sz="quarter" idx="3"/>
          </p:nvPr>
        </p:nvSpPr>
        <p:spPr>
          <a:xfrm>
            <a:off x="5704968" y="1481138"/>
            <a:ext cx="4396339" cy="576262"/>
          </a:xfrm>
        </p:spPr>
        <p:txBody>
          <a:bodyPr/>
          <a:lstStyle/>
          <a:p>
            <a:r>
              <a:rPr lang="cs-CZ" dirty="0" err="1"/>
              <a:t>Renewables</a:t>
            </a:r>
            <a:r>
              <a:rPr lang="cs-CZ" dirty="0"/>
              <a:t>: </a:t>
            </a:r>
            <a:r>
              <a:rPr lang="cs-CZ" b="1" dirty="0"/>
              <a:t>40%                 </a:t>
            </a:r>
            <a:r>
              <a:rPr lang="cs-CZ" dirty="0"/>
              <a:t>in </a:t>
            </a:r>
            <a:r>
              <a:rPr lang="cs-CZ" dirty="0" err="1"/>
              <a:t>eletricity</a:t>
            </a:r>
            <a:r>
              <a:rPr lang="cs-CZ" dirty="0"/>
              <a:t> </a:t>
            </a:r>
            <a:r>
              <a:rPr lang="cs-CZ" dirty="0" err="1"/>
              <a:t>production</a:t>
            </a:r>
            <a:endParaRPr lang="cs-CZ" dirty="0"/>
          </a:p>
        </p:txBody>
      </p:sp>
      <p:pic>
        <p:nvPicPr>
          <p:cNvPr id="6" name="Obrázek 5">
            <a:extLst>
              <a:ext uri="{FF2B5EF4-FFF2-40B4-BE49-F238E27FC236}">
                <a16:creationId xmlns:a16="http://schemas.microsoft.com/office/drawing/2014/main" id="{E0D1788B-3424-44AB-B135-2E72FE83687A}"/>
              </a:ext>
            </a:extLst>
          </p:cNvPr>
          <p:cNvPicPr>
            <a:picLocks noChangeAspect="1"/>
          </p:cNvPicPr>
          <p:nvPr/>
        </p:nvPicPr>
        <p:blipFill>
          <a:blip r:embed="rId2"/>
          <a:stretch>
            <a:fillRect/>
          </a:stretch>
        </p:blipFill>
        <p:spPr>
          <a:xfrm>
            <a:off x="10173554" y="633046"/>
            <a:ext cx="1890719" cy="1062404"/>
          </a:xfrm>
          <a:prstGeom prst="rect">
            <a:avLst/>
          </a:prstGeom>
        </p:spPr>
      </p:pic>
      <p:pic>
        <p:nvPicPr>
          <p:cNvPr id="11" name="Zástupný obsah 10">
            <a:extLst>
              <a:ext uri="{FF2B5EF4-FFF2-40B4-BE49-F238E27FC236}">
                <a16:creationId xmlns:a16="http://schemas.microsoft.com/office/drawing/2014/main" id="{5AEEF96E-EEBC-4F92-8547-8E22262DEF8D}"/>
              </a:ext>
            </a:extLst>
          </p:cNvPr>
          <p:cNvPicPr>
            <a:picLocks noGrp="1" noChangeAspect="1"/>
          </p:cNvPicPr>
          <p:nvPr>
            <p:ph sz="quarter" idx="4"/>
          </p:nvPr>
        </p:nvPicPr>
        <p:blipFill rotWithShape="1">
          <a:blip r:embed="rId3"/>
          <a:srcRect l="8203" t="3538" r="12834" b="2632"/>
          <a:stretch/>
        </p:blipFill>
        <p:spPr>
          <a:xfrm>
            <a:off x="5819775" y="2238374"/>
            <a:ext cx="3505200" cy="4370815"/>
          </a:xfrm>
          <a:prstGeom prst="rect">
            <a:avLst/>
          </a:prstGeom>
        </p:spPr>
      </p:pic>
    </p:spTree>
    <p:extLst>
      <p:ext uri="{BB962C8B-B14F-4D97-AF65-F5344CB8AC3E}">
        <p14:creationId xmlns:p14="http://schemas.microsoft.com/office/powerpoint/2010/main" val="2354817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0169FC-86CC-4325-B216-2ADE96BC1E0D}"/>
              </a:ext>
            </a:extLst>
          </p:cNvPr>
          <p:cNvSpPr>
            <a:spLocks noGrp="1"/>
          </p:cNvSpPr>
          <p:nvPr>
            <p:ph type="title"/>
          </p:nvPr>
        </p:nvSpPr>
        <p:spPr/>
        <p:txBody>
          <a:bodyPr/>
          <a:lstStyle/>
          <a:p>
            <a:r>
              <a:rPr lang="cs-CZ" sz="2400" dirty="0" err="1"/>
              <a:t>Compsumption</a:t>
            </a:r>
            <a:r>
              <a:rPr lang="cs-CZ" sz="2400" dirty="0"/>
              <a:t> – </a:t>
            </a:r>
            <a:r>
              <a:rPr lang="cs-CZ" sz="2400" dirty="0" err="1"/>
              <a:t>Production</a:t>
            </a:r>
            <a:r>
              <a:rPr lang="cs-CZ" sz="2400" dirty="0"/>
              <a:t/>
            </a:r>
            <a:br>
              <a:rPr lang="cs-CZ" sz="2400" dirty="0"/>
            </a:br>
            <a:r>
              <a:rPr lang="cs-CZ" sz="2400" dirty="0"/>
              <a:t>Import - Export</a:t>
            </a:r>
          </a:p>
        </p:txBody>
      </p:sp>
      <p:pic>
        <p:nvPicPr>
          <p:cNvPr id="9" name="Obrázek 8">
            <a:extLst>
              <a:ext uri="{FF2B5EF4-FFF2-40B4-BE49-F238E27FC236}">
                <a16:creationId xmlns:a16="http://schemas.microsoft.com/office/drawing/2014/main" id="{2B6D8017-8DF3-4906-B003-A86E706693BF}"/>
              </a:ext>
            </a:extLst>
          </p:cNvPr>
          <p:cNvPicPr>
            <a:picLocks noChangeAspect="1"/>
          </p:cNvPicPr>
          <p:nvPr/>
        </p:nvPicPr>
        <p:blipFill>
          <a:blip r:embed="rId2"/>
          <a:stretch>
            <a:fillRect/>
          </a:stretch>
        </p:blipFill>
        <p:spPr>
          <a:xfrm>
            <a:off x="10298314" y="686590"/>
            <a:ext cx="1642867" cy="923135"/>
          </a:xfrm>
          <a:prstGeom prst="rect">
            <a:avLst/>
          </a:prstGeom>
        </p:spPr>
      </p:pic>
      <p:pic>
        <p:nvPicPr>
          <p:cNvPr id="10" name="Obrázek 9">
            <a:extLst>
              <a:ext uri="{FF2B5EF4-FFF2-40B4-BE49-F238E27FC236}">
                <a16:creationId xmlns:a16="http://schemas.microsoft.com/office/drawing/2014/main" id="{874FA7E0-C8CB-41F3-A4AC-86185EF20504}"/>
              </a:ext>
            </a:extLst>
          </p:cNvPr>
          <p:cNvPicPr>
            <a:picLocks noChangeAspect="1"/>
          </p:cNvPicPr>
          <p:nvPr/>
        </p:nvPicPr>
        <p:blipFill>
          <a:blip r:embed="rId3"/>
          <a:stretch>
            <a:fillRect/>
          </a:stretch>
        </p:blipFill>
        <p:spPr>
          <a:xfrm>
            <a:off x="726966" y="1494905"/>
            <a:ext cx="5506449" cy="5096395"/>
          </a:xfrm>
          <a:prstGeom prst="rect">
            <a:avLst/>
          </a:prstGeom>
        </p:spPr>
      </p:pic>
      <p:sp>
        <p:nvSpPr>
          <p:cNvPr id="3" name="TextovéPole 2">
            <a:extLst>
              <a:ext uri="{FF2B5EF4-FFF2-40B4-BE49-F238E27FC236}">
                <a16:creationId xmlns:a16="http://schemas.microsoft.com/office/drawing/2014/main" id="{8D32EE57-B63F-4FAA-9556-37C66EDD3005}"/>
              </a:ext>
            </a:extLst>
          </p:cNvPr>
          <p:cNvSpPr txBox="1"/>
          <p:nvPr/>
        </p:nvSpPr>
        <p:spPr>
          <a:xfrm>
            <a:off x="6705600" y="1714500"/>
            <a:ext cx="5143500" cy="4801314"/>
          </a:xfrm>
          <a:prstGeom prst="rect">
            <a:avLst/>
          </a:prstGeom>
          <a:noFill/>
        </p:spPr>
        <p:txBody>
          <a:bodyPr wrap="square" rtlCol="0">
            <a:spAutoFit/>
          </a:bodyPr>
          <a:lstStyle/>
          <a:p>
            <a:r>
              <a:rPr lang="en-GB" dirty="0"/>
              <a:t>Italy has few energy resources, and most of supplies are imported. </a:t>
            </a:r>
            <a:endParaRPr lang="cs-CZ" dirty="0"/>
          </a:p>
          <a:p>
            <a:r>
              <a:rPr lang="en-GB" dirty="0"/>
              <a:t>The government responded by closing existing nuclear power plants and stopping work on projects underway, continuing to work to the nuclear energy program abroad. </a:t>
            </a:r>
            <a:endParaRPr lang="cs-CZ" dirty="0"/>
          </a:p>
          <a:p>
            <a:r>
              <a:rPr lang="en-GB" dirty="0"/>
              <a:t>The national power company </a:t>
            </a:r>
            <a:r>
              <a:rPr lang="en-GB" dirty="0">
                <a:hlinkClick r:id="rId4" tooltip="Enel"/>
              </a:rPr>
              <a:t>Enel</a:t>
            </a:r>
            <a:r>
              <a:rPr lang="en-GB" dirty="0"/>
              <a:t> operates seven nuclear reactors in </a:t>
            </a:r>
            <a:r>
              <a:rPr lang="en-GB" dirty="0">
                <a:hlinkClick r:id="rId5" tooltip="Spain"/>
              </a:rPr>
              <a:t>Spain</a:t>
            </a:r>
            <a:r>
              <a:rPr lang="en-GB" dirty="0"/>
              <a:t>  and four in </a:t>
            </a:r>
            <a:r>
              <a:rPr lang="en-GB" dirty="0">
                <a:hlinkClick r:id="rId6" tooltip="Slovakia"/>
              </a:rPr>
              <a:t>Slovakia</a:t>
            </a:r>
            <a:r>
              <a:rPr lang="en-GB" dirty="0"/>
              <a:t>, and in 2005 made an agreement with </a:t>
            </a:r>
            <a:r>
              <a:rPr lang="en-GB" dirty="0" err="1">
                <a:hlinkClick r:id="rId7" tooltip="Électricité de France"/>
              </a:rPr>
              <a:t>Électricité</a:t>
            </a:r>
            <a:r>
              <a:rPr lang="en-GB" dirty="0">
                <a:hlinkClick r:id="rId7" tooltip="Électricité de France"/>
              </a:rPr>
              <a:t> de France</a:t>
            </a:r>
            <a:r>
              <a:rPr lang="en-GB" dirty="0"/>
              <a:t> for a nuclear reactor in </a:t>
            </a:r>
            <a:r>
              <a:rPr lang="en-GB" dirty="0">
                <a:hlinkClick r:id="rId8" tooltip="France"/>
              </a:rPr>
              <a:t>France</a:t>
            </a:r>
            <a:r>
              <a:rPr lang="en-GB" dirty="0"/>
              <a:t>. With these agreements, Italy has managed to access nuclear power and direct involvement in design, construction, and operation of the plants without placing reactors on Italian territory. </a:t>
            </a:r>
            <a:endParaRPr lang="cs-CZ" dirty="0"/>
          </a:p>
          <a:p>
            <a:endParaRPr lang="cs-CZ" dirty="0"/>
          </a:p>
        </p:txBody>
      </p:sp>
    </p:spTree>
    <p:extLst>
      <p:ext uri="{BB962C8B-B14F-4D97-AF65-F5344CB8AC3E}">
        <p14:creationId xmlns:p14="http://schemas.microsoft.com/office/powerpoint/2010/main" val="1791555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396C13-FD53-4C49-8BEB-6211BBB45B50}"/>
              </a:ext>
            </a:extLst>
          </p:cNvPr>
          <p:cNvSpPr>
            <a:spLocks noGrp="1"/>
          </p:cNvSpPr>
          <p:nvPr>
            <p:ph type="title"/>
          </p:nvPr>
        </p:nvSpPr>
        <p:spPr/>
        <p:txBody>
          <a:bodyPr/>
          <a:lstStyle/>
          <a:p>
            <a:r>
              <a:rPr lang="cs-CZ" dirty="0" err="1"/>
              <a:t>Poland</a:t>
            </a:r>
            <a:endParaRPr lang="cs-CZ" dirty="0"/>
          </a:p>
        </p:txBody>
      </p:sp>
      <p:sp>
        <p:nvSpPr>
          <p:cNvPr id="3" name="Zástupný text 2">
            <a:extLst>
              <a:ext uri="{FF2B5EF4-FFF2-40B4-BE49-F238E27FC236}">
                <a16:creationId xmlns:a16="http://schemas.microsoft.com/office/drawing/2014/main" id="{3F2C56A6-52FB-4D09-B692-012129006E96}"/>
              </a:ext>
            </a:extLst>
          </p:cNvPr>
          <p:cNvSpPr>
            <a:spLocks noGrp="1"/>
          </p:cNvSpPr>
          <p:nvPr>
            <p:ph type="body" idx="1"/>
          </p:nvPr>
        </p:nvSpPr>
        <p:spPr/>
        <p:txBody>
          <a:bodyPr/>
          <a:lstStyle/>
          <a:p>
            <a:r>
              <a:rPr lang="cs-CZ" dirty="0" err="1"/>
              <a:t>Production</a:t>
            </a:r>
            <a:endParaRPr lang="cs-CZ" dirty="0"/>
          </a:p>
        </p:txBody>
      </p:sp>
      <p:sp>
        <p:nvSpPr>
          <p:cNvPr id="4" name="Zástupný obsah 3">
            <a:extLst>
              <a:ext uri="{FF2B5EF4-FFF2-40B4-BE49-F238E27FC236}">
                <a16:creationId xmlns:a16="http://schemas.microsoft.com/office/drawing/2014/main" id="{2BF12960-FA76-4DFB-A075-50C740892719}"/>
              </a:ext>
            </a:extLst>
          </p:cNvPr>
          <p:cNvSpPr>
            <a:spLocks noGrp="1"/>
          </p:cNvSpPr>
          <p:nvPr>
            <p:ph sz="half" idx="2"/>
          </p:nvPr>
        </p:nvSpPr>
        <p:spPr/>
        <p:txBody>
          <a:bodyPr/>
          <a:lstStyle/>
          <a:p>
            <a:r>
              <a:rPr lang="cs-CZ" dirty="0" err="1">
                <a:latin typeface="+mn-lt"/>
              </a:rPr>
              <a:t>Coal</a:t>
            </a:r>
            <a:r>
              <a:rPr lang="cs-CZ" dirty="0">
                <a:latin typeface="+mn-lt"/>
              </a:rPr>
              <a:t>: 79,6%</a:t>
            </a:r>
          </a:p>
          <a:p>
            <a:r>
              <a:rPr lang="cs-CZ" dirty="0" err="1">
                <a:latin typeface="+mn-lt"/>
              </a:rPr>
              <a:t>Gas</a:t>
            </a:r>
            <a:r>
              <a:rPr lang="cs-CZ" dirty="0">
                <a:latin typeface="+mn-lt"/>
              </a:rPr>
              <a:t>: 5,8%</a:t>
            </a:r>
          </a:p>
          <a:p>
            <a:r>
              <a:rPr lang="cs-CZ" dirty="0" err="1">
                <a:latin typeface="+mn-lt"/>
              </a:rPr>
              <a:t>Water</a:t>
            </a:r>
            <a:r>
              <a:rPr lang="cs-CZ" dirty="0">
                <a:latin typeface="+mn-lt"/>
              </a:rPr>
              <a:t>: 1,3%</a:t>
            </a:r>
          </a:p>
          <a:p>
            <a:r>
              <a:rPr lang="cs-CZ" dirty="0" err="1">
                <a:latin typeface="+mn-lt"/>
              </a:rPr>
              <a:t>Wind</a:t>
            </a:r>
            <a:r>
              <a:rPr lang="cs-CZ" dirty="0">
                <a:latin typeface="+mn-lt"/>
              </a:rPr>
              <a:t>, </a:t>
            </a:r>
            <a:r>
              <a:rPr lang="cs-CZ" dirty="0" err="1">
                <a:latin typeface="+mn-lt"/>
              </a:rPr>
              <a:t>biomass</a:t>
            </a:r>
            <a:r>
              <a:rPr lang="cs-CZ" dirty="0">
                <a:latin typeface="+mn-lt"/>
              </a:rPr>
              <a:t>, </a:t>
            </a:r>
            <a:r>
              <a:rPr lang="cs-CZ" dirty="0" err="1">
                <a:latin typeface="+mn-lt"/>
              </a:rPr>
              <a:t>biogass</a:t>
            </a:r>
            <a:r>
              <a:rPr lang="cs-CZ" dirty="0">
                <a:latin typeface="+mn-lt"/>
              </a:rPr>
              <a:t>: 10%</a:t>
            </a:r>
          </a:p>
          <a:p>
            <a:endParaRPr lang="cs-CZ" dirty="0">
              <a:latin typeface="+mn-lt"/>
            </a:endParaRPr>
          </a:p>
          <a:p>
            <a:endParaRPr lang="cs-CZ" dirty="0"/>
          </a:p>
        </p:txBody>
      </p:sp>
      <p:sp>
        <p:nvSpPr>
          <p:cNvPr id="5" name="Zástupný text 4">
            <a:extLst>
              <a:ext uri="{FF2B5EF4-FFF2-40B4-BE49-F238E27FC236}">
                <a16:creationId xmlns:a16="http://schemas.microsoft.com/office/drawing/2014/main" id="{5894A6EC-AAE8-49FD-AAB0-DD94621CA270}"/>
              </a:ext>
            </a:extLst>
          </p:cNvPr>
          <p:cNvSpPr>
            <a:spLocks noGrp="1"/>
          </p:cNvSpPr>
          <p:nvPr>
            <p:ph type="body" sz="quarter" idx="3"/>
          </p:nvPr>
        </p:nvSpPr>
        <p:spPr/>
        <p:txBody>
          <a:bodyPr/>
          <a:lstStyle/>
          <a:p>
            <a:r>
              <a:rPr lang="cs-CZ" dirty="0" err="1"/>
              <a:t>Renewables</a:t>
            </a:r>
            <a:r>
              <a:rPr lang="cs-CZ" dirty="0"/>
              <a:t>: </a:t>
            </a:r>
            <a:r>
              <a:rPr lang="cs-CZ" b="1" dirty="0"/>
              <a:t>13%                  </a:t>
            </a:r>
            <a:r>
              <a:rPr lang="cs-CZ" dirty="0"/>
              <a:t>in </a:t>
            </a:r>
            <a:r>
              <a:rPr lang="cs-CZ" dirty="0" err="1"/>
              <a:t>eletricity</a:t>
            </a:r>
            <a:r>
              <a:rPr lang="cs-CZ" dirty="0"/>
              <a:t> </a:t>
            </a:r>
            <a:r>
              <a:rPr lang="cs-CZ" dirty="0" err="1"/>
              <a:t>production</a:t>
            </a:r>
            <a:endParaRPr lang="cs-CZ" dirty="0"/>
          </a:p>
        </p:txBody>
      </p:sp>
      <p:pic>
        <p:nvPicPr>
          <p:cNvPr id="7" name="Zástupný obsah 6">
            <a:extLst>
              <a:ext uri="{FF2B5EF4-FFF2-40B4-BE49-F238E27FC236}">
                <a16:creationId xmlns:a16="http://schemas.microsoft.com/office/drawing/2014/main" id="{5C79E4DB-9FA4-4036-86E8-F0149EA297A4}"/>
              </a:ext>
            </a:extLst>
          </p:cNvPr>
          <p:cNvPicPr>
            <a:picLocks noGrp="1" noChangeAspect="1"/>
          </p:cNvPicPr>
          <p:nvPr>
            <p:ph sz="quarter" idx="4"/>
          </p:nvPr>
        </p:nvPicPr>
        <p:blipFill rotWithShape="1">
          <a:blip r:embed="rId2"/>
          <a:srcRect l="8286" t="5648" r="10923"/>
          <a:stretch/>
        </p:blipFill>
        <p:spPr>
          <a:xfrm>
            <a:off x="5791199" y="2663032"/>
            <a:ext cx="3457575" cy="3912423"/>
          </a:xfrm>
          <a:prstGeom prst="rect">
            <a:avLst/>
          </a:prstGeom>
        </p:spPr>
      </p:pic>
      <p:pic>
        <p:nvPicPr>
          <p:cNvPr id="9" name="Obrázek 8" descr="Obsah obrázku červená, závěs, košile, žena&#10;&#10;Popis byl vytvořen automaticky">
            <a:extLst>
              <a:ext uri="{FF2B5EF4-FFF2-40B4-BE49-F238E27FC236}">
                <a16:creationId xmlns:a16="http://schemas.microsoft.com/office/drawing/2014/main" id="{91589104-248F-4FD2-BFAF-7D504D31A4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9229" y="598196"/>
            <a:ext cx="1822988" cy="1020873"/>
          </a:xfrm>
          <a:prstGeom prst="rect">
            <a:avLst/>
          </a:prstGeom>
        </p:spPr>
      </p:pic>
    </p:spTree>
    <p:extLst>
      <p:ext uri="{BB962C8B-B14F-4D97-AF65-F5344CB8AC3E}">
        <p14:creationId xmlns:p14="http://schemas.microsoft.com/office/powerpoint/2010/main" val="2255348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FFED09-73F6-4FCB-A65A-AE89F0234AAF}"/>
              </a:ext>
            </a:extLst>
          </p:cNvPr>
          <p:cNvSpPr>
            <a:spLocks noGrp="1"/>
          </p:cNvSpPr>
          <p:nvPr>
            <p:ph type="title"/>
          </p:nvPr>
        </p:nvSpPr>
        <p:spPr/>
        <p:txBody>
          <a:bodyPr/>
          <a:lstStyle/>
          <a:p>
            <a:r>
              <a:rPr lang="cs-CZ" sz="2400" dirty="0" err="1"/>
              <a:t>Consumption</a:t>
            </a:r>
            <a:r>
              <a:rPr lang="cs-CZ" sz="2400" dirty="0"/>
              <a:t> – </a:t>
            </a:r>
            <a:r>
              <a:rPr lang="cs-CZ" sz="2400" dirty="0" err="1"/>
              <a:t>Production</a:t>
            </a:r>
            <a:r>
              <a:rPr lang="cs-CZ" sz="2400" dirty="0"/>
              <a:t/>
            </a:r>
            <a:br>
              <a:rPr lang="cs-CZ" sz="2400" dirty="0"/>
            </a:br>
            <a:r>
              <a:rPr lang="cs-CZ" sz="2400" dirty="0"/>
              <a:t>Import - Export</a:t>
            </a:r>
          </a:p>
        </p:txBody>
      </p:sp>
      <p:pic>
        <p:nvPicPr>
          <p:cNvPr id="4" name="Obrázek 3" descr="Obsah obrázku červená, závěs, košile, žena&#10;&#10;Popis byl vytvořen automaticky">
            <a:extLst>
              <a:ext uri="{FF2B5EF4-FFF2-40B4-BE49-F238E27FC236}">
                <a16:creationId xmlns:a16="http://schemas.microsoft.com/office/drawing/2014/main" id="{D3D9492A-AF65-40B9-BF44-0BDFE356F0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6413" y="669907"/>
            <a:ext cx="1725272" cy="966152"/>
          </a:xfrm>
          <a:prstGeom prst="rect">
            <a:avLst/>
          </a:prstGeom>
        </p:spPr>
      </p:pic>
      <p:pic>
        <p:nvPicPr>
          <p:cNvPr id="5" name="Obrázek 4">
            <a:extLst>
              <a:ext uri="{FF2B5EF4-FFF2-40B4-BE49-F238E27FC236}">
                <a16:creationId xmlns:a16="http://schemas.microsoft.com/office/drawing/2014/main" id="{C5EAB491-6E17-4521-B051-5F0904DF2373}"/>
              </a:ext>
            </a:extLst>
          </p:cNvPr>
          <p:cNvPicPr>
            <a:picLocks noChangeAspect="1"/>
          </p:cNvPicPr>
          <p:nvPr/>
        </p:nvPicPr>
        <p:blipFill>
          <a:blip r:embed="rId3"/>
          <a:stretch>
            <a:fillRect/>
          </a:stretch>
        </p:blipFill>
        <p:spPr>
          <a:xfrm>
            <a:off x="731836" y="1362076"/>
            <a:ext cx="5578770" cy="5305424"/>
          </a:xfrm>
          <a:prstGeom prst="rect">
            <a:avLst/>
          </a:prstGeom>
        </p:spPr>
      </p:pic>
      <p:sp>
        <p:nvSpPr>
          <p:cNvPr id="6" name="TextovéPole 5">
            <a:extLst>
              <a:ext uri="{FF2B5EF4-FFF2-40B4-BE49-F238E27FC236}">
                <a16:creationId xmlns:a16="http://schemas.microsoft.com/office/drawing/2014/main" id="{08494567-BF47-4C7B-8C5E-7BEC46BE075D}"/>
              </a:ext>
            </a:extLst>
          </p:cNvPr>
          <p:cNvSpPr txBox="1"/>
          <p:nvPr/>
        </p:nvSpPr>
        <p:spPr>
          <a:xfrm>
            <a:off x="6848845" y="1853248"/>
            <a:ext cx="4611319" cy="3693319"/>
          </a:xfrm>
          <a:prstGeom prst="rect">
            <a:avLst/>
          </a:prstGeom>
          <a:noFill/>
        </p:spPr>
        <p:txBody>
          <a:bodyPr wrap="square" rtlCol="0">
            <a:spAutoFit/>
          </a:bodyPr>
          <a:lstStyle/>
          <a:p>
            <a:r>
              <a:rPr lang="en-GB" u="sng" dirty="0">
                <a:hlinkClick r:id="rId4" tooltip="Poland"/>
              </a:rPr>
              <a:t>Poland</a:t>
            </a:r>
            <a:r>
              <a:rPr lang="en-GB" dirty="0"/>
              <a:t> has no nuclear power plants. Most of the nation's electricity is currently produced by burning coal.</a:t>
            </a:r>
            <a:endParaRPr lang="cs-CZ" dirty="0"/>
          </a:p>
          <a:p>
            <a:r>
              <a:rPr lang="en-GB" dirty="0"/>
              <a:t>As Poland has limited hydropower and geothermal potential, wind power, biogas and biomass are expected to be the primary sources of new renewable energy. Limited solar applications for water and space heating are also expected to grow. Hydropower Polish hydropower resources are limited.</a:t>
            </a:r>
            <a:endParaRPr lang="cs-CZ" dirty="0"/>
          </a:p>
          <a:p>
            <a:endParaRPr lang="cs-CZ" dirty="0"/>
          </a:p>
        </p:txBody>
      </p:sp>
    </p:spTree>
    <p:extLst>
      <p:ext uri="{BB962C8B-B14F-4D97-AF65-F5344CB8AC3E}">
        <p14:creationId xmlns:p14="http://schemas.microsoft.com/office/powerpoint/2010/main" val="2320638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8B9D67-16D2-4662-8548-26FCAFF1ADC1}"/>
              </a:ext>
            </a:extLst>
          </p:cNvPr>
          <p:cNvSpPr>
            <a:spLocks noGrp="1"/>
          </p:cNvSpPr>
          <p:nvPr>
            <p:ph type="title"/>
          </p:nvPr>
        </p:nvSpPr>
        <p:spPr/>
        <p:txBody>
          <a:bodyPr/>
          <a:lstStyle/>
          <a:p>
            <a:r>
              <a:rPr lang="cs-CZ" dirty="0" err="1"/>
              <a:t>Spain</a:t>
            </a:r>
            <a:endParaRPr lang="cs-CZ" dirty="0"/>
          </a:p>
        </p:txBody>
      </p:sp>
      <p:sp>
        <p:nvSpPr>
          <p:cNvPr id="3" name="Zástupný text 2">
            <a:extLst>
              <a:ext uri="{FF2B5EF4-FFF2-40B4-BE49-F238E27FC236}">
                <a16:creationId xmlns:a16="http://schemas.microsoft.com/office/drawing/2014/main" id="{B5B9854C-57B1-4D8E-9452-4D8E85E90545}"/>
              </a:ext>
            </a:extLst>
          </p:cNvPr>
          <p:cNvSpPr>
            <a:spLocks noGrp="1"/>
          </p:cNvSpPr>
          <p:nvPr>
            <p:ph type="body" idx="1"/>
          </p:nvPr>
        </p:nvSpPr>
        <p:spPr/>
        <p:txBody>
          <a:bodyPr/>
          <a:lstStyle/>
          <a:p>
            <a:r>
              <a:rPr lang="cs-CZ" dirty="0" err="1"/>
              <a:t>Production</a:t>
            </a:r>
            <a:endParaRPr lang="cs-CZ" dirty="0"/>
          </a:p>
        </p:txBody>
      </p:sp>
      <p:sp>
        <p:nvSpPr>
          <p:cNvPr id="4" name="Zástupný obsah 3">
            <a:extLst>
              <a:ext uri="{FF2B5EF4-FFF2-40B4-BE49-F238E27FC236}">
                <a16:creationId xmlns:a16="http://schemas.microsoft.com/office/drawing/2014/main" id="{166B906A-5213-4053-ADF2-639C7360AE95}"/>
              </a:ext>
            </a:extLst>
          </p:cNvPr>
          <p:cNvSpPr>
            <a:spLocks noGrp="1"/>
          </p:cNvSpPr>
          <p:nvPr>
            <p:ph sz="half" idx="2"/>
          </p:nvPr>
        </p:nvSpPr>
        <p:spPr/>
        <p:txBody>
          <a:bodyPr/>
          <a:lstStyle/>
          <a:p>
            <a:r>
              <a:rPr lang="cs-CZ" dirty="0" err="1"/>
              <a:t>Nuclear</a:t>
            </a:r>
            <a:r>
              <a:rPr lang="cs-CZ" dirty="0"/>
              <a:t>: 44,8%</a:t>
            </a:r>
          </a:p>
          <a:p>
            <a:r>
              <a:rPr lang="cs-CZ" dirty="0"/>
              <a:t>Solar, </a:t>
            </a:r>
            <a:r>
              <a:rPr lang="cs-CZ" dirty="0" err="1"/>
              <a:t>wind</a:t>
            </a:r>
            <a:r>
              <a:rPr lang="cs-CZ" dirty="0"/>
              <a:t>, </a:t>
            </a:r>
            <a:r>
              <a:rPr lang="cs-CZ" dirty="0" err="1"/>
              <a:t>geothermal</a:t>
            </a:r>
            <a:r>
              <a:rPr lang="cs-CZ" dirty="0"/>
              <a:t>: 22,4%</a:t>
            </a:r>
          </a:p>
          <a:p>
            <a:r>
              <a:rPr lang="cs-CZ" dirty="0" err="1"/>
              <a:t>Biomass</a:t>
            </a:r>
            <a:r>
              <a:rPr lang="cs-CZ" dirty="0"/>
              <a:t>, </a:t>
            </a:r>
            <a:r>
              <a:rPr lang="cs-CZ" dirty="0" err="1"/>
              <a:t>waste</a:t>
            </a:r>
            <a:r>
              <a:rPr lang="cs-CZ" dirty="0"/>
              <a:t>: 21,1%</a:t>
            </a:r>
          </a:p>
          <a:p>
            <a:r>
              <a:rPr lang="cs-CZ" dirty="0" err="1"/>
              <a:t>Water</a:t>
            </a:r>
            <a:r>
              <a:rPr lang="cs-CZ" dirty="0"/>
              <a:t>: 7,2%</a:t>
            </a:r>
          </a:p>
          <a:p>
            <a:r>
              <a:rPr lang="cs-CZ" dirty="0" err="1"/>
              <a:t>Fosil</a:t>
            </a:r>
            <a:r>
              <a:rPr lang="cs-CZ" dirty="0"/>
              <a:t>: 4,5%</a:t>
            </a:r>
          </a:p>
          <a:p>
            <a:endParaRPr lang="cs-CZ" dirty="0"/>
          </a:p>
        </p:txBody>
      </p:sp>
      <p:sp>
        <p:nvSpPr>
          <p:cNvPr id="5" name="Zástupný text 4">
            <a:extLst>
              <a:ext uri="{FF2B5EF4-FFF2-40B4-BE49-F238E27FC236}">
                <a16:creationId xmlns:a16="http://schemas.microsoft.com/office/drawing/2014/main" id="{2AA319A6-612C-4FFF-9229-7C4E658BFC52}"/>
              </a:ext>
            </a:extLst>
          </p:cNvPr>
          <p:cNvSpPr>
            <a:spLocks noGrp="1"/>
          </p:cNvSpPr>
          <p:nvPr>
            <p:ph type="body" sz="quarter" idx="3"/>
          </p:nvPr>
        </p:nvSpPr>
        <p:spPr/>
        <p:txBody>
          <a:bodyPr/>
          <a:lstStyle/>
          <a:p>
            <a:r>
              <a:rPr lang="cs-CZ" dirty="0" err="1"/>
              <a:t>Renewables</a:t>
            </a:r>
            <a:r>
              <a:rPr lang="cs-CZ" dirty="0"/>
              <a:t>: </a:t>
            </a:r>
            <a:r>
              <a:rPr lang="cs-CZ" b="1" dirty="0"/>
              <a:t>39%                 </a:t>
            </a:r>
            <a:r>
              <a:rPr lang="cs-CZ" dirty="0"/>
              <a:t>in </a:t>
            </a:r>
            <a:r>
              <a:rPr lang="cs-CZ" dirty="0" err="1"/>
              <a:t>eletricity</a:t>
            </a:r>
            <a:r>
              <a:rPr lang="cs-CZ" dirty="0"/>
              <a:t> </a:t>
            </a:r>
            <a:r>
              <a:rPr lang="cs-CZ" dirty="0" err="1"/>
              <a:t>production</a:t>
            </a:r>
            <a:endParaRPr lang="cs-CZ" dirty="0"/>
          </a:p>
        </p:txBody>
      </p:sp>
      <p:pic>
        <p:nvPicPr>
          <p:cNvPr id="7" name="Zástupný obsah 6">
            <a:extLst>
              <a:ext uri="{FF2B5EF4-FFF2-40B4-BE49-F238E27FC236}">
                <a16:creationId xmlns:a16="http://schemas.microsoft.com/office/drawing/2014/main" id="{0D5B1173-6B34-46AE-AB80-E63788AA6251}"/>
              </a:ext>
            </a:extLst>
          </p:cNvPr>
          <p:cNvPicPr>
            <a:picLocks noGrp="1" noChangeAspect="1"/>
          </p:cNvPicPr>
          <p:nvPr>
            <p:ph sz="quarter" idx="4"/>
          </p:nvPr>
        </p:nvPicPr>
        <p:blipFill rotWithShape="1">
          <a:blip r:embed="rId2"/>
          <a:srcRect l="7008" t="6369" r="8087"/>
          <a:stretch/>
        </p:blipFill>
        <p:spPr>
          <a:xfrm>
            <a:off x="5772150" y="2663543"/>
            <a:ext cx="3162300" cy="3943674"/>
          </a:xfrm>
          <a:prstGeom prst="rect">
            <a:avLst/>
          </a:prstGeom>
        </p:spPr>
      </p:pic>
      <p:pic>
        <p:nvPicPr>
          <p:cNvPr id="9" name="Obrázek 8" descr="Obsah obrázku hráč, místnost, vlak, černá&#10;&#10;Popis byl vytvořen automaticky">
            <a:extLst>
              <a:ext uri="{FF2B5EF4-FFF2-40B4-BE49-F238E27FC236}">
                <a16:creationId xmlns:a16="http://schemas.microsoft.com/office/drawing/2014/main" id="{97625FBD-6297-421F-816E-D61016082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1750" y="721838"/>
            <a:ext cx="1749796" cy="979886"/>
          </a:xfrm>
          <a:prstGeom prst="rect">
            <a:avLst/>
          </a:prstGeom>
        </p:spPr>
      </p:pic>
    </p:spTree>
    <p:extLst>
      <p:ext uri="{BB962C8B-B14F-4D97-AF65-F5344CB8AC3E}">
        <p14:creationId xmlns:p14="http://schemas.microsoft.com/office/powerpoint/2010/main" val="2544704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3CEDD1-B8B7-4235-BE4F-D65979A9C335}"/>
              </a:ext>
            </a:extLst>
          </p:cNvPr>
          <p:cNvSpPr>
            <a:spLocks noGrp="1"/>
          </p:cNvSpPr>
          <p:nvPr>
            <p:ph type="title"/>
          </p:nvPr>
        </p:nvSpPr>
        <p:spPr/>
        <p:txBody>
          <a:bodyPr/>
          <a:lstStyle/>
          <a:p>
            <a:r>
              <a:rPr lang="cs-CZ" sz="2400" dirty="0" err="1"/>
              <a:t>Consumption</a:t>
            </a:r>
            <a:r>
              <a:rPr lang="cs-CZ" sz="2400" dirty="0"/>
              <a:t> – </a:t>
            </a:r>
            <a:r>
              <a:rPr lang="cs-CZ" sz="2400" dirty="0" err="1"/>
              <a:t>Production</a:t>
            </a:r>
            <a:r>
              <a:rPr lang="cs-CZ" sz="2400" dirty="0"/>
              <a:t/>
            </a:r>
            <a:br>
              <a:rPr lang="cs-CZ" sz="2400" dirty="0"/>
            </a:br>
            <a:r>
              <a:rPr lang="cs-CZ" sz="2400" dirty="0"/>
              <a:t>Export - Import</a:t>
            </a:r>
          </a:p>
        </p:txBody>
      </p:sp>
      <p:pic>
        <p:nvPicPr>
          <p:cNvPr id="3" name="Obrázek 2">
            <a:extLst>
              <a:ext uri="{FF2B5EF4-FFF2-40B4-BE49-F238E27FC236}">
                <a16:creationId xmlns:a16="http://schemas.microsoft.com/office/drawing/2014/main" id="{D624293C-D221-431C-B3DD-9872BFD6097E}"/>
              </a:ext>
            </a:extLst>
          </p:cNvPr>
          <p:cNvPicPr>
            <a:picLocks noChangeAspect="1"/>
          </p:cNvPicPr>
          <p:nvPr/>
        </p:nvPicPr>
        <p:blipFill>
          <a:blip r:embed="rId2"/>
          <a:stretch>
            <a:fillRect/>
          </a:stretch>
        </p:blipFill>
        <p:spPr>
          <a:xfrm>
            <a:off x="10212759" y="662212"/>
            <a:ext cx="1749704" cy="981541"/>
          </a:xfrm>
          <a:prstGeom prst="rect">
            <a:avLst/>
          </a:prstGeom>
        </p:spPr>
      </p:pic>
      <p:pic>
        <p:nvPicPr>
          <p:cNvPr id="4" name="Obrázek 3">
            <a:extLst>
              <a:ext uri="{FF2B5EF4-FFF2-40B4-BE49-F238E27FC236}">
                <a16:creationId xmlns:a16="http://schemas.microsoft.com/office/drawing/2014/main" id="{4C72C45A-5C65-4FAD-9670-18A0059991EC}"/>
              </a:ext>
            </a:extLst>
          </p:cNvPr>
          <p:cNvPicPr>
            <a:picLocks noChangeAspect="1"/>
          </p:cNvPicPr>
          <p:nvPr/>
        </p:nvPicPr>
        <p:blipFill>
          <a:blip r:embed="rId3"/>
          <a:stretch>
            <a:fillRect/>
          </a:stretch>
        </p:blipFill>
        <p:spPr>
          <a:xfrm>
            <a:off x="733273" y="1362075"/>
            <a:ext cx="5753736" cy="5293437"/>
          </a:xfrm>
          <a:prstGeom prst="rect">
            <a:avLst/>
          </a:prstGeom>
        </p:spPr>
      </p:pic>
      <p:sp>
        <p:nvSpPr>
          <p:cNvPr id="5" name="TextovéPole 4">
            <a:extLst>
              <a:ext uri="{FF2B5EF4-FFF2-40B4-BE49-F238E27FC236}">
                <a16:creationId xmlns:a16="http://schemas.microsoft.com/office/drawing/2014/main" id="{90269235-B930-4DC9-A382-6E3EC8D57B3C}"/>
              </a:ext>
            </a:extLst>
          </p:cNvPr>
          <p:cNvSpPr txBox="1"/>
          <p:nvPr/>
        </p:nvSpPr>
        <p:spPr>
          <a:xfrm>
            <a:off x="6810375" y="1858646"/>
            <a:ext cx="4914900" cy="3970318"/>
          </a:xfrm>
          <a:prstGeom prst="rect">
            <a:avLst/>
          </a:prstGeom>
          <a:noFill/>
        </p:spPr>
        <p:txBody>
          <a:bodyPr wrap="square" rtlCol="0">
            <a:spAutoFit/>
          </a:bodyPr>
          <a:lstStyle/>
          <a:p>
            <a:r>
              <a:rPr lang="en-GB" dirty="0"/>
              <a:t>Most of the renewable electricity being generated in Spain comes from wind, which alone provided 22.5 percent of the country’s electricity in April 2015. Wind often competes with nuclear for the title of Spain’s top electricity generation source overall — in fact, though nuclear pulled through in March 2015 as the top source of electricity, wind has overall provided more electricity to Spain in the entirety of 2015. From January to March 2015, according to REE, wind provided 23.7 percent of electricity generation while nuclear made up 22.7 percent</a:t>
            </a:r>
            <a:endParaRPr lang="cs-CZ" dirty="0"/>
          </a:p>
        </p:txBody>
      </p:sp>
    </p:spTree>
    <p:extLst>
      <p:ext uri="{BB962C8B-B14F-4D97-AF65-F5344CB8AC3E}">
        <p14:creationId xmlns:p14="http://schemas.microsoft.com/office/powerpoint/2010/main" val="10387261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156</TotalTime>
  <Words>506</Words>
  <Application>Microsoft Office PowerPoint</Application>
  <PresentationFormat>Širokoúhlá obrazovka</PresentationFormat>
  <Paragraphs>49</Paragraphs>
  <Slides>10</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10</vt:i4>
      </vt:variant>
    </vt:vector>
  </HeadingPairs>
  <TitlesOfParts>
    <vt:vector size="14" baseType="lpstr">
      <vt:lpstr>Arial</vt:lpstr>
      <vt:lpstr>Century Gothic</vt:lpstr>
      <vt:lpstr>Wingdings 3</vt:lpstr>
      <vt:lpstr>Ion</vt:lpstr>
      <vt:lpstr>Electricity                production - consumption: CZECH REPUBLIC ITALY POLAND SPAIN</vt:lpstr>
      <vt:lpstr>Czech Republic</vt:lpstr>
      <vt:lpstr>Compsumption – Production Import - Export</vt:lpstr>
      <vt:lpstr>Italy</vt:lpstr>
      <vt:lpstr>Compsumption – Production Import - Export</vt:lpstr>
      <vt:lpstr>Poland</vt:lpstr>
      <vt:lpstr>Consumption – Production Import - Export</vt:lpstr>
      <vt:lpstr>Spain</vt:lpstr>
      <vt:lpstr>Consumption – Production Export - Import</vt:lpstr>
      <vt:lpstr>"The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Comparison of energy production: CZECH REPUBLIC ITALY POLAND SPAIN</dc:title>
  <dc:creator>eL Missberger</dc:creator>
  <cp:lastModifiedBy>uzivatel</cp:lastModifiedBy>
  <cp:revision>16</cp:revision>
  <dcterms:created xsi:type="dcterms:W3CDTF">2020-01-11T22:27:07Z</dcterms:created>
  <dcterms:modified xsi:type="dcterms:W3CDTF">2020-01-18T18:20:53Z</dcterms:modified>
</cp:coreProperties>
</file>