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65" r:id="rId6"/>
    <p:sldId id="259" r:id="rId7"/>
    <p:sldId id="257" r:id="rId8"/>
    <p:sldId id="261" r:id="rId9"/>
    <p:sldId id="263" r:id="rId10"/>
    <p:sldId id="264" r:id="rId11"/>
    <p:sldId id="258" r:id="rId12"/>
    <p:sldId id="262" r:id="rId13"/>
    <p:sldId id="260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Arial Rounded MT Bold" panose="020F0704030504030204" pitchFamily="34" charset="0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neymeti" initials="vn" lastIdx="1" clrIdx="0">
    <p:extLst>
      <p:ext uri="{19B8F6BF-5375-455C-9EA6-DF929625EA0E}">
        <p15:presenceInfo xmlns:p15="http://schemas.microsoft.com/office/powerpoint/2012/main" userId="36ba4509740236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9A00"/>
    <a:srgbClr val="FB9309"/>
    <a:srgbClr val="E44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Kunclová" userId="S::liliana.kunclova@student.souepl.cz::411c270e-30f0-4a26-b8ed-bdedd1662284" providerId="AD" clId="Web-{1A331A5E-388E-47E5-842C-CAFB852CC74B}"/>
    <pc:docChg chg="modSld">
      <pc:chgData name="Liliana Kunclová" userId="S::liliana.kunclova@student.souepl.cz::411c270e-30f0-4a26-b8ed-bdedd1662284" providerId="AD" clId="Web-{1A331A5E-388E-47E5-842C-CAFB852CC74B}" dt="2021-03-29T10:26:12.222" v="0"/>
      <pc:docMkLst>
        <pc:docMk/>
      </pc:docMkLst>
      <pc:sldChg chg="delSp">
        <pc:chgData name="Liliana Kunclová" userId="S::liliana.kunclova@student.souepl.cz::411c270e-30f0-4a26-b8ed-bdedd1662284" providerId="AD" clId="Web-{1A331A5E-388E-47E5-842C-CAFB852CC74B}" dt="2021-03-29T10:26:12.222" v="0"/>
        <pc:sldMkLst>
          <pc:docMk/>
          <pc:sldMk cId="2325730133" sldId="263"/>
        </pc:sldMkLst>
        <pc:picChg chg="del">
          <ac:chgData name="Liliana Kunclová" userId="S::liliana.kunclova@student.souepl.cz::411c270e-30f0-4a26-b8ed-bdedd1662284" providerId="AD" clId="Web-{1A331A5E-388E-47E5-842C-CAFB852CC74B}" dt="2021-03-29T10:26:12.222" v="0"/>
          <ac:picMkLst>
            <pc:docMk/>
            <pc:sldMk cId="2325730133" sldId="263"/>
            <ac:picMk id="8" creationId="{E4B7AEE3-D681-43BE-985B-5B0CD44D2460}"/>
          </ac:picMkLst>
        </pc:picChg>
      </pc:sldChg>
    </pc:docChg>
  </pc:docChgLst>
  <pc:docChgLst>
    <pc:chgData name="Jana Hošková" userId="b95903bf-a36b-4466-9b64-249cbef5ceab" providerId="ADAL" clId="{9457710D-4E66-46EB-9D84-34792CCE3DDF}"/>
    <pc:docChg chg="delSld">
      <pc:chgData name="Jana Hošková" userId="b95903bf-a36b-4466-9b64-249cbef5ceab" providerId="ADAL" clId="{9457710D-4E66-46EB-9D84-34792CCE3DDF}" dt="2021-04-16T17:27:45.632" v="0" actId="47"/>
      <pc:docMkLst>
        <pc:docMk/>
      </pc:docMkLst>
      <pc:sldChg chg="del">
        <pc:chgData name="Jana Hošková" userId="b95903bf-a36b-4466-9b64-249cbef5ceab" providerId="ADAL" clId="{9457710D-4E66-46EB-9D84-34792CCE3DDF}" dt="2021-04-16T17:27:45.632" v="0" actId="47"/>
        <pc:sldMkLst>
          <pc:docMk/>
          <pc:sldMk cId="3846229290" sldId="266"/>
        </pc:sldMkLst>
      </pc:sldChg>
      <pc:sldMasterChg chg="delSldLayout">
        <pc:chgData name="Jana Hošková" userId="b95903bf-a36b-4466-9b64-249cbef5ceab" providerId="ADAL" clId="{9457710D-4E66-46EB-9D84-34792CCE3DDF}" dt="2021-04-16T17:27:45.632" v="0" actId="47"/>
        <pc:sldMasterMkLst>
          <pc:docMk/>
          <pc:sldMasterMk cId="0" sldId="2147483659"/>
        </pc:sldMasterMkLst>
        <pc:sldLayoutChg chg="del">
          <pc:chgData name="Jana Hošková" userId="b95903bf-a36b-4466-9b64-249cbef5ceab" providerId="ADAL" clId="{9457710D-4E66-46EB-9D84-34792CCE3DDF}" dt="2021-04-16T17:27:45.632" v="0" actId="47"/>
          <pc:sldLayoutMkLst>
            <pc:docMk/>
            <pc:sldMasterMk cId="0" sldId="2147483659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0595e9e2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0595e9e2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0595e9e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0595e9e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0595e9e2b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0595e9e2b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4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900" cy="3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00" cy="3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4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1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4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8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ERASMUS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 dirty="0">
                <a:solidFill>
                  <a:schemeClr val="bg1"/>
                </a:solidFill>
              </a:rPr>
              <a:t>ENDANGERED ANIMALS 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IN THE CZECH REPUBLIC</a:t>
            </a:r>
          </a:p>
        </p:txBody>
      </p:sp>
      <p:sp>
        <p:nvSpPr>
          <p:cNvPr id="96" name="Google Shape;96;p13"/>
          <p:cNvSpPr/>
          <p:nvPr/>
        </p:nvSpPr>
        <p:spPr>
          <a:xfrm>
            <a:off x="3974206" y="441942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 flipH="1">
            <a:off x="541900" y="449864"/>
            <a:ext cx="10857357" cy="5808761"/>
          </a:xfrm>
          <a:custGeom>
            <a:avLst/>
            <a:gdLst/>
            <a:ahLst/>
            <a:cxnLst/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6849" y="1118002"/>
            <a:ext cx="1921150" cy="137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175" y="655425"/>
            <a:ext cx="1921144" cy="25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A69D15E-44DD-4512-8A56-5A6D9BC3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219" y="1234911"/>
            <a:ext cx="12192000" cy="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B33AF7-562C-49FB-87EB-73F1103796C8}"/>
              </a:ext>
            </a:extLst>
          </p:cNvPr>
          <p:cNvSpPr/>
          <p:nvPr/>
        </p:nvSpPr>
        <p:spPr>
          <a:xfrm>
            <a:off x="3811219" y="1308922"/>
            <a:ext cx="3940175" cy="11128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8E19A73-783D-4C99-B5ED-A61D58197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562047"/>
              </p:ext>
            </p:extLst>
          </p:nvPr>
        </p:nvGraphicFramePr>
        <p:xfrm>
          <a:off x="3811219" y="1308922"/>
          <a:ext cx="3940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18E19A73-783D-4C99-B5ED-A61D58197B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219" y="1308922"/>
                        <a:ext cx="3940175" cy="1112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4925" cmpd="thickThin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47FAE940-2C09-4241-BA91-101881EBCCE1}"/>
              </a:ext>
            </a:extLst>
          </p:cNvPr>
          <p:cNvSpPr txBox="1"/>
          <p:nvPr/>
        </p:nvSpPr>
        <p:spPr>
          <a:xfrm>
            <a:off x="0" y="6400030"/>
            <a:ext cx="12188952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Erasmus+ KA229 - School Exchange Partnerships</a:t>
            </a:r>
            <a:r>
              <a:rPr lang="cs-CZ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|   </a:t>
            </a: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Project Nr: 2019-1-CZ01-KA229-061106     </a:t>
            </a:r>
            <a:r>
              <a:rPr lang="en-GB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It´s our world - take care of it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39C91CB-086B-4EAE-8B73-5BFBE361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408" y="821476"/>
            <a:ext cx="10515600" cy="47968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ILIANA KUNCLOVÁ</a:t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DVOROŽŇÁK</a:t>
            </a:r>
            <a:br>
              <a:rPr lang="cs-CZ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MIKULÁŠ KUBÍK</a:t>
            </a:r>
            <a:br>
              <a:rPr lang="cs-CZ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VIKTOR NEYMETI</a:t>
            </a:r>
            <a:br>
              <a:rPr lang="cs-CZ" sz="280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br>
              <a:rPr lang="cs-CZ" sz="280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br>
              <a:rPr lang="cs-CZ" sz="280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r>
              <a:rPr lang="cs-CZ" sz="400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THANK´S FOR YOUR ATTENTION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6BB8865-7721-472A-8F57-E4F01650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90" y="1126585"/>
            <a:ext cx="10515600" cy="11247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  <a:ea typeface="Roboto" panose="020B0604020202020204" charset="0"/>
              </a:rPr>
              <a:t>Prepared by:</a:t>
            </a:r>
          </a:p>
        </p:txBody>
      </p:sp>
      <p:pic>
        <p:nvPicPr>
          <p:cNvPr id="12" name="Google Shape;99;p13">
            <a:extLst>
              <a:ext uri="{FF2B5EF4-FFF2-40B4-BE49-F238E27FC236}">
                <a16:creationId xmlns:a16="http://schemas.microsoft.com/office/drawing/2014/main" id="{EC57C29A-24D8-4294-8544-48D7D97D1CC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4305" y="753303"/>
            <a:ext cx="2026920" cy="275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8;p13">
            <a:extLst>
              <a:ext uri="{FF2B5EF4-FFF2-40B4-BE49-F238E27FC236}">
                <a16:creationId xmlns:a16="http://schemas.microsoft.com/office/drawing/2014/main" id="{BA028ECC-97E1-4F68-ACC5-9852F9B21E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296" y="1397328"/>
            <a:ext cx="2216833" cy="1469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9C73518-99C7-4C1C-B909-504022C1E63C}"/>
              </a:ext>
            </a:extLst>
          </p:cNvPr>
          <p:cNvSpPr txBox="1"/>
          <p:nvPr/>
        </p:nvSpPr>
        <p:spPr>
          <a:xfrm>
            <a:off x="0" y="5731496"/>
            <a:ext cx="12192000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"The European Commission support for the production of this publication does not constitute </a:t>
            </a:r>
            <a:br>
              <a:rPr lang="cs-CZ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endorsement of the contents which reflects the views only of the authors, and the Commission </a:t>
            </a:r>
            <a:br>
              <a:rPr lang="cs-CZ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cannot 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 held responsible for any use which may be made of the information contained therein."</a:t>
            </a:r>
            <a:endParaRPr lang="cs-CZ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3B0BB-DB5D-48F3-9CDB-F6F2CD0C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287"/>
            <a:ext cx="10515600" cy="13257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Roboto" panose="020B0604020202020204" charset="0"/>
                <a:ea typeface="Roboto" panose="020B0604020202020204" charset="0"/>
              </a:rPr>
              <a:t>Why are some animals endangered </a:t>
            </a:r>
            <a:br>
              <a:rPr lang="cs-CZ" dirty="0">
                <a:latin typeface="Roboto" panose="020B0604020202020204" charset="0"/>
                <a:ea typeface="Roboto" panose="020B0604020202020204" charset="0"/>
              </a:rPr>
            </a:br>
            <a:r>
              <a:rPr lang="en-GB" dirty="0">
                <a:latin typeface="Roboto" panose="020B0604020202020204" charset="0"/>
                <a:ea typeface="Roboto" panose="020B0604020202020204" charset="0"/>
              </a:rPr>
              <a:t>or even extinct?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9D7F5-2887-4D28-B031-2AF96373E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4543" y="2219670"/>
            <a:ext cx="5257800" cy="4251900"/>
          </a:xfrm>
        </p:spPr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estruction</a:t>
            </a:r>
            <a:r>
              <a:rPr lang="en-GB" dirty="0"/>
              <a:t> of the natural environment</a:t>
            </a:r>
            <a:r>
              <a:rPr lang="cs-CZ" dirty="0"/>
              <a:t>;</a:t>
            </a:r>
            <a:endParaRPr lang="en-GB" dirty="0"/>
          </a:p>
          <a:p>
            <a:r>
              <a:rPr lang="cs-CZ" dirty="0"/>
              <a:t>h</a:t>
            </a:r>
            <a:r>
              <a:rPr lang="en-GB" dirty="0" err="1"/>
              <a:t>unting</a:t>
            </a:r>
            <a:r>
              <a:rPr lang="en-GB" dirty="0"/>
              <a:t> and trapping of</a:t>
            </a:r>
            <a:r>
              <a:rPr lang="cs-CZ" dirty="0"/>
              <a:t> </a:t>
            </a:r>
            <a:r>
              <a:rPr lang="en-GB" dirty="0"/>
              <a:t>animals</a:t>
            </a:r>
            <a:r>
              <a:rPr lang="cs-CZ" dirty="0"/>
              <a:t>;</a:t>
            </a:r>
            <a:endParaRPr lang="en-GB" dirty="0"/>
          </a:p>
          <a:p>
            <a:r>
              <a:rPr lang="cs-CZ" dirty="0"/>
              <a:t>p</a:t>
            </a:r>
            <a:r>
              <a:rPr lang="en-GB" dirty="0" err="1"/>
              <a:t>ollution</a:t>
            </a:r>
            <a:r>
              <a:rPr lang="cs-CZ" dirty="0"/>
              <a:t>;</a:t>
            </a:r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limate</a:t>
            </a:r>
            <a:r>
              <a:rPr lang="en-GB" dirty="0"/>
              <a:t> change</a:t>
            </a:r>
            <a:r>
              <a:rPr lang="cs-CZ" dirty="0"/>
              <a:t>;</a:t>
            </a:r>
            <a:endParaRPr lang="en-GB" dirty="0"/>
          </a:p>
          <a:p>
            <a:pPr marL="50800" indent="0">
              <a:buNone/>
            </a:pPr>
            <a:endParaRPr lang="en-GB" dirty="0"/>
          </a:p>
        </p:txBody>
      </p:sp>
      <p:pic>
        <p:nvPicPr>
          <p:cNvPr id="5" name="Obrázek 4" descr="Obsah obrázku tráva, exteriér, země, savci&#10;&#10;Popis byl vytvořen automaticky">
            <a:extLst>
              <a:ext uri="{FF2B5EF4-FFF2-40B4-BE49-F238E27FC236}">
                <a16:creationId xmlns:a16="http://schemas.microsoft.com/office/drawing/2014/main" id="{AAE89D63-7119-4F92-AC3A-8103BB03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5321"/>
            <a:ext cx="4930206" cy="3960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13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6F74159-8CD6-4B80-9548-694635E6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771"/>
            <a:ext cx="10515600" cy="39905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</a:rPr>
              <a:t>Degree of threat</a:t>
            </a:r>
            <a:b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250E3BF-C36A-403B-88DE-E2BA0341C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1932"/>
              </p:ext>
            </p:extLst>
          </p:nvPr>
        </p:nvGraphicFramePr>
        <p:xfrm>
          <a:off x="2344057" y="2098445"/>
          <a:ext cx="7503886" cy="39137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71917">
                  <a:extLst>
                    <a:ext uri="{9D8B030D-6E8A-4147-A177-3AD203B41FA5}">
                      <a16:colId xmlns:a16="http://schemas.microsoft.com/office/drawing/2014/main" val="1633518055"/>
                    </a:ext>
                  </a:extLst>
                </a:gridCol>
                <a:gridCol w="6231969">
                  <a:extLst>
                    <a:ext uri="{9D8B030D-6E8A-4147-A177-3AD203B41FA5}">
                      <a16:colId xmlns:a16="http://schemas.microsoft.com/office/drawing/2014/main" val="1161130915"/>
                    </a:ext>
                  </a:extLst>
                </a:gridCol>
              </a:tblGrid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>
                          <a:solidFill>
                            <a:schemeClr val="tx1"/>
                          </a:solidFill>
                        </a:rPr>
                        <a:t>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>
                          <a:solidFill>
                            <a:schemeClr val="tx1"/>
                          </a:solidFill>
                        </a:rPr>
                        <a:t>extinct in the wild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26739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30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criticaly endangered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78498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930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endangered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68508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VU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/>
                        <a:t>vulnerable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548356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LR/cd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/>
                        <a:t>lower risk</a:t>
                      </a:r>
                      <a:r>
                        <a:rPr lang="cs-CZ" sz="1800" b="1" noProof="0" dirty="0"/>
                        <a:t> </a:t>
                      </a:r>
                      <a:r>
                        <a:rPr lang="en-GB" sz="1800" b="1" noProof="0" dirty="0"/>
                        <a:t>/</a:t>
                      </a:r>
                      <a:r>
                        <a:rPr lang="cs-CZ" sz="1800" b="1" noProof="0" dirty="0"/>
                        <a:t> </a:t>
                      </a:r>
                      <a:r>
                        <a:rPr lang="en-GB" sz="1800" b="1" noProof="0" dirty="0"/>
                        <a:t>conservation depended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21250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LR/nt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/>
                        <a:t>lower risk</a:t>
                      </a:r>
                      <a:r>
                        <a:rPr lang="cs-CZ" sz="1800" b="1" noProof="0" dirty="0"/>
                        <a:t> </a:t>
                      </a:r>
                      <a:r>
                        <a:rPr lang="en-GB" sz="1800" b="1" noProof="0" dirty="0"/>
                        <a:t>/</a:t>
                      </a:r>
                      <a:r>
                        <a:rPr lang="cs-CZ" sz="1800" b="1" noProof="0" dirty="0"/>
                        <a:t> </a:t>
                      </a:r>
                      <a:r>
                        <a:rPr lang="en-GB" sz="1800" b="1" noProof="0" dirty="0"/>
                        <a:t>near</a:t>
                      </a:r>
                      <a:r>
                        <a:rPr lang="cs-CZ" sz="1800" b="1" noProof="0" dirty="0"/>
                        <a:t> </a:t>
                      </a:r>
                      <a:r>
                        <a:rPr lang="en-GB" sz="1800" b="1" noProof="0" dirty="0"/>
                        <a:t>threatened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32035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/>
                        <a:t>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/>
                        <a:t>data deficient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417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29100" y="2230802"/>
            <a:ext cx="4356438" cy="156126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55">
                <a:latin typeface="Roboto"/>
                <a:ea typeface="Roboto"/>
                <a:cs typeface="Roboto"/>
                <a:sym typeface="Roboto"/>
              </a:rPr>
              <a:t>Vertebrates</a:t>
            </a:r>
            <a:r>
              <a:rPr lang="en-US" sz="510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1290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5127273" y="548650"/>
            <a:ext cx="5467574" cy="543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100" dirty="0">
                <a:solidFill>
                  <a:srgbClr val="2A2A2A"/>
                </a:solidFill>
                <a:highlight>
                  <a:srgbClr val="FFFFFF"/>
                </a:highlight>
              </a:rPr>
              <a:t>① </a:t>
            </a:r>
            <a:r>
              <a:rPr lang="cs-CZ" sz="4300" dirty="0">
                <a:solidFill>
                  <a:srgbClr val="2A2A2A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m</a:t>
            </a:r>
            <a:r>
              <a:rPr lang="en-GB" sz="4300" dirty="0" err="1">
                <a:latin typeface="Roboto"/>
                <a:ea typeface="Roboto"/>
                <a:cs typeface="Roboto"/>
                <a:sym typeface="Roboto"/>
              </a:rPr>
              <a:t>ammals</a:t>
            </a:r>
            <a:endParaRPr lang="en-GB"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100" dirty="0">
                <a:solidFill>
                  <a:srgbClr val="2A2A2A"/>
                </a:solidFill>
                <a:highlight>
                  <a:srgbClr val="FFFFFF"/>
                </a:highlight>
              </a:rPr>
              <a:t>② </a:t>
            </a:r>
            <a:r>
              <a:rPr lang="cs-CZ" sz="4300" dirty="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GB" sz="4300" dirty="0" err="1">
                <a:latin typeface="Roboto"/>
                <a:ea typeface="Roboto"/>
                <a:cs typeface="Roboto"/>
                <a:sym typeface="Roboto"/>
              </a:rPr>
              <a:t>irds</a:t>
            </a:r>
            <a:endParaRPr lang="en-GB"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100" dirty="0">
                <a:solidFill>
                  <a:srgbClr val="2A2A2A"/>
                </a:solidFill>
                <a:highlight>
                  <a:srgbClr val="FFFFFF"/>
                </a:highlight>
              </a:rPr>
              <a:t>③ </a:t>
            </a:r>
            <a:r>
              <a:rPr lang="cs-CZ" sz="4300" dirty="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GB" sz="4300" dirty="0" err="1">
                <a:latin typeface="Roboto"/>
                <a:ea typeface="Roboto"/>
                <a:cs typeface="Roboto"/>
                <a:sym typeface="Roboto"/>
              </a:rPr>
              <a:t>eptiles</a:t>
            </a:r>
            <a:endParaRPr lang="en-GB"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100" dirty="0">
                <a:solidFill>
                  <a:srgbClr val="2A2A2A"/>
                </a:solidFill>
                <a:highlight>
                  <a:srgbClr val="FFFFFF"/>
                </a:highlight>
              </a:rPr>
              <a:t>④ </a:t>
            </a:r>
            <a:r>
              <a:rPr lang="cs-CZ" sz="4300" dirty="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GB" sz="4300" dirty="0" err="1">
                <a:latin typeface="Roboto"/>
                <a:ea typeface="Roboto"/>
                <a:cs typeface="Roboto"/>
                <a:sym typeface="Roboto"/>
              </a:rPr>
              <a:t>mphibians</a:t>
            </a:r>
            <a:endParaRPr lang="en-GB"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100" dirty="0">
                <a:solidFill>
                  <a:srgbClr val="2A2A2A"/>
                </a:solidFill>
                <a:highlight>
                  <a:srgbClr val="FFFFFF"/>
                </a:highlight>
              </a:rPr>
              <a:t>⑤ </a:t>
            </a:r>
            <a:r>
              <a:rPr lang="cs-CZ" sz="4300" dirty="0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GB" sz="4300" dirty="0" err="1">
                <a:latin typeface="Roboto"/>
                <a:ea typeface="Roboto"/>
                <a:cs typeface="Roboto"/>
                <a:sym typeface="Roboto"/>
              </a:rPr>
              <a:t>ish</a:t>
            </a:r>
            <a:r>
              <a:rPr lang="en-GB" sz="4300" dirty="0">
                <a:latin typeface="Roboto"/>
                <a:ea typeface="Roboto"/>
                <a:cs typeface="Roboto"/>
                <a:sym typeface="Roboto"/>
              </a:rPr>
              <a:t> and grouse</a:t>
            </a:r>
          </a:p>
        </p:txBody>
      </p:sp>
      <p:pic>
        <p:nvPicPr>
          <p:cNvPr id="1026" name="Picture 2" descr="orel skalní">
            <a:extLst>
              <a:ext uri="{FF2B5EF4-FFF2-40B4-BE49-F238E27FC236}">
                <a16:creationId xmlns:a16="http://schemas.microsoft.com/office/drawing/2014/main" id="{E68B4D8A-E0FB-46FC-AE2C-D3FEF085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" y="548650"/>
            <a:ext cx="2524806" cy="168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vlk obecný">
            <a:extLst>
              <a:ext uri="{FF2B5EF4-FFF2-40B4-BE49-F238E27FC236}">
                <a16:creationId xmlns:a16="http://schemas.microsoft.com/office/drawing/2014/main" id="{3AE5D461-F894-4E61-852D-B1A52E37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16">
            <a:off x="8830158" y="612750"/>
            <a:ext cx="2483874" cy="1654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ještěrka zelená">
            <a:extLst>
              <a:ext uri="{FF2B5EF4-FFF2-40B4-BE49-F238E27FC236}">
                <a16:creationId xmlns:a16="http://schemas.microsoft.com/office/drawing/2014/main" id="{E97C4B22-A486-4EFF-85BD-78D84C62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9" y="4717092"/>
            <a:ext cx="2403784" cy="1802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B1B954C-7CF4-446F-A5E9-D95F9D6A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540">
            <a:off x="9967753" y="4899814"/>
            <a:ext cx="1937656" cy="1617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0E8FA9-7034-4B8B-AB89-FEA3E100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/>
          <a:lstStyle/>
          <a:p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Vertebrates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EEEC40-A923-4D4A-BBA5-0A9B3F61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623" y="1867506"/>
            <a:ext cx="10515600" cy="4251900"/>
          </a:xfrm>
        </p:spPr>
        <p:txBody>
          <a:bodyPr>
            <a:normAutofit fontScale="47500" lnSpcReduction="20000"/>
          </a:bodyPr>
          <a:lstStyle/>
          <a:p>
            <a:endParaRPr lang="en-GB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b</a:t>
            </a:r>
            <a:r>
              <a:rPr lang="en-GB" sz="7000" b="0" i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rown</a:t>
            </a:r>
            <a:r>
              <a:rPr lang="en-GB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bear</a:t>
            </a:r>
          </a:p>
          <a:p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w</a:t>
            </a:r>
            <a:r>
              <a:rPr lang="en-GB" sz="7000" b="0" i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ildcat</a:t>
            </a:r>
            <a:endParaRPr lang="en-GB" sz="7000" b="0" i="0" dirty="0">
              <a:solidFill>
                <a:srgbClr val="000000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  <a:p>
            <a:pPr algn="l"/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</a:t>
            </a:r>
            <a:r>
              <a:rPr lang="en-GB" sz="7000" b="0" i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urasian</a:t>
            </a:r>
            <a:r>
              <a:rPr lang="en-GB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beaver</a:t>
            </a:r>
          </a:p>
          <a:p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m</a:t>
            </a:r>
            <a:r>
              <a:rPr lang="en-GB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oose</a:t>
            </a:r>
          </a:p>
          <a:p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</a:t>
            </a:r>
            <a:r>
              <a:rPr lang="en-GB" sz="7000" b="0" i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urasian</a:t>
            </a:r>
            <a:r>
              <a:rPr lang="en-GB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otter</a:t>
            </a:r>
          </a:p>
          <a:p>
            <a:r>
              <a:rPr lang="cs-CZ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</a:t>
            </a:r>
            <a:r>
              <a:rPr lang="en-GB" sz="7000" b="0" i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urasian</a:t>
            </a:r>
            <a:r>
              <a:rPr lang="en-GB" sz="7000" b="0" i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eagle-owl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41239C-948C-4CA8-91FB-95E3711AA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031306"/>
            <a:ext cx="2095500" cy="196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čka divoká">
            <a:extLst>
              <a:ext uri="{FF2B5EF4-FFF2-40B4-BE49-F238E27FC236}">
                <a16:creationId xmlns:a16="http://schemas.microsoft.com/office/drawing/2014/main" id="{E87B9576-FC95-4FCC-A5AD-4FCD0173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15" y="2114876"/>
            <a:ext cx="2095499" cy="1564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4EF30D-7291-494D-8CD6-3A14507C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16" y="4826694"/>
            <a:ext cx="2556061" cy="139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610B9C0-7EFF-4F90-8430-EB2A67ED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43" y="4471988"/>
            <a:ext cx="2556062" cy="1824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81C0B-D49D-4885-884F-B24A8EE6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80" y="548640"/>
            <a:ext cx="3931800" cy="689317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latin typeface="Roboto" panose="020B0604020202020204" charset="0"/>
                <a:ea typeface="Roboto" panose="020B0604020202020204" charset="0"/>
              </a:rPr>
              <a:t>Eurasian Lynx</a:t>
            </a:r>
          </a:p>
        </p:txBody>
      </p:sp>
      <p:pic>
        <p:nvPicPr>
          <p:cNvPr id="6" name="Zástupný symbol obrázku 5" descr="Obsah obrázku savci, divoká kočka, kočka&#10;&#10;Popis byl vytvořen automaticky">
            <a:extLst>
              <a:ext uri="{FF2B5EF4-FFF2-40B4-BE49-F238E27FC236}">
                <a16:creationId xmlns:a16="http://schemas.microsoft.com/office/drawing/2014/main" id="{1827B2C6-3D81-41E2-B590-BBEF414B507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5541" r="15541"/>
          <a:stretch>
            <a:fillRect/>
          </a:stretch>
        </p:blipFill>
        <p:spPr>
          <a:xfrm>
            <a:off x="5737299" y="761118"/>
            <a:ext cx="5946701" cy="533576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77FD2D-638C-4E4B-BA13-0242FD68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98264"/>
            <a:ext cx="4258880" cy="3987186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B0604020202020204" charset="0"/>
                <a:ea typeface="Roboto" panose="020B0604020202020204" charset="0"/>
              </a:rPr>
              <a:t>Problem #1 – poaching.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B0604020202020204" charset="0"/>
                <a:ea typeface="Roboto" panose="020B0604020202020204" charset="0"/>
              </a:rPr>
              <a:t>Problem #2 – migration barriers.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B0604020202020204" charset="0"/>
                <a:ea typeface="Roboto" panose="020B0604020202020204" charset="0"/>
              </a:rPr>
              <a:t>According to scientific estimates, poachers have destroyed at least 500 lynxes in our country in the last 20 years.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Roboto" panose="020B0604020202020204" charset="0"/>
                <a:ea typeface="Roboto" panose="020B0604020202020204" charset="0"/>
              </a:rPr>
              <a:t>60-80 Lynx live in southwestern Bohemia (Šumava).</a:t>
            </a:r>
          </a:p>
        </p:txBody>
      </p:sp>
    </p:spTree>
    <p:extLst>
      <p:ext uri="{BB962C8B-B14F-4D97-AF65-F5344CB8AC3E}">
        <p14:creationId xmlns:p14="http://schemas.microsoft.com/office/powerpoint/2010/main" val="232573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59981D-5CE3-4F38-8247-D8847227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983337" y="3111269"/>
            <a:ext cx="3157029" cy="2110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GB" sz="1800" dirty="0">
                <a:sym typeface="Wingdings" panose="05000000000000000000" pitchFamily="2" charset="2"/>
              </a:rPr>
              <a:t>Permanent occurrence with reproduction</a:t>
            </a:r>
            <a:r>
              <a:rPr lang="cs-CZ" sz="1800" dirty="0">
                <a:sym typeface="Wingdings" panose="05000000000000000000" pitchFamily="2" charset="2"/>
              </a:rPr>
              <a:t>.</a:t>
            </a:r>
            <a:r>
              <a:rPr lang="en-GB" sz="18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¡"/>
            </a:pPr>
            <a:r>
              <a:rPr lang="en-GB" sz="1800" dirty="0">
                <a:sym typeface="Wingdings" panose="05000000000000000000" pitchFamily="2" charset="2"/>
              </a:rPr>
              <a:t>Permanent occurrence without reproduction</a:t>
            </a:r>
            <a:r>
              <a:rPr lang="cs-CZ" sz="1800" dirty="0">
                <a:sym typeface="Wingdings" panose="05000000000000000000" pitchFamily="2" charset="2"/>
              </a:rPr>
              <a:t>.</a:t>
            </a:r>
            <a:endParaRPr lang="en-GB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¬"/>
            </a:pPr>
            <a:r>
              <a:rPr lang="en-GB" sz="1800" dirty="0">
                <a:sym typeface="Wingdings" panose="05000000000000000000" pitchFamily="2" charset="2"/>
              </a:rPr>
              <a:t>Occasional occurrence</a:t>
            </a:r>
            <a:r>
              <a:rPr lang="cs-CZ" sz="1800" dirty="0">
                <a:sym typeface="Wingdings" panose="05000000000000000000" pitchFamily="2" charset="2"/>
              </a:rPr>
              <a:t>.</a:t>
            </a:r>
            <a:endParaRPr lang="en-GB" sz="1800" dirty="0">
              <a:sym typeface="Wingdings" panose="05000000000000000000" pitchFamily="2" charset="2"/>
            </a:endParaRPr>
          </a:p>
          <a:p>
            <a:pPr marL="50800" indent="0">
              <a:buNone/>
            </a:pPr>
            <a:endParaRPr lang="en-GB" sz="180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21BE3FF-90FF-4EF0-A070-33208F34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Occurrence of lynx in the Czech Republic</a:t>
            </a:r>
            <a:br>
              <a:rPr lang="en-GB"/>
            </a:br>
            <a:endParaRPr lang="en-GB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6388DAE-2B16-46E0-A23D-B23AE65F2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37"/>
          <a:stretch/>
        </p:blipFill>
        <p:spPr>
          <a:xfrm>
            <a:off x="4922667" y="2157011"/>
            <a:ext cx="6431133" cy="40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52400" y="1700400"/>
            <a:ext cx="4933200" cy="213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SzPts val="990"/>
              <a:buNone/>
            </a:pPr>
            <a:r>
              <a:rPr lang="en-US" sz="6120" dirty="0">
                <a:latin typeface="Roboto"/>
                <a:ea typeface="Roboto"/>
                <a:cs typeface="Roboto"/>
                <a:sym typeface="Roboto"/>
              </a:rPr>
              <a:t>Invertebrates </a:t>
            </a:r>
            <a:r>
              <a:rPr lang="en-US" sz="789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4910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400" cy="543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700" dirty="0">
                <a:solidFill>
                  <a:srgbClr val="2A2A2A"/>
                </a:solidFill>
                <a:highlight>
                  <a:srgbClr val="FFFFFF"/>
                </a:highlight>
              </a:rPr>
              <a:t>① </a:t>
            </a:r>
            <a:r>
              <a:rPr lang="cs-CZ" sz="3400" dirty="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GB" sz="3400" dirty="0" err="1">
                <a:latin typeface="Roboto"/>
                <a:ea typeface="Roboto"/>
                <a:cs typeface="Roboto"/>
                <a:sym typeface="Roboto"/>
              </a:rPr>
              <a:t>nsect</a:t>
            </a:r>
            <a:endParaRPr lang="en-GB" sz="5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700" dirty="0">
                <a:solidFill>
                  <a:srgbClr val="2A2A2A"/>
                </a:solidFill>
                <a:highlight>
                  <a:srgbClr val="FFFFFF"/>
                </a:highlight>
              </a:rPr>
              <a:t>②</a:t>
            </a:r>
            <a:r>
              <a:rPr lang="en-GB" sz="3400" dirty="0">
                <a:solidFill>
                  <a:srgbClr val="2A2A2A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 </a:t>
            </a:r>
            <a:r>
              <a:rPr lang="cs-CZ" sz="3400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GB" sz="3400" dirty="0" err="1">
                <a:latin typeface="Roboto"/>
                <a:ea typeface="Roboto"/>
                <a:cs typeface="Roboto"/>
                <a:sym typeface="Roboto"/>
              </a:rPr>
              <a:t>rayfish</a:t>
            </a:r>
            <a:r>
              <a:rPr lang="en-GB" sz="3400" dirty="0">
                <a:latin typeface="Roboto"/>
                <a:ea typeface="Roboto"/>
                <a:cs typeface="Roboto"/>
                <a:sym typeface="Roboto"/>
              </a:rPr>
              <a:t> and arachnids</a:t>
            </a:r>
            <a:endParaRPr lang="en-GB" sz="5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700" dirty="0">
                <a:solidFill>
                  <a:srgbClr val="2A2A2A"/>
                </a:solidFill>
                <a:highlight>
                  <a:srgbClr val="FFFFFF"/>
                </a:highlight>
              </a:rPr>
              <a:t>③</a:t>
            </a:r>
            <a:r>
              <a:rPr lang="en-GB" sz="3400" dirty="0">
                <a:solidFill>
                  <a:srgbClr val="2A2A2A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 </a:t>
            </a:r>
            <a:r>
              <a:rPr lang="cs-CZ" sz="3400" dirty="0">
                <a:solidFill>
                  <a:srgbClr val="2A2A2A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l</a:t>
            </a:r>
            <a:r>
              <a:rPr lang="en-GB" sz="3400" dirty="0" err="1">
                <a:latin typeface="Roboto"/>
                <a:ea typeface="Roboto"/>
                <a:cs typeface="Roboto"/>
                <a:sym typeface="Roboto"/>
              </a:rPr>
              <a:t>eafhoppers</a:t>
            </a:r>
            <a:endParaRPr lang="en-GB" sz="5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700" dirty="0">
                <a:solidFill>
                  <a:srgbClr val="2A2A2A"/>
                </a:solidFill>
                <a:highlight>
                  <a:srgbClr val="FFFFFF"/>
                </a:highlight>
              </a:rPr>
              <a:t>④</a:t>
            </a:r>
            <a:r>
              <a:rPr lang="en-GB" sz="3400" dirty="0">
                <a:solidFill>
                  <a:srgbClr val="2A2A2A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 </a:t>
            </a:r>
            <a:r>
              <a:rPr lang="cs-CZ" sz="3400" dirty="0"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GB" sz="3400" dirty="0" err="1">
                <a:latin typeface="Roboto"/>
                <a:ea typeface="Roboto"/>
                <a:cs typeface="Roboto"/>
                <a:sym typeface="Roboto"/>
              </a:rPr>
              <a:t>olluscs</a:t>
            </a:r>
            <a:r>
              <a:rPr lang="en-GB" sz="3400" dirty="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5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sz="4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>
          <a:xfrm>
            <a:off x="652938" y="4356065"/>
            <a:ext cx="3932100" cy="20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bělásek východní">
            <a:extLst>
              <a:ext uri="{FF2B5EF4-FFF2-40B4-BE49-F238E27FC236}">
                <a16:creationId xmlns:a16="http://schemas.microsoft.com/office/drawing/2014/main" id="{9A9BB5A4-831A-4637-B225-BC75770D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3" y="326847"/>
            <a:ext cx="2540132" cy="1765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E7C6CC-E160-4268-9565-59A1AA90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910">
            <a:off x="9042304" y="321417"/>
            <a:ext cx="1893235" cy="142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2DDC6CB-EC94-4E28-81EA-033BC875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2" y="4679472"/>
            <a:ext cx="3212945" cy="1049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A851D6B-253A-4F76-930B-B5F64BBE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60">
            <a:off x="9010111" y="4866549"/>
            <a:ext cx="2532529" cy="114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F5E7CC-D8F9-4CE4-A205-89F9D44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/>
          <a:lstStyle/>
          <a:p>
            <a:r>
              <a:rPr lang="en-US" sz="4800" dirty="0">
                <a:latin typeface="Roboto"/>
                <a:ea typeface="Roboto"/>
                <a:cs typeface="Roboto"/>
                <a:sym typeface="Roboto"/>
              </a:rPr>
              <a:t>Invertebrates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D8EF32-0CC9-42DC-9CAC-BC4B3003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777" y="2145525"/>
            <a:ext cx="10515600" cy="4251900"/>
          </a:xfrm>
        </p:spPr>
        <p:txBody>
          <a:bodyPr/>
          <a:lstStyle/>
          <a:p>
            <a:r>
              <a:rPr lang="cs-CZ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uropean</a:t>
            </a:r>
            <a:r>
              <a:rPr lang="en-GB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mantis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L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epidurus</a:t>
            </a:r>
            <a:r>
              <a:rPr lang="en-GB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apus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A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stacus</a:t>
            </a:r>
            <a:r>
              <a:rPr lang="en-GB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leptodactylus</a:t>
            </a:r>
            <a:endParaRPr lang="en-GB" b="0" dirty="0">
              <a:solidFill>
                <a:srgbClr val="000000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  <a:p>
            <a:r>
              <a:rPr lang="cs-CZ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B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urbot</a:t>
            </a:r>
            <a:endParaRPr lang="en-GB" b="0" dirty="0">
              <a:solidFill>
                <a:srgbClr val="000000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  <a:p>
            <a:r>
              <a:rPr lang="cs-CZ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S</a:t>
            </a:r>
            <a:r>
              <a:rPr lang="en-GB" b="0" dirty="0" err="1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mooth</a:t>
            </a:r>
            <a:r>
              <a:rPr lang="en-GB" b="0" dirty="0"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</a:rPr>
              <a:t> newt</a:t>
            </a:r>
          </a:p>
          <a:p>
            <a:endParaRPr lang="en-GB" b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en-GB" dirty="0"/>
          </a:p>
        </p:txBody>
      </p:sp>
      <p:pic>
        <p:nvPicPr>
          <p:cNvPr id="2050" name="Picture 2" descr="kudlanka nábožná">
            <a:extLst>
              <a:ext uri="{FF2B5EF4-FFF2-40B4-BE49-F238E27FC236}">
                <a16:creationId xmlns:a16="http://schemas.microsoft.com/office/drawing/2014/main" id="{20D7A00C-E9AB-4CCD-82B4-FF4AE2E6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31" y="2238517"/>
            <a:ext cx="1888395" cy="1422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EC227D-D075-4E8E-BA0D-357E49D5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67" y="4316506"/>
            <a:ext cx="2745349" cy="142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01580D8-F6BF-48D7-9BC2-7A6C9194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7" y="2443028"/>
            <a:ext cx="2095500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B9B9EDC-8CE1-4A4E-B761-100AFC56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7" y="4528297"/>
            <a:ext cx="20955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454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BB26C3B498924A8D70E24807DC24F2" ma:contentTypeVersion="6" ma:contentTypeDescription="Vytvoří nový dokument" ma:contentTypeScope="" ma:versionID="215e06bfacd44e92e1570b536d848631">
  <xsd:schema xmlns:xsd="http://www.w3.org/2001/XMLSchema" xmlns:xs="http://www.w3.org/2001/XMLSchema" xmlns:p="http://schemas.microsoft.com/office/2006/metadata/properties" xmlns:ns2="eb9423f9-4d7d-4989-9cb4-05f3c24f46d4" xmlns:ns3="27820014-a465-4952-94ce-0adc0c928a0c" targetNamespace="http://schemas.microsoft.com/office/2006/metadata/properties" ma:root="true" ma:fieldsID="99429235392eaecd3550fc00d75a3bf1" ns2:_="" ns3:_="">
    <xsd:import namespace="eb9423f9-4d7d-4989-9cb4-05f3c24f46d4"/>
    <xsd:import namespace="27820014-a465-4952-94ce-0adc0c928a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423f9-4d7d-4989-9cb4-05f3c24f4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20014-a465-4952-94ce-0adc0c928a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48C3AF-34C0-491F-9AD8-AD567EF33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423f9-4d7d-4989-9cb4-05f3c24f46d4"/>
    <ds:schemaRef ds:uri="27820014-a465-4952-94ce-0adc0c928a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F9A1C6-35FE-45E9-8C89-DB7AF536B9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01143F-C8BD-4936-AEA7-7085C13B3E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303</Words>
  <Application>Microsoft Office PowerPoint</Application>
  <PresentationFormat>Širokoúhlá obrazovka</PresentationFormat>
  <Paragraphs>61</Paragraphs>
  <Slides>10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Linux Libertine</vt:lpstr>
      <vt:lpstr>Roboto</vt:lpstr>
      <vt:lpstr>Wingdings</vt:lpstr>
      <vt:lpstr>Arial Black</vt:lpstr>
      <vt:lpstr>Arial</vt:lpstr>
      <vt:lpstr>Verdana</vt:lpstr>
      <vt:lpstr>Arial Rounded MT Bold</vt:lpstr>
      <vt:lpstr>SketchyVTI</vt:lpstr>
      <vt:lpstr>Obrázek</vt:lpstr>
      <vt:lpstr>ERASMUS</vt:lpstr>
      <vt:lpstr>Why are some animals endangered  or even extinct?</vt:lpstr>
      <vt:lpstr>Degree of threat </vt:lpstr>
      <vt:lpstr>Vertebrates </vt:lpstr>
      <vt:lpstr>Vertebrates</vt:lpstr>
      <vt:lpstr>Eurasian Lynx</vt:lpstr>
      <vt:lpstr> Occurrence of lynx in the Czech Republic </vt:lpstr>
      <vt:lpstr>Invertebrates  </vt:lpstr>
      <vt:lpstr>Invertebrates</vt:lpstr>
      <vt:lpstr>LILIANA KUNCLOVÁ RICHARD DVOROŽŇÁK MIKULÁŠ KUBÍK VIKTOR NEYMETI   THANK´S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User</dc:creator>
  <cp:lastModifiedBy>Jana Hošková</cp:lastModifiedBy>
  <cp:revision>51</cp:revision>
  <dcterms:modified xsi:type="dcterms:W3CDTF">2021-04-16T17:28:02Z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0x0101006CBB26C3B498924A8D70E24807DC24F2</vt:lpwstr>
  </property>
</Properties>
</file>