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4"/>
  </p:sldMasterIdLst>
  <p:sldIdLst>
    <p:sldId id="256" r:id="rId5"/>
    <p:sldId id="257" r:id="rId6"/>
    <p:sldId id="258" r:id="rId7"/>
    <p:sldId id="259" r:id="rId8"/>
    <p:sldId id="260" r:id="rId9"/>
    <p:sldId id="261"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76969C88-B244-455D-A017-012B25B1ACDD}" type="datetimeFigureOut">
              <a:rPr lang="en-US" smtClean="0"/>
              <a:pPr/>
              <a:t>4/8/2021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157019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cs-CZ"/>
              <a:t>Kliknutím lze upravit styl.</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6969C88-B244-455D-A017-012B25B1ACDD}" type="datetimeFigureOut">
              <a:rPr lang="en-US" smtClean="0"/>
              <a:pPr/>
              <a:t>4/8/2021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016631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6969C88-B244-455D-A017-012B25B1ACDD}" type="datetimeFigureOut">
              <a:rPr lang="en-US" smtClean="0"/>
              <a:pPr/>
              <a:t>4/8/2021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724556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6969C88-B244-455D-A017-012B25B1ACDD}" type="datetimeFigureOut">
              <a:rPr lang="en-US" smtClean="0"/>
              <a:pPr/>
              <a:t>4/8/2021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11796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6969C88-B244-455D-A017-012B25B1ACDD}" type="datetimeFigureOut">
              <a:rPr lang="en-US" smtClean="0"/>
              <a:pPr/>
              <a:t>4/8/2021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3823227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cs-CZ"/>
              <a:t>Kliknutím lze upravit styl.</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76969C88-B244-455D-A017-012B25B1ACDD}" type="datetimeFigureOut">
              <a:rPr lang="en-US" smtClean="0"/>
              <a:pPr/>
              <a:t>4/8/2021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4179676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cs-CZ"/>
              <a:t>Kliknutím lze upravit styl.</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76969C88-B244-455D-A017-012B25B1ACDD}" type="datetimeFigureOut">
              <a:rPr lang="en-US" smtClean="0"/>
              <a:pPr/>
              <a:t>4/8/2021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402772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6969C88-B244-455D-A017-012B25B1ACDD}" type="datetimeFigureOut">
              <a:rPr lang="en-US" smtClean="0"/>
              <a:pPr/>
              <a:t>4/8/2021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686337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6969C88-B244-455D-A017-012B25B1ACDD}" type="datetimeFigureOut">
              <a:rPr lang="en-US" smtClean="0"/>
              <a:pPr/>
              <a:t>4/8/2021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4120639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6969C88-B244-455D-A017-012B25B1ACDD}"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9379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cs-CZ"/>
              <a:t>Kliknutím lze upravit styl.</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76969C88-B244-455D-A017-012B25B1ACDD}" type="datetimeFigureOut">
              <a:rPr lang="en-US" smtClean="0"/>
              <a:pPr/>
              <a:t>4/8/2021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6469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cs-CZ"/>
              <a:t>Kliknutím lze upravit styl.</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76969C88-B244-455D-A017-012B25B1ACDD}" type="datetimeFigureOut">
              <a:rPr lang="en-US" smtClean="0"/>
              <a:pPr/>
              <a:t>4/8/2021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104703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913795" y="2912232"/>
            <a:ext cx="5107208" cy="287896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2912232"/>
            <a:ext cx="5095357" cy="287896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76969C88-B244-455D-A017-012B25B1ACDD}" type="datetimeFigureOut">
              <a:rPr lang="en-US" smtClean="0"/>
              <a:pPr/>
              <a:t>4/8/2021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303780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76969C88-B244-455D-A017-012B25B1ACDD}" type="datetimeFigureOut">
              <a:rPr lang="en-US" smtClean="0"/>
              <a:pPr/>
              <a:t>4/8/2021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553638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69C88-B244-455D-A017-012B25B1ACDD}" type="datetimeFigureOut">
              <a:rPr lang="en-US" smtClean="0"/>
              <a:pPr/>
              <a:t>4/8/2021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091684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cs-CZ"/>
              <a:t>Kliknutím lze upravit styl.</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6969C88-B244-455D-A017-012B25B1ACDD}" type="datetimeFigureOut">
              <a:rPr lang="en-US" smtClean="0"/>
              <a:pPr/>
              <a:t>4/8/2021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321666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76969C88-B244-455D-A017-012B25B1ACDD}" type="datetimeFigureOut">
              <a:rPr lang="en-US" smtClean="0"/>
              <a:pPr/>
              <a:t>4/8/2021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818032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6969C88-B244-455D-A017-012B25B1ACDD}" type="datetimeFigureOut">
              <a:rPr lang="en-US" smtClean="0"/>
              <a:pPr/>
              <a:t>4/8/2021</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1797621387"/>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Video 3" descr="Obsah obrázku obloha, oblačno, mraky, exteriér&#10;&#10;Popis byl vytvořen automaticky">
            <a:extLst>
              <a:ext uri="{FF2B5EF4-FFF2-40B4-BE49-F238E27FC236}">
                <a16:creationId xmlns:a16="http://schemas.microsoft.com/office/drawing/2014/main" id="{C25CF26B-9B07-44F9-BA40-B037D20570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09" r="1" b="1"/>
          <a:stretch/>
        </p:blipFill>
        <p:spPr>
          <a:xfrm>
            <a:off x="-15221" y="-62066"/>
            <a:ext cx="12207220" cy="6857990"/>
          </a:xfrm>
          <a:prstGeom prst="rect">
            <a:avLst/>
          </a:prstGeom>
        </p:spPr>
      </p:pic>
      <p:sp>
        <p:nvSpPr>
          <p:cNvPr id="2" name="Nadpis 1">
            <a:extLst>
              <a:ext uri="{FF2B5EF4-FFF2-40B4-BE49-F238E27FC236}">
                <a16:creationId xmlns:a16="http://schemas.microsoft.com/office/drawing/2014/main" id="{276AA3DF-8354-4321-9C67-3958BE9F6A01}"/>
              </a:ext>
            </a:extLst>
          </p:cNvPr>
          <p:cNvSpPr>
            <a:spLocks noGrp="1"/>
          </p:cNvSpPr>
          <p:nvPr>
            <p:ph type="ctrTitle"/>
          </p:nvPr>
        </p:nvSpPr>
        <p:spPr>
          <a:xfrm>
            <a:off x="3325368" y="1599120"/>
            <a:ext cx="5541264" cy="3391979"/>
          </a:xfrm>
        </p:spPr>
        <p:txBody>
          <a:bodyPr>
            <a:normAutofit fontScale="90000"/>
          </a:bodyPr>
          <a:lstStyle/>
          <a:p>
            <a:r>
              <a:rPr lang="en-GB" sz="4400" b="1">
                <a:latin typeface="Bahnschrift" panose="020B0502040204020203" pitchFamily="34" charset="0"/>
                <a:cs typeface="Aharoni" panose="02010803020104030203" pitchFamily="2" charset="-79"/>
              </a:rPr>
              <a:t>Znečištění vzduchu v ČR a našem kraji</a:t>
            </a:r>
            <a:br>
              <a:rPr lang="en-GB" sz="4400" b="1">
                <a:latin typeface="Bahnschrift" panose="020B0502040204020203" pitchFamily="34" charset="0"/>
                <a:cs typeface="Aharoni" panose="02010803020104030203" pitchFamily="2" charset="-79"/>
              </a:rPr>
            </a:br>
            <a:br>
              <a:rPr lang="en-GB" sz="4400" b="1">
                <a:latin typeface="Bahnschrift" panose="020B0502040204020203" pitchFamily="34" charset="0"/>
                <a:cs typeface="Aharoni" panose="02010803020104030203" pitchFamily="2" charset="-79"/>
              </a:rPr>
            </a:br>
            <a:r>
              <a:rPr lang="en-GB" sz="4400" b="1">
                <a:latin typeface="Bahnschrift" panose="020B0502040204020203" pitchFamily="34" charset="0"/>
                <a:cs typeface="Aharoni" panose="02010803020104030203" pitchFamily="2" charset="-79"/>
              </a:rPr>
              <a:t>Air pollution in Czech Republic and our region</a:t>
            </a:r>
          </a:p>
        </p:txBody>
      </p:sp>
      <p:sp>
        <p:nvSpPr>
          <p:cNvPr id="3" name="TextovéPole 2">
            <a:extLst>
              <a:ext uri="{FF2B5EF4-FFF2-40B4-BE49-F238E27FC236}">
                <a16:creationId xmlns:a16="http://schemas.microsoft.com/office/drawing/2014/main" id="{57980F24-8BB4-4A29-A459-9CFF3CC050BE}"/>
              </a:ext>
            </a:extLst>
          </p:cNvPr>
          <p:cNvSpPr txBox="1"/>
          <p:nvPr/>
        </p:nvSpPr>
        <p:spPr>
          <a:xfrm>
            <a:off x="127000" y="5854700"/>
            <a:ext cx="5854700" cy="369332"/>
          </a:xfrm>
          <a:prstGeom prst="rect">
            <a:avLst/>
          </a:prstGeom>
          <a:noFill/>
        </p:spPr>
        <p:txBody>
          <a:bodyPr wrap="square" rtlCol="0">
            <a:spAutoFit/>
          </a:bodyPr>
          <a:lstStyle/>
          <a:p>
            <a:r>
              <a:rPr lang="cs-CZ" dirty="0" err="1"/>
              <a:t>Created</a:t>
            </a:r>
            <a:r>
              <a:rPr lang="cs-CZ" dirty="0"/>
              <a:t> by: J. Šimana, J. Václav, J. Mašát, D. Kurfürst</a:t>
            </a:r>
          </a:p>
        </p:txBody>
      </p:sp>
      <p:pic>
        <p:nvPicPr>
          <p:cNvPr id="9" name="Obrázek 8">
            <a:extLst>
              <a:ext uri="{FF2B5EF4-FFF2-40B4-BE49-F238E27FC236}">
                <a16:creationId xmlns:a16="http://schemas.microsoft.com/office/drawing/2014/main" id="{5730E2C6-1BBD-4756-9732-3F0570E89FE1}"/>
              </a:ext>
            </a:extLst>
          </p:cNvPr>
          <p:cNvPicPr>
            <a:picLocks noChangeAspect="1"/>
          </p:cNvPicPr>
          <p:nvPr/>
        </p:nvPicPr>
        <p:blipFill rotWithShape="1">
          <a:blip r:embed="rId5"/>
          <a:srcRect l="6961"/>
          <a:stretch/>
        </p:blipFill>
        <p:spPr>
          <a:xfrm>
            <a:off x="5726097" y="5474494"/>
            <a:ext cx="4984444" cy="1177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Obrázek 4">
            <a:extLst>
              <a:ext uri="{FF2B5EF4-FFF2-40B4-BE49-F238E27FC236}">
                <a16:creationId xmlns:a16="http://schemas.microsoft.com/office/drawing/2014/main" id="{5AE6CA65-8631-4E2D-BB3A-68DE4AD4B174}"/>
              </a:ext>
            </a:extLst>
          </p:cNvPr>
          <p:cNvPicPr>
            <a:picLocks noChangeAspect="1"/>
          </p:cNvPicPr>
          <p:nvPr/>
        </p:nvPicPr>
        <p:blipFill>
          <a:blip r:embed="rId6"/>
          <a:stretch>
            <a:fillRect/>
          </a:stretch>
        </p:blipFill>
        <p:spPr>
          <a:xfrm>
            <a:off x="10908807" y="5464701"/>
            <a:ext cx="1049415" cy="1157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ovéPole 10">
            <a:extLst>
              <a:ext uri="{FF2B5EF4-FFF2-40B4-BE49-F238E27FC236}">
                <a16:creationId xmlns:a16="http://schemas.microsoft.com/office/drawing/2014/main" id="{8283E9B3-B72A-450D-A2C0-3C6BBD58089E}"/>
              </a:ext>
            </a:extLst>
          </p:cNvPr>
          <p:cNvSpPr txBox="1"/>
          <p:nvPr/>
        </p:nvSpPr>
        <p:spPr>
          <a:xfrm>
            <a:off x="-15220" y="205715"/>
            <a:ext cx="12207220" cy="1087734"/>
          </a:xfrm>
          <a:prstGeom prst="rect">
            <a:avLst/>
          </a:prstGeom>
          <a:noFill/>
        </p:spPr>
        <p:txBody>
          <a:bodyPr wrap="square">
            <a:spAutoFit/>
          </a:bodyPr>
          <a:lstStyle/>
          <a:p>
            <a:pPr algn="ctr">
              <a:lnSpc>
                <a:spcPct val="107000"/>
              </a:lnSpc>
              <a:spcAft>
                <a:spcPts val="800"/>
              </a:spcAft>
            </a:pPr>
            <a:r>
              <a:rPr lang="en-GB" sz="2000" dirty="0">
                <a:effectLst>
                  <a:glow rad="101600">
                    <a:schemeClr val="accent3">
                      <a:satMod val="175000"/>
                      <a:alpha val="40000"/>
                    </a:schemeClr>
                  </a:glow>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Erasmus+ KA229 - School Exchange Partnerships</a:t>
            </a:r>
            <a:endParaRPr lang="cs-CZ" dirty="0">
              <a:effectLst>
                <a:glow rad="101600">
                  <a:schemeClr val="accent3">
                    <a:satMod val="175000"/>
                    <a:alpha val="40000"/>
                  </a:schemeClr>
                </a:glow>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n-GB" sz="900" dirty="0">
                <a:effectLst>
                  <a:glow rad="101600">
                    <a:schemeClr val="accent3">
                      <a:satMod val="175000"/>
                      <a:alpha val="40000"/>
                    </a:schemeClr>
                  </a:glow>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 </a:t>
            </a:r>
            <a:endParaRPr lang="cs-CZ" sz="300" dirty="0">
              <a:effectLst>
                <a:glow rad="101600">
                  <a:schemeClr val="accent3">
                    <a:satMod val="175000"/>
                    <a:alpha val="40000"/>
                  </a:schemeClr>
                </a:glow>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n-GB" sz="2000" dirty="0">
                <a:effectLst>
                  <a:glow rad="101600">
                    <a:schemeClr val="accent3">
                      <a:satMod val="175000"/>
                      <a:alpha val="40000"/>
                    </a:schemeClr>
                  </a:glow>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Project Nr: 2019-1-CZ01-KA229-061106     </a:t>
            </a:r>
            <a:r>
              <a:rPr lang="en-GB" sz="2000" i="1" dirty="0">
                <a:effectLst>
                  <a:glow rad="101600">
                    <a:schemeClr val="accent3">
                      <a:satMod val="175000"/>
                      <a:alpha val="40000"/>
                    </a:schemeClr>
                  </a:glow>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It´s our world - take care of it</a:t>
            </a:r>
            <a:endParaRPr lang="cs-CZ" sz="1600" dirty="0">
              <a:effectLst>
                <a:glow rad="101600">
                  <a:schemeClr val="accent3">
                    <a:satMod val="175000"/>
                    <a:alpha val="40000"/>
                  </a:schemeClr>
                </a:glow>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017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052280-388E-4151-A1EB-5236D4FCC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3">
            <a:extLst>
              <a:ext uri="{FF2B5EF4-FFF2-40B4-BE49-F238E27FC236}">
                <a16:creationId xmlns:a16="http://schemas.microsoft.com/office/drawing/2014/main" id="{6F05CCBE-ED8F-4BDB-8329-E78C3E8373B2}"/>
              </a:ext>
            </a:extLst>
          </p:cNvPr>
          <p:cNvSpPr>
            <a:spLocks noGrp="1"/>
          </p:cNvSpPr>
          <p:nvPr>
            <p:ph type="title"/>
          </p:nvPr>
        </p:nvSpPr>
        <p:spPr>
          <a:xfrm>
            <a:off x="913796" y="927100"/>
            <a:ext cx="3418766" cy="4616450"/>
          </a:xfrm>
        </p:spPr>
        <p:txBody>
          <a:bodyPr>
            <a:normAutofit/>
          </a:bodyPr>
          <a:lstStyle/>
          <a:p>
            <a:r>
              <a:rPr lang="en-GB" sz="2400"/>
              <a:t>The level of Air pollution is getting better, but only slowly, biggest problems is causing airborne dust, Benzo(a)pyren and tropospheric ozone</a:t>
            </a:r>
          </a:p>
        </p:txBody>
      </p:sp>
      <p:cxnSp>
        <p:nvCxnSpPr>
          <p:cNvPr id="12" name="Straight Connector 11">
            <a:extLst>
              <a:ext uri="{FF2B5EF4-FFF2-40B4-BE49-F238E27FC236}">
                <a16:creationId xmlns:a16="http://schemas.microsoft.com/office/drawing/2014/main" id="{744251C3-E720-4363-8AF0-20AD319374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301359"/>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Zástupný obsah 4">
            <a:extLst>
              <a:ext uri="{FF2B5EF4-FFF2-40B4-BE49-F238E27FC236}">
                <a16:creationId xmlns:a16="http://schemas.microsoft.com/office/drawing/2014/main" id="{7FDB53F6-5350-4161-9DE3-04E040361FB3}"/>
              </a:ext>
            </a:extLst>
          </p:cNvPr>
          <p:cNvSpPr>
            <a:spLocks noGrp="1"/>
          </p:cNvSpPr>
          <p:nvPr>
            <p:ph idx="1"/>
          </p:nvPr>
        </p:nvSpPr>
        <p:spPr>
          <a:xfrm>
            <a:off x="4976029" y="971549"/>
            <a:ext cx="6291528" cy="4616450"/>
          </a:xfrm>
        </p:spPr>
        <p:txBody>
          <a:bodyPr anchor="ctr">
            <a:normAutofit/>
          </a:bodyPr>
          <a:lstStyle/>
          <a:p>
            <a:r>
              <a:rPr lang="en-GB" dirty="0"/>
              <a:t>Air pollution is a big and well known problem in Czech Republic.</a:t>
            </a:r>
          </a:p>
          <a:p>
            <a:endParaRPr lang="en-GB" dirty="0"/>
          </a:p>
          <a:p>
            <a:r>
              <a:rPr lang="en-GB" dirty="0"/>
              <a:t>Polluted air is the cause of lot of deaths and diseases, for example</a:t>
            </a:r>
            <a:r>
              <a:rPr lang="cs-CZ" dirty="0"/>
              <a:t> – </a:t>
            </a:r>
            <a:r>
              <a:rPr lang="en-GB" dirty="0"/>
              <a:t>Airways diseases, occurrences of cancer and heart diseases.</a:t>
            </a:r>
            <a:br>
              <a:rPr lang="en-GB" dirty="0"/>
            </a:br>
            <a:endParaRPr lang="en-GB" dirty="0"/>
          </a:p>
          <a:p>
            <a:r>
              <a:rPr lang="en-GB" dirty="0"/>
              <a:t>Among the largest sources of pollution include- thermal power plants, industries, car transport, local coal heating or trash burning.</a:t>
            </a:r>
          </a:p>
        </p:txBody>
      </p:sp>
    </p:spTree>
    <p:extLst>
      <p:ext uri="{BB962C8B-B14F-4D97-AF65-F5344CB8AC3E}">
        <p14:creationId xmlns:p14="http://schemas.microsoft.com/office/powerpoint/2010/main" val="3221069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descr="Tepelná elektrárna">
            <a:extLst>
              <a:ext uri="{FF2B5EF4-FFF2-40B4-BE49-F238E27FC236}">
                <a16:creationId xmlns:a16="http://schemas.microsoft.com/office/drawing/2014/main" id="{B60D73E1-D91B-4DF8-A86C-8D3B55D98AF7}"/>
              </a:ext>
            </a:extLst>
          </p:cNvPr>
          <p:cNvPicPr>
            <a:picLocks noChangeAspect="1"/>
          </p:cNvPicPr>
          <p:nvPr/>
        </p:nvPicPr>
        <p:blipFill rotWithShape="1">
          <a:blip r:embed="rId3">
            <a:alphaModFix amt="35000"/>
          </a:blip>
          <a:srcRect t="25022"/>
          <a:stretch/>
        </p:blipFill>
        <p:spPr>
          <a:xfrm>
            <a:off x="-128316" y="2030"/>
            <a:ext cx="12191980" cy="6855970"/>
          </a:xfrm>
          <a:prstGeom prst="rect">
            <a:avLst/>
          </a:prstGeom>
        </p:spPr>
      </p:pic>
      <p:sp>
        <p:nvSpPr>
          <p:cNvPr id="9" name="Rectangle 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Nadpis 1">
            <a:extLst>
              <a:ext uri="{FF2B5EF4-FFF2-40B4-BE49-F238E27FC236}">
                <a16:creationId xmlns:a16="http://schemas.microsoft.com/office/drawing/2014/main" id="{4F175841-AC53-4C18-AA94-C3EEED956643}"/>
              </a:ext>
            </a:extLst>
          </p:cNvPr>
          <p:cNvSpPr>
            <a:spLocks noGrp="1"/>
          </p:cNvSpPr>
          <p:nvPr>
            <p:ph type="title"/>
          </p:nvPr>
        </p:nvSpPr>
        <p:spPr>
          <a:xfrm>
            <a:off x="913795" y="609600"/>
            <a:ext cx="10353761" cy="1326321"/>
          </a:xfrm>
        </p:spPr>
        <p:txBody>
          <a:bodyPr>
            <a:normAutofit/>
          </a:bodyPr>
          <a:lstStyle/>
          <a:p>
            <a:r>
              <a:rPr lang="en-GB"/>
              <a:t>areas</a:t>
            </a:r>
          </a:p>
        </p:txBody>
      </p:sp>
      <p:sp>
        <p:nvSpPr>
          <p:cNvPr id="3" name="Zástupný obsah 2">
            <a:extLst>
              <a:ext uri="{FF2B5EF4-FFF2-40B4-BE49-F238E27FC236}">
                <a16:creationId xmlns:a16="http://schemas.microsoft.com/office/drawing/2014/main" id="{EE79E640-97FF-4F02-8AAE-71F4F48A55FF}"/>
              </a:ext>
            </a:extLst>
          </p:cNvPr>
          <p:cNvSpPr>
            <a:spLocks noGrp="1"/>
          </p:cNvSpPr>
          <p:nvPr>
            <p:ph idx="1"/>
          </p:nvPr>
        </p:nvSpPr>
        <p:spPr>
          <a:xfrm>
            <a:off x="913795" y="2096064"/>
            <a:ext cx="10353762" cy="3695136"/>
          </a:xfrm>
        </p:spPr>
        <p:txBody>
          <a:bodyPr>
            <a:normAutofit/>
          </a:bodyPr>
          <a:lstStyle/>
          <a:p>
            <a:pPr>
              <a:lnSpc>
                <a:spcPct val="110000"/>
              </a:lnSpc>
            </a:pPr>
            <a:r>
              <a:rPr lang="en-GB" dirty="0"/>
              <a:t>In the Czech republic, there are a lot of areas and big agglomerations that are often hit by air pollution</a:t>
            </a:r>
            <a:r>
              <a:rPr lang="cs-CZ" dirty="0"/>
              <a:t>.</a:t>
            </a:r>
            <a:endParaRPr lang="en-GB" dirty="0"/>
          </a:p>
          <a:p>
            <a:pPr>
              <a:lnSpc>
                <a:spcPct val="110000"/>
              </a:lnSpc>
            </a:pPr>
            <a:r>
              <a:rPr lang="en-GB" dirty="0" err="1"/>
              <a:t>Ostravsko</a:t>
            </a:r>
            <a:r>
              <a:rPr lang="en-GB" dirty="0"/>
              <a:t> » Oblast </a:t>
            </a:r>
            <a:r>
              <a:rPr lang="en-GB" dirty="0" err="1"/>
              <a:t>Ostravy</a:t>
            </a:r>
            <a:r>
              <a:rPr lang="en-GB" dirty="0"/>
              <a:t> and areas (50 km) is the  most polluted area not only in Czech Republic.  Regularly the limit for airborne dust is exceeded (PM</a:t>
            </a:r>
            <a:r>
              <a:rPr lang="cs-CZ" dirty="0"/>
              <a:t> </a:t>
            </a:r>
            <a:r>
              <a:rPr lang="en-GB" dirty="0"/>
              <a:t>10) and more polluting substances</a:t>
            </a:r>
            <a:r>
              <a:rPr lang="cs-CZ" dirty="0"/>
              <a:t>.</a:t>
            </a:r>
            <a:endParaRPr lang="en-GB" dirty="0"/>
          </a:p>
          <a:p>
            <a:pPr>
              <a:lnSpc>
                <a:spcPct val="110000"/>
              </a:lnSpc>
            </a:pPr>
            <a:r>
              <a:rPr lang="en-GB" dirty="0" err="1"/>
              <a:t>Ústecko</a:t>
            </a:r>
            <a:r>
              <a:rPr lang="en-GB" dirty="0"/>
              <a:t> » The source of pollution is the surface mining of brown coal and its burning in coal power plants</a:t>
            </a:r>
            <a:r>
              <a:rPr lang="cs-CZ" dirty="0"/>
              <a:t>.</a:t>
            </a:r>
            <a:endParaRPr lang="en-GB" dirty="0"/>
          </a:p>
          <a:p>
            <a:pPr>
              <a:lnSpc>
                <a:spcPct val="110000"/>
              </a:lnSpc>
            </a:pPr>
            <a:r>
              <a:rPr lang="en-GB" dirty="0"/>
              <a:t>Praha » The main source of Pollution here is mainly the transport, also there are high values of airborne dust pollution</a:t>
            </a:r>
            <a:r>
              <a:rPr lang="cs-CZ" dirty="0"/>
              <a:t>.</a:t>
            </a:r>
            <a:endParaRPr lang="en-GB" dirty="0"/>
          </a:p>
        </p:txBody>
      </p:sp>
    </p:spTree>
    <p:extLst>
      <p:ext uri="{BB962C8B-B14F-4D97-AF65-F5344CB8AC3E}">
        <p14:creationId xmlns:p14="http://schemas.microsoft.com/office/powerpoint/2010/main" val="1953878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0068059-9097-4F05-BA38-CDD7DBF77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64A015-EDB3-4688-8B77-925530541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51035"/>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D762726-4BBD-460F-8021-C8975D47E291}"/>
              </a:ext>
            </a:extLst>
          </p:cNvPr>
          <p:cNvSpPr>
            <a:spLocks noGrp="1"/>
          </p:cNvSpPr>
          <p:nvPr>
            <p:ph type="title"/>
          </p:nvPr>
        </p:nvSpPr>
        <p:spPr>
          <a:xfrm>
            <a:off x="913793" y="643467"/>
            <a:ext cx="10453289" cy="3585834"/>
          </a:xfrm>
        </p:spPr>
        <p:txBody>
          <a:bodyPr vert="horz" lIns="91440" tIns="45720" rIns="91440" bIns="45720" rtlCol="0" anchor="t">
            <a:normAutofit fontScale="90000"/>
          </a:bodyPr>
          <a:lstStyle/>
          <a:p>
            <a:pPr algn="l"/>
            <a:r>
              <a:rPr lang="en-GB" sz="4800" dirty="0"/>
              <a:t>Historic development </a:t>
            </a:r>
            <a:br>
              <a:rPr lang="cs-CZ" sz="4800" dirty="0"/>
            </a:br>
            <a:r>
              <a:rPr lang="en-GB" sz="4800" dirty="0"/>
              <a:t>in</a:t>
            </a:r>
            <a:r>
              <a:rPr lang="cs-CZ" sz="4800" dirty="0"/>
              <a:t> </a:t>
            </a:r>
            <a:r>
              <a:rPr lang="en-GB" sz="4800" dirty="0"/>
              <a:t> 70s And 80s of</a:t>
            </a:r>
            <a:r>
              <a:rPr lang="cs-CZ" sz="4800" dirty="0"/>
              <a:t> </a:t>
            </a:r>
            <a:r>
              <a:rPr lang="en-GB" sz="4800" dirty="0"/>
              <a:t>20</a:t>
            </a:r>
            <a:r>
              <a:rPr lang="en-GB" sz="4800" baseline="30000" dirty="0"/>
              <a:t>th</a:t>
            </a:r>
            <a:r>
              <a:rPr lang="cs-CZ" sz="4800" dirty="0"/>
              <a:t> </a:t>
            </a:r>
            <a:r>
              <a:rPr lang="en-GB" sz="4800" dirty="0"/>
              <a:t>century in</a:t>
            </a:r>
            <a:r>
              <a:rPr lang="cs-CZ" sz="4800" dirty="0"/>
              <a:t> </a:t>
            </a:r>
            <a:r>
              <a:rPr lang="en-GB" sz="4800" dirty="0"/>
              <a:t>some industrial areas was among the worst in Europe</a:t>
            </a:r>
          </a:p>
        </p:txBody>
      </p:sp>
      <p:sp>
        <p:nvSpPr>
          <p:cNvPr id="4" name="TextovéPole 3">
            <a:extLst>
              <a:ext uri="{FF2B5EF4-FFF2-40B4-BE49-F238E27FC236}">
                <a16:creationId xmlns:a16="http://schemas.microsoft.com/office/drawing/2014/main" id="{EF6EA1ED-0660-4711-A5FC-24CD28E55628}"/>
              </a:ext>
            </a:extLst>
          </p:cNvPr>
          <p:cNvSpPr txBox="1"/>
          <p:nvPr/>
        </p:nvSpPr>
        <p:spPr>
          <a:xfrm>
            <a:off x="614369" y="4872768"/>
            <a:ext cx="11052136" cy="1477328"/>
          </a:xfrm>
          <a:prstGeom prst="rect">
            <a:avLst/>
          </a:prstGeom>
          <a:noFill/>
        </p:spPr>
        <p:txBody>
          <a:bodyPr wrap="square" rtlCol="0">
            <a:spAutoFit/>
          </a:bodyPr>
          <a:lstStyle/>
          <a:p>
            <a:pPr algn="just"/>
            <a:r>
              <a:rPr lang="en-GB" dirty="0"/>
              <a:t>In the current situation the main problems of air quality in the Czech Republic are similar like in other countries of European Union especially the airborne dust and ozone. Most of country´s population is exposed to high concentrations of these pollutants, that are exceeding the limits. The areas within intensive car transport and concentration of industry are highly hit by benzo(a)</a:t>
            </a:r>
            <a:r>
              <a:rPr lang="en-GB" dirty="0" err="1"/>
              <a:t>pyrem</a:t>
            </a:r>
            <a:r>
              <a:rPr lang="en-GB" dirty="0"/>
              <a:t> pollution.</a:t>
            </a:r>
            <a:r>
              <a:rPr lang="cs-CZ" dirty="0"/>
              <a:t> </a:t>
            </a:r>
            <a:r>
              <a:rPr lang="en-GB" dirty="0"/>
              <a:t>The highly transport loaded areas have a problem with exceeding the limits for nitrogen dioxide</a:t>
            </a:r>
          </a:p>
        </p:txBody>
      </p:sp>
    </p:spTree>
    <p:extLst>
      <p:ext uri="{BB962C8B-B14F-4D97-AF65-F5344CB8AC3E}">
        <p14:creationId xmlns:p14="http://schemas.microsoft.com/office/powerpoint/2010/main" val="49533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BFBA67F-0D4D-4C2E-A1D7-82D080A4B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C1D5AF3-3613-4BE9-AF3E-2B3B7D411DD9}"/>
              </a:ext>
            </a:extLst>
          </p:cNvPr>
          <p:cNvSpPr>
            <a:spLocks noGrp="1"/>
          </p:cNvSpPr>
          <p:nvPr>
            <p:ph type="title"/>
          </p:nvPr>
        </p:nvSpPr>
        <p:spPr>
          <a:xfrm>
            <a:off x="913795" y="609600"/>
            <a:ext cx="10353761" cy="1326321"/>
          </a:xfrm>
        </p:spPr>
        <p:txBody>
          <a:bodyPr>
            <a:normAutofit/>
          </a:bodyPr>
          <a:lstStyle/>
          <a:p>
            <a:r>
              <a:rPr lang="en-GB"/>
              <a:t>Air pollution 30 years ago</a:t>
            </a:r>
          </a:p>
        </p:txBody>
      </p:sp>
      <p:sp>
        <p:nvSpPr>
          <p:cNvPr id="17" name="Rectangle 16">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4880B990-ACD7-40CD-B527-60D90DF11F49}"/>
              </a:ext>
            </a:extLst>
          </p:cNvPr>
          <p:cNvSpPr>
            <a:spLocks noGrp="1"/>
          </p:cNvSpPr>
          <p:nvPr>
            <p:ph idx="1"/>
          </p:nvPr>
        </p:nvSpPr>
        <p:spPr>
          <a:xfrm>
            <a:off x="1466849" y="2284343"/>
            <a:ext cx="9247652" cy="4384813"/>
          </a:xfrm>
        </p:spPr>
        <p:txBody>
          <a:bodyPr>
            <a:normAutofit fontScale="92500" lnSpcReduction="20000"/>
          </a:bodyPr>
          <a:lstStyle/>
          <a:p>
            <a:pPr marL="0" indent="0">
              <a:buNone/>
            </a:pPr>
            <a:r>
              <a:rPr lang="en-GB" b="1" dirty="0">
                <a:latin typeface="+mj-lt"/>
              </a:rPr>
              <a:t>In the long run Czech Republic has very high emission of carbon dioxide in greenhouse gasses, which is among the highest among the</a:t>
            </a:r>
            <a:r>
              <a:rPr lang="cs-CZ" b="1" dirty="0">
                <a:latin typeface="+mj-lt"/>
              </a:rPr>
              <a:t> </a:t>
            </a:r>
            <a:r>
              <a:rPr lang="en-GB" b="1" dirty="0">
                <a:latin typeface="+mj-lt"/>
              </a:rPr>
              <a:t>Member states of the European Union</a:t>
            </a:r>
            <a:r>
              <a:rPr lang="cs-CZ" b="1" dirty="0">
                <a:latin typeface="+mj-lt"/>
              </a:rPr>
              <a:t>.</a:t>
            </a:r>
            <a:endParaRPr lang="en-GB" b="1" dirty="0">
              <a:latin typeface="+mj-lt"/>
            </a:endParaRPr>
          </a:p>
          <a:p>
            <a:pPr marL="0" indent="0">
              <a:buNone/>
            </a:pPr>
            <a:endParaRPr lang="en-GB" b="1" dirty="0">
              <a:latin typeface="+mj-lt"/>
            </a:endParaRPr>
          </a:p>
          <a:p>
            <a:pPr marL="0" indent="0">
              <a:buNone/>
            </a:pPr>
            <a:endParaRPr lang="en-GB" b="1" dirty="0">
              <a:latin typeface="+mj-lt"/>
            </a:endParaRPr>
          </a:p>
          <a:p>
            <a:pPr marL="0" indent="0">
              <a:buNone/>
            </a:pPr>
            <a:r>
              <a:rPr lang="en-GB" b="1" dirty="0">
                <a:latin typeface="+mj-lt"/>
              </a:rPr>
              <a:t>The values for Aggregated emissions in Czech Republic between the</a:t>
            </a:r>
            <a:r>
              <a:rPr lang="cs-CZ" b="1" dirty="0">
                <a:latin typeface="+mj-lt"/>
              </a:rPr>
              <a:t> </a:t>
            </a:r>
            <a:r>
              <a:rPr lang="en-GB" b="1" dirty="0">
                <a:latin typeface="+mj-lt"/>
              </a:rPr>
              <a:t>years 2005 and 2007 have gone up, the main cause of this is the</a:t>
            </a:r>
            <a:r>
              <a:rPr lang="cs-CZ" b="1" dirty="0">
                <a:latin typeface="+mj-lt"/>
              </a:rPr>
              <a:t> </a:t>
            </a:r>
            <a:r>
              <a:rPr lang="en-GB" b="1" dirty="0">
                <a:latin typeface="+mj-lt"/>
              </a:rPr>
              <a:t>exponential growth of the transport emissions, these emissions in</a:t>
            </a:r>
            <a:r>
              <a:rPr lang="cs-CZ" b="1" dirty="0">
                <a:latin typeface="+mj-lt"/>
              </a:rPr>
              <a:t> </a:t>
            </a:r>
            <a:r>
              <a:rPr lang="en-GB" b="1" dirty="0">
                <a:latin typeface="+mj-lt"/>
              </a:rPr>
              <a:t>the year 2007 accounted for over 13</a:t>
            </a:r>
            <a:r>
              <a:rPr lang="cs-CZ" b="1" dirty="0">
                <a:latin typeface="+mj-lt"/>
              </a:rPr>
              <a:t> </a:t>
            </a:r>
            <a:r>
              <a:rPr lang="en-GB" b="1" dirty="0">
                <a:latin typeface="+mj-lt"/>
              </a:rPr>
              <a:t>% of total emissions, meanwhile in the year 1990 didn´t even reach 5</a:t>
            </a:r>
            <a:r>
              <a:rPr lang="cs-CZ" b="1" dirty="0">
                <a:latin typeface="+mj-lt"/>
              </a:rPr>
              <a:t> </a:t>
            </a:r>
            <a:r>
              <a:rPr lang="en-GB" b="1" dirty="0">
                <a:latin typeface="+mj-lt"/>
              </a:rPr>
              <a:t>%</a:t>
            </a:r>
            <a:r>
              <a:rPr lang="cs-CZ" b="1" dirty="0">
                <a:latin typeface="+mj-lt"/>
              </a:rPr>
              <a:t>.</a:t>
            </a:r>
            <a:endParaRPr lang="en-GB" b="1" dirty="0">
              <a:latin typeface="+mj-lt"/>
            </a:endParaRPr>
          </a:p>
          <a:p>
            <a:pPr marL="0" indent="0">
              <a:buNone/>
            </a:pPr>
            <a:r>
              <a:rPr lang="en-GB" b="1" dirty="0">
                <a:latin typeface="+mj-lt"/>
              </a:rPr>
              <a:t>Thus, the goal of the State </a:t>
            </a:r>
            <a:r>
              <a:rPr lang="en-GB" b="1" dirty="0" err="1">
                <a:latin typeface="+mj-lt"/>
              </a:rPr>
              <a:t>Enviromental</a:t>
            </a:r>
            <a:r>
              <a:rPr lang="en-GB" b="1" dirty="0">
                <a:latin typeface="+mj-lt"/>
              </a:rPr>
              <a:t> Policy of the Czech Republic to reduce greenhouse gas emissions is not being met</a:t>
            </a:r>
            <a:r>
              <a:rPr lang="cs-CZ" b="1" dirty="0">
                <a:latin typeface="+mj-lt"/>
              </a:rPr>
              <a:t>.</a:t>
            </a:r>
            <a:endParaRPr lang="en-GB" b="1" dirty="0">
              <a:latin typeface="+mj-lt"/>
            </a:endParaRPr>
          </a:p>
        </p:txBody>
      </p:sp>
    </p:spTree>
    <p:extLst>
      <p:ext uri="{BB962C8B-B14F-4D97-AF65-F5344CB8AC3E}">
        <p14:creationId xmlns:p14="http://schemas.microsoft.com/office/powerpoint/2010/main" val="345551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9AC729-C5D8-426A-9B73-B236BC86F992}"/>
              </a:ext>
            </a:extLst>
          </p:cNvPr>
          <p:cNvSpPr>
            <a:spLocks noGrp="1"/>
          </p:cNvSpPr>
          <p:nvPr>
            <p:ph type="ctrTitle"/>
          </p:nvPr>
        </p:nvSpPr>
        <p:spPr/>
        <p:txBody>
          <a:bodyPr/>
          <a:lstStyle/>
          <a:p>
            <a:r>
              <a:rPr lang="en-GB"/>
              <a:t>Thank you for your attention</a:t>
            </a:r>
          </a:p>
        </p:txBody>
      </p:sp>
      <p:sp>
        <p:nvSpPr>
          <p:cNvPr id="3" name="Podnadpis 2">
            <a:extLst>
              <a:ext uri="{FF2B5EF4-FFF2-40B4-BE49-F238E27FC236}">
                <a16:creationId xmlns:a16="http://schemas.microsoft.com/office/drawing/2014/main" id="{12757652-EB33-4FDB-AA31-42B3F5542B5A}"/>
              </a:ext>
            </a:extLst>
          </p:cNvPr>
          <p:cNvSpPr>
            <a:spLocks noGrp="1"/>
          </p:cNvSpPr>
          <p:nvPr>
            <p:ph type="subTitle" idx="1"/>
          </p:nvPr>
        </p:nvSpPr>
        <p:spPr>
          <a:xfrm>
            <a:off x="12480756" y="8614609"/>
            <a:ext cx="449180" cy="2117558"/>
          </a:xfrm>
        </p:spPr>
        <p:txBody>
          <a:bodyPr/>
          <a:lstStyle/>
          <a:p>
            <a:endParaRPr lang="cs-CZ" dirty="0"/>
          </a:p>
        </p:txBody>
      </p:sp>
    </p:spTree>
    <p:extLst>
      <p:ext uri="{BB962C8B-B14F-4D97-AF65-F5344CB8AC3E}">
        <p14:creationId xmlns:p14="http://schemas.microsoft.com/office/powerpoint/2010/main" val="100822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BD90571-C683-4F5B-AC51-C0C0E2F7D6EB}"/>
              </a:ext>
            </a:extLst>
          </p:cNvPr>
          <p:cNvSpPr txBox="1"/>
          <p:nvPr/>
        </p:nvSpPr>
        <p:spPr>
          <a:xfrm>
            <a:off x="0" y="3134481"/>
            <a:ext cx="12192000" cy="955198"/>
          </a:xfrm>
          <a:prstGeom prst="rect">
            <a:avLst/>
          </a:prstGeom>
          <a:noFill/>
        </p:spPr>
        <p:txBody>
          <a:bodyPr wrap="square">
            <a:spAutoFit/>
          </a:bodyPr>
          <a:lstStyle/>
          <a:p>
            <a:pPr algn="ctr">
              <a:lnSpc>
                <a:spcPct val="107000"/>
              </a:lnSpc>
              <a:spcAft>
                <a:spcPts val="800"/>
              </a:spcAft>
            </a:pPr>
            <a:r>
              <a:rPr lang="en-GB" sz="1800" dirty="0">
                <a:effectLst/>
                <a:latin typeface="Verdana" panose="020B0604030504040204" pitchFamily="34" charset="0"/>
                <a:ea typeface="Verdana" panose="020B0604030504040204" pitchFamily="34" charset="0"/>
                <a:cs typeface="Times New Roman" panose="02020603050405020304" pitchFamily="18" charset="0"/>
              </a:rPr>
              <a:t>"The European Commission support for the production of this publication does not constitute </a:t>
            </a:r>
            <a:br>
              <a:rPr lang="cs-CZ" sz="1800" dirty="0">
                <a:effectLst/>
                <a:latin typeface="Verdana" panose="020B0604030504040204" pitchFamily="34" charset="0"/>
                <a:ea typeface="Verdana" panose="020B0604030504040204" pitchFamily="34" charset="0"/>
                <a:cs typeface="Times New Roman" panose="02020603050405020304" pitchFamily="18" charset="0"/>
              </a:rPr>
            </a:br>
            <a:r>
              <a:rPr lang="en-GB" sz="1800" dirty="0">
                <a:effectLst/>
                <a:latin typeface="Verdana" panose="020B0604030504040204" pitchFamily="34" charset="0"/>
                <a:ea typeface="Verdana" panose="020B0604030504040204" pitchFamily="34" charset="0"/>
                <a:cs typeface="Times New Roman" panose="02020603050405020304" pitchFamily="18" charset="0"/>
              </a:rPr>
              <a:t>an endorsement of the contents which reflects the views only of the authors, and the Commission cannot be held responsible for any use which may be made of the information contained therein."</a:t>
            </a:r>
            <a:endParaRPr lang="cs-CZ" sz="16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2946025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CBB26C3B498924A8D70E24807DC24F2" ma:contentTypeVersion="6" ma:contentTypeDescription="Vytvoří nový dokument" ma:contentTypeScope="" ma:versionID="215e06bfacd44e92e1570b536d848631">
  <xsd:schema xmlns:xsd="http://www.w3.org/2001/XMLSchema" xmlns:xs="http://www.w3.org/2001/XMLSchema" xmlns:p="http://schemas.microsoft.com/office/2006/metadata/properties" xmlns:ns2="eb9423f9-4d7d-4989-9cb4-05f3c24f46d4" xmlns:ns3="27820014-a465-4952-94ce-0adc0c928a0c" targetNamespace="http://schemas.microsoft.com/office/2006/metadata/properties" ma:root="true" ma:fieldsID="99429235392eaecd3550fc00d75a3bf1" ns2:_="" ns3:_="">
    <xsd:import namespace="eb9423f9-4d7d-4989-9cb4-05f3c24f46d4"/>
    <xsd:import namespace="27820014-a465-4952-94ce-0adc0c928a0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9423f9-4d7d-4989-9cb4-05f3c24f46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820014-a465-4952-94ce-0adc0c928a0c"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0A7C88-0513-4165-9DAF-ADFBC604817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121C05C-1768-4AA9-AAD3-460E981DB9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9423f9-4d7d-4989-9cb4-05f3c24f46d4"/>
    <ds:schemaRef ds:uri="27820014-a465-4952-94ce-0adc0c928a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DEE0C3-C2A1-4511-945D-5AFB8467D6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Damašek</Template>
  <TotalTime>278</TotalTime>
  <Words>532</Words>
  <Application>Microsoft Office PowerPoint</Application>
  <PresentationFormat>Širokoúhlá obrazovka</PresentationFormat>
  <Paragraphs>25</Paragraphs>
  <Slides>7</Slides>
  <Notes>0</Notes>
  <HiddenSlides>0</HiddenSlides>
  <MMClips>1</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vt:i4>
      </vt:variant>
    </vt:vector>
  </HeadingPairs>
  <TitlesOfParts>
    <vt:vector size="14" baseType="lpstr">
      <vt:lpstr>Arial</vt:lpstr>
      <vt:lpstr>Bahnschrift</vt:lpstr>
      <vt:lpstr>Bookman Old Style</vt:lpstr>
      <vt:lpstr>Calibri</vt:lpstr>
      <vt:lpstr>Rockwell</vt:lpstr>
      <vt:lpstr>Verdana</vt:lpstr>
      <vt:lpstr>Damask</vt:lpstr>
      <vt:lpstr>Znečištění vzduchu v ČR a našem kraji  Air pollution in Czech Republic and our region</vt:lpstr>
      <vt:lpstr>The level of Air pollution is getting better, but only slowly, biggest problems is causing airborne dust, Benzo(a)pyren and tropospheric ozone</vt:lpstr>
      <vt:lpstr>areas</vt:lpstr>
      <vt:lpstr>Historic development  in  70s And 80s of 20th century in some industrial areas was among the worst in Europe</vt:lpstr>
      <vt:lpstr>Air pollution 30 years ago</vt:lpstr>
      <vt:lpstr>Thank you for your attention</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
  <cp:lastModifiedBy>Petr Leba</cp:lastModifiedBy>
  <cp:revision>27</cp:revision>
  <dcterms:created xsi:type="dcterms:W3CDTF">2021-03-03T06:56:10Z</dcterms:created>
  <dcterms:modified xsi:type="dcterms:W3CDTF">2021-04-08T20:49:03Z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0x0101006CBB26C3B498924A8D70E24807DC24F2</vt:lpwstr>
  </property>
</Properties>
</file>