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8" r:id="rId16"/>
    <p:sldId id="267" r:id="rId17"/>
    <p:sldId id="269" r:id="rId1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63E59B-9969-4046-ACF6-B135625D4258}" v="196" dt="2021-04-15T18:30:55.794"/>
    <p1510:client id="{7700AED8-DC85-4552-9A14-09351D714FC4}" v="3" dt="2021-04-16T06:57:05.236"/>
    <p1510:client id="{AF39B1E7-DA05-492A-8F87-3AB8813A72E2}" v="8" dt="2021-04-15T18:57:49.268"/>
    <p1510:client id="{C7FE3000-B3D1-4807-A3AD-474AF0FAF25B}" v="5" dt="2021-04-15T19:16:49.0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4/16/2021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74046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53411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0007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7190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4/16/2021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386362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954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4/16/2021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54272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174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8210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4/16/2021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912496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4/16/2021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829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4/16/2021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701743398"/>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891" r:id="rId5"/>
    <p:sldLayoutId id="2147483897" r:id="rId6"/>
    <p:sldLayoutId id="2147483892" r:id="rId7"/>
    <p:sldLayoutId id="2147483893" r:id="rId8"/>
    <p:sldLayoutId id="2147483894" r:id="rId9"/>
    <p:sldLayoutId id="2147483895" r:id="rId10"/>
    <p:sldLayoutId id="2147483896" r:id="rId11"/>
  </p:sldLayoutIdLst>
  <p:hf sldNum="0" hdr="0" ftr="0" dt="0"/>
  <p:txStyles>
    <p:titleStyle>
      <a:lvl1pPr algn="l" defTabSz="914400" rtl="0" eaLnBrk="1" latinLnBrk="0" hangingPunct="1">
        <a:lnSpc>
          <a:spcPct val="90000"/>
        </a:lnSpc>
        <a:spcBef>
          <a:spcPct val="0"/>
        </a:spcBef>
        <a:buNone/>
        <a:defRPr lang="en-US" sz="44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wbR-5mHI6bo"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ceanservice.noaa.gov/ocean/earthday.html" TargetMode="External"/><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hyperlink" Target="https://www.ceska-krajina.cz/projekty/zmena-klimatu/" TargetMode="External"/><Relationship Id="rId5" Type="http://schemas.openxmlformats.org/officeDocument/2006/relationships/hyperlink" Target="https://cs.wikipedia.org/wiki/Glob%C3%A1ln%C3%AD_oteplov%C3%A1n%C3%AD_v_%C4%8Cesku" TargetMode="External"/><Relationship Id="rId4" Type="http://schemas.openxmlformats.org/officeDocument/2006/relationships/hyperlink" Target="https://www.sazimebudoucnost.cz/cs/prinosy-strom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81" name="Rectangle 80">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Nadpis 1">
            <a:extLst>
              <a:ext uri="{FF2B5EF4-FFF2-40B4-BE49-F238E27FC236}">
                <a16:creationId xmlns:a16="http://schemas.microsoft.com/office/drawing/2014/main" id="{B91CB142-A55A-47F9-B2C9-D342917603B2}"/>
              </a:ext>
            </a:extLst>
          </p:cNvPr>
          <p:cNvSpPr>
            <a:spLocks noGrp="1"/>
          </p:cNvSpPr>
          <p:nvPr>
            <p:ph type="ctrTitle"/>
          </p:nvPr>
        </p:nvSpPr>
        <p:spPr>
          <a:xfrm>
            <a:off x="1256493" y="1559768"/>
            <a:ext cx="2978281" cy="3135379"/>
          </a:xfrm>
        </p:spPr>
        <p:txBody>
          <a:bodyPr>
            <a:normAutofit/>
          </a:bodyPr>
          <a:lstStyle/>
          <a:p>
            <a:pPr>
              <a:spcAft>
                <a:spcPts val="800"/>
              </a:spcAft>
            </a:pPr>
            <a:r>
              <a:rPr lang="cs-CZ" sz="37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Global</a:t>
            </a:r>
            <a:r>
              <a:rPr lang="cs-CZ" sz="3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cs-CZ" sz="37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warming</a:t>
            </a:r>
            <a:r>
              <a:rPr lang="cs-CZ" sz="3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cs-CZ" sz="37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over</a:t>
            </a:r>
            <a:r>
              <a:rPr lang="cs-CZ" sz="3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cs-CZ" sz="37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a:t>
            </a:r>
            <a:r>
              <a:rPr lang="cs-CZ" sz="3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last 50 </a:t>
            </a:r>
            <a:r>
              <a:rPr lang="cs-CZ" sz="37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years</a:t>
            </a:r>
            <a:r>
              <a:rPr lang="cs-CZ" sz="3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in </a:t>
            </a:r>
            <a:r>
              <a:rPr lang="cs-CZ" sz="37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a:t>
            </a:r>
            <a:r>
              <a:rPr lang="cs-CZ" sz="3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Czech Republic</a:t>
            </a:r>
          </a:p>
        </p:txBody>
      </p:sp>
      <p:sp>
        <p:nvSpPr>
          <p:cNvPr id="3" name="Podnadpis 2">
            <a:extLst>
              <a:ext uri="{FF2B5EF4-FFF2-40B4-BE49-F238E27FC236}">
                <a16:creationId xmlns:a16="http://schemas.microsoft.com/office/drawing/2014/main" id="{3525ABD3-A359-43C2-87AE-5D2AC9A8A761}"/>
              </a:ext>
            </a:extLst>
          </p:cNvPr>
          <p:cNvSpPr>
            <a:spLocks noGrp="1"/>
          </p:cNvSpPr>
          <p:nvPr>
            <p:ph type="subTitle" idx="1"/>
          </p:nvPr>
        </p:nvSpPr>
        <p:spPr>
          <a:xfrm>
            <a:off x="1256493" y="4708186"/>
            <a:ext cx="2978282" cy="992223"/>
          </a:xfrm>
        </p:spPr>
        <p:txBody>
          <a:bodyPr>
            <a:normAutofit/>
          </a:bodyPr>
          <a:lstStyle/>
          <a:p>
            <a:pPr>
              <a:spcAft>
                <a:spcPts val="800"/>
              </a:spcAft>
            </a:pPr>
            <a:r>
              <a:rPr lang="cs-CZ"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Martin Tichý, Adam Hlinka , Thanh Dat Nguyen, Lukáš </a:t>
            </a:r>
            <a:r>
              <a:rPr lang="cs-CZ" sz="14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Blanda</a:t>
            </a:r>
            <a:endParaRPr lang="cs-CZ" sz="1400" dirty="0">
              <a:solidFill>
                <a:schemeClr val="bg1"/>
              </a:solidFill>
            </a:endParaRPr>
          </a:p>
        </p:txBody>
      </p:sp>
      <p:sp>
        <p:nvSpPr>
          <p:cNvPr id="83" name="Rectangle 82">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5" name="Straight Connector 84">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Obrázek 4" descr="Obsah obrázku text&#10;&#10;Popis se vygeneroval automaticky.">
            <a:extLst>
              <a:ext uri="{FF2B5EF4-FFF2-40B4-BE49-F238E27FC236}">
                <a16:creationId xmlns:a16="http://schemas.microsoft.com/office/drawing/2014/main" id="{E2C6926E-A6EB-41D9-94D3-3945A0124194}"/>
              </a:ext>
            </a:extLst>
          </p:cNvPr>
          <p:cNvPicPr>
            <a:picLocks noChangeAspect="1"/>
          </p:cNvPicPr>
          <p:nvPr/>
        </p:nvPicPr>
        <p:blipFill>
          <a:blip r:embed="rId3"/>
          <a:stretch>
            <a:fillRect/>
          </a:stretch>
        </p:blipFill>
        <p:spPr>
          <a:xfrm>
            <a:off x="5548407" y="3655378"/>
            <a:ext cx="5555876" cy="1219409"/>
          </a:xfrm>
          <a:prstGeom prst="rect">
            <a:avLst/>
          </a:prstGeom>
        </p:spPr>
      </p:pic>
      <p:sp>
        <p:nvSpPr>
          <p:cNvPr id="5" name="TextovéPole 4">
            <a:extLst>
              <a:ext uri="{FF2B5EF4-FFF2-40B4-BE49-F238E27FC236}">
                <a16:creationId xmlns:a16="http://schemas.microsoft.com/office/drawing/2014/main" id="{2F25B42D-9109-4475-8DBA-1345AC5CB9E2}"/>
              </a:ext>
            </a:extLst>
          </p:cNvPr>
          <p:cNvSpPr txBox="1"/>
          <p:nvPr/>
        </p:nvSpPr>
        <p:spPr>
          <a:xfrm>
            <a:off x="5688107" y="1653989"/>
            <a:ext cx="338741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latin typeface="Arial"/>
              </a:rPr>
              <a:t>Erasmus+ KA229 - School Exchange Partnerships</a:t>
            </a:r>
          </a:p>
          <a:p>
            <a:endParaRPr lang="en-GB" sz="1200">
              <a:latin typeface="Arial"/>
            </a:endParaRPr>
          </a:p>
          <a:p>
            <a:r>
              <a:rPr lang="en-GB" sz="1200" dirty="0">
                <a:latin typeface="Arial"/>
              </a:rPr>
              <a:t>Project Nr: 2019-1-CZ01-KA229-061106   </a:t>
            </a:r>
            <a:endParaRPr lang="en-GB" sz="1200" dirty="0">
              <a:latin typeface="Arial"/>
              <a:cs typeface="Arial"/>
            </a:endParaRPr>
          </a:p>
          <a:p>
            <a:r>
              <a:rPr lang="en-GB" sz="1200" dirty="0">
                <a:latin typeface="Arial"/>
              </a:rPr>
              <a:t>  </a:t>
            </a:r>
            <a:r>
              <a:rPr lang="en-GB" sz="1200" i="1" dirty="0">
                <a:latin typeface="Arial"/>
              </a:rPr>
              <a:t>It´s our world - take care of it</a:t>
            </a:r>
            <a:endParaRPr lang="en-GB" dirty="0"/>
          </a:p>
        </p:txBody>
      </p:sp>
      <p:pic>
        <p:nvPicPr>
          <p:cNvPr id="6" name="Obrázek 6">
            <a:extLst>
              <a:ext uri="{FF2B5EF4-FFF2-40B4-BE49-F238E27FC236}">
                <a16:creationId xmlns:a16="http://schemas.microsoft.com/office/drawing/2014/main" id="{29EDA8A7-AD7A-4DF8-A13F-FE0A9C393F66}"/>
              </a:ext>
            </a:extLst>
          </p:cNvPr>
          <p:cNvPicPr>
            <a:picLocks noChangeAspect="1"/>
          </p:cNvPicPr>
          <p:nvPr/>
        </p:nvPicPr>
        <p:blipFill>
          <a:blip r:embed="rId4"/>
          <a:stretch>
            <a:fillRect/>
          </a:stretch>
        </p:blipFill>
        <p:spPr>
          <a:xfrm>
            <a:off x="10324599" y="646949"/>
            <a:ext cx="1428750" cy="1914525"/>
          </a:xfrm>
          <a:prstGeom prst="rect">
            <a:avLst/>
          </a:prstGeom>
        </p:spPr>
      </p:pic>
    </p:spTree>
    <p:extLst>
      <p:ext uri="{BB962C8B-B14F-4D97-AF65-F5344CB8AC3E}">
        <p14:creationId xmlns:p14="http://schemas.microsoft.com/office/powerpoint/2010/main" val="14153896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32" name="Rectangle 31">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4" name="Rectangle 33">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6" name="Group 3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37" name="Straight Connector 36">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1C3E817E-E139-426E-89E5-9DD346EC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Zástupný obsah 22">
            <a:extLst>
              <a:ext uri="{FF2B5EF4-FFF2-40B4-BE49-F238E27FC236}">
                <a16:creationId xmlns:a16="http://schemas.microsoft.com/office/drawing/2014/main" id="{63E255ED-FFCA-4775-B1DD-4463E51813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192" y="1481789"/>
            <a:ext cx="6909386" cy="3886529"/>
          </a:xfrm>
          <a:prstGeom prst="rect">
            <a:avLst/>
          </a:prstGeom>
        </p:spPr>
      </p:pic>
      <p:sp>
        <p:nvSpPr>
          <p:cNvPr id="47" name="Rectangle 46">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80252B7-3E4C-4961-A757-8B30E0996A96}"/>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altLang="cs-CZ" sz="3700" cap="all" spc="-100"/>
              <a:t>Y</a:t>
            </a:r>
            <a:r>
              <a:rPr kumimoji="0" lang="en-US" altLang="cs-CZ" sz="3700" i="0" u="none" strike="noStrike" cap="all" spc="-100" normalizeH="0">
                <a:ln>
                  <a:noFill/>
                </a:ln>
              </a:rPr>
              <a:t>ou don't have to be an eco activist to save planet earth </a:t>
            </a:r>
            <a:endParaRPr lang="en-US" sz="3700" cap="all" spc="-100"/>
          </a:p>
        </p:txBody>
      </p:sp>
      <p:sp>
        <p:nvSpPr>
          <p:cNvPr id="49" name="Rectangle 48">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50">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889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descr="Obsah obrázku strom, exteriér, tráva, skupina&#10;&#10;Popis byl vytvořen automaticky">
            <a:extLst>
              <a:ext uri="{FF2B5EF4-FFF2-40B4-BE49-F238E27FC236}">
                <a16:creationId xmlns:a16="http://schemas.microsoft.com/office/drawing/2014/main" id="{FDBDB044-256D-4ED6-80B7-0FA9969C9E22}"/>
              </a:ext>
            </a:extLst>
          </p:cNvPr>
          <p:cNvPicPr>
            <a:picLocks noChangeAspect="1"/>
          </p:cNvPicPr>
          <p:nvPr/>
        </p:nvPicPr>
        <p:blipFill rotWithShape="1">
          <a:blip r:embed="rId2">
            <a:extLst>
              <a:ext uri="{28A0092B-C50C-407E-A947-70E740481C1C}">
                <a14:useLocalDpi xmlns:a14="http://schemas.microsoft.com/office/drawing/2010/main" val="0"/>
              </a:ext>
            </a:extLst>
          </a:blip>
          <a:srcRect t="3916" r="-1" b="11792"/>
          <a:stretch/>
        </p:blipFill>
        <p:spPr>
          <a:xfrm>
            <a:off x="20" y="10"/>
            <a:ext cx="12188932" cy="6857990"/>
          </a:xfrm>
          <a:prstGeom prst="rect">
            <a:avLst/>
          </a:prstGeom>
        </p:spPr>
      </p:pic>
      <p:sp>
        <p:nvSpPr>
          <p:cNvPr id="16" name="Rectangle 9">
            <a:extLst>
              <a:ext uri="{FF2B5EF4-FFF2-40B4-BE49-F238E27FC236}">
                <a16:creationId xmlns:a16="http://schemas.microsoft.com/office/drawing/2014/main" id="{CD64F326-929E-45E2-B54D-DC7E1720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17" name="Rectangle 11">
            <a:extLst>
              <a:ext uri="{FF2B5EF4-FFF2-40B4-BE49-F238E27FC236}">
                <a16:creationId xmlns:a16="http://schemas.microsoft.com/office/drawing/2014/main" id="{7BFCDFD7-7B3B-4ED9-B533-34D0B3724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106424"/>
            <a:ext cx="5120640" cy="4645152"/>
          </a:xfrm>
          <a:prstGeom prst="rect">
            <a:avLst/>
          </a:prstGeom>
          <a:noFill/>
          <a:ln w="6350" cap="sq" cmpd="sng" algn="ctr">
            <a:solidFill>
              <a:schemeClr val="tx1"/>
            </a:solidFill>
            <a:prstDash val="solid"/>
            <a:miter lim="800000"/>
          </a:ln>
          <a:effectLst>
            <a:softEdge rad="0"/>
          </a:effectLst>
        </p:spPr>
      </p:sp>
      <p:sp>
        <p:nvSpPr>
          <p:cNvPr id="2" name="Nadpis 1">
            <a:extLst>
              <a:ext uri="{FF2B5EF4-FFF2-40B4-BE49-F238E27FC236}">
                <a16:creationId xmlns:a16="http://schemas.microsoft.com/office/drawing/2014/main" id="{8A85F10B-4282-4649-A559-E0A27CE372E8}"/>
              </a:ext>
            </a:extLst>
          </p:cNvPr>
          <p:cNvSpPr>
            <a:spLocks noGrp="1"/>
          </p:cNvSpPr>
          <p:nvPr>
            <p:ph type="title"/>
          </p:nvPr>
        </p:nvSpPr>
        <p:spPr>
          <a:xfrm>
            <a:off x="1357951" y="1352277"/>
            <a:ext cx="4633416" cy="1371600"/>
          </a:xfrm>
        </p:spPr>
        <p:txBody>
          <a:bodyPr>
            <a:normAutofit/>
          </a:bodyPr>
          <a:lstStyle/>
          <a:p>
            <a:r>
              <a:rPr lang="cs-CZ" sz="3100">
                <a:effectLst/>
                <a:latin typeface="Calibri Light" panose="020F0302020204030204" pitchFamily="34" charset="0"/>
                <a:ea typeface="Times New Roman" panose="02020603050405020304" pitchFamily="18" charset="0"/>
                <a:cs typeface="Times New Roman" panose="02020603050405020304" pitchFamily="18" charset="0"/>
              </a:rPr>
              <a:t>What the Czech Republic can do?</a:t>
            </a:r>
            <a:br>
              <a:rPr lang="cs-CZ" sz="3100" b="1">
                <a:effectLst/>
                <a:latin typeface="Calibri Light" panose="020F0302020204030204" pitchFamily="34" charset="0"/>
                <a:ea typeface="Times New Roman" panose="02020603050405020304" pitchFamily="18" charset="0"/>
                <a:cs typeface="Times New Roman" panose="02020603050405020304" pitchFamily="18" charset="0"/>
              </a:rPr>
            </a:br>
            <a:endParaRPr lang="cs-CZ" sz="3100"/>
          </a:p>
        </p:txBody>
      </p:sp>
      <p:sp>
        <p:nvSpPr>
          <p:cNvPr id="3" name="Zástupný obsah 2">
            <a:extLst>
              <a:ext uri="{FF2B5EF4-FFF2-40B4-BE49-F238E27FC236}">
                <a16:creationId xmlns:a16="http://schemas.microsoft.com/office/drawing/2014/main" id="{330C2D37-49F0-4F28-A730-CFB178E18FD1}"/>
              </a:ext>
            </a:extLst>
          </p:cNvPr>
          <p:cNvSpPr>
            <a:spLocks noGrp="1"/>
          </p:cNvSpPr>
          <p:nvPr>
            <p:ph idx="1"/>
          </p:nvPr>
        </p:nvSpPr>
        <p:spPr>
          <a:xfrm>
            <a:off x="1357950" y="2631234"/>
            <a:ext cx="4633415" cy="2985796"/>
          </a:xfrm>
        </p:spPr>
        <p:txBody>
          <a:bodyPr>
            <a:normAutofit fontScale="85000" lnSpcReduction="20000"/>
          </a:bodyPr>
          <a:lstStyle/>
          <a:p>
            <a:r>
              <a:rPr lang="cs-CZ" sz="2400" dirty="0" err="1">
                <a:effectLst/>
                <a:latin typeface="Calibri" panose="020F0502020204030204" pitchFamily="34" charset="0"/>
                <a:ea typeface="Calibri" panose="020F0502020204030204" pitchFamily="34" charset="0"/>
                <a:cs typeface="Times New Roman" panose="02020603050405020304" pitchFamily="18" charset="0"/>
              </a:rPr>
              <a:t>We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must</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get</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rid</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our</a:t>
            </a:r>
            <a:r>
              <a:rPr lang="cs-CZ" sz="2400" dirty="0">
                <a:effectLst/>
                <a:latin typeface="Calibri" panose="020F0502020204030204" pitchFamily="34" charset="0"/>
                <a:ea typeface="Calibri" panose="020F0502020204030204" pitchFamily="34" charset="0"/>
                <a:cs typeface="Times New Roman" panose="02020603050405020304" pitchFamily="18" charset="0"/>
              </a:rPr>
              <a:t> dependence on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coal</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for</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energy</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production</a:t>
            </a:r>
            <a:r>
              <a:rPr lang="cs-CZ" sz="2400" dirty="0">
                <a:effectLst/>
                <a:latin typeface="Calibri" panose="020F0502020204030204" pitchFamily="34" charset="0"/>
                <a:ea typeface="Calibri" panose="020F0502020204030204" pitchFamily="34" charset="0"/>
                <a:cs typeface="Times New Roman" panose="02020603050405020304" pitchFamily="18" charset="0"/>
              </a:rPr>
              <a:t>, not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continue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mining</a:t>
            </a:r>
            <a:r>
              <a:rPr lang="cs-CZ" sz="2400" dirty="0">
                <a:effectLst/>
                <a:latin typeface="Calibri" panose="020F0502020204030204" pitchFamily="34" charset="0"/>
                <a:ea typeface="Calibri" panose="020F0502020204030204" pitchFamily="34" charset="0"/>
                <a:cs typeface="Times New Roman" panose="02020603050405020304" pitchFamily="18" charset="0"/>
              </a:rPr>
              <a:t>, not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expand</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mines</a:t>
            </a:r>
            <a:r>
              <a:rPr lang="cs-CZ" sz="2400" dirty="0">
                <a:effectLst/>
                <a:latin typeface="Calibri" panose="020F0502020204030204" pitchFamily="34" charset="0"/>
                <a:ea typeface="Calibri" panose="020F0502020204030204" pitchFamily="34" charset="0"/>
                <a:cs typeface="Times New Roman" panose="02020603050405020304" pitchFamily="18" charset="0"/>
              </a:rPr>
              <a:t> in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Czech Republic.</a:t>
            </a:r>
          </a:p>
          <a:p>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We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need</a:t>
            </a:r>
            <a:r>
              <a:rPr lang="cs-CZ" sz="2400" dirty="0">
                <a:effectLst/>
                <a:latin typeface="Calibri" panose="020F0502020204030204" pitchFamily="34" charset="0"/>
                <a:ea typeface="Calibri" panose="020F0502020204030204" pitchFamily="34" charset="0"/>
                <a:cs typeface="Times New Roman" panose="02020603050405020304" pitchFamily="18" charset="0"/>
              </a:rPr>
              <a:t> to start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investing</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thoughtfully</a:t>
            </a:r>
            <a:r>
              <a:rPr lang="cs-CZ" sz="2400" dirty="0">
                <a:effectLst/>
                <a:latin typeface="Calibri" panose="020F0502020204030204" pitchFamily="34" charset="0"/>
                <a:ea typeface="Calibri" panose="020F0502020204030204" pitchFamily="34" charset="0"/>
                <a:cs typeface="Times New Roman" panose="02020603050405020304" pitchFamily="18" charset="0"/>
              </a:rPr>
              <a:t> in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renewables</a:t>
            </a:r>
            <a:r>
              <a:rPr lang="cs-CZ" sz="2400" dirty="0">
                <a:effectLst/>
                <a:latin typeface="Calibri" panose="020F0502020204030204" pitchFamily="34" charset="0"/>
                <a:ea typeface="Calibri" panose="020F0502020204030204" pitchFamily="34" charset="0"/>
                <a:cs typeface="Times New Roman" panose="02020603050405020304" pitchFamily="18" charset="0"/>
              </a:rPr>
              <a:t> and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distribution</a:t>
            </a:r>
            <a:r>
              <a:rPr lang="cs-CZ" sz="2400" dirty="0">
                <a:effectLst/>
                <a:latin typeface="Calibri" panose="020F0502020204030204" pitchFamily="34" charset="0"/>
                <a:ea typeface="Calibri" panose="020F0502020204030204" pitchFamily="34" charset="0"/>
                <a:cs typeface="Times New Roman" panose="02020603050405020304" pitchFamily="18" charset="0"/>
              </a:rPr>
              <a:t> network. </a:t>
            </a:r>
          </a:p>
          <a:p>
            <a:r>
              <a:rPr lang="cs-CZ" sz="2400" dirty="0" err="1">
                <a:effectLst/>
                <a:latin typeface="Calibri" panose="020F0502020204030204" pitchFamily="34" charset="0"/>
                <a:ea typeface="Calibri" panose="020F0502020204030204" pitchFamily="34" charset="0"/>
                <a:cs typeface="Times New Roman" panose="02020603050405020304" pitchFamily="18" charset="0"/>
              </a:rPr>
              <a:t>We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need</a:t>
            </a:r>
            <a:r>
              <a:rPr lang="cs-CZ" sz="2400" dirty="0">
                <a:effectLst/>
                <a:latin typeface="Calibri" panose="020F0502020204030204" pitchFamily="34" charset="0"/>
                <a:ea typeface="Calibri" panose="020F0502020204030204" pitchFamily="34" charset="0"/>
                <a:cs typeface="Times New Roman" panose="02020603050405020304" pitchFamily="18" charset="0"/>
              </a:rPr>
              <a:t> to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change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our</a:t>
            </a:r>
            <a:r>
              <a:rPr lang="cs-CZ" sz="2400" dirty="0">
                <a:effectLst/>
                <a:latin typeface="Calibri" panose="020F0502020204030204" pitchFamily="34" charset="0"/>
                <a:ea typeface="Calibri" panose="020F0502020204030204" pitchFamily="34" charset="0"/>
                <a:cs typeface="Times New Roman" panose="02020603050405020304" pitchFamily="18" charset="0"/>
              </a:rPr>
              <a:t> management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landscape</a:t>
            </a:r>
            <a:r>
              <a:rPr lang="cs-CZ" sz="2400" dirty="0">
                <a:effectLst/>
                <a:latin typeface="Calibri" panose="020F0502020204030204" pitchFamily="34" charset="0"/>
                <a:ea typeface="Calibri" panose="020F0502020204030204" pitchFamily="34" charset="0"/>
                <a:cs typeface="Times New Roman" panose="02020603050405020304" pitchFamily="18" charset="0"/>
              </a:rPr>
              <a:t> and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water</a:t>
            </a:r>
            <a:r>
              <a:rPr lang="cs-CZ" sz="2400" dirty="0">
                <a:effectLst/>
                <a:latin typeface="Calibri" panose="020F0502020204030204" pitchFamily="34" charset="0"/>
                <a:ea typeface="Calibri" panose="020F0502020204030204" pitchFamily="34" charset="0"/>
                <a:cs typeface="Times New Roman" panose="02020603050405020304" pitchFamily="18" charset="0"/>
              </a:rPr>
              <a:t> in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landscape</a:t>
            </a:r>
            <a:r>
              <a:rPr lang="cs-CZ" sz="2400" dirty="0">
                <a:effectLst/>
                <a:latin typeface="Calibri" panose="020F0502020204030204" pitchFamily="34" charset="0"/>
                <a:ea typeface="Calibri" panose="020F0502020204030204" pitchFamily="34" charset="0"/>
                <a:cs typeface="Times New Roman" panose="02020603050405020304" pitchFamily="18" charset="0"/>
              </a:rPr>
              <a:t>.</a:t>
            </a:r>
          </a:p>
          <a:p>
            <a:endParaRPr lang="cs-CZ" dirty="0"/>
          </a:p>
        </p:txBody>
      </p:sp>
    </p:spTree>
    <p:extLst>
      <p:ext uri="{BB962C8B-B14F-4D97-AF65-F5344CB8AC3E}">
        <p14:creationId xmlns:p14="http://schemas.microsoft.com/office/powerpoint/2010/main" val="24529673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ázek 7" descr="Obsah obrázku objekt v exteriéru, hvězda&#10;&#10;Popis byl vytvořen automaticky">
            <a:extLst>
              <a:ext uri="{FF2B5EF4-FFF2-40B4-BE49-F238E27FC236}">
                <a16:creationId xmlns:a16="http://schemas.microsoft.com/office/drawing/2014/main" id="{1814C8A1-5624-4D5B-A039-60A6E7CE41F9}"/>
              </a:ext>
            </a:extLst>
          </p:cNvPr>
          <p:cNvPicPr>
            <a:picLocks noChangeAspect="1"/>
          </p:cNvPicPr>
          <p:nvPr/>
        </p:nvPicPr>
        <p:blipFill rotWithShape="1">
          <a:blip r:embed="rId2">
            <a:extLst>
              <a:ext uri="{28A0092B-C50C-407E-A947-70E740481C1C}">
                <a14:useLocalDpi xmlns:a14="http://schemas.microsoft.com/office/drawing/2010/main" val="0"/>
              </a:ext>
            </a:extLst>
          </a:blip>
          <a:srcRect l="12450" r="35117"/>
          <a:stretch/>
        </p:blipFill>
        <p:spPr>
          <a:xfrm>
            <a:off x="20" y="10"/>
            <a:ext cx="6392647" cy="6857990"/>
          </a:xfrm>
          <a:prstGeom prst="rect">
            <a:avLst/>
          </a:prstGeom>
        </p:spPr>
      </p:pic>
      <p:sp>
        <p:nvSpPr>
          <p:cNvPr id="15" name="Rectangle 14">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9A184EF-D29A-4665-BACF-7A376FD6AA59}"/>
              </a:ext>
            </a:extLst>
          </p:cNvPr>
          <p:cNvSpPr>
            <a:spLocks noGrp="1"/>
          </p:cNvSpPr>
          <p:nvPr>
            <p:ph type="title"/>
          </p:nvPr>
        </p:nvSpPr>
        <p:spPr>
          <a:xfrm>
            <a:off x="7064082" y="642594"/>
            <a:ext cx="4472921" cy="1371600"/>
          </a:xfrm>
        </p:spPr>
        <p:txBody>
          <a:bodyPr>
            <a:normAutofit/>
          </a:bodyPr>
          <a:lstStyle/>
          <a:p>
            <a:r>
              <a:rPr lang="en-US" sz="4000"/>
              <a:t>questions and videos at the end</a:t>
            </a:r>
            <a:endParaRPr lang="cs-CZ" sz="4000"/>
          </a:p>
        </p:txBody>
      </p:sp>
      <p:sp>
        <p:nvSpPr>
          <p:cNvPr id="3" name="Zástupný obsah 2">
            <a:extLst>
              <a:ext uri="{FF2B5EF4-FFF2-40B4-BE49-F238E27FC236}">
                <a16:creationId xmlns:a16="http://schemas.microsoft.com/office/drawing/2014/main" id="{74243CDE-22F0-453A-B486-45202034C92A}"/>
              </a:ext>
            </a:extLst>
          </p:cNvPr>
          <p:cNvSpPr>
            <a:spLocks noGrp="1"/>
          </p:cNvSpPr>
          <p:nvPr>
            <p:ph idx="1"/>
          </p:nvPr>
        </p:nvSpPr>
        <p:spPr>
          <a:xfrm>
            <a:off x="7064082" y="2103120"/>
            <a:ext cx="4472922" cy="3931920"/>
          </a:xfrm>
        </p:spPr>
        <p:txBody>
          <a:bodyPr vert="horz" lIns="91440" tIns="45720" rIns="91440" bIns="45720" rtlCol="0" anchor="t">
            <a:normAutofit fontScale="92500"/>
          </a:bodyPr>
          <a:lstStyle/>
          <a:p>
            <a:r>
              <a:rPr lang="cs-CZ" b="0" i="0" dirty="0" err="1">
                <a:effectLst/>
                <a:latin typeface="Google Sans"/>
              </a:rPr>
              <a:t>What</a:t>
            </a:r>
            <a:r>
              <a:rPr lang="cs-CZ" b="0" i="0" dirty="0">
                <a:effectLst/>
                <a:latin typeface="Google Sans"/>
              </a:rPr>
              <a:t> </a:t>
            </a:r>
            <a:r>
              <a:rPr lang="cs-CZ" b="0" i="0" dirty="0" err="1">
                <a:effectLst/>
                <a:latin typeface="Google Sans"/>
              </a:rPr>
              <a:t>is</a:t>
            </a:r>
            <a:r>
              <a:rPr lang="cs-CZ" b="0" i="0" dirty="0">
                <a:effectLst/>
                <a:latin typeface="Google Sans"/>
              </a:rPr>
              <a:t> </a:t>
            </a:r>
            <a:r>
              <a:rPr lang="cs-CZ" b="0" i="0" dirty="0" err="1">
                <a:effectLst/>
                <a:latin typeface="Google Sans"/>
              </a:rPr>
              <a:t>global</a:t>
            </a:r>
            <a:r>
              <a:rPr lang="cs-CZ" b="0" i="0" dirty="0">
                <a:effectLst/>
                <a:latin typeface="Google Sans"/>
              </a:rPr>
              <a:t> </a:t>
            </a:r>
            <a:r>
              <a:rPr lang="cs-CZ" b="0" i="0" dirty="0" err="1">
                <a:effectLst/>
                <a:latin typeface="Google Sans"/>
              </a:rPr>
              <a:t>warming</a:t>
            </a:r>
            <a:r>
              <a:rPr lang="cs-CZ" b="0" i="0" dirty="0">
                <a:effectLst/>
                <a:latin typeface="Google Sans"/>
              </a:rPr>
              <a:t>?</a:t>
            </a:r>
            <a:r>
              <a:rPr lang="cs-CZ" dirty="0">
                <a:latin typeface="Google Sans"/>
              </a:rPr>
              <a:t> </a:t>
            </a:r>
            <a:endParaRPr lang="cs-CZ" b="0" i="0" dirty="0">
              <a:effectLst/>
              <a:latin typeface="Google Sans"/>
            </a:endParaRPr>
          </a:p>
          <a:p>
            <a:pPr lvl="1"/>
            <a:r>
              <a:rPr lang="cs-CZ" dirty="0">
                <a:latin typeface="Google Sans"/>
              </a:rPr>
              <a:t> </a:t>
            </a:r>
            <a:r>
              <a:rPr lang="cs-CZ" b="0" i="0" dirty="0">
                <a:effectLst/>
                <a:latin typeface="Google Sans"/>
              </a:rPr>
              <a:t>= </a:t>
            </a:r>
            <a:r>
              <a:rPr lang="en-US" b="0" i="0" dirty="0">
                <a:effectLst/>
                <a:latin typeface="Google Sans"/>
              </a:rPr>
              <a:t>long-term increase in average temperature</a:t>
            </a:r>
            <a:r>
              <a:rPr lang="en-US" dirty="0">
                <a:latin typeface="Google Sans"/>
              </a:rPr>
              <a:t>.</a:t>
            </a:r>
            <a:endParaRPr lang="cs-CZ" b="0" i="0">
              <a:effectLst/>
              <a:latin typeface="Google Sans"/>
            </a:endParaRPr>
          </a:p>
          <a:p>
            <a:r>
              <a:rPr lang="en-US" dirty="0">
                <a:latin typeface="Google Sans"/>
              </a:rPr>
              <a:t>List</a:t>
            </a:r>
            <a:r>
              <a:rPr lang="en-US" b="0" i="0" dirty="0">
                <a:effectLst/>
                <a:latin typeface="Google Sans"/>
              </a:rPr>
              <a:t> at least 3 consequences of global warming</a:t>
            </a:r>
            <a:r>
              <a:rPr lang="cs-CZ" b="0" i="0" dirty="0">
                <a:effectLst/>
                <a:latin typeface="Google Sans"/>
              </a:rPr>
              <a:t>:</a:t>
            </a:r>
          </a:p>
          <a:p>
            <a:pPr lvl="1"/>
            <a:r>
              <a:rPr lang="en-US" b="0" i="0" dirty="0">
                <a:solidFill>
                  <a:srgbClr val="202124"/>
                </a:solidFill>
                <a:effectLst/>
                <a:latin typeface="Google Sans"/>
              </a:rPr>
              <a:t>Temperature changes, Drought, There is less snow</a:t>
            </a:r>
            <a:r>
              <a:rPr lang="en-US" dirty="0">
                <a:solidFill>
                  <a:srgbClr val="202124"/>
                </a:solidFill>
                <a:latin typeface="Google Sans"/>
              </a:rPr>
              <a:t>.</a:t>
            </a:r>
            <a:endParaRPr lang="cs-CZ" b="0" i="0">
              <a:effectLst/>
              <a:latin typeface="Google Sans"/>
            </a:endParaRPr>
          </a:p>
          <a:p>
            <a:r>
              <a:rPr lang="en-US" dirty="0">
                <a:latin typeface="Google Sans"/>
              </a:rPr>
              <a:t>By </a:t>
            </a:r>
            <a:r>
              <a:rPr lang="en-US" b="0" i="0" dirty="0">
                <a:effectLst/>
                <a:latin typeface="Google Sans"/>
              </a:rPr>
              <a:t>how many degrees did the average temperature in the Czech Republic rise in </a:t>
            </a:r>
            <a:r>
              <a:rPr lang="en-US" dirty="0">
                <a:latin typeface="Google Sans"/>
              </a:rPr>
              <a:t>10 years</a:t>
            </a:r>
            <a:r>
              <a:rPr lang="cs-CZ" b="0" i="0" dirty="0">
                <a:effectLst/>
                <a:latin typeface="Google Sans"/>
              </a:rPr>
              <a:t>?</a:t>
            </a:r>
            <a:r>
              <a:rPr lang="cs-CZ" dirty="0">
                <a:latin typeface="Google Sans"/>
              </a:rPr>
              <a:t> </a:t>
            </a:r>
          </a:p>
          <a:p>
            <a:pPr lvl="1">
              <a:buClr>
                <a:srgbClr val="262626"/>
              </a:buClr>
            </a:pPr>
            <a:r>
              <a:rPr lang="cs-CZ" b="0" i="0" dirty="0">
                <a:effectLst/>
                <a:latin typeface="Google Sans"/>
              </a:rPr>
              <a:t>=</a:t>
            </a:r>
            <a:r>
              <a:rPr lang="cs-CZ" dirty="0">
                <a:latin typeface="Google Sans"/>
              </a:rPr>
              <a:t> </a:t>
            </a:r>
            <a:r>
              <a:rPr lang="cs-CZ" b="0" i="0" dirty="0">
                <a:effectLst/>
                <a:latin typeface="Google Sans"/>
              </a:rPr>
              <a:t>0.28 </a:t>
            </a:r>
            <a:r>
              <a:rPr lang="cs-CZ" b="0" i="0" dirty="0">
                <a:solidFill>
                  <a:srgbClr val="202124"/>
                </a:solidFill>
                <a:effectLst/>
                <a:latin typeface="arial"/>
                <a:cs typeface="arial"/>
              </a:rPr>
              <a:t>°C</a:t>
            </a:r>
            <a:r>
              <a:rPr lang="cs-CZ" dirty="0">
                <a:solidFill>
                  <a:srgbClr val="202124"/>
                </a:solidFill>
                <a:latin typeface="arial"/>
                <a:cs typeface="arial"/>
              </a:rPr>
              <a:t> </a:t>
            </a:r>
            <a:endParaRPr lang="cs-CZ" b="0" i="0">
              <a:effectLst/>
              <a:latin typeface="Google Sans"/>
            </a:endParaRPr>
          </a:p>
          <a:p>
            <a:r>
              <a:rPr lang="en-US" b="0" i="0" dirty="0">
                <a:effectLst/>
                <a:latin typeface="Google Sans"/>
              </a:rPr>
              <a:t>Interesting videos on the topic</a:t>
            </a:r>
            <a:r>
              <a:rPr lang="cs-CZ" dirty="0">
                <a:latin typeface="Google Sans"/>
              </a:rPr>
              <a:t>: </a:t>
            </a:r>
          </a:p>
          <a:p>
            <a:pPr lvl="1"/>
            <a:r>
              <a:rPr lang="cs-CZ" b="0" i="0" dirty="0">
                <a:effectLst/>
                <a:latin typeface="Google Sans"/>
                <a:hlinkClick r:id="rId3"/>
              </a:rPr>
              <a:t>https://www.youtube.com/watch?v=wbR-5mHI6bo</a:t>
            </a:r>
            <a:endParaRPr lang="cs-CZ" b="0" i="0">
              <a:effectLst/>
              <a:latin typeface="Google Sans"/>
            </a:endParaRPr>
          </a:p>
          <a:p>
            <a:pPr lvl="1"/>
            <a:r>
              <a:rPr lang="cs-CZ" b="0" i="0" dirty="0">
                <a:effectLst/>
                <a:latin typeface="Google Sans"/>
              </a:rPr>
              <a:t>https://www.youtube.com/watch?v=Y3gqoDUtmt4</a:t>
            </a:r>
          </a:p>
          <a:p>
            <a:endParaRPr lang="cs-CZ" b="0" i="0" dirty="0">
              <a:effectLst/>
              <a:latin typeface="Google Sans"/>
            </a:endParaRPr>
          </a:p>
          <a:p>
            <a:endParaRPr lang="cs-CZ" b="0" i="0" dirty="0">
              <a:effectLst/>
              <a:latin typeface="Google Sans"/>
            </a:endParaRPr>
          </a:p>
          <a:p>
            <a:endParaRPr lang="cs-CZ" dirty="0"/>
          </a:p>
        </p:txBody>
      </p:sp>
    </p:spTree>
    <p:extLst>
      <p:ext uri="{BB962C8B-B14F-4D97-AF65-F5344CB8AC3E}">
        <p14:creationId xmlns:p14="http://schemas.microsoft.com/office/powerpoint/2010/main" val="119480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80">
                                          <p:stCondLst>
                                            <p:cond delay="0"/>
                                          </p:stCondLst>
                                        </p:cTn>
                                        <p:tgtEl>
                                          <p:spTgt spid="3">
                                            <p:txEl>
                                              <p:pRg st="1" end="1"/>
                                            </p:txEl>
                                          </p:spTgt>
                                        </p:tgtEl>
                                      </p:cBhvr>
                                    </p:animEffect>
                                    <p:anim calcmode="lin" valueType="num">
                                      <p:cBhvr>
                                        <p:cTn id="1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1" end="1"/>
                                            </p:txEl>
                                          </p:spTgt>
                                        </p:tgtEl>
                                      </p:cBhvr>
                                      <p:to x="100000" y="60000"/>
                                    </p:animScale>
                                    <p:animScale>
                                      <p:cBhvr>
                                        <p:cTn id="18" dur="166" decel="50000">
                                          <p:stCondLst>
                                            <p:cond delay="676"/>
                                          </p:stCondLst>
                                        </p:cTn>
                                        <p:tgtEl>
                                          <p:spTgt spid="3">
                                            <p:txEl>
                                              <p:pRg st="1" end="1"/>
                                            </p:txEl>
                                          </p:spTgt>
                                        </p:tgtEl>
                                      </p:cBhvr>
                                      <p:to x="100000" y="100000"/>
                                    </p:animScale>
                                    <p:animScale>
                                      <p:cBhvr>
                                        <p:cTn id="19" dur="26">
                                          <p:stCondLst>
                                            <p:cond delay="1312"/>
                                          </p:stCondLst>
                                        </p:cTn>
                                        <p:tgtEl>
                                          <p:spTgt spid="3">
                                            <p:txEl>
                                              <p:pRg st="1" end="1"/>
                                            </p:txEl>
                                          </p:spTgt>
                                        </p:tgtEl>
                                      </p:cBhvr>
                                      <p:to x="100000" y="80000"/>
                                    </p:animScale>
                                    <p:animScale>
                                      <p:cBhvr>
                                        <p:cTn id="20" dur="166" decel="50000">
                                          <p:stCondLst>
                                            <p:cond delay="1338"/>
                                          </p:stCondLst>
                                        </p:cTn>
                                        <p:tgtEl>
                                          <p:spTgt spid="3">
                                            <p:txEl>
                                              <p:pRg st="1" end="1"/>
                                            </p:txEl>
                                          </p:spTgt>
                                        </p:tgtEl>
                                      </p:cBhvr>
                                      <p:to x="100000" y="100000"/>
                                    </p:animScale>
                                    <p:animScale>
                                      <p:cBhvr>
                                        <p:cTn id="21" dur="26">
                                          <p:stCondLst>
                                            <p:cond delay="1642"/>
                                          </p:stCondLst>
                                        </p:cTn>
                                        <p:tgtEl>
                                          <p:spTgt spid="3">
                                            <p:txEl>
                                              <p:pRg st="1" end="1"/>
                                            </p:txEl>
                                          </p:spTgt>
                                        </p:tgtEl>
                                      </p:cBhvr>
                                      <p:to x="100000" y="90000"/>
                                    </p:animScale>
                                    <p:animScale>
                                      <p:cBhvr>
                                        <p:cTn id="22" dur="166" decel="50000">
                                          <p:stCondLst>
                                            <p:cond delay="1668"/>
                                          </p:stCondLst>
                                        </p:cTn>
                                        <p:tgtEl>
                                          <p:spTgt spid="3">
                                            <p:txEl>
                                              <p:pRg st="1" end="1"/>
                                            </p:txEl>
                                          </p:spTgt>
                                        </p:tgtEl>
                                      </p:cBhvr>
                                      <p:to x="100000" y="100000"/>
                                    </p:animScale>
                                    <p:animScale>
                                      <p:cBhvr>
                                        <p:cTn id="23" dur="26">
                                          <p:stCondLst>
                                            <p:cond delay="1808"/>
                                          </p:stCondLst>
                                        </p:cTn>
                                        <p:tgtEl>
                                          <p:spTgt spid="3">
                                            <p:txEl>
                                              <p:pRg st="1" end="1"/>
                                            </p:txEl>
                                          </p:spTgt>
                                        </p:tgtEl>
                                      </p:cBhvr>
                                      <p:to x="100000" y="95000"/>
                                    </p:animScale>
                                    <p:animScale>
                                      <p:cBhvr>
                                        <p:cTn id="24" dur="166" decel="50000">
                                          <p:stCondLst>
                                            <p:cond delay="1834"/>
                                          </p:stCondLst>
                                        </p:cTn>
                                        <p:tgtEl>
                                          <p:spTgt spid="3">
                                            <p:txEl>
                                              <p:pRg st="1" end="1"/>
                                            </p:tx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down)">
                                      <p:cBhvr>
                                        <p:cTn id="33" dur="580">
                                          <p:stCondLst>
                                            <p:cond delay="0"/>
                                          </p:stCondLst>
                                        </p:cTn>
                                        <p:tgtEl>
                                          <p:spTgt spid="3">
                                            <p:txEl>
                                              <p:pRg st="3" end="3"/>
                                            </p:txEl>
                                          </p:spTgt>
                                        </p:tgtEl>
                                      </p:cBhvr>
                                    </p:animEffect>
                                    <p:anim calcmode="lin" valueType="num">
                                      <p:cBhvr>
                                        <p:cTn id="3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3" end="3"/>
                                            </p:txEl>
                                          </p:spTgt>
                                        </p:tgtEl>
                                      </p:cBhvr>
                                      <p:to x="100000" y="60000"/>
                                    </p:animScale>
                                    <p:animScale>
                                      <p:cBhvr>
                                        <p:cTn id="40" dur="166" decel="50000">
                                          <p:stCondLst>
                                            <p:cond delay="676"/>
                                          </p:stCondLst>
                                        </p:cTn>
                                        <p:tgtEl>
                                          <p:spTgt spid="3">
                                            <p:txEl>
                                              <p:pRg st="3" end="3"/>
                                            </p:txEl>
                                          </p:spTgt>
                                        </p:tgtEl>
                                      </p:cBhvr>
                                      <p:to x="100000" y="100000"/>
                                    </p:animScale>
                                    <p:animScale>
                                      <p:cBhvr>
                                        <p:cTn id="41" dur="26">
                                          <p:stCondLst>
                                            <p:cond delay="1312"/>
                                          </p:stCondLst>
                                        </p:cTn>
                                        <p:tgtEl>
                                          <p:spTgt spid="3">
                                            <p:txEl>
                                              <p:pRg st="3" end="3"/>
                                            </p:txEl>
                                          </p:spTgt>
                                        </p:tgtEl>
                                      </p:cBhvr>
                                      <p:to x="100000" y="80000"/>
                                    </p:animScale>
                                    <p:animScale>
                                      <p:cBhvr>
                                        <p:cTn id="42" dur="166" decel="50000">
                                          <p:stCondLst>
                                            <p:cond delay="1338"/>
                                          </p:stCondLst>
                                        </p:cTn>
                                        <p:tgtEl>
                                          <p:spTgt spid="3">
                                            <p:txEl>
                                              <p:pRg st="3" end="3"/>
                                            </p:txEl>
                                          </p:spTgt>
                                        </p:tgtEl>
                                      </p:cBhvr>
                                      <p:to x="100000" y="100000"/>
                                    </p:animScale>
                                    <p:animScale>
                                      <p:cBhvr>
                                        <p:cTn id="43" dur="26">
                                          <p:stCondLst>
                                            <p:cond delay="1642"/>
                                          </p:stCondLst>
                                        </p:cTn>
                                        <p:tgtEl>
                                          <p:spTgt spid="3">
                                            <p:txEl>
                                              <p:pRg st="3" end="3"/>
                                            </p:txEl>
                                          </p:spTgt>
                                        </p:tgtEl>
                                      </p:cBhvr>
                                      <p:to x="100000" y="90000"/>
                                    </p:animScale>
                                    <p:animScale>
                                      <p:cBhvr>
                                        <p:cTn id="44" dur="166" decel="50000">
                                          <p:stCondLst>
                                            <p:cond delay="1668"/>
                                          </p:stCondLst>
                                        </p:cTn>
                                        <p:tgtEl>
                                          <p:spTgt spid="3">
                                            <p:txEl>
                                              <p:pRg st="3" end="3"/>
                                            </p:txEl>
                                          </p:spTgt>
                                        </p:tgtEl>
                                      </p:cBhvr>
                                      <p:to x="100000" y="100000"/>
                                    </p:animScale>
                                    <p:animScale>
                                      <p:cBhvr>
                                        <p:cTn id="45" dur="26">
                                          <p:stCondLst>
                                            <p:cond delay="1808"/>
                                          </p:stCondLst>
                                        </p:cTn>
                                        <p:tgtEl>
                                          <p:spTgt spid="3">
                                            <p:txEl>
                                              <p:pRg st="3" end="3"/>
                                            </p:txEl>
                                          </p:spTgt>
                                        </p:tgtEl>
                                      </p:cBhvr>
                                      <p:to x="100000" y="95000"/>
                                    </p:animScale>
                                    <p:animScale>
                                      <p:cBhvr>
                                        <p:cTn id="46" dur="166" decel="50000">
                                          <p:stCondLst>
                                            <p:cond delay="1834"/>
                                          </p:stCondLst>
                                        </p:cTn>
                                        <p:tgtEl>
                                          <p:spTgt spid="3">
                                            <p:txEl>
                                              <p:pRg st="3" end="3"/>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fade">
                                      <p:cBhvr>
                                        <p:cTn id="59" dur="2000"/>
                                        <p:tgtEl>
                                          <p:spTgt spid="3">
                                            <p:txEl>
                                              <p:pRg st="7" end="7"/>
                                            </p:txEl>
                                          </p:spTgt>
                                        </p:tgtEl>
                                      </p:cBhvr>
                                    </p:animEffect>
                                    <p:anim calcmode="lin" valueType="num">
                                      <p:cBhvr>
                                        <p:cTn id="60"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61" dur="2000" fill="hold"/>
                                        <p:tgtEl>
                                          <p:spTgt spid="3">
                                            <p:txEl>
                                              <p:pRg st="7" end="7"/>
                                            </p:txEl>
                                          </p:spTgt>
                                        </p:tgtEl>
                                        <p:attrNameLst>
                                          <p:attrName>ppt_h</p:attrName>
                                        </p:attrNameLst>
                                      </p:cBhvr>
                                      <p:tavLst>
                                        <p:tav tm="0">
                                          <p:val>
                                            <p:strVal val="#ppt_h"/>
                                          </p:val>
                                        </p:tav>
                                        <p:tav tm="100000">
                                          <p:val>
                                            <p:strVal val="#ppt_h"/>
                                          </p:val>
                                        </p:tav>
                                      </p:tavLst>
                                    </p:anim>
                                  </p:childTnLst>
                                </p:cTn>
                              </p:par>
                              <p:par>
                                <p:cTn id="62" presetID="45" presetClass="entr" presetSubtype="0" fill="hold" nodeType="with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Effect transition="in" filter="fade">
                                      <p:cBhvr>
                                        <p:cTn id="64" dur="2000"/>
                                        <p:tgtEl>
                                          <p:spTgt spid="3">
                                            <p:txEl>
                                              <p:pRg st="8" end="8"/>
                                            </p:txEl>
                                          </p:spTgt>
                                        </p:tgtEl>
                                      </p:cBhvr>
                                    </p:animEffect>
                                    <p:anim calcmode="lin" valueType="num">
                                      <p:cBhvr>
                                        <p:cTn id="65"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66"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a:extLst>
              <a:ext uri="{FF2B5EF4-FFF2-40B4-BE49-F238E27FC236}">
                <a16:creationId xmlns:a16="http://schemas.microsoft.com/office/drawing/2014/main" id="{498900D3-DD96-449D-B3B3-C9913B6578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809" y="2349729"/>
            <a:ext cx="3778850" cy="1861083"/>
          </a:xfrm>
          <a:prstGeom prst="rect">
            <a:avLst/>
          </a:prstGeom>
        </p:spPr>
      </p:pic>
      <p:sp>
        <p:nvSpPr>
          <p:cNvPr id="14" name="Rectangle 13">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4630" y="237744"/>
            <a:ext cx="7652977"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9222"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83C4201-CF04-4C2A-B920-1D7731D56336}"/>
              </a:ext>
            </a:extLst>
          </p:cNvPr>
          <p:cNvSpPr>
            <a:spLocks noGrp="1"/>
          </p:cNvSpPr>
          <p:nvPr>
            <p:ph type="title"/>
          </p:nvPr>
        </p:nvSpPr>
        <p:spPr>
          <a:xfrm>
            <a:off x="5041392" y="642593"/>
            <a:ext cx="6281928" cy="1744183"/>
          </a:xfrm>
        </p:spPr>
        <p:txBody>
          <a:bodyPr>
            <a:normAutofit/>
          </a:bodyPr>
          <a:lstStyle/>
          <a:p>
            <a:r>
              <a:rPr kumimoji="0" lang="cs-CZ" altLang="cs-CZ" b="0" i="0" u="none" strike="noStrike" cap="none" normalizeH="0" baseline="0" err="1">
                <a:ln>
                  <a:noFill/>
                </a:ln>
                <a:effectLst/>
                <a:latin typeface="inherit"/>
              </a:rPr>
              <a:t>Thank</a:t>
            </a:r>
            <a:r>
              <a:rPr kumimoji="0" lang="cs-CZ" altLang="cs-CZ" b="0" i="0" u="none" strike="noStrike" cap="none" normalizeH="0" baseline="0">
                <a:ln>
                  <a:noFill/>
                </a:ln>
                <a:effectLst/>
                <a:latin typeface="inherit"/>
              </a:rPr>
              <a:t> </a:t>
            </a:r>
            <a:r>
              <a:rPr kumimoji="0" lang="cs-CZ" altLang="cs-CZ" b="0" i="0" u="none" strike="noStrike" cap="none" normalizeH="0" baseline="0" err="1">
                <a:ln>
                  <a:noFill/>
                </a:ln>
                <a:effectLst/>
                <a:latin typeface="inherit"/>
              </a:rPr>
              <a:t>you</a:t>
            </a:r>
            <a:r>
              <a:rPr kumimoji="0" lang="cs-CZ" altLang="cs-CZ" b="0" i="0" u="none" strike="noStrike" cap="none" normalizeH="0" baseline="0">
                <a:ln>
                  <a:noFill/>
                </a:ln>
                <a:effectLst/>
                <a:latin typeface="inherit"/>
              </a:rPr>
              <a:t> </a:t>
            </a:r>
            <a:r>
              <a:rPr kumimoji="0" lang="cs-CZ" altLang="cs-CZ" b="0" i="0" u="none" strike="noStrike" cap="none" normalizeH="0" baseline="0" err="1">
                <a:ln>
                  <a:noFill/>
                </a:ln>
                <a:effectLst/>
                <a:latin typeface="inherit"/>
              </a:rPr>
              <a:t>for</a:t>
            </a:r>
            <a:r>
              <a:rPr kumimoji="0" lang="cs-CZ" altLang="cs-CZ" b="0" i="0" u="none" strike="noStrike" cap="none" normalizeH="0" baseline="0">
                <a:ln>
                  <a:noFill/>
                </a:ln>
                <a:effectLst/>
                <a:latin typeface="inherit"/>
              </a:rPr>
              <a:t> </a:t>
            </a:r>
            <a:r>
              <a:rPr kumimoji="0" lang="cs-CZ" altLang="cs-CZ" b="0" i="0" u="none" strike="noStrike" cap="none" normalizeH="0" baseline="0" err="1">
                <a:ln>
                  <a:noFill/>
                </a:ln>
                <a:effectLst/>
                <a:latin typeface="inherit"/>
              </a:rPr>
              <a:t>your</a:t>
            </a:r>
            <a:r>
              <a:rPr kumimoji="0" lang="cs-CZ" altLang="cs-CZ" b="0" i="0" u="none" strike="noStrike" cap="none" normalizeH="0" baseline="0">
                <a:ln>
                  <a:noFill/>
                </a:ln>
                <a:effectLst/>
                <a:latin typeface="inherit"/>
              </a:rPr>
              <a:t> </a:t>
            </a:r>
            <a:r>
              <a:rPr kumimoji="0" lang="cs-CZ" altLang="cs-CZ" b="0" i="0" u="none" strike="noStrike" cap="none" normalizeH="0" baseline="0" err="1">
                <a:ln>
                  <a:noFill/>
                </a:ln>
                <a:effectLst/>
                <a:latin typeface="inherit"/>
              </a:rPr>
              <a:t>attention</a:t>
            </a:r>
            <a:r>
              <a:rPr kumimoji="0" lang="cs-CZ" altLang="cs-CZ" b="0" i="0" u="none" strike="noStrike" cap="none" normalizeH="0" baseline="0">
                <a:ln>
                  <a:noFill/>
                </a:ln>
                <a:effectLst/>
              </a:rPr>
              <a:t> </a:t>
            </a:r>
            <a:endParaRPr lang="cs-CZ" dirty="0"/>
          </a:p>
        </p:txBody>
      </p:sp>
      <p:sp>
        <p:nvSpPr>
          <p:cNvPr id="3" name="Zástupný obsah 2">
            <a:extLst>
              <a:ext uri="{FF2B5EF4-FFF2-40B4-BE49-F238E27FC236}">
                <a16:creationId xmlns:a16="http://schemas.microsoft.com/office/drawing/2014/main" id="{D07D503E-2528-4053-BFE4-14CAFCB0E831}"/>
              </a:ext>
            </a:extLst>
          </p:cNvPr>
          <p:cNvSpPr>
            <a:spLocks noGrp="1"/>
          </p:cNvSpPr>
          <p:nvPr>
            <p:ph idx="1"/>
          </p:nvPr>
        </p:nvSpPr>
        <p:spPr>
          <a:xfrm>
            <a:off x="5041392" y="2386584"/>
            <a:ext cx="6281928" cy="3648456"/>
          </a:xfrm>
        </p:spPr>
        <p:txBody>
          <a:bodyPr vert="horz" lIns="91440" tIns="45720" rIns="91440" bIns="45720" rtlCol="0" anchor="t">
            <a:normAutofit/>
          </a:bodyPr>
          <a:lstStyle/>
          <a:p>
            <a:r>
              <a:rPr kumimoji="0" lang="cs-CZ" altLang="cs-CZ" b="0" i="0" u="none" strike="noStrike" cap="none" normalizeH="0" baseline="0" dirty="0" err="1">
                <a:ln>
                  <a:noFill/>
                </a:ln>
                <a:effectLst/>
                <a:latin typeface="inherit"/>
              </a:rPr>
              <a:t>Resources</a:t>
            </a:r>
            <a:r>
              <a:rPr kumimoji="0" lang="cs-CZ" altLang="cs-CZ" b="0" i="0" u="none" strike="noStrike" cap="none" normalizeH="0" baseline="0" dirty="0">
                <a:ln>
                  <a:noFill/>
                </a:ln>
                <a:effectLst/>
                <a:latin typeface="inherit"/>
              </a:rPr>
              <a:t>:</a:t>
            </a:r>
            <a:endParaRPr lang="cs-CZ" dirty="0"/>
          </a:p>
          <a:p>
            <a:pPr lvl="1">
              <a:buClr>
                <a:srgbClr val="FFFFFF"/>
              </a:buClr>
            </a:pPr>
            <a:r>
              <a:rPr lang="cs-CZ" b="0" i="0" u="sng" dirty="0">
                <a:effectLst/>
                <a:latin typeface="Whitney"/>
                <a:hlinkClick r:id="rId3" tooltip="https://oceanservice.noaa.gov/ocean/earthday.html">
                  <a:extLst>
                    <a:ext uri="{A12FA001-AC4F-418D-AE19-62706E023703}">
                      <ahyp:hlinkClr xmlns:ahyp="http://schemas.microsoft.com/office/drawing/2018/hyperlinkcolor" val="tx"/>
                    </a:ext>
                  </a:extLst>
                </a:hlinkClick>
              </a:rPr>
              <a:t>https://oceanservice.noaa.gov/ocean/earthday.html</a:t>
            </a:r>
            <a:r>
              <a:rPr lang="cs-CZ" b="0" i="0" u="sng" dirty="0">
                <a:effectLst/>
                <a:latin typeface="Whitney"/>
              </a:rPr>
              <a:t>,</a:t>
            </a:r>
            <a:endParaRPr lang="cs-CZ" dirty="0"/>
          </a:p>
          <a:p>
            <a:pPr lvl="1"/>
            <a:r>
              <a:rPr lang="cs-CZ" b="0" i="0" u="none" strike="noStrike" dirty="0">
                <a:effectLst/>
                <a:latin typeface="Whitney"/>
                <a:hlinkClick r:id="rId4" tooltip="https://www.sazimebudoucnost.cz/cs/prinosy-stromu"/>
              </a:rPr>
              <a:t>https://www.sazimebudoucnost.cz/cs/prinosy-stromu</a:t>
            </a:r>
            <a:r>
              <a:rPr lang="cs-CZ" u="sng" strike="noStrike" dirty="0">
                <a:latin typeface="Whitney"/>
              </a:rPr>
              <a:t>, </a:t>
            </a:r>
            <a:r>
              <a:rPr lang="cs-CZ" u="sng" strike="noStrike" dirty="0">
                <a:latin typeface="Whitney"/>
                <a:hlinkClick r:id="rId5"/>
              </a:rPr>
              <a:t>https://cs.wikipedia.org/wiki/Glob%C3%A1ln%C3%AD_oteplov%C3%A1n%C3%AD_v_%C4%8Cesku</a:t>
            </a:r>
            <a:r>
              <a:rPr lang="cs-CZ" u="sng" strike="noStrike" dirty="0">
                <a:latin typeface="Whitney"/>
              </a:rPr>
              <a:t>, </a:t>
            </a:r>
            <a:r>
              <a:rPr lang="cs-CZ" u="sng" strike="noStrike" dirty="0">
                <a:latin typeface="Whitney"/>
                <a:hlinkClick r:id="rId6"/>
              </a:rPr>
              <a:t>https://www.ceska-krajina.cz/projekty/zmena-klimatu/</a:t>
            </a:r>
            <a:endParaRPr lang="cs-CZ" u="sng" strike="noStrike" dirty="0">
              <a:latin typeface="Whitney"/>
            </a:endParaRPr>
          </a:p>
          <a:p>
            <a:pPr marL="0" indent="0">
              <a:buNone/>
            </a:pPr>
            <a:endParaRPr lang="cs-CZ" b="0" i="0" u="sng">
              <a:effectLst/>
              <a:latin typeface="Whitney"/>
            </a:endParaRPr>
          </a:p>
        </p:txBody>
      </p:sp>
    </p:spTree>
    <p:extLst>
      <p:ext uri="{BB962C8B-B14F-4D97-AF65-F5344CB8AC3E}">
        <p14:creationId xmlns:p14="http://schemas.microsoft.com/office/powerpoint/2010/main" val="115732758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1BF7C1-AC7B-4842-A8C3-06E498E494D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78E687D-AC62-41BE-8BC7-1D7D7878F3ED}"/>
              </a:ext>
            </a:extLst>
          </p:cNvPr>
          <p:cNvSpPr>
            <a:spLocks noGrp="1"/>
          </p:cNvSpPr>
          <p:nvPr>
            <p:ph idx="1"/>
          </p:nvPr>
        </p:nvSpPr>
        <p:spPr/>
        <p:txBody>
          <a:bodyPr vert="horz" lIns="91440" tIns="45720" rIns="91440" bIns="45720" rtlCol="0" anchor="ctr">
            <a:normAutofit/>
          </a:bodyPr>
          <a:lstStyle/>
          <a:p>
            <a:pPr algn="ctr"/>
            <a:r>
              <a:rPr lang="en-GB" sz="2200" dirty="0">
                <a:ea typeface="+mn-lt"/>
                <a:cs typeface="+mn-lt"/>
              </a:rPr>
              <a:t> "The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cs-CZ" sz="2200" dirty="0">
                <a:ea typeface="+mn-lt"/>
                <a:cs typeface="+mn-lt"/>
              </a:rPr>
              <a:t> </a:t>
            </a:r>
            <a:r>
              <a:rPr lang="en-GB" sz="2200" dirty="0">
                <a:ea typeface="+mn-lt"/>
                <a:cs typeface="+mn-lt"/>
              </a:rPr>
              <a:t> </a:t>
            </a:r>
            <a:r>
              <a:rPr lang="cs-CZ" sz="2200" dirty="0">
                <a:ea typeface="+mn-lt"/>
                <a:cs typeface="+mn-lt"/>
              </a:rPr>
              <a:t> </a:t>
            </a:r>
          </a:p>
        </p:txBody>
      </p:sp>
    </p:spTree>
    <p:extLst>
      <p:ext uri="{BB962C8B-B14F-4D97-AF65-F5344CB8AC3E}">
        <p14:creationId xmlns:p14="http://schemas.microsoft.com/office/powerpoint/2010/main" val="3232541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a:extLst>
              <a:ext uri="{FF2B5EF4-FFF2-40B4-BE49-F238E27FC236}">
                <a16:creationId xmlns:a16="http://schemas.microsoft.com/office/drawing/2014/main" id="{769332DB-DE46-4DF9-A5D6-298195C04FFA}"/>
              </a:ext>
            </a:extLst>
          </p:cNvPr>
          <p:cNvPicPr>
            <a:picLocks noChangeAspect="1"/>
          </p:cNvPicPr>
          <p:nvPr/>
        </p:nvPicPr>
        <p:blipFill rotWithShape="1">
          <a:blip r:embed="rId2">
            <a:extLst>
              <a:ext uri="{28A0092B-C50C-407E-A947-70E740481C1C}">
                <a14:useLocalDpi xmlns:a14="http://schemas.microsoft.com/office/drawing/2010/main" val="0"/>
              </a:ext>
            </a:extLst>
          </a:blip>
          <a:srcRect t="644" r="1" b="8169"/>
          <a:stretch/>
        </p:blipFill>
        <p:spPr>
          <a:xfrm>
            <a:off x="20" y="10"/>
            <a:ext cx="6392647" cy="6857990"/>
          </a:xfrm>
          <a:prstGeom prst="rect">
            <a:avLst/>
          </a:prstGeom>
        </p:spPr>
      </p:pic>
      <p:sp>
        <p:nvSpPr>
          <p:cNvPr id="17" name="Rectangle 11">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3">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D66D4AF-D7B9-43A3-9F36-0B8FD1D6DF69}"/>
              </a:ext>
            </a:extLst>
          </p:cNvPr>
          <p:cNvSpPr>
            <a:spLocks noGrp="1"/>
          </p:cNvSpPr>
          <p:nvPr>
            <p:ph type="title"/>
          </p:nvPr>
        </p:nvSpPr>
        <p:spPr>
          <a:xfrm>
            <a:off x="7064083" y="662389"/>
            <a:ext cx="4472921" cy="1371600"/>
          </a:xfrm>
        </p:spPr>
        <p:txBody>
          <a:bodyPr>
            <a:normAutofit/>
          </a:bodyPr>
          <a:lstStyle/>
          <a:p>
            <a:r>
              <a:rPr lang="cs-CZ" sz="4000" kern="0" dirty="0" err="1">
                <a:effectLst/>
                <a:latin typeface="Calibri Light" panose="020F0302020204030204" pitchFamily="34" charset="0"/>
                <a:ea typeface="Times New Roman" panose="02020603050405020304" pitchFamily="18" charset="0"/>
                <a:cs typeface="Times New Roman" panose="02020603050405020304" pitchFamily="18" charset="0"/>
              </a:rPr>
              <a:t>Causes</a:t>
            </a:r>
            <a:r>
              <a:rPr lang="cs-CZ" sz="4000" kern="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cs-CZ" sz="4000" kern="0" dirty="0" err="1">
                <a:effectLst/>
                <a:latin typeface="Calibri Light" panose="020F0302020204030204" pitchFamily="34" charset="0"/>
                <a:ea typeface="Times New Roman" panose="02020603050405020304" pitchFamily="18" charset="0"/>
                <a:cs typeface="Times New Roman" panose="02020603050405020304" pitchFamily="18" charset="0"/>
              </a:rPr>
              <a:t>of</a:t>
            </a:r>
            <a:r>
              <a:rPr lang="cs-CZ" sz="4000" kern="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cs-CZ" sz="4000" kern="0" dirty="0" err="1">
                <a:effectLst/>
                <a:latin typeface="Calibri Light" panose="020F0302020204030204" pitchFamily="34" charset="0"/>
                <a:ea typeface="Times New Roman" panose="02020603050405020304" pitchFamily="18" charset="0"/>
                <a:cs typeface="Times New Roman" panose="02020603050405020304" pitchFamily="18" charset="0"/>
              </a:rPr>
              <a:t>climate</a:t>
            </a:r>
            <a:r>
              <a:rPr lang="cs-CZ" sz="4000" kern="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cs-CZ" sz="4000" kern="0" dirty="0" err="1">
                <a:effectLst/>
                <a:latin typeface="Calibri Light" panose="020F0302020204030204" pitchFamily="34" charset="0"/>
                <a:ea typeface="Times New Roman" panose="02020603050405020304" pitchFamily="18" charset="0"/>
                <a:cs typeface="Times New Roman" panose="02020603050405020304" pitchFamily="18" charset="0"/>
              </a:rPr>
              <a:t>change</a:t>
            </a:r>
            <a:endParaRPr lang="cs-CZ" sz="4000" dirty="0"/>
          </a:p>
        </p:txBody>
      </p:sp>
      <p:sp>
        <p:nvSpPr>
          <p:cNvPr id="3" name="Zástupný obsah 2">
            <a:extLst>
              <a:ext uri="{FF2B5EF4-FFF2-40B4-BE49-F238E27FC236}">
                <a16:creationId xmlns:a16="http://schemas.microsoft.com/office/drawing/2014/main" id="{15CD002F-8660-4342-B043-18401C33390A}"/>
              </a:ext>
            </a:extLst>
          </p:cNvPr>
          <p:cNvSpPr>
            <a:spLocks noGrp="1"/>
          </p:cNvSpPr>
          <p:nvPr>
            <p:ph idx="1"/>
          </p:nvPr>
        </p:nvSpPr>
        <p:spPr>
          <a:xfrm>
            <a:off x="7064082" y="2103120"/>
            <a:ext cx="4472922" cy="3931920"/>
          </a:xfrm>
        </p:spPr>
        <p:txBody>
          <a:bodyPr>
            <a:normAutofit/>
          </a:bodyPr>
          <a:lstStyle/>
          <a:p>
            <a:r>
              <a:rPr lang="cs-CZ" sz="20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impact</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human</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activity</a:t>
            </a:r>
            <a:r>
              <a:rPr lang="cs-CZ" sz="2000" dirty="0">
                <a:effectLst/>
                <a:latin typeface="Calibri" panose="020F0502020204030204" pitchFamily="34" charset="0"/>
                <a:ea typeface="Calibri" panose="020F0502020204030204" pitchFamily="34" charset="0"/>
                <a:cs typeface="Times New Roman" panose="02020603050405020304" pitchFamily="18" charset="0"/>
              </a:rPr>
              <a:t> on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climatic</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conditions</a:t>
            </a:r>
            <a:r>
              <a:rPr lang="cs-CZ" sz="2000" dirty="0">
                <a:effectLst/>
                <a:latin typeface="Calibri" panose="020F0502020204030204" pitchFamily="34" charset="0"/>
                <a:ea typeface="Calibri" panose="020F0502020204030204" pitchFamily="34" charset="0"/>
                <a:cs typeface="Times New Roman" panose="02020603050405020304" pitchFamily="18" charset="0"/>
              </a:rPr>
              <a:t> on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our</a:t>
            </a:r>
            <a:r>
              <a:rPr lang="cs-CZ" sz="2000" dirty="0">
                <a:effectLst/>
                <a:latin typeface="Calibri" panose="020F0502020204030204" pitchFamily="34" charset="0"/>
                <a:ea typeface="Calibri" panose="020F0502020204030204" pitchFamily="34" charset="0"/>
                <a:cs typeface="Times New Roman" panose="02020603050405020304" pitchFamily="18" charset="0"/>
              </a:rPr>
              <a:t> planet,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including</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average</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temperatures</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is</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constantly</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escalating</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whether</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it</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is</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consumption</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fossil</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fuels</a:t>
            </a:r>
            <a:r>
              <a:rPr lang="cs-CZ" sz="2000" dirty="0">
                <a:effectLst/>
                <a:latin typeface="Calibri" panose="020F0502020204030204" pitchFamily="34" charset="0"/>
                <a:ea typeface="Calibri" panose="020F0502020204030204" pitchFamily="34" charset="0"/>
                <a:cs typeface="Times New Roman" panose="02020603050405020304" pitchFamily="18" charset="0"/>
              </a:rPr>
              <a:t>.</a:t>
            </a:r>
            <a:endParaRPr lang="cs-CZ" sz="2000" dirty="0">
              <a:latin typeface="Calibri" panose="020F0502020204030204" pitchFamily="34" charset="0"/>
              <a:ea typeface="Calibri" panose="020F0502020204030204" pitchFamily="34" charset="0"/>
              <a:cs typeface="Times New Roman" panose="02020603050405020304" pitchFamily="18" charset="0"/>
            </a:endParaRPr>
          </a:p>
          <a:p>
            <a:r>
              <a:rPr lang="cs-CZ" sz="2000" dirty="0" err="1">
                <a:effectLst/>
                <a:latin typeface="Calibri" panose="020F0502020204030204" pitchFamily="34" charset="0"/>
                <a:ea typeface="Calibri" panose="020F0502020204030204" pitchFamily="34" charset="0"/>
                <a:cs typeface="Times New Roman" panose="02020603050405020304" pitchFamily="18" charset="0"/>
              </a:rPr>
              <a:t>This</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creates</a:t>
            </a:r>
            <a:r>
              <a:rPr lang="cs-CZ" sz="2000" dirty="0">
                <a:effectLst/>
                <a:latin typeface="Calibri" panose="020F0502020204030204" pitchFamily="34" charset="0"/>
                <a:ea typeface="Calibri" panose="020F0502020204030204" pitchFamily="34" charset="0"/>
                <a:cs typeface="Times New Roman" panose="02020603050405020304" pitchFamily="18" charset="0"/>
              </a:rPr>
              <a:t> a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huge</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amount</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greenhouse</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gases</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which</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increase</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volume</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naturally</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occurring</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gases</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this</a:t>
            </a:r>
            <a:r>
              <a:rPr lang="cs-CZ" sz="2000" dirty="0">
                <a:effectLst/>
                <a:latin typeface="Calibri" panose="020F0502020204030204" pitchFamily="34" charset="0"/>
                <a:ea typeface="Calibri" panose="020F0502020204030204" pitchFamily="34" charset="0"/>
                <a:cs typeface="Times New Roman" panose="02020603050405020304" pitchFamily="18" charset="0"/>
              </a:rPr>
              <a:t> type in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atmosphere</a:t>
            </a:r>
            <a:r>
              <a:rPr lang="cs-CZ" sz="2000" dirty="0">
                <a:effectLst/>
                <a:latin typeface="Calibri" panose="020F0502020204030204" pitchFamily="34" charset="0"/>
                <a:ea typeface="Calibri" panose="020F0502020204030204" pitchFamily="34" charset="0"/>
                <a:cs typeface="Times New Roman" panose="02020603050405020304" pitchFamily="18" charset="0"/>
              </a:rPr>
              <a:t> and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intensify</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greenhouse</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effect</a:t>
            </a:r>
            <a:r>
              <a:rPr lang="cs-CZ" sz="2000" dirty="0">
                <a:effectLst/>
                <a:latin typeface="Calibri" panose="020F0502020204030204" pitchFamily="34" charset="0"/>
                <a:ea typeface="Calibri" panose="020F0502020204030204" pitchFamily="34" charset="0"/>
                <a:cs typeface="Times New Roman" panose="02020603050405020304" pitchFamily="18" charset="0"/>
              </a:rPr>
              <a:t>, and, as a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result</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global</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warming</a:t>
            </a:r>
            <a:r>
              <a:rPr lang="cs-CZ" sz="2000" dirty="0">
                <a:effectLst/>
                <a:latin typeface="Calibri" panose="020F0502020204030204" pitchFamily="34" charset="0"/>
                <a:ea typeface="Calibri" panose="020F0502020204030204" pitchFamily="34" charset="0"/>
                <a:cs typeface="Times New Roman" panose="02020603050405020304" pitchFamily="18" charset="0"/>
              </a:rPr>
              <a:t>.</a:t>
            </a:r>
          </a:p>
          <a:p>
            <a:endParaRPr lang="cs-CZ" dirty="0"/>
          </a:p>
        </p:txBody>
      </p:sp>
    </p:spTree>
    <p:extLst>
      <p:ext uri="{BB962C8B-B14F-4D97-AF65-F5344CB8AC3E}">
        <p14:creationId xmlns:p14="http://schemas.microsoft.com/office/powerpoint/2010/main" val="267512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a:extLst>
              <a:ext uri="{FF2B5EF4-FFF2-40B4-BE49-F238E27FC236}">
                <a16:creationId xmlns:a16="http://schemas.microsoft.com/office/drawing/2014/main" id="{46719A59-B0E7-404D-96FD-3293A04206D9}"/>
              </a:ext>
            </a:extLst>
          </p:cNvPr>
          <p:cNvPicPr>
            <a:picLocks noChangeAspect="1"/>
          </p:cNvPicPr>
          <p:nvPr/>
        </p:nvPicPr>
        <p:blipFill rotWithShape="1">
          <a:blip r:embed="rId2">
            <a:extLst>
              <a:ext uri="{28A0092B-C50C-407E-A947-70E740481C1C}">
                <a14:useLocalDpi xmlns:a14="http://schemas.microsoft.com/office/drawing/2010/main" val="0"/>
              </a:ext>
            </a:extLst>
          </a:blip>
          <a:srcRect l="9091" b="22813"/>
          <a:stretch/>
        </p:blipFill>
        <p:spPr>
          <a:xfrm>
            <a:off x="20" y="-1"/>
            <a:ext cx="12191980" cy="6857999"/>
          </a:xfrm>
          <a:prstGeom prst="rect">
            <a:avLst/>
          </a:prstGeom>
        </p:spPr>
      </p:pic>
      <p:sp>
        <p:nvSpPr>
          <p:cNvPr id="14" name="Rectangle 13">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1145321-8A1E-4EFC-B132-192B3EE74B19}"/>
              </a:ext>
            </a:extLst>
          </p:cNvPr>
          <p:cNvSpPr>
            <a:spLocks noGrp="1"/>
          </p:cNvSpPr>
          <p:nvPr>
            <p:ph type="title"/>
          </p:nvPr>
        </p:nvSpPr>
        <p:spPr>
          <a:xfrm>
            <a:off x="6846137" y="727626"/>
            <a:ext cx="4602152" cy="1718225"/>
          </a:xfrm>
        </p:spPr>
        <p:txBody>
          <a:bodyPr>
            <a:normAutofit/>
          </a:bodyPr>
          <a:lstStyle/>
          <a:p>
            <a:r>
              <a:rPr lang="cs-CZ" kern="0" dirty="0" err="1">
                <a:effectLst/>
                <a:latin typeface="Calibri Light" panose="020F0302020204030204" pitchFamily="34" charset="0"/>
                <a:ea typeface="Times New Roman" panose="02020603050405020304" pitchFamily="18" charset="0"/>
                <a:cs typeface="Times New Roman" panose="02020603050405020304" pitchFamily="18" charset="0"/>
              </a:rPr>
              <a:t>Global</a:t>
            </a:r>
            <a:r>
              <a:rPr lang="cs-CZ" kern="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cs-CZ" kern="0" dirty="0" err="1">
                <a:effectLst/>
                <a:latin typeface="Calibri Light" panose="020F0302020204030204" pitchFamily="34" charset="0"/>
                <a:ea typeface="Times New Roman" panose="02020603050405020304" pitchFamily="18" charset="0"/>
                <a:cs typeface="Times New Roman" panose="02020603050405020304" pitchFamily="18" charset="0"/>
              </a:rPr>
              <a:t>warming</a:t>
            </a:r>
            <a:r>
              <a:rPr lang="cs-CZ" kern="0" dirty="0">
                <a:effectLst/>
                <a:latin typeface="Calibri Light" panose="020F0302020204030204" pitchFamily="34" charset="0"/>
                <a:ea typeface="Times New Roman" panose="02020603050405020304" pitchFamily="18" charset="0"/>
                <a:cs typeface="Times New Roman" panose="02020603050405020304" pitchFamily="18" charset="0"/>
              </a:rPr>
              <a:t> and </a:t>
            </a:r>
            <a:r>
              <a:rPr lang="cs-CZ" kern="0" dirty="0" err="1">
                <a:effectLst/>
                <a:latin typeface="Calibri Light" panose="020F0302020204030204" pitchFamily="34" charset="0"/>
                <a:ea typeface="Times New Roman" panose="02020603050405020304" pitchFamily="18" charset="0"/>
                <a:cs typeface="Times New Roman" panose="02020603050405020304" pitchFamily="18" charset="0"/>
              </a:rPr>
              <a:t>its</a:t>
            </a:r>
            <a:r>
              <a:rPr lang="cs-CZ" kern="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cs-CZ" kern="0" dirty="0" err="1">
                <a:effectLst/>
                <a:latin typeface="Calibri Light" panose="020F0302020204030204" pitchFamily="34" charset="0"/>
                <a:ea typeface="Times New Roman" panose="02020603050405020304" pitchFamily="18" charset="0"/>
                <a:cs typeface="Times New Roman" panose="02020603050405020304" pitchFamily="18" charset="0"/>
              </a:rPr>
              <a:t>problems</a:t>
            </a:r>
            <a:endParaRPr lang="cs-CZ" dirty="0"/>
          </a:p>
        </p:txBody>
      </p:sp>
      <p:sp>
        <p:nvSpPr>
          <p:cNvPr id="3" name="Zástupný obsah 2">
            <a:extLst>
              <a:ext uri="{FF2B5EF4-FFF2-40B4-BE49-F238E27FC236}">
                <a16:creationId xmlns:a16="http://schemas.microsoft.com/office/drawing/2014/main" id="{06CAFA01-6411-4955-A935-A89574479C2E}"/>
              </a:ext>
            </a:extLst>
          </p:cNvPr>
          <p:cNvSpPr>
            <a:spLocks noGrp="1"/>
          </p:cNvSpPr>
          <p:nvPr>
            <p:ph idx="1"/>
          </p:nvPr>
        </p:nvSpPr>
        <p:spPr>
          <a:xfrm>
            <a:off x="6846137" y="2273876"/>
            <a:ext cx="4602152" cy="3480066"/>
          </a:xfrm>
        </p:spPr>
        <p:txBody>
          <a:bodyPr>
            <a:noAutofit/>
          </a:bodyPr>
          <a:lstStyle/>
          <a:p>
            <a:r>
              <a:rPr kumimoji="0" lang="cs-CZ" altLang="cs-CZ" sz="1800" b="0" i="0" u="none" strike="noStrike" cap="none" normalizeH="0" baseline="0" dirty="0" err="1">
                <a:ln>
                  <a:noFill/>
                </a:ln>
                <a:effectLst/>
                <a:latin typeface="inherit"/>
              </a:rPr>
              <a:t>Global</a:t>
            </a:r>
            <a:r>
              <a:rPr kumimoji="0" lang="cs-CZ" altLang="cs-CZ" sz="1800" b="0" i="0" u="none" strike="noStrike" cap="none" normalizeH="0" baseline="0" dirty="0">
                <a:ln>
                  <a:noFill/>
                </a:ln>
                <a:effectLst/>
                <a:latin typeface="inherit"/>
              </a:rPr>
              <a:t> </a:t>
            </a:r>
            <a:r>
              <a:rPr kumimoji="0" lang="cs-CZ" altLang="cs-CZ" sz="1800" b="0" i="0" u="none" strike="noStrike" cap="none" normalizeH="0" baseline="0" dirty="0" err="1">
                <a:ln>
                  <a:noFill/>
                </a:ln>
                <a:effectLst/>
                <a:latin typeface="inherit"/>
              </a:rPr>
              <a:t>warming</a:t>
            </a:r>
            <a:r>
              <a:rPr kumimoji="0" lang="cs-CZ" altLang="cs-CZ" sz="1800" b="0" i="0" u="none" strike="noStrike" cap="none" normalizeH="0" baseline="0" dirty="0">
                <a:ln>
                  <a:noFill/>
                </a:ln>
                <a:effectLst/>
                <a:latin typeface="inherit"/>
              </a:rPr>
              <a:t> </a:t>
            </a:r>
            <a:r>
              <a:rPr kumimoji="0" lang="cs-CZ" altLang="cs-CZ" sz="1800" b="0" i="0" u="none" strike="noStrike" cap="none" normalizeH="0" baseline="0" dirty="0" err="1">
                <a:ln>
                  <a:noFill/>
                </a:ln>
                <a:effectLst/>
                <a:latin typeface="inherit"/>
              </a:rPr>
              <a:t>is</a:t>
            </a:r>
            <a:r>
              <a:rPr kumimoji="0" lang="cs-CZ" altLang="cs-CZ" sz="1800" b="0" i="0" u="none" strike="noStrike" cap="none" normalizeH="0" baseline="0" dirty="0">
                <a:ln>
                  <a:noFill/>
                </a:ln>
                <a:effectLst/>
                <a:latin typeface="inherit"/>
              </a:rPr>
              <a:t> a long-term </a:t>
            </a:r>
            <a:r>
              <a:rPr kumimoji="0" lang="cs-CZ" altLang="cs-CZ" sz="1800" b="0" i="0" u="none" strike="noStrike" cap="none" normalizeH="0" baseline="0" dirty="0" err="1">
                <a:ln>
                  <a:noFill/>
                </a:ln>
                <a:effectLst/>
                <a:latin typeface="inherit"/>
              </a:rPr>
              <a:t>increase</a:t>
            </a:r>
            <a:r>
              <a:rPr kumimoji="0" lang="cs-CZ" altLang="cs-CZ" sz="1800" b="0" i="0" u="none" strike="noStrike" cap="none" normalizeH="0" baseline="0" dirty="0">
                <a:ln>
                  <a:noFill/>
                </a:ln>
                <a:effectLst/>
                <a:latin typeface="inherit"/>
              </a:rPr>
              <a:t> in </a:t>
            </a:r>
            <a:r>
              <a:rPr kumimoji="0" lang="cs-CZ" altLang="cs-CZ" sz="1800" b="0" i="0" u="none" strike="noStrike" cap="none" normalizeH="0" baseline="0" dirty="0" err="1">
                <a:ln>
                  <a:noFill/>
                </a:ln>
                <a:effectLst/>
                <a:latin typeface="inherit"/>
              </a:rPr>
              <a:t>the</a:t>
            </a:r>
            <a:r>
              <a:rPr kumimoji="0" lang="cs-CZ" altLang="cs-CZ" sz="1800" b="0" i="0" u="none" strike="noStrike" cap="none" normalizeH="0" baseline="0" dirty="0">
                <a:ln>
                  <a:noFill/>
                </a:ln>
                <a:effectLst/>
                <a:latin typeface="inherit"/>
              </a:rPr>
              <a:t> </a:t>
            </a:r>
            <a:r>
              <a:rPr kumimoji="0" lang="cs-CZ" altLang="cs-CZ" sz="1800" b="0" i="0" u="none" strike="noStrike" cap="none" normalizeH="0" baseline="0" dirty="0" err="1">
                <a:ln>
                  <a:noFill/>
                </a:ln>
                <a:effectLst/>
                <a:latin typeface="inherit"/>
              </a:rPr>
              <a:t>average</a:t>
            </a:r>
            <a:r>
              <a:rPr kumimoji="0" lang="cs-CZ" altLang="cs-CZ" sz="1800" b="0" i="0" u="none" strike="noStrike" cap="none" normalizeH="0" baseline="0" dirty="0">
                <a:ln>
                  <a:noFill/>
                </a:ln>
                <a:effectLst/>
                <a:latin typeface="inherit"/>
              </a:rPr>
              <a:t> </a:t>
            </a:r>
            <a:r>
              <a:rPr kumimoji="0" lang="cs-CZ" altLang="cs-CZ" sz="1800" b="0" i="0" u="none" strike="noStrike" cap="none" normalizeH="0" baseline="0" dirty="0" err="1">
                <a:ln>
                  <a:noFill/>
                </a:ln>
                <a:effectLst/>
                <a:latin typeface="inherit"/>
              </a:rPr>
              <a:t>temperature</a:t>
            </a:r>
            <a:r>
              <a:rPr kumimoji="0" lang="cs-CZ" altLang="cs-CZ" sz="1800" b="0" i="0" u="none" strike="noStrike" cap="none" normalizeH="0" baseline="0" dirty="0">
                <a:ln>
                  <a:noFill/>
                </a:ln>
                <a:effectLst/>
                <a:latin typeface="inherit"/>
              </a:rPr>
              <a:t> </a:t>
            </a:r>
            <a:r>
              <a:rPr kumimoji="0" lang="cs-CZ" altLang="cs-CZ" sz="1800" b="0" i="0" u="none" strike="noStrike" cap="none" normalizeH="0" baseline="0" dirty="0" err="1">
                <a:ln>
                  <a:noFill/>
                </a:ln>
                <a:effectLst/>
                <a:latin typeface="inherit"/>
              </a:rPr>
              <a:t>of</a:t>
            </a:r>
            <a:r>
              <a:rPr kumimoji="0" lang="cs-CZ" altLang="cs-CZ" sz="1800" b="0" i="0" u="none" strike="noStrike" cap="none" normalizeH="0" baseline="0" dirty="0">
                <a:ln>
                  <a:noFill/>
                </a:ln>
                <a:effectLst/>
                <a:latin typeface="inherit"/>
              </a:rPr>
              <a:t> </a:t>
            </a:r>
            <a:r>
              <a:rPr kumimoji="0" lang="cs-CZ" altLang="cs-CZ" sz="1800" b="0" i="0" u="none" strike="noStrike" cap="none" normalizeH="0" baseline="0" dirty="0" err="1">
                <a:ln>
                  <a:noFill/>
                </a:ln>
                <a:effectLst/>
                <a:latin typeface="inherit"/>
              </a:rPr>
              <a:t>the</a:t>
            </a:r>
            <a:r>
              <a:rPr kumimoji="0" lang="cs-CZ" altLang="cs-CZ" sz="1800" b="0" i="0" u="none" strike="noStrike" cap="none" normalizeH="0" baseline="0" dirty="0">
                <a:ln>
                  <a:noFill/>
                </a:ln>
                <a:effectLst/>
                <a:latin typeface="inherit"/>
              </a:rPr>
              <a:t> </a:t>
            </a:r>
            <a:r>
              <a:rPr kumimoji="0" lang="cs-CZ" altLang="cs-CZ" sz="1800" b="0" i="0" u="none" strike="noStrike" cap="none" normalizeH="0" baseline="0" dirty="0" err="1">
                <a:ln>
                  <a:noFill/>
                </a:ln>
                <a:effectLst/>
                <a:latin typeface="inherit"/>
              </a:rPr>
              <a:t>Earth's</a:t>
            </a:r>
            <a:r>
              <a:rPr kumimoji="0" lang="cs-CZ" altLang="cs-CZ" sz="1800" b="0" i="0" u="none" strike="noStrike" cap="none" normalizeH="0" baseline="0" dirty="0">
                <a:ln>
                  <a:noFill/>
                </a:ln>
                <a:effectLst/>
                <a:latin typeface="inherit"/>
              </a:rPr>
              <a:t> </a:t>
            </a:r>
            <a:r>
              <a:rPr kumimoji="0" lang="cs-CZ" altLang="cs-CZ" sz="1800" b="0" i="0" u="none" strike="noStrike" cap="none" normalizeH="0" baseline="0" dirty="0" err="1">
                <a:ln>
                  <a:noFill/>
                </a:ln>
                <a:effectLst/>
                <a:latin typeface="inherit"/>
              </a:rPr>
              <a:t>climate</a:t>
            </a:r>
            <a:r>
              <a:rPr kumimoji="0" lang="cs-CZ" altLang="cs-CZ" sz="1800" b="0" i="0" u="none" strike="noStrike" cap="none" normalizeH="0" baseline="0" dirty="0">
                <a:ln>
                  <a:noFill/>
                </a:ln>
                <a:effectLst/>
                <a:latin typeface="inherit"/>
              </a:rPr>
              <a:t> </a:t>
            </a:r>
            <a:r>
              <a:rPr kumimoji="0" lang="cs-CZ" altLang="cs-CZ" sz="1800" b="0" i="0" u="none" strike="noStrike" cap="none" normalizeH="0" baseline="0" dirty="0" err="1">
                <a:ln>
                  <a:noFill/>
                </a:ln>
                <a:effectLst/>
                <a:latin typeface="inherit"/>
              </a:rPr>
              <a:t>system</a:t>
            </a:r>
            <a:r>
              <a:rPr kumimoji="0" lang="cs-CZ" altLang="cs-CZ" sz="1800" b="0" i="0" u="none" strike="noStrike" cap="none" normalizeH="0" baseline="0" dirty="0">
                <a:ln>
                  <a:noFill/>
                </a:ln>
                <a:effectLst/>
                <a:latin typeface="inherit"/>
              </a:rPr>
              <a:t>.</a:t>
            </a:r>
            <a:endParaRPr kumimoji="0" lang="cs-CZ" altLang="cs-CZ" sz="1800" b="0" i="0" u="none" strike="noStrike" cap="none" normalizeH="0" baseline="0" dirty="0">
              <a:ln>
                <a:noFill/>
              </a:ln>
              <a:effectLst/>
            </a:endParaRPr>
          </a:p>
          <a:p>
            <a:r>
              <a:rPr lang="cs-CZ" sz="1800" dirty="0" err="1">
                <a:effectLst/>
                <a:latin typeface="Calibri" panose="020F0502020204030204" pitchFamily="34" charset="0"/>
                <a:ea typeface="Calibri" panose="020F0502020204030204" pitchFamily="34" charset="0"/>
                <a:cs typeface="Times New Roman" panose="02020603050405020304" pitchFamily="18" charset="0"/>
              </a:rPr>
              <a:t>Combustion</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fossil</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fuels</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is</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800" dirty="0">
                <a:effectLst/>
                <a:latin typeface="Calibri" panose="020F0502020204030204" pitchFamily="34" charset="0"/>
                <a:ea typeface="Calibri" panose="020F0502020204030204" pitchFamily="34" charset="0"/>
                <a:cs typeface="Times New Roman" panose="02020603050405020304" pitchFamily="18" charset="0"/>
              </a:rPr>
              <a:t> most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important</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continuous</a:t>
            </a:r>
            <a:r>
              <a:rPr lang="cs-CZ" sz="1800" dirty="0">
                <a:effectLst/>
                <a:latin typeface="Calibri" panose="020F0502020204030204" pitchFamily="34" charset="0"/>
                <a:ea typeface="Calibri" panose="020F0502020204030204" pitchFamily="34" charset="0"/>
                <a:cs typeface="Times New Roman" panose="02020603050405020304" pitchFamily="18" charset="0"/>
              </a:rPr>
              <a:t> source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carbon</a:t>
            </a:r>
            <a:r>
              <a:rPr lang="cs-CZ" sz="1800" dirty="0">
                <a:effectLst/>
                <a:latin typeface="Calibri" panose="020F0502020204030204" pitchFamily="34" charset="0"/>
                <a:ea typeface="Calibri" panose="020F0502020204030204" pitchFamily="34" charset="0"/>
                <a:cs typeface="Times New Roman" panose="02020603050405020304" pitchFamily="18" charset="0"/>
              </a:rPr>
              <a:t> dioxide,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which</a:t>
            </a:r>
            <a:r>
              <a:rPr lang="cs-CZ" sz="1800" dirty="0">
                <a:effectLst/>
                <a:latin typeface="Calibri" panose="020F0502020204030204" pitchFamily="34" charset="0"/>
                <a:ea typeface="Calibri" panose="020F0502020204030204" pitchFamily="34" charset="0"/>
                <a:cs typeface="Times New Roman" panose="02020603050405020304" pitchFamily="18" charset="0"/>
              </a:rPr>
              <a:t> has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its</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origin</a:t>
            </a:r>
            <a:r>
              <a:rPr lang="cs-CZ" sz="1800" dirty="0">
                <a:effectLst/>
                <a:latin typeface="Calibri" panose="020F0502020204030204" pitchFamily="34" charset="0"/>
                <a:ea typeface="Calibri" panose="020F0502020204030204" pitchFamily="34" charset="0"/>
                <a:cs typeface="Times New Roman" panose="02020603050405020304" pitchFamily="18" charset="0"/>
              </a:rPr>
              <a:t> in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human</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activity</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endParaRPr kumimoji="0" lang="cs-CZ" altLang="cs-CZ" sz="1800" b="0" i="0" u="none" strike="noStrike" cap="none" normalizeH="0" baseline="0" dirty="0">
              <a:ln>
                <a:noFill/>
              </a:ln>
              <a:effectLst/>
              <a:latin typeface="Arial" panose="020B0604020202020204" pitchFamily="34" charset="0"/>
            </a:endParaRPr>
          </a:p>
          <a:p>
            <a:r>
              <a:rPr lang="cs-CZ" sz="1800" dirty="0" err="1">
                <a:effectLst/>
                <a:latin typeface="Calibri" panose="020F0502020204030204" pitchFamily="34" charset="0"/>
                <a:ea typeface="Calibri" panose="020F0502020204030204" pitchFamily="34" charset="0"/>
                <a:cs typeface="Times New Roman" panose="02020603050405020304" pitchFamily="18" charset="0"/>
              </a:rPr>
              <a:t>Due</a:t>
            </a:r>
            <a:r>
              <a:rPr lang="cs-CZ" sz="1800" dirty="0">
                <a:effectLst/>
                <a:latin typeface="Calibri" panose="020F0502020204030204" pitchFamily="34" charset="0"/>
                <a:ea typeface="Calibri" panose="020F0502020204030204" pitchFamily="34" charset="0"/>
                <a:cs typeface="Times New Roman" panose="02020603050405020304" pitchFamily="18" charset="0"/>
              </a:rPr>
              <a:t> to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continuing</a:t>
            </a:r>
            <a:r>
              <a:rPr lang="cs-CZ" sz="1800" dirty="0">
                <a:effectLst/>
                <a:latin typeface="Calibri" panose="020F0502020204030204" pitchFamily="34" charset="0"/>
                <a:ea typeface="Calibri" panose="020F0502020204030204" pitchFamily="34" charset="0"/>
                <a:cs typeface="Times New Roman" panose="02020603050405020304" pitchFamily="18" charset="0"/>
              </a:rPr>
              <a:t> dependence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world's</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energy</a:t>
            </a:r>
            <a:r>
              <a:rPr lang="cs-CZ" sz="1800" dirty="0">
                <a:effectLst/>
                <a:latin typeface="Calibri" panose="020F0502020204030204" pitchFamily="34" charset="0"/>
                <a:ea typeface="Calibri" panose="020F0502020204030204" pitchFamily="34" charset="0"/>
                <a:cs typeface="Times New Roman" panose="02020603050405020304" pitchFamily="18" charset="0"/>
              </a:rPr>
              <a:t> on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fossil</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fuels</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approximately</a:t>
            </a:r>
            <a:r>
              <a:rPr lang="cs-CZ" sz="1800" dirty="0">
                <a:effectLst/>
                <a:latin typeface="Calibri" panose="020F0502020204030204" pitchFamily="34" charset="0"/>
                <a:ea typeface="Calibri" panose="020F0502020204030204" pitchFamily="34" charset="0"/>
                <a:cs typeface="Times New Roman" panose="02020603050405020304" pitchFamily="18" charset="0"/>
              </a:rPr>
              <a:t> 81 %),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whose</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consumption</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will</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continue</a:t>
            </a:r>
            <a:r>
              <a:rPr lang="cs-CZ" sz="1800" dirty="0">
                <a:effectLst/>
                <a:latin typeface="Calibri" panose="020F0502020204030204" pitchFamily="34" charset="0"/>
                <a:ea typeface="Calibri" panose="020F0502020204030204" pitchFamily="34" charset="0"/>
                <a:cs typeface="Times New Roman" panose="02020603050405020304" pitchFamily="18" charset="0"/>
              </a:rPr>
              <a:t> to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grow</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it</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is</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important</a:t>
            </a:r>
            <a:r>
              <a:rPr lang="cs-CZ" sz="1800" dirty="0">
                <a:effectLst/>
                <a:latin typeface="Calibri" panose="020F0502020204030204" pitchFamily="34" charset="0"/>
                <a:ea typeface="Calibri" panose="020F0502020204030204" pitchFamily="34" charset="0"/>
                <a:cs typeface="Times New Roman" panose="02020603050405020304" pitchFamily="18" charset="0"/>
              </a:rPr>
              <a:t> to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pay</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attention</a:t>
            </a:r>
            <a:r>
              <a:rPr lang="cs-CZ" sz="1800" dirty="0">
                <a:effectLst/>
                <a:latin typeface="Calibri" panose="020F0502020204030204" pitchFamily="34" charset="0"/>
                <a:ea typeface="Calibri" panose="020F0502020204030204" pitchFamily="34" charset="0"/>
                <a:cs typeface="Times New Roman" panose="02020603050405020304" pitchFamily="18" charset="0"/>
              </a:rPr>
              <a:t> to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possibilities</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reducing</a:t>
            </a:r>
            <a:r>
              <a:rPr lang="cs-CZ" sz="1800" dirty="0">
                <a:effectLst/>
                <a:latin typeface="Calibri" panose="020F0502020204030204" pitchFamily="34" charset="0"/>
                <a:ea typeface="Calibri" panose="020F0502020204030204" pitchFamily="34" charset="0"/>
                <a:cs typeface="Times New Roman" panose="02020603050405020304" pitchFamily="18" charset="0"/>
              </a:rPr>
              <a:t> CO2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emissions</a:t>
            </a:r>
            <a:r>
              <a:rPr lang="cs-CZ" sz="1800" dirty="0">
                <a:effectLst/>
                <a:latin typeface="Calibri" panose="020F0502020204030204" pitchFamily="34" charset="0"/>
                <a:ea typeface="Calibri" panose="020F0502020204030204" pitchFamily="34" charset="0"/>
                <a:cs typeface="Times New Roman" panose="02020603050405020304" pitchFamily="18" charset="0"/>
              </a:rPr>
              <a:t> in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this</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sector</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endParaRPr lang="cs-CZ" sz="1800" dirty="0"/>
          </a:p>
        </p:txBody>
      </p:sp>
    </p:spTree>
    <p:extLst>
      <p:ext uri="{BB962C8B-B14F-4D97-AF65-F5344CB8AC3E}">
        <p14:creationId xmlns:p14="http://schemas.microsoft.com/office/powerpoint/2010/main" val="115625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descr="Obsah obrázku příroda&#10;&#10;Popis byl vytvořen automaticky">
            <a:extLst>
              <a:ext uri="{FF2B5EF4-FFF2-40B4-BE49-F238E27FC236}">
                <a16:creationId xmlns:a16="http://schemas.microsoft.com/office/drawing/2014/main" id="{8F055AEB-D5D5-4C30-92FD-6BCC2069B232}"/>
              </a:ext>
            </a:extLst>
          </p:cNvPr>
          <p:cNvPicPr>
            <a:picLocks noGrp="1" noChangeAspect="1"/>
          </p:cNvPicPr>
          <p:nvPr>
            <p:ph idx="1"/>
          </p:nvPr>
        </p:nvPicPr>
        <p:blipFill rotWithShape="1">
          <a:blip r:embed="rId2">
            <a:alphaModFix amt="45000"/>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30" name="Rectangle 26">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Nadpis 1">
            <a:extLst>
              <a:ext uri="{FF2B5EF4-FFF2-40B4-BE49-F238E27FC236}">
                <a16:creationId xmlns:a16="http://schemas.microsoft.com/office/drawing/2014/main" id="{2439FF13-2C4C-40F8-ACFB-DA27B6F5DB67}"/>
              </a:ext>
            </a:extLst>
          </p:cNvPr>
          <p:cNvSpPr>
            <a:spLocks noGrp="1"/>
          </p:cNvSpPr>
          <p:nvPr>
            <p:ph type="title"/>
          </p:nvPr>
        </p:nvSpPr>
        <p:spPr>
          <a:xfrm>
            <a:off x="1769532" y="2091263"/>
            <a:ext cx="8652938" cy="2461504"/>
          </a:xfrm>
        </p:spPr>
        <p:txBody>
          <a:bodyPr vert="horz" lIns="91440" tIns="45720" rIns="91440" bIns="45720" rtlCol="0" anchor="ctr">
            <a:normAutofit/>
          </a:bodyPr>
          <a:lstStyle/>
          <a:p>
            <a:pPr algn="ctr">
              <a:lnSpc>
                <a:spcPct val="83000"/>
              </a:lnSpc>
            </a:pPr>
            <a:r>
              <a:rPr lang="en-US" sz="4300" cap="all" spc="-100" dirty="0">
                <a:solidFill>
                  <a:schemeClr val="tx1"/>
                </a:solidFill>
              </a:rPr>
              <a:t>Manifestations of Global Warming in the Czech Republic</a:t>
            </a:r>
            <a:br>
              <a:rPr lang="en-US" sz="4300" cap="all" spc="-100" dirty="0"/>
            </a:br>
            <a:endParaRPr lang="en-US" sz="4300" cap="all" spc="-100" dirty="0"/>
          </a:p>
        </p:txBody>
      </p:sp>
      <p:sp>
        <p:nvSpPr>
          <p:cNvPr id="29" name="Rectangle 28">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138192015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580E17-662A-453B-91C5-05A4413C3E0B}"/>
              </a:ext>
            </a:extLst>
          </p:cNvPr>
          <p:cNvSpPr>
            <a:spLocks noGrp="1"/>
          </p:cNvSpPr>
          <p:nvPr>
            <p:ph type="title"/>
          </p:nvPr>
        </p:nvSpPr>
        <p:spPr>
          <a:xfrm>
            <a:off x="6579450" y="727627"/>
            <a:ext cx="4957553" cy="1645920"/>
          </a:xfrm>
        </p:spPr>
        <p:txBody>
          <a:bodyPr>
            <a:normAutofit/>
          </a:bodyPr>
          <a:lstStyle/>
          <a:p>
            <a:br>
              <a:rPr lang="cs-CZ" sz="3700" b="1" kern="0" dirty="0">
                <a:effectLst/>
                <a:latin typeface="Calibri Light" panose="020F0302020204030204" pitchFamily="34" charset="0"/>
                <a:ea typeface="Times New Roman" panose="02020603050405020304" pitchFamily="18" charset="0"/>
                <a:cs typeface="Times New Roman" panose="02020603050405020304" pitchFamily="18" charset="0"/>
              </a:rPr>
            </a:br>
            <a:r>
              <a:rPr lang="cs-CZ" sz="3700" kern="0">
                <a:effectLst/>
                <a:latin typeface="Calibri Light"/>
                <a:ea typeface="Times New Roman" panose="02020603050405020304" pitchFamily="18" charset="0"/>
                <a:cs typeface="Times New Roman"/>
              </a:rPr>
              <a:t>1</a:t>
            </a:r>
            <a:r>
              <a:rPr lang="cs-CZ" sz="3700" kern="0">
                <a:latin typeface="Calibri Light"/>
                <a:ea typeface="Times New Roman" panose="02020603050405020304" pitchFamily="18" charset="0"/>
                <a:cs typeface="Times New Roman"/>
              </a:rPr>
              <a:t>.</a:t>
            </a:r>
            <a:r>
              <a:rPr lang="cs-CZ" sz="3700">
                <a:effectLst/>
                <a:latin typeface="Calibri Light"/>
                <a:ea typeface="Times New Roman" panose="02020603050405020304" pitchFamily="18" charset="0"/>
                <a:cs typeface="Times New Roman"/>
              </a:rPr>
              <a:t>Temperature</a:t>
            </a:r>
            <a:r>
              <a:rPr lang="cs-CZ" sz="3700" dirty="0">
                <a:effectLst/>
                <a:latin typeface="Calibri Light"/>
                <a:ea typeface="Times New Roman" panose="02020603050405020304" pitchFamily="18" charset="0"/>
                <a:cs typeface="Times New Roman"/>
              </a:rPr>
              <a:t> </a:t>
            </a:r>
            <a:r>
              <a:rPr lang="cs-CZ" sz="3700" dirty="0" err="1">
                <a:effectLst/>
                <a:latin typeface="Calibri Light"/>
                <a:ea typeface="Times New Roman" panose="02020603050405020304" pitchFamily="18" charset="0"/>
                <a:cs typeface="Times New Roman"/>
              </a:rPr>
              <a:t>changes</a:t>
            </a:r>
            <a:br>
              <a:rPr lang="cs-CZ" sz="3700" b="1" dirty="0">
                <a:effectLst/>
                <a:latin typeface="Calibri Light" panose="020F0302020204030204" pitchFamily="34" charset="0"/>
                <a:ea typeface="Times New Roman" panose="02020603050405020304" pitchFamily="18" charset="0"/>
                <a:cs typeface="Times New Roman" panose="02020603050405020304" pitchFamily="18" charset="0"/>
              </a:rPr>
            </a:br>
            <a:endParaRPr lang="cs-CZ" sz="3700" dirty="0"/>
          </a:p>
        </p:txBody>
      </p:sp>
      <p:sp>
        <p:nvSpPr>
          <p:cNvPr id="30" name="Rectangle 23">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31" name="Rectangle 25">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7" name="Obrázek 6" descr="Obsah obrázku mapa&#10;&#10;Popis byl vytvořen automaticky">
            <a:extLst>
              <a:ext uri="{FF2B5EF4-FFF2-40B4-BE49-F238E27FC236}">
                <a16:creationId xmlns:a16="http://schemas.microsoft.com/office/drawing/2014/main" id="{B1D7E80A-34C0-4417-BA87-1DF59837E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996" y="1753689"/>
            <a:ext cx="5656070" cy="3350621"/>
          </a:xfrm>
          <a:prstGeom prst="rect">
            <a:avLst/>
          </a:prstGeom>
        </p:spPr>
      </p:pic>
      <p:sp>
        <p:nvSpPr>
          <p:cNvPr id="3" name="Zástupný obsah 2">
            <a:extLst>
              <a:ext uri="{FF2B5EF4-FFF2-40B4-BE49-F238E27FC236}">
                <a16:creationId xmlns:a16="http://schemas.microsoft.com/office/drawing/2014/main" id="{C67B8727-939A-440F-B4A5-C2380999E732}"/>
              </a:ext>
            </a:extLst>
          </p:cNvPr>
          <p:cNvSpPr>
            <a:spLocks noGrp="1"/>
          </p:cNvSpPr>
          <p:nvPr>
            <p:ph idx="1"/>
          </p:nvPr>
        </p:nvSpPr>
        <p:spPr>
          <a:xfrm>
            <a:off x="6579450" y="2538919"/>
            <a:ext cx="4957554" cy="3496120"/>
          </a:xfrm>
        </p:spPr>
        <p:txBody>
          <a:bodyPr vert="horz" lIns="91440" tIns="45720" rIns="91440" bIns="45720" rtlCol="0" anchor="t">
            <a:normAutofit fontScale="85000" lnSpcReduction="20000"/>
          </a:bodyPr>
          <a:lstStyle/>
          <a:p>
            <a:r>
              <a:rPr lang="cs-CZ" sz="2200" dirty="0">
                <a:effectLst/>
                <a:latin typeface="Calibri"/>
                <a:ea typeface="Calibri" panose="020F0502020204030204" pitchFamily="34" charset="0"/>
                <a:cs typeface="Times New Roman"/>
              </a:rPr>
              <a:t>In ten </a:t>
            </a:r>
            <a:r>
              <a:rPr lang="cs-CZ" sz="2200" dirty="0" err="1">
                <a:effectLst/>
                <a:latin typeface="Calibri"/>
                <a:ea typeface="Calibri" panose="020F0502020204030204" pitchFamily="34" charset="0"/>
                <a:cs typeface="Times New Roman"/>
              </a:rPr>
              <a:t>years</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the</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temperature</a:t>
            </a:r>
            <a:r>
              <a:rPr lang="cs-CZ" sz="2200" dirty="0">
                <a:effectLst/>
                <a:latin typeface="Calibri"/>
                <a:ea typeface="Calibri" panose="020F0502020204030204" pitchFamily="34" charset="0"/>
                <a:cs typeface="Times New Roman"/>
              </a:rPr>
              <a:t> in </a:t>
            </a:r>
            <a:r>
              <a:rPr lang="cs-CZ" sz="2200" dirty="0" err="1">
                <a:effectLst/>
                <a:latin typeface="Calibri"/>
                <a:ea typeface="Calibri" panose="020F0502020204030204" pitchFamily="34" charset="0"/>
                <a:cs typeface="Times New Roman"/>
              </a:rPr>
              <a:t>the</a:t>
            </a:r>
            <a:r>
              <a:rPr lang="cs-CZ" sz="2200" dirty="0">
                <a:effectLst/>
                <a:latin typeface="Calibri"/>
                <a:ea typeface="Calibri" panose="020F0502020204030204" pitchFamily="34" charset="0"/>
                <a:cs typeface="Times New Roman"/>
              </a:rPr>
              <a:t> Czech Republic has </a:t>
            </a:r>
            <a:r>
              <a:rPr lang="cs-CZ" sz="2200" dirty="0" err="1">
                <a:effectLst/>
                <a:latin typeface="Calibri"/>
                <a:ea typeface="Calibri" panose="020F0502020204030204" pitchFamily="34" charset="0"/>
                <a:cs typeface="Times New Roman"/>
              </a:rPr>
              <a:t>risen</a:t>
            </a:r>
            <a:r>
              <a:rPr lang="cs-CZ" sz="2200" dirty="0">
                <a:effectLst/>
                <a:latin typeface="Calibri"/>
                <a:ea typeface="Calibri" panose="020F0502020204030204" pitchFamily="34" charset="0"/>
                <a:cs typeface="Times New Roman"/>
              </a:rPr>
              <a:t> by </a:t>
            </a:r>
            <a:r>
              <a:rPr lang="cs-CZ" sz="2200" dirty="0" err="1">
                <a:effectLst/>
                <a:latin typeface="Calibri"/>
                <a:ea typeface="Calibri" panose="020F0502020204030204" pitchFamily="34" charset="0"/>
                <a:cs typeface="Times New Roman"/>
              </a:rPr>
              <a:t>about</a:t>
            </a:r>
            <a:r>
              <a:rPr lang="cs-CZ" sz="2200" dirty="0">
                <a:effectLst/>
                <a:latin typeface="Calibri"/>
                <a:ea typeface="Calibri" panose="020F0502020204030204" pitchFamily="34" charset="0"/>
                <a:cs typeface="Times New Roman"/>
              </a:rPr>
              <a:t> 0.28 °C.</a:t>
            </a:r>
            <a:r>
              <a:rPr lang="cs-CZ" sz="2200" dirty="0">
                <a:latin typeface="Calibri"/>
                <a:ea typeface="Calibri" panose="020F0502020204030204" pitchFamily="34" charset="0"/>
                <a:cs typeface="Times New Roman"/>
              </a:rPr>
              <a:t> </a:t>
            </a:r>
            <a:endParaRPr lang="cs-CZ" dirty="0"/>
          </a:p>
          <a:p>
            <a:r>
              <a:rPr lang="cs-CZ" sz="2200" dirty="0" err="1">
                <a:effectLst/>
                <a:latin typeface="Calibri"/>
                <a:ea typeface="Calibri" panose="020F0502020204030204" pitchFamily="34" charset="0"/>
                <a:cs typeface="Times New Roman"/>
              </a:rPr>
              <a:t>The</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warmest</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year</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was</a:t>
            </a:r>
            <a:r>
              <a:rPr lang="cs-CZ" sz="2200" dirty="0">
                <a:effectLst/>
                <a:latin typeface="Calibri"/>
                <a:ea typeface="Calibri" panose="020F0502020204030204" pitchFamily="34" charset="0"/>
                <a:cs typeface="Times New Roman"/>
              </a:rPr>
              <a:t> 2018 </a:t>
            </a:r>
            <a:r>
              <a:rPr lang="cs-CZ" sz="2200" dirty="0" err="1">
                <a:effectLst/>
                <a:latin typeface="Calibri"/>
                <a:ea typeface="Calibri" panose="020F0502020204030204" pitchFamily="34" charset="0"/>
                <a:cs typeface="Times New Roman"/>
              </a:rPr>
              <a:t>with</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an</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average</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temperaure</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of</a:t>
            </a:r>
            <a:r>
              <a:rPr lang="cs-CZ" sz="2200" dirty="0">
                <a:effectLst/>
                <a:latin typeface="Calibri"/>
                <a:ea typeface="Calibri" panose="020F0502020204030204" pitchFamily="34" charset="0"/>
                <a:cs typeface="Times New Roman"/>
              </a:rPr>
              <a:t> 9.6 ° C (</a:t>
            </a:r>
            <a:r>
              <a:rPr lang="cs-CZ" sz="2200" dirty="0" err="1">
                <a:effectLst/>
                <a:latin typeface="Calibri"/>
                <a:ea typeface="Calibri" panose="020F0502020204030204" pitchFamily="34" charset="0"/>
                <a:cs typeface="Times New Roman"/>
              </a:rPr>
              <a:t>extremely</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above</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normal</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with</a:t>
            </a:r>
            <a:r>
              <a:rPr lang="cs-CZ" sz="2200" dirty="0">
                <a:effectLst/>
                <a:latin typeface="Calibri"/>
                <a:ea typeface="Calibri" panose="020F0502020204030204" pitchFamily="34" charset="0"/>
                <a:cs typeface="Times New Roman"/>
              </a:rPr>
              <a:t> a </a:t>
            </a:r>
            <a:r>
              <a:rPr lang="cs-CZ" sz="2200" dirty="0" err="1">
                <a:effectLst/>
                <a:latin typeface="Calibri"/>
                <a:ea typeface="Calibri" panose="020F0502020204030204" pitchFamily="34" charset="0"/>
                <a:cs typeface="Times New Roman"/>
              </a:rPr>
              <a:t>deviation</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of</a:t>
            </a:r>
            <a:r>
              <a:rPr lang="cs-CZ" sz="2200" dirty="0">
                <a:effectLst/>
                <a:latin typeface="Calibri"/>
                <a:ea typeface="Calibri" panose="020F0502020204030204" pitchFamily="34" charset="0"/>
                <a:cs typeface="Times New Roman"/>
              </a:rPr>
              <a:t> +1.7 °C </a:t>
            </a:r>
            <a:r>
              <a:rPr lang="cs-CZ" sz="2200" dirty="0" err="1">
                <a:effectLst/>
                <a:latin typeface="Calibri"/>
                <a:ea typeface="Calibri" panose="020F0502020204030204" pitchFamily="34" charset="0"/>
                <a:cs typeface="Times New Roman"/>
              </a:rPr>
              <a:t>from</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normal</a:t>
            </a:r>
            <a:r>
              <a:rPr lang="cs-CZ" sz="2200" dirty="0">
                <a:effectLst/>
                <a:latin typeface="Calibri"/>
                <a:ea typeface="Calibri" panose="020F0502020204030204" pitchFamily="34" charset="0"/>
                <a:cs typeface="Times New Roman"/>
              </a:rPr>
              <a:t>).</a:t>
            </a:r>
            <a:r>
              <a:rPr lang="cs-CZ" sz="2200" dirty="0">
                <a:latin typeface="Calibri"/>
                <a:ea typeface="Calibri" panose="020F0502020204030204" pitchFamily="34" charset="0"/>
                <a:cs typeface="Times New Roman"/>
              </a:rPr>
              <a:t> </a:t>
            </a:r>
            <a:endParaRPr lang="cs-CZ" sz="2200" dirty="0">
              <a:latin typeface="Calibri"/>
              <a:ea typeface="Calibri" panose="020F0502020204030204" pitchFamily="34" charset="0"/>
              <a:cs typeface="Times New Roman" panose="02020603050405020304" pitchFamily="18" charset="0"/>
            </a:endParaRPr>
          </a:p>
          <a:p>
            <a:r>
              <a:rPr lang="cs-CZ" sz="2200" dirty="0" err="1">
                <a:effectLst/>
                <a:latin typeface="Calibri"/>
                <a:ea typeface="Calibri" panose="020F0502020204030204" pitchFamily="34" charset="0"/>
                <a:cs typeface="Times New Roman"/>
              </a:rPr>
              <a:t>Even</a:t>
            </a:r>
            <a:r>
              <a:rPr lang="cs-CZ" sz="2200" dirty="0">
                <a:effectLst/>
                <a:latin typeface="Calibri"/>
                <a:ea typeface="Calibri" panose="020F0502020204030204" pitchFamily="34" charset="0"/>
                <a:cs typeface="Times New Roman"/>
              </a:rPr>
              <a:t> in </a:t>
            </a:r>
            <a:r>
              <a:rPr lang="cs-CZ" sz="2200" dirty="0" err="1">
                <a:effectLst/>
                <a:latin typeface="Calibri"/>
                <a:ea typeface="Calibri" panose="020F0502020204030204" pitchFamily="34" charset="0"/>
                <a:cs typeface="Times New Roman"/>
              </a:rPr>
              <a:t>the</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warmest</a:t>
            </a:r>
            <a:r>
              <a:rPr lang="cs-CZ" sz="2200" dirty="0">
                <a:effectLst/>
                <a:latin typeface="Calibri"/>
                <a:ea typeface="Calibri" panose="020F0502020204030204" pitchFamily="34" charset="0"/>
                <a:cs typeface="Times New Roman"/>
              </a:rPr>
              <a:t> last </a:t>
            </a:r>
            <a:r>
              <a:rPr lang="cs-CZ" sz="2200" dirty="0" err="1">
                <a:effectLst/>
                <a:latin typeface="Calibri"/>
                <a:ea typeface="Calibri" panose="020F0502020204030204" pitchFamily="34" charset="0"/>
                <a:cs typeface="Times New Roman"/>
              </a:rPr>
              <a:t>decade</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of</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this</a:t>
            </a:r>
            <a:r>
              <a:rPr lang="cs-CZ" sz="2200" dirty="0">
                <a:effectLst/>
                <a:latin typeface="Calibri"/>
                <a:ea typeface="Calibri" panose="020F0502020204030204" pitchFamily="34" charset="0"/>
                <a:cs typeface="Times New Roman"/>
              </a:rPr>
              <a:t> period, </a:t>
            </a:r>
            <a:r>
              <a:rPr lang="cs-CZ" sz="2200" dirty="0" err="1">
                <a:effectLst/>
                <a:latin typeface="Calibri"/>
                <a:ea typeface="Calibri" panose="020F0502020204030204" pitchFamily="34" charset="0"/>
                <a:cs typeface="Times New Roman"/>
              </a:rPr>
              <a:t>one</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of</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the</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three</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coldest</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years</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of</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the</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entire</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forty</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occurred</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namely</a:t>
            </a:r>
            <a:r>
              <a:rPr lang="cs-CZ" sz="2200" dirty="0">
                <a:effectLst/>
                <a:latin typeface="Calibri"/>
                <a:ea typeface="Calibri" panose="020F0502020204030204" pitchFamily="34" charset="0"/>
                <a:cs typeface="Times New Roman"/>
              </a:rPr>
              <a:t> 1996 </a:t>
            </a:r>
            <a:r>
              <a:rPr lang="cs-CZ" sz="2200" dirty="0" err="1">
                <a:effectLst/>
                <a:latin typeface="Calibri"/>
                <a:ea typeface="Calibri" panose="020F0502020204030204" pitchFamily="34" charset="0"/>
                <a:cs typeface="Times New Roman"/>
              </a:rPr>
              <a:t>with</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an</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average</a:t>
            </a:r>
            <a:r>
              <a:rPr lang="cs-CZ" sz="2200" dirty="0">
                <a:effectLst/>
                <a:latin typeface="Calibri"/>
                <a:ea typeface="Calibri" panose="020F0502020204030204" pitchFamily="34" charset="0"/>
                <a:cs typeface="Times New Roman"/>
              </a:rPr>
              <a:t> </a:t>
            </a:r>
            <a:r>
              <a:rPr lang="cs-CZ" sz="2200" dirty="0" err="1">
                <a:effectLst/>
                <a:latin typeface="Calibri"/>
                <a:ea typeface="Calibri" panose="020F0502020204030204" pitchFamily="34" charset="0"/>
                <a:cs typeface="Times New Roman"/>
              </a:rPr>
              <a:t>of</a:t>
            </a:r>
            <a:r>
              <a:rPr lang="cs-CZ" sz="2200" dirty="0">
                <a:effectLst/>
                <a:latin typeface="Calibri"/>
                <a:ea typeface="Calibri" panose="020F0502020204030204" pitchFamily="34" charset="0"/>
                <a:cs typeface="Times New Roman"/>
              </a:rPr>
              <a:t> 6.3 °C.</a:t>
            </a:r>
          </a:p>
          <a:p>
            <a:r>
              <a:rPr lang="cs-CZ" sz="2200" dirty="0">
                <a:effectLst/>
                <a:latin typeface="Calibri" panose="020F0502020204030204" pitchFamily="34" charset="0"/>
                <a:ea typeface="Calibri" panose="020F0502020204030204" pitchFamily="34" charset="0"/>
                <a:cs typeface="Times New Roman" panose="02020603050405020304" pitchFamily="18" charset="0"/>
              </a:rPr>
              <a:t>In 2018, </a:t>
            </a:r>
            <a:r>
              <a:rPr lang="cs-CZ" sz="22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200" dirty="0">
                <a:effectLst/>
                <a:latin typeface="Calibri" panose="020F0502020204030204" pitchFamily="34" charset="0"/>
                <a:ea typeface="Calibri" panose="020F0502020204030204" pitchFamily="34" charset="0"/>
                <a:cs typeface="Times New Roman" panose="02020603050405020304" pitchFamily="18" charset="0"/>
              </a:rPr>
              <a:t> Czech Republic </a:t>
            </a:r>
            <a:r>
              <a:rPr lang="cs-CZ" sz="2200" dirty="0" err="1">
                <a:effectLst/>
                <a:latin typeface="Calibri" panose="020F0502020204030204" pitchFamily="34" charset="0"/>
                <a:ea typeface="Calibri" panose="020F0502020204030204" pitchFamily="34" charset="0"/>
                <a:cs typeface="Times New Roman" panose="02020603050405020304" pitchFamily="18" charset="0"/>
              </a:rPr>
              <a:t>recorded</a:t>
            </a:r>
            <a:r>
              <a:rPr lang="cs-CZ" sz="2200" dirty="0">
                <a:effectLst/>
                <a:latin typeface="Calibri" panose="020F0502020204030204" pitchFamily="34" charset="0"/>
                <a:ea typeface="Calibri" panose="020F0502020204030204" pitchFamily="34" charset="0"/>
                <a:cs typeface="Times New Roman" panose="02020603050405020304" pitchFamily="18" charset="0"/>
              </a:rPr>
              <a:t> </a:t>
            </a:r>
            <a:r>
              <a:rPr lang="cs-CZ" sz="22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200" dirty="0">
                <a:effectLst/>
                <a:latin typeface="Calibri" panose="020F0502020204030204" pitchFamily="34" charset="0"/>
                <a:ea typeface="Calibri" panose="020F0502020204030204" pitchFamily="34" charset="0"/>
                <a:cs typeface="Times New Roman" panose="02020603050405020304" pitchFamily="18" charset="0"/>
              </a:rPr>
              <a:t> </a:t>
            </a:r>
            <a:r>
              <a:rPr lang="cs-CZ" sz="2200" dirty="0" err="1">
                <a:effectLst/>
                <a:latin typeface="Calibri" panose="020F0502020204030204" pitchFamily="34" charset="0"/>
                <a:ea typeface="Calibri" panose="020F0502020204030204" pitchFamily="34" charset="0"/>
                <a:cs typeface="Times New Roman" panose="02020603050405020304" pitchFamily="18" charset="0"/>
              </a:rPr>
              <a:t>largest</a:t>
            </a:r>
            <a:r>
              <a:rPr lang="cs-CZ" sz="2200" dirty="0">
                <a:effectLst/>
                <a:latin typeface="Calibri" panose="020F0502020204030204" pitchFamily="34" charset="0"/>
                <a:ea typeface="Calibri" panose="020F0502020204030204" pitchFamily="34" charset="0"/>
                <a:cs typeface="Times New Roman" panose="02020603050405020304" pitchFamily="18" charset="0"/>
              </a:rPr>
              <a:t> </a:t>
            </a:r>
            <a:r>
              <a:rPr lang="cs-CZ" sz="2200" dirty="0" err="1">
                <a:effectLst/>
                <a:latin typeface="Calibri" panose="020F0502020204030204" pitchFamily="34" charset="0"/>
                <a:ea typeface="Calibri" panose="020F0502020204030204" pitchFamily="34" charset="0"/>
                <a:cs typeface="Times New Roman" panose="02020603050405020304" pitchFamily="18" charset="0"/>
              </a:rPr>
              <a:t>warming</a:t>
            </a:r>
            <a:r>
              <a:rPr lang="cs-CZ" sz="2200" dirty="0">
                <a:effectLst/>
                <a:latin typeface="Calibri" panose="020F0502020204030204" pitchFamily="34" charset="0"/>
                <a:ea typeface="Calibri" panose="020F0502020204030204" pitchFamily="34" charset="0"/>
                <a:cs typeface="Times New Roman" panose="02020603050405020304" pitchFamily="18" charset="0"/>
              </a:rPr>
              <a:t> in </a:t>
            </a:r>
            <a:r>
              <a:rPr lang="cs-CZ" sz="2200" dirty="0" err="1">
                <a:effectLst/>
                <a:latin typeface="Calibri" panose="020F0502020204030204" pitchFamily="34" charset="0"/>
                <a:ea typeface="Calibri" panose="020F0502020204030204" pitchFamily="34" charset="0"/>
                <a:cs typeface="Times New Roman" panose="02020603050405020304" pitchFamily="18" charset="0"/>
              </a:rPr>
              <a:t>Europe</a:t>
            </a:r>
            <a:r>
              <a:rPr lang="cs-CZ" sz="2200" dirty="0">
                <a:effectLst/>
                <a:latin typeface="Calibri" panose="020F0502020204030204" pitchFamily="34" charset="0"/>
                <a:ea typeface="Calibri" panose="020F0502020204030204" pitchFamily="34" charset="0"/>
                <a:cs typeface="Times New Roman" panose="02020603050405020304" pitchFamily="18" charset="0"/>
              </a:rPr>
              <a:t> and </a:t>
            </a:r>
            <a:r>
              <a:rPr lang="cs-CZ" sz="22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200" dirty="0">
                <a:effectLst/>
                <a:latin typeface="Calibri" panose="020F0502020204030204" pitchFamily="34" charset="0"/>
                <a:ea typeface="Calibri" panose="020F0502020204030204" pitchFamily="34" charset="0"/>
                <a:cs typeface="Times New Roman" panose="02020603050405020304" pitchFamily="18" charset="0"/>
              </a:rPr>
              <a:t> second </a:t>
            </a:r>
            <a:r>
              <a:rPr lang="cs-CZ" sz="2200" dirty="0" err="1">
                <a:effectLst/>
                <a:latin typeface="Calibri" panose="020F0502020204030204" pitchFamily="34" charset="0"/>
                <a:ea typeface="Calibri" panose="020F0502020204030204" pitchFamily="34" charset="0"/>
                <a:cs typeface="Times New Roman" panose="02020603050405020304" pitchFamily="18" charset="0"/>
              </a:rPr>
              <a:t>largest</a:t>
            </a:r>
            <a:r>
              <a:rPr lang="cs-CZ" sz="2200" dirty="0">
                <a:effectLst/>
                <a:latin typeface="Calibri" panose="020F0502020204030204" pitchFamily="34" charset="0"/>
                <a:ea typeface="Calibri" panose="020F0502020204030204" pitchFamily="34" charset="0"/>
                <a:cs typeface="Times New Roman" panose="02020603050405020304" pitchFamily="18" charset="0"/>
              </a:rPr>
              <a:t> in </a:t>
            </a:r>
            <a:r>
              <a:rPr lang="cs-CZ" sz="22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200" dirty="0">
                <a:effectLst/>
                <a:latin typeface="Calibri" panose="020F0502020204030204" pitchFamily="34" charset="0"/>
                <a:ea typeface="Calibri" panose="020F0502020204030204" pitchFamily="34" charset="0"/>
                <a:cs typeface="Times New Roman" panose="02020603050405020304" pitchFamily="18" charset="0"/>
              </a:rPr>
              <a:t> </a:t>
            </a:r>
            <a:r>
              <a:rPr lang="cs-CZ" sz="2200" dirty="0" err="1">
                <a:effectLst/>
                <a:latin typeface="Calibri" panose="020F0502020204030204" pitchFamily="34" charset="0"/>
                <a:ea typeface="Calibri" panose="020F0502020204030204" pitchFamily="34" charset="0"/>
                <a:cs typeface="Times New Roman" panose="02020603050405020304" pitchFamily="18" charset="0"/>
              </a:rPr>
              <a:t>world</a:t>
            </a:r>
            <a:r>
              <a:rPr lang="cs-CZ" sz="22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cs-CZ" dirty="0"/>
          </a:p>
        </p:txBody>
      </p:sp>
    </p:spTree>
    <p:extLst>
      <p:ext uri="{BB962C8B-B14F-4D97-AF65-F5344CB8AC3E}">
        <p14:creationId xmlns:p14="http://schemas.microsoft.com/office/powerpoint/2010/main" val="73503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a:extLst>
              <a:ext uri="{FF2B5EF4-FFF2-40B4-BE49-F238E27FC236}">
                <a16:creationId xmlns:a16="http://schemas.microsoft.com/office/drawing/2014/main" id="{E8D0A838-3747-4FE1-8D3C-22D1E3CB6191}"/>
              </a:ext>
            </a:extLst>
          </p:cNvPr>
          <p:cNvPicPr>
            <a:picLocks noChangeAspect="1"/>
          </p:cNvPicPr>
          <p:nvPr/>
        </p:nvPicPr>
        <p:blipFill rotWithShape="1">
          <a:blip r:embed="rId2">
            <a:extLst>
              <a:ext uri="{28A0092B-C50C-407E-A947-70E740481C1C}">
                <a14:useLocalDpi xmlns:a14="http://schemas.microsoft.com/office/drawing/2010/main" val="0"/>
              </a:ext>
            </a:extLst>
          </a:blip>
          <a:srcRect l="6005" t="6005" r="-1" b="-1"/>
          <a:stretch/>
        </p:blipFill>
        <p:spPr>
          <a:xfrm>
            <a:off x="-245513" y="76199"/>
            <a:ext cx="12191980" cy="6857999"/>
          </a:xfrm>
          <a:prstGeom prst="rect">
            <a:avLst/>
          </a:prstGeom>
        </p:spPr>
      </p:pic>
      <p:sp>
        <p:nvSpPr>
          <p:cNvPr id="17" name="Rectangle 11">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3">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ADD1B4B-E202-427B-9636-0F30B7DC57DD}"/>
              </a:ext>
            </a:extLst>
          </p:cNvPr>
          <p:cNvSpPr>
            <a:spLocks noGrp="1"/>
          </p:cNvSpPr>
          <p:nvPr>
            <p:ph type="title"/>
          </p:nvPr>
        </p:nvSpPr>
        <p:spPr>
          <a:xfrm>
            <a:off x="6846137" y="727626"/>
            <a:ext cx="4602152" cy="1718225"/>
          </a:xfrm>
        </p:spPr>
        <p:txBody>
          <a:bodyPr>
            <a:normAutofit/>
          </a:bodyPr>
          <a:lstStyle/>
          <a:p>
            <a:r>
              <a:rPr lang="cs-CZ" sz="3300" dirty="0">
                <a:latin typeface="Calibri Light"/>
                <a:cs typeface="Calibri"/>
              </a:rPr>
              <a:t>2</a:t>
            </a:r>
            <a:r>
              <a:rPr lang="cs-CZ" sz="3300">
                <a:latin typeface="Calibri Light"/>
                <a:cs typeface="Calibri"/>
              </a:rPr>
              <a:t>.</a:t>
            </a:r>
            <a:r>
              <a:rPr lang="cs-CZ" sz="3300">
                <a:effectLst/>
                <a:latin typeface="Calibri Light"/>
                <a:ea typeface="Times New Roman" panose="02020603050405020304" pitchFamily="18" charset="0"/>
                <a:cs typeface="Times New Roman"/>
              </a:rPr>
              <a:t> </a:t>
            </a:r>
            <a:r>
              <a:rPr lang="cs-CZ" sz="3300" err="1">
                <a:effectLst/>
                <a:latin typeface="Calibri Light"/>
                <a:ea typeface="Times New Roman" panose="02020603050405020304" pitchFamily="18" charset="0"/>
                <a:cs typeface="Times New Roman"/>
              </a:rPr>
              <a:t>Drought</a:t>
            </a:r>
            <a:endParaRPr lang="cs-CZ" sz="3300">
              <a:latin typeface="Calibri Light"/>
              <a:cs typeface="Times New Roman"/>
            </a:endParaRPr>
          </a:p>
        </p:txBody>
      </p:sp>
      <p:sp>
        <p:nvSpPr>
          <p:cNvPr id="3" name="Zástupný obsah 2">
            <a:extLst>
              <a:ext uri="{FF2B5EF4-FFF2-40B4-BE49-F238E27FC236}">
                <a16:creationId xmlns:a16="http://schemas.microsoft.com/office/drawing/2014/main" id="{82AA4135-92CD-40BA-A3AC-492365995E52}"/>
              </a:ext>
            </a:extLst>
          </p:cNvPr>
          <p:cNvSpPr>
            <a:spLocks noGrp="1"/>
          </p:cNvSpPr>
          <p:nvPr>
            <p:ph idx="1"/>
          </p:nvPr>
        </p:nvSpPr>
        <p:spPr>
          <a:xfrm>
            <a:off x="6846137" y="2313633"/>
            <a:ext cx="4602152" cy="3480066"/>
          </a:xfrm>
        </p:spPr>
        <p:txBody>
          <a:bodyPr vert="horz" lIns="91440" tIns="45720" rIns="91440" bIns="45720" rtlCol="0" anchor="t">
            <a:normAutofit fontScale="92500" lnSpcReduction="20000"/>
          </a:bodyPr>
          <a:lstStyle/>
          <a:p>
            <a:r>
              <a:rPr lang="cs-CZ" sz="2000" dirty="0" err="1">
                <a:effectLst/>
                <a:latin typeface="Calibri"/>
                <a:ea typeface="Calibri" panose="020F0502020204030204" pitchFamily="34" charset="0"/>
                <a:cs typeface="Times New Roman"/>
              </a:rPr>
              <a:t>With</a:t>
            </a:r>
            <a:r>
              <a:rPr lang="cs-CZ" sz="2000" dirty="0">
                <a:effectLst/>
                <a:latin typeface="Calibri"/>
                <a:ea typeface="Calibri" panose="020F0502020204030204" pitchFamily="34" charset="0"/>
                <a:cs typeface="Times New Roman"/>
              </a:rPr>
              <a:t> </a:t>
            </a:r>
            <a:r>
              <a:rPr lang="cs-CZ" sz="2000" dirty="0" err="1">
                <a:effectLst/>
                <a:latin typeface="Calibri"/>
                <a:ea typeface="Calibri" panose="020F0502020204030204" pitchFamily="34" charset="0"/>
                <a:cs typeface="Times New Roman"/>
              </a:rPr>
              <a:t>increasing</a:t>
            </a:r>
            <a:r>
              <a:rPr lang="cs-CZ" sz="2000" dirty="0">
                <a:effectLst/>
                <a:latin typeface="Calibri"/>
                <a:ea typeface="Calibri" panose="020F0502020204030204" pitchFamily="34" charset="0"/>
                <a:cs typeface="Times New Roman"/>
              </a:rPr>
              <a:t> </a:t>
            </a:r>
            <a:r>
              <a:rPr lang="cs-CZ" sz="2000" dirty="0" err="1">
                <a:effectLst/>
                <a:latin typeface="Calibri"/>
                <a:ea typeface="Calibri" panose="020F0502020204030204" pitchFamily="34" charset="0"/>
                <a:cs typeface="Times New Roman"/>
              </a:rPr>
              <a:t>temperature</a:t>
            </a:r>
            <a:r>
              <a:rPr lang="cs-CZ" sz="2000" dirty="0">
                <a:effectLst/>
                <a:latin typeface="Calibri"/>
                <a:ea typeface="Calibri" panose="020F0502020204030204" pitchFamily="34" charset="0"/>
                <a:cs typeface="Times New Roman"/>
              </a:rPr>
              <a:t>, </a:t>
            </a:r>
            <a:r>
              <a:rPr lang="cs-CZ" sz="2000" dirty="0" err="1">
                <a:effectLst/>
                <a:latin typeface="Calibri"/>
                <a:ea typeface="Calibri" panose="020F0502020204030204" pitchFamily="34" charset="0"/>
                <a:cs typeface="Times New Roman"/>
              </a:rPr>
              <a:t>water</a:t>
            </a:r>
            <a:r>
              <a:rPr lang="cs-CZ" sz="2000" dirty="0">
                <a:effectLst/>
                <a:latin typeface="Calibri"/>
                <a:ea typeface="Calibri" panose="020F0502020204030204" pitchFamily="34" charset="0"/>
                <a:cs typeface="Times New Roman"/>
              </a:rPr>
              <a:t> </a:t>
            </a:r>
            <a:r>
              <a:rPr lang="cs-CZ" sz="2000" dirty="0" err="1">
                <a:effectLst/>
                <a:latin typeface="Calibri"/>
                <a:ea typeface="Calibri" panose="020F0502020204030204" pitchFamily="34" charset="0"/>
                <a:cs typeface="Times New Roman"/>
              </a:rPr>
              <a:t>evaporation</a:t>
            </a:r>
            <a:r>
              <a:rPr lang="cs-CZ" sz="2000" dirty="0">
                <a:effectLst/>
                <a:latin typeface="Calibri"/>
                <a:ea typeface="Calibri" panose="020F0502020204030204" pitchFamily="34" charset="0"/>
                <a:cs typeface="Times New Roman"/>
              </a:rPr>
              <a:t> </a:t>
            </a:r>
            <a:r>
              <a:rPr lang="cs-CZ" sz="2000" dirty="0" err="1">
                <a:effectLst/>
                <a:latin typeface="Calibri"/>
                <a:ea typeface="Calibri" panose="020F0502020204030204" pitchFamily="34" charset="0"/>
                <a:cs typeface="Times New Roman"/>
              </a:rPr>
              <a:t>increases</a:t>
            </a:r>
            <a:r>
              <a:rPr lang="cs-CZ" sz="2000" dirty="0">
                <a:effectLst/>
                <a:latin typeface="Calibri"/>
                <a:ea typeface="Calibri" panose="020F0502020204030204" pitchFamily="34" charset="0"/>
                <a:cs typeface="Times New Roman"/>
              </a:rPr>
              <a:t> and in </a:t>
            </a:r>
            <a:r>
              <a:rPr lang="cs-CZ" sz="2000" dirty="0" err="1">
                <a:effectLst/>
                <a:latin typeface="Calibri"/>
                <a:ea typeface="Calibri" panose="020F0502020204030204" pitchFamily="34" charset="0"/>
                <a:cs typeface="Times New Roman"/>
              </a:rPr>
              <a:t>the</a:t>
            </a:r>
            <a:r>
              <a:rPr lang="cs-CZ" sz="2000" dirty="0">
                <a:effectLst/>
                <a:latin typeface="Calibri"/>
                <a:ea typeface="Calibri" panose="020F0502020204030204" pitchFamily="34" charset="0"/>
                <a:cs typeface="Times New Roman"/>
              </a:rPr>
              <a:t> Czech Republic </a:t>
            </a:r>
            <a:r>
              <a:rPr lang="cs-CZ" sz="2000" dirty="0" err="1">
                <a:effectLst/>
                <a:latin typeface="Calibri"/>
                <a:ea typeface="Calibri" panose="020F0502020204030204" pitchFamily="34" charset="0"/>
                <a:cs typeface="Times New Roman"/>
              </a:rPr>
              <a:t>also</a:t>
            </a:r>
            <a:r>
              <a:rPr lang="cs-CZ" sz="2000" dirty="0">
                <a:effectLst/>
                <a:latin typeface="Calibri"/>
                <a:ea typeface="Calibri" panose="020F0502020204030204" pitchFamily="34" charset="0"/>
                <a:cs typeface="Times New Roman"/>
              </a:rPr>
              <a:t> a rapid </a:t>
            </a:r>
            <a:r>
              <a:rPr lang="cs-CZ" sz="2000" dirty="0" err="1">
                <a:effectLst/>
                <a:latin typeface="Calibri"/>
                <a:ea typeface="Calibri" panose="020F0502020204030204" pitchFamily="34" charset="0"/>
                <a:cs typeface="Times New Roman"/>
              </a:rPr>
              <a:t>decrease</a:t>
            </a:r>
            <a:r>
              <a:rPr lang="cs-CZ" sz="2000" dirty="0">
                <a:effectLst/>
                <a:latin typeface="Calibri"/>
                <a:ea typeface="Calibri" panose="020F0502020204030204" pitchFamily="34" charset="0"/>
                <a:cs typeface="Times New Roman"/>
              </a:rPr>
              <a:t> in </a:t>
            </a:r>
            <a:r>
              <a:rPr lang="cs-CZ" sz="2000" dirty="0" err="1">
                <a:effectLst/>
                <a:latin typeface="Calibri"/>
                <a:ea typeface="Calibri" panose="020F0502020204030204" pitchFamily="34" charset="0"/>
                <a:cs typeface="Times New Roman"/>
              </a:rPr>
              <a:t>winter</a:t>
            </a:r>
            <a:r>
              <a:rPr lang="cs-CZ" sz="2000" dirty="0">
                <a:effectLst/>
                <a:latin typeface="Calibri"/>
                <a:ea typeface="Calibri" panose="020F0502020204030204" pitchFamily="34" charset="0"/>
                <a:cs typeface="Times New Roman"/>
              </a:rPr>
              <a:t> </a:t>
            </a:r>
            <a:r>
              <a:rPr lang="cs-CZ" sz="2000" dirty="0" err="1">
                <a:effectLst/>
                <a:latin typeface="Calibri"/>
                <a:ea typeface="Calibri" panose="020F0502020204030204" pitchFamily="34" charset="0"/>
                <a:cs typeface="Times New Roman"/>
              </a:rPr>
              <a:t>precipitation</a:t>
            </a:r>
            <a:r>
              <a:rPr lang="cs-CZ" sz="2000" dirty="0">
                <a:effectLst/>
                <a:latin typeface="Calibri"/>
                <a:ea typeface="Calibri" panose="020F0502020204030204" pitchFamily="34" charset="0"/>
                <a:cs typeface="Times New Roman"/>
              </a:rPr>
              <a:t> in </a:t>
            </a:r>
            <a:r>
              <a:rPr lang="cs-CZ" sz="2000" dirty="0" err="1">
                <a:effectLst/>
                <a:latin typeface="Calibri"/>
                <a:ea typeface="Calibri" panose="020F0502020204030204" pitchFamily="34" charset="0"/>
                <a:cs typeface="Times New Roman"/>
              </a:rPr>
              <a:t>the</a:t>
            </a:r>
            <a:r>
              <a:rPr lang="cs-CZ" sz="2000" dirty="0">
                <a:effectLst/>
                <a:latin typeface="Calibri"/>
                <a:ea typeface="Calibri" panose="020F0502020204030204" pitchFamily="34" charset="0"/>
                <a:cs typeface="Times New Roman"/>
              </a:rPr>
              <a:t> </a:t>
            </a:r>
            <a:r>
              <a:rPr lang="cs-CZ" sz="2000" dirty="0" err="1">
                <a:effectLst/>
                <a:latin typeface="Calibri"/>
                <a:ea typeface="Calibri" panose="020F0502020204030204" pitchFamily="34" charset="0"/>
                <a:cs typeface="Times New Roman"/>
              </a:rPr>
              <a:t>lowlands</a:t>
            </a:r>
            <a:r>
              <a:rPr lang="cs-CZ" sz="2000" dirty="0">
                <a:effectLst/>
                <a:latin typeface="Calibri"/>
                <a:ea typeface="Calibri" panose="020F0502020204030204" pitchFamily="34" charset="0"/>
                <a:cs typeface="Times New Roman"/>
              </a:rPr>
              <a:t>, </a:t>
            </a:r>
            <a:r>
              <a:rPr lang="cs-CZ" sz="2000" dirty="0" err="1">
                <a:effectLst/>
                <a:latin typeface="Calibri"/>
                <a:ea typeface="Calibri" panose="020F0502020204030204" pitchFamily="34" charset="0"/>
                <a:cs typeface="Times New Roman"/>
              </a:rPr>
              <a:t>which</a:t>
            </a:r>
            <a:r>
              <a:rPr lang="cs-CZ" sz="2000" dirty="0">
                <a:effectLst/>
                <a:latin typeface="Calibri"/>
                <a:ea typeface="Calibri" panose="020F0502020204030204" pitchFamily="34" charset="0"/>
                <a:cs typeface="Times New Roman"/>
              </a:rPr>
              <a:t> are </a:t>
            </a:r>
            <a:r>
              <a:rPr lang="cs-CZ" sz="2000" dirty="0" err="1">
                <a:effectLst/>
                <a:latin typeface="Calibri"/>
                <a:ea typeface="Calibri" panose="020F0502020204030204" pitchFamily="34" charset="0"/>
                <a:cs typeface="Times New Roman"/>
              </a:rPr>
              <a:t>crucial</a:t>
            </a:r>
            <a:r>
              <a:rPr lang="cs-CZ" sz="2000" dirty="0">
                <a:effectLst/>
                <a:latin typeface="Calibri"/>
                <a:ea typeface="Calibri" panose="020F0502020204030204" pitchFamily="34" charset="0"/>
                <a:cs typeface="Times New Roman"/>
              </a:rPr>
              <a:t> </a:t>
            </a:r>
            <a:r>
              <a:rPr lang="cs-CZ" sz="2000" dirty="0" err="1">
                <a:effectLst/>
                <a:latin typeface="Calibri"/>
                <a:ea typeface="Calibri" panose="020F0502020204030204" pitchFamily="34" charset="0"/>
                <a:cs typeface="Times New Roman"/>
              </a:rPr>
              <a:t>for</a:t>
            </a:r>
            <a:r>
              <a:rPr lang="cs-CZ" sz="2000" dirty="0">
                <a:effectLst/>
                <a:latin typeface="Calibri"/>
                <a:ea typeface="Calibri" panose="020F0502020204030204" pitchFamily="34" charset="0"/>
                <a:cs typeface="Times New Roman"/>
              </a:rPr>
              <a:t> </a:t>
            </a:r>
            <a:r>
              <a:rPr lang="cs-CZ" sz="2000" dirty="0" err="1">
                <a:effectLst/>
                <a:latin typeface="Calibri"/>
                <a:ea typeface="Calibri" panose="020F0502020204030204" pitchFamily="34" charset="0"/>
                <a:cs typeface="Times New Roman"/>
              </a:rPr>
              <a:t>replenishing</a:t>
            </a:r>
            <a:r>
              <a:rPr lang="cs-CZ" sz="2000" dirty="0">
                <a:effectLst/>
                <a:latin typeface="Calibri"/>
                <a:ea typeface="Calibri" panose="020F0502020204030204" pitchFamily="34" charset="0"/>
                <a:cs typeface="Times New Roman"/>
              </a:rPr>
              <a:t> </a:t>
            </a:r>
            <a:r>
              <a:rPr lang="cs-CZ" sz="2000" dirty="0" err="1">
                <a:effectLst/>
                <a:latin typeface="Calibri"/>
                <a:ea typeface="Calibri" panose="020F0502020204030204" pitchFamily="34" charset="0"/>
                <a:cs typeface="Times New Roman"/>
              </a:rPr>
              <a:t>groundwater</a:t>
            </a:r>
            <a:r>
              <a:rPr lang="cs-CZ" sz="2000" dirty="0">
                <a:effectLst/>
                <a:latin typeface="Calibri"/>
                <a:ea typeface="Calibri" panose="020F0502020204030204" pitchFamily="34" charset="0"/>
                <a:cs typeface="Times New Roman"/>
              </a:rPr>
              <a:t> </a:t>
            </a:r>
            <a:r>
              <a:rPr lang="cs-CZ" sz="2000" dirty="0" err="1">
                <a:effectLst/>
                <a:latin typeface="Calibri"/>
                <a:ea typeface="Calibri" panose="020F0502020204030204" pitchFamily="34" charset="0"/>
                <a:cs typeface="Times New Roman"/>
              </a:rPr>
              <a:t>reserves</a:t>
            </a:r>
            <a:r>
              <a:rPr lang="cs-CZ" sz="2000" dirty="0">
                <a:effectLst/>
                <a:latin typeface="Calibri"/>
                <a:ea typeface="Calibri" panose="020F0502020204030204" pitchFamily="34" charset="0"/>
                <a:cs typeface="Times New Roman"/>
              </a:rPr>
              <a:t>.</a:t>
            </a:r>
          </a:p>
          <a:p>
            <a:r>
              <a:rPr lang="cs-CZ" sz="2000" dirty="0" err="1">
                <a:effectLst/>
                <a:latin typeface="Calibri" panose="020F0502020204030204" pitchFamily="34" charset="0"/>
                <a:ea typeface="Calibri" panose="020F0502020204030204" pitchFamily="34" charset="0"/>
                <a:cs typeface="Times New Roman" panose="02020603050405020304" pitchFamily="18" charset="0"/>
              </a:rPr>
              <a:t>Groundwater</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accumulates</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for</a:t>
            </a:r>
            <a:r>
              <a:rPr lang="cs-CZ" sz="2000" dirty="0">
                <a:effectLst/>
                <a:latin typeface="Calibri" panose="020F0502020204030204" pitchFamily="34" charset="0"/>
                <a:ea typeface="Calibri" panose="020F0502020204030204" pitchFamily="34" charset="0"/>
                <a:cs typeface="Times New Roman" panose="02020603050405020304" pitchFamily="18" charset="0"/>
              </a:rPr>
              <a:t> a long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time</a:t>
            </a:r>
            <a:r>
              <a:rPr lang="cs-CZ" sz="2000" dirty="0">
                <a:effectLst/>
                <a:latin typeface="Calibri" panose="020F0502020204030204" pitchFamily="34" charset="0"/>
                <a:ea typeface="Calibri" panose="020F0502020204030204" pitchFamily="34" charset="0"/>
                <a:cs typeface="Times New Roman" panose="02020603050405020304" pitchFamily="18" charset="0"/>
              </a:rPr>
              <a:t> and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short</a:t>
            </a:r>
            <a:r>
              <a:rPr lang="cs-CZ" sz="2000" dirty="0">
                <a:effectLst/>
                <a:latin typeface="Calibri" panose="020F0502020204030204" pitchFamily="34" charset="0"/>
                <a:ea typeface="Calibri" panose="020F0502020204030204" pitchFamily="34" charset="0"/>
                <a:cs typeface="Times New Roman" panose="02020603050405020304" pitchFamily="18" charset="0"/>
              </a:rPr>
              <a:t>-term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precipitation</a:t>
            </a:r>
            <a:r>
              <a:rPr lang="cs-CZ" sz="2000" dirty="0">
                <a:effectLst/>
                <a:latin typeface="Calibri" panose="020F0502020204030204" pitchFamily="34" charset="0"/>
                <a:ea typeface="Calibri" panose="020F0502020204030204" pitchFamily="34" charset="0"/>
                <a:cs typeface="Times New Roman" panose="02020603050405020304" pitchFamily="18" charset="0"/>
              </a:rPr>
              <a:t> in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summer</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does</a:t>
            </a:r>
            <a:r>
              <a:rPr lang="cs-CZ" sz="2000" dirty="0">
                <a:effectLst/>
                <a:latin typeface="Calibri" panose="020F0502020204030204" pitchFamily="34" charset="0"/>
                <a:ea typeface="Calibri" panose="020F0502020204030204" pitchFamily="34" charset="0"/>
                <a:cs typeface="Times New Roman" panose="02020603050405020304" pitchFamily="18" charset="0"/>
              </a:rPr>
              <a:t> not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replenish</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it</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because</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water</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is</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drained</a:t>
            </a:r>
            <a:r>
              <a:rPr lang="cs-CZ" sz="2000" dirty="0">
                <a:effectLst/>
                <a:latin typeface="Calibri" panose="020F0502020204030204" pitchFamily="34" charset="0"/>
                <a:ea typeface="Calibri" panose="020F0502020204030204" pitchFamily="34" charset="0"/>
                <a:cs typeface="Times New Roman" panose="02020603050405020304" pitchFamily="18" charset="0"/>
              </a:rPr>
              <a:t> by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vegetation</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during</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rains</a:t>
            </a:r>
            <a:r>
              <a:rPr lang="cs-CZ" sz="2000" dirty="0">
                <a:effectLst/>
                <a:latin typeface="Calibri" panose="020F0502020204030204" pitchFamily="34" charset="0"/>
                <a:ea typeface="Calibri" panose="020F0502020204030204" pitchFamily="34" charset="0"/>
                <a:cs typeface="Times New Roman" panose="02020603050405020304" pitchFamily="18" charset="0"/>
              </a:rPr>
              <a:t>.</a:t>
            </a:r>
          </a:p>
          <a:p>
            <a:r>
              <a:rPr lang="cs-CZ" sz="2000" dirty="0">
                <a:effectLst/>
                <a:latin typeface="Calibri" panose="020F0502020204030204" pitchFamily="34" charset="0"/>
                <a:ea typeface="Calibri" panose="020F0502020204030204" pitchFamily="34" charset="0"/>
                <a:cs typeface="Times New Roman" panose="02020603050405020304" pitchFamily="18" charset="0"/>
              </a:rPr>
              <a:t>Not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only</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spruces</a:t>
            </a:r>
            <a:r>
              <a:rPr lang="cs-CZ" sz="2000" dirty="0">
                <a:effectLst/>
                <a:latin typeface="Calibri" panose="020F0502020204030204" pitchFamily="34" charset="0"/>
                <a:ea typeface="Calibri" panose="020F0502020204030204" pitchFamily="34" charset="0"/>
                <a:cs typeface="Times New Roman" panose="02020603050405020304" pitchFamily="18" charset="0"/>
              </a:rPr>
              <a:t> and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larch</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dies</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die</a:t>
            </a:r>
            <a:r>
              <a:rPr lang="cs-CZ" sz="2000" dirty="0">
                <a:effectLst/>
                <a:latin typeface="Calibri" panose="020F0502020204030204" pitchFamily="34" charset="0"/>
                <a:ea typeface="Calibri" panose="020F0502020204030204" pitchFamily="34" charset="0"/>
                <a:cs typeface="Times New Roman" panose="02020603050405020304" pitchFamily="18" charset="0"/>
              </a:rPr>
              <a:t>, but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also</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trees</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like</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pines</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which</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have</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deeper</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roots</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p>
          <a:p>
            <a:endParaRPr lang="cs-CZ" dirty="0"/>
          </a:p>
        </p:txBody>
      </p:sp>
    </p:spTree>
    <p:extLst>
      <p:ext uri="{BB962C8B-B14F-4D97-AF65-F5344CB8AC3E}">
        <p14:creationId xmlns:p14="http://schemas.microsoft.com/office/powerpoint/2010/main" val="355125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descr="Obsah obrázku strom, exteriér, obloha, sníh&#10;&#10;Popis byl vytvořen automaticky">
            <a:extLst>
              <a:ext uri="{FF2B5EF4-FFF2-40B4-BE49-F238E27FC236}">
                <a16:creationId xmlns:a16="http://schemas.microsoft.com/office/drawing/2014/main" id="{716C58A6-EBBF-4B7F-A22A-8FE81399A12C}"/>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4879" b="10535"/>
          <a:stretch/>
        </p:blipFill>
        <p:spPr>
          <a:xfrm>
            <a:off x="0" y="10"/>
            <a:ext cx="12191980" cy="6857990"/>
          </a:xfrm>
          <a:prstGeom prst="rect">
            <a:avLst/>
          </a:prstGeom>
        </p:spPr>
      </p:pic>
      <p:sp>
        <p:nvSpPr>
          <p:cNvPr id="2" name="Nadpis 1">
            <a:extLst>
              <a:ext uri="{FF2B5EF4-FFF2-40B4-BE49-F238E27FC236}">
                <a16:creationId xmlns:a16="http://schemas.microsoft.com/office/drawing/2014/main" id="{7A60BCE8-56A5-4395-8415-6EC7E252A369}"/>
              </a:ext>
            </a:extLst>
          </p:cNvPr>
          <p:cNvSpPr>
            <a:spLocks noGrp="1"/>
          </p:cNvSpPr>
          <p:nvPr>
            <p:ph type="title"/>
          </p:nvPr>
        </p:nvSpPr>
        <p:spPr>
          <a:xfrm>
            <a:off x="1066800" y="642594"/>
            <a:ext cx="10058400" cy="1371600"/>
          </a:xfrm>
        </p:spPr>
        <p:txBody>
          <a:bodyPr>
            <a:normAutofit/>
          </a:bodyPr>
          <a:lstStyle/>
          <a:p>
            <a:r>
              <a:rPr lang="cs-CZ"/>
              <a:t>3.</a:t>
            </a:r>
            <a:r>
              <a:rPr lang="cs-CZ" dirty="0">
                <a:effectLst/>
                <a:latin typeface="Calibri Light"/>
                <a:ea typeface="Times New Roman" panose="02020603050405020304" pitchFamily="18" charset="0"/>
                <a:cs typeface="Times New Roman"/>
              </a:rPr>
              <a:t> </a:t>
            </a:r>
            <a:r>
              <a:rPr lang="cs-CZ" b="1" dirty="0" err="1">
                <a:effectLst/>
                <a:latin typeface="Calibri Light"/>
                <a:ea typeface="Times New Roman" panose="02020603050405020304" pitchFamily="18" charset="0"/>
                <a:cs typeface="Times New Roman"/>
              </a:rPr>
              <a:t>Other</a:t>
            </a:r>
            <a:r>
              <a:rPr lang="cs-CZ" b="1" dirty="0">
                <a:effectLst/>
                <a:latin typeface="Calibri Light"/>
                <a:ea typeface="Times New Roman" panose="02020603050405020304" pitchFamily="18" charset="0"/>
                <a:cs typeface="Times New Roman"/>
              </a:rPr>
              <a:t> </a:t>
            </a:r>
            <a:r>
              <a:rPr lang="cs-CZ" b="1" dirty="0" err="1">
                <a:effectLst/>
                <a:latin typeface="Calibri Light"/>
                <a:ea typeface="Times New Roman" panose="02020603050405020304" pitchFamily="18" charset="0"/>
                <a:cs typeface="Times New Roman"/>
              </a:rPr>
              <a:t>manifestations</a:t>
            </a:r>
            <a:r>
              <a:rPr lang="cs-CZ" b="1" dirty="0">
                <a:effectLst/>
                <a:latin typeface="Calibri Light"/>
                <a:ea typeface="Times New Roman" panose="02020603050405020304" pitchFamily="18" charset="0"/>
                <a:cs typeface="Times New Roman"/>
              </a:rPr>
              <a:t> </a:t>
            </a:r>
            <a:r>
              <a:rPr lang="cs-CZ" b="1" dirty="0" err="1">
                <a:effectLst/>
                <a:latin typeface="Calibri Light"/>
                <a:ea typeface="Times New Roman" panose="02020603050405020304" pitchFamily="18" charset="0"/>
                <a:cs typeface="Times New Roman"/>
              </a:rPr>
              <a:t>of</a:t>
            </a:r>
            <a:r>
              <a:rPr lang="cs-CZ" b="1" dirty="0">
                <a:effectLst/>
                <a:latin typeface="Calibri Light"/>
                <a:ea typeface="Times New Roman" panose="02020603050405020304" pitchFamily="18" charset="0"/>
                <a:cs typeface="Times New Roman"/>
              </a:rPr>
              <a:t> </a:t>
            </a:r>
            <a:r>
              <a:rPr lang="cs-CZ" b="1" dirty="0" err="1">
                <a:effectLst/>
                <a:latin typeface="Calibri Light"/>
                <a:ea typeface="Times New Roman" panose="02020603050405020304" pitchFamily="18" charset="0"/>
                <a:cs typeface="Times New Roman"/>
              </a:rPr>
              <a:t>warming</a:t>
            </a:r>
            <a:r>
              <a:rPr lang="cs-CZ" b="1" dirty="0">
                <a:effectLst/>
                <a:latin typeface="Calibri Light"/>
                <a:ea typeface="Times New Roman" panose="02020603050405020304" pitchFamily="18" charset="0"/>
                <a:cs typeface="Times New Roman"/>
              </a:rPr>
              <a:t> in </a:t>
            </a:r>
            <a:r>
              <a:rPr lang="cs-CZ" b="1" dirty="0" err="1">
                <a:effectLst/>
                <a:latin typeface="Calibri Light"/>
                <a:ea typeface="Times New Roman" panose="02020603050405020304" pitchFamily="18" charset="0"/>
                <a:cs typeface="Times New Roman"/>
              </a:rPr>
              <a:t>the</a:t>
            </a:r>
            <a:r>
              <a:rPr lang="cs-CZ" b="1" dirty="0">
                <a:effectLst/>
                <a:latin typeface="Calibri Light"/>
                <a:ea typeface="Times New Roman" panose="02020603050405020304" pitchFamily="18" charset="0"/>
                <a:cs typeface="Times New Roman"/>
              </a:rPr>
              <a:t> Czech Republic</a:t>
            </a:r>
            <a:endParaRPr lang="cs-CZ" dirty="0">
              <a:latin typeface="Calibri Light"/>
              <a:cs typeface="Times New Roman"/>
            </a:endParaRPr>
          </a:p>
        </p:txBody>
      </p:sp>
      <p:sp>
        <p:nvSpPr>
          <p:cNvPr id="3" name="Zástupný obsah 2">
            <a:extLst>
              <a:ext uri="{FF2B5EF4-FFF2-40B4-BE49-F238E27FC236}">
                <a16:creationId xmlns:a16="http://schemas.microsoft.com/office/drawing/2014/main" id="{E40D26C4-2A56-47B8-8524-88FCAA6C010F}"/>
              </a:ext>
            </a:extLst>
          </p:cNvPr>
          <p:cNvSpPr>
            <a:spLocks noGrp="1"/>
          </p:cNvSpPr>
          <p:nvPr>
            <p:ph idx="1"/>
          </p:nvPr>
        </p:nvSpPr>
        <p:spPr>
          <a:xfrm>
            <a:off x="868018" y="2419044"/>
            <a:ext cx="10058400" cy="3849624"/>
          </a:xfrm>
        </p:spPr>
        <p:txBody>
          <a:bodyPr>
            <a:noAutofit/>
          </a:bodyPr>
          <a:lstStyle/>
          <a:p>
            <a:r>
              <a:rPr lang="cs-CZ" sz="2400" dirty="0">
                <a:effectLst/>
                <a:latin typeface="Calibri" panose="020F0502020204030204" pitchFamily="34" charset="0"/>
                <a:ea typeface="Calibri" panose="020F0502020204030204" pitchFamily="34" charset="0"/>
                <a:cs typeface="Times New Roman" panose="02020603050405020304" pitchFamily="18" charset="0"/>
              </a:rPr>
              <a:t>In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last ten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years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values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all</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snow-related</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characteristics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have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decreased</a:t>
            </a:r>
            <a:r>
              <a:rPr lang="cs-CZ" sz="2400" dirty="0">
                <a:effectLst/>
                <a:latin typeface="Calibri" panose="020F0502020204030204" pitchFamily="34" charset="0"/>
                <a:ea typeface="Calibri" panose="020F0502020204030204" pitchFamily="34" charset="0"/>
                <a:cs typeface="Times New Roman" panose="02020603050405020304" pitchFamily="18" charset="0"/>
              </a:rPr>
              <a:t>.</a:t>
            </a:r>
          </a:p>
          <a:p>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number</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days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with</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snow</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cover</a:t>
            </a:r>
            <a:r>
              <a:rPr lang="cs-CZ" sz="2400" dirty="0">
                <a:effectLst/>
                <a:latin typeface="Calibri" panose="020F0502020204030204" pitchFamily="34" charset="0"/>
                <a:ea typeface="Calibri" panose="020F0502020204030204" pitchFamily="34" charset="0"/>
                <a:cs typeface="Times New Roman" panose="02020603050405020304" pitchFamily="18" charset="0"/>
              </a:rPr>
              <a:t> and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monthly</a:t>
            </a:r>
            <a:r>
              <a:rPr lang="cs-CZ" sz="2400" dirty="0">
                <a:effectLst/>
                <a:latin typeface="Calibri" panose="020F0502020204030204" pitchFamily="34" charset="0"/>
                <a:ea typeface="Calibri" panose="020F0502020204030204" pitchFamily="34" charset="0"/>
                <a:cs typeface="Times New Roman" panose="02020603050405020304" pitchFamily="18" charset="0"/>
              </a:rPr>
              <a:t> and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seasonal</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maximums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snow</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cover</a:t>
            </a:r>
            <a:r>
              <a:rPr lang="cs-CZ" sz="2400" dirty="0">
                <a:effectLst/>
                <a:latin typeface="Calibri" panose="020F0502020204030204" pitchFamily="34" charset="0"/>
                <a:ea typeface="Calibri" panose="020F0502020204030204" pitchFamily="34" charset="0"/>
                <a:cs typeface="Times New Roman" panose="02020603050405020304" pitchFamily="18" charset="0"/>
              </a:rPr>
              <a:t> are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decreasing</a:t>
            </a:r>
            <a:r>
              <a:rPr lang="cs-CZ" sz="2400" dirty="0">
                <a:effectLst/>
                <a:latin typeface="Calibri" panose="020F0502020204030204" pitchFamily="34" charset="0"/>
                <a:ea typeface="Calibri" panose="020F0502020204030204" pitchFamily="34" charset="0"/>
                <a:cs typeface="Times New Roman" panose="02020603050405020304" pitchFamily="18" charset="0"/>
              </a:rPr>
              <a:t>.</a:t>
            </a:r>
            <a:endParaRPr lang="cs-CZ" sz="2400" dirty="0">
              <a:latin typeface="Calibri" panose="020F0502020204030204" pitchFamily="34" charset="0"/>
              <a:ea typeface="Calibri" panose="020F0502020204030204" pitchFamily="34" charset="0"/>
              <a:cs typeface="Times New Roman" panose="02020603050405020304" pitchFamily="18" charset="0"/>
            </a:endParaRPr>
          </a:p>
          <a:p>
            <a:r>
              <a:rPr lang="cs-CZ" sz="2400" dirty="0" err="1">
                <a:latin typeface="Calibri" panose="020F0502020204030204" pitchFamily="34" charset="0"/>
                <a:ea typeface="Calibri" panose="020F0502020204030204" pitchFamily="34" charset="0"/>
                <a:cs typeface="Times New Roman" panose="02020603050405020304" pitchFamily="18" charset="0"/>
              </a:rPr>
              <a:t>T</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occurrence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snow</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is</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an</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important</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prerequisite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for</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creation</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400" dirty="0">
                <a:effectLst/>
                <a:latin typeface="Calibri" panose="020F0502020204030204" pitchFamily="34" charset="0"/>
                <a:ea typeface="Calibri" panose="020F0502020204030204" pitchFamily="34" charset="0"/>
                <a:cs typeface="Times New Roman" panose="02020603050405020304" pitchFamily="18" charset="0"/>
              </a:rPr>
              <a:t> a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sufficient</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amount</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surface</a:t>
            </a:r>
            <a:r>
              <a:rPr lang="cs-CZ" sz="2400" dirty="0">
                <a:effectLst/>
                <a:latin typeface="Calibri" panose="020F0502020204030204" pitchFamily="34" charset="0"/>
                <a:ea typeface="Calibri" panose="020F0502020204030204" pitchFamily="34" charset="0"/>
                <a:cs typeface="Times New Roman" panose="02020603050405020304" pitchFamily="18" charset="0"/>
              </a:rPr>
              <a:t> and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groundwater</a:t>
            </a:r>
            <a:r>
              <a:rPr lang="cs-CZ" sz="24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14" name="Rectangle 13">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158976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1">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a:extLst>
              <a:ext uri="{FF2B5EF4-FFF2-40B4-BE49-F238E27FC236}">
                <a16:creationId xmlns:a16="http://schemas.microsoft.com/office/drawing/2014/main" id="{4BD660DB-1B35-4CE6-A6DC-5D12108F2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654" y="1536770"/>
            <a:ext cx="5367165" cy="3797268"/>
          </a:xfrm>
          <a:prstGeom prst="rect">
            <a:avLst/>
          </a:prstGeom>
        </p:spPr>
      </p:pic>
      <p:sp>
        <p:nvSpPr>
          <p:cNvPr id="23" name="Rectangle 13">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E3FE403-41CD-4965-8B96-88A64F2B3BE2}"/>
              </a:ext>
            </a:extLst>
          </p:cNvPr>
          <p:cNvSpPr>
            <a:spLocks noGrp="1"/>
          </p:cNvSpPr>
          <p:nvPr>
            <p:ph type="title"/>
          </p:nvPr>
        </p:nvSpPr>
        <p:spPr>
          <a:xfrm>
            <a:off x="7055872" y="393365"/>
            <a:ext cx="4472921" cy="1371600"/>
          </a:xfrm>
        </p:spPr>
        <p:txBody>
          <a:bodyPr>
            <a:normAutofit/>
          </a:bodyPr>
          <a:lstStyle/>
          <a:p>
            <a:r>
              <a:rPr lang="cs-CZ" sz="3700" kern="0" dirty="0" err="1">
                <a:effectLst/>
                <a:latin typeface="Calibri Light" panose="020F0302020204030204" pitchFamily="34" charset="0"/>
                <a:ea typeface="Times New Roman" panose="02020603050405020304" pitchFamily="18" charset="0"/>
                <a:cs typeface="Times New Roman" panose="02020603050405020304" pitchFamily="18" charset="0"/>
              </a:rPr>
              <a:t>Impact</a:t>
            </a:r>
            <a:r>
              <a:rPr lang="cs-CZ" sz="3700" kern="0" dirty="0">
                <a:effectLst/>
                <a:latin typeface="Calibri Light" panose="020F0302020204030204" pitchFamily="34" charset="0"/>
                <a:ea typeface="Times New Roman" panose="02020603050405020304" pitchFamily="18" charset="0"/>
                <a:cs typeface="Times New Roman" panose="02020603050405020304" pitchFamily="18" charset="0"/>
              </a:rPr>
              <a:t> on </a:t>
            </a:r>
            <a:r>
              <a:rPr lang="cs-CZ" sz="3700" kern="0" dirty="0" err="1">
                <a:effectLst/>
                <a:latin typeface="Calibri Light" panose="020F0302020204030204" pitchFamily="34" charset="0"/>
                <a:ea typeface="Times New Roman" panose="02020603050405020304" pitchFamily="18" charset="0"/>
                <a:cs typeface="Times New Roman" panose="02020603050405020304" pitchFamily="18" charset="0"/>
              </a:rPr>
              <a:t>agriculture</a:t>
            </a:r>
            <a:r>
              <a:rPr lang="cs-CZ" sz="3700" kern="0" dirty="0">
                <a:effectLst/>
                <a:latin typeface="Calibri Light" panose="020F0302020204030204" pitchFamily="34" charset="0"/>
                <a:ea typeface="Times New Roman" panose="02020603050405020304" pitchFamily="18" charset="0"/>
                <a:cs typeface="Times New Roman" panose="02020603050405020304" pitchFamily="18" charset="0"/>
              </a:rPr>
              <a:t> in </a:t>
            </a:r>
            <a:r>
              <a:rPr lang="cs-CZ" sz="3700" kern="0" dirty="0" err="1">
                <a:effectLst/>
                <a:latin typeface="Calibri Light" panose="020F0302020204030204" pitchFamily="34" charset="0"/>
                <a:ea typeface="Times New Roman" panose="02020603050405020304" pitchFamily="18" charset="0"/>
                <a:cs typeface="Times New Roman" panose="02020603050405020304" pitchFamily="18" charset="0"/>
              </a:rPr>
              <a:t>the</a:t>
            </a:r>
            <a:r>
              <a:rPr lang="cs-CZ" sz="3700" kern="0" dirty="0">
                <a:effectLst/>
                <a:latin typeface="Calibri Light" panose="020F0302020204030204" pitchFamily="34" charset="0"/>
                <a:ea typeface="Times New Roman" panose="02020603050405020304" pitchFamily="18" charset="0"/>
                <a:cs typeface="Times New Roman" panose="02020603050405020304" pitchFamily="18" charset="0"/>
              </a:rPr>
              <a:t> Czech Republic</a:t>
            </a:r>
            <a:endParaRPr lang="cs-CZ" sz="3700" dirty="0"/>
          </a:p>
        </p:txBody>
      </p:sp>
      <p:sp>
        <p:nvSpPr>
          <p:cNvPr id="3" name="Zástupný obsah 2">
            <a:extLst>
              <a:ext uri="{FF2B5EF4-FFF2-40B4-BE49-F238E27FC236}">
                <a16:creationId xmlns:a16="http://schemas.microsoft.com/office/drawing/2014/main" id="{C3A980ED-1AA0-4444-8BD9-FB31B58C9968}"/>
              </a:ext>
            </a:extLst>
          </p:cNvPr>
          <p:cNvSpPr>
            <a:spLocks noGrp="1"/>
          </p:cNvSpPr>
          <p:nvPr>
            <p:ph idx="1"/>
          </p:nvPr>
        </p:nvSpPr>
        <p:spPr>
          <a:xfrm>
            <a:off x="6825478" y="1764965"/>
            <a:ext cx="5049878" cy="4329789"/>
          </a:xfrm>
        </p:spPr>
        <p:txBody>
          <a:bodyPr>
            <a:noAutofit/>
          </a:bodyPr>
          <a:lstStyle/>
          <a:p>
            <a:r>
              <a:rPr lang="en-US" sz="2000" dirty="0">
                <a:latin typeface="Calibri" panose="020F0502020204030204" pitchFamily="34" charset="0"/>
                <a:cs typeface="Calibri" panose="020F0502020204030204" pitchFamily="34" charset="0"/>
              </a:rPr>
              <a:t>the biggest problem is the frequency and intensity of extreme events (heavy rainfall, floods, agricultural drought)</a:t>
            </a:r>
            <a:endParaRPr lang="cs-CZ" sz="2000" dirty="0">
              <a:latin typeface="Calibri" panose="020F0502020204030204" pitchFamily="34" charset="0"/>
              <a:cs typeface="Calibri" panose="020F0502020204030204" pitchFamily="34" charset="0"/>
            </a:endParaRPr>
          </a:p>
          <a:p>
            <a:r>
              <a:rPr lang="cs-CZ" sz="2000" dirty="0"/>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which</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will</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exacerbate</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existing</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problems</a:t>
            </a:r>
            <a:r>
              <a:rPr lang="cs-CZ" sz="2000" dirty="0">
                <a:effectLst/>
                <a:latin typeface="Calibri" panose="020F0502020204030204" pitchFamily="34" charset="0"/>
                <a:ea typeface="Calibri" panose="020F0502020204030204" pitchFamily="34" charset="0"/>
                <a:cs typeface="Times New Roman" panose="02020603050405020304" pitchFamily="18" charset="0"/>
              </a:rPr>
              <a:t> in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agriculture</a:t>
            </a:r>
            <a:r>
              <a:rPr lang="cs-CZ" sz="2000" dirty="0">
                <a:effectLst/>
                <a:latin typeface="Calibri" panose="020F0502020204030204" pitchFamily="34" charset="0"/>
                <a:ea typeface="Calibri" panose="020F0502020204030204" pitchFamily="34" charset="0"/>
                <a:cs typeface="Times New Roman" panose="02020603050405020304" pitchFamily="18" charset="0"/>
              </a:rPr>
              <a:t>, such as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water</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scarcity</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excessive</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erosion</a:t>
            </a:r>
            <a:r>
              <a:rPr lang="cs-CZ" sz="2000" dirty="0">
                <a:effectLst/>
                <a:latin typeface="Calibri" panose="020F0502020204030204" pitchFamily="34" charset="0"/>
                <a:ea typeface="Calibri" panose="020F0502020204030204" pitchFamily="34" charset="0"/>
                <a:cs typeface="Times New Roman" panose="02020603050405020304" pitchFamily="18" charset="0"/>
              </a:rPr>
              <a:t> and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soil</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degradation</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p>
          <a:p>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Current</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forecasts</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predict</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increase</a:t>
            </a:r>
            <a:r>
              <a:rPr lang="cs-CZ" sz="2000" dirty="0">
                <a:effectLst/>
                <a:latin typeface="Calibri" panose="020F0502020204030204" pitchFamily="34" charset="0"/>
                <a:ea typeface="Calibri" panose="020F0502020204030204" pitchFamily="34" charset="0"/>
                <a:cs typeface="Times New Roman" panose="02020603050405020304" pitchFamily="18" charset="0"/>
              </a:rPr>
              <a:t> in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five-day</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precipitation</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totals</a:t>
            </a:r>
            <a:r>
              <a:rPr lang="cs-CZ" sz="2000" dirty="0">
                <a:effectLst/>
                <a:latin typeface="Calibri" panose="020F0502020204030204" pitchFamily="34" charset="0"/>
                <a:ea typeface="Calibri" panose="020F0502020204030204" pitchFamily="34" charset="0"/>
                <a:cs typeface="Times New Roman" panose="02020603050405020304" pitchFamily="18" charset="0"/>
              </a:rPr>
              <a:t> in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winter</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months</a:t>
            </a:r>
            <a:r>
              <a:rPr lang="cs-CZ" sz="2000" dirty="0">
                <a:effectLst/>
                <a:latin typeface="Calibri" panose="020F0502020204030204" pitchFamily="34" charset="0"/>
                <a:ea typeface="Calibri" panose="020F0502020204030204" pitchFamily="34" charset="0"/>
                <a:cs typeface="Times New Roman" panose="02020603050405020304" pitchFamily="18" charset="0"/>
              </a:rPr>
              <a:t> in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effectLst/>
                <a:latin typeface="Calibri" panose="020F0502020204030204" pitchFamily="34" charset="0"/>
                <a:ea typeface="Calibri" panose="020F0502020204030204" pitchFamily="34" charset="0"/>
                <a:cs typeface="Times New Roman" panose="02020603050405020304" pitchFamily="18" charset="0"/>
              </a:rPr>
              <a:t> second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half</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effectLst/>
                <a:latin typeface="Calibri" panose="020F0502020204030204" pitchFamily="34" charset="0"/>
                <a:ea typeface="Calibri" panose="020F0502020204030204" pitchFamily="34" charset="0"/>
                <a:cs typeface="Times New Roman" panose="02020603050405020304" pitchFamily="18" charset="0"/>
              </a:rPr>
              <a:t> 21st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century</a:t>
            </a:r>
            <a:r>
              <a:rPr lang="cs-CZ" sz="2000" dirty="0">
                <a:effectLst/>
                <a:latin typeface="Calibri" panose="020F0502020204030204" pitchFamily="34" charset="0"/>
                <a:ea typeface="Calibri" panose="020F0502020204030204" pitchFamily="34" charset="0"/>
                <a:cs typeface="Times New Roman" panose="02020603050405020304" pitchFamily="18" charset="0"/>
              </a:rPr>
              <a:t> (in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effectLst/>
                <a:latin typeface="Calibri" panose="020F0502020204030204" pitchFamily="34" charset="0"/>
                <a:ea typeface="Calibri" panose="020F0502020204030204" pitchFamily="34" charset="0"/>
                <a:cs typeface="Times New Roman" panose="02020603050405020304" pitchFamily="18" charset="0"/>
              </a:rPr>
              <a:t> period 2070-2099).</a:t>
            </a:r>
          </a:p>
          <a:p>
            <a:r>
              <a:rPr lang="cs-CZ" sz="2000" dirty="0">
                <a:effectLst/>
                <a:latin typeface="Calibri" panose="020F0502020204030204" pitchFamily="34" charset="0"/>
                <a:ea typeface="Calibri" panose="020F0502020204030204" pitchFamily="34" charset="0"/>
                <a:cs typeface="Times New Roman" panose="02020603050405020304" pitchFamily="18" charset="0"/>
              </a:rPr>
              <a:t> An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increase</a:t>
            </a:r>
            <a:r>
              <a:rPr lang="cs-CZ" sz="2000" dirty="0">
                <a:effectLst/>
                <a:latin typeface="Calibri" panose="020F0502020204030204" pitchFamily="34" charset="0"/>
                <a:ea typeface="Calibri" panose="020F0502020204030204" pitchFamily="34" charset="0"/>
                <a:cs typeface="Times New Roman" panose="02020603050405020304" pitchFamily="18" charset="0"/>
              </a:rPr>
              <a:t> in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effectLst/>
                <a:latin typeface="Calibri" panose="020F0502020204030204" pitchFamily="34" charset="0"/>
                <a:ea typeface="Calibri" panose="020F0502020204030204" pitchFamily="34" charset="0"/>
                <a:cs typeface="Times New Roman" panose="02020603050405020304" pitchFamily="18" charset="0"/>
              </a:rPr>
              <a:t> incidence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of</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precipitation</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extremes</a:t>
            </a:r>
            <a:r>
              <a:rPr lang="cs-CZ" sz="2000" dirty="0">
                <a:effectLst/>
                <a:latin typeface="Calibri" panose="020F0502020204030204" pitchFamily="34" charset="0"/>
                <a:ea typeface="Calibri" panose="020F0502020204030204" pitchFamily="34" charset="0"/>
                <a:cs typeface="Times New Roman" panose="02020603050405020304" pitchFamily="18" charset="0"/>
              </a:rPr>
              <a:t> in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the</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summer</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months</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is</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also</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predicted</a:t>
            </a:r>
            <a:r>
              <a:rPr lang="cs-CZ" sz="2000" dirty="0">
                <a:effectLst/>
                <a:latin typeface="Calibri" panose="020F0502020204030204" pitchFamily="34" charset="0"/>
                <a:ea typeface="Calibri" panose="020F0502020204030204" pitchFamily="34" charset="0"/>
                <a:cs typeface="Times New Roman" panose="02020603050405020304" pitchFamily="18" charset="0"/>
              </a:rPr>
              <a:t>.</a:t>
            </a:r>
            <a:endParaRPr lang="cs-CZ" sz="2000" dirty="0"/>
          </a:p>
        </p:txBody>
      </p:sp>
    </p:spTree>
    <p:extLst>
      <p:ext uri="{BB962C8B-B14F-4D97-AF65-F5344CB8AC3E}">
        <p14:creationId xmlns:p14="http://schemas.microsoft.com/office/powerpoint/2010/main" val="38372846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descr="Obsah obrázku příroda, satelit, modrá, tmavé&#10;&#10;Popis byl vytvořen automaticky">
            <a:extLst>
              <a:ext uri="{FF2B5EF4-FFF2-40B4-BE49-F238E27FC236}">
                <a16:creationId xmlns:a16="http://schemas.microsoft.com/office/drawing/2014/main" id="{00DBBE7B-EC99-4387-8B46-EF9C7D1A6FAD}"/>
              </a:ext>
            </a:extLst>
          </p:cNvPr>
          <p:cNvPicPr>
            <a:picLocks noGrp="1" noChangeAspect="1"/>
          </p:cNvPicPr>
          <p:nvPr>
            <p:ph idx="1"/>
          </p:nvPr>
        </p:nvPicPr>
        <p:blipFill rotWithShape="1">
          <a:blip r:embed="rId2">
            <a:alphaModFix amt="4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7" name="Rectangle 26">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Nadpis 1">
            <a:extLst>
              <a:ext uri="{FF2B5EF4-FFF2-40B4-BE49-F238E27FC236}">
                <a16:creationId xmlns:a16="http://schemas.microsoft.com/office/drawing/2014/main" id="{8EE32F49-E22E-4547-9129-FDE584C4658F}"/>
              </a:ext>
            </a:extLst>
          </p:cNvPr>
          <p:cNvSpPr>
            <a:spLocks noGrp="1"/>
          </p:cNvSpPr>
          <p:nvPr>
            <p:ph type="title"/>
          </p:nvPr>
        </p:nvSpPr>
        <p:spPr>
          <a:xfrm>
            <a:off x="1769532" y="2091263"/>
            <a:ext cx="8652938" cy="2461504"/>
          </a:xfrm>
        </p:spPr>
        <p:txBody>
          <a:bodyPr vert="horz" lIns="91440" tIns="45720" rIns="91440" bIns="45720" rtlCol="0" anchor="ctr">
            <a:normAutofit/>
          </a:bodyPr>
          <a:lstStyle/>
          <a:p>
            <a:pPr algn="ctr">
              <a:lnSpc>
                <a:spcPct val="83000"/>
              </a:lnSpc>
            </a:pPr>
            <a:r>
              <a:rPr lang="en-US" sz="4300" cap="all" spc="-100" dirty="0"/>
              <a:t>What we can do to improve situation of global warming?</a:t>
            </a:r>
            <a:br>
              <a:rPr lang="en-US" sz="4300" cap="all" spc="-100" dirty="0"/>
            </a:br>
            <a:endParaRPr lang="en-US" sz="4300" cap="all" spc="-100" dirty="0"/>
          </a:p>
        </p:txBody>
      </p:sp>
      <p:sp>
        <p:nvSpPr>
          <p:cNvPr id="29" name="Rectangle 28">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4139881422"/>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CBB26C3B498924A8D70E24807DC24F2" ma:contentTypeVersion="6" ma:contentTypeDescription="Vytvoří nový dokument" ma:contentTypeScope="" ma:versionID="215e06bfacd44e92e1570b536d848631">
  <xsd:schema xmlns:xsd="http://www.w3.org/2001/XMLSchema" xmlns:xs="http://www.w3.org/2001/XMLSchema" xmlns:p="http://schemas.microsoft.com/office/2006/metadata/properties" xmlns:ns2="eb9423f9-4d7d-4989-9cb4-05f3c24f46d4" xmlns:ns3="27820014-a465-4952-94ce-0adc0c928a0c" targetNamespace="http://schemas.microsoft.com/office/2006/metadata/properties" ma:root="true" ma:fieldsID="99429235392eaecd3550fc00d75a3bf1" ns2:_="" ns3:_="">
    <xsd:import namespace="eb9423f9-4d7d-4989-9cb4-05f3c24f46d4"/>
    <xsd:import namespace="27820014-a465-4952-94ce-0adc0c928a0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9423f9-4d7d-4989-9cb4-05f3c24f46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820014-a465-4952-94ce-0adc0c928a0c"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829BEA-7D0F-4878-B281-77EAA6ECE8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9423f9-4d7d-4989-9cb4-05f3c24f46d4"/>
    <ds:schemaRef ds:uri="27820014-a465-4952-94ce-0adc0c928a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E12FCC-66B2-4D87-915F-D450B0F3352D}">
  <ds:schemaRefs>
    <ds:schemaRef ds:uri="http://schemas.microsoft.com/sharepoint/v3/contenttype/forms"/>
  </ds:schemaRefs>
</ds:datastoreItem>
</file>

<file path=customXml/itemProps3.xml><?xml version="1.0" encoding="utf-8"?>
<ds:datastoreItem xmlns:ds="http://schemas.openxmlformats.org/officeDocument/2006/customXml" ds:itemID="{2EF8375B-0C8E-45AB-955E-EE0C2A85658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94</TotalTime>
  <Words>854</Words>
  <Application>Microsoft Office PowerPoint</Application>
  <PresentationFormat>Širokoúhlá obrazovka</PresentationFormat>
  <Paragraphs>54</Paragraphs>
  <Slides>14</Slides>
  <Notes>0</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14</vt:i4>
      </vt:variant>
    </vt:vector>
  </HeadingPairs>
  <TitlesOfParts>
    <vt:vector size="24" baseType="lpstr">
      <vt:lpstr>arial</vt:lpstr>
      <vt:lpstr>arial</vt:lpstr>
      <vt:lpstr>Calibri</vt:lpstr>
      <vt:lpstr>Calibri Light</vt:lpstr>
      <vt:lpstr>Garamond</vt:lpstr>
      <vt:lpstr>Gill Sans MT</vt:lpstr>
      <vt:lpstr>Google Sans</vt:lpstr>
      <vt:lpstr>inherit</vt:lpstr>
      <vt:lpstr>Whitney</vt:lpstr>
      <vt:lpstr>SavonVTI</vt:lpstr>
      <vt:lpstr>Global warming over the last 50 years in the Czech Republic</vt:lpstr>
      <vt:lpstr>Causes of climate change</vt:lpstr>
      <vt:lpstr>Global warming and its problems</vt:lpstr>
      <vt:lpstr>Manifestations of Global Warming in the Czech Republic </vt:lpstr>
      <vt:lpstr> 1.Temperature changes </vt:lpstr>
      <vt:lpstr>2. Drought</vt:lpstr>
      <vt:lpstr>3. Other manifestations of warming in the Czech Republic</vt:lpstr>
      <vt:lpstr>Impact on agriculture in the Czech Republic</vt:lpstr>
      <vt:lpstr>What we can do to improve situation of global warming? </vt:lpstr>
      <vt:lpstr>You don't have to be an eco activist to save planet earth </vt:lpstr>
      <vt:lpstr>What the Czech Republic can do? </vt:lpstr>
      <vt:lpstr>questions and videos at the end</vt:lpstr>
      <vt:lpstr>Thank you for your attention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warming over the last 50 years in the Czech Republic</dc:title>
  <dc:creator>martich tichy</dc:creator>
  <cp:lastModifiedBy>Jana Hošková</cp:lastModifiedBy>
  <cp:revision>111</cp:revision>
  <dcterms:created xsi:type="dcterms:W3CDTF">2021-03-04T12:10:27Z</dcterms:created>
  <dcterms:modified xsi:type="dcterms:W3CDTF">2021-04-16T17:12:05Z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0x0101006CBB26C3B498924A8D70E24807DC24F2</vt:lpwstr>
  </property>
</Properties>
</file>