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" name="Shape 42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1" name="Shape 19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7" name="Shape 22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4" name="Shape 234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9" name="Shape 25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6" name="Shape 266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4" name="Shape 274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8" name="Shape 29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1" name="Shape 32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0" name="Shape 34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7" name="Shape 34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5" name="Shape 8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9" name="Shape 36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0" name="Shape 38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9" name="Shape 389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" name="Shape 406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371600" y="1143000"/>
            <a:ext cx="4114800" cy="3086099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>
  <p:cSld name="Title and Content">
    <p:bg>
      <p:bgPr>
        <a:blipFill rotWithShape="1">
          <a:blip r:embed="rId2">
            <a:alphaModFix/>
          </a:blip>
          <a:stretch>
            <a:fillRect b="0" l="-7998" r="-7999" t="0"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1257300" y="4254500"/>
            <a:ext cx="7258049" cy="1081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Verdana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pic>
        <p:nvPicPr>
          <p:cNvPr id="16" name="Shape 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48556" y="6064867"/>
            <a:ext cx="1566793" cy="55455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/>
        </p:nvSpPr>
        <p:spPr>
          <a:xfrm>
            <a:off x="1125537" y="6374510"/>
            <a:ext cx="1942173" cy="300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i="0" lang="en-US" sz="13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www.esero.ro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1_Title and Conten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Verdana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100000"/>
              <a:buFont typeface="Arial"/>
              <a:buChar char="•"/>
              <a:defRPr b="1" i="0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2001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85725" lvl="4" marL="15430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wo Conten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Verdana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6" name="Shape 26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100000"/>
              <a:buFont typeface="Arial"/>
              <a:buChar char="•"/>
              <a:defRPr b="1" i="0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2001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85725" lvl="4" marL="15430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100000"/>
              <a:buFont typeface="Arial"/>
              <a:buChar char="•"/>
              <a:defRPr b="1" i="0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2001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85725" lvl="4" marL="15430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ctrTitle"/>
          </p:nvPr>
        </p:nvSpPr>
        <p:spPr>
          <a:xfrm>
            <a:off x="1143000" y="1122362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Verdana"/>
              <a:buNone/>
              <a:defRPr b="1" i="0" sz="45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subTitle"/>
          </p:nvPr>
        </p:nvSpPr>
        <p:spPr>
          <a:xfrm>
            <a:off x="1143000" y="3602037"/>
            <a:ext cx="6858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342900" marR="0" rtl="0" algn="ctr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Font typeface="Arial"/>
              <a:buNone/>
              <a:defRPr b="1" i="0" sz="15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685800" marR="0" rtl="0" algn="ctr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028700" marR="0" rtl="0" algn="ctr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371600" marR="0" rtl="0" algn="ctr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1714500" marR="0" rtl="0" algn="ctr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Comparis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159941" y="47626"/>
            <a:ext cx="7886700" cy="968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Verdana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Font typeface="Arial"/>
              <a:buNone/>
              <a:defRPr b="1" i="0" sz="15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2" type="body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100000"/>
              <a:buFont typeface="Arial"/>
              <a:buChar char="•"/>
              <a:defRPr b="1" i="0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2001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85725" lvl="4" marL="15430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3" type="body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Font typeface="Arial"/>
              <a:buNone/>
              <a:defRPr b="1" i="0" sz="15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4" type="body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100000"/>
              <a:buFont typeface="Arial"/>
              <a:buChar char="•"/>
              <a:defRPr b="1" i="0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2001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85725" lvl="4" marL="15430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105552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Font typeface="Verdana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810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57150" lvl="1" marL="51435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100000"/>
              <a:buFont typeface="Arial"/>
              <a:buChar char="•"/>
              <a:defRPr b="1" i="0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76200" lvl="2" marL="8572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85725" lvl="3" marL="12001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85725" lvl="4" marL="15430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85725" lvl="5" marL="18859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85725" lvl="6" marL="22288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85725" lvl="7" marL="25717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85725" lvl="8" marL="2914650" marR="0" rtl="0" algn="l">
              <a:lnSpc>
                <a:spcPct val="90000"/>
              </a:lnSpc>
              <a:spcBef>
                <a:spcPts val="375"/>
              </a:spcBef>
              <a:buClr>
                <a:schemeClr val="dk1"/>
              </a:buClr>
              <a:buSzPct val="96428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1906" y="6176962"/>
            <a:ext cx="1182318" cy="476503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esa.int/rosetta/" TargetMode="External"/><Relationship Id="rId4" Type="http://schemas.openxmlformats.org/officeDocument/2006/relationships/hyperlink" Target="http://blogs.esa.int/rosetta/" TargetMode="External"/><Relationship Id="rId5" Type="http://schemas.openxmlformats.org/officeDocument/2006/relationships/hyperlink" Target="http://www.facebook.com/RosettaMission" TargetMode="External"/><Relationship Id="rId6" Type="http://schemas.openxmlformats.org/officeDocument/2006/relationships/image" Target="../media/image9.png"/><Relationship Id="rId7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esa.int/Our_Activities/Human_Spaceflight/ATV" TargetMode="External"/><Relationship Id="rId4" Type="http://schemas.openxmlformats.org/officeDocument/2006/relationships/hyperlink" Target="http://blogs.esa.int/atv/" TargetMode="External"/><Relationship Id="rId5" Type="http://schemas.openxmlformats.org/officeDocument/2006/relationships/hyperlink" Target="https://twitter.com/esaoperations" TargetMode="External"/><Relationship Id="rId6" Type="http://schemas.openxmlformats.org/officeDocument/2006/relationships/hyperlink" Target="https://twitter.com/ESAHSOeducation" TargetMode="External"/><Relationship Id="rId7" Type="http://schemas.openxmlformats.org/officeDocument/2006/relationships/image" Target="../media/image9.png"/><Relationship Id="rId8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hyperlink" Target="http://www.esa.int/Education/Little_Books_of_Gaia" TargetMode="External"/><Relationship Id="rId5" Type="http://schemas.openxmlformats.org/officeDocument/2006/relationships/image" Target="../media/image20.jpg"/><Relationship Id="rId6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hyperlink" Target="http://www.esa.int/Our_Activities/Human_Spaceflight/Education/Primary_level_ISS_Education_Kit_-_download" TargetMode="External"/><Relationship Id="rId5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hyperlink" Target="http://www.esa.int/Education" TargetMode="External"/><Relationship Id="rId5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www.esa.int/Education/Teach_with_Rosetta/Paxi_animations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esa.int/Education/Teach_with_Rosetta/Once_upon_a_time" TargetMode="External"/><Relationship Id="rId4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zerorobotics.mit.edu/" TargetMode="External"/><Relationship Id="rId4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trainlikeanastronaut.org/" TargetMode="External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isslive.com/displays/index.html" TargetMode="External"/><Relationship Id="rId4" Type="http://schemas.openxmlformats.org/officeDocument/2006/relationships/hyperlink" Target="http://apps.agi.com/SatelliteViewer/" TargetMode="External"/><Relationship Id="rId5" Type="http://schemas.openxmlformats.org/officeDocument/2006/relationships/image" Target="../media/image30.png"/><Relationship Id="rId6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www.esa.int/Education/CanSat" TargetMode="External"/><Relationship Id="rId4" Type="http://schemas.openxmlformats.org/officeDocument/2006/relationships/image" Target="../media/image32.png"/><Relationship Id="rId5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Relationship Id="rId4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jpg"/><Relationship Id="rId4" Type="http://schemas.openxmlformats.org/officeDocument/2006/relationships/image" Target="../media/image39.jpg"/><Relationship Id="rId5" Type="http://schemas.openxmlformats.org/officeDocument/2006/relationships/image" Target="../media/image42.jpg"/><Relationship Id="rId6" Type="http://schemas.openxmlformats.org/officeDocument/2006/relationships/image" Target="../media/image4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Relationship Id="rId4" Type="http://schemas.openxmlformats.org/officeDocument/2006/relationships/image" Target="../media/image44.jpg"/><Relationship Id="rId5" Type="http://schemas.openxmlformats.org/officeDocument/2006/relationships/image" Target="../media/image52.jpg"/><Relationship Id="rId6" Type="http://schemas.openxmlformats.org/officeDocument/2006/relationships/image" Target="../media/image4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7.jpg"/><Relationship Id="rId4" Type="http://schemas.openxmlformats.org/officeDocument/2006/relationships/image" Target="../media/image49.png"/><Relationship Id="rId5" Type="http://schemas.openxmlformats.org/officeDocument/2006/relationships/image" Target="../media/image48.jpg"/><Relationship Id="rId6" Type="http://schemas.openxmlformats.org/officeDocument/2006/relationships/image" Target="../media/image58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3.jpg"/><Relationship Id="rId4" Type="http://schemas.openxmlformats.org/officeDocument/2006/relationships/image" Target="../media/image55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g"/><Relationship Id="rId4" Type="http://schemas.openxmlformats.org/officeDocument/2006/relationships/image" Target="../media/image56.png"/><Relationship Id="rId5" Type="http://schemas.openxmlformats.org/officeDocument/2006/relationships/image" Target="../media/image5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esero.ro/" TargetMode="External"/><Relationship Id="rId4" Type="http://schemas.openxmlformats.org/officeDocument/2006/relationships/hyperlink" Target="https://www.facebook.com/esero.romania" TargetMode="External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rosa.ro/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esa.int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4" Type="http://schemas.openxmlformats.org/officeDocument/2006/relationships/image" Target="../media/image16.jpg"/><Relationship Id="rId11" Type="http://schemas.openxmlformats.org/officeDocument/2006/relationships/hyperlink" Target="https://www.facebook.com/PaxiESAKids" TargetMode="External"/><Relationship Id="rId10" Type="http://schemas.openxmlformats.org/officeDocument/2006/relationships/hyperlink" Target="https://www.facebook.com/ESAEducation" TargetMode="External"/><Relationship Id="rId12" Type="http://schemas.openxmlformats.org/officeDocument/2006/relationships/image" Target="../media/image18.jpg"/><Relationship Id="rId9" Type="http://schemas.openxmlformats.org/officeDocument/2006/relationships/hyperlink" Target="mailto:teachers@esa.int" TargetMode="External"/><Relationship Id="rId5" Type="http://schemas.openxmlformats.org/officeDocument/2006/relationships/image" Target="../media/image8.jpg"/><Relationship Id="rId6" Type="http://schemas.openxmlformats.org/officeDocument/2006/relationships/image" Target="../media/image12.jpg"/><Relationship Id="rId7" Type="http://schemas.openxmlformats.org/officeDocument/2006/relationships/image" Target="../media/image13.png"/><Relationship Id="rId8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1257300" y="4254500"/>
            <a:ext cx="7258049" cy="1081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" name="Shape 45"/>
          <p:cNvSpPr txBox="1"/>
          <p:nvPr>
            <p:ph idx="4294967295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6" name="Shape 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20921" y="0"/>
            <a:ext cx="1066492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47"/>
          <p:cNvSpPr/>
          <p:nvPr/>
        </p:nvSpPr>
        <p:spPr>
          <a:xfrm>
            <a:off x="628650" y="4479069"/>
            <a:ext cx="7115175" cy="954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Diseminare si linkuri utile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8" name="Shape 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0676" y="5926228"/>
            <a:ext cx="1566793" cy="55455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/>
        </p:nvSpPr>
        <p:spPr>
          <a:xfrm>
            <a:off x="1100137" y="6064867"/>
            <a:ext cx="1942173" cy="300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35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www.esero.ro</a:t>
            </a:r>
          </a:p>
        </p:txBody>
      </p:sp>
      <p:sp>
        <p:nvSpPr>
          <p:cNvPr id="50" name="Shape 50"/>
          <p:cNvSpPr txBox="1"/>
          <p:nvPr/>
        </p:nvSpPr>
        <p:spPr>
          <a:xfrm>
            <a:off x="772731" y="5260335"/>
            <a:ext cx="472654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1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Cristina Stancu – ESERO Ro Deputy Manager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b="1" i="0" lang="en-US" sz="2000" u="none" cap="none" strike="noStrike">
                <a:solidFill>
                  <a:srgbClr val="00B0F0"/>
                </a:solidFill>
                <a:latin typeface="Verdana"/>
                <a:ea typeface="Verdana"/>
                <a:cs typeface="Verdana"/>
                <a:sym typeface="Verdana"/>
              </a:rPr>
              <a:t>Rosetta: Join the adventure</a:t>
            </a:r>
          </a:p>
          <a:p>
            <a:pPr indent="0" lvl="0" marL="0" marR="0" rtl="0" algn="l">
              <a:lnSpc>
                <a:spcPct val="2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Web site: </a:t>
            </a:r>
            <a:r>
              <a:rPr b="1" i="0" lang="en-US" sz="18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www.esa.int/rosetta/</a:t>
            </a:r>
            <a:r>
              <a:rPr b="1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0" lvl="0" marL="0" marR="0" rtl="0" algn="l">
              <a:lnSpc>
                <a:spcPct val="2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Blog: </a:t>
            </a:r>
            <a:r>
              <a:rPr b="1" i="0" lang="en-US" sz="18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http://blogs.esa.int/rosetta/</a:t>
            </a:r>
            <a:r>
              <a:rPr b="1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pPr indent="0" lvl="0" marL="0" marR="0" rtl="0" algn="l">
              <a:lnSpc>
                <a:spcPct val="2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Facebook: </a:t>
            </a:r>
            <a:r>
              <a:rPr b="1" i="0" lang="en-US" sz="18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www.facebook.com/RosettaMission</a:t>
            </a:r>
            <a:r>
              <a:rPr b="1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0" lvl="0" marL="0" marR="0" rtl="0" algn="l">
              <a:lnSpc>
                <a:spcPct val="220000"/>
              </a:lnSpc>
              <a:spcBef>
                <a:spcPts val="12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Twitter: @ESA_Rosetta </a:t>
            </a: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dlr.de/dlr/Portaldata/1/Resources/bilder/missionen/rosetta/16_9/Rosetta_mission_logo.jpg" id="196" name="Shape 1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29103" y="2060617"/>
            <a:ext cx="3405802" cy="191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28650" y="1825625"/>
            <a:ext cx="542442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Arial"/>
              <a:buNone/>
            </a:pPr>
            <a:r>
              <a:rPr b="1" i="0" lang="en-US" sz="2400" u="none" cap="none" strike="noStrike">
                <a:solidFill>
                  <a:srgbClr val="00B0F0"/>
                </a:solidFill>
                <a:latin typeface="Verdana"/>
                <a:ea typeface="Verdana"/>
                <a:cs typeface="Verdana"/>
                <a:sym typeface="Verdana"/>
              </a:rPr>
              <a:t>ATV: Automated Transfer Vehicle</a:t>
            </a:r>
          </a:p>
          <a:p>
            <a:pPr indent="0" lvl="0" marL="0" marR="0" rtl="0" algn="l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Website : </a:t>
            </a:r>
            <a:r>
              <a:rPr b="1" i="0" lang="en-US" sz="14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http://www.esa.int/Our_Activities/Human_Spaceflight/ATV</a:t>
            </a:r>
          </a:p>
          <a:p>
            <a:pPr indent="0" lvl="0" marL="0" marR="0" rtl="0" algn="l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Blog : </a:t>
            </a:r>
            <a:r>
              <a:rPr b="1" i="0" lang="en-US" sz="14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http://blogs.esa.int/atv/</a:t>
            </a:r>
            <a:r>
              <a:rPr b="1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  <a:p>
            <a:pPr indent="0" lvl="0" marL="0" marR="0" rtl="0" algn="l">
              <a:lnSpc>
                <a:spcPct val="2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Twitter: </a:t>
            </a:r>
            <a:r>
              <a:rPr b="1" i="0" lang="en-US" sz="14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https://twitter.com/esaoperations</a:t>
            </a:r>
          </a:p>
          <a:p>
            <a:pPr indent="0" lvl="0" marL="0" marR="0" rtl="0" algn="l">
              <a:lnSpc>
                <a:spcPct val="200000"/>
              </a:lnSpc>
              <a:spcBef>
                <a:spcPts val="75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Twitter: </a:t>
            </a:r>
            <a:r>
              <a:rPr b="1" i="0" lang="en-US" sz="14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https://twitter.com/ESAHSOeducation</a:t>
            </a:r>
            <a:r>
              <a:rPr b="1" i="0" lang="en-US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blogs.esa.int/atv/files/2013/09/ATV-5_logo_small.jpg" id="204" name="Shape 204"/>
          <p:cNvPicPr preferRelativeResize="0"/>
          <p:nvPr>
            <p:ph idx="2" type="body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52837" y="1559405"/>
            <a:ext cx="2822170" cy="2801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358775" y="1463675"/>
            <a:ext cx="857726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54B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rgbClr val="E2254B"/>
                </a:solidFill>
                <a:latin typeface="Calibri"/>
                <a:ea typeface="Calibri"/>
                <a:cs typeface="Calibri"/>
                <a:sym typeface="Calibri"/>
              </a:rPr>
              <a:t>http://www.esa.int/esaKIDSen/index.html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740" y="1933910"/>
            <a:ext cx="5746750" cy="453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0" name="Shape 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358775" y="1463675"/>
            <a:ext cx="857726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54B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rgbClr val="E2254B"/>
                </a:solidFill>
                <a:latin typeface="Calibri"/>
                <a:ea typeface="Calibri"/>
                <a:cs typeface="Calibri"/>
                <a:sym typeface="Calibri"/>
              </a:rPr>
              <a:t>http://www.esa.int/esaKIDSen/index.html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4650" y="2024063"/>
            <a:ext cx="5746750" cy="453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37125" y="150309"/>
            <a:ext cx="11933036" cy="6335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358775" y="1463675"/>
            <a:ext cx="857726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2254B"/>
              </a:buClr>
              <a:buSzPct val="98636"/>
              <a:buFont typeface="Arial"/>
              <a:buChar char="•"/>
            </a:pPr>
            <a:r>
              <a:rPr b="1" lang="en-US" sz="217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http://www.esa.int/Education/Little_Books_of_Gaia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1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636"/>
              <a:buFont typeface="Arial"/>
              <a:buChar char="•"/>
            </a:pPr>
            <a:r>
              <a:rPr lang="en-US" sz="21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Set of mini-books in child-friendly language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1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8636"/>
              <a:buFont typeface="Arial"/>
              <a:buChar char="•"/>
            </a:pPr>
            <a:r>
              <a:rPr lang="en-US" sz="21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Information about the Gaia telescope and its					science goals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17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98636"/>
              <a:buFont typeface="Arial"/>
              <a:buChar char="•"/>
            </a:pPr>
            <a:r>
              <a:rPr lang="en-US" sz="217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Several languages available</a:t>
            </a:r>
          </a:p>
        </p:txBody>
      </p:sp>
      <p:pic>
        <p:nvPicPr>
          <p:cNvPr descr="http://www.esa.int/var/esa/storage/images/esa_multimedia/images/2009/01/education_materials_-_little_books_of_gaia/9261208-5-eng-GB/Education_Materials_-_Little_books_of_GAIA_node_full_image_2.jpg" id="239" name="Shape 2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6863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esa.int/var/esa/storage/images/esa_multimedia/images/2013/08/artist_s_impression_of_gaia2/12976013-2-eng-GB/Artist_s_impression_of_Gaia_node_full_image_2.jpg" id="240" name="Shape 2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84862" y="2041525"/>
            <a:ext cx="3013074" cy="23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 txBox="1"/>
          <p:nvPr/>
        </p:nvSpPr>
        <p:spPr>
          <a:xfrm>
            <a:off x="358775" y="1463675"/>
            <a:ext cx="857726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E2254B"/>
              </a:buClr>
              <a:buSzPct val="102307"/>
              <a:buFont typeface="Arial"/>
              <a:buChar char="•"/>
            </a:pPr>
            <a:r>
              <a:rPr b="1" lang="en-US" sz="1330">
                <a:solidFill>
                  <a:srgbClr val="E2254B"/>
                </a:solidFill>
                <a:latin typeface="Calibri"/>
                <a:ea typeface="Calibri"/>
                <a:cs typeface="Calibri"/>
                <a:sym typeface="Calibri"/>
              </a:rPr>
              <a:t>http://www.esa.int/Our_Activities/Human_Spaceflight/mISSion_possible/mISSion_possible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3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588"/>
              <a:buFont typeface="Arial"/>
              <a:buChar char="•"/>
            </a:pPr>
            <a:r>
              <a:rPr lang="en-US" sz="171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18 lectii  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71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588"/>
              <a:buFont typeface="Arial"/>
              <a:buChar char="•"/>
            </a:pPr>
            <a:r>
              <a:rPr lang="en-US" sz="171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6 teme majore: </a:t>
            </a:r>
          </a:p>
          <a:p>
            <a:pPr indent="-228600" lvl="1" marL="6858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588"/>
              <a:buFont typeface="Arial"/>
              <a:buChar char="•"/>
            </a:pPr>
            <a:r>
              <a:rPr b="0" i="0" lang="en-US" sz="171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Ce face un astronaut</a:t>
            </a:r>
          </a:p>
          <a:p>
            <a:pPr indent="-228600" lvl="1" marL="6858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588"/>
              <a:buFont typeface="Arial"/>
              <a:buChar char="•"/>
            </a:pPr>
            <a:r>
              <a:rPr b="0" i="0" lang="en-US" sz="171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Calatoria in spatiu</a:t>
            </a:r>
          </a:p>
          <a:p>
            <a:pPr indent="-228600" lvl="1" marL="6858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588"/>
              <a:buFont typeface="Arial"/>
              <a:buChar char="•"/>
            </a:pPr>
            <a:r>
              <a:rPr b="0" i="0" lang="en-US" sz="171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 spatiu</a:t>
            </a:r>
          </a:p>
          <a:p>
            <a:pPr indent="-228600" lvl="1" marL="6858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588"/>
              <a:buFont typeface="Arial"/>
              <a:buChar char="•"/>
            </a:pPr>
            <a:r>
              <a:rPr b="0" i="0" lang="en-US" sz="171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ISS</a:t>
            </a:r>
          </a:p>
          <a:p>
            <a:pPr indent="-228600" lvl="1" marL="685800" marR="0" rtl="0" algn="l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588"/>
              <a:buFont typeface="Arial"/>
              <a:buChar char="•"/>
            </a:pPr>
            <a:r>
              <a:rPr b="0" i="0" lang="en-US" sz="171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Cum comunici cu satelitii	</a:t>
            </a:r>
            <a:r>
              <a:rPr b="0" i="0" lang="en-US" sz="114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and</a:t>
            </a:r>
          </a:p>
          <a:p>
            <a:pPr indent="-228600" lvl="0" marL="228600" marR="0" rtl="0" algn="l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133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97350" y="2357438"/>
            <a:ext cx="4818063" cy="335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Shape 255"/>
          <p:cNvSpPr txBox="1"/>
          <p:nvPr/>
        </p:nvSpPr>
        <p:spPr>
          <a:xfrm>
            <a:off x="358775" y="1463675"/>
            <a:ext cx="8577263" cy="2852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254B"/>
              </a:buClr>
              <a:buSzPct val="100000"/>
              <a:buFont typeface="Arial"/>
              <a:buChar char="•"/>
            </a:pPr>
            <a:r>
              <a:rPr b="1"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http://www.esa.int/Our_Activities/Human_Spaceflight/Education/Primary_level_ISS_Education_Kit_-_download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2800">
              <a:solidFill>
                <a:srgbClr val="E2254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2254B"/>
              </a:buClr>
              <a:buSzPct val="100000"/>
              <a:buFont typeface="Arial"/>
              <a:buChar char="•"/>
            </a:pPr>
            <a:r>
              <a:rPr b="1" lang="en-US" sz="2800">
                <a:solidFill>
                  <a:srgbClr val="E2254B"/>
                </a:solidFill>
                <a:latin typeface="Calibri"/>
                <a:ea typeface="Calibri"/>
                <a:cs typeface="Calibri"/>
                <a:sym typeface="Calibri"/>
              </a:rPr>
              <a:t>Viata in spatiu, lectii pe instelesul tutuor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SS Education Kit - primary level" id="256" name="Shape 2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2597" y="3889862"/>
            <a:ext cx="2609569" cy="25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3187" y="1873998"/>
            <a:ext cx="6557626" cy="4523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1700010" y="2421227"/>
            <a:ext cx="5975797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http://www.esa.int/Education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Shape 2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0678" y="1867434"/>
            <a:ext cx="7222643" cy="4554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Diseminare</a:t>
            </a:r>
          </a:p>
        </p:txBody>
      </p:sp>
      <p:grpSp>
        <p:nvGrpSpPr>
          <p:cNvPr id="56" name="Shape 56"/>
          <p:cNvGrpSpPr/>
          <p:nvPr/>
        </p:nvGrpSpPr>
        <p:grpSpPr>
          <a:xfrm>
            <a:off x="2027322" y="1439625"/>
            <a:ext cx="4887983" cy="5408300"/>
            <a:chOff x="2778390" y="10070"/>
            <a:chExt cx="4887983" cy="5408300"/>
          </a:xfrm>
        </p:grpSpPr>
        <p:sp>
          <p:nvSpPr>
            <p:cNvPr id="57" name="Shape 57"/>
            <p:cNvSpPr/>
            <p:nvPr/>
          </p:nvSpPr>
          <p:spPr>
            <a:xfrm>
              <a:off x="4633333" y="2117701"/>
              <a:ext cx="1178096" cy="1178096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 txBox="1"/>
            <p:nvPr/>
          </p:nvSpPr>
          <p:spPr>
            <a:xfrm>
              <a:off x="4805862" y="2290230"/>
              <a:ext cx="833040" cy="8330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Puncte de interes</a:t>
              </a:r>
            </a:p>
          </p:txBody>
        </p:sp>
        <p:sp>
          <p:nvSpPr>
            <p:cNvPr id="59" name="Shape 59"/>
            <p:cNvSpPr/>
            <p:nvPr/>
          </p:nvSpPr>
          <p:spPr>
            <a:xfrm rot="-5400000">
              <a:off x="5034358" y="1530823"/>
              <a:ext cx="376047" cy="48551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8D4F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0" name="Shape 60"/>
            <p:cNvSpPr txBox="1"/>
            <p:nvPr/>
          </p:nvSpPr>
          <p:spPr>
            <a:xfrm rot="-5400000">
              <a:off x="5090765" y="1684334"/>
              <a:ext cx="263232" cy="291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4281305" y="10070"/>
              <a:ext cx="1882153" cy="1398106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" name="Shape 62"/>
            <p:cNvSpPr txBox="1"/>
            <p:nvPr/>
          </p:nvSpPr>
          <p:spPr>
            <a:xfrm>
              <a:off x="4556939" y="214818"/>
              <a:ext cx="1330884" cy="9886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rIns="254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formarea cadrelor didactice</a:t>
              </a:r>
            </a:p>
          </p:txBody>
        </p:sp>
        <p:sp>
          <p:nvSpPr>
            <p:cNvPr id="63" name="Shape 63"/>
            <p:cNvSpPr/>
            <p:nvPr/>
          </p:nvSpPr>
          <p:spPr>
            <a:xfrm rot="-1800000">
              <a:off x="5840188" y="2001031"/>
              <a:ext cx="368127" cy="48551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8D4F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4" name="Shape 64"/>
            <p:cNvSpPr txBox="1"/>
            <p:nvPr/>
          </p:nvSpPr>
          <p:spPr>
            <a:xfrm rot="-1800000">
              <a:off x="5847585" y="2125744"/>
              <a:ext cx="257689" cy="291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6238378" y="993940"/>
              <a:ext cx="1427995" cy="1427995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" name="Shape 66"/>
            <p:cNvSpPr txBox="1"/>
            <p:nvPr/>
          </p:nvSpPr>
          <p:spPr>
            <a:xfrm>
              <a:off x="6447503" y="1203065"/>
              <a:ext cx="1009745" cy="10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Conferinte si ateliere</a:t>
              </a:r>
            </a:p>
          </p:txBody>
        </p:sp>
        <p:sp>
          <p:nvSpPr>
            <p:cNvPr id="67" name="Shape 67"/>
            <p:cNvSpPr/>
            <p:nvPr/>
          </p:nvSpPr>
          <p:spPr>
            <a:xfrm rot="1800000">
              <a:off x="5840188" y="2926950"/>
              <a:ext cx="368127" cy="48551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8D4F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 txBox="1"/>
            <p:nvPr/>
          </p:nvSpPr>
          <p:spPr>
            <a:xfrm rot="1800000">
              <a:off x="5847585" y="2996445"/>
              <a:ext cx="257689" cy="291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6238378" y="2991565"/>
              <a:ext cx="1427995" cy="1427995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 txBox="1"/>
            <p:nvPr/>
          </p:nvSpPr>
          <p:spPr>
            <a:xfrm>
              <a:off x="6447503" y="3200690"/>
              <a:ext cx="1009745" cy="10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Canale bazate pe Web </a:t>
              </a:r>
            </a:p>
          </p:txBody>
        </p:sp>
        <p:sp>
          <p:nvSpPr>
            <p:cNvPr id="71" name="Shape 71"/>
            <p:cNvSpPr/>
            <p:nvPr/>
          </p:nvSpPr>
          <p:spPr>
            <a:xfrm rot="5400000">
              <a:off x="5038318" y="3389909"/>
              <a:ext cx="368126" cy="485518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8D4F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 txBox="1"/>
            <p:nvPr/>
          </p:nvSpPr>
          <p:spPr>
            <a:xfrm rot="5400000">
              <a:off x="5093536" y="3431794"/>
              <a:ext cx="257689" cy="291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4508383" y="3990376"/>
              <a:ext cx="1427995" cy="1427995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4" name="Shape 74"/>
            <p:cNvSpPr txBox="1"/>
            <p:nvPr/>
          </p:nvSpPr>
          <p:spPr>
            <a:xfrm>
              <a:off x="4717508" y="4199501"/>
              <a:ext cx="1009745" cy="10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Jurnale &amp; publicații</a:t>
              </a:r>
            </a:p>
          </p:txBody>
        </p:sp>
        <p:sp>
          <p:nvSpPr>
            <p:cNvPr id="75" name="Shape 75"/>
            <p:cNvSpPr/>
            <p:nvPr/>
          </p:nvSpPr>
          <p:spPr>
            <a:xfrm rot="9000000">
              <a:off x="4236449" y="2926950"/>
              <a:ext cx="368127" cy="48551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8D4F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6" name="Shape 76"/>
            <p:cNvSpPr txBox="1"/>
            <p:nvPr/>
          </p:nvSpPr>
          <p:spPr>
            <a:xfrm rot="-1800000">
              <a:off x="4339489" y="2996444"/>
              <a:ext cx="257689" cy="291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2778390" y="2991565"/>
              <a:ext cx="1427995" cy="1427995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8" name="Shape 78"/>
            <p:cNvSpPr txBox="1"/>
            <p:nvPr/>
          </p:nvSpPr>
          <p:spPr>
            <a:xfrm>
              <a:off x="2987515" y="3200690"/>
              <a:ext cx="1009745" cy="10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Activități extrascolare</a:t>
              </a:r>
            </a:p>
          </p:txBody>
        </p:sp>
        <p:sp>
          <p:nvSpPr>
            <p:cNvPr id="79" name="Shape 79"/>
            <p:cNvSpPr/>
            <p:nvPr/>
          </p:nvSpPr>
          <p:spPr>
            <a:xfrm rot="-9000000">
              <a:off x="4236449" y="2001031"/>
              <a:ext cx="368127" cy="48551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A8D4F6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0" name="Shape 80"/>
            <p:cNvSpPr txBox="1"/>
            <p:nvPr/>
          </p:nvSpPr>
          <p:spPr>
            <a:xfrm rot="1800000">
              <a:off x="4339489" y="2125745"/>
              <a:ext cx="257689" cy="2913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2778390" y="993940"/>
              <a:ext cx="1427995" cy="1427995"/>
            </a:xfrm>
            <a:prstGeom prst="ellipse">
              <a:avLst/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2" name="Shape 82"/>
            <p:cNvSpPr txBox="1"/>
            <p:nvPr/>
          </p:nvSpPr>
          <p:spPr>
            <a:xfrm>
              <a:off x="2987515" y="1203065"/>
              <a:ext cx="1009745" cy="1009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educație informală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Teach with Rosetta</a:t>
            </a:r>
          </a:p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8" name="Shape 27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962" y="1452137"/>
            <a:ext cx="8244006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/>
          <p:nvPr>
            <p:ph type="title"/>
          </p:nvPr>
        </p:nvSpPr>
        <p:spPr>
          <a:xfrm>
            <a:off x="478581" y="1101854"/>
            <a:ext cx="8394962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16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http://www.esa.int/Education/Teach_with_Rosetta/Paxi_animations</a:t>
            </a:r>
            <a:r>
              <a:rPr b="1" i="0" lang="en-US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285" name="Shape 28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6" name="Shape 28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9525" y="1705232"/>
            <a:ext cx="5004814" cy="459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/>
          <p:nvPr>
            <p:ph type="title"/>
          </p:nvPr>
        </p:nvSpPr>
        <p:spPr>
          <a:xfrm>
            <a:off x="571500" y="1162050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288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http://www.esa.int/Education/Teach_with_Rosetta/Once_upon_a_time</a:t>
            </a:r>
            <a:r>
              <a:rPr b="1" i="0" lang="en-US" sz="288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293" name="Shape 293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4" name="Shape 294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3435" y="2077881"/>
            <a:ext cx="4011428" cy="384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Competitii ESA Edu </a:t>
            </a:r>
          </a:p>
        </p:txBody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x="628650" y="1825625"/>
            <a:ext cx="7510798" cy="544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1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http://zerorobotics.mit.edu/</a:t>
            </a:r>
            <a:r>
              <a:rPr b="0" i="0" lang="en-US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109" y="2820472"/>
            <a:ext cx="8807480" cy="381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Train like an astronaut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1584100" y="1502023"/>
            <a:ext cx="5975797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http://trainlikeanastronaut.org/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768957"/>
            <a:ext cx="8888580" cy="3984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Linkuri ISS, space debris</a:t>
            </a:r>
          </a:p>
        </p:txBody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1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http://isslive.com/displays/index.html</a:t>
            </a:r>
            <a:r>
              <a:rPr b="0" i="0" lang="en-US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6" name="Shape 316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1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http://apps.agi.com/SatelliteViewer/</a:t>
            </a:r>
            <a:r>
              <a:rPr b="0" i="0" lang="en-US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7" name="Shape 3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9078" y="2877096"/>
            <a:ext cx="4142236" cy="2248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7300" y="3046591"/>
            <a:ext cx="3009899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CanSats in Europe</a:t>
            </a:r>
          </a:p>
        </p:txBody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28649" y="1825625"/>
            <a:ext cx="7175946" cy="711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1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http://www.esa.int/Education/CanSat</a:t>
            </a:r>
            <a:r>
              <a:rPr b="0" i="0" lang="en-US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295" y="2397150"/>
            <a:ext cx="5953951" cy="370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80337" y="3696237"/>
            <a:ext cx="3651903" cy="2697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European CanSat Competition </a:t>
            </a:r>
          </a:p>
        </p:txBody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12775" y="1673225"/>
            <a:ext cx="6103938" cy="431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Primary mission is predefined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Measure temperature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Measure pressure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Transmit data to ground station every second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teams receive a basic CanSat kit with these capabilities</a:t>
            </a:r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Secondary mission is defined by student teams. Examples include: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Advanced telemetry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3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UV Radiation, GPS, acceleration, live video, stereo camera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Targeted landing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3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Autonomous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3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Ground-controlled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3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Planetary probe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3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Rover deployment, light intensity measurement, </a:t>
            </a:r>
          </a:p>
          <a:p>
            <a:pPr indent="-7937" lvl="1" marL="541338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25000"/>
              <a:buFont typeface="Arial"/>
              <a:buNone/>
            </a:pPr>
            <a:r>
              <a:rPr b="1" i="0" lang="en-US" sz="13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     atmospheric dust measurement</a:t>
            </a:r>
          </a:p>
        </p:txBody>
      </p:sp>
      <p:sp>
        <p:nvSpPr>
          <p:cNvPr id="333" name="Shape 333"/>
          <p:cNvSpPr txBox="1"/>
          <p:nvPr>
            <p:ph idx="11" type="ftr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ESA UNCLASSIFIED – For Official Use</a:t>
            </a:r>
          </a:p>
        </p:txBody>
      </p:sp>
      <p:pic>
        <p:nvPicPr>
          <p:cNvPr descr="DSC_0167" id="334" name="Shape 334"/>
          <p:cNvPicPr preferRelativeResize="0"/>
          <p:nvPr/>
        </p:nvPicPr>
        <p:blipFill rotWithShape="1">
          <a:blip r:embed="rId3">
            <a:alphaModFix/>
          </a:blip>
          <a:srcRect b="18107" l="21700" r="17400" t="0"/>
          <a:stretch/>
        </p:blipFill>
        <p:spPr>
          <a:xfrm>
            <a:off x="6854825" y="1682750"/>
            <a:ext cx="1900237" cy="171291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 txBox="1"/>
          <p:nvPr/>
        </p:nvSpPr>
        <p:spPr>
          <a:xfrm>
            <a:off x="6716713" y="3395662"/>
            <a:ext cx="2279650" cy="369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Stereo Camera, Team Icaromenippus 3D (Greece)</a:t>
            </a:r>
          </a:p>
        </p:txBody>
      </p:sp>
      <p:pic>
        <p:nvPicPr>
          <p:cNvPr descr="photo" id="336" name="Shape 3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7700" y="4359275"/>
            <a:ext cx="2901950" cy="1720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5727700" y="6080125"/>
            <a:ext cx="2901950" cy="230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Rover, Team Alpha (Scotland)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Educational Goals</a:t>
            </a:r>
          </a:p>
        </p:txBody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x="585920" y="1503284"/>
            <a:ext cx="8229600" cy="4209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1" marL="5143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Experimenting with Space technology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Experience with electronics and programming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Project management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Team work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Innovation and creativity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Documentation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English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Dealing with set-backs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Problem solving</a:t>
            </a:r>
          </a:p>
          <a:p>
            <a:pPr indent="-171450" lvl="1" marL="514350" marR="0" rtl="0" algn="l">
              <a:lnSpc>
                <a:spcPct val="90000"/>
              </a:lnSpc>
              <a:spcBef>
                <a:spcPts val="375"/>
              </a:spcBef>
              <a:buClr>
                <a:srgbClr val="0098DB"/>
              </a:buClr>
              <a:buSzPct val="100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98DB"/>
                </a:solidFill>
                <a:latin typeface="Verdana"/>
                <a:ea typeface="Verdana"/>
                <a:cs typeface="Verdana"/>
                <a:sym typeface="Verdana"/>
              </a:rPr>
              <a:t>Etc. etc.</a:t>
            </a:r>
          </a:p>
        </p:txBody>
      </p:sp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09885" y="3734873"/>
            <a:ext cx="3405634" cy="2724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Xperience of the project</a:t>
            </a:r>
          </a:p>
        </p:txBody>
      </p:sp>
      <p:pic>
        <p:nvPicPr>
          <p:cNvPr descr="http://www.bis.gov.uk/assets/ukspaceagency/images/news/cansat-norwegian-team-esa.jpg" id="350" name="Shape 3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56791"/>
            <a:ext cx="3809999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nrl.navy.mil/PressReleases/2012/CanSat-team_103-12r_4209x2655.jpg" id="351" name="Shape 3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1810" y="3140967"/>
            <a:ext cx="4702189" cy="29660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nSat student prepares satellite for launch." id="352" name="Shape 3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00700" y="764704"/>
            <a:ext cx="3543300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pace.uah.edu/cansatmedia/2011-06-05%20at%2022-29-36_compressed.jpg" id="353" name="Shape 3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575" y="4221087"/>
            <a:ext cx="2791544" cy="1869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Impact</a:t>
            </a:r>
          </a:p>
        </p:txBody>
      </p:sp>
      <p:grpSp>
        <p:nvGrpSpPr>
          <p:cNvPr id="88" name="Shape 88"/>
          <p:cNvGrpSpPr/>
          <p:nvPr/>
        </p:nvGrpSpPr>
        <p:grpSpPr>
          <a:xfrm>
            <a:off x="628650" y="1030925"/>
            <a:ext cx="7321230" cy="5827071"/>
            <a:chOff x="0" y="615"/>
            <a:chExt cx="7321230" cy="5827071"/>
          </a:xfrm>
        </p:grpSpPr>
        <p:sp>
          <p:nvSpPr>
            <p:cNvPr id="89" name="Shape 89"/>
            <p:cNvSpPr/>
            <p:nvPr/>
          </p:nvSpPr>
          <p:spPr>
            <a:xfrm>
              <a:off x="0" y="2690791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009FD8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" name="Shape 90"/>
            <p:cNvSpPr txBox="1"/>
            <p:nvPr/>
          </p:nvSpPr>
          <p:spPr>
            <a:xfrm>
              <a:off x="18855" y="2709647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Impact</a:t>
              </a:r>
            </a:p>
          </p:txBody>
        </p:sp>
        <p:sp>
          <p:nvSpPr>
            <p:cNvPr id="91" name="Shape 91"/>
            <p:cNvSpPr/>
            <p:nvPr/>
          </p:nvSpPr>
          <p:spPr>
            <a:xfrm rot="-5040616">
              <a:off x="351697" y="1963499"/>
              <a:ext cx="2089910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1FB0EF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 txBox="1"/>
            <p:nvPr/>
          </p:nvSpPr>
          <p:spPr>
            <a:xfrm rot="-5040616">
              <a:off x="1344404" y="1921195"/>
              <a:ext cx="104495" cy="1044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1505694" y="612289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1FB0E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1524550" y="631145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Scoala</a:t>
              </a:r>
            </a:p>
          </p:txBody>
        </p:sp>
        <p:sp>
          <p:nvSpPr>
            <p:cNvPr id="95" name="Shape 95"/>
            <p:cNvSpPr/>
            <p:nvPr/>
          </p:nvSpPr>
          <p:spPr>
            <a:xfrm rot="-1503273">
              <a:off x="2725351" y="618413"/>
              <a:ext cx="1444393" cy="19885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19999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6" name="Shape 96"/>
            <p:cNvSpPr txBox="1"/>
            <p:nvPr/>
          </p:nvSpPr>
          <p:spPr>
            <a:xfrm rot="-1503273">
              <a:off x="3411438" y="592245"/>
              <a:ext cx="72219" cy="722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4101789" y="615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 txBox="1"/>
            <p:nvPr/>
          </p:nvSpPr>
          <p:spPr>
            <a:xfrm>
              <a:off x="4120646" y="19472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catedra proprie/elevii proprii</a:t>
              </a:r>
            </a:p>
          </p:txBody>
        </p:sp>
        <p:sp>
          <p:nvSpPr>
            <p:cNvPr id="99" name="Shape 99"/>
            <p:cNvSpPr/>
            <p:nvPr/>
          </p:nvSpPr>
          <p:spPr>
            <a:xfrm rot="661196">
              <a:off x="2783770" y="1023099"/>
              <a:ext cx="1034262" cy="19885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 txBox="1"/>
            <p:nvPr/>
          </p:nvSpPr>
          <p:spPr>
            <a:xfrm rot="661196">
              <a:off x="3275044" y="1007186"/>
              <a:ext cx="51713" cy="517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3808498" y="809989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 txBox="1"/>
            <p:nvPr/>
          </p:nvSpPr>
          <p:spPr>
            <a:xfrm>
              <a:off x="3827353" y="828845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alte catedre/departamente</a:t>
              </a:r>
            </a:p>
          </p:txBody>
        </p:sp>
        <p:sp>
          <p:nvSpPr>
            <p:cNvPr id="103" name="Shape 103"/>
            <p:cNvSpPr/>
            <p:nvPr/>
          </p:nvSpPr>
          <p:spPr>
            <a:xfrm rot="-2455427">
              <a:off x="1190451" y="2742358"/>
              <a:ext cx="795029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19999" y="59996"/>
                  </a:lnTo>
                </a:path>
              </a:pathLst>
            </a:custGeom>
            <a:noFill/>
            <a:ln cap="flat" cmpd="sng" w="12700">
              <a:solidFill>
                <a:srgbClr val="1FB0EF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" name="Shape 104"/>
            <p:cNvSpPr txBox="1"/>
            <p:nvPr/>
          </p:nvSpPr>
          <p:spPr>
            <a:xfrm rot="-2455427">
              <a:off x="1568090" y="2732424"/>
              <a:ext cx="39751" cy="397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1888321" y="2170002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1FB0E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6" name="Shape 106"/>
            <p:cNvSpPr txBox="1"/>
            <p:nvPr/>
          </p:nvSpPr>
          <p:spPr>
            <a:xfrm>
              <a:off x="1907176" y="2188858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Local/Regional</a:t>
              </a:r>
            </a:p>
          </p:txBody>
        </p:sp>
        <p:sp>
          <p:nvSpPr>
            <p:cNvPr id="107" name="Shape 107"/>
            <p:cNvSpPr/>
            <p:nvPr/>
          </p:nvSpPr>
          <p:spPr>
            <a:xfrm rot="-1006415">
              <a:off x="3114743" y="2066928"/>
              <a:ext cx="2876297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 txBox="1"/>
            <p:nvPr/>
          </p:nvSpPr>
          <p:spPr>
            <a:xfrm rot="-1006415">
              <a:off x="4480985" y="2004962"/>
              <a:ext cx="143814" cy="14381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5929851" y="1339932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 txBox="1"/>
            <p:nvPr/>
          </p:nvSpPr>
          <p:spPr>
            <a:xfrm>
              <a:off x="5948707" y="1358787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Profesori locali ( toate subiectele )</a:t>
              </a:r>
            </a:p>
          </p:txBody>
        </p:sp>
        <p:sp>
          <p:nvSpPr>
            <p:cNvPr id="111" name="Shape 111"/>
            <p:cNvSpPr/>
            <p:nvPr/>
          </p:nvSpPr>
          <p:spPr>
            <a:xfrm rot="-155225">
              <a:off x="3174510" y="2418973"/>
              <a:ext cx="2791000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 txBox="1"/>
            <p:nvPr/>
          </p:nvSpPr>
          <p:spPr>
            <a:xfrm rot="-155225">
              <a:off x="4500236" y="2359140"/>
              <a:ext cx="139550" cy="139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5964089" y="2044023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 txBox="1"/>
            <p:nvPr/>
          </p:nvSpPr>
          <p:spPr>
            <a:xfrm>
              <a:off x="5982944" y="2062878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grupurile de interese</a:t>
              </a:r>
            </a:p>
          </p:txBody>
        </p:sp>
        <p:sp>
          <p:nvSpPr>
            <p:cNvPr id="115" name="Shape 115"/>
            <p:cNvSpPr/>
            <p:nvPr/>
          </p:nvSpPr>
          <p:spPr>
            <a:xfrm rot="771114">
              <a:off x="3140314" y="2798208"/>
              <a:ext cx="2843513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" name="Shape 116"/>
            <p:cNvSpPr txBox="1"/>
            <p:nvPr/>
          </p:nvSpPr>
          <p:spPr>
            <a:xfrm rot="771114">
              <a:off x="4490985" y="2737061"/>
              <a:ext cx="142174" cy="1421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5948212" y="2802491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8" name="Shape 118"/>
            <p:cNvSpPr txBox="1"/>
            <p:nvPr/>
          </p:nvSpPr>
          <p:spPr>
            <a:xfrm>
              <a:off x="5967069" y="2821347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Profesorii de științe</a:t>
              </a:r>
            </a:p>
          </p:txBody>
        </p:sp>
        <p:sp>
          <p:nvSpPr>
            <p:cNvPr id="119" name="Shape 119"/>
            <p:cNvSpPr/>
            <p:nvPr/>
          </p:nvSpPr>
          <p:spPr>
            <a:xfrm rot="2437599">
              <a:off x="1189986" y="3266477"/>
              <a:ext cx="810058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1FB0EF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0" name="Shape 120"/>
            <p:cNvSpPr txBox="1"/>
            <p:nvPr/>
          </p:nvSpPr>
          <p:spPr>
            <a:xfrm rot="2437599">
              <a:off x="1574764" y="3256167"/>
              <a:ext cx="40501" cy="40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1902419" y="3218241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1FB0E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2" name="Shape 122"/>
            <p:cNvSpPr txBox="1"/>
            <p:nvPr/>
          </p:nvSpPr>
          <p:spPr>
            <a:xfrm>
              <a:off x="1921275" y="3237098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National</a:t>
              </a:r>
            </a:p>
          </p:txBody>
        </p:sp>
        <p:sp>
          <p:nvSpPr>
            <p:cNvPr id="123" name="Shape 123"/>
            <p:cNvSpPr/>
            <p:nvPr/>
          </p:nvSpPr>
          <p:spPr>
            <a:xfrm rot="553214">
              <a:off x="3171619" y="3758534"/>
              <a:ext cx="2850062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4" name="Shape 124"/>
            <p:cNvSpPr txBox="1"/>
            <p:nvPr/>
          </p:nvSpPr>
          <p:spPr>
            <a:xfrm rot="553214">
              <a:off x="4525399" y="3697226"/>
              <a:ext cx="142502" cy="1425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6003271" y="3674905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6" name="Shape 126"/>
            <p:cNvSpPr txBox="1"/>
            <p:nvPr/>
          </p:nvSpPr>
          <p:spPr>
            <a:xfrm>
              <a:off x="6022126" y="3693762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Organizatii stiintifice</a:t>
              </a:r>
            </a:p>
          </p:txBody>
        </p:sp>
        <p:sp>
          <p:nvSpPr>
            <p:cNvPr id="127" name="Shape 127"/>
            <p:cNvSpPr/>
            <p:nvPr/>
          </p:nvSpPr>
          <p:spPr>
            <a:xfrm rot="1427075">
              <a:off x="3058079" y="4156779"/>
              <a:ext cx="3107260" cy="19884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8" name="Shape 128"/>
            <p:cNvSpPr txBox="1"/>
            <p:nvPr/>
          </p:nvSpPr>
          <p:spPr>
            <a:xfrm rot="1427075">
              <a:off x="4534028" y="4089041"/>
              <a:ext cx="155362" cy="1553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6033387" y="4471396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0" name="Shape 130"/>
            <p:cNvSpPr txBox="1"/>
            <p:nvPr/>
          </p:nvSpPr>
          <p:spPr>
            <a:xfrm>
              <a:off x="6052244" y="4490253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Organizatii profesorale</a:t>
              </a:r>
            </a:p>
          </p:txBody>
        </p:sp>
        <p:sp>
          <p:nvSpPr>
            <p:cNvPr id="131" name="Shape 131"/>
            <p:cNvSpPr/>
            <p:nvPr/>
          </p:nvSpPr>
          <p:spPr>
            <a:xfrm rot="2079259">
              <a:off x="2883407" y="4513022"/>
              <a:ext cx="3456838" cy="19885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7BC3F3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2" name="Shape 132"/>
            <p:cNvSpPr txBox="1"/>
            <p:nvPr/>
          </p:nvSpPr>
          <p:spPr>
            <a:xfrm rot="2079259">
              <a:off x="4525404" y="4436543"/>
              <a:ext cx="172840" cy="1728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6033619" y="5183882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7BC3F3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4" name="Shape 134"/>
            <p:cNvSpPr txBox="1"/>
            <p:nvPr/>
          </p:nvSpPr>
          <p:spPr>
            <a:xfrm>
              <a:off x="6052476" y="5202739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Jurnale/publicatii</a:t>
              </a:r>
            </a:p>
          </p:txBody>
        </p:sp>
        <p:sp>
          <p:nvSpPr>
            <p:cNvPr id="135" name="Shape 135"/>
            <p:cNvSpPr/>
            <p:nvPr/>
          </p:nvSpPr>
          <p:spPr>
            <a:xfrm rot="4126534">
              <a:off x="700297" y="3860892"/>
              <a:ext cx="1841171" cy="19885"/>
            </a:xfrm>
            <a:custGeom>
              <a:pathLst>
                <a:path extrusionOk="0" h="120000" w="120000">
                  <a:moveTo>
                    <a:pt x="0" y="59996"/>
                  </a:moveTo>
                  <a:lnTo>
                    <a:pt x="120000" y="59996"/>
                  </a:lnTo>
                </a:path>
              </a:pathLst>
            </a:custGeom>
            <a:noFill/>
            <a:ln cap="flat" cmpd="sng" w="12700">
              <a:solidFill>
                <a:srgbClr val="1FB0EF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6" name="Shape 136"/>
            <p:cNvSpPr txBox="1"/>
            <p:nvPr/>
          </p:nvSpPr>
          <p:spPr>
            <a:xfrm rot="4126534">
              <a:off x="1574855" y="3824806"/>
              <a:ext cx="92058" cy="920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700" rIns="1270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1954156" y="4407075"/>
              <a:ext cx="1287610" cy="643804"/>
            </a:xfrm>
            <a:prstGeom prst="roundRect">
              <a:avLst>
                <a:gd fmla="val 10000" name="adj"/>
              </a:avLst>
            </a:prstGeom>
            <a:solidFill>
              <a:srgbClr val="1FB0EF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med" w="med" type="none"/>
              <a:tailEnd len="med" w="med" type="none"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8" name="Shape 138"/>
            <p:cNvSpPr txBox="1"/>
            <p:nvPr/>
          </p:nvSpPr>
          <p:spPr>
            <a:xfrm>
              <a:off x="1973011" y="4425930"/>
              <a:ext cx="1249899" cy="606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350" lIns="6350" rIns="6350" wrap="square" tIns="63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1" lang="en-US" sz="1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International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Pierre Saint\Desktop\CanSat 2012 Pictures - Andoya - Andenes - ARR\photos (c) ESA taken by Jari Makinen\DSC03050.JPG" id="358" name="Shape 358"/>
          <p:cNvPicPr preferRelativeResize="0"/>
          <p:nvPr/>
        </p:nvPicPr>
        <p:blipFill rotWithShape="1">
          <a:blip r:embed="rId3">
            <a:alphaModFix/>
          </a:blip>
          <a:srcRect b="0" l="27579" r="888" t="0"/>
          <a:stretch/>
        </p:blipFill>
        <p:spPr>
          <a:xfrm>
            <a:off x="7223125" y="3562350"/>
            <a:ext cx="1835150" cy="170497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>
            <p:ph idx="11" type="ftr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ESA UNCLASSIFIED – For Official Use</a:t>
            </a:r>
          </a:p>
        </p:txBody>
      </p:sp>
      <p:sp>
        <p:nvSpPr>
          <p:cNvPr id="360" name="Shape 360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Competition Guidelines</a:t>
            </a:r>
          </a:p>
        </p:txBody>
      </p:sp>
      <p:sp>
        <p:nvSpPr>
          <p:cNvPr id="361" name="Shape 361"/>
          <p:cNvSpPr txBox="1"/>
          <p:nvPr>
            <p:ph idx="1" type="body"/>
          </p:nvPr>
        </p:nvSpPr>
        <p:spPr>
          <a:xfrm>
            <a:off x="612775" y="1673225"/>
            <a:ext cx="5621337" cy="4317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Team Eligibility</a:t>
            </a:r>
          </a:p>
          <a:p>
            <a:pPr indent="-171450" lvl="0" marL="17145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2210"/>
              <a:buFont typeface="Arial"/>
              <a:buChar char="•"/>
            </a:pPr>
            <a:r>
              <a:rPr b="0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4-6 students assisted by teacher or tutor</a:t>
            </a:r>
          </a:p>
          <a:p>
            <a:pPr indent="-171450" lvl="0" marL="17145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2210"/>
              <a:buFont typeface="Arial"/>
              <a:buChar char="•"/>
            </a:pPr>
            <a:r>
              <a:rPr b="0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Enrolled in high school in an ESA member state</a:t>
            </a:r>
          </a:p>
          <a:p>
            <a:pPr indent="-171450" lvl="0" marL="17145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2210"/>
              <a:buFont typeface="Arial"/>
              <a:buChar char="•"/>
            </a:pPr>
            <a:r>
              <a:rPr b="0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Majority must hold nationality of ESA member state</a:t>
            </a: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CanSat requirements → similar to real space system</a:t>
            </a:r>
          </a:p>
          <a:p>
            <a:pPr indent="-171450" lvl="0" marL="17145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2210"/>
              <a:buFont typeface="Arial"/>
              <a:buChar char="•"/>
            </a:pPr>
            <a:r>
              <a:rPr b="1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Volume:</a:t>
            </a:r>
            <a:r>
              <a:rPr b="0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must fit inside a standard soda can</a:t>
            </a:r>
          </a:p>
          <a:p>
            <a:pPr indent="-171450" lvl="0" marL="17145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2210"/>
              <a:buFont typeface="Arial"/>
              <a:buChar char="•"/>
            </a:pPr>
            <a:r>
              <a:rPr b="1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Weight:</a:t>
            </a:r>
            <a:r>
              <a:rPr b="0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must not exceed 350 grams</a:t>
            </a:r>
          </a:p>
          <a:p>
            <a:pPr indent="-171450" lvl="0" marL="17145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2210"/>
              <a:buFont typeface="Arial"/>
              <a:buChar char="•"/>
            </a:pPr>
            <a:r>
              <a:rPr b="1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Cost:</a:t>
            </a:r>
            <a:r>
              <a:rPr b="0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must not exceed 500 EUR</a:t>
            </a:r>
          </a:p>
          <a:p>
            <a:pPr indent="-171450" lvl="0" marL="17145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2210"/>
              <a:buFont typeface="Arial"/>
              <a:buChar char="•"/>
            </a:pPr>
            <a:r>
              <a:rPr b="0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Other requirements relating to flight time and descent rate, experiment deployment, etc…</a:t>
            </a:r>
          </a:p>
          <a:p>
            <a:pPr indent="0" lvl="0" marL="0" marR="0" rtl="0" algn="l">
              <a:lnSpc>
                <a:spcPct val="70000"/>
              </a:lnSpc>
              <a:spcBef>
                <a:spcPts val="75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1942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Competition guidelines / info</a:t>
            </a:r>
          </a:p>
        </p:txBody>
      </p:sp>
      <p:pic>
        <p:nvPicPr>
          <p:cNvPr descr="C:\Users\Pierre Saint\Desktop\CanSat 2012 Pictures - Andoya - Andenes - ARR\photos (c) ESA taken by Jari Makinen\Cansat_DSC00341_winner_cansat_from_Scotland.jpg" id="362" name="Shape 3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1887" y="1281112"/>
            <a:ext cx="1382712" cy="207327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>
            <a:off x="6167437" y="4514850"/>
            <a:ext cx="1381125" cy="1322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€</a:t>
            </a:r>
          </a:p>
        </p:txBody>
      </p:sp>
      <p:cxnSp>
        <p:nvCxnSpPr>
          <p:cNvPr id="364" name="Shape 364"/>
          <p:cNvCxnSpPr/>
          <p:nvPr/>
        </p:nvCxnSpPr>
        <p:spPr>
          <a:xfrm flipH="1" rot="10800000">
            <a:off x="5592762" y="3443287"/>
            <a:ext cx="465137" cy="333374"/>
          </a:xfrm>
          <a:prstGeom prst="straightConnector1">
            <a:avLst/>
          </a:prstGeom>
          <a:noFill/>
          <a:ln cap="flat" cmpd="sng" w="31750">
            <a:solidFill>
              <a:srgbClr val="000099"/>
            </a:solidFill>
            <a:prstDash val="solid"/>
            <a:miter lim="800000"/>
            <a:headEnd len="med" w="med" type="none"/>
            <a:tailEnd len="lg" w="lg" type="stealth"/>
          </a:ln>
        </p:spPr>
      </p:cxnSp>
      <p:cxnSp>
        <p:nvCxnSpPr>
          <p:cNvPr id="365" name="Shape 365"/>
          <p:cNvCxnSpPr/>
          <p:nvPr/>
        </p:nvCxnSpPr>
        <p:spPr>
          <a:xfrm>
            <a:off x="4927600" y="4249737"/>
            <a:ext cx="1974850" cy="0"/>
          </a:xfrm>
          <a:prstGeom prst="straightConnector1">
            <a:avLst/>
          </a:prstGeom>
          <a:noFill/>
          <a:ln cap="flat" cmpd="sng" w="31750">
            <a:solidFill>
              <a:srgbClr val="000099"/>
            </a:solidFill>
            <a:prstDash val="solid"/>
            <a:miter lim="800000"/>
            <a:headEnd len="med" w="med" type="none"/>
            <a:tailEnd len="lg" w="lg" type="stealth"/>
          </a:ln>
        </p:spPr>
      </p:cxnSp>
      <p:cxnSp>
        <p:nvCxnSpPr>
          <p:cNvPr id="366" name="Shape 366"/>
          <p:cNvCxnSpPr/>
          <p:nvPr/>
        </p:nvCxnSpPr>
        <p:spPr>
          <a:xfrm>
            <a:off x="4833937" y="4533900"/>
            <a:ext cx="1377950" cy="295275"/>
          </a:xfrm>
          <a:prstGeom prst="straightConnector1">
            <a:avLst/>
          </a:prstGeom>
          <a:noFill/>
          <a:ln cap="flat" cmpd="sng" w="31750">
            <a:solidFill>
              <a:srgbClr val="000099"/>
            </a:solidFill>
            <a:prstDash val="solid"/>
            <a:miter lim="800000"/>
            <a:headEnd len="med" w="med" type="none"/>
            <a:tailEnd len="lg" w="lg" type="stealth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Competition Guidelines</a:t>
            </a:r>
          </a:p>
        </p:txBody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7 rockets launched, 2 CanSats each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Deployment at ~ 1 km altitude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CanSats descend on parachute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Launch accelerations can reach 11g</a:t>
            </a:r>
          </a:p>
          <a:p>
            <a:pPr indent="-171450" lvl="0" marL="171450" marR="0" rtl="0" algn="l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15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Launch velocity up to 550 km/h</a:t>
            </a:r>
          </a:p>
        </p:txBody>
      </p:sp>
      <p:sp>
        <p:nvSpPr>
          <p:cNvPr id="373" name="Shape 373"/>
          <p:cNvSpPr txBox="1"/>
          <p:nvPr>
            <p:ph idx="11" type="ftr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rPr>
              <a:t>ESA UNCLASSIFIED – For Official Use</a:t>
            </a: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1424" l="0" r="3922" t="9896"/>
          <a:stretch/>
        </p:blipFill>
        <p:spPr>
          <a:xfrm>
            <a:off x="209550" y="3463925"/>
            <a:ext cx="4894262" cy="2968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ierre Saint\Documents\_ ESA Education - CanSat Program\P1020749 - Norwegian CanSat - enhanced.JPG" id="375" name="Shape 375"/>
          <p:cNvPicPr preferRelativeResize="0"/>
          <p:nvPr/>
        </p:nvPicPr>
        <p:blipFill rotWithShape="1">
          <a:blip r:embed="rId4">
            <a:alphaModFix/>
          </a:blip>
          <a:srcRect b="21350" l="27993" r="24619" t="23538"/>
          <a:stretch/>
        </p:blipFill>
        <p:spPr>
          <a:xfrm>
            <a:off x="6499225" y="4697412"/>
            <a:ext cx="1584325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ierre Saint\Desktop\CanSat 2012 Pictures - Andoya - Andenes - ARR\photos (c) ESA taken by Jari Makinen\Cansat_DSC03191_2012-04-24.jpg" id="376" name="Shape 3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00600" y="1258887"/>
            <a:ext cx="2176462" cy="3276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Pierre Saint\Documents\_ ESA Education - CanSat Program\P1020755 - Rocket in flight - enhanced.JPG" id="377" name="Shape 377"/>
          <p:cNvPicPr preferRelativeResize="0"/>
          <p:nvPr/>
        </p:nvPicPr>
        <p:blipFill rotWithShape="1">
          <a:blip r:embed="rId6">
            <a:alphaModFix/>
          </a:blip>
          <a:srcRect b="21518" l="24046" r="21712" t="16772"/>
          <a:stretch/>
        </p:blipFill>
        <p:spPr>
          <a:xfrm>
            <a:off x="7226300" y="1866900"/>
            <a:ext cx="1712913" cy="228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science.ie/wp-content/uploads/2010/08/cansat-team.jpg" id="382" name="Shape 3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2342" y="1607683"/>
            <a:ext cx="3562366" cy="235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6356" y="235402"/>
            <a:ext cx="7963806" cy="6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285" y="2142282"/>
            <a:ext cx="3847976" cy="2573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95101" y="4188546"/>
            <a:ext cx="3583405" cy="239640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Experienta proiectului</a:t>
            </a:r>
          </a:p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1979711" y="5589239"/>
            <a:ext cx="5112567" cy="5369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1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Distractie la pachetel!</a:t>
            </a:r>
          </a:p>
        </p:txBody>
      </p:sp>
      <p:pic>
        <p:nvPicPr>
          <p:cNvPr descr="http://farm3.static.flickr.com/2462/3613837972_5b24685249.jpg" id="393" name="Shape 3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007" y="1340362"/>
            <a:ext cx="4283968" cy="4176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pacephys.ru/system/files/%D0%9F%D0%BE%D0%BB%D0%B8%D0%BD%D0%B0/images/e0002776_07023951.jpg" id="394" name="Shape 3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552" y="1916832"/>
            <a:ext cx="3809999" cy="28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Documents and Settings\Alpha\Desktop\exoro.jpg" id="399" name="Shape 3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3243263"/>
            <a:ext cx="4151312" cy="353853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Shape 400"/>
          <p:cNvSpPr txBox="1"/>
          <p:nvPr>
            <p:ph idx="1" type="body"/>
          </p:nvPr>
        </p:nvSpPr>
        <p:spPr>
          <a:xfrm>
            <a:off x="652462" y="2128838"/>
            <a:ext cx="3505200" cy="68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74320" lvl="0" marL="27432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Competitia Nationala de Rovere “Exo-Ro”</a:t>
            </a:r>
          </a:p>
          <a:p>
            <a:pPr indent="-274320" lvl="0" marL="274320" marR="0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ct val="25000"/>
              <a:buFont typeface="Noto Sans Symbols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Vulcanii Noroiosi, 15-17 Septembrie 2016</a:t>
            </a:r>
          </a:p>
        </p:txBody>
      </p:sp>
      <p:pic>
        <p:nvPicPr>
          <p:cNvPr id="401" name="Shape 4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29200" y="1600200"/>
            <a:ext cx="4114800" cy="24526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adevarul.ro/assets/adevarul.ro/MRImage/2015/09/15/55f818eef5eaafab2ca208e1/646x404.jpg" id="402" name="Shape 4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19675" y="4278312"/>
            <a:ext cx="4124325" cy="257968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 txBox="1"/>
          <p:nvPr/>
        </p:nvSpPr>
        <p:spPr>
          <a:xfrm>
            <a:off x="270456" y="141668"/>
            <a:ext cx="8873544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Exo RO – Competitia Nationala de Rovere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Continuarea in episodul urmator</a:t>
            </a:r>
          </a:p>
        </p:txBody>
      </p:sp>
      <p:pic>
        <p:nvPicPr>
          <p:cNvPr descr="http://www.esa.int/var/esa/storage/images/esa_multimedia/images/2013/12/rosetta_and_philae_at_comet6/13463574-2-eng-GB/Rosetta_and_Philae_at_comet.jpg" id="409" name="Shape 4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73641" y="0"/>
            <a:ext cx="979541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 txBox="1"/>
          <p:nvPr/>
        </p:nvSpPr>
        <p:spPr>
          <a:xfrm>
            <a:off x="3411939" y="2961564"/>
            <a:ext cx="500272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3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Va multumim!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Date de contact: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www.esero.ro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https://www.facebook.com/esero.romania</a:t>
            </a:r>
            <a:r>
              <a:rPr b="1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Agentia Spatiala Romana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www.rosa.ro</a:t>
            </a:r>
            <a:r>
              <a:rPr b="1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2" name="Shape 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4857" y="3367653"/>
            <a:ext cx="6538106" cy="346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Agentia Spatiala Europeana</a:t>
            </a:r>
          </a:p>
          <a:p>
            <a: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40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www.esa.int</a:t>
            </a:r>
            <a:r>
              <a:rPr b="1" i="0" lang="en-US" sz="4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1363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2835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171450" lvl="0" marL="17145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474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527964" y="195977"/>
            <a:ext cx="7886700" cy="6635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lt1"/>
              </a:buClr>
              <a:buSzPct val="25000"/>
              <a:buFont typeface="Verdana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ESA Education</a:t>
            </a:r>
          </a:p>
        </p:txBody>
      </p:sp>
      <p:grpSp>
        <p:nvGrpSpPr>
          <p:cNvPr id="180" name="Shape 180"/>
          <p:cNvGrpSpPr/>
          <p:nvPr/>
        </p:nvGrpSpPr>
        <p:grpSpPr>
          <a:xfrm>
            <a:off x="0" y="5254579"/>
            <a:ext cx="9144000" cy="1603420"/>
            <a:chOff x="340" y="3384"/>
            <a:chExt cx="5035" cy="771"/>
          </a:xfrm>
        </p:grpSpPr>
        <p:pic>
          <p:nvPicPr>
            <p:cNvPr id="181" name="Shape 1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40" y="3384"/>
              <a:ext cx="1270" cy="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Shape 18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43" y="3384"/>
              <a:ext cx="771" cy="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Shape 18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0" y="3384"/>
              <a:ext cx="515" cy="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Shape 18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13" y="3384"/>
              <a:ext cx="617" cy="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Sws_Jan09_143_s" id="185" name="Shape 18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604" y="3384"/>
              <a:ext cx="771" cy="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pace Station spacewalk during Shuttle mission STS-126" id="186" name="Shape 18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109" y="3384"/>
              <a:ext cx="1133" cy="7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Shape 187"/>
          <p:cNvSpPr/>
          <p:nvPr/>
        </p:nvSpPr>
        <p:spPr>
          <a:xfrm>
            <a:off x="1956380" y="855244"/>
            <a:ext cx="4572000" cy="422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Verdana"/>
              <a:buChar char="•"/>
            </a:pPr>
            <a:r>
              <a:rPr b="1" lang="en-US" sz="16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Email address: </a:t>
            </a:r>
            <a:r>
              <a:rPr b="1" lang="en-US" sz="16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teachers@esa.int</a:t>
            </a:r>
            <a:r>
              <a:rPr b="1" lang="en-US" sz="1600">
                <a:solidFill>
                  <a:srgbClr val="00B0F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-342900" lvl="1" marL="342900" marR="0" rtl="0" algn="l">
              <a:lnSpc>
                <a:spcPct val="200000"/>
              </a:lnSpc>
              <a:spcBef>
                <a:spcPts val="32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Verdana"/>
              <a:buChar char="•"/>
            </a:pPr>
            <a:r>
              <a:rPr b="1" i="0" lang="en-US" sz="1600" u="none" cap="none" strike="noStrike">
                <a:solidFill>
                  <a:srgbClr val="00B0F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b="1" i="0" lang="en-US" sz="1600" u="none" cap="none" strike="noStrik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ESA Education Facebook page :</a:t>
            </a:r>
          </a:p>
          <a:p>
            <a:pPr indent="0" lvl="1" marL="457200" marR="0" rtl="0" algn="l">
              <a:lnSpc>
                <a:spcPct val="200000"/>
              </a:lnSpc>
              <a:spcBef>
                <a:spcPts val="320"/>
              </a:spcBef>
              <a:spcAft>
                <a:spcPts val="0"/>
              </a:spcAft>
              <a:buClr>
                <a:srgbClr val="00B0F0"/>
              </a:buClr>
              <a:buSzPct val="100000"/>
              <a:buFont typeface="Arial"/>
              <a:buChar char="•"/>
            </a:pPr>
            <a:r>
              <a:rPr b="1" i="0" lang="en-US" sz="16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https://www.facebook.com/ESAEducation</a:t>
            </a:r>
            <a:r>
              <a:rPr b="1" i="0" lang="en-US" sz="1600" u="none" cap="none" strike="noStrike">
                <a:solidFill>
                  <a:srgbClr val="00B0F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indent="0" lvl="0" marL="0" marR="0" rtl="0" algn="l">
              <a:lnSpc>
                <a:spcPct val="200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Arial"/>
              <a:buChar char="•"/>
            </a:pPr>
            <a:r>
              <a:rPr b="1" lang="en-US" sz="160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Get to know Paxi our ESA Kids mascot:</a:t>
            </a:r>
          </a:p>
          <a:p>
            <a:pPr indent="0" lvl="1" marL="457200" marR="0" rtl="0" algn="l">
              <a:lnSpc>
                <a:spcPct val="200000"/>
              </a:lnSpc>
              <a:spcBef>
                <a:spcPts val="320"/>
              </a:spcBef>
              <a:buClr>
                <a:srgbClr val="00B0F0"/>
              </a:buClr>
              <a:buSzPct val="100000"/>
              <a:buFont typeface="Arial"/>
              <a:buChar char="•"/>
            </a:pPr>
            <a:r>
              <a:rPr b="1" i="0" lang="en-US" sz="1600" u="sng" cap="none" strike="noStrike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https://www.facebook.com/PaxiESAKids</a:t>
            </a:r>
            <a:r>
              <a:rPr b="1" i="0" lang="en-US" sz="1600" u="none" cap="none" strike="noStrike">
                <a:solidFill>
                  <a:srgbClr val="00B0F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pic>
        <p:nvPicPr>
          <p:cNvPr id="188" name="Shape 188"/>
          <p:cNvPicPr preferRelativeResize="0"/>
          <p:nvPr>
            <p:ph idx="1" type="body"/>
          </p:nvPr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711032" y="855244"/>
            <a:ext cx="2290156" cy="135913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ESERO 1">
      <a:dk1>
        <a:srgbClr val="000000"/>
      </a:dk1>
      <a:lt1>
        <a:srgbClr val="FFFFFF"/>
      </a:lt1>
      <a:dk2>
        <a:srgbClr val="FF0066"/>
      </a:dk2>
      <a:lt2>
        <a:srgbClr val="E7E6E6"/>
      </a:lt2>
      <a:accent1>
        <a:srgbClr val="00B0F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