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1" r:id="rId2"/>
    <p:sldId id="354" r:id="rId3"/>
    <p:sldId id="355" r:id="rId4"/>
    <p:sldId id="356" r:id="rId5"/>
    <p:sldId id="357" r:id="rId6"/>
    <p:sldId id="358" r:id="rId7"/>
    <p:sldId id="359" r:id="rId8"/>
    <p:sldId id="360" r:id="rId9"/>
    <p:sldId id="341" r:id="rId10"/>
    <p:sldId id="342" r:id="rId11"/>
    <p:sldId id="343" r:id="rId12"/>
    <p:sldId id="344" r:id="rId13"/>
    <p:sldId id="346" r:id="rId14"/>
    <p:sldId id="347" r:id="rId15"/>
    <p:sldId id="348" r:id="rId16"/>
    <p:sldId id="349" r:id="rId17"/>
    <p:sldId id="350" r:id="rId18"/>
    <p:sldId id="351" r:id="rId19"/>
    <p:sldId id="352" r:id="rId20"/>
    <p:sldId id="353" r:id="rId21"/>
    <p:sldId id="340" r:id="rId22"/>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sorterViewPr>
    <p:cViewPr>
      <p:scale>
        <a:sx n="100" d="100"/>
        <a:sy n="100" d="100"/>
      </p:scale>
      <p:origin x="0" y="-264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0059F-9345-406D-973C-E0757CF6E2D2}" type="datetimeFigureOut">
              <a:rPr lang="ro-RO" smtClean="0"/>
              <a:t>14.02.2020</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9A1C9-2291-41EB-BCD6-63EFDCF4374B}" type="slidenum">
              <a:rPr lang="ro-RO" smtClean="0"/>
              <a:t>‹#›</a:t>
            </a:fld>
            <a:endParaRPr lang="ro-RO"/>
          </a:p>
        </p:txBody>
      </p:sp>
    </p:spTree>
    <p:extLst>
      <p:ext uri="{BB962C8B-B14F-4D97-AF65-F5344CB8AC3E}">
        <p14:creationId xmlns:p14="http://schemas.microsoft.com/office/powerpoint/2010/main" val="882005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34A7-9608-457C-9225-F37BF228A3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E756938D-8A71-4FD2-B81B-198DB332C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BA78809B-166E-4B7E-A398-ECC02D491270}"/>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5" name="Footer Placeholder 4">
            <a:extLst>
              <a:ext uri="{FF2B5EF4-FFF2-40B4-BE49-F238E27FC236}">
                <a16:creationId xmlns:a16="http://schemas.microsoft.com/office/drawing/2014/main" id="{3215FEC7-2783-49F3-9339-6A8EBBBBDBD3}"/>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D58ECF78-9C07-481A-A2D6-0253A2344DE1}"/>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406813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C7F3-DEB4-4C1F-A9FC-F37CCD4CDF25}"/>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3BD593CA-EDBC-43E9-BE79-741717A860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965277DB-F96B-429B-A50C-642C739D57DB}"/>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5" name="Footer Placeholder 4">
            <a:extLst>
              <a:ext uri="{FF2B5EF4-FFF2-40B4-BE49-F238E27FC236}">
                <a16:creationId xmlns:a16="http://schemas.microsoft.com/office/drawing/2014/main" id="{EAA7357B-31C1-4FD1-8D81-FFA44839AEF4}"/>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7AC1576-DC3B-41CC-AA41-D223118F7EA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8948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E87666-072C-4488-919F-EDDE259624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58157000-EEB6-4001-A1A7-68FE7967B0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555DD8AB-2429-4B21-9762-953785F11BCA}"/>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5" name="Footer Placeholder 4">
            <a:extLst>
              <a:ext uri="{FF2B5EF4-FFF2-40B4-BE49-F238E27FC236}">
                <a16:creationId xmlns:a16="http://schemas.microsoft.com/office/drawing/2014/main" id="{9ED36A59-6DBE-4B36-A0E1-604574DA12CE}"/>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BAF1E9F4-12E8-4067-A5F0-C53D7AEFF246}"/>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613325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895E7-7E09-4BBC-9238-F40240E64104}"/>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3C0A68C3-0549-45E3-A1BC-848A2F4257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5A889A94-4A6F-45CA-9F4E-D3D2463BDDDE}"/>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5" name="Footer Placeholder 4">
            <a:extLst>
              <a:ext uri="{FF2B5EF4-FFF2-40B4-BE49-F238E27FC236}">
                <a16:creationId xmlns:a16="http://schemas.microsoft.com/office/drawing/2014/main" id="{D004D2BA-5A86-46E7-AFD0-213CAE82D47C}"/>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7826407A-CE2A-482D-8DC5-1C3E869E274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26450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4135-A623-42C7-9591-640FCAE1DE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0327AB5B-15F5-45D3-B393-7E97304B79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DC29D-D5F0-4B09-A6A2-FD04EB84BBF8}"/>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5" name="Footer Placeholder 4">
            <a:extLst>
              <a:ext uri="{FF2B5EF4-FFF2-40B4-BE49-F238E27FC236}">
                <a16:creationId xmlns:a16="http://schemas.microsoft.com/office/drawing/2014/main" id="{0DB39EC9-5366-40FC-997E-9C897C260176}"/>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4C71231D-388C-4917-91E4-98F96AA07F8E}"/>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73481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28CE-C77C-45B1-9E0A-AFF35294BC9A}"/>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425E39D0-C545-4E15-99ED-54876E0959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E2C6D3A1-284A-411B-A9BF-51EED48529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3E68A60A-C27C-447D-8BF4-082EB92BDBEC}"/>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6" name="Footer Placeholder 5">
            <a:extLst>
              <a:ext uri="{FF2B5EF4-FFF2-40B4-BE49-F238E27FC236}">
                <a16:creationId xmlns:a16="http://schemas.microsoft.com/office/drawing/2014/main" id="{ACB855EB-2032-4440-971F-8346EC2BF95B}"/>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5CE8E638-1F2C-4F07-AF9E-EF85AC38FE60}"/>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24505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794FE-8EA0-4754-849B-56D9CC211BCD}"/>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21DA0B35-0B72-4BFD-B216-4C1729AD93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D34FAD-E317-4FE7-9740-007EA1C533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A2C34E27-4D44-46C3-96AE-3520CEE0E5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E58553-FCD6-4AEB-8B62-395E8D9360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8A9161FB-0B3D-4F76-962F-1AEE7E066BF7}"/>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8" name="Footer Placeholder 7">
            <a:extLst>
              <a:ext uri="{FF2B5EF4-FFF2-40B4-BE49-F238E27FC236}">
                <a16:creationId xmlns:a16="http://schemas.microsoft.com/office/drawing/2014/main" id="{A4B009C0-9E45-4238-9895-63BD3C54D70D}"/>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FE30D3B9-3DB4-43E1-AE34-F4BECCBAFDD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98318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4B6AA-8B5C-4242-80F9-57F17E66CCD7}"/>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F39015CD-E6DB-4D6F-AB33-76B51F85EE99}"/>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4" name="Footer Placeholder 3">
            <a:extLst>
              <a:ext uri="{FF2B5EF4-FFF2-40B4-BE49-F238E27FC236}">
                <a16:creationId xmlns:a16="http://schemas.microsoft.com/office/drawing/2014/main" id="{C20C8432-3D0C-4393-8DAB-C8A7A62FD961}"/>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1F575C60-BDC3-494C-A327-4413E3F38BC0}"/>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92345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6E503B-0D83-4504-9D2D-A48E7F3FD439}"/>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3" name="Footer Placeholder 2">
            <a:extLst>
              <a:ext uri="{FF2B5EF4-FFF2-40B4-BE49-F238E27FC236}">
                <a16:creationId xmlns:a16="http://schemas.microsoft.com/office/drawing/2014/main" id="{651D3D04-B337-4C69-BFC7-304CE7D0D5EC}"/>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3DB38679-6215-45A0-AB67-63C363739B6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21342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11872-0E0D-4632-B326-CB7799FA44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AE2DF9B0-5042-4D68-91A0-E97C68A653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1E4CEEFB-269D-49EA-8629-4FD10EF3F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D83669-2DC3-455A-8446-4B5EF9AACC0B}"/>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6" name="Footer Placeholder 5">
            <a:extLst>
              <a:ext uri="{FF2B5EF4-FFF2-40B4-BE49-F238E27FC236}">
                <a16:creationId xmlns:a16="http://schemas.microsoft.com/office/drawing/2014/main" id="{7D0B2D9D-9E82-44FF-ACC6-E5EE0202E47D}"/>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6E7807E8-B66B-4559-9C4E-6F9CDCF5C6A8}"/>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46399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EAFF-9E2B-4C97-ABA5-BC96A5E14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F3D29A18-FF14-4423-B8C1-F8140AA326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F7C9187C-C945-4EB6-BD03-19A7D66C1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A210C6-6B4A-42B9-9C06-E2639FB3499B}"/>
              </a:ext>
            </a:extLst>
          </p:cNvPr>
          <p:cNvSpPr>
            <a:spLocks noGrp="1"/>
          </p:cNvSpPr>
          <p:nvPr>
            <p:ph type="dt" sz="half" idx="10"/>
          </p:nvPr>
        </p:nvSpPr>
        <p:spPr/>
        <p:txBody>
          <a:bodyPr/>
          <a:lstStyle/>
          <a:p>
            <a:fld id="{960A733B-DB60-43A1-B52E-9AFC1DB96569}" type="datetimeFigureOut">
              <a:rPr lang="ro-RO" smtClean="0"/>
              <a:t>14.02.2020</a:t>
            </a:fld>
            <a:endParaRPr lang="ro-RO"/>
          </a:p>
        </p:txBody>
      </p:sp>
      <p:sp>
        <p:nvSpPr>
          <p:cNvPr id="6" name="Footer Placeholder 5">
            <a:extLst>
              <a:ext uri="{FF2B5EF4-FFF2-40B4-BE49-F238E27FC236}">
                <a16:creationId xmlns:a16="http://schemas.microsoft.com/office/drawing/2014/main" id="{D10CC56C-D21E-4CBA-8E5F-41A47DA86F11}"/>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2BE8ABD6-3C54-4847-8121-A8C8506E6F56}"/>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69252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4B12A3-47E0-4638-981C-6ECA4FC158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4251BFF7-44C2-4644-91D1-0B1663CE41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0824CC59-903D-4B3F-981B-21F5EC98F8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A733B-DB60-43A1-B52E-9AFC1DB96569}" type="datetimeFigureOut">
              <a:rPr lang="ro-RO" smtClean="0"/>
              <a:t>14.02.2020</a:t>
            </a:fld>
            <a:endParaRPr lang="ro-RO"/>
          </a:p>
        </p:txBody>
      </p:sp>
      <p:sp>
        <p:nvSpPr>
          <p:cNvPr id="5" name="Footer Placeholder 4">
            <a:extLst>
              <a:ext uri="{FF2B5EF4-FFF2-40B4-BE49-F238E27FC236}">
                <a16:creationId xmlns:a16="http://schemas.microsoft.com/office/drawing/2014/main" id="{6CF5E2A4-A73A-4B69-B2D8-73068530F1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1D7ECE81-DC0A-48DA-AF20-67D4711160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419C3-6D02-4CCA-B61C-B77380263739}" type="slidenum">
              <a:rPr lang="ro-RO" smtClean="0"/>
              <a:t>‹#›</a:t>
            </a:fld>
            <a:endParaRPr lang="ro-RO"/>
          </a:p>
        </p:txBody>
      </p:sp>
    </p:spTree>
    <p:extLst>
      <p:ext uri="{BB962C8B-B14F-4D97-AF65-F5344CB8AC3E}">
        <p14:creationId xmlns:p14="http://schemas.microsoft.com/office/powerpoint/2010/main" val="283522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850306-3F39-46A9-B4CF-BACBC9DB3357}"/>
              </a:ext>
            </a:extLst>
          </p:cNvPr>
          <p:cNvPicPr>
            <a:picLocks noChangeAspect="1"/>
          </p:cNvPicPr>
          <p:nvPr/>
        </p:nvPicPr>
        <p:blipFill>
          <a:blip r:embed="rId2"/>
          <a:stretch>
            <a:fillRect/>
          </a:stretch>
        </p:blipFill>
        <p:spPr>
          <a:xfrm>
            <a:off x="0" y="0"/>
            <a:ext cx="1841152" cy="1963082"/>
          </a:xfrm>
          <a:prstGeom prst="rect">
            <a:avLst/>
          </a:prstGeom>
        </p:spPr>
      </p:pic>
      <p:pic>
        <p:nvPicPr>
          <p:cNvPr id="5" name="Picture 4">
            <a:extLst>
              <a:ext uri="{FF2B5EF4-FFF2-40B4-BE49-F238E27FC236}">
                <a16:creationId xmlns:a16="http://schemas.microsoft.com/office/drawing/2014/main" id="{C1730292-42C0-49E4-85BD-F240003D1FCB}"/>
              </a:ext>
            </a:extLst>
          </p:cNvPr>
          <p:cNvPicPr>
            <a:picLocks noChangeAspect="1"/>
          </p:cNvPicPr>
          <p:nvPr/>
        </p:nvPicPr>
        <p:blipFill>
          <a:blip r:embed="rId3"/>
          <a:stretch>
            <a:fillRect/>
          </a:stretch>
        </p:blipFill>
        <p:spPr>
          <a:xfrm>
            <a:off x="6833152" y="0"/>
            <a:ext cx="5358848" cy="1670449"/>
          </a:xfrm>
          <a:prstGeom prst="rect">
            <a:avLst/>
          </a:prstGeom>
        </p:spPr>
      </p:pic>
      <p:sp>
        <p:nvSpPr>
          <p:cNvPr id="6" name="Rectangle 5">
            <a:extLst>
              <a:ext uri="{FF2B5EF4-FFF2-40B4-BE49-F238E27FC236}">
                <a16:creationId xmlns:a16="http://schemas.microsoft.com/office/drawing/2014/main" id="{532BA071-EAAF-4BBE-9A94-0DAA8D526459}"/>
              </a:ext>
            </a:extLst>
          </p:cNvPr>
          <p:cNvSpPr/>
          <p:nvPr/>
        </p:nvSpPr>
        <p:spPr>
          <a:xfrm>
            <a:off x="2161620" y="1670449"/>
            <a:ext cx="8743950" cy="4308872"/>
          </a:xfrm>
          <a:prstGeom prst="rect">
            <a:avLst/>
          </a:prstGeom>
        </p:spPr>
        <p:txBody>
          <a:bodyPr wrap="square">
            <a:spAutoFit/>
          </a:bodyPr>
          <a:lstStyle/>
          <a:p>
            <a:pPr algn="ctr"/>
            <a:r>
              <a:rPr lang="en-US" sz="2400" b="1" dirty="0">
                <a:latin typeface="Times New Roman" panose="02020603050405020304" pitchFamily="18" charset="0"/>
                <a:cs typeface="Times New Roman" panose="02020603050405020304" pitchFamily="18" charset="0"/>
              </a:rPr>
              <a:t>MUSIC: A MELODIC METHODOLOGY INTO TEACHING AND LEARNING</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2018-1-ES01-KA229-050761</a:t>
            </a:r>
            <a:br>
              <a:rPr lang="en-US" sz="2400" b="1" dirty="0">
                <a:latin typeface="Times New Roman" panose="02020603050405020304" pitchFamily="18" charset="0"/>
                <a:cs typeface="Times New Roman" panose="02020603050405020304" pitchFamily="18" charset="0"/>
              </a:rPr>
            </a:b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SCHOOL EXCHANGE PARTNERSHIP</a:t>
            </a:r>
          </a:p>
          <a:p>
            <a:pPr algn="ctr"/>
            <a:endParaRPr lang="en-US" b="1" u="sng" dirty="0">
              <a:latin typeface="Times New Roman" panose="02020603050405020304" pitchFamily="18" charset="0"/>
              <a:cs typeface="Times New Roman" panose="02020603050405020304" pitchFamily="18" charset="0"/>
            </a:endParaRPr>
          </a:p>
          <a:p>
            <a:pPr algn="ctr"/>
            <a:r>
              <a:rPr lang="ro-RO" sz="2000" b="1" dirty="0">
                <a:solidFill>
                  <a:prstClr val="black"/>
                </a:solidFill>
                <a:latin typeface="Times New Roman" panose="02020603050405020304" pitchFamily="18" charset="0"/>
                <a:cs typeface="Times New Roman" panose="02020603050405020304" pitchFamily="18" charset="0"/>
              </a:rPr>
              <a:t>THE ROMANIAN TEAM</a:t>
            </a:r>
            <a:r>
              <a:rPr lang="en-US" sz="2000" b="1" dirty="0">
                <a:solidFill>
                  <a:prstClr val="black"/>
                </a:solidFill>
                <a:latin typeface="Times New Roman" panose="02020603050405020304" pitchFamily="18" charset="0"/>
                <a:cs typeface="Times New Roman" panose="02020603050405020304" pitchFamily="18" charset="0"/>
              </a:rPr>
              <a:t> PRESENTS: </a:t>
            </a:r>
          </a:p>
          <a:p>
            <a:pPr algn="ctr"/>
            <a:endParaRPr lang="en-US" sz="2000" b="1" dirty="0">
              <a:latin typeface="Times New Roman" panose="02020603050405020304" pitchFamily="18" charset="0"/>
              <a:cs typeface="Times New Roman" panose="02020603050405020304" pitchFamily="18" charset="0"/>
            </a:endParaRPr>
          </a:p>
          <a:p>
            <a:pPr algn="ctr"/>
            <a:r>
              <a:rPr lang="en-US" sz="3600" b="1" dirty="0">
                <a:latin typeface="Times New Roman" panose="02020603050405020304" pitchFamily="18" charset="0"/>
                <a:cs typeface="Times New Roman" panose="02020603050405020304" pitchFamily="18" charset="0"/>
              </a:rPr>
              <a:t> </a:t>
            </a:r>
            <a:r>
              <a:rPr lang="es-ES" sz="2400" b="1" dirty="0">
                <a:latin typeface="Times New Roman" panose="02020603050405020304" pitchFamily="18" charset="0"/>
                <a:cs typeface="Times New Roman" panose="02020603050405020304" pitchFamily="18" charset="0"/>
              </a:rPr>
              <a:t>'Music </a:t>
            </a:r>
            <a:r>
              <a:rPr lang="es-ES" sz="2400" b="1" dirty="0" err="1">
                <a:latin typeface="Times New Roman" panose="02020603050405020304" pitchFamily="18" charset="0"/>
                <a:cs typeface="Times New Roman" panose="02020603050405020304" pitchFamily="18" charset="0"/>
              </a:rPr>
              <a:t>Unites</a:t>
            </a:r>
            <a:r>
              <a:rPr lang="es-ES" sz="2400" b="1" dirty="0">
                <a:latin typeface="Times New Roman" panose="02020603050405020304" pitchFamily="18" charset="0"/>
                <a:cs typeface="Times New Roman" panose="02020603050405020304" pitchFamily="18" charset="0"/>
              </a:rPr>
              <a:t> People’</a:t>
            </a:r>
          </a:p>
          <a:p>
            <a:pPr algn="ctr"/>
            <a:endParaRPr lang="es-ES" sz="3600" b="1" dirty="0">
              <a:latin typeface="Times New Roman" panose="02020603050405020304" pitchFamily="18" charset="0"/>
              <a:cs typeface="Times New Roman" panose="02020603050405020304" pitchFamily="18" charset="0"/>
            </a:endParaRPr>
          </a:p>
          <a:p>
            <a:pPr algn="ctr"/>
            <a:r>
              <a:rPr lang="es-ES" sz="2400" b="1" dirty="0" err="1">
                <a:latin typeface="Times New Roman" panose="02020603050405020304" pitchFamily="18" charset="0"/>
                <a:cs typeface="Times New Roman" panose="02020603050405020304" pitchFamily="18" charset="0"/>
              </a:rPr>
              <a:t>based</a:t>
            </a:r>
            <a:r>
              <a:rPr lang="es-ES" sz="2400" b="1" dirty="0">
                <a:latin typeface="Times New Roman" panose="02020603050405020304" pitchFamily="18" charset="0"/>
                <a:cs typeface="Times New Roman" panose="02020603050405020304" pitchFamily="18" charset="0"/>
              </a:rPr>
              <a:t> </a:t>
            </a:r>
            <a:r>
              <a:rPr lang="es-ES" sz="2400" b="1" dirty="0" err="1">
                <a:latin typeface="Times New Roman" panose="02020603050405020304" pitchFamily="18" charset="0"/>
                <a:cs typeface="Times New Roman" panose="02020603050405020304" pitchFamily="18" charset="0"/>
              </a:rPr>
              <a:t>on</a:t>
            </a:r>
            <a:r>
              <a:rPr lang="es-ES" sz="2400" b="1" dirty="0">
                <a:latin typeface="Times New Roman" panose="02020603050405020304" pitchFamily="18" charset="0"/>
                <a:cs typeface="Times New Roman" panose="02020603050405020304" pitchFamily="18" charset="0"/>
              </a:rPr>
              <a:t> </a:t>
            </a:r>
            <a:r>
              <a:rPr lang="es-ES" sz="2400" b="1" dirty="0" err="1">
                <a:latin typeface="Times New Roman" panose="02020603050405020304" pitchFamily="18" charset="0"/>
                <a:cs typeface="Times New Roman" panose="02020603050405020304" pitchFamily="18" charset="0"/>
              </a:rPr>
              <a:t>an</a:t>
            </a:r>
            <a:r>
              <a:rPr lang="es-ES" sz="2400" b="1" dirty="0">
                <a:latin typeface="Times New Roman" panose="02020603050405020304" pitchFamily="18" charset="0"/>
                <a:cs typeface="Times New Roman" panose="02020603050405020304" pitchFamily="18" charset="0"/>
              </a:rPr>
              <a:t> online </a:t>
            </a:r>
            <a:r>
              <a:rPr lang="es-ES" sz="2400" b="1" dirty="0" err="1">
                <a:latin typeface="Times New Roman" panose="02020603050405020304" pitchFamily="18" charset="0"/>
                <a:cs typeface="Times New Roman" panose="02020603050405020304" pitchFamily="18" charset="0"/>
              </a:rPr>
              <a:t>survey</a:t>
            </a:r>
            <a:r>
              <a:rPr lang="es-ES" sz="2400" b="1" dirty="0">
                <a:latin typeface="Times New Roman" panose="02020603050405020304" pitchFamily="18" charset="0"/>
                <a:cs typeface="Times New Roman" panose="02020603050405020304" pitchFamily="18" charset="0"/>
              </a:rPr>
              <a:t> </a:t>
            </a:r>
            <a:r>
              <a:rPr lang="es-ES" sz="2400" b="1" dirty="0" err="1">
                <a:latin typeface="Times New Roman" panose="02020603050405020304" pitchFamily="18" charset="0"/>
                <a:cs typeface="Times New Roman" panose="02020603050405020304" pitchFamily="18" charset="0"/>
              </a:rPr>
              <a:t>applied</a:t>
            </a:r>
            <a:r>
              <a:rPr lang="es-ES" sz="2400" b="1" dirty="0">
                <a:latin typeface="Times New Roman" panose="02020603050405020304" pitchFamily="18" charset="0"/>
                <a:cs typeface="Times New Roman" panose="02020603050405020304" pitchFamily="18" charset="0"/>
              </a:rPr>
              <a:t> </a:t>
            </a:r>
            <a:r>
              <a:rPr lang="es-ES" sz="2400" b="1" dirty="0" err="1">
                <a:latin typeface="Times New Roman" panose="02020603050405020304" pitchFamily="18" charset="0"/>
                <a:cs typeface="Times New Roman" panose="02020603050405020304" pitchFamily="18" charset="0"/>
              </a:rPr>
              <a:t>to</a:t>
            </a:r>
            <a:r>
              <a:rPr lang="es-ES" sz="2400" b="1" dirty="0">
                <a:latin typeface="Times New Roman" panose="02020603050405020304" pitchFamily="18" charset="0"/>
                <a:cs typeface="Times New Roman" panose="02020603050405020304" pitchFamily="18" charset="0"/>
              </a:rPr>
              <a:t> 101 </a:t>
            </a:r>
            <a:r>
              <a:rPr lang="es-ES" sz="2400" b="1" dirty="0" err="1">
                <a:latin typeface="Times New Roman" panose="02020603050405020304" pitchFamily="18" charset="0"/>
                <a:cs typeface="Times New Roman" panose="02020603050405020304" pitchFamily="18" charset="0"/>
              </a:rPr>
              <a:t>Romanian</a:t>
            </a:r>
            <a:r>
              <a:rPr lang="es-ES" sz="2400" b="1" dirty="0">
                <a:latin typeface="Times New Roman" panose="02020603050405020304" pitchFamily="18" charset="0"/>
                <a:cs typeface="Times New Roman" panose="02020603050405020304" pitchFamily="18" charset="0"/>
              </a:rPr>
              <a:t> </a:t>
            </a:r>
            <a:r>
              <a:rPr lang="es-ES" sz="2400" b="1" dirty="0" err="1">
                <a:latin typeface="Times New Roman" panose="02020603050405020304" pitchFamily="18" charset="0"/>
                <a:cs typeface="Times New Roman" panose="02020603050405020304" pitchFamily="18" charset="0"/>
              </a:rPr>
              <a:t>students</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5970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5B2BA9-E957-40F3-A46D-EDE5DF0016DD}"/>
              </a:ext>
            </a:extLst>
          </p:cNvPr>
          <p:cNvSpPr/>
          <p:nvPr/>
        </p:nvSpPr>
        <p:spPr>
          <a:xfrm>
            <a:off x="675679" y="262368"/>
            <a:ext cx="4083729" cy="5365571"/>
          </a:xfrm>
          <a:prstGeom prst="rect">
            <a:avLst/>
          </a:prstGeom>
        </p:spPr>
        <p:txBody>
          <a:bodyPr wrap="square">
            <a:spAutoFit/>
          </a:bodyPr>
          <a:lstStyle/>
          <a:p>
            <a:pPr>
              <a:spcAft>
                <a:spcPts val="800"/>
              </a:spcAft>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Happy by Pharrell Williams</a:t>
            </a:r>
            <a:endParaRPr lang="ro-RO" sz="1400" b="1" dirty="0">
              <a:latin typeface="Times New Roman" panose="02020603050405020304" pitchFamily="18"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It might seem crazy what I'm 'bout to say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Sunshine she's here, you can take a break</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 a hot air balloon that could go to space</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 the air, like I don't care baby by the way</a:t>
            </a:r>
          </a:p>
          <a:p>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Huh, 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a room without a roof</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happiness is the truth</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know what happiness is to you</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that's what you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wanna</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Here come bad news, talking this and that</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(Yeah) Well, give me all you got, and don't hold it back</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(Yeah) Well, I should probably warn you I'll be just fine</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(Yeah) No offense to you, don't waste your time</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Here's why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ro-RO" sz="14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07DC7D94-9E2B-4890-8EAD-B336403C8581}"/>
              </a:ext>
            </a:extLst>
          </p:cNvPr>
          <p:cNvSpPr/>
          <p:nvPr/>
        </p:nvSpPr>
        <p:spPr>
          <a:xfrm>
            <a:off x="6344518" y="0"/>
            <a:ext cx="4287915" cy="7330597"/>
          </a:xfrm>
          <a:prstGeom prst="rect">
            <a:avLst/>
          </a:prstGeom>
        </p:spPr>
        <p:txBody>
          <a:bodyPr wrap="square">
            <a:spAutoFit/>
          </a:bodyPr>
          <a:lstStyle/>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a room without a roof</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happiness is the truth</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know what happiness is to you</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that's what you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wanna</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a:t>
            </a: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Hey, come on, uh</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Bring me down, can't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nuthin</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Bring me down</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My level is too high to bring me down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Can't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nuthin</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bring me down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said, let me tell you now,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unh</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Bring me down, can't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nuthin</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bring me down (happy, happy,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My level is too high to bring me down (happy, happy,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Can't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nuthin</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bring me down (happy, happy,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said</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a room without a roof</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happiness is the truth</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know what happiness is to you</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that's what you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wanna</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ro-R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486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C5F597-7BBA-4818-A78E-4FAE8B2C806F}"/>
              </a:ext>
            </a:extLst>
          </p:cNvPr>
          <p:cNvSpPr/>
          <p:nvPr/>
        </p:nvSpPr>
        <p:spPr>
          <a:xfrm>
            <a:off x="268224" y="43458"/>
            <a:ext cx="5574792" cy="6771084"/>
          </a:xfrm>
          <a:prstGeom prst="rect">
            <a:avLst/>
          </a:prstGeom>
        </p:spPr>
        <p:txBody>
          <a:bodyPr wrap="square">
            <a:spAutoFit/>
          </a:bodyPr>
          <a:lstStyle/>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a room without a roof</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happiness is the truth</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know what happiness is to you</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that's what you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wanna</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Come on,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unh</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bring me down can't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nuthin</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(happy, happy,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Bring me down my level is too high (happy, happy,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Bring me down can't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nuthin</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(happy, happy,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Bring me down, I said</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a room without a roof</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happiness is the truth</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know what happiness is to you, eh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eh</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eh</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that's what you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wanna</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a room without a roof</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happiness is the truth</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know what happiness is to you, eh hey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I'm happy</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Clap along if you feel like that's what you </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wanna</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 heh come on.</a:t>
            </a:r>
            <a:endParaRPr lang="ro-RO" dirty="0"/>
          </a:p>
        </p:txBody>
      </p:sp>
      <p:sp>
        <p:nvSpPr>
          <p:cNvPr id="3" name="Rectangle 2">
            <a:extLst>
              <a:ext uri="{FF2B5EF4-FFF2-40B4-BE49-F238E27FC236}">
                <a16:creationId xmlns:a16="http://schemas.microsoft.com/office/drawing/2014/main" id="{8718FDB5-00A7-4CE8-AA26-155FB2C03367}"/>
              </a:ext>
            </a:extLst>
          </p:cNvPr>
          <p:cNvSpPr/>
          <p:nvPr/>
        </p:nvSpPr>
        <p:spPr>
          <a:xfrm>
            <a:off x="5843016" y="869004"/>
            <a:ext cx="4837176" cy="2360774"/>
          </a:xfrm>
          <a:prstGeom prst="rect">
            <a:avLst/>
          </a:prstGeom>
        </p:spPr>
        <p:txBody>
          <a:bodyPr wrap="square">
            <a:spAutoFit/>
          </a:bodyPr>
          <a:lstStyle/>
          <a:p>
            <a:pPr>
              <a:lnSpc>
                <a:spcPct val="107000"/>
              </a:lnSpc>
              <a:spcAft>
                <a:spcPts val="800"/>
              </a:spcAft>
            </a:pPr>
            <a:r>
              <a:rPr lang="en-US" sz="1400" b="1" dirty="0">
                <a:latin typeface="Times New Roman" panose="02020603050405020304" pitchFamily="18" charset="0"/>
                <a:cs typeface="Times New Roman" panose="02020603050405020304" pitchFamily="18" charset="0"/>
              </a:rPr>
              <a:t>The interpretation of the song</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This beautiful song speaks about happiness and about its importance in everybody’s life. It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emphasises</a:t>
            </a:r>
            <a:r>
              <a:rPr lang="en-US" sz="1400" dirty="0">
                <a:latin typeface="Times New Roman" panose="02020603050405020304" pitchFamily="18" charset="0"/>
                <a:ea typeface="Calibri" panose="020F0502020204030204" pitchFamily="34" charset="0"/>
                <a:cs typeface="Times New Roman" panose="02020603050405020304" pitchFamily="18" charset="0"/>
              </a:rPr>
              <a:t> how simple and easy it can be if we look at the bright side of the things and events that happen to us every day. Our well-being, our comfort is in our hands: it’s up to us how we want to see things in life.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People really like this song as it helps them change their mood as it makes them feel happy. It is both a motivational and an inspiring way of starting your day.</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513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D2EC82-6D4A-4C88-B234-62FAF299B18C}"/>
              </a:ext>
            </a:extLst>
          </p:cNvPr>
          <p:cNvSpPr/>
          <p:nvPr/>
        </p:nvSpPr>
        <p:spPr>
          <a:xfrm>
            <a:off x="605157" y="279192"/>
            <a:ext cx="4495141" cy="338554"/>
          </a:xfrm>
          <a:prstGeom prst="rect">
            <a:avLst/>
          </a:prstGeom>
        </p:spPr>
        <p:txBody>
          <a:bodyPr wrap="none">
            <a:spAutoFit/>
          </a:bodyPr>
          <a:lstStyle/>
          <a:p>
            <a:r>
              <a:rPr lang="en-US" sz="1600" b="1" dirty="0">
                <a:solidFill>
                  <a:srgbClr val="202124"/>
                </a:solidFill>
                <a:latin typeface="Times New Roman" panose="02020603050405020304" pitchFamily="18" charset="0"/>
                <a:cs typeface="Times New Roman" panose="02020603050405020304" pitchFamily="18" charset="0"/>
              </a:rPr>
              <a:t>Songs in English that comfort you if you feel blue</a:t>
            </a:r>
            <a:endParaRPr lang="ro-RO" sz="1600" b="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DF1DA18C-A244-4AA6-826A-D3D63B445DEC}"/>
              </a:ext>
            </a:extLst>
          </p:cNvPr>
          <p:cNvSpPr/>
          <p:nvPr/>
        </p:nvSpPr>
        <p:spPr>
          <a:xfrm>
            <a:off x="508987" y="617746"/>
            <a:ext cx="4591311" cy="6124754"/>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 Only you, sung by  </a:t>
            </a:r>
            <a:r>
              <a:rPr lang="en-US" sz="1400" dirty="0" err="1">
                <a:latin typeface="Times New Roman" panose="02020603050405020304" pitchFamily="18" charset="0"/>
                <a:cs typeface="Times New Roman" panose="02020603050405020304" pitchFamily="18" charset="0"/>
              </a:rPr>
              <a:t>Mishelle</a:t>
            </a:r>
            <a:r>
              <a:rPr lang="en-US" sz="1400" dirty="0">
                <a:latin typeface="Times New Roman" panose="02020603050405020304" pitchFamily="18" charset="0"/>
                <a:cs typeface="Times New Roman" panose="02020603050405020304" pitchFamily="18" charset="0"/>
              </a:rPr>
              <a:t> featuring Randi</a:t>
            </a:r>
          </a:p>
          <a:p>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Mishelle</a:t>
            </a:r>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What's that feeling that I get?</a:t>
            </a:r>
          </a:p>
          <a:p>
            <a:r>
              <a:rPr lang="en-US" sz="1400" dirty="0">
                <a:latin typeface="Times New Roman" panose="02020603050405020304" pitchFamily="18" charset="0"/>
                <a:cs typeface="Times New Roman" panose="02020603050405020304" pitchFamily="18" charset="0"/>
              </a:rPr>
              <a:t>My heart is drowning in regret</a:t>
            </a:r>
          </a:p>
          <a:p>
            <a:r>
              <a:rPr lang="en-US" sz="1400" dirty="0">
                <a:latin typeface="Times New Roman" panose="02020603050405020304" pitchFamily="18" charset="0"/>
                <a:cs typeface="Times New Roman" panose="02020603050405020304" pitchFamily="18" charset="0"/>
              </a:rPr>
              <a:t>Hands are shaking, eyes are full of shame</a:t>
            </a:r>
          </a:p>
          <a:p>
            <a:r>
              <a:rPr lang="en-US" sz="1400" dirty="0">
                <a:latin typeface="Times New Roman" panose="02020603050405020304" pitchFamily="18" charset="0"/>
                <a:cs typeface="Times New Roman" panose="02020603050405020304" pitchFamily="18" charset="0"/>
              </a:rPr>
              <a:t>Lost myself, but I don't care,</a:t>
            </a:r>
          </a:p>
          <a:p>
            <a:r>
              <a:rPr lang="en-US" sz="1400" dirty="0">
                <a:latin typeface="Times New Roman" panose="02020603050405020304" pitchFamily="18" charset="0"/>
                <a:cs typeface="Times New Roman" panose="02020603050405020304" pitchFamily="18" charset="0"/>
              </a:rPr>
              <a:t>I'm going but I don't know where</a:t>
            </a:r>
          </a:p>
          <a:p>
            <a:r>
              <a:rPr lang="en-US" sz="1400" dirty="0">
                <a:latin typeface="Times New Roman" panose="02020603050405020304" pitchFamily="18" charset="0"/>
                <a:cs typeface="Times New Roman" panose="02020603050405020304" pitchFamily="18" charset="0"/>
              </a:rPr>
              <a:t>My feet are taking me away from you</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[Chorus]</a:t>
            </a:r>
          </a:p>
          <a:p>
            <a:r>
              <a:rPr lang="en-US" sz="1400" dirty="0">
                <a:latin typeface="Times New Roman" panose="02020603050405020304" pitchFamily="18" charset="0"/>
                <a:cs typeface="Times New Roman" panose="02020603050405020304" pitchFamily="18" charset="0"/>
              </a:rPr>
              <a:t>Only you, only you,</a:t>
            </a:r>
          </a:p>
          <a:p>
            <a:r>
              <a:rPr lang="en-US" sz="1400" dirty="0">
                <a:latin typeface="Times New Roman" panose="02020603050405020304" pitchFamily="18" charset="0"/>
                <a:cs typeface="Times New Roman" panose="02020603050405020304" pitchFamily="18" charset="0"/>
              </a:rPr>
              <a:t>My beautiful dream, I loved you</a:t>
            </a:r>
          </a:p>
          <a:p>
            <a:r>
              <a:rPr lang="en-US" sz="1400" dirty="0">
                <a:latin typeface="Times New Roman" panose="02020603050405020304" pitchFamily="18" charset="0"/>
                <a:cs typeface="Times New Roman" panose="02020603050405020304" pitchFamily="18" charset="0"/>
              </a:rPr>
              <a:t>Only you, only you</a:t>
            </a:r>
          </a:p>
          <a:p>
            <a:r>
              <a:rPr lang="en-US" sz="1400" dirty="0">
                <a:latin typeface="Times New Roman" panose="02020603050405020304" pitchFamily="18" charset="0"/>
                <a:cs typeface="Times New Roman" panose="02020603050405020304" pitchFamily="18" charset="0"/>
              </a:rPr>
              <a:t>You gave me your heart (x2)</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[Randi]</a:t>
            </a:r>
          </a:p>
          <a:p>
            <a:r>
              <a:rPr lang="en-US" sz="1400" dirty="0">
                <a:latin typeface="Times New Roman" panose="02020603050405020304" pitchFamily="18" charset="0"/>
                <a:cs typeface="Times New Roman" panose="02020603050405020304" pitchFamily="18" charset="0"/>
              </a:rPr>
              <a:t>I have no reason now to stay,</a:t>
            </a:r>
          </a:p>
          <a:p>
            <a:r>
              <a:rPr lang="en-US" sz="1400" dirty="0">
                <a:latin typeface="Times New Roman" panose="02020603050405020304" pitchFamily="18" charset="0"/>
                <a:cs typeface="Times New Roman" panose="02020603050405020304" pitchFamily="18" charset="0"/>
              </a:rPr>
              <a:t>But I will think of you and pray</a:t>
            </a:r>
          </a:p>
          <a:p>
            <a:r>
              <a:rPr lang="en-US" sz="1400" dirty="0">
                <a:latin typeface="Times New Roman" panose="02020603050405020304" pitchFamily="18" charset="0"/>
                <a:cs typeface="Times New Roman" panose="02020603050405020304" pitchFamily="18" charset="0"/>
              </a:rPr>
              <a:t>That you will find someone to love again</a:t>
            </a:r>
          </a:p>
          <a:p>
            <a:r>
              <a:rPr lang="en-US" sz="1400" dirty="0">
                <a:latin typeface="Times New Roman" panose="02020603050405020304" pitchFamily="18" charset="0"/>
                <a:cs typeface="Times New Roman" panose="02020603050405020304" pitchFamily="18" charset="0"/>
              </a:rPr>
              <a:t>I'm leaving and I won't come back</a:t>
            </a:r>
          </a:p>
          <a:p>
            <a:r>
              <a:rPr lang="en-US" sz="1400" dirty="0">
                <a:latin typeface="Times New Roman" panose="02020603050405020304" pitchFamily="18" charset="0"/>
                <a:cs typeface="Times New Roman" panose="02020603050405020304" pitchFamily="18" charset="0"/>
              </a:rPr>
              <a:t>You'll find your way, you'll be alright,</a:t>
            </a:r>
          </a:p>
          <a:p>
            <a:r>
              <a:rPr lang="en-US" sz="1400" dirty="0">
                <a:latin typeface="Times New Roman" panose="02020603050405020304" pitchFamily="18" charset="0"/>
                <a:cs typeface="Times New Roman" panose="02020603050405020304" pitchFamily="18" charset="0"/>
              </a:rPr>
              <a:t>But promise me you won't forget my name</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Mishelle</a:t>
            </a:r>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Only you, only you,</a:t>
            </a:r>
          </a:p>
          <a:p>
            <a:r>
              <a:rPr lang="en-US" sz="1400" dirty="0">
                <a:latin typeface="Times New Roman" panose="02020603050405020304" pitchFamily="18" charset="0"/>
                <a:cs typeface="Times New Roman" panose="02020603050405020304" pitchFamily="18" charset="0"/>
              </a:rPr>
              <a:t>My beautiful dream, I loved you</a:t>
            </a:r>
          </a:p>
          <a:p>
            <a:r>
              <a:rPr lang="en-US" sz="1400" dirty="0">
                <a:latin typeface="Times New Roman" panose="02020603050405020304" pitchFamily="18" charset="0"/>
                <a:cs typeface="Times New Roman" panose="02020603050405020304" pitchFamily="18" charset="0"/>
              </a:rPr>
              <a:t>Only you, only you</a:t>
            </a:r>
          </a:p>
          <a:p>
            <a:r>
              <a:rPr lang="en-US" sz="1400" dirty="0">
                <a:latin typeface="Times New Roman" panose="02020603050405020304" pitchFamily="18" charset="0"/>
                <a:cs typeface="Times New Roman" panose="02020603050405020304" pitchFamily="18" charset="0"/>
              </a:rPr>
              <a:t>You gave me your heart.</a:t>
            </a:r>
          </a:p>
        </p:txBody>
      </p:sp>
      <p:sp>
        <p:nvSpPr>
          <p:cNvPr id="4" name="Rectangle 3">
            <a:extLst>
              <a:ext uri="{FF2B5EF4-FFF2-40B4-BE49-F238E27FC236}">
                <a16:creationId xmlns:a16="http://schemas.microsoft.com/office/drawing/2014/main" id="{DDCC2F59-5CC9-486F-93B7-57289E8F33F7}"/>
              </a:ext>
            </a:extLst>
          </p:cNvPr>
          <p:cNvSpPr/>
          <p:nvPr/>
        </p:nvSpPr>
        <p:spPr>
          <a:xfrm>
            <a:off x="5587013" y="617746"/>
            <a:ext cx="6096000" cy="2462213"/>
          </a:xfrm>
          <a:prstGeom prst="rect">
            <a:avLst/>
          </a:prstGeom>
        </p:spPr>
        <p:txBody>
          <a:bodyPr>
            <a:spAutoFit/>
          </a:bodyPr>
          <a:lstStyle/>
          <a:p>
            <a:r>
              <a:rPr lang="en-US" sz="1400" dirty="0">
                <a:latin typeface="Times New Roman" panose="02020603050405020304" pitchFamily="18" charset="0"/>
                <a:cs typeface="Times New Roman" panose="02020603050405020304" pitchFamily="18" charset="0"/>
              </a:rPr>
              <a:t>[Randi]</a:t>
            </a:r>
          </a:p>
          <a:p>
            <a:r>
              <a:rPr lang="en-US" sz="1400" dirty="0">
                <a:latin typeface="Times New Roman" panose="02020603050405020304" pitchFamily="18" charset="0"/>
                <a:cs typeface="Times New Roman" panose="02020603050405020304" pitchFamily="18" charset="0"/>
              </a:rPr>
              <a:t>Only you, only you,</a:t>
            </a:r>
          </a:p>
          <a:p>
            <a:r>
              <a:rPr lang="en-US" sz="1400" dirty="0">
                <a:latin typeface="Times New Roman" panose="02020603050405020304" pitchFamily="18" charset="0"/>
                <a:cs typeface="Times New Roman" panose="02020603050405020304" pitchFamily="18" charset="0"/>
              </a:rPr>
              <a:t>My beautiful dream, I loved you</a:t>
            </a:r>
          </a:p>
          <a:p>
            <a:r>
              <a:rPr lang="en-US" sz="1400" dirty="0">
                <a:latin typeface="Times New Roman" panose="02020603050405020304" pitchFamily="18" charset="0"/>
                <a:cs typeface="Times New Roman" panose="02020603050405020304" pitchFamily="18" charset="0"/>
              </a:rPr>
              <a:t>Only you, only you</a:t>
            </a:r>
          </a:p>
          <a:p>
            <a:r>
              <a:rPr lang="en-US" sz="1400" dirty="0">
                <a:latin typeface="Times New Roman" panose="02020603050405020304" pitchFamily="18" charset="0"/>
                <a:cs typeface="Times New Roman" panose="02020603050405020304" pitchFamily="18" charset="0"/>
              </a:rPr>
              <a:t>You gave me your heart.</a:t>
            </a:r>
          </a:p>
          <a:p>
            <a:endParaRPr lang="en-US" sz="1400" dirty="0">
              <a:latin typeface="Times New Roman" panose="02020603050405020304" pitchFamily="18" charset="0"/>
              <a:cs typeface="Times New Roman" panose="02020603050405020304" pitchFamily="18" charset="0"/>
            </a:endParaRPr>
          </a:p>
          <a:p>
            <a:r>
              <a:rPr lang="ro-RO" sz="1400" dirty="0">
                <a:latin typeface="Times New Roman" panose="02020603050405020304" pitchFamily="18" charset="0"/>
                <a:cs typeface="Times New Roman" panose="02020603050405020304" pitchFamily="18" charset="0"/>
              </a:rPr>
              <a:t>[Chorus]</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Only you, only you,</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My beautiful dream, I loved you</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Only you, only you</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You gave me your heart (x4)</a:t>
            </a:r>
            <a:endParaRPr lang="en-US" sz="1400"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2BFC1BB9-6730-4B82-ADEF-D3C13CC321E6}"/>
              </a:ext>
            </a:extLst>
          </p:cNvPr>
          <p:cNvSpPr/>
          <p:nvPr/>
        </p:nvSpPr>
        <p:spPr>
          <a:xfrm>
            <a:off x="4903432" y="3275340"/>
            <a:ext cx="6877235" cy="3621504"/>
          </a:xfrm>
          <a:prstGeom prst="rect">
            <a:avLst/>
          </a:prstGeom>
        </p:spPr>
        <p:txBody>
          <a:bodyPr wrap="square">
            <a:spAutoFit/>
          </a:bodyPr>
          <a:lstStyle/>
          <a:p>
            <a:pPr algn="just">
              <a:spcAft>
                <a:spcPts val="800"/>
              </a:spcAft>
            </a:pPr>
            <a:r>
              <a:rPr lang="en-US" sz="1400" b="1" dirty="0">
                <a:latin typeface="Times New Roman" panose="02020603050405020304" pitchFamily="18" charset="0"/>
                <a:cs typeface="Times New Roman" panose="02020603050405020304" pitchFamily="18" charset="0"/>
              </a:rPr>
              <a:t>The interpretation of the song</a:t>
            </a:r>
            <a:endParaRPr lang="en-US" sz="1400" dirty="0">
              <a:latin typeface="Times New Roman" panose="02020603050405020304" pitchFamily="18" charset="0"/>
              <a:ea typeface="Times New Roman" panose="02020603050405020304" pitchFamily="18" charset="0"/>
            </a:endParaRPr>
          </a:p>
          <a:p>
            <a:pPr algn="just">
              <a:spcAft>
                <a:spcPts val="800"/>
              </a:spcAft>
            </a:pPr>
            <a:r>
              <a:rPr lang="ro-RO" sz="1400" dirty="0">
                <a:latin typeface="Times New Roman" panose="02020603050405020304" pitchFamily="18" charset="0"/>
                <a:ea typeface="Times New Roman" panose="02020603050405020304" pitchFamily="18" charset="0"/>
              </a:rPr>
              <a:t>In this song entitled “Only you”, we have the aftermath of a love story gone bad with the two lovers who are slowly falling apart.</a:t>
            </a:r>
          </a:p>
          <a:p>
            <a:pPr algn="just">
              <a:spcAft>
                <a:spcPts val="800"/>
              </a:spcAft>
            </a:pPr>
            <a:r>
              <a:rPr lang="ro-RO" sz="1400" dirty="0">
                <a:latin typeface="Times New Roman" panose="02020603050405020304" pitchFamily="18" charset="0"/>
                <a:ea typeface="Times New Roman" panose="02020603050405020304" pitchFamily="18" charset="0"/>
              </a:rPr>
              <a:t>First, we hear a sad woman singing about her regrets over the love she lost. She struggles to understand what she’s feeling and her heart is full of regrets. She has trouble coping with her loss: her hands are shaking, she’s feeling ashamed and she doesn’t know what her life would be like from now on, away from him. </a:t>
            </a:r>
          </a:p>
          <a:p>
            <a:pPr algn="just">
              <a:spcAft>
                <a:spcPts val="800"/>
              </a:spcAft>
            </a:pPr>
            <a:r>
              <a:rPr lang="ro-RO" sz="1400" dirty="0">
                <a:latin typeface="Times New Roman" panose="02020603050405020304" pitchFamily="18" charset="0"/>
                <a:ea typeface="Times New Roman" panose="02020603050405020304" pitchFamily="18" charset="0"/>
              </a:rPr>
              <a:t>A few seconds later, the chorus tells us that this story was as beautiful as a dream and they loved each other.</a:t>
            </a:r>
          </a:p>
          <a:p>
            <a:pPr algn="just">
              <a:spcAft>
                <a:spcPts val="800"/>
              </a:spcAft>
            </a:pPr>
            <a:r>
              <a:rPr lang="ro-RO" sz="1400" dirty="0">
                <a:latin typeface="Times New Roman" panose="02020603050405020304" pitchFamily="18" charset="0"/>
                <a:ea typeface="Times New Roman" panose="02020603050405020304" pitchFamily="18" charset="0"/>
              </a:rPr>
              <a:t>After the chorus, we hear him sing about how he is still thinking of her and praying for her to be loved again. However, he states he won’t be coming back to her, but would like her to keep him in her mind.</a:t>
            </a:r>
          </a:p>
          <a:p>
            <a:pPr algn="just">
              <a:spcAft>
                <a:spcPts val="800"/>
              </a:spcAft>
            </a:pPr>
            <a:r>
              <a:rPr lang="ro-RO" sz="1400" dirty="0">
                <a:latin typeface="Times New Roman" panose="02020603050405020304" pitchFamily="18" charset="0"/>
                <a:ea typeface="Times New Roman" panose="02020603050405020304" pitchFamily="18" charset="0"/>
              </a:rPr>
              <a:t>In the end, the chorus repeats the same verse, but this time the two ex-lovers sing it together as a sign that they both moved on after the sad story ended.</a:t>
            </a:r>
            <a:endParaRPr lang="ro-RO"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719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47B718-29B7-4F59-B5BE-87F92EE2C95C}"/>
              </a:ext>
            </a:extLst>
          </p:cNvPr>
          <p:cNvSpPr/>
          <p:nvPr/>
        </p:nvSpPr>
        <p:spPr>
          <a:xfrm>
            <a:off x="722050" y="249384"/>
            <a:ext cx="4604552" cy="6771084"/>
          </a:xfrm>
          <a:prstGeom prst="rect">
            <a:avLst/>
          </a:prstGeom>
        </p:spPr>
        <p:txBody>
          <a:bodyPr wrap="square">
            <a:spAutoFit/>
          </a:bodyPr>
          <a:lstStyle/>
          <a:p>
            <a:pPr>
              <a:spcAft>
                <a:spcPts val="0"/>
              </a:spcAft>
            </a:pPr>
            <a:r>
              <a:rPr lang="en-US" sz="1400" b="1" dirty="0">
                <a:solidFill>
                  <a:srgbClr val="222222"/>
                </a:solidFill>
                <a:latin typeface="Times New Roman" panose="02020603050405020304" pitchFamily="18" charset="0"/>
                <a:ea typeface="Times New Roman" panose="02020603050405020304" pitchFamily="18" charset="0"/>
              </a:rPr>
              <a:t>November Rain </a:t>
            </a:r>
            <a:endParaRPr lang="ro-RO" sz="1400" b="1" dirty="0">
              <a:latin typeface="Times New Roman" panose="02020603050405020304" pitchFamily="18" charset="0"/>
              <a:ea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rPr>
              <a:t>When I look into your eyes</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I can see a love restrained</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But darlin' when I hold you</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Don't you know I feel the same</a:t>
            </a:r>
            <a:endParaRPr lang="ro-RO" sz="1400" dirty="0">
              <a:latin typeface="Times New Roman" panose="02020603050405020304" pitchFamily="18" charset="0"/>
              <a:ea typeface="Times New Roman" panose="02020603050405020304" pitchFamily="18" charset="0"/>
            </a:endParaRPr>
          </a:p>
          <a:p>
            <a:pPr>
              <a:spcAft>
                <a:spcPts val="0"/>
              </a:spcAft>
            </a:pPr>
            <a:r>
              <a:rPr lang="en-US" sz="1400" dirty="0" err="1">
                <a:solidFill>
                  <a:srgbClr val="222222"/>
                </a:solidFill>
                <a:latin typeface="Times New Roman" panose="02020603050405020304" pitchFamily="18" charset="0"/>
                <a:ea typeface="Times New Roman" panose="02020603050405020304" pitchFamily="18" charset="0"/>
              </a:rPr>
              <a:t>Nothin</a:t>
            </a:r>
            <a:r>
              <a:rPr lang="en-US" sz="1400" dirty="0">
                <a:solidFill>
                  <a:srgbClr val="222222"/>
                </a:solidFill>
                <a:latin typeface="Times New Roman" panose="02020603050405020304" pitchFamily="18" charset="0"/>
                <a:ea typeface="Times New Roman" panose="02020603050405020304" pitchFamily="18" charset="0"/>
              </a:rPr>
              <a:t>' lasts forever</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And we both know hearts can change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And it's hard to hold a candle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In the cold November rain</a:t>
            </a:r>
            <a:endParaRPr lang="ro-RO" sz="1400" dirty="0">
              <a:latin typeface="Times New Roman" panose="02020603050405020304" pitchFamily="18" charset="0"/>
              <a:ea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rPr>
              <a:t>We've been through this such a long </a:t>
            </a:r>
            <a:r>
              <a:rPr lang="en-US" sz="1400" dirty="0" err="1">
                <a:solidFill>
                  <a:srgbClr val="222222"/>
                </a:solidFill>
                <a:latin typeface="Times New Roman" panose="02020603050405020304" pitchFamily="18" charset="0"/>
                <a:ea typeface="Times New Roman" panose="02020603050405020304" pitchFamily="18" charset="0"/>
              </a:rPr>
              <a:t>long</a:t>
            </a:r>
            <a:r>
              <a:rPr lang="en-US" sz="1400" dirty="0">
                <a:solidFill>
                  <a:srgbClr val="222222"/>
                </a:solidFill>
                <a:latin typeface="Times New Roman" panose="02020603050405020304" pitchFamily="18" charset="0"/>
                <a:ea typeface="Times New Roman" panose="02020603050405020304" pitchFamily="18" charset="0"/>
              </a:rPr>
              <a:t> time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Just </a:t>
            </a:r>
            <a:r>
              <a:rPr lang="en-US" sz="1400" dirty="0" err="1">
                <a:solidFill>
                  <a:srgbClr val="222222"/>
                </a:solidFill>
                <a:latin typeface="Times New Roman" panose="02020603050405020304" pitchFamily="18" charset="0"/>
                <a:ea typeface="Times New Roman" panose="02020603050405020304" pitchFamily="18" charset="0"/>
              </a:rPr>
              <a:t>tryin</a:t>
            </a:r>
            <a:r>
              <a:rPr lang="en-US" sz="1400" dirty="0">
                <a:solidFill>
                  <a:srgbClr val="222222"/>
                </a:solidFill>
                <a:latin typeface="Times New Roman" panose="02020603050405020304" pitchFamily="18" charset="0"/>
                <a:ea typeface="Times New Roman" panose="02020603050405020304" pitchFamily="18" charset="0"/>
              </a:rPr>
              <a:t>' to kill the pain, </a:t>
            </a:r>
            <a:r>
              <a:rPr lang="en-US" sz="1400" dirty="0" err="1">
                <a:solidFill>
                  <a:srgbClr val="222222"/>
                </a:solidFill>
                <a:latin typeface="Times New Roman" panose="02020603050405020304" pitchFamily="18" charset="0"/>
                <a:ea typeface="Times New Roman" panose="02020603050405020304" pitchFamily="18" charset="0"/>
              </a:rPr>
              <a:t>oo</a:t>
            </a:r>
            <a:r>
              <a:rPr lang="en-US" sz="1400" dirty="0">
                <a:solidFill>
                  <a:srgbClr val="222222"/>
                </a:solidFill>
                <a:latin typeface="Times New Roman" panose="02020603050405020304" pitchFamily="18" charset="0"/>
                <a:ea typeface="Times New Roman" panose="02020603050405020304" pitchFamily="18" charset="0"/>
              </a:rPr>
              <a:t> yeah</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But love is always coming and love is always going</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And no one's really sure who's </a:t>
            </a:r>
            <a:r>
              <a:rPr lang="en-US" sz="1400" dirty="0" err="1">
                <a:solidFill>
                  <a:srgbClr val="222222"/>
                </a:solidFill>
                <a:latin typeface="Times New Roman" panose="02020603050405020304" pitchFamily="18" charset="0"/>
                <a:ea typeface="Times New Roman" panose="02020603050405020304" pitchFamily="18" charset="0"/>
              </a:rPr>
              <a:t>lettin</a:t>
            </a:r>
            <a:r>
              <a:rPr lang="en-US" sz="1400" dirty="0">
                <a:solidFill>
                  <a:srgbClr val="222222"/>
                </a:solidFill>
                <a:latin typeface="Times New Roman" panose="02020603050405020304" pitchFamily="18" charset="0"/>
                <a:ea typeface="Times New Roman" panose="02020603050405020304" pitchFamily="18" charset="0"/>
              </a:rPr>
              <a:t>' go today</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Walking away</a:t>
            </a:r>
            <a:endParaRPr lang="ro-RO" sz="1400" dirty="0">
              <a:latin typeface="Times New Roman" panose="02020603050405020304" pitchFamily="18" charset="0"/>
              <a:ea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rPr>
              <a:t>If we could take the time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To lay it on the line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I could rest my head</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Just </a:t>
            </a:r>
            <a:r>
              <a:rPr lang="en-US" sz="1400" dirty="0" err="1">
                <a:solidFill>
                  <a:srgbClr val="222222"/>
                </a:solidFill>
                <a:latin typeface="Times New Roman" panose="02020603050405020304" pitchFamily="18" charset="0"/>
                <a:ea typeface="Times New Roman" panose="02020603050405020304" pitchFamily="18" charset="0"/>
              </a:rPr>
              <a:t>knowin</a:t>
            </a:r>
            <a:r>
              <a:rPr lang="en-US" sz="1400" dirty="0">
                <a:solidFill>
                  <a:srgbClr val="222222"/>
                </a:solidFill>
                <a:latin typeface="Times New Roman" panose="02020603050405020304" pitchFamily="18" charset="0"/>
                <a:ea typeface="Times New Roman" panose="02020603050405020304" pitchFamily="18" charset="0"/>
              </a:rPr>
              <a:t>' that you were mine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All mine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So if you want to love me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Then darlin' don't refrain</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Or I'll just end up </a:t>
            </a:r>
            <a:r>
              <a:rPr lang="en-US" sz="1400" dirty="0" err="1">
                <a:solidFill>
                  <a:srgbClr val="222222"/>
                </a:solidFill>
                <a:latin typeface="Times New Roman" panose="02020603050405020304" pitchFamily="18" charset="0"/>
                <a:ea typeface="Times New Roman" panose="02020603050405020304" pitchFamily="18" charset="0"/>
              </a:rPr>
              <a:t>walkin</a:t>
            </a:r>
            <a:r>
              <a:rPr lang="en-US" sz="1400" dirty="0">
                <a:solidFill>
                  <a:srgbClr val="222222"/>
                </a:solidFill>
                <a:latin typeface="Times New Roman" panose="02020603050405020304" pitchFamily="18" charset="0"/>
                <a:ea typeface="Times New Roman" panose="02020603050405020304" pitchFamily="18" charset="0"/>
              </a:rPr>
              <a:t>'</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In the cold November rain</a:t>
            </a:r>
            <a:endParaRPr lang="ro-RO" sz="1400" dirty="0">
              <a:latin typeface="Times New Roman" panose="02020603050405020304" pitchFamily="18" charset="0"/>
              <a:ea typeface="Times New Roman" panose="02020603050405020304" pitchFamily="18" charset="0"/>
            </a:endParaRPr>
          </a:p>
          <a:p>
            <a:r>
              <a:rPr lang="en-US" sz="1400" dirty="0">
                <a:solidFill>
                  <a:srgbClr val="222222"/>
                </a:solidFill>
                <a:latin typeface="Times New Roman" panose="02020603050405020304" pitchFamily="18" charset="0"/>
                <a:ea typeface="Times New Roman" panose="02020603050405020304" pitchFamily="18" charset="0"/>
              </a:rPr>
              <a:t>Do you need some time on your own</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Do you need some time all alone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Everybody needs some time</a:t>
            </a:r>
            <a:br>
              <a:rPr lang="en-US" sz="1400" dirty="0">
                <a:solidFill>
                  <a:srgbClr val="222222"/>
                </a:solidFill>
                <a:latin typeface="Times New Roman" panose="02020603050405020304" pitchFamily="18" charset="0"/>
                <a:ea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rPr>
              <a:t>On their own</a:t>
            </a:r>
          </a:p>
          <a:p>
            <a:r>
              <a:rPr lang="en-US" sz="1400" dirty="0"/>
              <a:t>Don't you know you need some time all alone</a:t>
            </a:r>
            <a:endParaRPr lang="ro-RO" sz="1400" dirty="0"/>
          </a:p>
          <a:p>
            <a:r>
              <a:rPr lang="en-US" sz="1400" dirty="0"/>
              <a:t>I know it's hard to keep an open heart</a:t>
            </a:r>
            <a:br>
              <a:rPr lang="en-US" sz="1400" dirty="0"/>
            </a:br>
            <a:r>
              <a:rPr lang="en-US" sz="1400" dirty="0"/>
              <a:t>When even friends seem out to harm you</a:t>
            </a:r>
            <a:br>
              <a:rPr lang="en-US" sz="1400" dirty="0"/>
            </a:br>
            <a:endParaRPr lang="ro-RO" sz="1400" dirty="0"/>
          </a:p>
        </p:txBody>
      </p:sp>
      <p:sp>
        <p:nvSpPr>
          <p:cNvPr id="3" name="Rectangle 2">
            <a:extLst>
              <a:ext uri="{FF2B5EF4-FFF2-40B4-BE49-F238E27FC236}">
                <a16:creationId xmlns:a16="http://schemas.microsoft.com/office/drawing/2014/main" id="{FEA001EE-FF77-4420-870F-7931A91540D6}"/>
              </a:ext>
            </a:extLst>
          </p:cNvPr>
          <p:cNvSpPr/>
          <p:nvPr/>
        </p:nvSpPr>
        <p:spPr>
          <a:xfrm>
            <a:off x="4938943" y="249384"/>
            <a:ext cx="3237391" cy="3170099"/>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But if you could heal a broken heart</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Wouldn't time be out to charm you</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Sometimes I need some time</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On my own</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Sometimes I need some time all alone</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Everybody needs some time</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On their own</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Don't you know you need some time all alone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And when your fears subside</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And shadows still remain, oh yeah</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I know that you can love me</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When there's no one left to blame</a:t>
            </a:r>
            <a:br>
              <a:rPr lang="en-US" sz="1400" dirty="0">
                <a:latin typeface="Times New Roman" panose="02020603050405020304" pitchFamily="18" charset="0"/>
                <a:cs typeface="Times New Roman" panose="02020603050405020304" pitchFamily="18" charset="0"/>
              </a:rPr>
            </a:br>
            <a:endParaRPr lang="ro-RO" dirty="0"/>
          </a:p>
        </p:txBody>
      </p:sp>
      <p:sp>
        <p:nvSpPr>
          <p:cNvPr id="4" name="Rectangle 3">
            <a:extLst>
              <a:ext uri="{FF2B5EF4-FFF2-40B4-BE49-F238E27FC236}">
                <a16:creationId xmlns:a16="http://schemas.microsoft.com/office/drawing/2014/main" id="{BB1BAD54-F5F4-4C4A-BC8A-1C393D05BBCF}"/>
              </a:ext>
            </a:extLst>
          </p:cNvPr>
          <p:cNvSpPr/>
          <p:nvPr/>
        </p:nvSpPr>
        <p:spPr>
          <a:xfrm>
            <a:off x="5012925" y="3419483"/>
            <a:ext cx="6457025" cy="3108543"/>
          </a:xfrm>
          <a:prstGeom prst="rect">
            <a:avLst/>
          </a:prstGeom>
        </p:spPr>
        <p:txBody>
          <a:bodyPr wrap="square">
            <a:spAutoFit/>
          </a:bodyPr>
          <a:lstStyle/>
          <a:p>
            <a:pPr algn="just"/>
            <a:r>
              <a:rPr lang="en-US" sz="1400" b="1" dirty="0">
                <a:latin typeface="Times New Roman" panose="02020603050405020304" pitchFamily="18" charset="0"/>
                <a:cs typeface="Times New Roman" panose="02020603050405020304" pitchFamily="18" charset="0"/>
              </a:rPr>
              <a:t>The interpretation of the song</a:t>
            </a:r>
            <a:endParaRPr lang="en-US" sz="1400" dirty="0">
              <a:latin typeface="Times New Roman" panose="02020603050405020304" pitchFamily="18" charset="0"/>
              <a:ea typeface="Times New Roman" panose="02020603050405020304" pitchFamily="18" charset="0"/>
            </a:endParaRPr>
          </a:p>
          <a:p>
            <a:pPr algn="just">
              <a:spcAft>
                <a:spcPts val="0"/>
              </a:spcAft>
            </a:pPr>
            <a:endParaRPr lang="en-US" sz="1400" dirty="0">
              <a:solidFill>
                <a:srgbClr val="222222"/>
              </a:solidFill>
              <a:latin typeface="Times New Roman" panose="02020603050405020304" pitchFamily="18" charset="0"/>
              <a:ea typeface="Times New Roman" panose="02020603050405020304" pitchFamily="18" charset="0"/>
            </a:endParaRPr>
          </a:p>
          <a:p>
            <a:pPr algn="just">
              <a:spcAft>
                <a:spcPts val="0"/>
              </a:spcAft>
            </a:pPr>
            <a:r>
              <a:rPr lang="en-US" sz="1400" dirty="0">
                <a:solidFill>
                  <a:srgbClr val="222222"/>
                </a:solidFill>
                <a:latin typeface="Times New Roman" panose="02020603050405020304" pitchFamily="18" charset="0"/>
                <a:ea typeface="Times New Roman" panose="02020603050405020304" pitchFamily="18" charset="0"/>
              </a:rPr>
              <a:t>“November rain” is the typical love song, involving all sorts of feelings: hope, sadness, joy, regret.</a:t>
            </a:r>
            <a:endParaRPr lang="ro-RO" sz="1400" dirty="0">
              <a:latin typeface="Times New Roman" panose="02020603050405020304" pitchFamily="18" charset="0"/>
              <a:ea typeface="Times New Roman" panose="02020603050405020304" pitchFamily="18" charset="0"/>
            </a:endParaRPr>
          </a:p>
          <a:p>
            <a:pPr algn="just">
              <a:spcAft>
                <a:spcPts val="0"/>
              </a:spcAft>
            </a:pPr>
            <a:r>
              <a:rPr lang="en-US" sz="1400" dirty="0">
                <a:solidFill>
                  <a:srgbClr val="222222"/>
                </a:solidFill>
                <a:latin typeface="Times New Roman" panose="02020603050405020304" pitchFamily="18" charset="0"/>
                <a:ea typeface="Times New Roman" panose="02020603050405020304" pitchFamily="18" charset="0"/>
              </a:rPr>
              <a:t>We can understand right from the beginning that there’s a love story arrived at a turning point. There are always obstacles in a relationship, but the singer thinks that they should take their love into account and not be afraid of what the future holds for them.</a:t>
            </a:r>
            <a:endParaRPr lang="ro-RO" sz="1400" dirty="0">
              <a:latin typeface="Times New Roman" panose="02020603050405020304" pitchFamily="18" charset="0"/>
              <a:ea typeface="Times New Roman" panose="02020603050405020304" pitchFamily="18" charset="0"/>
            </a:endParaRPr>
          </a:p>
          <a:p>
            <a:pPr algn="just">
              <a:spcAft>
                <a:spcPts val="0"/>
              </a:spcAft>
            </a:pPr>
            <a:r>
              <a:rPr lang="en-US" sz="1400" dirty="0">
                <a:solidFill>
                  <a:srgbClr val="222222"/>
                </a:solidFill>
                <a:latin typeface="Times New Roman" panose="02020603050405020304" pitchFamily="18" charset="0"/>
                <a:ea typeface="Times New Roman" panose="02020603050405020304" pitchFamily="18" charset="0"/>
              </a:rPr>
              <a:t>He reminds his lover that they have a history together and he explains her that one has to fight for love so that it should last.</a:t>
            </a:r>
            <a:endParaRPr lang="ro-RO" sz="1400" dirty="0">
              <a:latin typeface="Times New Roman" panose="02020603050405020304" pitchFamily="18" charset="0"/>
              <a:ea typeface="Times New Roman" panose="02020603050405020304" pitchFamily="18" charset="0"/>
            </a:endParaRPr>
          </a:p>
          <a:p>
            <a:pPr algn="just">
              <a:spcAft>
                <a:spcPts val="0"/>
              </a:spcAft>
            </a:pPr>
            <a:r>
              <a:rPr lang="en-US" sz="1400" dirty="0">
                <a:solidFill>
                  <a:srgbClr val="222222"/>
                </a:solidFill>
                <a:latin typeface="Times New Roman" panose="02020603050405020304" pitchFamily="18" charset="0"/>
                <a:ea typeface="Times New Roman" panose="02020603050405020304" pitchFamily="18" charset="0"/>
              </a:rPr>
              <a:t>Everyone needs some time alone to clear their head or to get back on their feet before resuming a relationship. Love is compared to a candle’s light that might not resist in the rain.</a:t>
            </a:r>
            <a:endParaRPr lang="ro-RO" sz="1400" dirty="0">
              <a:latin typeface="Times New Roman" panose="02020603050405020304" pitchFamily="18" charset="0"/>
              <a:ea typeface="Times New Roman" panose="02020603050405020304" pitchFamily="18" charset="0"/>
            </a:endParaRPr>
          </a:p>
          <a:p>
            <a:pPr algn="just">
              <a:spcAft>
                <a:spcPts val="0"/>
              </a:spcAft>
            </a:pPr>
            <a:r>
              <a:rPr lang="en-US" sz="1400" dirty="0">
                <a:solidFill>
                  <a:srgbClr val="222222"/>
                </a:solidFill>
                <a:latin typeface="Times New Roman" panose="02020603050405020304" pitchFamily="18" charset="0"/>
                <a:ea typeface="Times New Roman" panose="02020603050405020304" pitchFamily="18" charset="0"/>
              </a:rPr>
              <a:t>The song ends in an optimistic way, with an invitation to try getting involved in a love story, even if there’s only a chance to be happy.</a:t>
            </a:r>
            <a:endParaRPr lang="ro-RO" sz="1400" dirty="0">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B19CB6B9-6CF0-478D-BFC6-3C9B81133C08}"/>
              </a:ext>
            </a:extLst>
          </p:cNvPr>
          <p:cNvSpPr/>
          <p:nvPr/>
        </p:nvSpPr>
        <p:spPr>
          <a:xfrm>
            <a:off x="8605421" y="249384"/>
            <a:ext cx="3237391" cy="2031325"/>
          </a:xfrm>
          <a:prstGeom prst="rect">
            <a:avLst/>
          </a:prstGeom>
        </p:spPr>
        <p:txBody>
          <a:bodyPr wrap="square">
            <a:spAutoFit/>
          </a:bodyPr>
          <a:lstStyle/>
          <a:p>
            <a:pPr lvl="0"/>
            <a:r>
              <a:rPr lang="en-US" sz="1400" dirty="0">
                <a:solidFill>
                  <a:prstClr val="black"/>
                </a:solidFill>
                <a:latin typeface="Times New Roman" panose="02020603050405020304" pitchFamily="18" charset="0"/>
                <a:cs typeface="Times New Roman" panose="02020603050405020304" pitchFamily="18" charset="0"/>
              </a:rPr>
              <a:t>So never mind the darkness</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We still can find a way</a:t>
            </a:r>
            <a:br>
              <a:rPr lang="en-US" sz="1400" dirty="0">
                <a:solidFill>
                  <a:prstClr val="black"/>
                </a:solidFill>
                <a:latin typeface="Times New Roman" panose="02020603050405020304" pitchFamily="18" charset="0"/>
                <a:cs typeface="Times New Roman" panose="02020603050405020304" pitchFamily="18" charset="0"/>
              </a:rPr>
            </a:br>
            <a:r>
              <a:rPr lang="en-US" sz="1400" dirty="0" err="1">
                <a:solidFill>
                  <a:prstClr val="black"/>
                </a:solidFill>
                <a:latin typeface="Times New Roman" panose="02020603050405020304" pitchFamily="18" charset="0"/>
                <a:cs typeface="Times New Roman" panose="02020603050405020304" pitchFamily="18" charset="0"/>
              </a:rPr>
              <a:t>'Cause</a:t>
            </a:r>
            <a:r>
              <a:rPr lang="en-US" sz="1400" dirty="0">
                <a:solidFill>
                  <a:prstClr val="black"/>
                </a:solidFill>
                <a:latin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cs typeface="Times New Roman" panose="02020603050405020304" pitchFamily="18" charset="0"/>
              </a:rPr>
              <a:t>nothin</a:t>
            </a:r>
            <a:r>
              <a:rPr lang="en-US" sz="1400" dirty="0">
                <a:solidFill>
                  <a:prstClr val="black"/>
                </a:solidFill>
                <a:latin typeface="Times New Roman" panose="02020603050405020304" pitchFamily="18" charset="0"/>
                <a:cs typeface="Times New Roman" panose="02020603050405020304" pitchFamily="18" charset="0"/>
              </a:rPr>
              <a:t>' lasts forever</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Even cold November rain</a:t>
            </a:r>
            <a:endParaRPr lang="ro-RO" sz="1400" dirty="0">
              <a:solidFill>
                <a:prstClr val="black"/>
              </a:solidFill>
              <a:latin typeface="Times New Roman" panose="02020603050405020304" pitchFamily="18" charset="0"/>
              <a:cs typeface="Times New Roman" panose="02020603050405020304" pitchFamily="18" charset="0"/>
            </a:endParaRPr>
          </a:p>
          <a:p>
            <a:pPr lvl="0"/>
            <a:r>
              <a:rPr lang="en-US" sz="1400" dirty="0">
                <a:solidFill>
                  <a:prstClr val="black"/>
                </a:solidFill>
                <a:latin typeface="Times New Roman" panose="02020603050405020304" pitchFamily="18" charset="0"/>
                <a:cs typeface="Times New Roman" panose="02020603050405020304" pitchFamily="18" charset="0"/>
              </a:rPr>
              <a:t>Don't </a:t>
            </a:r>
            <a:r>
              <a:rPr lang="en-US" sz="1400" dirty="0" err="1">
                <a:solidFill>
                  <a:prstClr val="black"/>
                </a:solidFill>
                <a:latin typeface="Times New Roman" panose="02020603050405020304" pitchFamily="18" charset="0"/>
                <a:cs typeface="Times New Roman" panose="02020603050405020304" pitchFamily="18" charset="0"/>
              </a:rPr>
              <a:t>ya</a:t>
            </a:r>
            <a:r>
              <a:rPr lang="en-US" sz="1400" dirty="0">
                <a:solidFill>
                  <a:prstClr val="black"/>
                </a:solidFill>
                <a:latin typeface="Times New Roman" panose="02020603050405020304" pitchFamily="18" charset="0"/>
                <a:cs typeface="Times New Roman" panose="02020603050405020304" pitchFamily="18" charset="0"/>
              </a:rPr>
              <a:t> think that you need somebody</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Don't </a:t>
            </a:r>
            <a:r>
              <a:rPr lang="en-US" sz="1400" dirty="0" err="1">
                <a:solidFill>
                  <a:prstClr val="black"/>
                </a:solidFill>
                <a:latin typeface="Times New Roman" panose="02020603050405020304" pitchFamily="18" charset="0"/>
                <a:cs typeface="Times New Roman" panose="02020603050405020304" pitchFamily="18" charset="0"/>
              </a:rPr>
              <a:t>ya</a:t>
            </a:r>
            <a:r>
              <a:rPr lang="en-US" sz="1400" dirty="0">
                <a:solidFill>
                  <a:prstClr val="black"/>
                </a:solidFill>
                <a:latin typeface="Times New Roman" panose="02020603050405020304" pitchFamily="18" charset="0"/>
                <a:cs typeface="Times New Roman" panose="02020603050405020304" pitchFamily="18" charset="0"/>
              </a:rPr>
              <a:t> think that you need someone</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Everybody needs somebody</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You're not the only one</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You're not the only one</a:t>
            </a:r>
            <a:endParaRPr lang="ro-RO" sz="1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051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91E1E6-0EE6-4593-935F-C65153806112}"/>
              </a:ext>
            </a:extLst>
          </p:cNvPr>
          <p:cNvSpPr/>
          <p:nvPr/>
        </p:nvSpPr>
        <p:spPr>
          <a:xfrm>
            <a:off x="614804" y="401107"/>
            <a:ext cx="4875053" cy="342786"/>
          </a:xfrm>
          <a:prstGeom prst="rect">
            <a:avLst/>
          </a:prstGeom>
        </p:spPr>
        <p:txBody>
          <a:bodyPr wrap="none">
            <a:spAutoFit/>
          </a:bodyPr>
          <a:lstStyle/>
          <a:p>
            <a:pPr>
              <a:lnSpc>
                <a:spcPct val="107000"/>
              </a:lnSpc>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Songs in English that make you think about tolerance</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D61D7D7F-1C7F-4531-8724-8590677822B1}"/>
              </a:ext>
            </a:extLst>
          </p:cNvPr>
          <p:cNvSpPr/>
          <p:nvPr/>
        </p:nvSpPr>
        <p:spPr>
          <a:xfrm>
            <a:off x="668427" y="825675"/>
            <a:ext cx="4767806" cy="5924699"/>
          </a:xfrm>
          <a:prstGeom prst="rect">
            <a:avLst/>
          </a:prstGeom>
        </p:spPr>
        <p:txBody>
          <a:bodyPr wrap="square">
            <a:spAutoFit/>
          </a:bodyPr>
          <a:lstStyle/>
          <a:p>
            <a:r>
              <a:rPr lang="en-US" sz="1400" b="1" dirty="0"/>
              <a:t>Black or white by Michael Jackson</a:t>
            </a:r>
            <a:endParaRPr lang="ro-RO" sz="1400" b="1" dirty="0"/>
          </a:p>
          <a:p>
            <a:pPr>
              <a:spcAft>
                <a:spcPts val="0"/>
              </a:spcAft>
            </a:pPr>
            <a:endPar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took my baby on a Saturday bang</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Boy is that girl with you?</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Yes, we're one and the same</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Now I believe in miracles</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And a miracle has happened tonight</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But, if you're </a:t>
            </a:r>
            <a:r>
              <a:rPr lang="en-US" sz="1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thinkin</a:t>
            </a: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about my baby</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 don't matter if you're black or white</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They print my message in the Saturday Sun</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had to tell them I </a:t>
            </a:r>
            <a:r>
              <a:rPr lang="en-US" sz="1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ain't</a:t>
            </a: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second to none</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And I told about equality and it's true</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Either you're wrong or you're right</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But, if you're </a:t>
            </a:r>
            <a:r>
              <a:rPr lang="en-US" sz="1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thinkin</a:t>
            </a: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about my baby</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 don't matter if you're black or white</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am tired of this devil</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am tired of this stuff</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am tired of this business</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Sew when the going gets rough</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a:t>
            </a:r>
            <a:r>
              <a:rPr lang="en-US" sz="1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ain't</a:t>
            </a: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scared of your brother</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a:t>
            </a:r>
            <a:r>
              <a:rPr lang="en-US" sz="1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ain't</a:t>
            </a: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scared of no sheets</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a:t>
            </a:r>
            <a:r>
              <a:rPr lang="en-US" sz="1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ain't</a:t>
            </a: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scared of nobody</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Girl, when the going gets mean</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Protection</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For gangs, clubs, and nations</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Causing grief in human relations</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endParaRPr lang="ro-RO"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A8D84911-FE7B-4C1C-A645-3BB2B8055896}"/>
              </a:ext>
            </a:extLst>
          </p:cNvPr>
          <p:cNvSpPr/>
          <p:nvPr/>
        </p:nvSpPr>
        <p:spPr>
          <a:xfrm>
            <a:off x="4172506" y="948690"/>
            <a:ext cx="3737498" cy="5909310"/>
          </a:xfrm>
          <a:prstGeom prst="rect">
            <a:avLst/>
          </a:prstGeom>
        </p:spPr>
        <p:txBody>
          <a:bodyPr wrap="square">
            <a:spAutoFit/>
          </a:bodyPr>
          <a:lstStyle/>
          <a:p>
            <a:pPr lvl="0"/>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It's a turf war on a global scale</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I'd rather hear both sides of the tale</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See, it's not about races</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Just places, faces</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Where your blood comes from</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Is were your space is</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I've seen the bright get duller</a:t>
            </a:r>
          </a:p>
          <a:p>
            <a:pPr lvl="0"/>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I'm not going to spend my life being a color</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Don't tell me you agree with me</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When I saw you kicking dirt in my eye</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But, if you're </a:t>
            </a:r>
            <a:r>
              <a:rPr lang="en-US" sz="1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thinkin</a:t>
            </a: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about my baby</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 don't matter if you're black or white</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said if you're </a:t>
            </a:r>
            <a:r>
              <a:rPr lang="en-US" sz="1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thinkin</a:t>
            </a: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of being my baby</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 don't matter if you're black or white</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 said if you're </a:t>
            </a:r>
            <a:r>
              <a:rPr lang="en-US" sz="1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thinkin</a:t>
            </a: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of being my brother</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 don't matter if you're black or white</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Ooh, ooh</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Yea, yea, yea now</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Ooh, ooh</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Yea, yea, yea now</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It's black, it's white</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It's tough for you to get by (yeah, yeah, yeah)</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It's black, it's white</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It's black, it's white</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It's tough for you to get by (yeah, yeah, yeah)</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It's black, it's white</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4BC258E1-FFDA-4219-B84A-0CCB65D50E8D}"/>
              </a:ext>
            </a:extLst>
          </p:cNvPr>
          <p:cNvSpPr/>
          <p:nvPr/>
        </p:nvSpPr>
        <p:spPr>
          <a:xfrm>
            <a:off x="7750206" y="948690"/>
            <a:ext cx="3870664" cy="4401205"/>
          </a:xfrm>
          <a:prstGeom prst="rect">
            <a:avLst/>
          </a:prstGeom>
        </p:spPr>
        <p:txBody>
          <a:bodyPr wrap="square">
            <a:spAutoFit/>
          </a:bodyPr>
          <a:lstStyle/>
          <a:p>
            <a:pPr algn="just"/>
            <a:r>
              <a:rPr lang="en-US" sz="1400" b="1" dirty="0">
                <a:latin typeface="Times New Roman" panose="02020603050405020304" pitchFamily="18" charset="0"/>
                <a:cs typeface="Times New Roman" panose="02020603050405020304" pitchFamily="18" charset="0"/>
              </a:rPr>
              <a:t>The interpretation of the song</a:t>
            </a:r>
            <a:endParaRPr lang="en-US" sz="1400" dirty="0">
              <a:latin typeface="Times New Roman" panose="02020603050405020304" pitchFamily="18" charset="0"/>
              <a:ea typeface="Times New Roman" panose="02020603050405020304" pitchFamily="18" charset="0"/>
            </a:endParaRPr>
          </a:p>
          <a:p>
            <a:pPr algn="just">
              <a:spcAft>
                <a:spcPts val="0"/>
              </a:spcAft>
            </a:pPr>
            <a:endParaRPr lang="en-US" sz="1400" dirty="0">
              <a:solidFill>
                <a:srgbClr val="222222"/>
              </a:solidFill>
              <a:latin typeface="Times New Roman" panose="02020603050405020304" pitchFamily="18" charset="0"/>
              <a:ea typeface="Times New Roman" panose="02020603050405020304" pitchFamily="18" charset="0"/>
            </a:endParaRPr>
          </a:p>
          <a:p>
            <a:pPr algn="just">
              <a:spcAft>
                <a:spcPts val="0"/>
              </a:spcAft>
            </a:pPr>
            <a:r>
              <a:rPr lang="en-US" sz="1400" dirty="0">
                <a:solidFill>
                  <a:srgbClr val="222222"/>
                </a:solidFill>
                <a:latin typeface="Times New Roman" panose="02020603050405020304" pitchFamily="18" charset="0"/>
                <a:ea typeface="Times New Roman" panose="02020603050405020304" pitchFamily="18" charset="0"/>
              </a:rPr>
              <a:t>As the title suggests, it’s a song about tolerance. Judging people by the </a:t>
            </a:r>
            <a:r>
              <a:rPr lang="en-US" sz="1400" dirty="0" err="1">
                <a:solidFill>
                  <a:srgbClr val="222222"/>
                </a:solidFill>
                <a:latin typeface="Times New Roman" panose="02020603050405020304" pitchFamily="18" charset="0"/>
                <a:ea typeface="Times New Roman" panose="02020603050405020304" pitchFamily="18" charset="0"/>
              </a:rPr>
              <a:t>colour</a:t>
            </a:r>
            <a:r>
              <a:rPr lang="en-US" sz="1400" dirty="0">
                <a:solidFill>
                  <a:srgbClr val="222222"/>
                </a:solidFill>
                <a:latin typeface="Times New Roman" panose="02020603050405020304" pitchFamily="18" charset="0"/>
                <a:ea typeface="Times New Roman" panose="02020603050405020304" pitchFamily="18" charset="0"/>
              </a:rPr>
              <a:t> of the skin doesn’t mean equality. Everybody talks about fighting against discrimination, about having the same rights, but in the end, what we see is someone’s </a:t>
            </a:r>
            <a:r>
              <a:rPr lang="en-US" sz="1400" dirty="0" err="1">
                <a:solidFill>
                  <a:srgbClr val="222222"/>
                </a:solidFill>
                <a:latin typeface="Times New Roman" panose="02020603050405020304" pitchFamily="18" charset="0"/>
                <a:ea typeface="Times New Roman" panose="02020603050405020304" pitchFamily="18" charset="0"/>
              </a:rPr>
              <a:t>colour</a:t>
            </a:r>
            <a:r>
              <a:rPr lang="en-US" sz="1400" dirty="0">
                <a:solidFill>
                  <a:srgbClr val="222222"/>
                </a:solidFill>
                <a:latin typeface="Times New Roman" panose="02020603050405020304" pitchFamily="18" charset="0"/>
                <a:ea typeface="Times New Roman" panose="02020603050405020304" pitchFamily="18" charset="0"/>
              </a:rPr>
              <a:t>.</a:t>
            </a:r>
            <a:endParaRPr lang="ro-RO" sz="1400" dirty="0">
              <a:latin typeface="Times New Roman" panose="02020603050405020304" pitchFamily="18" charset="0"/>
              <a:ea typeface="Times New Roman" panose="02020603050405020304" pitchFamily="18" charset="0"/>
            </a:endParaRPr>
          </a:p>
          <a:p>
            <a:pPr algn="just">
              <a:spcAft>
                <a:spcPts val="0"/>
              </a:spcAft>
            </a:pPr>
            <a:r>
              <a:rPr lang="en-US" sz="1400" dirty="0">
                <a:solidFill>
                  <a:srgbClr val="222222"/>
                </a:solidFill>
                <a:latin typeface="Times New Roman" panose="02020603050405020304" pitchFamily="18" charset="0"/>
                <a:ea typeface="Times New Roman" panose="02020603050405020304" pitchFamily="18" charset="0"/>
              </a:rPr>
              <a:t>It’s not about being right or wrong, it’s about what should be the most important: taking into consideration what we can see with our hearts, what makes us human. We are all the same: we all do bad things, we all are afraid of the unknown, we all want to be happy.</a:t>
            </a:r>
            <a:endParaRPr lang="ro-RO" sz="1400" dirty="0">
              <a:latin typeface="Times New Roman" panose="02020603050405020304" pitchFamily="18" charset="0"/>
              <a:ea typeface="Times New Roman" panose="02020603050405020304" pitchFamily="18" charset="0"/>
            </a:endParaRPr>
          </a:p>
          <a:p>
            <a:pPr algn="just">
              <a:spcAft>
                <a:spcPts val="0"/>
              </a:spcAft>
            </a:pPr>
            <a:r>
              <a:rPr lang="en-US" sz="1400" dirty="0">
                <a:solidFill>
                  <a:srgbClr val="222222"/>
                </a:solidFill>
                <a:latin typeface="Times New Roman" panose="02020603050405020304" pitchFamily="18" charset="0"/>
                <a:ea typeface="Times New Roman" panose="02020603050405020304" pitchFamily="18" charset="0"/>
              </a:rPr>
              <a:t>The singer is tired of fighting discrimination and he advises everybody to stop hurting each other, to be kind and to see the beauty of the world.</a:t>
            </a:r>
            <a:endParaRPr lang="ro-RO" sz="1400" dirty="0">
              <a:latin typeface="Times New Roman" panose="02020603050405020304" pitchFamily="18" charset="0"/>
              <a:ea typeface="Times New Roman" panose="02020603050405020304" pitchFamily="18" charset="0"/>
            </a:endParaRPr>
          </a:p>
          <a:p>
            <a:pPr algn="just">
              <a:spcAft>
                <a:spcPts val="0"/>
              </a:spcAft>
            </a:pPr>
            <a:r>
              <a:rPr lang="en-US" sz="1400" dirty="0">
                <a:solidFill>
                  <a:srgbClr val="222222"/>
                </a:solidFill>
                <a:latin typeface="Times New Roman" panose="02020603050405020304" pitchFamily="18" charset="0"/>
                <a:ea typeface="Times New Roman" panose="02020603050405020304" pitchFamily="18" charset="0"/>
              </a:rPr>
              <a:t>The </a:t>
            </a:r>
            <a:r>
              <a:rPr lang="en-US" sz="1400" dirty="0" err="1">
                <a:solidFill>
                  <a:srgbClr val="222222"/>
                </a:solidFill>
                <a:latin typeface="Times New Roman" panose="02020603050405020304" pitchFamily="18" charset="0"/>
                <a:ea typeface="Times New Roman" panose="02020603050405020304" pitchFamily="18" charset="0"/>
              </a:rPr>
              <a:t>colour</a:t>
            </a:r>
            <a:r>
              <a:rPr lang="en-US" sz="1400" dirty="0">
                <a:solidFill>
                  <a:srgbClr val="222222"/>
                </a:solidFill>
                <a:latin typeface="Times New Roman" panose="02020603050405020304" pitchFamily="18" charset="0"/>
                <a:ea typeface="Times New Roman" panose="02020603050405020304" pitchFamily="18" charset="0"/>
              </a:rPr>
              <a:t> of the skin doesn’t matter, he considers everyone his brother and he hopes the others would do the same.  </a:t>
            </a:r>
            <a:endParaRPr lang="ro-RO"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617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6FB2FE-12DC-482D-899F-C26D1302F322}"/>
              </a:ext>
            </a:extLst>
          </p:cNvPr>
          <p:cNvSpPr/>
          <p:nvPr/>
        </p:nvSpPr>
        <p:spPr>
          <a:xfrm>
            <a:off x="624396" y="151179"/>
            <a:ext cx="4613429" cy="6555641"/>
          </a:xfrm>
          <a:prstGeom prst="rect">
            <a:avLst/>
          </a:prstGeom>
        </p:spPr>
        <p:txBody>
          <a:bodyPr wrap="square">
            <a:spAutoFit/>
          </a:bodyPr>
          <a:lstStyle/>
          <a:p>
            <a:r>
              <a:rPr lang="en-US" sz="1400" b="1" dirty="0">
                <a:solidFill>
                  <a:srgbClr val="222222"/>
                </a:solidFill>
                <a:latin typeface="Times New Roman" panose="02020603050405020304" pitchFamily="18" charset="0"/>
                <a:cs typeface="Times New Roman" panose="02020603050405020304" pitchFamily="18" charset="0"/>
              </a:rPr>
              <a:t>They don't really care about us, by Michael Jackson</a:t>
            </a:r>
          </a:p>
          <a:p>
            <a:endParaRPr lang="en-US" sz="1400" b="1" dirty="0">
              <a:solidFill>
                <a:srgbClr val="222222"/>
              </a:solidFill>
              <a:latin typeface="Times New Roman" panose="02020603050405020304" pitchFamily="18" charset="0"/>
              <a:cs typeface="Times New Roman" panose="02020603050405020304" pitchFamily="18" charset="0"/>
            </a:endParaRPr>
          </a:p>
          <a:p>
            <a:r>
              <a:rPr lang="en-US" sz="1400" dirty="0">
                <a:solidFill>
                  <a:srgbClr val="222222"/>
                </a:solidFill>
                <a:latin typeface="Times New Roman" panose="02020603050405020304" pitchFamily="18" charset="0"/>
                <a:cs typeface="Times New Roman" panose="02020603050405020304" pitchFamily="18" charset="0"/>
              </a:rPr>
              <a:t>Skin head, dead head</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Everybody gone bad</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Situation, aggravation</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Everybody allegation</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In the suite, on the news</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Everybody dog food</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Bang </a:t>
            </a:r>
            <a:r>
              <a:rPr lang="en-US" sz="1400" dirty="0" err="1">
                <a:solidFill>
                  <a:srgbClr val="222222"/>
                </a:solidFill>
                <a:latin typeface="Times New Roman" panose="02020603050405020304" pitchFamily="18" charset="0"/>
                <a:cs typeface="Times New Roman" panose="02020603050405020304" pitchFamily="18" charset="0"/>
              </a:rPr>
              <a:t>bang</a:t>
            </a:r>
            <a:r>
              <a:rPr lang="en-US" sz="1400" dirty="0">
                <a:solidFill>
                  <a:srgbClr val="222222"/>
                </a:solidFill>
                <a:latin typeface="Times New Roman" panose="02020603050405020304" pitchFamily="18" charset="0"/>
                <a:cs typeface="Times New Roman" panose="02020603050405020304" pitchFamily="18" charset="0"/>
              </a:rPr>
              <a:t>, shot dead</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Everybody's gone mad.</a:t>
            </a:r>
          </a:p>
          <a:p>
            <a:endParaRPr lang="en-US" sz="1400" dirty="0">
              <a:solidFill>
                <a:srgbClr val="222222"/>
              </a:solidFill>
              <a:latin typeface="Times New Roman" panose="02020603050405020304" pitchFamily="18" charset="0"/>
              <a:cs typeface="Times New Roman" panose="02020603050405020304" pitchFamily="18" charset="0"/>
            </a:endParaRPr>
          </a:p>
          <a:p>
            <a:r>
              <a:rPr lang="en-US" sz="1400" dirty="0">
                <a:solidFill>
                  <a:srgbClr val="222222"/>
                </a:solidFill>
                <a:latin typeface="Times New Roman" panose="02020603050405020304" pitchFamily="18" charset="0"/>
                <a:cs typeface="Times New Roman" panose="02020603050405020304" pitchFamily="18" charset="0"/>
              </a:rPr>
              <a:t>All I want to say is that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They don't really care about us</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All I want to say is that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They don't really care about us.</a:t>
            </a:r>
          </a:p>
          <a:p>
            <a:endParaRPr lang="en-US" sz="1400" dirty="0">
              <a:solidFill>
                <a:srgbClr val="222222"/>
              </a:solidFill>
              <a:latin typeface="Times New Roman" panose="02020603050405020304" pitchFamily="18" charset="0"/>
              <a:cs typeface="Times New Roman" panose="02020603050405020304" pitchFamily="18" charset="0"/>
            </a:endParaRPr>
          </a:p>
          <a:p>
            <a:r>
              <a:rPr lang="en-US" sz="1400" dirty="0">
                <a:solidFill>
                  <a:srgbClr val="222222"/>
                </a:solidFill>
                <a:latin typeface="Times New Roman" panose="02020603050405020304" pitchFamily="18" charset="0"/>
                <a:cs typeface="Times New Roman" panose="02020603050405020304" pitchFamily="18" charset="0"/>
              </a:rPr>
              <a:t>Beat me, hate me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You can never break me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Will me, thrill me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You can never kill me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Sue me, Sue me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Everybody do me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Kick me, kick me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Don't you black or white me</a:t>
            </a:r>
          </a:p>
          <a:p>
            <a:endParaRPr lang="en-US" sz="1400" dirty="0">
              <a:solidFill>
                <a:srgbClr val="222222"/>
              </a:solidFill>
              <a:latin typeface="Times New Roman" panose="02020603050405020304" pitchFamily="18" charset="0"/>
              <a:cs typeface="Times New Roman" panose="02020603050405020304" pitchFamily="18" charset="0"/>
            </a:endParaRPr>
          </a:p>
          <a:p>
            <a:r>
              <a:rPr lang="en-US" sz="1400" dirty="0">
                <a:solidFill>
                  <a:srgbClr val="222222"/>
                </a:solidFill>
                <a:latin typeface="Times New Roman" panose="02020603050405020304" pitchFamily="18" charset="0"/>
                <a:cs typeface="Times New Roman" panose="02020603050405020304" pitchFamily="18" charset="0"/>
              </a:rPr>
              <a:t>All I want to say is that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They don't really care about us</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All I want to say is that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They don't really care about us.</a:t>
            </a:r>
          </a:p>
          <a:p>
            <a:endParaRPr lang="en-US" sz="1400" dirty="0">
              <a:solidFill>
                <a:srgbClr val="222222"/>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9FCCD954-080D-4391-B7DB-95007EEAAF10}"/>
              </a:ext>
            </a:extLst>
          </p:cNvPr>
          <p:cNvSpPr/>
          <p:nvPr/>
        </p:nvSpPr>
        <p:spPr>
          <a:xfrm>
            <a:off x="4681492" y="533062"/>
            <a:ext cx="6096000" cy="1169551"/>
          </a:xfrm>
          <a:prstGeom prst="rect">
            <a:avLst/>
          </a:prstGeom>
        </p:spPr>
        <p:txBody>
          <a:bodyPr>
            <a:spAutoFit/>
          </a:bodyPr>
          <a:lstStyle/>
          <a:p>
            <a:r>
              <a:rPr lang="en-US" sz="1400" dirty="0">
                <a:solidFill>
                  <a:srgbClr val="222222"/>
                </a:solidFill>
                <a:latin typeface="Times New Roman" panose="02020603050405020304" pitchFamily="18" charset="0"/>
                <a:cs typeface="Times New Roman" panose="02020603050405020304" pitchFamily="18" charset="0"/>
              </a:rPr>
              <a:t>Tell me what has become of my life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I have a wife and two children who love me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I am the victim of police brutality, now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I'm tired of </a:t>
            </a:r>
            <a:r>
              <a:rPr lang="en-US" sz="1400" dirty="0" err="1">
                <a:solidFill>
                  <a:srgbClr val="222222"/>
                </a:solidFill>
                <a:latin typeface="Times New Roman" panose="02020603050405020304" pitchFamily="18" charset="0"/>
                <a:cs typeface="Times New Roman" panose="02020603050405020304" pitchFamily="18" charset="0"/>
              </a:rPr>
              <a:t>bein</a:t>
            </a:r>
            <a:r>
              <a:rPr lang="en-US" sz="1400" dirty="0">
                <a:solidFill>
                  <a:srgbClr val="222222"/>
                </a:solidFill>
                <a:latin typeface="Times New Roman" panose="02020603050405020304" pitchFamily="18" charset="0"/>
                <a:cs typeface="Times New Roman" panose="02020603050405020304" pitchFamily="18" charset="0"/>
              </a:rPr>
              <a:t>' the victim of hate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You're </a:t>
            </a:r>
            <a:r>
              <a:rPr lang="en-US" sz="1400" dirty="0" err="1">
                <a:solidFill>
                  <a:srgbClr val="222222"/>
                </a:solidFill>
                <a:latin typeface="Times New Roman" panose="02020603050405020304" pitchFamily="18" charset="0"/>
                <a:cs typeface="Times New Roman" panose="02020603050405020304" pitchFamily="18" charset="0"/>
              </a:rPr>
              <a:t>rapin</a:t>
            </a:r>
            <a:r>
              <a:rPr lang="en-US" sz="1400" dirty="0">
                <a:solidFill>
                  <a:srgbClr val="222222"/>
                </a:solidFill>
                <a:latin typeface="Times New Roman" panose="02020603050405020304" pitchFamily="18" charset="0"/>
                <a:cs typeface="Times New Roman" panose="02020603050405020304" pitchFamily="18" charset="0"/>
              </a:rPr>
              <a:t>' me of my pride oh, for God's sake.</a:t>
            </a:r>
          </a:p>
        </p:txBody>
      </p:sp>
      <p:sp>
        <p:nvSpPr>
          <p:cNvPr id="5" name="Rectangle 4">
            <a:extLst>
              <a:ext uri="{FF2B5EF4-FFF2-40B4-BE49-F238E27FC236}">
                <a16:creationId xmlns:a16="http://schemas.microsoft.com/office/drawing/2014/main" id="{6C4B5803-EE90-4A4C-9503-892239F48737}"/>
              </a:ext>
            </a:extLst>
          </p:cNvPr>
          <p:cNvSpPr/>
          <p:nvPr/>
        </p:nvSpPr>
        <p:spPr>
          <a:xfrm>
            <a:off x="4841289" y="2667923"/>
            <a:ext cx="6380086" cy="3621504"/>
          </a:xfrm>
          <a:prstGeom prst="rect">
            <a:avLst/>
          </a:prstGeom>
        </p:spPr>
        <p:txBody>
          <a:bodyPr wrap="square">
            <a:spAutoFit/>
          </a:bodyPr>
          <a:lstStyle/>
          <a:p>
            <a:pPr>
              <a:spcAft>
                <a:spcPts val="800"/>
              </a:spcAft>
            </a:pPr>
            <a:r>
              <a:rPr lang="en-US" sz="1400" b="1" dirty="0">
                <a:latin typeface="Times New Roman" panose="02020603050405020304" pitchFamily="18" charset="0"/>
                <a:cs typeface="Times New Roman" panose="02020603050405020304" pitchFamily="18" charset="0"/>
              </a:rPr>
              <a:t>The interpretation of the song</a:t>
            </a:r>
            <a:endParaRPr lang="en-US" sz="1400" dirty="0">
              <a:latin typeface="Times New Roman" panose="02020603050405020304" pitchFamily="18" charset="0"/>
              <a:ea typeface="Times New Roman" panose="02020603050405020304" pitchFamily="18" charset="0"/>
            </a:endParaRPr>
          </a:p>
          <a:p>
            <a:pPr>
              <a:spcAft>
                <a:spcPts val="800"/>
              </a:spcAft>
            </a:pPr>
            <a:r>
              <a:rPr lang="ro-RO" sz="1400" dirty="0">
                <a:latin typeface="Times New Roman" panose="02020603050405020304" pitchFamily="18" charset="0"/>
                <a:ea typeface="Times New Roman" panose="02020603050405020304" pitchFamily="18" charset="0"/>
              </a:rPr>
              <a:t>The message in this song tells the reality about people, they are incapable of thinking about others because they are too busy with their own lives.</a:t>
            </a:r>
          </a:p>
          <a:p>
            <a:pPr>
              <a:spcAft>
                <a:spcPts val="800"/>
              </a:spcAft>
            </a:pPr>
            <a:r>
              <a:rPr lang="ro-RO" sz="1400" dirty="0">
                <a:latin typeface="Times New Roman" panose="02020603050405020304" pitchFamily="18" charset="0"/>
                <a:ea typeface="Times New Roman" panose="02020603050405020304" pitchFamily="18" charset="0"/>
              </a:rPr>
              <a:t>Michael Jackson is singing about the Afro- American people’s live in the USA and he talks about situations where police forces used brutality against black people, asking God to set them free.</a:t>
            </a:r>
          </a:p>
          <a:p>
            <a:pPr>
              <a:spcAft>
                <a:spcPts val="800"/>
              </a:spcAft>
            </a:pPr>
            <a:r>
              <a:rPr lang="ro-RO" sz="1400" dirty="0">
                <a:latin typeface="Times New Roman" panose="02020603050405020304" pitchFamily="18" charset="0"/>
                <a:ea typeface="Times New Roman" panose="02020603050405020304" pitchFamily="18" charset="0"/>
              </a:rPr>
              <a:t>Then he reminds us about two great men from the American history. He thinks Roosevelt and Martin Luther King wouldn’t allow black people to suffer after the proclamation that promised them freedom and liberty. </a:t>
            </a:r>
          </a:p>
          <a:p>
            <a:pPr>
              <a:spcAft>
                <a:spcPts val="800"/>
              </a:spcAft>
            </a:pPr>
            <a:r>
              <a:rPr lang="ro-RO" sz="1400" dirty="0">
                <a:latin typeface="Times New Roman" panose="02020603050405020304" pitchFamily="18" charset="0"/>
                <a:ea typeface="Times New Roman" panose="02020603050405020304" pitchFamily="18" charset="0"/>
              </a:rPr>
              <a:t>People are different and everyone is beautiful in their own way, but sometimes we are judged on our appearance. We have to accept the fact that no one is perfect, but we have to be kind to others because the only thing that really matters is our personality. </a:t>
            </a:r>
          </a:p>
          <a:p>
            <a:pPr>
              <a:spcAft>
                <a:spcPts val="800"/>
              </a:spcAft>
            </a:pPr>
            <a:r>
              <a:rPr lang="ro-RO" sz="1400" dirty="0">
                <a:latin typeface="Times New Roman" panose="02020603050405020304" pitchFamily="18" charset="0"/>
                <a:ea typeface="Times New Roman" panose="02020603050405020304" pitchFamily="18" charset="0"/>
              </a:rPr>
              <a:t>We got used to judging others without really knowing them or their situation and the song is an attempt to combat racial inequality through nonviolent resistance.</a:t>
            </a:r>
            <a:endParaRPr lang="ro-RO"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3677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C6AD44-2C00-47AE-9DB4-08B18E1CA17B}"/>
              </a:ext>
            </a:extLst>
          </p:cNvPr>
          <p:cNvSpPr/>
          <p:nvPr/>
        </p:nvSpPr>
        <p:spPr>
          <a:xfrm>
            <a:off x="885358" y="296946"/>
            <a:ext cx="4475905" cy="369332"/>
          </a:xfrm>
          <a:prstGeom prst="rect">
            <a:avLst/>
          </a:prstGeom>
        </p:spPr>
        <p:txBody>
          <a:bodyPr wrap="none">
            <a:spAutoFit/>
          </a:bodyPr>
          <a:lstStyle/>
          <a:p>
            <a:r>
              <a:rPr lang="en-US" dirty="0">
                <a:latin typeface="Times New Roman" panose="02020603050405020304" pitchFamily="18" charset="0"/>
                <a:ea typeface="Calibri" panose="020F0502020204030204" pitchFamily="34" charset="0"/>
              </a:rPr>
              <a:t> </a:t>
            </a:r>
            <a:r>
              <a:rPr lang="en-US" sz="1600" b="1" dirty="0">
                <a:latin typeface="Times New Roman" panose="02020603050405020304" pitchFamily="18" charset="0"/>
                <a:ea typeface="Calibri" panose="020F0502020204030204" pitchFamily="34" charset="0"/>
              </a:rPr>
              <a:t>Songs in English that make you think about love</a:t>
            </a:r>
            <a:endParaRPr lang="ro-RO" sz="1600" b="1" dirty="0"/>
          </a:p>
        </p:txBody>
      </p:sp>
      <p:sp>
        <p:nvSpPr>
          <p:cNvPr id="3" name="Rectangle 2">
            <a:extLst>
              <a:ext uri="{FF2B5EF4-FFF2-40B4-BE49-F238E27FC236}">
                <a16:creationId xmlns:a16="http://schemas.microsoft.com/office/drawing/2014/main" id="{58D14E48-2755-4C00-B45C-C685F486973A}"/>
              </a:ext>
            </a:extLst>
          </p:cNvPr>
          <p:cNvSpPr/>
          <p:nvPr/>
        </p:nvSpPr>
        <p:spPr>
          <a:xfrm>
            <a:off x="952870" y="746526"/>
            <a:ext cx="5545584" cy="6001643"/>
          </a:xfrm>
          <a:prstGeom prst="rect">
            <a:avLst/>
          </a:prstGeom>
        </p:spPr>
        <p:txBody>
          <a:bodyPr wrap="square">
            <a:spAutoFit/>
          </a:bodyPr>
          <a:lstStyle/>
          <a:p>
            <a:pPr lvl="0">
              <a:spcAft>
                <a:spcPts val="0"/>
              </a:spcAft>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Perfect by Ed Sheeran </a:t>
            </a:r>
          </a:p>
          <a:p>
            <a:pPr lvl="0">
              <a:spcAft>
                <a:spcPts val="0"/>
              </a:spcAft>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found a love for me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Darling just dive right in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And follow my lead</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Well I found a girl beautiful and sweet</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never knew you were the someone waiting for me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err="1">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'Cause</a:t>
            </a: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 we were just kids when we fell in love</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Not knowing what it was</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not give you up this time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But darling, just kiss me slow, your heart is all I own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And in your eyes you're holding mine</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Baby, I'm dancing in the dark with you between my arms</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Barefoot on the grass, listening to our favorite song</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When you said you looked a mess, I whispered underneath my breath</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But you heard it, darling, you look perfect tonight</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Well I found a woman, stronger than anyone I know</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She shares my dreams, I hope that someday I'll share her home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found a love, to carry more than just my secrets</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To carry love, to carry children of our own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We are still kids, but we're so in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Fighting against all odds</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know we'll be alright this time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Darling, just hold my hand</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Be my girl, I'll be your man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see my future in your eyes.</a:t>
            </a:r>
            <a:endParaRPr lang="ro-RO"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9F946B21-F2BF-487E-887A-4FF46255DD45}"/>
              </a:ext>
            </a:extLst>
          </p:cNvPr>
          <p:cNvSpPr/>
          <p:nvPr/>
        </p:nvSpPr>
        <p:spPr>
          <a:xfrm>
            <a:off x="6427433" y="1193429"/>
            <a:ext cx="5317724" cy="2027671"/>
          </a:xfrm>
          <a:prstGeom prst="rect">
            <a:avLst/>
          </a:prstGeom>
        </p:spPr>
        <p:txBody>
          <a:bodyPr wrap="square">
            <a:spAutoFit/>
          </a:bodyPr>
          <a:lstStyle/>
          <a:p>
            <a:pPr>
              <a:lnSpc>
                <a:spcPct val="107000"/>
              </a:lnSpc>
              <a:spcAft>
                <a:spcPts val="800"/>
              </a:spcAft>
            </a:pPr>
            <a:r>
              <a:rPr lang="en-US" sz="1400" b="1" dirty="0">
                <a:latin typeface="Times New Roman" panose="02020603050405020304" pitchFamily="18" charset="0"/>
                <a:cs typeface="Times New Roman" panose="02020603050405020304" pitchFamily="18" charset="0"/>
              </a:rPr>
              <a:t>The interpretation of the song</a:t>
            </a: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This song is the top choice for a song about love. The lyrics describe a romantic love. The stage in which the relationship is at the moment of the song is a stable one. “Perfect” is a song that makes every person who listens to it feel safe and worm, quite like the feeling you get when drinking a hot chocolate on a beautiful winter’s day. Overall, the core message of the song is that in the eyes of that one person all your little quirks will become endearing or we should say, perfect.</a:t>
            </a:r>
            <a:endParaRPr lang="ro-RO" sz="1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058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5C87A1-F1AB-479B-937E-5ED131CF53F8}"/>
              </a:ext>
            </a:extLst>
          </p:cNvPr>
          <p:cNvSpPr/>
          <p:nvPr/>
        </p:nvSpPr>
        <p:spPr>
          <a:xfrm>
            <a:off x="375822" y="0"/>
            <a:ext cx="3858827" cy="6612579"/>
          </a:xfrm>
          <a:prstGeom prst="rect">
            <a:avLst/>
          </a:prstGeom>
        </p:spPr>
        <p:txBody>
          <a:bodyPr wrap="square">
            <a:spAutoFit/>
          </a:bodyPr>
          <a:lstStyle/>
          <a:p>
            <a:pPr>
              <a:lnSpc>
                <a:spcPct val="107000"/>
              </a:lnSpc>
              <a:spcAft>
                <a:spcPts val="800"/>
              </a:spcAft>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Still Loving You by Scorpions  </a:t>
            </a:r>
            <a:endParaRPr lang="ro-RO" sz="1400" b="1"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Time, it needs time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To win back your love again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Love, only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Can bring back your love someday</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endParaRPr lang="ro-RO"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Fight, babe, I'll fight</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To win back your love again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Only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Can break down the wall someday</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endParaRPr lang="ro-RO"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If we'd go again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All the way from the start</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would try to change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Things that killed our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Your pride has built a wall, so strong</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That I can't get through</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Is there really no chance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To start once again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I'm loving you</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92638C81-51D8-4342-B6CB-8B83329E2CEE}"/>
              </a:ext>
            </a:extLst>
          </p:cNvPr>
          <p:cNvSpPr/>
          <p:nvPr/>
        </p:nvSpPr>
        <p:spPr>
          <a:xfrm>
            <a:off x="3127899" y="79257"/>
            <a:ext cx="2820140" cy="6485814"/>
          </a:xfrm>
          <a:prstGeom prst="rect">
            <a:avLst/>
          </a:prstGeom>
        </p:spPr>
        <p:txBody>
          <a:bodyPr wrap="square">
            <a:spAutoFit/>
          </a:bodyPr>
          <a:lstStyle/>
          <a:p>
            <a:pPr>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Try</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Baby try</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To trust in my love again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endParaRPr lang="ro-RO"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Love, our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Just shouldn't be thrown away</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will be there</a:t>
            </a:r>
            <a:endParaRPr lang="ro-RO"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If we'd go again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All the way from the start</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would try to change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Things that killed our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Your pride has built a wall, so strong</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That I can't get through</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Is there really no chance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To start once again</a:t>
            </a:r>
            <a:endParaRPr lang="ro-RO"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If we'd go again</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All the way from the start</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would try to change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Things that killed our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Yes, I've hurt your pride, and I know</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What you've been through</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You should give me a chance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This can't be the end.</a:t>
            </a:r>
            <a:endParaRPr lang="ro-RO"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A1502432-6B1D-4E9B-A218-7B1F05F95543}"/>
              </a:ext>
            </a:extLst>
          </p:cNvPr>
          <p:cNvSpPr/>
          <p:nvPr/>
        </p:nvSpPr>
        <p:spPr>
          <a:xfrm>
            <a:off x="6096000" y="146178"/>
            <a:ext cx="3403107" cy="3282822"/>
          </a:xfrm>
          <a:prstGeom prst="rect">
            <a:avLst/>
          </a:prstGeom>
        </p:spPr>
        <p:txBody>
          <a:bodyPr wrap="square">
            <a:spAutoFit/>
          </a:bodyPr>
          <a:lstStyle/>
          <a:p>
            <a:pPr lvl="0">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I'm still loving you</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I'm still loving you</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I'm still loving you</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need your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I'm still loving you</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Still loving you baby</a:t>
            </a:r>
            <a:endParaRPr lang="ro-RO" sz="1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I'm still loving you</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need your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I'm still loving you</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need your love</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I'm still loving you</a:t>
            </a:r>
            <a:b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need your love</a:t>
            </a:r>
            <a:endParaRPr lang="ro-RO" sz="1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I need your love.</a:t>
            </a:r>
            <a:endParaRPr lang="ro-RO" dirty="0"/>
          </a:p>
        </p:txBody>
      </p:sp>
      <p:sp>
        <p:nvSpPr>
          <p:cNvPr id="5" name="Rectangle 4">
            <a:extLst>
              <a:ext uri="{FF2B5EF4-FFF2-40B4-BE49-F238E27FC236}">
                <a16:creationId xmlns:a16="http://schemas.microsoft.com/office/drawing/2014/main" id="{BC9B0832-ABD0-430C-9C5D-6A659416BAAE}"/>
              </a:ext>
            </a:extLst>
          </p:cNvPr>
          <p:cNvSpPr/>
          <p:nvPr/>
        </p:nvSpPr>
        <p:spPr>
          <a:xfrm>
            <a:off x="5948039" y="3767629"/>
            <a:ext cx="6096000" cy="2488695"/>
          </a:xfrm>
          <a:prstGeom prst="rect">
            <a:avLst/>
          </a:prstGeom>
        </p:spPr>
        <p:txBody>
          <a:bodyPr>
            <a:spAutoFit/>
          </a:bodyPr>
          <a:lstStyle/>
          <a:p>
            <a:pPr>
              <a:lnSpc>
                <a:spcPct val="107000"/>
              </a:lnSpc>
              <a:spcAft>
                <a:spcPts val="800"/>
              </a:spcAft>
            </a:pPr>
            <a:r>
              <a:rPr lang="en-US" sz="1400" b="1" dirty="0">
                <a:latin typeface="Times New Roman" panose="02020603050405020304" pitchFamily="18" charset="0"/>
                <a:cs typeface="Times New Roman" panose="02020603050405020304" pitchFamily="18" charset="0"/>
              </a:rPr>
              <a:t>The interpretation of the song</a:t>
            </a:r>
            <a:endPar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The second choice is about romantic love as well, but unlike “Perfect” where love was stable and safe, in “Still Loving You” the couple has broken up, the lyrics being written from the perspective of the person who caused a sad break- up, trying to win back the other and reassure her that they’ve learnt their lesson and they understand they’ve hurt the other but, if they get one more chance, things will be different, they will be better. It is also of note that the verb “love” is used in the continuous form even though that is grammatically incorrect, but for the singer, love is in progress. To </a:t>
            </a:r>
            <a:r>
              <a:rPr lang="en-US" sz="1400" dirty="0" err="1">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symbolise</a:t>
            </a:r>
            <a:r>
              <a:rPr lang="en-US" sz="1400" dirty="0">
                <a:solidFill>
                  <a:srgbClr val="3C4043"/>
                </a:solidFill>
                <a:latin typeface="Times New Roman" panose="02020603050405020304" pitchFamily="18" charset="0"/>
                <a:ea typeface="Times New Roman" panose="02020603050405020304" pitchFamily="18" charset="0"/>
                <a:cs typeface="Times New Roman" panose="02020603050405020304" pitchFamily="18" charset="0"/>
              </a:rPr>
              <a:t> that, despite the couple splitting up, the partner continues to be in love with her.</a:t>
            </a:r>
            <a:endParaRPr lang="ro-RO" sz="1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716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F00E4B-BC44-40AA-9AD6-C8BFA786BB73}"/>
              </a:ext>
            </a:extLst>
          </p:cNvPr>
          <p:cNvSpPr/>
          <p:nvPr/>
        </p:nvSpPr>
        <p:spPr>
          <a:xfrm>
            <a:off x="554908" y="234804"/>
            <a:ext cx="4554452" cy="338554"/>
          </a:xfrm>
          <a:prstGeom prst="rect">
            <a:avLst/>
          </a:prstGeom>
        </p:spPr>
        <p:txBody>
          <a:bodyPr wrap="none">
            <a:spAutoFit/>
          </a:bodyPr>
          <a:lstStyle/>
          <a:p>
            <a:r>
              <a:rPr lang="en-US" sz="1600" b="1" dirty="0">
                <a:latin typeface="Times New Roman" panose="02020603050405020304" pitchFamily="18" charset="0"/>
                <a:ea typeface="Calibri" panose="020F0502020204030204" pitchFamily="34" charset="0"/>
              </a:rPr>
              <a:t>Songs in English that make you think about peace</a:t>
            </a:r>
            <a:endParaRPr lang="ro-RO" sz="1600" b="1" dirty="0"/>
          </a:p>
        </p:txBody>
      </p:sp>
      <p:sp>
        <p:nvSpPr>
          <p:cNvPr id="3" name="Rectangle 2">
            <a:extLst>
              <a:ext uri="{FF2B5EF4-FFF2-40B4-BE49-F238E27FC236}">
                <a16:creationId xmlns:a16="http://schemas.microsoft.com/office/drawing/2014/main" id="{BF86B677-9D49-43E0-8FE9-D825D5E34277}"/>
              </a:ext>
            </a:extLst>
          </p:cNvPr>
          <p:cNvSpPr/>
          <p:nvPr/>
        </p:nvSpPr>
        <p:spPr>
          <a:xfrm>
            <a:off x="748684" y="573358"/>
            <a:ext cx="3219634" cy="6730048"/>
          </a:xfrm>
          <a:prstGeom prst="rect">
            <a:avLst/>
          </a:prstGeom>
        </p:spPr>
        <p:txBody>
          <a:bodyPr wrap="square">
            <a:spAutoFit/>
          </a:bodyPr>
          <a:lstStyle/>
          <a:p>
            <a:r>
              <a:rPr lang="en-US" sz="1400" b="1" dirty="0">
                <a:latin typeface="Times New Roman" panose="02020603050405020304" pitchFamily="18" charset="0"/>
                <a:ea typeface="Calibri" panose="020F0502020204030204" pitchFamily="34" charset="0"/>
                <a:cs typeface="Times New Roman" panose="02020603050405020304" pitchFamily="18" charset="0"/>
              </a:rPr>
              <a:t>Heal the world by Michael Jackson</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a:p>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There's a place in your heart</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And I know that it is love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And this place could be much</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Brighter than tomorrow</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And if you really try</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You'll find there's no need to cry</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In this place you'll feel</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There's no hurt or sorrow</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There are ways to get there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If you care enough for the living</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Make a little space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Make a better place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Heal the world</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Make it a better place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For you and for me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And the entire human race</a:t>
            </a:r>
          </a:p>
          <a:p>
            <a:pPr>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There are people dying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If you care enough for the living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Make it a better place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For you and for me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If you want to know why</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There's love that cannot lie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Love is strong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It only cares of joyful giving</a:t>
            </a:r>
          </a:p>
          <a:p>
            <a:endParaRPr lang="ro-RO"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7C2ECD4C-1EE3-4FE3-89DD-609BCAED732D}"/>
              </a:ext>
            </a:extLst>
          </p:cNvPr>
          <p:cNvSpPr/>
          <p:nvPr/>
        </p:nvSpPr>
        <p:spPr>
          <a:xfrm>
            <a:off x="3571782" y="573358"/>
            <a:ext cx="3219634" cy="6124754"/>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If we try we shall see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In this bliss we cannot feel</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Fear of dread</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We stop existing and start living</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The it feels that always</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Love's enough for us growing</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So make a better world</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Make a better place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Heal the world</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Make it a better place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For you and for me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And the entire human race</a:t>
            </a:r>
          </a:p>
          <a:p>
            <a:r>
              <a:rPr lang="en-US" sz="1400" dirty="0"/>
              <a:t>There are people dying</a:t>
            </a:r>
            <a:endParaRPr lang="ro-RO" sz="1400" dirty="0"/>
          </a:p>
          <a:p>
            <a:r>
              <a:rPr lang="en-US" sz="1400" dirty="0"/>
              <a:t>If you care enough for the living</a:t>
            </a:r>
            <a:endParaRPr lang="ro-RO" sz="1400" dirty="0"/>
          </a:p>
          <a:p>
            <a:r>
              <a:rPr lang="en-US" sz="1400" dirty="0"/>
              <a:t>Make a better place for you and for me</a:t>
            </a:r>
            <a:endParaRPr lang="ro-RO" sz="1400" dirty="0"/>
          </a:p>
          <a:p>
            <a:r>
              <a:rPr lang="en-US" sz="1400" dirty="0"/>
              <a:t>And the dream we were conceived in</a:t>
            </a:r>
            <a:endParaRPr lang="ro-RO" sz="1400" dirty="0"/>
          </a:p>
          <a:p>
            <a:r>
              <a:rPr lang="en-US" sz="1400" dirty="0"/>
              <a:t>Will reveal a joyful face</a:t>
            </a:r>
            <a:endParaRPr lang="ro-RO" sz="1400" dirty="0"/>
          </a:p>
          <a:p>
            <a:r>
              <a:rPr lang="en-US" sz="1400" dirty="0"/>
              <a:t>And the world we once believed in</a:t>
            </a:r>
            <a:endParaRPr lang="ro-RO" sz="1400" dirty="0"/>
          </a:p>
          <a:p>
            <a:r>
              <a:rPr lang="en-US" sz="1400" dirty="0"/>
              <a:t>Will shine again in grace</a:t>
            </a:r>
            <a:endParaRPr lang="ro-RO" sz="1400" dirty="0"/>
          </a:p>
          <a:p>
            <a:r>
              <a:rPr lang="en-US" sz="1400" dirty="0"/>
              <a:t>Then why do we keep strangling life</a:t>
            </a:r>
            <a:endParaRPr lang="ro-RO" sz="1400" dirty="0"/>
          </a:p>
          <a:p>
            <a:r>
              <a:rPr lang="en-US" sz="1400" dirty="0"/>
              <a:t>Wound this earth, crucify its soul</a:t>
            </a:r>
            <a:endParaRPr lang="ro-RO" sz="1400" dirty="0"/>
          </a:p>
          <a:p>
            <a:r>
              <a:rPr lang="en-US" sz="1400" dirty="0"/>
              <a:t>Though it's plain to see</a:t>
            </a:r>
            <a:endParaRPr lang="ro-RO" sz="1400" dirty="0"/>
          </a:p>
          <a:p>
            <a:r>
              <a:rPr lang="en-US" sz="1400" dirty="0"/>
              <a:t>This world is heavenly</a:t>
            </a:r>
            <a:endParaRPr lang="ro-RO" sz="1400" dirty="0"/>
          </a:p>
          <a:p>
            <a:r>
              <a:rPr lang="en-US" sz="1400" dirty="0"/>
              <a:t>Be god's glow</a:t>
            </a:r>
            <a:endParaRPr lang="ro-RO" sz="1400" dirty="0"/>
          </a:p>
          <a:p>
            <a:r>
              <a:rPr lang="en-US" sz="1400" dirty="0"/>
              <a:t>We could fly so high</a:t>
            </a:r>
            <a:endParaRPr lang="ro-RO" sz="1400" dirty="0"/>
          </a:p>
          <a:p>
            <a:r>
              <a:rPr lang="en-US" sz="1400" dirty="0"/>
              <a:t>Let our spirits never die</a:t>
            </a:r>
            <a:endParaRPr lang="ro-RO" sz="1400" dirty="0"/>
          </a:p>
          <a:p>
            <a:endParaRPr lang="ro-RO" sz="1400" dirty="0">
              <a:latin typeface="Times New Roman" panose="02020603050405020304" pitchFamily="18" charset="0"/>
              <a:cs typeface="Times New Roman" panose="02020603050405020304" pitchFamily="18" charset="0"/>
            </a:endParaRPr>
          </a:p>
          <a:p>
            <a:pPr>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8D3252B-CE38-441A-B5BA-435D4060F194}"/>
              </a:ext>
            </a:extLst>
          </p:cNvPr>
          <p:cNvSpPr/>
          <p:nvPr/>
        </p:nvSpPr>
        <p:spPr>
          <a:xfrm>
            <a:off x="6998563" y="389590"/>
            <a:ext cx="4347098" cy="6308522"/>
          </a:xfrm>
          <a:prstGeom prst="rect">
            <a:avLst/>
          </a:prstGeom>
        </p:spPr>
        <p:txBody>
          <a:bodyPr wrap="square">
            <a:spAutoFit/>
          </a:bodyPr>
          <a:lstStyle/>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In my heart I feel you are all my brothers</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Create a world with no fear</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Together we cry happy tears</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See the nations turn their swords into plowshares</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We could really get there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If you cared enough for the living</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Make a little space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To make a better place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Make it a better place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For you and for me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And the entire human race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There are people dying</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If you care enough for the living</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Make a better place for you and for me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Heal the world</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Make it a better place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For you and for me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And the entire human race.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5846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E7683F-97B3-4674-AAED-D03BD4373D1B}"/>
              </a:ext>
            </a:extLst>
          </p:cNvPr>
          <p:cNvSpPr/>
          <p:nvPr/>
        </p:nvSpPr>
        <p:spPr>
          <a:xfrm>
            <a:off x="943992" y="452903"/>
            <a:ext cx="3841072" cy="3975640"/>
          </a:xfrm>
          <a:prstGeom prst="rect">
            <a:avLst/>
          </a:prstGeom>
        </p:spPr>
        <p:txBody>
          <a:bodyPr wrap="square">
            <a:spAutoFit/>
          </a:bodyPr>
          <a:lstStyle/>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There are people dying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If you care enough for the living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Make a better place for you and for me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Heal the world</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Make it a better place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For you and for me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And the entire human race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There are people dying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If you care enough for the living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Make a better place for you and for me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There are people dying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If you care enough for the living</a:t>
            </a:r>
            <a:endParaRPr lang="ro-RO" sz="14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B49BBD77-7230-48B5-8736-13E408A21AD1}"/>
              </a:ext>
            </a:extLst>
          </p:cNvPr>
          <p:cNvSpPr/>
          <p:nvPr/>
        </p:nvSpPr>
        <p:spPr>
          <a:xfrm>
            <a:off x="5311806" y="621726"/>
            <a:ext cx="6096000" cy="1859740"/>
          </a:xfrm>
          <a:prstGeom prst="rect">
            <a:avLst/>
          </a:prstGeom>
        </p:spPr>
        <p:txBody>
          <a:bodyPr>
            <a:spAutoFit/>
          </a:bodyPr>
          <a:lstStyle/>
          <a:p>
            <a:pPr>
              <a:lnSpc>
                <a:spcPct val="107000"/>
              </a:lnSpc>
              <a:spcAft>
                <a:spcPts val="800"/>
              </a:spcAft>
            </a:pPr>
            <a:r>
              <a:rPr lang="en-US" sz="1400" b="1" dirty="0">
                <a:latin typeface="Times New Roman" panose="02020603050405020304" pitchFamily="18" charset="0"/>
                <a:cs typeface="Times New Roman" panose="02020603050405020304" pitchFamily="18" charset="0"/>
              </a:rPr>
              <a:t>The interpretation of the song</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 title of this lovely song is a personification as the world is seen as a human being that can be healed. The message of the song is a very simple and powerful one at the same time: we all have to contribute to make the world we live in a better place. We have to offer a helping hand whenever it is needed, to love and protect the environment for us and for the next generations. The key word that binds all these elements together is: peace</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479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388514-75DB-4586-BF17-C43E4EE2348D}"/>
              </a:ext>
            </a:extLst>
          </p:cNvPr>
          <p:cNvSpPr/>
          <p:nvPr/>
        </p:nvSpPr>
        <p:spPr>
          <a:xfrm>
            <a:off x="553374" y="353757"/>
            <a:ext cx="9833500" cy="338554"/>
          </a:xfrm>
          <a:prstGeom prst="rect">
            <a:avLst/>
          </a:prstGeom>
        </p:spPr>
        <p:txBody>
          <a:bodyPr wrap="square">
            <a:spAutoFit/>
          </a:bodyPr>
          <a:lstStyle/>
          <a:p>
            <a:r>
              <a:rPr lang="en-US" sz="1600" b="1" dirty="0">
                <a:solidFill>
                  <a:srgbClr val="202124"/>
                </a:solidFill>
                <a:latin typeface="Times New Roman" panose="02020603050405020304" pitchFamily="18" charset="0"/>
                <a:cs typeface="Times New Roman" panose="02020603050405020304" pitchFamily="18" charset="0"/>
              </a:rPr>
              <a:t>1. Do you think the music you listen to is connected with your personal emotions/feelings?</a:t>
            </a:r>
            <a:endParaRPr lang="ro-RO" sz="1600"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BE2ED303-CDBE-43A6-8B70-7E310D192A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584" y="1266194"/>
            <a:ext cx="5626338" cy="2736583"/>
          </a:xfrm>
          <a:prstGeom prst="rect">
            <a:avLst/>
          </a:prstGeom>
        </p:spPr>
      </p:pic>
      <p:sp>
        <p:nvSpPr>
          <p:cNvPr id="5" name="TextBox 4">
            <a:extLst>
              <a:ext uri="{FF2B5EF4-FFF2-40B4-BE49-F238E27FC236}">
                <a16:creationId xmlns:a16="http://schemas.microsoft.com/office/drawing/2014/main" id="{FCD4773D-3D8D-4D7B-B590-58DAC499048B}"/>
              </a:ext>
            </a:extLst>
          </p:cNvPr>
          <p:cNvSpPr txBox="1"/>
          <p:nvPr/>
        </p:nvSpPr>
        <p:spPr>
          <a:xfrm>
            <a:off x="6747029" y="1120676"/>
            <a:ext cx="4243526" cy="1384995"/>
          </a:xfrm>
          <a:prstGeom prst="rect">
            <a:avLst/>
          </a:prstGeom>
          <a:noFill/>
        </p:spPr>
        <p:txBody>
          <a:bodyPr wrap="square" rtlCol="0">
            <a:spAutoFit/>
          </a:bodyPr>
          <a:lstStyle/>
          <a:p>
            <a:r>
              <a:rPr lang="en-US" sz="1400" dirty="0"/>
              <a:t>More than half of the Romanian respondents (54,5 %)believe that </a:t>
            </a:r>
            <a:r>
              <a:rPr lang="en-US" sz="1400" dirty="0">
                <a:solidFill>
                  <a:srgbClr val="202124"/>
                </a:solidFill>
                <a:latin typeface="Times New Roman" panose="02020603050405020304" pitchFamily="18" charset="0"/>
                <a:cs typeface="Times New Roman" panose="02020603050405020304" pitchFamily="18" charset="0"/>
              </a:rPr>
              <a:t>the music they listen to is always connected with their personal emotions and feelings, 27,7 % consider that this happens almost always while 17,8 % of them think that there is sometimes a  connection between the two aspects. </a:t>
            </a:r>
            <a:endParaRPr lang="ro-RO" sz="1400" dirty="0"/>
          </a:p>
        </p:txBody>
      </p:sp>
    </p:spTree>
    <p:extLst>
      <p:ext uri="{BB962C8B-B14F-4D97-AF65-F5344CB8AC3E}">
        <p14:creationId xmlns:p14="http://schemas.microsoft.com/office/powerpoint/2010/main" val="2833325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0D3C8-1F7C-4A18-8A93-686F61BE65FA}"/>
              </a:ext>
            </a:extLst>
          </p:cNvPr>
          <p:cNvSpPr/>
          <p:nvPr/>
        </p:nvSpPr>
        <p:spPr>
          <a:xfrm>
            <a:off x="881849" y="115701"/>
            <a:ext cx="3503720" cy="6870984"/>
          </a:xfrm>
          <a:prstGeom prst="rect">
            <a:avLst/>
          </a:prstGeom>
        </p:spPr>
        <p:txBody>
          <a:bodyPr wrap="square">
            <a:spAutoFit/>
          </a:bodyPr>
          <a:lstStyle/>
          <a:p>
            <a:pPr>
              <a:lnSpc>
                <a:spcPct val="107000"/>
              </a:lnSpc>
              <a:spcAft>
                <a:spcPts val="800"/>
              </a:spcAft>
            </a:pPr>
            <a:r>
              <a:rPr lang="en-US" sz="1400" b="1" dirty="0">
                <a:latin typeface="Times New Roman" panose="02020603050405020304" pitchFamily="18" charset="0"/>
                <a:ea typeface="Calibri" panose="020F0502020204030204" pitchFamily="34" charset="0"/>
                <a:cs typeface="Times New Roman" panose="02020603050405020304" pitchFamily="18" charset="0"/>
              </a:rPr>
              <a:t>Imagine - John Lennon &amp; The Plastic Ono Band</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Imagine there's no heaven</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It's easy if you try</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No hell below us</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Above us only sky</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Imagine all the people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Living for today (ah </a:t>
            </a:r>
            <a:r>
              <a:rPr lang="en-US" sz="1400" dirty="0" err="1">
                <a:latin typeface="Times New Roman" panose="02020603050405020304" pitchFamily="18" charset="0"/>
                <a:ea typeface="Calibri" panose="020F0502020204030204" pitchFamily="34" charset="0"/>
                <a:cs typeface="Times New Roman" panose="02020603050405020304" pitchFamily="18" charset="0"/>
              </a:rPr>
              <a:t>ah</a:t>
            </a:r>
            <a:r>
              <a:rPr lang="en-US" sz="1400" dirty="0">
                <a:latin typeface="Times New Roman" panose="02020603050405020304" pitchFamily="18" charset="0"/>
                <a:ea typeface="Calibri" panose="020F0502020204030204" pitchFamily="34" charset="0"/>
                <a:cs typeface="Times New Roman" panose="02020603050405020304" pitchFamily="18" charset="0"/>
              </a:rPr>
              <a:t> ah)</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Imagine there's no countries</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It isn't hard to do</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Nothing to kill or die for</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And no religion, too</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Imagine all the people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Living life in peace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You may say that I'm a dreamer</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But I'm not the only one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 hope someday you'll join us</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And the world will be as one</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Imagine no possessions</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 wonder if you can</a:t>
            </a:r>
            <a:endParaRPr lang="ro-RO"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70BE5267-9234-4197-B47E-2CAD9F020359}"/>
              </a:ext>
            </a:extLst>
          </p:cNvPr>
          <p:cNvSpPr/>
          <p:nvPr/>
        </p:nvSpPr>
        <p:spPr>
          <a:xfrm>
            <a:off x="4385569" y="785776"/>
            <a:ext cx="6096000" cy="2643224"/>
          </a:xfrm>
          <a:prstGeom prst="rect">
            <a:avLst/>
          </a:prstGeom>
        </p:spPr>
        <p:txBody>
          <a:bodyPr>
            <a:spAutoFit/>
          </a:bodyPr>
          <a:lstStyle/>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No need for greed or hunger</a:t>
            </a:r>
            <a:endParaRPr lang="ro-RO"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brotherhood of man</a:t>
            </a:r>
            <a:endParaRPr lang="ro-RO"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Imagine all the people</a:t>
            </a:r>
            <a:endParaRPr lang="ro-RO"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Sharing all the world</a:t>
            </a:r>
            <a:endParaRPr lang="ro-RO"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You may say that I'm a dreamer</a:t>
            </a:r>
            <a:endParaRPr lang="ro-RO"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But I'm not the only one</a:t>
            </a:r>
            <a:endParaRPr lang="ro-RO"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 hope someday you'll join us</a:t>
            </a:r>
            <a:endParaRPr lang="ro-RO"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 the world will live as one</a:t>
            </a:r>
            <a:endParaRPr lang="ro-RO"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AD81E6FE-04A5-4BAF-8496-B3E87695542D}"/>
              </a:ext>
            </a:extLst>
          </p:cNvPr>
          <p:cNvSpPr/>
          <p:nvPr/>
        </p:nvSpPr>
        <p:spPr>
          <a:xfrm>
            <a:off x="4459549" y="3699187"/>
            <a:ext cx="7187953" cy="2027671"/>
          </a:xfrm>
          <a:prstGeom prst="rect">
            <a:avLst/>
          </a:prstGeom>
        </p:spPr>
        <p:txBody>
          <a:bodyPr wrap="square">
            <a:spAutoFit/>
          </a:bodyPr>
          <a:lstStyle/>
          <a:p>
            <a:pPr>
              <a:lnSpc>
                <a:spcPct val="107000"/>
              </a:lnSpc>
              <a:spcAft>
                <a:spcPts val="800"/>
              </a:spcAft>
            </a:pPr>
            <a:r>
              <a:rPr lang="en-US" sz="1400" b="1" dirty="0">
                <a:latin typeface="Times New Roman" panose="02020603050405020304" pitchFamily="18" charset="0"/>
                <a:cs typeface="Times New Roman" panose="02020603050405020304" pitchFamily="18" charset="0"/>
              </a:rPr>
              <a:t>The interpretation of the song</a:t>
            </a:r>
            <a:endPar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“Imagine” is loved and praised as one of the most influential songs in the history of music. The plain lyrics may hide the powerful message behind it: to see what might happen if we don’t cherish our world. He imagines an ideal world without boundaries, religions, possessions in which the people will live happily. The song is an invitation itself to meditate, to raise awareness of the facts that unite us and make us happy. He presents the problems that all the societies are confronted with and offers solutions: together we will find the best way of getting rid of any problem that may appear or may prevent us from being happy.</a:t>
            </a:r>
            <a:endParaRPr lang="ro-R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7341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51C694-8DB0-4947-AC10-F65854D9E114}"/>
              </a:ext>
            </a:extLst>
          </p:cNvPr>
          <p:cNvSpPr/>
          <p:nvPr/>
        </p:nvSpPr>
        <p:spPr>
          <a:xfrm>
            <a:off x="1323975" y="1546360"/>
            <a:ext cx="10029825" cy="542008"/>
          </a:xfrm>
          <a:prstGeom prst="rect">
            <a:avLst/>
          </a:prstGeom>
        </p:spPr>
        <p:txBody>
          <a:bodyPr wrap="square">
            <a:spAutoFit/>
          </a:bodyPr>
          <a:lstStyle/>
          <a:p>
            <a:pPr algn="just">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t>
            </a:r>
            <a:r>
              <a:rPr lang="en-US" sz="1400" b="1" dirty="0">
                <a:latin typeface="Times New Roman" panose="02020603050405020304" pitchFamily="18" charset="0"/>
                <a:ea typeface="Calibri" panose="020F0502020204030204" pitchFamily="34"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ro-RO"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977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ADCB9F-6690-4483-A86B-871C15EF5687}"/>
              </a:ext>
            </a:extLst>
          </p:cNvPr>
          <p:cNvSpPr/>
          <p:nvPr/>
        </p:nvSpPr>
        <p:spPr>
          <a:xfrm>
            <a:off x="677662" y="433656"/>
            <a:ext cx="9336350" cy="369332"/>
          </a:xfrm>
          <a:prstGeom prst="rect">
            <a:avLst/>
          </a:prstGeom>
        </p:spPr>
        <p:txBody>
          <a:bodyPr wrap="square">
            <a:spAutoFit/>
          </a:bodyPr>
          <a:lstStyle/>
          <a:p>
            <a:r>
              <a:rPr lang="en-US" b="1" dirty="0">
                <a:solidFill>
                  <a:srgbClr val="202124"/>
                </a:solidFill>
                <a:latin typeface="Times New Roman" panose="02020603050405020304" pitchFamily="18" charset="0"/>
                <a:cs typeface="Times New Roman" panose="02020603050405020304" pitchFamily="18" charset="0"/>
              </a:rPr>
              <a:t>2. Do you feel different emotions when different instruments are being played?</a:t>
            </a:r>
            <a:endParaRPr lang="ro-RO"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0FAE850-6561-499C-95C9-717C0B38B9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627" y="1331058"/>
            <a:ext cx="4251960" cy="2225040"/>
          </a:xfrm>
          <a:prstGeom prst="rect">
            <a:avLst/>
          </a:prstGeom>
        </p:spPr>
      </p:pic>
      <p:sp>
        <p:nvSpPr>
          <p:cNvPr id="5" name="TextBox 4">
            <a:extLst>
              <a:ext uri="{FF2B5EF4-FFF2-40B4-BE49-F238E27FC236}">
                <a16:creationId xmlns:a16="http://schemas.microsoft.com/office/drawing/2014/main" id="{A312C8A4-4B83-4934-8C5E-7991A1F7FF84}"/>
              </a:ext>
            </a:extLst>
          </p:cNvPr>
          <p:cNvSpPr txBox="1"/>
          <p:nvPr/>
        </p:nvSpPr>
        <p:spPr>
          <a:xfrm>
            <a:off x="6010184" y="896645"/>
            <a:ext cx="4864962" cy="95410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The vast majority of the students (91,1% ) say that when they listen to different musical instruments certain emotions are triggered whereas only 8,9% from them can’t see a connection between emotions and musical instruments.</a:t>
            </a:r>
            <a:endParaRPr lang="ro-RO" sz="1400" dirty="0">
              <a:latin typeface="Times New Roman" panose="02020603050405020304" pitchFamily="18" charset="0"/>
              <a:cs typeface="Times New Roman" panose="02020603050405020304" pitchFamily="18" charset="0"/>
            </a:endParaRPr>
          </a:p>
        </p:txBody>
      </p:sp>
      <p:pic>
        <p:nvPicPr>
          <p:cNvPr id="1026" name="Picture 2" descr="Diagramă a răspunsurilor din Formulare. Titlul întrebării: In case your answer was 'Yes', please select the musical instrument that makes you feel the respective emotion.. Numărul de răspunsuri: .">
            <a:extLst>
              <a:ext uri="{FF2B5EF4-FFF2-40B4-BE49-F238E27FC236}">
                <a16:creationId xmlns:a16="http://schemas.microsoft.com/office/drawing/2014/main" id="{A0FF613E-1ED4-49F5-AB70-94553F9D36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186" y="4084168"/>
            <a:ext cx="11532094" cy="2508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7AB656E-54DA-49D5-BEB1-EA871F1EBA4F}"/>
              </a:ext>
            </a:extLst>
          </p:cNvPr>
          <p:cNvSpPr txBox="1"/>
          <p:nvPr/>
        </p:nvSpPr>
        <p:spPr>
          <a:xfrm>
            <a:off x="5007006" y="2920753"/>
            <a:ext cx="5983549" cy="923330"/>
          </a:xfrm>
          <a:prstGeom prst="rect">
            <a:avLst/>
          </a:prstGeom>
          <a:noFill/>
        </p:spPr>
        <p:txBody>
          <a:bodyPr wrap="square" rtlCol="0">
            <a:spAutoFit/>
          </a:bodyPr>
          <a:lstStyle/>
          <a:p>
            <a:r>
              <a:rPr lang="en-US" dirty="0"/>
              <a:t>Guitars trigger joy and energy, violins and pianos are linked to sadness, pianos and harps are connected with relaxation and drums show the feeling of energy. </a:t>
            </a:r>
            <a:endParaRPr lang="ro-RO" dirty="0"/>
          </a:p>
        </p:txBody>
      </p:sp>
    </p:spTree>
    <p:extLst>
      <p:ext uri="{BB962C8B-B14F-4D97-AF65-F5344CB8AC3E}">
        <p14:creationId xmlns:p14="http://schemas.microsoft.com/office/powerpoint/2010/main" val="55130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DB3614-B26A-4358-8556-3C8F2542E082}"/>
              </a:ext>
            </a:extLst>
          </p:cNvPr>
          <p:cNvSpPr/>
          <p:nvPr/>
        </p:nvSpPr>
        <p:spPr>
          <a:xfrm>
            <a:off x="1032768" y="300491"/>
            <a:ext cx="8608381" cy="338554"/>
          </a:xfrm>
          <a:prstGeom prst="rect">
            <a:avLst/>
          </a:prstGeom>
        </p:spPr>
        <p:txBody>
          <a:bodyPr wrap="square">
            <a:spAutoFit/>
          </a:bodyPr>
          <a:lstStyle/>
          <a:p>
            <a:r>
              <a:rPr lang="en-US" sz="1600" b="1" dirty="0">
                <a:solidFill>
                  <a:srgbClr val="202124"/>
                </a:solidFill>
                <a:latin typeface="Times New Roman" panose="02020603050405020304" pitchFamily="18" charset="0"/>
                <a:cs typeface="Times New Roman" panose="02020603050405020304" pitchFamily="18" charset="0"/>
              </a:rPr>
              <a:t>3. Do you hum to yourself or whistle when you're feeling cheerful?</a:t>
            </a:r>
            <a:endParaRPr lang="ro-RO" sz="1600"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7E8DE2BA-BC29-4C3B-8299-8669A1513B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 y="1253785"/>
            <a:ext cx="5600700" cy="2095500"/>
          </a:xfrm>
          <a:prstGeom prst="rect">
            <a:avLst/>
          </a:prstGeom>
        </p:spPr>
      </p:pic>
      <p:sp>
        <p:nvSpPr>
          <p:cNvPr id="5" name="TextBox 4">
            <a:extLst>
              <a:ext uri="{FF2B5EF4-FFF2-40B4-BE49-F238E27FC236}">
                <a16:creationId xmlns:a16="http://schemas.microsoft.com/office/drawing/2014/main" id="{49662F1B-2FB1-415A-92B7-C69F13939645}"/>
              </a:ext>
            </a:extLst>
          </p:cNvPr>
          <p:cNvSpPr txBox="1"/>
          <p:nvPr/>
        </p:nvSpPr>
        <p:spPr>
          <a:xfrm>
            <a:off x="7022238" y="884453"/>
            <a:ext cx="3471168" cy="738664"/>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For 89,1 % from the Romanian students, being cheerful makes them hum a song or whistle while 10,9% do not do this.</a:t>
            </a:r>
            <a:endParaRPr lang="ro-RO" sz="14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19FD55E8-85B5-44DF-9E8F-0A8C9357603F}"/>
              </a:ext>
            </a:extLst>
          </p:cNvPr>
          <p:cNvSpPr/>
          <p:nvPr/>
        </p:nvSpPr>
        <p:spPr>
          <a:xfrm>
            <a:off x="1032768" y="3892404"/>
            <a:ext cx="5459636" cy="338554"/>
          </a:xfrm>
          <a:prstGeom prst="rect">
            <a:avLst/>
          </a:prstGeom>
        </p:spPr>
        <p:txBody>
          <a:bodyPr wrap="none">
            <a:spAutoFit/>
          </a:bodyPr>
          <a:lstStyle/>
          <a:p>
            <a:r>
              <a:rPr lang="en-US" sz="1600" b="1" dirty="0">
                <a:solidFill>
                  <a:srgbClr val="202124"/>
                </a:solidFill>
                <a:latin typeface="Times New Roman" panose="02020603050405020304" pitchFamily="18" charset="0"/>
                <a:cs typeface="Times New Roman" panose="02020603050405020304" pitchFamily="18" charset="0"/>
              </a:rPr>
              <a:t>4. Do you sometimes feel like dancing when you hear music?</a:t>
            </a:r>
            <a:endParaRPr lang="ro-RO" sz="1600" b="1"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5575C049-7866-4525-8C9A-D3A20338AB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768" y="4230957"/>
            <a:ext cx="5234867" cy="2621047"/>
          </a:xfrm>
          <a:prstGeom prst="rect">
            <a:avLst/>
          </a:prstGeom>
        </p:spPr>
      </p:pic>
      <p:sp>
        <p:nvSpPr>
          <p:cNvPr id="9" name="TextBox 8">
            <a:extLst>
              <a:ext uri="{FF2B5EF4-FFF2-40B4-BE49-F238E27FC236}">
                <a16:creationId xmlns:a16="http://schemas.microsoft.com/office/drawing/2014/main" id="{E3D8884D-B13A-4690-A7EA-0164C625DC82}"/>
              </a:ext>
            </a:extLst>
          </p:cNvPr>
          <p:cNvSpPr txBox="1"/>
          <p:nvPr/>
        </p:nvSpPr>
        <p:spPr>
          <a:xfrm>
            <a:off x="7119893" y="4438835"/>
            <a:ext cx="3373513" cy="523220"/>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Most Romanian respondents (96%) feel like dancing when they listen to music. </a:t>
            </a:r>
            <a:endParaRPr lang="ro-RO"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133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0D77980-0BCF-43B0-9767-485A81FF01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337" y="645925"/>
            <a:ext cx="8469296" cy="3624234"/>
          </a:xfrm>
          <a:prstGeom prst="rect">
            <a:avLst/>
          </a:prstGeom>
        </p:spPr>
      </p:pic>
      <p:sp>
        <p:nvSpPr>
          <p:cNvPr id="4" name="TextBox 3">
            <a:extLst>
              <a:ext uri="{FF2B5EF4-FFF2-40B4-BE49-F238E27FC236}">
                <a16:creationId xmlns:a16="http://schemas.microsoft.com/office/drawing/2014/main" id="{B0E0E0CE-C926-4A88-ACE3-4B3717DCB4F7}"/>
              </a:ext>
            </a:extLst>
          </p:cNvPr>
          <p:cNvSpPr txBox="1"/>
          <p:nvPr/>
        </p:nvSpPr>
        <p:spPr>
          <a:xfrm>
            <a:off x="1154097" y="5138841"/>
            <a:ext cx="9401453" cy="523220"/>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A large percentage of the respondents (79,2 %) dance on pop music, followed by Latin music (44,6%), rock (37,6 %) and electronic music (30,7%).</a:t>
            </a:r>
            <a:endParaRPr lang="ro-RO"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051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8576AE6-2E15-4885-B498-874A8980C09C}"/>
              </a:ext>
            </a:extLst>
          </p:cNvPr>
          <p:cNvSpPr txBox="1"/>
          <p:nvPr/>
        </p:nvSpPr>
        <p:spPr>
          <a:xfrm>
            <a:off x="790114" y="451220"/>
            <a:ext cx="9436962" cy="1508105"/>
          </a:xfrm>
          <a:prstGeom prst="rect">
            <a:avLst/>
          </a:prstGeom>
          <a:noFill/>
        </p:spPr>
        <p:txBody>
          <a:bodyPr wrap="square" rtlCol="0">
            <a:spAutoFit/>
          </a:bodyPr>
          <a:lstStyle/>
          <a:p>
            <a:r>
              <a:rPr lang="en-US" dirty="0"/>
              <a:t> </a:t>
            </a:r>
            <a:r>
              <a:rPr lang="en-US" sz="1600" b="1" dirty="0">
                <a:latin typeface="Times New Roman" panose="02020603050405020304" pitchFamily="18" charset="0"/>
                <a:cs typeface="Times New Roman" panose="02020603050405020304" pitchFamily="18" charset="0"/>
              </a:rPr>
              <a:t>5. The English songs that make the Romanian students feel happy.</a:t>
            </a:r>
          </a:p>
          <a:p>
            <a:r>
              <a:rPr lang="en-US" dirty="0"/>
              <a:t> </a:t>
            </a:r>
            <a:r>
              <a:rPr lang="en-US" sz="1400" dirty="0">
                <a:latin typeface="Times New Roman" panose="02020603050405020304" pitchFamily="18" charset="0"/>
                <a:cs typeface="Times New Roman" panose="02020603050405020304" pitchFamily="18" charset="0"/>
              </a:rPr>
              <a:t>There were  many different answers, but the songs that had been mentioned more than once were: </a:t>
            </a:r>
          </a:p>
          <a:p>
            <a:r>
              <a:rPr lang="en-US" sz="1400" dirty="0">
                <a:latin typeface="Times New Roman" panose="02020603050405020304" pitchFamily="18" charset="0"/>
                <a:cs typeface="Times New Roman" panose="02020603050405020304" pitchFamily="18" charset="0"/>
              </a:rPr>
              <a:t>1. More than you know- </a:t>
            </a:r>
            <a:r>
              <a:rPr lang="en-US" sz="1400" dirty="0" err="1">
                <a:latin typeface="Times New Roman" panose="02020603050405020304" pitchFamily="18" charset="0"/>
                <a:cs typeface="Times New Roman" panose="02020603050405020304" pitchFamily="18" charset="0"/>
              </a:rPr>
              <a:t>Axwell</a:t>
            </a:r>
            <a:r>
              <a:rPr lang="en-US" sz="1400" dirty="0">
                <a:latin typeface="Times New Roman" panose="02020603050405020304" pitchFamily="18" charset="0"/>
                <a:cs typeface="Times New Roman" panose="02020603050405020304" pitchFamily="18" charset="0"/>
              </a:rPr>
              <a:t> &amp; Ingrosso-22 votes</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2. Happy- </a:t>
            </a:r>
            <a:r>
              <a:rPr lang="en-US" sz="1400" dirty="0" err="1">
                <a:latin typeface="Times New Roman" panose="02020603050405020304" pitchFamily="18" charset="0"/>
                <a:cs typeface="Times New Roman" panose="02020603050405020304" pitchFamily="18" charset="0"/>
              </a:rPr>
              <a:t>Pharell</a:t>
            </a:r>
            <a:r>
              <a:rPr lang="en-US" sz="1400" dirty="0">
                <a:latin typeface="Times New Roman" panose="02020603050405020304" pitchFamily="18" charset="0"/>
                <a:cs typeface="Times New Roman" panose="02020603050405020304" pitchFamily="18" charset="0"/>
              </a:rPr>
              <a:t> Williams-11 votes</a:t>
            </a:r>
          </a:p>
          <a:p>
            <a:r>
              <a:rPr lang="en-US" sz="1400" dirty="0">
                <a:latin typeface="Times New Roman" panose="02020603050405020304" pitchFamily="18" charset="0"/>
                <a:cs typeface="Times New Roman" panose="02020603050405020304" pitchFamily="18" charset="0"/>
              </a:rPr>
              <a:t>3. </a:t>
            </a:r>
            <a:r>
              <a:rPr lang="en-US" sz="1400" dirty="0" err="1">
                <a:latin typeface="Times New Roman" panose="02020603050405020304" pitchFamily="18" charset="0"/>
                <a:cs typeface="Times New Roman" panose="02020603050405020304" pitchFamily="18" charset="0"/>
              </a:rPr>
              <a:t>Billionare</a:t>
            </a:r>
            <a:r>
              <a:rPr lang="en-US" sz="1400" dirty="0">
                <a:latin typeface="Times New Roman" panose="02020603050405020304" pitchFamily="18" charset="0"/>
                <a:cs typeface="Times New Roman" panose="02020603050405020304" pitchFamily="18" charset="0"/>
              </a:rPr>
              <a:t>- Bruno Mars-5 votes</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4. Don`t worry, be happy-2 votes</a:t>
            </a:r>
            <a:endParaRPr lang="ro-RO" sz="14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77A443DF-40C3-424E-8592-770AB7D6732A}"/>
              </a:ext>
            </a:extLst>
          </p:cNvPr>
          <p:cNvSpPr/>
          <p:nvPr/>
        </p:nvSpPr>
        <p:spPr>
          <a:xfrm>
            <a:off x="887768" y="2131382"/>
            <a:ext cx="5508816" cy="338554"/>
          </a:xfrm>
          <a:prstGeom prst="rect">
            <a:avLst/>
          </a:prstGeom>
        </p:spPr>
        <p:txBody>
          <a:bodyPr wrap="none">
            <a:spAutoFit/>
          </a:bodyPr>
          <a:lstStyle/>
          <a:p>
            <a:r>
              <a:rPr lang="en-US" sz="1600" b="1" dirty="0">
                <a:solidFill>
                  <a:srgbClr val="202124"/>
                </a:solidFill>
                <a:latin typeface="Times New Roman" panose="02020603050405020304" pitchFamily="18" charset="0"/>
                <a:cs typeface="Times New Roman" panose="02020603050405020304" pitchFamily="18" charset="0"/>
              </a:rPr>
              <a:t>6. What kind of music do you usually listen to if you are sad?</a:t>
            </a:r>
            <a:endParaRPr lang="ro-RO" sz="1600" b="1"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AFDA7CB8-0EEE-45F7-B7BF-CD48B19A37BB}"/>
              </a:ext>
            </a:extLst>
          </p:cNvPr>
          <p:cNvSpPr/>
          <p:nvPr/>
        </p:nvSpPr>
        <p:spPr>
          <a:xfrm>
            <a:off x="790114" y="2704934"/>
            <a:ext cx="10333610" cy="1332031"/>
          </a:xfrm>
          <a:prstGeom prst="rect">
            <a:avLst/>
          </a:prstGeom>
        </p:spPr>
        <p:txBody>
          <a:bodyPr wrap="square">
            <a:spAutoFit/>
          </a:bodyPr>
          <a:lstStyle/>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The Romanian respondents have stated that when they are sad, they usually listen to the following kinds of music: Pop-18 votes, Sad song-15 votes, Blues-12 votes, .Rock-12 votes, Rap-7 votes, .R&amp;B-4 votes, .Classical-3 votes, Electronic-3 votes, .Lo-Fi-3 votes, K-pop-3 votes, Jazz-3 votes, Orchestral-2 votes, Heavy Metal-2 votes, Alternative Rock-2 votes, Reggae-2 votes, Opera- 2 votes, Latin-2 votes , Trap-2 votes, Instrumental-1 votes, Dubster-1 vote, Slow song-1 vote and Old song-1 vote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98F7B33D-6BB2-4A46-9878-69FEF865A2BD}"/>
              </a:ext>
            </a:extLst>
          </p:cNvPr>
          <p:cNvSpPr/>
          <p:nvPr/>
        </p:nvSpPr>
        <p:spPr>
          <a:xfrm>
            <a:off x="790114" y="3951822"/>
            <a:ext cx="4751622" cy="338554"/>
          </a:xfrm>
          <a:prstGeom prst="rect">
            <a:avLst/>
          </a:prstGeom>
        </p:spPr>
        <p:txBody>
          <a:bodyPr wrap="none">
            <a:spAutoFit/>
          </a:bodyPr>
          <a:lstStyle/>
          <a:p>
            <a:r>
              <a:rPr lang="en-US" sz="1600" b="1" dirty="0">
                <a:solidFill>
                  <a:srgbClr val="202124"/>
                </a:solidFill>
                <a:latin typeface="Times New Roman" panose="02020603050405020304" pitchFamily="18" charset="0"/>
                <a:cs typeface="Times New Roman" panose="02020603050405020304" pitchFamily="18" charset="0"/>
              </a:rPr>
              <a:t>7. Songs in English that comfort you if you feel blue </a:t>
            </a:r>
            <a:endParaRPr lang="ro-RO" sz="1600" b="1"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A705CC50-7960-479F-8A59-14A6C031EBA9}"/>
              </a:ext>
            </a:extLst>
          </p:cNvPr>
          <p:cNvSpPr/>
          <p:nvPr/>
        </p:nvSpPr>
        <p:spPr>
          <a:xfrm>
            <a:off x="497150" y="4363829"/>
            <a:ext cx="11301273" cy="2997552"/>
          </a:xfrm>
          <a:prstGeom prst="rect">
            <a:avLst/>
          </a:prstGeom>
        </p:spPr>
        <p:txBody>
          <a:bodyPr wrap="square">
            <a:spAutoFit/>
          </a:bodyPr>
          <a:lstStyle/>
          <a:p>
            <a:pPr>
              <a:lnSpc>
                <a:spcPct val="107000"/>
              </a:lnSpc>
              <a:spcAft>
                <a:spcPts val="800"/>
              </a:spcAft>
            </a:pPr>
            <a:r>
              <a:rPr lang="en-US"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 The Romanian respondents have mentioned the following songs more than once.</a:t>
            </a:r>
          </a:p>
          <a:p>
            <a:pPr>
              <a:lnSpc>
                <a:spcPct val="107000"/>
              </a:lnSpc>
              <a:spcAft>
                <a:spcPts val="800"/>
              </a:spcAft>
            </a:pP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Only you -23 votes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November rain-15 votes</a:t>
            </a:r>
          </a:p>
          <a:p>
            <a:pPr>
              <a:lnSpc>
                <a:spcPct val="107000"/>
              </a:lnSpc>
              <a:spcAft>
                <a:spcPts val="80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Believer-2 votes </a:t>
            </a:r>
          </a:p>
          <a:p>
            <a:pPr>
              <a:lnSpc>
                <a:spcPct val="107000"/>
              </a:lnSpc>
              <a:spcAft>
                <a:spcPts val="800"/>
              </a:spcAft>
            </a:pPr>
            <a:r>
              <a:rPr lang="en-US"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 Among the songs that the Romanian students have  mentioned there are: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Yellow flicker beat</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Be Somebody</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Mood Swings</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Through glass</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All Eyes On Me</a:t>
            </a:r>
            <a:r>
              <a:rPr lang="en-US"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Foreigner</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Memories</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Hard act to follow</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Peace of mind</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Dancing In The Dark</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The search</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Fallen angel</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Sad</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More than words</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Lovely</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Thinking Out Loud</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Lose Youself</a:t>
            </a:r>
            <a:r>
              <a:rPr lang="en-US" sz="1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 </a:t>
            </a:r>
            <a:r>
              <a:rPr lang="ro-RO" sz="1400" dirty="0">
                <a:latin typeface="Times New Roman" panose="02020603050405020304" pitchFamily="18" charset="0"/>
                <a:cs typeface="Times New Roman" panose="02020603050405020304" pitchFamily="18" charset="0"/>
              </a:rPr>
              <a:t>; Nothing Else Matters; Snuff; I don't wanna miss a thing; Listen before I go; Shallow, Wish that you were here; Falling; Kiss the rain; Wait; Coming home; The lonely shepherd</a:t>
            </a:r>
          </a:p>
          <a:p>
            <a:pPr>
              <a:lnSpc>
                <a:spcPct val="107000"/>
              </a:lnSpc>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8445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F3F7EF-F5B7-47DD-972E-4EBCBADED01B}"/>
              </a:ext>
            </a:extLst>
          </p:cNvPr>
          <p:cNvSpPr txBox="1"/>
          <p:nvPr/>
        </p:nvSpPr>
        <p:spPr>
          <a:xfrm>
            <a:off x="985421" y="355107"/>
            <a:ext cx="8140824" cy="369332"/>
          </a:xfrm>
          <a:prstGeom prst="rect">
            <a:avLst/>
          </a:prstGeom>
          <a:noFill/>
        </p:spPr>
        <p:txBody>
          <a:bodyPr wrap="square" rtlCol="0">
            <a:spAutoFit/>
          </a:bodyPr>
          <a:lstStyle/>
          <a:p>
            <a:r>
              <a:rPr lang="en-US" dirty="0"/>
              <a:t> </a:t>
            </a:r>
            <a:r>
              <a:rPr lang="en-US" sz="1600" b="1" dirty="0">
                <a:latin typeface="Times New Roman" panose="02020603050405020304" pitchFamily="18" charset="0"/>
                <a:cs typeface="Times New Roman" panose="02020603050405020304" pitchFamily="18" charset="0"/>
              </a:rPr>
              <a:t>8. Songs in English that make you think about tolerance</a:t>
            </a:r>
            <a:endParaRPr lang="ro-RO" sz="1600" b="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D55FBE9B-1D11-4B42-947C-A953F989192C}"/>
              </a:ext>
            </a:extLst>
          </p:cNvPr>
          <p:cNvSpPr/>
          <p:nvPr/>
        </p:nvSpPr>
        <p:spPr>
          <a:xfrm>
            <a:off x="865080" y="3877093"/>
            <a:ext cx="10579223" cy="1169551"/>
          </a:xfrm>
          <a:prstGeom prst="rect">
            <a:avLst/>
          </a:prstGeom>
        </p:spPr>
        <p:txBody>
          <a:bodyPr wrap="square">
            <a:spAutoFit/>
          </a:bodyPr>
          <a:lstStyle/>
          <a:p>
            <a:pPr lvl="0"/>
            <a:r>
              <a:rPr lang="en-US" sz="1400" dirty="0">
                <a:latin typeface="Times New Roman" panose="02020603050405020304" pitchFamily="18" charset="0"/>
                <a:cs typeface="Times New Roman" panose="02020603050405020304" pitchFamily="18" charset="0"/>
              </a:rPr>
              <a:t>According to the Romanian respondents, the songs that hold the 3 first places are: Perfect by Ed Sheeran (33 times), Still loving you by Scorpions (4 times) and. All of me by John Legend (2 times). Among the other songs that have been mentioned only once, there </a:t>
            </a:r>
            <a:r>
              <a:rPr lang="en-US" sz="1400" dirty="0" err="1">
                <a:latin typeface="Times New Roman" panose="02020603050405020304" pitchFamily="18" charset="0"/>
                <a:cs typeface="Times New Roman" panose="02020603050405020304" pitchFamily="18" charset="0"/>
              </a:rPr>
              <a:t>are:</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If</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the world was ending; All I ever need; Love had no limits; Anchor; Teen romance; I love you; You're not alone; A thousand years; Put your head on my shoulder; You don’t own me; Insatiable ; I’ll be there for you; Just the way you are; Time; Thinking out loud; All I need to know; If I let you go; Us; Time of my life; Love me like you do</a:t>
            </a:r>
            <a:endParaRPr lang="ro-RO"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A75D51A7-701D-43F9-9124-8EF14B33207A}"/>
              </a:ext>
            </a:extLst>
          </p:cNvPr>
          <p:cNvSpPr/>
          <p:nvPr/>
        </p:nvSpPr>
        <p:spPr>
          <a:xfrm>
            <a:off x="865080" y="2962526"/>
            <a:ext cx="5230919"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9. Songs in English that make you think about love </a:t>
            </a:r>
            <a:endParaRPr lang="ro-RO" dirty="0"/>
          </a:p>
        </p:txBody>
      </p:sp>
      <p:sp>
        <p:nvSpPr>
          <p:cNvPr id="5" name="Rectangle 4">
            <a:extLst>
              <a:ext uri="{FF2B5EF4-FFF2-40B4-BE49-F238E27FC236}">
                <a16:creationId xmlns:a16="http://schemas.microsoft.com/office/drawing/2014/main" id="{8288C308-5A64-44C0-A798-718D02856E50}"/>
              </a:ext>
            </a:extLst>
          </p:cNvPr>
          <p:cNvSpPr/>
          <p:nvPr/>
        </p:nvSpPr>
        <p:spPr>
          <a:xfrm>
            <a:off x="1050523" y="865485"/>
            <a:ext cx="7214587" cy="1068882"/>
          </a:xfrm>
          <a:prstGeom prst="rect">
            <a:avLst/>
          </a:prstGeom>
        </p:spPr>
        <p:txBody>
          <a:bodyPr wrap="square">
            <a:spAutoFit/>
          </a:bodyPr>
          <a:lstStyle/>
          <a:p>
            <a:pPr lvl="0">
              <a:lnSpc>
                <a:spcPct val="107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top three song about tolerance  are:</a:t>
            </a:r>
          </a:p>
          <a:p>
            <a:pPr lvl="0">
              <a:lnSpc>
                <a:spcPct val="107000"/>
              </a:lnSpc>
              <a:spcAft>
                <a:spcPts val="0"/>
              </a:spcAft>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1. They don’t care about us-36 votes</a:t>
            </a:r>
          </a:p>
          <a:p>
            <a:pPr lvl="0">
              <a:lnSpc>
                <a:spcPct val="107000"/>
              </a:lnSpc>
              <a:spcAft>
                <a:spcPts val="0"/>
              </a:spcAft>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2. Black or white-6 votes</a:t>
            </a:r>
          </a:p>
          <a:p>
            <a:pPr lvl="0">
              <a:lnSpc>
                <a:spcPct val="107000"/>
              </a:lnSpc>
              <a:spcAft>
                <a:spcPts val="0"/>
              </a:spcAft>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3. Take me to church-2 votes</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1794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A53907-4184-4C6F-BCF2-4B43ABB13AD3}"/>
              </a:ext>
            </a:extLst>
          </p:cNvPr>
          <p:cNvSpPr/>
          <p:nvPr/>
        </p:nvSpPr>
        <p:spPr>
          <a:xfrm>
            <a:off x="618744" y="385724"/>
            <a:ext cx="5442516"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10. Songs in English that make you think about peace</a:t>
            </a:r>
            <a:endParaRPr lang="ro-RO" dirty="0"/>
          </a:p>
        </p:txBody>
      </p:sp>
      <p:sp>
        <p:nvSpPr>
          <p:cNvPr id="3" name="Rectangle 2">
            <a:extLst>
              <a:ext uri="{FF2B5EF4-FFF2-40B4-BE49-F238E27FC236}">
                <a16:creationId xmlns:a16="http://schemas.microsoft.com/office/drawing/2014/main" id="{F551C388-C1FA-40C9-900C-5025E62B8725}"/>
              </a:ext>
            </a:extLst>
          </p:cNvPr>
          <p:cNvSpPr/>
          <p:nvPr/>
        </p:nvSpPr>
        <p:spPr>
          <a:xfrm>
            <a:off x="618743" y="755056"/>
            <a:ext cx="10753552" cy="2356607"/>
          </a:xfrm>
          <a:prstGeom prst="rect">
            <a:avLst/>
          </a:prstGeom>
        </p:spPr>
        <p:txBody>
          <a:bodyPr wrap="square">
            <a:spAutoFit/>
          </a:bodyPr>
          <a:lstStyle/>
          <a:p>
            <a:pPr lvl="0">
              <a:lnSpc>
                <a:spcPct val="107000"/>
              </a:lnSpc>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400" dirty="0">
                <a:latin typeface="Times New Roman" panose="02020603050405020304" pitchFamily="18" charset="0"/>
                <a:ea typeface="Calibri" panose="020F0502020204030204" pitchFamily="34" charset="0"/>
                <a:cs typeface="Times New Roman" panose="02020603050405020304" pitchFamily="18" charset="0"/>
              </a:rPr>
              <a:t>The top three answers  given by the respondents were:</a:t>
            </a:r>
          </a:p>
          <a:p>
            <a:pPr lvl="0">
              <a:lnSpc>
                <a:spcPct val="107000"/>
              </a:lnSpc>
              <a:spcAft>
                <a:spcPts val="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1. Heal the world-46 votes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2. Imagine-4 votes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3. We are the world-3 votes</a:t>
            </a:r>
          </a:p>
          <a:p>
            <a:pPr lvl="0"/>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Among other answers, there are : </a:t>
            </a:r>
            <a:r>
              <a:rPr lang="en-US" sz="1400" dirty="0">
                <a:latin typeface="Times New Roman" panose="02020603050405020304" pitchFamily="18" charset="0"/>
                <a:cs typeface="Times New Roman" panose="02020603050405020304" pitchFamily="18" charset="0"/>
              </a:rPr>
              <a:t>I want to break free, What a wonderful world, Don’t worry be happy, </a:t>
            </a:r>
            <a:endParaRPr lang="ro-RO" sz="1400" dirty="0">
              <a:latin typeface="Times New Roman" panose="02020603050405020304" pitchFamily="18" charset="0"/>
              <a:cs typeface="Times New Roman" panose="02020603050405020304" pitchFamily="18" charset="0"/>
            </a:endParaRPr>
          </a:p>
          <a:p>
            <a:pPr lvl="0"/>
            <a:r>
              <a:rPr lang="en-US" sz="1400" dirty="0">
                <a:latin typeface="Times New Roman" panose="02020603050405020304" pitchFamily="18" charset="0"/>
                <a:cs typeface="Times New Roman" panose="02020603050405020304" pitchFamily="18" charset="0"/>
              </a:rPr>
              <a:t>I miss the days, Earth song, Bohemian rhapsody, Someone-Somewhere, One Day; Sanctuary</a:t>
            </a:r>
            <a:endParaRPr lang="ro-RO" sz="1400" dirty="0">
              <a:latin typeface="Times New Roman" panose="02020603050405020304" pitchFamily="18" charset="0"/>
              <a:cs typeface="Times New Roman" panose="02020603050405020304" pitchFamily="18" charset="0"/>
            </a:endParaRPr>
          </a:p>
          <a:p>
            <a:pPr lvl="0"/>
            <a:endParaRPr lang="ro-RO" dirty="0"/>
          </a:p>
          <a:p>
            <a:pPr lvl="0"/>
            <a:endParaRPr lang="ro-RO" dirty="0"/>
          </a:p>
          <a:p>
            <a:pPr lvl="0">
              <a:lnSpc>
                <a:spcPct val="107000"/>
              </a:lnSpc>
              <a:spcAft>
                <a:spcPts val="800"/>
              </a:spcAft>
            </a:pP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6475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E0A78A-59DE-472A-844A-3135F55299E4}"/>
              </a:ext>
            </a:extLst>
          </p:cNvPr>
          <p:cNvSpPr/>
          <p:nvPr/>
        </p:nvSpPr>
        <p:spPr>
          <a:xfrm>
            <a:off x="482354" y="231144"/>
            <a:ext cx="5323642" cy="7048083"/>
          </a:xfrm>
          <a:prstGeom prst="rect">
            <a:avLst/>
          </a:prstGeom>
        </p:spPr>
        <p:txBody>
          <a:bodyPr wrap="square">
            <a:spAutoFit/>
          </a:bodyPr>
          <a:lstStyle/>
          <a:p>
            <a:r>
              <a:rPr lang="en-US" sz="1600" b="1" dirty="0">
                <a:solidFill>
                  <a:srgbClr val="202124"/>
                </a:solidFill>
                <a:latin typeface="Times New Roman" panose="02020603050405020304" pitchFamily="18" charset="0"/>
                <a:cs typeface="Times New Roman" panose="02020603050405020304" pitchFamily="18" charset="0"/>
              </a:rPr>
              <a:t>Songs in English that make you feel happy</a:t>
            </a:r>
            <a:endParaRPr lang="ro-RO" sz="1600" b="1" dirty="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More Than You Know, sung by </a:t>
            </a:r>
            <a:r>
              <a:rPr lang="en-US" sz="1400" b="1" dirty="0" err="1">
                <a:latin typeface="Times New Roman" panose="02020603050405020304" pitchFamily="18" charset="0"/>
                <a:cs typeface="Times New Roman" panose="02020603050405020304" pitchFamily="18" charset="0"/>
              </a:rPr>
              <a:t>Axwell</a:t>
            </a:r>
            <a:r>
              <a:rPr lang="en-US" sz="1400" b="1" dirty="0">
                <a:latin typeface="Times New Roman" panose="02020603050405020304" pitchFamily="18" charset="0"/>
                <a:cs typeface="Times New Roman" panose="02020603050405020304" pitchFamily="18" charset="0"/>
              </a:rPr>
              <a:t> &amp; </a:t>
            </a:r>
            <a:r>
              <a:rPr lang="en-US" sz="1400" b="1" dirty="0" err="1">
                <a:latin typeface="Times New Roman" panose="02020603050405020304" pitchFamily="18" charset="0"/>
                <a:cs typeface="Times New Roman" panose="02020603050405020304" pitchFamily="18" charset="0"/>
              </a:rPr>
              <a:t>Ingrosso</a:t>
            </a:r>
            <a:r>
              <a:rPr lang="en-US" sz="1400" b="1" dirty="0">
                <a:latin typeface="Times New Roman" panose="02020603050405020304" pitchFamily="18" charset="0"/>
                <a:cs typeface="Times New Roman" panose="02020603050405020304" pitchFamily="18" charset="0"/>
              </a:rPr>
              <a:t> </a:t>
            </a:r>
          </a:p>
          <a:p>
            <a:endParaRPr lang="en-US" sz="1400" dirty="0">
              <a:solidFill>
                <a:srgbClr val="222222"/>
              </a:solidFill>
              <a:latin typeface="Times New Roman" panose="02020603050405020304" pitchFamily="18" charset="0"/>
              <a:cs typeface="Times New Roman" panose="02020603050405020304" pitchFamily="18" charset="0"/>
            </a:endParaRPr>
          </a:p>
          <a:p>
            <a:r>
              <a:rPr lang="en-US" sz="1400" dirty="0">
                <a:solidFill>
                  <a:srgbClr val="222222"/>
                </a:solidFill>
                <a:latin typeface="Times New Roman" panose="02020603050405020304" pitchFamily="18" charset="0"/>
                <a:cs typeface="Times New Roman" panose="02020603050405020304" pitchFamily="18" charset="0"/>
              </a:rPr>
              <a:t>I just need to get it off my chest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You should know that baby you're the best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p>
          <a:p>
            <a:r>
              <a:rPr lang="en-US" sz="1400" dirty="0">
                <a:solidFill>
                  <a:srgbClr val="222222"/>
                </a:solidFill>
                <a:latin typeface="Times New Roman" panose="02020603050405020304" pitchFamily="18" charset="0"/>
                <a:cs typeface="Times New Roman" panose="02020603050405020304" pitchFamily="18" charset="0"/>
              </a:rPr>
              <a:t>I saw it coming, from miles away.</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I better speak up if I got something to say</a:t>
            </a:r>
            <a:br>
              <a:rPr lang="en-US" sz="1400" dirty="0">
                <a:solidFill>
                  <a:srgbClr val="222222"/>
                </a:solidFill>
                <a:latin typeface="Times New Roman" panose="02020603050405020304" pitchFamily="18" charset="0"/>
                <a:cs typeface="Times New Roman" panose="02020603050405020304" pitchFamily="18" charset="0"/>
              </a:rPr>
            </a:br>
            <a:r>
              <a:rPr lang="en-US" sz="1400" dirty="0" err="1">
                <a:solidFill>
                  <a:srgbClr val="222222"/>
                </a:solidFill>
                <a:latin typeface="Times New Roman" panose="02020603050405020304" pitchFamily="18" charset="0"/>
                <a:cs typeface="Times New Roman" panose="02020603050405020304" pitchFamily="18" charset="0"/>
              </a:rPr>
              <a:t>'Cause</a:t>
            </a:r>
            <a:r>
              <a:rPr lang="en-US" sz="1400" dirty="0">
                <a:solidFill>
                  <a:srgbClr val="222222"/>
                </a:solidFill>
                <a:latin typeface="Times New Roman" panose="02020603050405020304" pitchFamily="18" charset="0"/>
                <a:cs typeface="Times New Roman" panose="02020603050405020304" pitchFamily="18" charset="0"/>
              </a:rPr>
              <a:t> it </a:t>
            </a:r>
            <a:r>
              <a:rPr lang="en-US" sz="1400" dirty="0" err="1">
                <a:solidFill>
                  <a:srgbClr val="222222"/>
                </a:solidFill>
                <a:latin typeface="Times New Roman" panose="02020603050405020304" pitchFamily="18" charset="0"/>
                <a:cs typeface="Times New Roman" panose="02020603050405020304" pitchFamily="18" charset="0"/>
              </a:rPr>
              <a:t>ain't</a:t>
            </a:r>
            <a:r>
              <a:rPr lang="en-US" sz="1400" dirty="0">
                <a:solidFill>
                  <a:srgbClr val="222222"/>
                </a:solidFill>
                <a:latin typeface="Times New Roman" panose="02020603050405020304" pitchFamily="18" charset="0"/>
                <a:cs typeface="Times New Roman" panose="02020603050405020304" pitchFamily="18" charset="0"/>
              </a:rPr>
              <a:t> over, until she sings</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You had your reasons, you had a few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But you knew that I would go anywhere for you</a:t>
            </a:r>
            <a:br>
              <a:rPr lang="en-US" sz="1400" dirty="0">
                <a:solidFill>
                  <a:srgbClr val="222222"/>
                </a:solidFill>
                <a:latin typeface="Times New Roman" panose="02020603050405020304" pitchFamily="18" charset="0"/>
                <a:cs typeface="Times New Roman" panose="02020603050405020304" pitchFamily="18" charset="0"/>
              </a:rPr>
            </a:br>
            <a:r>
              <a:rPr lang="en-US" sz="1400" dirty="0" err="1">
                <a:solidFill>
                  <a:srgbClr val="222222"/>
                </a:solidFill>
                <a:latin typeface="Times New Roman" panose="02020603050405020304" pitchFamily="18" charset="0"/>
                <a:cs typeface="Times New Roman" panose="02020603050405020304" pitchFamily="18" charset="0"/>
              </a:rPr>
              <a:t>'Cause</a:t>
            </a:r>
            <a:r>
              <a:rPr lang="en-US" sz="1400" dirty="0">
                <a:solidFill>
                  <a:srgbClr val="222222"/>
                </a:solidFill>
                <a:latin typeface="Times New Roman" panose="02020603050405020304" pitchFamily="18" charset="0"/>
                <a:cs typeface="Times New Roman" panose="02020603050405020304" pitchFamily="18" charset="0"/>
              </a:rPr>
              <a:t> it </a:t>
            </a:r>
            <a:r>
              <a:rPr lang="en-US" sz="1400" dirty="0" err="1">
                <a:solidFill>
                  <a:srgbClr val="222222"/>
                </a:solidFill>
                <a:latin typeface="Times New Roman" panose="02020603050405020304" pitchFamily="18" charset="0"/>
                <a:cs typeface="Times New Roman" panose="02020603050405020304" pitchFamily="18" charset="0"/>
              </a:rPr>
              <a:t>ain't</a:t>
            </a:r>
            <a:r>
              <a:rPr lang="en-US" sz="1400" dirty="0">
                <a:solidFill>
                  <a:srgbClr val="222222"/>
                </a:solidFill>
                <a:latin typeface="Times New Roman" panose="02020603050405020304" pitchFamily="18" charset="0"/>
                <a:cs typeface="Times New Roman" panose="02020603050405020304" pitchFamily="18" charset="0"/>
              </a:rPr>
              <a:t> over, until she sings.</a:t>
            </a:r>
          </a:p>
          <a:p>
            <a:r>
              <a:rPr lang="en-US" sz="1400" dirty="0">
                <a:solidFill>
                  <a:srgbClr val="222222"/>
                </a:solidFill>
                <a:latin typeface="Times New Roman" panose="02020603050405020304" pitchFamily="18" charset="0"/>
                <a:cs typeface="Times New Roman" panose="02020603050405020304" pitchFamily="18" charset="0"/>
              </a:rPr>
              <a:t>I just need to get it off my chest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You should know that baby you're the best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p>
          <a:p>
            <a:r>
              <a:rPr lang="en-US" sz="1400" dirty="0">
                <a:solidFill>
                  <a:srgbClr val="222222"/>
                </a:solidFill>
                <a:latin typeface="Times New Roman" panose="02020603050405020304" pitchFamily="18" charset="0"/>
                <a:cs typeface="Times New Roman" panose="02020603050405020304" pitchFamily="18" charset="0"/>
              </a:rPr>
              <a:t>I just….</a:t>
            </a:r>
          </a:p>
          <a:p>
            <a:r>
              <a:rPr lang="en-US" sz="1400" dirty="0">
                <a:solidFill>
                  <a:srgbClr val="222222"/>
                </a:solidFill>
                <a:latin typeface="Times New Roman" panose="02020603050405020304" pitchFamily="18" charset="0"/>
                <a:cs typeface="Times New Roman" panose="02020603050405020304" pitchFamily="18" charset="0"/>
              </a:rPr>
              <a:t>Your good intentions are sweet and pure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But they can never tame a fire like yours,</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No it </a:t>
            </a:r>
            <a:r>
              <a:rPr lang="en-US" sz="1400" dirty="0" err="1">
                <a:solidFill>
                  <a:srgbClr val="222222"/>
                </a:solidFill>
                <a:latin typeface="Times New Roman" panose="02020603050405020304" pitchFamily="18" charset="0"/>
                <a:cs typeface="Times New Roman" panose="02020603050405020304" pitchFamily="18" charset="0"/>
              </a:rPr>
              <a:t>ain't</a:t>
            </a:r>
            <a:r>
              <a:rPr lang="en-US" sz="1400" dirty="0">
                <a:solidFill>
                  <a:srgbClr val="222222"/>
                </a:solidFill>
                <a:latin typeface="Times New Roman" panose="02020603050405020304" pitchFamily="18" charset="0"/>
                <a:cs typeface="Times New Roman" panose="02020603050405020304" pitchFamily="18" charset="0"/>
              </a:rPr>
              <a:t> over, until she sings.</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Right where you wanted, down on my knees.</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You got me begging, pretty baby set me free</a:t>
            </a:r>
            <a:br>
              <a:rPr lang="en-US" sz="1400" dirty="0">
                <a:solidFill>
                  <a:srgbClr val="222222"/>
                </a:solidFill>
                <a:latin typeface="Times New Roman" panose="02020603050405020304" pitchFamily="18" charset="0"/>
                <a:cs typeface="Times New Roman" panose="02020603050405020304" pitchFamily="18" charset="0"/>
              </a:rPr>
            </a:br>
            <a:r>
              <a:rPr lang="en-US" sz="1400" dirty="0" err="1">
                <a:solidFill>
                  <a:srgbClr val="222222"/>
                </a:solidFill>
                <a:latin typeface="Times New Roman" panose="02020603050405020304" pitchFamily="18" charset="0"/>
                <a:cs typeface="Times New Roman" panose="02020603050405020304" pitchFamily="18" charset="0"/>
              </a:rPr>
              <a:t>'Cause</a:t>
            </a:r>
            <a:r>
              <a:rPr lang="en-US" sz="1400" dirty="0">
                <a:solidFill>
                  <a:srgbClr val="222222"/>
                </a:solidFill>
                <a:latin typeface="Times New Roman" panose="02020603050405020304" pitchFamily="18" charset="0"/>
                <a:cs typeface="Times New Roman" panose="02020603050405020304" pitchFamily="18" charset="0"/>
              </a:rPr>
              <a:t> it </a:t>
            </a:r>
            <a:r>
              <a:rPr lang="en-US" sz="1400" dirty="0" err="1">
                <a:solidFill>
                  <a:srgbClr val="222222"/>
                </a:solidFill>
                <a:latin typeface="Times New Roman" panose="02020603050405020304" pitchFamily="18" charset="0"/>
                <a:cs typeface="Times New Roman" panose="02020603050405020304" pitchFamily="18" charset="0"/>
              </a:rPr>
              <a:t>ain't</a:t>
            </a:r>
            <a:r>
              <a:rPr lang="en-US" sz="1400" dirty="0">
                <a:solidFill>
                  <a:srgbClr val="222222"/>
                </a:solidFill>
                <a:latin typeface="Times New Roman" panose="02020603050405020304" pitchFamily="18" charset="0"/>
                <a:cs typeface="Times New Roman" panose="02020603050405020304" pitchFamily="18" charset="0"/>
              </a:rPr>
              <a:t> over, until she sings.</a:t>
            </a:r>
          </a:p>
          <a:p>
            <a:r>
              <a:rPr lang="en-US" sz="1400" dirty="0">
                <a:solidFill>
                  <a:srgbClr val="222222"/>
                </a:solidFill>
                <a:latin typeface="Times New Roman" panose="02020603050405020304" pitchFamily="18" charset="0"/>
                <a:cs typeface="Times New Roman" panose="02020603050405020304" pitchFamily="18" charset="0"/>
              </a:rPr>
              <a:t>Come a little closer, let me taste your smile</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Until the morning lights</a:t>
            </a:r>
            <a:br>
              <a:rPr lang="en-US" sz="1400" dirty="0">
                <a:solidFill>
                  <a:srgbClr val="222222"/>
                </a:solidFill>
                <a:latin typeface="Times New Roman" panose="02020603050405020304" pitchFamily="18" charset="0"/>
                <a:cs typeface="Times New Roman" panose="02020603050405020304" pitchFamily="18" charset="0"/>
              </a:rPr>
            </a:br>
            <a:r>
              <a:rPr lang="en-US" sz="1400" dirty="0" err="1">
                <a:solidFill>
                  <a:srgbClr val="222222"/>
                </a:solidFill>
                <a:latin typeface="Times New Roman" panose="02020603050405020304" pitchFamily="18" charset="0"/>
                <a:cs typeface="Times New Roman" panose="02020603050405020304" pitchFamily="18" charset="0"/>
              </a:rPr>
              <a:t>Ain't</a:t>
            </a:r>
            <a:r>
              <a:rPr lang="en-US" sz="1400" dirty="0">
                <a:solidFill>
                  <a:srgbClr val="222222"/>
                </a:solidFill>
                <a:latin typeface="Times New Roman" panose="02020603050405020304" pitchFamily="18" charset="0"/>
                <a:cs typeface="Times New Roman" panose="02020603050405020304" pitchFamily="18" charset="0"/>
              </a:rPr>
              <a:t> no going back the way you look tonight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I see it in your eyes</a:t>
            </a:r>
          </a:p>
          <a:p>
            <a:r>
              <a:rPr lang="en-US" sz="1400" dirty="0">
                <a:solidFill>
                  <a:srgbClr val="222222"/>
                </a:solidFill>
                <a:latin typeface="Times New Roman" panose="02020603050405020304" pitchFamily="18" charset="0"/>
                <a:cs typeface="Times New Roman" panose="02020603050405020304" pitchFamily="18" charset="0"/>
              </a:rPr>
              <a:t>I just need to get it off my chest</a:t>
            </a:r>
            <a:br>
              <a:rPr lang="en-US" sz="1400" dirty="0">
                <a:solidFill>
                  <a:srgbClr val="222222"/>
                </a:solidFill>
                <a:latin typeface="Times New Roman" panose="02020603050405020304" pitchFamily="18" charset="0"/>
                <a:cs typeface="Times New Roman" panose="02020603050405020304" pitchFamily="18" charset="0"/>
              </a:rPr>
            </a:br>
            <a:endParaRPr lang="en-US" sz="1400" dirty="0">
              <a:solidFill>
                <a:srgbClr val="222222"/>
              </a:solidFill>
              <a:latin typeface="Times New Roman" panose="02020603050405020304" pitchFamily="18" charset="0"/>
              <a:cs typeface="Times New Roman" panose="02020603050405020304" pitchFamily="18" charset="0"/>
            </a:endParaRPr>
          </a:p>
          <a:p>
            <a:endParaRPr lang="en-US" sz="1400" b="0" i="0" dirty="0">
              <a:solidFill>
                <a:srgbClr val="222222"/>
              </a:solidFill>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4AE34718-1421-4C05-8FCB-6BD6B837A077}"/>
              </a:ext>
            </a:extLst>
          </p:cNvPr>
          <p:cNvSpPr/>
          <p:nvPr/>
        </p:nvSpPr>
        <p:spPr>
          <a:xfrm>
            <a:off x="5897732" y="58846"/>
            <a:ext cx="6096000" cy="2893100"/>
          </a:xfrm>
          <a:prstGeom prst="rect">
            <a:avLst/>
          </a:prstGeom>
        </p:spPr>
        <p:txBody>
          <a:bodyPr>
            <a:spAutoFit/>
          </a:bodyPr>
          <a:lstStyle/>
          <a:p>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You should know that baby you're the best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p>
          <a:p>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p>
          <a:p>
            <a:r>
              <a:rPr lang="en-US" sz="1400" dirty="0">
                <a:solidFill>
                  <a:srgbClr val="222222"/>
                </a:solidFill>
                <a:latin typeface="Times New Roman" panose="02020603050405020304" pitchFamily="18" charset="0"/>
                <a:cs typeface="Times New Roman" panose="02020603050405020304" pitchFamily="18" charset="0"/>
              </a:rPr>
              <a:t>I just</a:t>
            </a:r>
          </a:p>
          <a:p>
            <a:r>
              <a:rPr lang="en-US" sz="1400" dirty="0">
                <a:solidFill>
                  <a:srgbClr val="222222"/>
                </a:solidFill>
                <a:latin typeface="Times New Roman" panose="02020603050405020304" pitchFamily="18" charset="0"/>
                <a:cs typeface="Times New Roman" panose="02020603050405020304" pitchFamily="18" charset="0"/>
              </a:rPr>
              <a:t>I just need to get it off my chest.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You should know that baby you're the best.</a:t>
            </a:r>
            <a:br>
              <a:rPr lang="en-US" sz="1400" dirty="0">
                <a:solidFill>
                  <a:srgbClr val="222222"/>
                </a:solidFill>
                <a:latin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cs typeface="Times New Roman" panose="02020603050405020304" pitchFamily="18" charset="0"/>
              </a:rPr>
              <a:t>Yeah, more than you know yeah, more than you know.</a:t>
            </a:r>
            <a:endParaRPr lang="en-US" sz="1400" b="0" i="0" dirty="0">
              <a:solidFill>
                <a:srgbClr val="222222"/>
              </a:solidFill>
              <a:effectLst/>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ADEEBCD9-E602-4630-808F-A1A48E0F4291}"/>
              </a:ext>
            </a:extLst>
          </p:cNvPr>
          <p:cNvSpPr/>
          <p:nvPr/>
        </p:nvSpPr>
        <p:spPr>
          <a:xfrm>
            <a:off x="5373949" y="3640208"/>
            <a:ext cx="6096000" cy="2246769"/>
          </a:xfrm>
          <a:prstGeom prst="rect">
            <a:avLst/>
          </a:prstGeom>
        </p:spPr>
        <p:txBody>
          <a:bodyPr>
            <a:spAutoFit/>
          </a:bodyPr>
          <a:lstStyle/>
          <a:p>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The interpretation of the song.</a:t>
            </a:r>
          </a:p>
          <a:p>
            <a:r>
              <a:rPr lang="en-US" sz="1400" dirty="0">
                <a:latin typeface="Times New Roman" panose="02020603050405020304" pitchFamily="18" charset="0"/>
                <a:cs typeface="Times New Roman" panose="02020603050405020304" pitchFamily="18" charset="0"/>
              </a:rPr>
              <a:t>``More than you know`` is a song by </a:t>
            </a:r>
            <a:r>
              <a:rPr lang="en-US" sz="1400" dirty="0" err="1">
                <a:latin typeface="Times New Roman" panose="02020603050405020304" pitchFamily="18" charset="0"/>
                <a:cs typeface="Times New Roman" panose="02020603050405020304" pitchFamily="18" charset="0"/>
              </a:rPr>
              <a:t>Axwell</a:t>
            </a:r>
            <a:r>
              <a:rPr lang="en-US" sz="1400" dirty="0">
                <a:latin typeface="Times New Roman" panose="02020603050405020304" pitchFamily="18" charset="0"/>
                <a:cs typeface="Times New Roman" panose="02020603050405020304" pitchFamily="18" charset="0"/>
              </a:rPr>
              <a:t> and </a:t>
            </a:r>
            <a:r>
              <a:rPr lang="en-US" sz="1400" dirty="0" err="1">
                <a:latin typeface="Times New Roman" panose="02020603050405020304" pitchFamily="18" charset="0"/>
                <a:cs typeface="Times New Roman" panose="02020603050405020304" pitchFamily="18" charset="0"/>
              </a:rPr>
              <a:t>Ingrosso</a:t>
            </a:r>
            <a:r>
              <a:rPr lang="en-US" sz="1400" dirty="0">
                <a:latin typeface="Times New Roman" panose="02020603050405020304" pitchFamily="18" charset="0"/>
                <a:cs typeface="Times New Roman" panose="02020603050405020304" pitchFamily="18" charset="0"/>
              </a:rPr>
              <a:t> that refers to the felling of happiness.</a:t>
            </a:r>
          </a:p>
          <a:p>
            <a:r>
              <a:rPr lang="en-US" sz="1400" dirty="0">
                <a:latin typeface="Times New Roman" panose="02020603050405020304" pitchFamily="18" charset="0"/>
                <a:cs typeface="Times New Roman" panose="02020603050405020304" pitchFamily="18" charset="0"/>
              </a:rPr>
              <a:t>In this song the singers associate the felling of happiness with making others feel good and appreciated. So, the artist confesses to a person and tells her what he thinks about her.</a:t>
            </a:r>
          </a:p>
          <a:p>
            <a:r>
              <a:rPr lang="en-US" sz="1400" dirty="0">
                <a:latin typeface="Times New Roman" panose="02020603050405020304" pitchFamily="18" charset="0"/>
                <a:cs typeface="Times New Roman" panose="02020603050405020304" pitchFamily="18" charset="0"/>
              </a:rPr>
              <a:t>Also, the singer feels relieved when he tells her everything, he thinks about her and what a good person she is. As a result of the confession, both are very happy and they sing. The song is a motivational one as it invites people to have a friendly chat and speak their minds.</a:t>
            </a:r>
          </a:p>
        </p:txBody>
      </p:sp>
    </p:spTree>
    <p:extLst>
      <p:ext uri="{BB962C8B-B14F-4D97-AF65-F5344CB8AC3E}">
        <p14:creationId xmlns:p14="http://schemas.microsoft.com/office/powerpoint/2010/main" val="814467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TotalTime>
  <Words>5854</Words>
  <Application>Microsoft Office PowerPoint</Application>
  <PresentationFormat>Widescreen</PresentationFormat>
  <Paragraphs>317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Mirandolina Matei</dc:creator>
  <cp:lastModifiedBy>Mirandolina Matei</cp:lastModifiedBy>
  <cp:revision>96</cp:revision>
  <dcterms:created xsi:type="dcterms:W3CDTF">2019-11-07T07:15:51Z</dcterms:created>
  <dcterms:modified xsi:type="dcterms:W3CDTF">2020-02-14T22:02:53Z</dcterms:modified>
</cp:coreProperties>
</file>